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914400" y="3200400"/>
            <a:ext cx="5077800" cy="531360"/>
          </a:xfrm>
          <a:prstGeom prst="rect">
            <a:avLst/>
          </a:prstGeom>
          <a:ln>
            <a:round/>
          </a:ln>
          <a:effectLst>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lstStyle/>
          <a:p>
            <a:pPr algn="ctr">
              <a:lnSpc>
                <a:spcPct val="100000"/>
              </a:lnSpc>
            </a:pPr>
            <a:r>
              <a:rPr lang="en-US" sz="2400" b="1" strike="noStrike" spc="-1">
                <a:solidFill>
                  <a:srgbClr val="FFFFFF"/>
                </a:solidFill>
                <a:latin typeface="Calibri"/>
                <a:ea typeface="DejaVu Sans"/>
              </a:rPr>
              <a:t>Presented by</a:t>
            </a:r>
            <a:endParaRPr lang="en-US" sz="2400" b="0" strike="noStrike" spc="-1">
              <a:latin typeface="Arial"/>
            </a:endParaRPr>
          </a:p>
        </p:txBody>
      </p:sp>
      <p:sp>
        <p:nvSpPr>
          <p:cNvPr id="8" name="CustomShape 2"/>
          <p:cNvSpPr/>
          <p:nvPr/>
        </p:nvSpPr>
        <p:spPr>
          <a:xfrm>
            <a:off x="6400800" y="3200400"/>
            <a:ext cx="5281200" cy="531360"/>
          </a:xfrm>
          <a:prstGeom prst="rect">
            <a:avLst/>
          </a:prstGeom>
          <a:ln>
            <a:round/>
          </a:ln>
          <a:effectLst>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lstStyle/>
          <a:p>
            <a:pPr algn="ctr">
              <a:lnSpc>
                <a:spcPct val="100000"/>
              </a:lnSpc>
            </a:pPr>
            <a:r>
              <a:rPr lang="en-US" sz="2400" b="1" strike="noStrike" spc="-1">
                <a:solidFill>
                  <a:srgbClr val="FFFFFF"/>
                </a:solidFill>
                <a:latin typeface="Calibri"/>
                <a:ea typeface="DejaVu Sans"/>
              </a:rPr>
              <a:t>Supervised by</a:t>
            </a:r>
            <a:endParaRPr lang="en-US" sz="2400" b="0" strike="noStrike" spc="-1">
              <a:latin typeface="Arial"/>
            </a:endParaRPr>
          </a:p>
        </p:txBody>
      </p:sp>
      <p:sp>
        <p:nvSpPr>
          <p:cNvPr id="2" name="CustomShape 3"/>
          <p:cNvSpPr/>
          <p:nvPr/>
        </p:nvSpPr>
        <p:spPr>
          <a:xfrm>
            <a:off x="4632960" y="6076800"/>
            <a:ext cx="2586446" cy="39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1" strike="noStrike" spc="-1" dirty="0">
                <a:solidFill>
                  <a:srgbClr val="376092"/>
                </a:solidFill>
                <a:latin typeface="Calibri"/>
                <a:ea typeface="+mn-ea"/>
              </a:rPr>
              <a:t>Session: 2023-2024 (Winter)</a:t>
            </a:r>
            <a:endParaRPr lang="en-US" sz="2000" b="0" strike="noStrike" spc="-1" dirty="0">
              <a:latin typeface="Arial"/>
            </a:endParaRPr>
          </a:p>
        </p:txBody>
      </p:sp>
      <p:sp>
        <p:nvSpPr>
          <p:cNvPr id="3" name="CustomShape 4"/>
          <p:cNvSpPr/>
          <p:nvPr/>
        </p:nvSpPr>
        <p:spPr>
          <a:xfrm>
            <a:off x="3421080" y="6540480"/>
            <a:ext cx="5077800" cy="2264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spc="-1" dirty="0">
                <a:solidFill>
                  <a:srgbClr val="FFFFFF"/>
                </a:solidFill>
                <a:latin typeface="Calibri"/>
                <a:ea typeface="+mn-ea"/>
              </a:rPr>
              <a:t>M.Sc. in CSE (Evening): </a:t>
            </a:r>
            <a:r>
              <a:rPr lang="en-US" sz="1600" b="1" strike="noStrike" spc="-1" dirty="0">
                <a:solidFill>
                  <a:srgbClr val="FFFFFF"/>
                </a:solidFill>
                <a:latin typeface="Calibri"/>
                <a:ea typeface="DejaVu Sans"/>
              </a:rPr>
              <a:t>Project Defense</a:t>
            </a:r>
            <a:endParaRPr lang="en-US" sz="1600" b="0" strike="noStrike" spc="-1" dirty="0">
              <a:latin typeface="Arial"/>
            </a:endParaRPr>
          </a:p>
        </p:txBody>
      </p:sp>
      <p:pic>
        <p:nvPicPr>
          <p:cNvPr id="4" name="Picture 10"/>
          <p:cNvPicPr/>
          <p:nvPr/>
        </p:nvPicPr>
        <p:blipFill>
          <a:blip r:embed="rId14">
            <a:extLst>
              <a:ext uri="{28A0092B-C50C-407E-A947-70E740481C1C}">
                <a14:useLocalDpi xmlns:a14="http://schemas.microsoft.com/office/drawing/2010/main" val="0"/>
              </a:ext>
            </a:extLst>
          </a:blip>
          <a:stretch>
            <a:fillRect/>
          </a:stretch>
        </p:blipFill>
        <p:spPr>
          <a:xfrm>
            <a:off x="2741937" y="0"/>
            <a:ext cx="6352189" cy="10933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0" y="0"/>
            <a:ext cx="12189960" cy="112320"/>
          </a:xfrm>
          <a:prstGeom prst="rect">
            <a:avLst/>
          </a:prstGeom>
          <a:ln>
            <a:round/>
          </a:ln>
        </p:spPr>
        <p:style>
          <a:lnRef idx="2">
            <a:schemeClr val="accent1">
              <a:shade val="50000"/>
            </a:schemeClr>
          </a:lnRef>
          <a:fillRef idx="1">
            <a:schemeClr val="accent1"/>
          </a:fillRef>
          <a:effectRef idx="0">
            <a:schemeClr val="accent1"/>
          </a:effectRef>
          <a:fontRef idx="minor"/>
        </p:style>
      </p:sp>
      <p:pic>
        <p:nvPicPr>
          <p:cNvPr id="44" name="Picture 7"/>
          <p:cNvPicPr/>
          <p:nvPr/>
        </p:nvPicPr>
        <p:blipFill>
          <a:blip r:embed="rId14">
            <a:extLst>
              <a:ext uri="{28A0092B-C50C-407E-A947-70E740481C1C}">
                <a14:useLocalDpi xmlns:a14="http://schemas.microsoft.com/office/drawing/2010/main" val="0"/>
              </a:ext>
            </a:extLst>
          </a:blip>
          <a:stretch>
            <a:fillRect/>
          </a:stretch>
        </p:blipFill>
        <p:spPr>
          <a:xfrm>
            <a:off x="139972" y="6029980"/>
            <a:ext cx="817978" cy="843277"/>
          </a:xfrm>
          <a:prstGeom prst="rect">
            <a:avLst/>
          </a:prstGeom>
          <a:ln>
            <a:noFill/>
          </a:ln>
        </p:spPr>
      </p:pic>
      <p:sp>
        <p:nvSpPr>
          <p:cNvPr id="45" name="CustomShape 2"/>
          <p:cNvSpPr/>
          <p:nvPr/>
        </p:nvSpPr>
        <p:spPr>
          <a:xfrm>
            <a:off x="3421080" y="6540480"/>
            <a:ext cx="5077800" cy="2264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spc="-1" dirty="0">
                <a:solidFill>
                  <a:srgbClr val="FFFFFF"/>
                </a:solidFill>
                <a:latin typeface="Calibri"/>
                <a:ea typeface="+mn-ea"/>
              </a:rPr>
              <a:t>M.Sc. in CSE (Evening)</a:t>
            </a:r>
            <a:r>
              <a:rPr lang="en-US" sz="1600" b="1" strike="noStrike" spc="-1" dirty="0">
                <a:solidFill>
                  <a:srgbClr val="FFFFFF"/>
                </a:solidFill>
                <a:latin typeface="Calibri"/>
                <a:ea typeface="DejaVu Sans"/>
              </a:rPr>
              <a:t>: Project Defense</a:t>
            </a:r>
            <a:endParaRPr lang="en-US" sz="1600" b="0" strike="noStrike" spc="-1" dirty="0">
              <a:latin typeface="Arial"/>
            </a:endParaRPr>
          </a:p>
        </p:txBody>
      </p:sp>
      <p:sp>
        <p:nvSpPr>
          <p:cNvPr id="4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7"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914400" y="1143000"/>
            <a:ext cx="10361160" cy="17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a:lnSpc>
                <a:spcPct val="100000"/>
              </a:lnSpc>
            </a:pPr>
            <a:r>
              <a:rPr lang="en-US" sz="4400" b="1" strike="noStrike" spc="-1" dirty="0">
                <a:solidFill>
                  <a:srgbClr val="1F497D"/>
                </a:solidFill>
                <a:latin typeface="Calibri"/>
                <a:ea typeface="DejaVu Sans"/>
              </a:rPr>
              <a:t>Integrated Web-based Inventory Management System for Academic Institutions</a:t>
            </a:r>
            <a:endParaRPr lang="en-US" sz="4400" b="0" strike="noStrike" spc="-1" dirty="0">
              <a:latin typeface="Arial"/>
            </a:endParaRPr>
          </a:p>
        </p:txBody>
      </p:sp>
      <p:sp>
        <p:nvSpPr>
          <p:cNvPr id="85" name="CustomShape 2"/>
          <p:cNvSpPr/>
          <p:nvPr/>
        </p:nvSpPr>
        <p:spPr>
          <a:xfrm>
            <a:off x="826626" y="3886200"/>
            <a:ext cx="5407920" cy="220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5000"/>
              </a:lnSpc>
            </a:pPr>
            <a:r>
              <a:rPr lang="en-US" sz="2000" spc="-1" dirty="0">
                <a:solidFill>
                  <a:srgbClr val="000000"/>
                </a:solidFill>
                <a:latin typeface="Times New Roman"/>
              </a:rPr>
              <a:t>Mohammad Harun-Or-Rashid (Roll: 23214131)</a:t>
            </a:r>
          </a:p>
          <a:p>
            <a:pPr>
              <a:lnSpc>
                <a:spcPct val="105000"/>
              </a:lnSpc>
            </a:pPr>
            <a:r>
              <a:rPr lang="sv-SE" sz="2000" spc="-1" dirty="0">
                <a:solidFill>
                  <a:srgbClr val="000000"/>
                </a:solidFill>
                <a:latin typeface="Times New Roman"/>
              </a:rPr>
              <a:t>Md. Musa Kalimullah (Roll: 23214118)</a:t>
            </a:r>
            <a:endParaRPr lang="en-US" sz="2000" b="0" strike="noStrike" spc="-1" dirty="0">
              <a:latin typeface="Arial"/>
            </a:endParaRPr>
          </a:p>
          <a:p>
            <a:pPr>
              <a:lnSpc>
                <a:spcPct val="115000"/>
              </a:lnSpc>
            </a:pPr>
            <a:r>
              <a:rPr lang="en-US" sz="2000" b="0" strike="noStrike" spc="-1" dirty="0">
                <a:solidFill>
                  <a:srgbClr val="000000"/>
                </a:solidFill>
                <a:latin typeface="Times New Roman"/>
                <a:ea typeface="DejaVu Sans"/>
              </a:rPr>
              <a:t>Department of Computer Science and Engineering </a:t>
            </a:r>
          </a:p>
          <a:p>
            <a:pPr>
              <a:lnSpc>
                <a:spcPct val="115000"/>
              </a:lnSpc>
            </a:pPr>
            <a:r>
              <a:rPr lang="en-US" sz="2000" spc="-1" dirty="0">
                <a:solidFill>
                  <a:srgbClr val="000000"/>
                </a:solidFill>
                <a:latin typeface="Times New Roman"/>
              </a:rPr>
              <a:t>Islamic University Bangladesh</a:t>
            </a:r>
            <a:endParaRPr lang="en-US" sz="2000" b="0" strike="noStrike" spc="-1" dirty="0">
              <a:latin typeface="Arial"/>
            </a:endParaRPr>
          </a:p>
        </p:txBody>
      </p:sp>
      <p:sp>
        <p:nvSpPr>
          <p:cNvPr id="86" name="CustomShape 3"/>
          <p:cNvSpPr/>
          <p:nvPr/>
        </p:nvSpPr>
        <p:spPr>
          <a:xfrm>
            <a:off x="6324480" y="3886200"/>
            <a:ext cx="5407920" cy="21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000" spc="-1" dirty="0">
                <a:solidFill>
                  <a:srgbClr val="000000"/>
                </a:solidFill>
                <a:latin typeface="Times New Roman"/>
              </a:rPr>
              <a:t>Dr. Md. </a:t>
            </a:r>
            <a:r>
              <a:rPr lang="en-US" sz="2000" spc="-1" dirty="0" err="1">
                <a:solidFill>
                  <a:srgbClr val="000000"/>
                </a:solidFill>
                <a:latin typeface="Times New Roman"/>
              </a:rPr>
              <a:t>Habibur</a:t>
            </a:r>
            <a:r>
              <a:rPr lang="en-US" sz="2000" spc="-1" dirty="0">
                <a:solidFill>
                  <a:srgbClr val="000000"/>
                </a:solidFill>
                <a:latin typeface="Times New Roman"/>
              </a:rPr>
              <a:t> Rahman</a:t>
            </a:r>
            <a:r>
              <a:rPr lang="en-US" sz="2000" b="0" strike="noStrike" spc="-1" dirty="0">
                <a:solidFill>
                  <a:srgbClr val="000000"/>
                </a:solidFill>
                <a:latin typeface="Times New Roman"/>
                <a:ea typeface="DejaVu Sans"/>
              </a:rPr>
              <a:t>	</a:t>
            </a:r>
            <a:endParaRPr lang="en-US" sz="2000" b="0" strike="noStrike" spc="-1" dirty="0">
              <a:latin typeface="Arial"/>
            </a:endParaRPr>
          </a:p>
          <a:p>
            <a:pPr>
              <a:lnSpc>
                <a:spcPct val="115000"/>
              </a:lnSpc>
            </a:pPr>
            <a:r>
              <a:rPr lang="en-US" sz="2000" spc="-1" dirty="0">
                <a:solidFill>
                  <a:srgbClr val="000000"/>
                </a:solidFill>
                <a:latin typeface="Times New Roman"/>
              </a:rPr>
              <a:t>Associate Professor   </a:t>
            </a:r>
            <a:endParaRPr lang="en-US" sz="2000" b="0" strike="noStrike" spc="-1" dirty="0">
              <a:latin typeface="Arial"/>
            </a:endParaRPr>
          </a:p>
          <a:p>
            <a:pPr>
              <a:lnSpc>
                <a:spcPct val="115000"/>
              </a:lnSpc>
            </a:pPr>
            <a:r>
              <a:rPr lang="en-US" sz="2000" b="0" strike="noStrike" spc="-1" dirty="0">
                <a:solidFill>
                  <a:srgbClr val="000000"/>
                </a:solidFill>
                <a:latin typeface="Times New Roman"/>
                <a:ea typeface="DejaVu Sans"/>
              </a:rPr>
              <a:t>Department of Computer Science and Engineering </a:t>
            </a:r>
            <a:r>
              <a:rPr lang="en-US" sz="2000" spc="-1" dirty="0">
                <a:solidFill>
                  <a:srgbClr val="000000"/>
                </a:solidFill>
                <a:latin typeface="Times New Roman"/>
              </a:rPr>
              <a:t>Islamic University Bangladesh</a:t>
            </a:r>
            <a:endParaRPr lang="en-US" sz="2000"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Release Phase</a:t>
            </a:r>
            <a:endParaRPr lang="en-US" sz="4400" b="0" strike="noStrike" spc="-1">
              <a:latin typeface="Arial"/>
            </a:endParaRPr>
          </a:p>
        </p:txBody>
      </p:sp>
      <p:sp>
        <p:nvSpPr>
          <p:cNvPr id="135"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9AA4C88-9EE2-4F39-9A2A-37D180FDF277}" type="slidenum">
              <a:rPr lang="en-US" sz="1400" b="1" strike="noStrike" spc="-1">
                <a:solidFill>
                  <a:srgbClr val="000000"/>
                </a:solidFill>
                <a:latin typeface="Calibri"/>
                <a:ea typeface="DejaVu Sans"/>
              </a:rPr>
              <a:t>10</a:t>
            </a:fld>
            <a:endParaRPr lang="en-US" sz="1400" b="0" strike="noStrike" spc="-1">
              <a:latin typeface="Arial"/>
            </a:endParaRPr>
          </a:p>
        </p:txBody>
      </p:sp>
      <p:graphicFrame>
        <p:nvGraphicFramePr>
          <p:cNvPr id="136" name="Table 3"/>
          <p:cNvGraphicFramePr/>
          <p:nvPr>
            <p:extLst>
              <p:ext uri="{D42A27DB-BD31-4B8C-83A1-F6EECF244321}">
                <p14:modId xmlns:p14="http://schemas.microsoft.com/office/powerpoint/2010/main" val="2545186553"/>
              </p:ext>
            </p:extLst>
          </p:nvPr>
        </p:nvGraphicFramePr>
        <p:xfrm>
          <a:off x="925560" y="1537560"/>
          <a:ext cx="10656360" cy="4297680"/>
        </p:xfrm>
        <a:graphic>
          <a:graphicData uri="http://schemas.openxmlformats.org/drawingml/2006/table">
            <a:tbl>
              <a:tblPr/>
              <a:tblGrid>
                <a:gridCol w="3552120">
                  <a:extLst>
                    <a:ext uri="{9D8B030D-6E8A-4147-A177-3AD203B41FA5}">
                      <a16:colId xmlns:a16="http://schemas.microsoft.com/office/drawing/2014/main" val="20000"/>
                    </a:ext>
                  </a:extLst>
                </a:gridCol>
                <a:gridCol w="3552120">
                  <a:extLst>
                    <a:ext uri="{9D8B030D-6E8A-4147-A177-3AD203B41FA5}">
                      <a16:colId xmlns:a16="http://schemas.microsoft.com/office/drawing/2014/main" val="20001"/>
                    </a:ext>
                  </a:extLst>
                </a:gridCol>
                <a:gridCol w="3552120">
                  <a:extLst>
                    <a:ext uri="{9D8B030D-6E8A-4147-A177-3AD203B41FA5}">
                      <a16:colId xmlns:a16="http://schemas.microsoft.com/office/drawing/2014/main" val="20002"/>
                    </a:ext>
                  </a:extLst>
                </a:gridCol>
              </a:tblGrid>
              <a:tr h="363584">
                <a:tc>
                  <a:txBody>
                    <a:bodyPr/>
                    <a:lstStyle/>
                    <a:p>
                      <a:pPr>
                        <a:lnSpc>
                          <a:spcPct val="100000"/>
                        </a:lnSpc>
                      </a:pPr>
                      <a:r>
                        <a:rPr lang="en-US" sz="1800" b="1" strike="noStrike" spc="-1">
                          <a:solidFill>
                            <a:srgbClr val="FFFFFF"/>
                          </a:solidFill>
                          <a:latin typeface="Calibri"/>
                          <a:ea typeface="DejaVu Sans"/>
                        </a:rPr>
                        <a:t>Phase 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US" sz="1800" b="1" strike="noStrike" spc="-1">
                          <a:solidFill>
                            <a:srgbClr val="FFFFFF"/>
                          </a:solidFill>
                          <a:latin typeface="Calibri"/>
                          <a:ea typeface="DejaVu Sans"/>
                        </a:rPr>
                        <a:t>Phase 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US" sz="1800" b="1" strike="noStrike" spc="-1">
                          <a:solidFill>
                            <a:srgbClr val="FFFFFF"/>
                          </a:solidFill>
                          <a:latin typeface="Calibri"/>
                          <a:ea typeface="DejaVu Sans"/>
                        </a:rPr>
                        <a:t>Phase 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908529">
                <a:tc>
                  <a:txBody>
                    <a:bodyPr/>
                    <a:lstStyle/>
                    <a:p>
                      <a:pPr>
                        <a:lnSpc>
                          <a:spcPct val="100000"/>
                        </a:lnSpc>
                      </a:pPr>
                      <a:r>
                        <a:rPr lang="en-US" sz="1800" b="0" strike="noStrike" spc="-1">
                          <a:solidFill>
                            <a:srgbClr val="000000"/>
                          </a:solidFill>
                          <a:latin typeface="Calibri"/>
                          <a:ea typeface="DejaVu Sans"/>
                        </a:rPr>
                        <a:t>Inventory Management System template design.</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Completed database design. </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Fixing sidebar for different type of role</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Responsive design </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Registration </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Login</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Sign out </a:t>
                      </a:r>
                      <a:endParaRPr lang="en-US" sz="1800" b="0" strike="noStrike" spc="-1">
                        <a:latin typeface="Arial"/>
                      </a:endParaRPr>
                    </a:p>
                    <a:p>
                      <a:pPr>
                        <a:lnSpc>
                          <a:spcPct val="100000"/>
                        </a:lnSpc>
                      </a:pPr>
                      <a:r>
                        <a:rPr lang="en-US" sz="1800" b="0" strike="noStrike" spc="-1">
                          <a:solidFill>
                            <a:srgbClr val="000000"/>
                          </a:solidFill>
                          <a:latin typeface="Calibri"/>
                          <a:ea typeface="DejaVu Sans"/>
                        </a:rPr>
                        <a:t>Forget password</a:t>
                      </a:r>
                      <a:endParaRPr lang="en-US"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nSpc>
                          <a:spcPct val="100000"/>
                        </a:lnSpc>
                      </a:pPr>
                      <a:r>
                        <a:rPr lang="en-US" sz="1800" b="0" strike="noStrike" spc="-1" dirty="0">
                          <a:solidFill>
                            <a:srgbClr val="000000"/>
                          </a:solidFill>
                          <a:latin typeface="Calibri"/>
                          <a:ea typeface="DejaVu Sans"/>
                        </a:rPr>
                        <a:t>Employee information setup.</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User’s role and permission system setup</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Both Bangla and English language switcher in whole application</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Fixing Architecture and make UI mobile friendly</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Main dashboard design.</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 user activity report.</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Common setup data configuration setup </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Item categories setup </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Developed Item setup </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Supplier information setup.</a:t>
                      </a:r>
                      <a:endParaRPr lang="en-US" sz="1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nSpc>
                          <a:spcPct val="100000"/>
                        </a:lnSpc>
                      </a:pPr>
                      <a:r>
                        <a:rPr lang="en-US" sz="1800" b="0" strike="noStrike" spc="-1" dirty="0">
                          <a:solidFill>
                            <a:srgbClr val="000000"/>
                          </a:solidFill>
                          <a:latin typeface="Calibri"/>
                          <a:ea typeface="DejaVu Sans"/>
                        </a:rPr>
                        <a:t>Developed Item receive from supplier scope.</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Developed Item request system</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Developed Approval process on requested item.</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Developed Item receive scope. </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Developed Item return scope</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Developed Stock report</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Asset location wise stock report</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Bug fixing</a:t>
                      </a:r>
                      <a:endParaRPr lang="en-US" sz="1800" b="0" strike="noStrike" spc="-1" dirty="0">
                        <a:latin typeface="Arial"/>
                      </a:endParaRPr>
                    </a:p>
                    <a:p>
                      <a:pPr>
                        <a:lnSpc>
                          <a:spcPct val="100000"/>
                        </a:lnSpc>
                      </a:pPr>
                      <a:r>
                        <a:rPr lang="en-US" sz="1800" b="0" strike="noStrike" spc="-1" dirty="0">
                          <a:solidFill>
                            <a:srgbClr val="000000"/>
                          </a:solidFill>
                          <a:latin typeface="Calibri"/>
                          <a:ea typeface="DejaVu Sans"/>
                        </a:rPr>
                        <a:t>Incorporate feedback.</a:t>
                      </a:r>
                      <a:endParaRPr lang="en-US" sz="1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
          <p:cNvGrpSpPr/>
          <p:nvPr/>
        </p:nvGrpSpPr>
        <p:grpSpPr>
          <a:xfrm>
            <a:off x="0" y="0"/>
            <a:ext cx="36000" cy="36000"/>
            <a:chOff x="0" y="0"/>
            <a:chExt cx="36000" cy="36000"/>
          </a:xfrm>
        </p:grpSpPr>
      </p:grpSp>
      <p:sp>
        <p:nvSpPr>
          <p:cNvPr id="138" name="CustomShape 2"/>
          <p:cNvSpPr/>
          <p:nvPr/>
        </p:nvSpPr>
        <p:spPr>
          <a:xfrm>
            <a:off x="609480" y="228600"/>
            <a:ext cx="109706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Outline</a:t>
            </a:r>
            <a:endParaRPr lang="en-US" sz="4400" b="0" strike="noStrike" spc="-1">
              <a:latin typeface="Arial"/>
            </a:endParaRPr>
          </a:p>
        </p:txBody>
      </p:sp>
      <p:sp>
        <p:nvSpPr>
          <p:cNvPr id="139"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CE50233-8CFA-4FA5-83FD-54193F3E8981}" type="slidenum">
              <a:rPr lang="en-US" sz="1400" b="1" strike="noStrike" spc="-1">
                <a:solidFill>
                  <a:srgbClr val="000000"/>
                </a:solidFill>
                <a:latin typeface="Calibri"/>
                <a:ea typeface="DejaVu Sans"/>
              </a:rPr>
              <a:t>11</a:t>
            </a:fld>
            <a:endParaRPr lang="en-US" sz="1400" b="0" strike="noStrike" spc="-1">
              <a:latin typeface="Arial"/>
            </a:endParaRPr>
          </a:p>
        </p:txBody>
      </p:sp>
      <p:grpSp>
        <p:nvGrpSpPr>
          <p:cNvPr id="140" name="Group 4"/>
          <p:cNvGrpSpPr/>
          <p:nvPr/>
        </p:nvGrpSpPr>
        <p:grpSpPr>
          <a:xfrm>
            <a:off x="2729520" y="1712520"/>
            <a:ext cx="7259760" cy="3534480"/>
            <a:chOff x="2729520" y="1712520"/>
            <a:chExt cx="7259760" cy="3534480"/>
          </a:xfrm>
        </p:grpSpPr>
        <p:sp>
          <p:nvSpPr>
            <p:cNvPr id="141" name="CustomShape 5"/>
            <p:cNvSpPr/>
            <p:nvPr/>
          </p:nvSpPr>
          <p:spPr>
            <a:xfrm>
              <a:off x="2729520" y="4749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Conclusion</a:t>
              </a:r>
              <a:endParaRPr lang="en-US" sz="2400" b="0" strike="noStrike" spc="-1">
                <a:latin typeface="Arial"/>
              </a:endParaRPr>
            </a:p>
          </p:txBody>
        </p:sp>
        <p:sp>
          <p:nvSpPr>
            <p:cNvPr id="142" name="CustomShape 6"/>
            <p:cNvSpPr/>
            <p:nvPr/>
          </p:nvSpPr>
          <p:spPr>
            <a:xfrm rot="10800000">
              <a:off x="2730960" y="3991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Implementation &amp; Evaluation.</a:t>
              </a:r>
              <a:endParaRPr lang="en-US" sz="2400" b="0" strike="noStrike" spc="-1">
                <a:latin typeface="Arial"/>
              </a:endParaRPr>
            </a:p>
          </p:txBody>
        </p:sp>
        <p:sp>
          <p:nvSpPr>
            <p:cNvPr id="143" name="CustomShape 7"/>
            <p:cNvSpPr/>
            <p:nvPr/>
          </p:nvSpPr>
          <p:spPr>
            <a:xfrm rot="10800000">
              <a:off x="2730960" y="323172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p:style>
          <p:txBody>
            <a:bodyPr rot="10800000" lIns="284400" tIns="284400" rIns="284400" bIns="284400" anchor="ctr"/>
            <a:lstStyle/>
            <a:p>
              <a:pPr algn="ctr">
                <a:lnSpc>
                  <a:spcPct val="90000"/>
                </a:lnSpc>
                <a:spcAft>
                  <a:spcPts val="1400"/>
                </a:spcAft>
              </a:pPr>
              <a:r>
                <a:rPr lang="en-US" sz="4000" b="0" strike="noStrike" spc="-1">
                  <a:solidFill>
                    <a:srgbClr val="FFFFFF"/>
                  </a:solidFill>
                  <a:latin typeface="Cambria"/>
                  <a:ea typeface="DejaVu Sans"/>
                </a:rPr>
                <a:t>System Design.</a:t>
              </a:r>
              <a:endParaRPr lang="en-US" sz="4000" b="0" strike="noStrike" spc="-1">
                <a:latin typeface="Arial"/>
              </a:endParaRPr>
            </a:p>
          </p:txBody>
        </p:sp>
        <p:sp>
          <p:nvSpPr>
            <p:cNvPr id="144" name="CustomShape 8"/>
            <p:cNvSpPr/>
            <p:nvPr/>
          </p:nvSpPr>
          <p:spPr>
            <a:xfrm rot="10800000">
              <a:off x="2730960" y="2472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Analysis.</a:t>
              </a:r>
              <a:endParaRPr lang="en-US" sz="2400" b="0" strike="noStrike" spc="-1">
                <a:latin typeface="Arial"/>
              </a:endParaRPr>
            </a:p>
          </p:txBody>
        </p:sp>
        <p:sp>
          <p:nvSpPr>
            <p:cNvPr id="145" name="CustomShape 9"/>
            <p:cNvSpPr/>
            <p:nvPr/>
          </p:nvSpPr>
          <p:spPr>
            <a:xfrm rot="10800000">
              <a:off x="2730960" y="1712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Background.</a:t>
              </a:r>
              <a:endParaRPr lang="en-US" sz="2400" b="0" strike="noStrike" spc="-1">
                <a:latin typeface="Arial"/>
              </a:endParaRPr>
            </a:p>
          </p:txBody>
        </p:sp>
      </p:grpSp>
      <p:grpSp>
        <p:nvGrpSpPr>
          <p:cNvPr id="146" name="Group 10"/>
          <p:cNvGrpSpPr/>
          <p:nvPr/>
        </p:nvGrpSpPr>
        <p:grpSpPr>
          <a:xfrm>
            <a:off x="0" y="0"/>
            <a:ext cx="36000" cy="36000"/>
            <a:chOff x="0" y="0"/>
            <a:chExt cx="36000" cy="36000"/>
          </a:xfrm>
        </p:grpSpPr>
      </p:gr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609480" y="1828800"/>
            <a:ext cx="10970640" cy="433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US" sz="2000" b="0" strike="noStrike" spc="-1">
                <a:solidFill>
                  <a:srgbClr val="000000"/>
                </a:solidFill>
                <a:latin typeface="Times New Roman"/>
                <a:ea typeface="DejaVu Sans"/>
              </a:rPr>
              <a:t>To understand the problem of Inventory Management system that we are dealing with, we can adopt the following techniques</a:t>
            </a:r>
            <a:endParaRPr lang="en-US" sz="20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  Analysis Asset management system in academic institution</a:t>
            </a:r>
            <a:endParaRPr lang="en-US" sz="20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  Questionnaire</a:t>
            </a:r>
            <a:endParaRPr lang="en-US" sz="20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  Experimentation by building a prototype</a:t>
            </a:r>
            <a:endParaRPr lang="en-US" sz="20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  Observation</a:t>
            </a:r>
            <a:endParaRPr lang="en-US" sz="20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  Document inspection</a:t>
            </a:r>
            <a:endParaRPr lang="en-US" sz="20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  User story</a:t>
            </a:r>
            <a:endParaRPr lang="en-US" sz="2000" b="0" strike="noStrike" spc="-1">
              <a:latin typeface="Arial"/>
            </a:endParaRPr>
          </a:p>
          <a:p>
            <a:pPr>
              <a:lnSpc>
                <a:spcPct val="100000"/>
              </a:lnSpc>
              <a:spcBef>
                <a:spcPts val="400"/>
              </a:spcBef>
            </a:pPr>
            <a:endParaRPr lang="en-US" sz="2000" b="0" strike="noStrike" spc="-1">
              <a:latin typeface="Arial"/>
            </a:endParaRPr>
          </a:p>
        </p:txBody>
      </p:sp>
      <p:sp>
        <p:nvSpPr>
          <p:cNvPr id="148" name="CustomShape 2"/>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Collecting Data in the Problem Domain</a:t>
            </a:r>
            <a:endParaRPr lang="en-US" sz="4400" b="0" strike="noStrike" spc="-1">
              <a:latin typeface="Arial"/>
            </a:endParaRPr>
          </a:p>
        </p:txBody>
      </p:sp>
      <p:sp>
        <p:nvSpPr>
          <p:cNvPr id="149"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0309FFB-7E3A-4C55-9CB5-31388B91A787}" type="slidenum">
              <a:rPr lang="en-US" sz="1400" b="1" strike="noStrike" spc="-1">
                <a:solidFill>
                  <a:srgbClr val="000000"/>
                </a:solidFill>
                <a:latin typeface="Calibri"/>
                <a:ea typeface="DejaVu Sans"/>
              </a:rPr>
              <a:t>12</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609480" y="1828800"/>
            <a:ext cx="10970640" cy="433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  Admin I need Access dashboard So that Monitoring the data.</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 registered user, I am required to login so that I can access the system.</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 forgetful user, I can request a  password reminder I can login if I forgot mine.</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 teacher, I want to request for an Item so that I can use that Item.</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an Inventory Manager, I want to receive purchased Item from supplier so that I can view stock report easily.</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 department chairman, I want to see stock report so that I can now the current asset distribution.</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an Admin, I want to add Item Category so that I can use that in item setup.</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an Admin, I want to add Item information so that I can get item wise report.</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0" strike="noStrike" spc="-1">
                <a:solidFill>
                  <a:srgbClr val="000000"/>
                </a:solidFill>
                <a:latin typeface="Times New Roman"/>
                <a:ea typeface="DejaVu Sans"/>
              </a:rPr>
              <a:t>As an Inventory Manager, I want to allocate item to employee so that An employee can use item</a:t>
            </a:r>
            <a:endParaRPr lang="en-US" sz="2000" b="0" strike="noStrike" spc="-1">
              <a:latin typeface="Arial"/>
            </a:endParaRPr>
          </a:p>
          <a:p>
            <a:pPr>
              <a:lnSpc>
                <a:spcPct val="100000"/>
              </a:lnSpc>
              <a:spcBef>
                <a:spcPts val="400"/>
              </a:spcBef>
            </a:pPr>
            <a:endParaRPr lang="en-US" sz="2000" b="0" strike="noStrike" spc="-1">
              <a:latin typeface="Arial"/>
            </a:endParaRPr>
          </a:p>
        </p:txBody>
      </p:sp>
      <p:sp>
        <p:nvSpPr>
          <p:cNvPr id="151" name="CustomShape 2"/>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User Story</a:t>
            </a:r>
            <a:endParaRPr lang="en-US" sz="4400" b="0" strike="noStrike" spc="-1">
              <a:latin typeface="Arial"/>
            </a:endParaRPr>
          </a:p>
        </p:txBody>
      </p:sp>
      <p:sp>
        <p:nvSpPr>
          <p:cNvPr id="152"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070CAD4-DA00-42E7-AB7F-63E9863753B7}" type="slidenum">
              <a:rPr lang="en-US" sz="1400" b="1" strike="noStrike" spc="-1">
                <a:solidFill>
                  <a:srgbClr val="000000"/>
                </a:solidFill>
                <a:latin typeface="Calibri"/>
                <a:ea typeface="DejaVu Sans"/>
              </a:rPr>
              <a:t>13</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Data Flow Diagram</a:t>
            </a:r>
            <a:endParaRPr lang="en-US" sz="4400" b="0" strike="noStrike" spc="-1">
              <a:latin typeface="Arial"/>
            </a:endParaRPr>
          </a:p>
        </p:txBody>
      </p:sp>
      <p:sp>
        <p:nvSpPr>
          <p:cNvPr id="154"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AA2C5CF-5052-4E89-A298-F95ACBBD8E46}" type="slidenum">
              <a:rPr lang="en-US" sz="1400" b="1" strike="noStrike" spc="-1">
                <a:solidFill>
                  <a:srgbClr val="000000"/>
                </a:solidFill>
                <a:latin typeface="Calibri"/>
                <a:ea typeface="DejaVu Sans"/>
              </a:rPr>
              <a:t>14</a:t>
            </a:fld>
            <a:endParaRPr lang="en-US" sz="1400" b="0" strike="noStrike" spc="-1">
              <a:latin typeface="Arial"/>
            </a:endParaRPr>
          </a:p>
        </p:txBody>
      </p:sp>
      <p:pic>
        <p:nvPicPr>
          <p:cNvPr id="155" name="Image32"/>
          <p:cNvPicPr/>
          <p:nvPr/>
        </p:nvPicPr>
        <p:blipFill>
          <a:blip r:embed="rId2"/>
          <a:stretch/>
        </p:blipFill>
        <p:spPr>
          <a:xfrm>
            <a:off x="2950200" y="1676520"/>
            <a:ext cx="10791360" cy="4646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Use Case Diagram</a:t>
            </a:r>
            <a:endParaRPr lang="en-US" sz="4400" b="0" strike="noStrike" spc="-1">
              <a:latin typeface="Arial"/>
            </a:endParaRPr>
          </a:p>
        </p:txBody>
      </p:sp>
      <p:sp>
        <p:nvSpPr>
          <p:cNvPr id="157"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EB36074-6517-4B54-A5CB-84EEA1A8BC95}" type="slidenum">
              <a:rPr lang="en-US" sz="1400" b="1" strike="noStrike" spc="-1">
                <a:solidFill>
                  <a:srgbClr val="000000"/>
                </a:solidFill>
                <a:latin typeface="Calibri"/>
                <a:ea typeface="DejaVu Sans"/>
              </a:rPr>
              <a:t>15</a:t>
            </a:fld>
            <a:endParaRPr lang="en-US" sz="1400" b="0" strike="noStrike" spc="-1">
              <a:latin typeface="Arial"/>
            </a:endParaRPr>
          </a:p>
        </p:txBody>
      </p:sp>
      <p:pic>
        <p:nvPicPr>
          <p:cNvPr id="158" name="Image35"/>
          <p:cNvPicPr/>
          <p:nvPr/>
        </p:nvPicPr>
        <p:blipFill>
          <a:blip r:embed="rId2"/>
          <a:stretch/>
        </p:blipFill>
        <p:spPr>
          <a:xfrm>
            <a:off x="1780200" y="1676520"/>
            <a:ext cx="9408600" cy="4646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ER-Diagram</a:t>
            </a:r>
            <a:endParaRPr lang="en-US" sz="4400" b="0" strike="noStrike" spc="-1">
              <a:latin typeface="Arial"/>
            </a:endParaRPr>
          </a:p>
        </p:txBody>
      </p:sp>
      <p:sp>
        <p:nvSpPr>
          <p:cNvPr id="160"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5061BD8-C25B-4DF5-B0EA-481A23877F04}" type="slidenum">
              <a:rPr lang="en-US" sz="1400" b="1" strike="noStrike" spc="-1">
                <a:solidFill>
                  <a:srgbClr val="000000"/>
                </a:solidFill>
                <a:latin typeface="Calibri"/>
                <a:ea typeface="DejaVu Sans"/>
              </a:rPr>
              <a:t>16</a:t>
            </a:fld>
            <a:endParaRPr lang="en-US" sz="1400" b="0" strike="noStrike" spc="-1">
              <a:latin typeface="Arial"/>
            </a:endParaRPr>
          </a:p>
        </p:txBody>
      </p:sp>
      <p:pic>
        <p:nvPicPr>
          <p:cNvPr id="161" name="Image34"/>
          <p:cNvPicPr/>
          <p:nvPr/>
        </p:nvPicPr>
        <p:blipFill>
          <a:blip r:embed="rId2"/>
          <a:stretch/>
        </p:blipFill>
        <p:spPr>
          <a:xfrm>
            <a:off x="1239840" y="1676520"/>
            <a:ext cx="10056240" cy="4484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1"/>
          <p:cNvGrpSpPr/>
          <p:nvPr/>
        </p:nvGrpSpPr>
        <p:grpSpPr>
          <a:xfrm>
            <a:off x="0" y="0"/>
            <a:ext cx="36000" cy="36000"/>
            <a:chOff x="0" y="0"/>
            <a:chExt cx="36000" cy="36000"/>
          </a:xfrm>
        </p:grpSpPr>
      </p:grpSp>
      <p:sp>
        <p:nvSpPr>
          <p:cNvPr id="163" name="CustomShape 2"/>
          <p:cNvSpPr/>
          <p:nvPr/>
        </p:nvSpPr>
        <p:spPr>
          <a:xfrm>
            <a:off x="609480" y="228600"/>
            <a:ext cx="109706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Outline</a:t>
            </a:r>
            <a:endParaRPr lang="en-US" sz="4400" b="0" strike="noStrike" spc="-1">
              <a:latin typeface="Arial"/>
            </a:endParaRPr>
          </a:p>
        </p:txBody>
      </p:sp>
      <p:sp>
        <p:nvSpPr>
          <p:cNvPr id="164"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87F5298-3DE9-489E-B29F-A03FFF2162E8}" type="slidenum">
              <a:rPr lang="en-US" sz="1400" b="1" strike="noStrike" spc="-1">
                <a:solidFill>
                  <a:srgbClr val="000000"/>
                </a:solidFill>
                <a:latin typeface="Calibri"/>
                <a:ea typeface="DejaVu Sans"/>
              </a:rPr>
              <a:t>17</a:t>
            </a:fld>
            <a:endParaRPr lang="en-US" sz="1400" b="0" strike="noStrike" spc="-1">
              <a:latin typeface="Arial"/>
            </a:endParaRPr>
          </a:p>
        </p:txBody>
      </p:sp>
      <p:grpSp>
        <p:nvGrpSpPr>
          <p:cNvPr id="165" name="Group 4"/>
          <p:cNvGrpSpPr/>
          <p:nvPr/>
        </p:nvGrpSpPr>
        <p:grpSpPr>
          <a:xfrm>
            <a:off x="2729520" y="1676520"/>
            <a:ext cx="7259760" cy="3534480"/>
            <a:chOff x="2729520" y="1676520"/>
            <a:chExt cx="7259760" cy="3534480"/>
          </a:xfrm>
        </p:grpSpPr>
        <p:sp>
          <p:nvSpPr>
            <p:cNvPr id="166" name="CustomShape 5"/>
            <p:cNvSpPr/>
            <p:nvPr/>
          </p:nvSpPr>
          <p:spPr>
            <a:xfrm>
              <a:off x="2729520" y="4713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Conclusion</a:t>
              </a:r>
              <a:endParaRPr lang="en-US" sz="2400" b="0" strike="noStrike" spc="-1">
                <a:latin typeface="Arial"/>
              </a:endParaRPr>
            </a:p>
          </p:txBody>
        </p:sp>
        <p:sp>
          <p:nvSpPr>
            <p:cNvPr id="167" name="CustomShape 6"/>
            <p:cNvSpPr/>
            <p:nvPr/>
          </p:nvSpPr>
          <p:spPr>
            <a:xfrm rot="10800000">
              <a:off x="2730960" y="395568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p:style>
          <p:txBody>
            <a:bodyPr rot="10800000" lIns="227520" tIns="227520" rIns="227520" bIns="227520" anchor="ctr"/>
            <a:lstStyle/>
            <a:p>
              <a:pPr algn="ctr">
                <a:lnSpc>
                  <a:spcPct val="90000"/>
                </a:lnSpc>
                <a:spcAft>
                  <a:spcPts val="1120"/>
                </a:spcAft>
              </a:pPr>
              <a:r>
                <a:rPr lang="en-US" sz="2600" b="0" strike="noStrike" spc="-1">
                  <a:solidFill>
                    <a:srgbClr val="FFFFFF"/>
                  </a:solidFill>
                  <a:latin typeface="Cambria"/>
                  <a:ea typeface="DejaVu Sans"/>
                </a:rPr>
                <a:t>System Implementation &amp; Evaluation.</a:t>
              </a:r>
              <a:endParaRPr lang="en-US" sz="2600" b="0" strike="noStrike" spc="-1">
                <a:latin typeface="Arial"/>
              </a:endParaRPr>
            </a:p>
          </p:txBody>
        </p:sp>
        <p:sp>
          <p:nvSpPr>
            <p:cNvPr id="168" name="CustomShape 7"/>
            <p:cNvSpPr/>
            <p:nvPr/>
          </p:nvSpPr>
          <p:spPr>
            <a:xfrm rot="10800000">
              <a:off x="2730960" y="3195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Design.</a:t>
              </a:r>
              <a:endParaRPr lang="en-US" sz="2400" b="0" strike="noStrike" spc="-1">
                <a:latin typeface="Arial"/>
              </a:endParaRPr>
            </a:p>
          </p:txBody>
        </p:sp>
        <p:sp>
          <p:nvSpPr>
            <p:cNvPr id="169" name="CustomShape 8"/>
            <p:cNvSpPr/>
            <p:nvPr/>
          </p:nvSpPr>
          <p:spPr>
            <a:xfrm rot="10800000">
              <a:off x="2730960" y="2436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Analysis.</a:t>
              </a:r>
              <a:endParaRPr lang="en-US" sz="2400" b="0" strike="noStrike" spc="-1">
                <a:latin typeface="Arial"/>
              </a:endParaRPr>
            </a:p>
          </p:txBody>
        </p:sp>
        <p:sp>
          <p:nvSpPr>
            <p:cNvPr id="170" name="CustomShape 9"/>
            <p:cNvSpPr/>
            <p:nvPr/>
          </p:nvSpPr>
          <p:spPr>
            <a:xfrm rot="10800000">
              <a:off x="2730960" y="1676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Background.</a:t>
              </a:r>
              <a:endParaRPr lang="en-US" sz="2400" b="0" strike="noStrike" spc="-1">
                <a:latin typeface="Arial"/>
              </a:endParaRPr>
            </a:p>
          </p:txBody>
        </p:sp>
      </p:grpSp>
      <p:grpSp>
        <p:nvGrpSpPr>
          <p:cNvPr id="171" name="Group 10"/>
          <p:cNvGrpSpPr/>
          <p:nvPr/>
        </p:nvGrpSpPr>
        <p:grpSpPr>
          <a:xfrm>
            <a:off x="0" y="0"/>
            <a:ext cx="36000" cy="36000"/>
            <a:chOff x="0" y="0"/>
            <a:chExt cx="36000" cy="36000"/>
          </a:xfrm>
        </p:grpSpPr>
      </p:gr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Development Technology</a:t>
            </a:r>
            <a:endParaRPr lang="en-US" sz="4400" b="0" strike="noStrike" spc="-1">
              <a:latin typeface="Arial"/>
            </a:endParaRPr>
          </a:p>
        </p:txBody>
      </p:sp>
      <p:sp>
        <p:nvSpPr>
          <p:cNvPr id="173"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224A75B-C041-4547-B970-41E52CDB57F6}" type="slidenum">
              <a:rPr lang="en-US" sz="1400" b="1" strike="noStrike" spc="-1">
                <a:solidFill>
                  <a:srgbClr val="000000"/>
                </a:solidFill>
                <a:latin typeface="Calibri"/>
                <a:ea typeface="DejaVu Sans"/>
              </a:rPr>
              <a:t>18</a:t>
            </a:fld>
            <a:endParaRPr lang="en-US" sz="1400" b="0" strike="noStrike" spc="-1">
              <a:latin typeface="Arial"/>
            </a:endParaRPr>
          </a:p>
        </p:txBody>
      </p:sp>
      <p:graphicFrame>
        <p:nvGraphicFramePr>
          <p:cNvPr id="174" name="Table 3"/>
          <p:cNvGraphicFramePr/>
          <p:nvPr/>
        </p:nvGraphicFramePr>
        <p:xfrm>
          <a:off x="609480" y="1676520"/>
          <a:ext cx="10972800" cy="3171480"/>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96000">
                <a:tc>
                  <a:txBody>
                    <a:bodyPr/>
                    <a:lstStyle/>
                    <a:p>
                      <a:pPr>
                        <a:lnSpc>
                          <a:spcPct val="100000"/>
                        </a:lnSpc>
                      </a:pPr>
                      <a:r>
                        <a:rPr lang="en-US" sz="2000" b="1" strike="noStrike" spc="-1">
                          <a:solidFill>
                            <a:srgbClr val="FFFFFF"/>
                          </a:solidFill>
                          <a:latin typeface="Times New Roman"/>
                          <a:ea typeface="DejaVu Sans"/>
                        </a:rPr>
                        <a:t>Purpose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tc>
                  <a:txBody>
                    <a:bodyPr/>
                    <a:lstStyle/>
                    <a:p>
                      <a:pPr>
                        <a:lnSpc>
                          <a:spcPct val="100000"/>
                        </a:lnSpc>
                      </a:pPr>
                      <a:r>
                        <a:rPr lang="en-US" sz="2000" b="1" strike="noStrike" spc="-1">
                          <a:solidFill>
                            <a:srgbClr val="FFFFFF"/>
                          </a:solidFill>
                          <a:latin typeface="Times New Roman"/>
                          <a:ea typeface="DejaVu Sans"/>
                        </a:rPr>
                        <a:t>Tools &amp; Technologies</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8064A2"/>
                    </a:solidFill>
                  </a:tcPr>
                </a:tc>
                <a:extLst>
                  <a:ext uri="{0D108BD9-81ED-4DB2-BD59-A6C34878D82A}">
                    <a16:rowId xmlns:a16="http://schemas.microsoft.com/office/drawing/2014/main" val="10000"/>
                  </a:ext>
                </a:extLst>
              </a:tr>
              <a:tr h="396000">
                <a:tc>
                  <a:txBody>
                    <a:bodyPr/>
                    <a:lstStyle/>
                    <a:p>
                      <a:pPr>
                        <a:lnSpc>
                          <a:spcPct val="100000"/>
                        </a:lnSpc>
                      </a:pPr>
                      <a:r>
                        <a:rPr lang="en-US" sz="2000" b="0" strike="noStrike" spc="-1">
                          <a:solidFill>
                            <a:srgbClr val="000000"/>
                          </a:solidFill>
                          <a:latin typeface="Times New Roman"/>
                          <a:ea typeface="DejaVu Sans"/>
                        </a:rPr>
                        <a:t>Backend Programming</a:t>
                      </a:r>
                      <a:endParaRPr lang="en-US" sz="20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tc>
                  <a:txBody>
                    <a:bodyPr/>
                    <a:lstStyle/>
                    <a:p>
                      <a:pPr>
                        <a:lnSpc>
                          <a:spcPct val="100000"/>
                        </a:lnSpc>
                      </a:pPr>
                      <a:r>
                        <a:rPr lang="en-US" sz="2000" b="0" strike="noStrike" spc="-1">
                          <a:solidFill>
                            <a:srgbClr val="000000"/>
                          </a:solidFill>
                          <a:latin typeface="Times New Roman"/>
                          <a:ea typeface="DejaVu Sans"/>
                        </a:rPr>
                        <a:t>PHP, PHP Laravel MVC Framework</a:t>
                      </a:r>
                      <a:endParaRPr lang="en-US" sz="20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7D2DF"/>
                    </a:solidFill>
                  </a:tcPr>
                </a:tc>
                <a:extLst>
                  <a:ext uri="{0D108BD9-81ED-4DB2-BD59-A6C34878D82A}">
                    <a16:rowId xmlns:a16="http://schemas.microsoft.com/office/drawing/2014/main" val="10001"/>
                  </a:ext>
                </a:extLst>
              </a:tr>
              <a:tr h="396000">
                <a:tc>
                  <a:txBody>
                    <a:bodyPr/>
                    <a:lstStyle/>
                    <a:p>
                      <a:pPr>
                        <a:lnSpc>
                          <a:spcPct val="100000"/>
                        </a:lnSpc>
                      </a:pPr>
                      <a:r>
                        <a:rPr lang="en-US" sz="2000" b="0" strike="noStrike" spc="-1" dirty="0">
                          <a:solidFill>
                            <a:srgbClr val="000000"/>
                          </a:solidFill>
                          <a:latin typeface="Times New Roman"/>
                          <a:ea typeface="DejaVu Sans"/>
                        </a:rPr>
                        <a:t>Web Server</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lstStyle/>
                    <a:p>
                      <a:pPr>
                        <a:lnSpc>
                          <a:spcPct val="100000"/>
                        </a:lnSpc>
                      </a:pPr>
                      <a:r>
                        <a:rPr lang="en-US" sz="2000" b="0" strike="noStrike" spc="-1">
                          <a:solidFill>
                            <a:srgbClr val="000000"/>
                          </a:solidFill>
                          <a:latin typeface="Times New Roman"/>
                          <a:ea typeface="DejaVu Sans"/>
                        </a:rPr>
                        <a:t>Apache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extLst>
                  <a:ext uri="{0D108BD9-81ED-4DB2-BD59-A6C34878D82A}">
                    <a16:rowId xmlns:a16="http://schemas.microsoft.com/office/drawing/2014/main" val="10002"/>
                  </a:ext>
                </a:extLst>
              </a:tr>
              <a:tr h="396000">
                <a:tc>
                  <a:txBody>
                    <a:bodyPr/>
                    <a:lstStyle/>
                    <a:p>
                      <a:pPr>
                        <a:lnSpc>
                          <a:spcPct val="100000"/>
                        </a:lnSpc>
                      </a:pPr>
                      <a:r>
                        <a:rPr lang="en-US" sz="2000" b="0" strike="noStrike" spc="-1">
                          <a:solidFill>
                            <a:srgbClr val="000000"/>
                          </a:solidFill>
                          <a:latin typeface="Times New Roman"/>
                          <a:ea typeface="DejaVu Sans"/>
                        </a:rPr>
                        <a:t>Database</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lstStyle/>
                    <a:p>
                      <a:pPr>
                        <a:lnSpc>
                          <a:spcPct val="100000"/>
                        </a:lnSpc>
                      </a:pPr>
                      <a:r>
                        <a:rPr lang="en-US" sz="2000" b="0" strike="noStrike" spc="-1">
                          <a:solidFill>
                            <a:srgbClr val="000000"/>
                          </a:solidFill>
                          <a:latin typeface="Times New Roman"/>
                          <a:ea typeface="DejaVu Sans"/>
                        </a:rPr>
                        <a:t>MySQL</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extLst>
                  <a:ext uri="{0D108BD9-81ED-4DB2-BD59-A6C34878D82A}">
                    <a16:rowId xmlns:a16="http://schemas.microsoft.com/office/drawing/2014/main" val="10003"/>
                  </a:ext>
                </a:extLst>
              </a:tr>
              <a:tr h="396000">
                <a:tc>
                  <a:txBody>
                    <a:bodyPr/>
                    <a:lstStyle/>
                    <a:p>
                      <a:pPr>
                        <a:lnSpc>
                          <a:spcPct val="100000"/>
                        </a:lnSpc>
                      </a:pPr>
                      <a:r>
                        <a:rPr lang="en-US" sz="2000" b="0" strike="noStrike" spc="-1">
                          <a:solidFill>
                            <a:srgbClr val="000000"/>
                          </a:solidFill>
                          <a:latin typeface="Times New Roman"/>
                          <a:ea typeface="DejaVu Sans"/>
                        </a:rPr>
                        <a:t>Front-End</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lstStyle/>
                    <a:p>
                      <a:pPr>
                        <a:lnSpc>
                          <a:spcPct val="100000"/>
                        </a:lnSpc>
                      </a:pPr>
                      <a:r>
                        <a:rPr lang="en-US" sz="2000" b="0" strike="noStrike" spc="-1">
                          <a:solidFill>
                            <a:srgbClr val="000000"/>
                          </a:solidFill>
                          <a:latin typeface="Times New Roman"/>
                          <a:ea typeface="DejaVu Sans"/>
                        </a:rPr>
                        <a:t>HTML, CSS, JavaScript, Jquery, Bootstrap</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extLst>
                  <a:ext uri="{0D108BD9-81ED-4DB2-BD59-A6C34878D82A}">
                    <a16:rowId xmlns:a16="http://schemas.microsoft.com/office/drawing/2014/main" val="10004"/>
                  </a:ext>
                </a:extLst>
              </a:tr>
              <a:tr h="396000">
                <a:tc>
                  <a:txBody>
                    <a:bodyPr/>
                    <a:lstStyle/>
                    <a:p>
                      <a:pPr>
                        <a:lnSpc>
                          <a:spcPct val="100000"/>
                        </a:lnSpc>
                      </a:pPr>
                      <a:r>
                        <a:rPr lang="en-US" sz="2000" b="0" strike="noStrike" spc="-1">
                          <a:solidFill>
                            <a:srgbClr val="000000"/>
                          </a:solidFill>
                          <a:latin typeface="Times New Roman"/>
                          <a:ea typeface="DejaVu Sans"/>
                        </a:rPr>
                        <a:t>Operating System</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lstStyle/>
                    <a:p>
                      <a:pPr>
                        <a:lnSpc>
                          <a:spcPct val="100000"/>
                        </a:lnSpc>
                      </a:pPr>
                      <a:r>
                        <a:rPr lang="en-US" sz="2000" b="0" strike="noStrike" spc="-1">
                          <a:solidFill>
                            <a:srgbClr val="000000"/>
                          </a:solidFill>
                          <a:latin typeface="Times New Roman"/>
                          <a:ea typeface="DejaVu Sans"/>
                        </a:rPr>
                        <a:t>Windows, Linux, MacOS</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extLst>
                  <a:ext uri="{0D108BD9-81ED-4DB2-BD59-A6C34878D82A}">
                    <a16:rowId xmlns:a16="http://schemas.microsoft.com/office/drawing/2014/main" val="10005"/>
                  </a:ext>
                </a:extLst>
              </a:tr>
              <a:tr h="396000">
                <a:tc>
                  <a:txBody>
                    <a:bodyPr/>
                    <a:lstStyle/>
                    <a:p>
                      <a:pPr>
                        <a:lnSpc>
                          <a:spcPct val="100000"/>
                        </a:lnSpc>
                      </a:pPr>
                      <a:r>
                        <a:rPr lang="en-US" sz="2000" b="0" strike="noStrike" spc="-1">
                          <a:solidFill>
                            <a:srgbClr val="000000"/>
                          </a:solidFill>
                          <a:latin typeface="Times New Roman"/>
                          <a:ea typeface="DejaVu Sans"/>
                        </a:rPr>
                        <a:t>Browser</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tc>
                  <a:txBody>
                    <a:bodyPr/>
                    <a:lstStyle/>
                    <a:p>
                      <a:pPr>
                        <a:lnSpc>
                          <a:spcPct val="100000"/>
                        </a:lnSpc>
                      </a:pPr>
                      <a:r>
                        <a:rPr lang="en-US" sz="2000" b="0" strike="noStrike" spc="-1">
                          <a:solidFill>
                            <a:srgbClr val="000000"/>
                          </a:solidFill>
                          <a:latin typeface="Times New Roman"/>
                          <a:ea typeface="DejaVu Sans"/>
                        </a:rPr>
                        <a:t>Firefox, Google Chrome, Opera, Safari</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CEAF0"/>
                    </a:solidFill>
                  </a:tcPr>
                </a:tc>
                <a:extLst>
                  <a:ext uri="{0D108BD9-81ED-4DB2-BD59-A6C34878D82A}">
                    <a16:rowId xmlns:a16="http://schemas.microsoft.com/office/drawing/2014/main" val="10006"/>
                  </a:ext>
                </a:extLst>
              </a:tr>
              <a:tr h="397800">
                <a:tc>
                  <a:txBody>
                    <a:bodyPr/>
                    <a:lstStyle/>
                    <a:p>
                      <a:pPr>
                        <a:lnSpc>
                          <a:spcPct val="100000"/>
                        </a:lnSpc>
                      </a:pPr>
                      <a:r>
                        <a:rPr lang="en-US" sz="2000" b="0" strike="noStrike" spc="-1">
                          <a:solidFill>
                            <a:srgbClr val="000000"/>
                          </a:solidFill>
                          <a:latin typeface="Times New Roman"/>
                          <a:ea typeface="DejaVu Sans"/>
                        </a:rPr>
                        <a:t>Design</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tc>
                  <a:txBody>
                    <a:bodyPr/>
                    <a:lstStyle/>
                    <a:p>
                      <a:pPr>
                        <a:lnSpc>
                          <a:spcPct val="100000"/>
                        </a:lnSpc>
                      </a:pPr>
                      <a:r>
                        <a:rPr lang="en-US" sz="2000" b="0" strike="noStrike" spc="-1" dirty="0">
                          <a:solidFill>
                            <a:srgbClr val="000000"/>
                          </a:solidFill>
                          <a:latin typeface="Times New Roman"/>
                          <a:ea typeface="DejaVu Sans"/>
                        </a:rPr>
                        <a:t>UML, Pencil, Photoshop etc.</a:t>
                      </a:r>
                      <a:endParaRPr lang="en-US" sz="20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7D2DF"/>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Application Screenshot</a:t>
            </a:r>
            <a:endParaRPr lang="en-US" sz="4400" b="0" strike="noStrike" spc="-1">
              <a:latin typeface="Arial"/>
            </a:endParaRPr>
          </a:p>
        </p:txBody>
      </p:sp>
      <p:sp>
        <p:nvSpPr>
          <p:cNvPr id="176"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BFF6A4D-9A4D-437A-942B-051ABEBB0584}" type="slidenum">
              <a:rPr lang="en-US" sz="1400" b="1" strike="noStrike" spc="-1">
                <a:solidFill>
                  <a:srgbClr val="000000"/>
                </a:solidFill>
                <a:latin typeface="Calibri"/>
                <a:ea typeface="DejaVu Sans"/>
              </a:rPr>
              <a:t>19</a:t>
            </a:fld>
            <a:endParaRPr lang="en-US" sz="1400" b="0" strike="noStrike" spc="-1">
              <a:latin typeface="Arial"/>
            </a:endParaRPr>
          </a:p>
        </p:txBody>
      </p:sp>
      <p:sp>
        <p:nvSpPr>
          <p:cNvPr id="177" name="CustomShape 3"/>
          <p:cNvSpPr/>
          <p:nvPr/>
        </p:nvSpPr>
        <p:spPr>
          <a:xfrm>
            <a:off x="609480" y="1219320"/>
            <a:ext cx="10970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00"/>
              </a:spcBef>
            </a:pPr>
            <a:r>
              <a:rPr lang="en-US" sz="2400" b="1" strike="noStrike" spc="-1">
                <a:solidFill>
                  <a:srgbClr val="558ED5"/>
                </a:solidFill>
                <a:latin typeface="Times New Roman"/>
                <a:ea typeface="DejaVu Sans"/>
              </a:rPr>
              <a:t>Login Screen</a:t>
            </a:r>
            <a:endParaRPr lang="en-US" sz="2400" b="0" strike="noStrike" spc="-1">
              <a:latin typeface="Arial"/>
            </a:endParaRPr>
          </a:p>
        </p:txBody>
      </p:sp>
      <p:pic>
        <p:nvPicPr>
          <p:cNvPr id="178" name="Image1"/>
          <p:cNvPicPr/>
          <p:nvPr/>
        </p:nvPicPr>
        <p:blipFill>
          <a:blip r:embed="rId2">
            <a:extLst>
              <a:ext uri="{28A0092B-C50C-407E-A947-70E740481C1C}">
                <a14:useLocalDpi xmlns:a14="http://schemas.microsoft.com/office/drawing/2010/main" val="0"/>
              </a:ext>
            </a:extLst>
          </a:blip>
          <a:stretch>
            <a:fillRect/>
          </a:stretch>
        </p:blipFill>
        <p:spPr>
          <a:xfrm>
            <a:off x="2867679" y="1751040"/>
            <a:ext cx="6470802" cy="440964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1"/>
          <p:cNvGrpSpPr/>
          <p:nvPr/>
        </p:nvGrpSpPr>
        <p:grpSpPr>
          <a:xfrm>
            <a:off x="0" y="0"/>
            <a:ext cx="36000" cy="36000"/>
            <a:chOff x="0" y="0"/>
            <a:chExt cx="36000" cy="36000"/>
          </a:xfrm>
        </p:grpSpPr>
      </p:grpSp>
      <p:sp>
        <p:nvSpPr>
          <p:cNvPr id="88" name="CustomShape 2"/>
          <p:cNvSpPr/>
          <p:nvPr/>
        </p:nvSpPr>
        <p:spPr>
          <a:xfrm>
            <a:off x="609480" y="228600"/>
            <a:ext cx="109706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Outline</a:t>
            </a:r>
            <a:endParaRPr lang="en-US" sz="4400" b="0" strike="noStrike" spc="-1">
              <a:latin typeface="Arial"/>
            </a:endParaRPr>
          </a:p>
        </p:txBody>
      </p:sp>
      <p:sp>
        <p:nvSpPr>
          <p:cNvPr id="89"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B72FBF4-6828-45D7-88DE-C39842EE0FCA}" type="slidenum">
              <a:rPr lang="en-US" sz="1400" b="1" strike="noStrike" spc="-1">
                <a:solidFill>
                  <a:srgbClr val="000000"/>
                </a:solidFill>
                <a:latin typeface="Calibri"/>
                <a:ea typeface="DejaVu Sans"/>
              </a:rPr>
              <a:t>2</a:t>
            </a:fld>
            <a:endParaRPr lang="en-US" sz="1400" b="0" strike="noStrike" spc="-1">
              <a:latin typeface="Arial"/>
            </a:endParaRPr>
          </a:p>
        </p:txBody>
      </p:sp>
      <p:grpSp>
        <p:nvGrpSpPr>
          <p:cNvPr id="90" name="Group 4"/>
          <p:cNvGrpSpPr/>
          <p:nvPr/>
        </p:nvGrpSpPr>
        <p:grpSpPr>
          <a:xfrm>
            <a:off x="2729520" y="1165320"/>
            <a:ext cx="7259760" cy="3577680"/>
            <a:chOff x="2729520" y="1165320"/>
            <a:chExt cx="7259760" cy="3577680"/>
          </a:xfrm>
        </p:grpSpPr>
        <p:sp>
          <p:nvSpPr>
            <p:cNvPr id="91" name="CustomShape 5"/>
            <p:cNvSpPr/>
            <p:nvPr/>
          </p:nvSpPr>
          <p:spPr>
            <a:xfrm>
              <a:off x="2729520" y="4245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Conclusion.</a:t>
              </a:r>
              <a:endParaRPr lang="en-US" sz="2400" b="0" strike="noStrike" spc="-1">
                <a:latin typeface="Arial"/>
              </a:endParaRPr>
            </a:p>
          </p:txBody>
        </p:sp>
        <p:sp>
          <p:nvSpPr>
            <p:cNvPr id="92" name="CustomShape 6"/>
            <p:cNvSpPr/>
            <p:nvPr/>
          </p:nvSpPr>
          <p:spPr>
            <a:xfrm rot="10800000">
              <a:off x="2730960" y="3487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Implementation &amp; Evaluation.</a:t>
              </a:r>
              <a:endParaRPr lang="en-US" sz="2400" b="0" strike="noStrike" spc="-1">
                <a:latin typeface="Arial"/>
              </a:endParaRPr>
            </a:p>
          </p:txBody>
        </p:sp>
        <p:sp>
          <p:nvSpPr>
            <p:cNvPr id="93" name="CustomShape 7"/>
            <p:cNvSpPr/>
            <p:nvPr/>
          </p:nvSpPr>
          <p:spPr>
            <a:xfrm rot="10800000">
              <a:off x="2730960" y="2727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Design.</a:t>
              </a:r>
              <a:endParaRPr lang="en-US" sz="2400" b="0" strike="noStrike" spc="-1">
                <a:latin typeface="Arial"/>
              </a:endParaRPr>
            </a:p>
          </p:txBody>
        </p:sp>
        <p:sp>
          <p:nvSpPr>
            <p:cNvPr id="94" name="CustomShape 8"/>
            <p:cNvSpPr/>
            <p:nvPr/>
          </p:nvSpPr>
          <p:spPr>
            <a:xfrm rot="10800000">
              <a:off x="2730960" y="1968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Analysis.</a:t>
              </a:r>
              <a:endParaRPr lang="en-US" sz="2400" b="0" strike="noStrike" spc="-1">
                <a:latin typeface="Arial"/>
              </a:endParaRPr>
            </a:p>
          </p:txBody>
        </p:sp>
        <p:sp>
          <p:nvSpPr>
            <p:cNvPr id="95" name="CustomShape 9"/>
            <p:cNvSpPr/>
            <p:nvPr/>
          </p:nvSpPr>
          <p:spPr>
            <a:xfrm rot="10800000">
              <a:off x="2730960" y="116532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p:style>
          <p:txBody>
            <a:bodyPr rot="10800000" lIns="284400" tIns="284400" rIns="284400" bIns="284400" anchor="ctr"/>
            <a:lstStyle/>
            <a:p>
              <a:pPr algn="ctr">
                <a:lnSpc>
                  <a:spcPct val="90000"/>
                </a:lnSpc>
                <a:spcAft>
                  <a:spcPts val="1400"/>
                </a:spcAft>
              </a:pPr>
              <a:r>
                <a:rPr lang="en-US" sz="4000" b="1" strike="noStrike" spc="-1">
                  <a:solidFill>
                    <a:srgbClr val="FFFFFF"/>
                  </a:solidFill>
                  <a:latin typeface="Cambria"/>
                  <a:ea typeface="DejaVu Sans"/>
                </a:rPr>
                <a:t>Background.</a:t>
              </a:r>
              <a:endParaRPr lang="en-US" sz="4000" b="0" strike="noStrike" spc="-1">
                <a:latin typeface="Arial"/>
              </a:endParaRPr>
            </a:p>
          </p:txBody>
        </p:sp>
      </p:grpSp>
      <p:grpSp>
        <p:nvGrpSpPr>
          <p:cNvPr id="96" name="Group 10"/>
          <p:cNvGrpSpPr/>
          <p:nvPr/>
        </p:nvGrpSpPr>
        <p:grpSpPr>
          <a:xfrm>
            <a:off x="0" y="0"/>
            <a:ext cx="36000" cy="36000"/>
            <a:chOff x="0" y="0"/>
            <a:chExt cx="36000" cy="36000"/>
          </a:xfrm>
        </p:grpSpPr>
      </p:gr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Dashboard</a:t>
            </a:r>
            <a:endParaRPr lang="en-US" sz="4400" b="0" strike="noStrike" spc="-1">
              <a:latin typeface="Arial"/>
            </a:endParaRPr>
          </a:p>
        </p:txBody>
      </p:sp>
      <p:sp>
        <p:nvSpPr>
          <p:cNvPr id="180"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6784914-E3B5-4B22-8399-9D4383C25832}" type="slidenum">
              <a:rPr lang="en-US" sz="1400" b="1" strike="noStrike" spc="-1">
                <a:solidFill>
                  <a:srgbClr val="000000"/>
                </a:solidFill>
                <a:latin typeface="Calibri"/>
                <a:ea typeface="DejaVu Sans"/>
              </a:rPr>
              <a:t>20</a:t>
            </a:fld>
            <a:endParaRPr lang="en-US" sz="1400" b="0" strike="noStrike" spc="-1">
              <a:latin typeface="Arial"/>
            </a:endParaRPr>
          </a:p>
        </p:txBody>
      </p:sp>
      <p:pic>
        <p:nvPicPr>
          <p:cNvPr id="181" name="Image2"/>
          <p:cNvPicPr/>
          <p:nvPr/>
        </p:nvPicPr>
        <p:blipFill>
          <a:blip r:embed="rId2">
            <a:extLst>
              <a:ext uri="{28A0092B-C50C-407E-A947-70E740481C1C}">
                <a14:useLocalDpi xmlns:a14="http://schemas.microsoft.com/office/drawing/2010/main" val="0"/>
              </a:ext>
            </a:extLst>
          </a:blip>
          <a:stretch>
            <a:fillRect/>
          </a:stretch>
        </p:blipFill>
        <p:spPr>
          <a:xfrm>
            <a:off x="1960200" y="1794189"/>
            <a:ext cx="7998840" cy="371374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Item Receive From Supplier</a:t>
            </a:r>
            <a:endParaRPr lang="en-US" sz="4400" b="0" strike="noStrike" spc="-1">
              <a:latin typeface="Arial"/>
            </a:endParaRPr>
          </a:p>
        </p:txBody>
      </p:sp>
      <p:sp>
        <p:nvSpPr>
          <p:cNvPr id="183"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09BA31E-5947-4071-8045-ED311C4FDC13}" type="slidenum">
              <a:rPr lang="en-US" sz="1400" b="1" strike="noStrike" spc="-1">
                <a:solidFill>
                  <a:srgbClr val="000000"/>
                </a:solidFill>
                <a:latin typeface="Calibri"/>
                <a:ea typeface="DejaVu Sans"/>
              </a:rPr>
              <a:t>21</a:t>
            </a:fld>
            <a:endParaRPr lang="en-US" sz="1400" b="0" strike="noStrike" spc="-1">
              <a:latin typeface="Arial"/>
            </a:endParaRPr>
          </a:p>
        </p:txBody>
      </p:sp>
      <p:pic>
        <p:nvPicPr>
          <p:cNvPr id="184" name="Image14"/>
          <p:cNvPicPr/>
          <p:nvPr/>
        </p:nvPicPr>
        <p:blipFill>
          <a:blip r:embed="rId2"/>
          <a:stretch/>
        </p:blipFill>
        <p:spPr>
          <a:xfrm>
            <a:off x="1579320" y="1370880"/>
            <a:ext cx="8325000" cy="4789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Request for An Item &amp; Approval Process</a:t>
            </a:r>
            <a:endParaRPr lang="en-US" sz="4400" b="0" strike="noStrike" spc="-1">
              <a:latin typeface="Arial"/>
            </a:endParaRPr>
          </a:p>
        </p:txBody>
      </p:sp>
      <p:sp>
        <p:nvSpPr>
          <p:cNvPr id="186"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2BBE55EA-B049-454B-984F-DBD833ADC980}" type="slidenum">
              <a:rPr lang="en-US" sz="1400" b="1" strike="noStrike" spc="-1">
                <a:solidFill>
                  <a:srgbClr val="000000"/>
                </a:solidFill>
                <a:latin typeface="Calibri"/>
                <a:ea typeface="DejaVu Sans"/>
              </a:rPr>
              <a:t>22</a:t>
            </a:fld>
            <a:endParaRPr lang="en-US" sz="1400" b="0" strike="noStrike" spc="-1">
              <a:latin typeface="Arial"/>
            </a:endParaRPr>
          </a:p>
        </p:txBody>
      </p:sp>
      <p:pic>
        <p:nvPicPr>
          <p:cNvPr id="187" name="Image16"/>
          <p:cNvPicPr/>
          <p:nvPr/>
        </p:nvPicPr>
        <p:blipFill>
          <a:blip r:embed="rId2"/>
          <a:stretch/>
        </p:blipFill>
        <p:spPr>
          <a:xfrm>
            <a:off x="1489320" y="1749600"/>
            <a:ext cx="4646160" cy="4411080"/>
          </a:xfrm>
          <a:prstGeom prst="rect">
            <a:avLst/>
          </a:prstGeom>
          <a:ln>
            <a:noFill/>
          </a:ln>
          <a:effectLst>
            <a:outerShdw blurRad="190500" algn="tl" rotWithShape="0">
              <a:srgbClr val="000000">
                <a:alpha val="70000"/>
              </a:srgbClr>
            </a:outerShdw>
          </a:effectLst>
        </p:spPr>
      </p:pic>
      <p:pic>
        <p:nvPicPr>
          <p:cNvPr id="188" name="Image17"/>
          <p:cNvPicPr/>
          <p:nvPr/>
        </p:nvPicPr>
        <p:blipFill>
          <a:blip r:embed="rId3"/>
          <a:stretch/>
        </p:blipFill>
        <p:spPr>
          <a:xfrm>
            <a:off x="6137640" y="1749600"/>
            <a:ext cx="4671360" cy="441108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Stock Report</a:t>
            </a:r>
            <a:endParaRPr lang="en-US" sz="4400" b="0" strike="noStrike" spc="-1">
              <a:latin typeface="Arial"/>
            </a:endParaRPr>
          </a:p>
        </p:txBody>
      </p:sp>
      <p:sp>
        <p:nvSpPr>
          <p:cNvPr id="190"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4E4846F7-90F7-4877-8193-6D5D9C883D21}" type="slidenum">
              <a:rPr lang="en-US" sz="1400" b="1" strike="noStrike" spc="-1">
                <a:solidFill>
                  <a:srgbClr val="000000"/>
                </a:solidFill>
                <a:latin typeface="Calibri"/>
                <a:ea typeface="DejaVu Sans"/>
              </a:rPr>
              <a:t>23</a:t>
            </a:fld>
            <a:endParaRPr lang="en-US" sz="1400" b="0" strike="noStrike" spc="-1">
              <a:latin typeface="Arial"/>
            </a:endParaRPr>
          </a:p>
        </p:txBody>
      </p:sp>
      <p:pic>
        <p:nvPicPr>
          <p:cNvPr id="191" name="Image22"/>
          <p:cNvPicPr/>
          <p:nvPr/>
        </p:nvPicPr>
        <p:blipFill>
          <a:blip r:embed="rId2">
            <a:extLst>
              <a:ext uri="{28A0092B-C50C-407E-A947-70E740481C1C}">
                <a14:useLocalDpi xmlns:a14="http://schemas.microsoft.com/office/drawing/2010/main" val="0"/>
              </a:ext>
            </a:extLst>
          </a:blip>
          <a:stretch>
            <a:fillRect/>
          </a:stretch>
        </p:blipFill>
        <p:spPr>
          <a:xfrm>
            <a:off x="2584808" y="1571040"/>
            <a:ext cx="7370624" cy="4409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Stock Report (Location Wise)</a:t>
            </a:r>
            <a:endParaRPr lang="en-US" sz="4400" b="0" strike="noStrike" spc="-1">
              <a:latin typeface="Arial"/>
            </a:endParaRPr>
          </a:p>
        </p:txBody>
      </p:sp>
      <p:sp>
        <p:nvSpPr>
          <p:cNvPr id="193"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75C5017F-B35B-4597-ACAF-CA55D06FBCDE}" type="slidenum">
              <a:rPr lang="en-US" sz="1400" b="1" strike="noStrike" spc="-1">
                <a:solidFill>
                  <a:srgbClr val="000000"/>
                </a:solidFill>
                <a:latin typeface="Calibri"/>
                <a:ea typeface="DejaVu Sans"/>
              </a:rPr>
              <a:t>24</a:t>
            </a:fld>
            <a:endParaRPr lang="en-US" sz="1400" b="0" strike="noStrike" spc="-1">
              <a:latin typeface="Arial"/>
            </a:endParaRPr>
          </a:p>
        </p:txBody>
      </p:sp>
      <p:pic>
        <p:nvPicPr>
          <p:cNvPr id="194" name="Picture 193"/>
          <p:cNvPicPr/>
          <p:nvPr/>
        </p:nvPicPr>
        <p:blipFill>
          <a:blip r:embed="rId2">
            <a:extLst>
              <a:ext uri="{28A0092B-C50C-407E-A947-70E740481C1C}">
                <a14:useLocalDpi xmlns:a14="http://schemas.microsoft.com/office/drawing/2010/main" val="0"/>
              </a:ext>
            </a:extLst>
          </a:blip>
          <a:stretch>
            <a:fillRect/>
          </a:stretch>
        </p:blipFill>
        <p:spPr>
          <a:xfrm>
            <a:off x="1694718" y="1369440"/>
            <a:ext cx="8680643" cy="4848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 name="Group 1"/>
          <p:cNvGrpSpPr/>
          <p:nvPr/>
        </p:nvGrpSpPr>
        <p:grpSpPr>
          <a:xfrm>
            <a:off x="0" y="0"/>
            <a:ext cx="36000" cy="36000"/>
            <a:chOff x="0" y="0"/>
            <a:chExt cx="36000" cy="36000"/>
          </a:xfrm>
        </p:grpSpPr>
      </p:grpSp>
      <p:sp>
        <p:nvSpPr>
          <p:cNvPr id="196" name="CustomShape 2"/>
          <p:cNvSpPr/>
          <p:nvPr/>
        </p:nvSpPr>
        <p:spPr>
          <a:xfrm>
            <a:off x="609480" y="228600"/>
            <a:ext cx="109706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Outline</a:t>
            </a:r>
            <a:endParaRPr lang="en-US" sz="4400" b="0" strike="noStrike" spc="-1">
              <a:latin typeface="Arial"/>
            </a:endParaRPr>
          </a:p>
        </p:txBody>
      </p:sp>
      <p:sp>
        <p:nvSpPr>
          <p:cNvPr id="197"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BE9FB438-AA5F-4249-8CA0-903FF126A914}" type="slidenum">
              <a:rPr lang="en-US" sz="1400" b="1" strike="noStrike" spc="-1">
                <a:solidFill>
                  <a:srgbClr val="000000"/>
                </a:solidFill>
                <a:latin typeface="Calibri"/>
                <a:ea typeface="DejaVu Sans"/>
              </a:rPr>
              <a:t>25</a:t>
            </a:fld>
            <a:endParaRPr lang="en-US" sz="1400" b="0" strike="noStrike" spc="-1">
              <a:latin typeface="Arial"/>
            </a:endParaRPr>
          </a:p>
        </p:txBody>
      </p:sp>
      <p:grpSp>
        <p:nvGrpSpPr>
          <p:cNvPr id="198" name="Group 4"/>
          <p:cNvGrpSpPr/>
          <p:nvPr/>
        </p:nvGrpSpPr>
        <p:grpSpPr>
          <a:xfrm>
            <a:off x="2729520" y="1820520"/>
            <a:ext cx="7259760" cy="3534480"/>
            <a:chOff x="2729520" y="1820520"/>
            <a:chExt cx="7259760" cy="3534480"/>
          </a:xfrm>
        </p:grpSpPr>
        <p:sp>
          <p:nvSpPr>
            <p:cNvPr id="199" name="CustomShape 5"/>
            <p:cNvSpPr/>
            <p:nvPr/>
          </p:nvSpPr>
          <p:spPr>
            <a:xfrm>
              <a:off x="2729520" y="4857840"/>
              <a:ext cx="7258320" cy="497160"/>
            </a:xfrm>
            <a:prstGeom prst="rect">
              <a:avLst/>
            </a:prstGeom>
            <a:solidFill>
              <a:schemeClr val="accent4"/>
            </a:solidFill>
            <a:ln>
              <a:solidFill>
                <a:schemeClr val="lt1"/>
              </a:solidFill>
              <a:round/>
            </a:ln>
            <a:effectLst>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284400" tIns="284400" rIns="284400" bIns="284400" anchor="ctr"/>
            <a:lstStyle/>
            <a:p>
              <a:pPr algn="ctr">
                <a:lnSpc>
                  <a:spcPct val="90000"/>
                </a:lnSpc>
                <a:spcAft>
                  <a:spcPts val="1400"/>
                </a:spcAft>
              </a:pPr>
              <a:r>
                <a:rPr lang="en-US" sz="4000" b="0" strike="noStrike" spc="-1">
                  <a:solidFill>
                    <a:srgbClr val="FFFFFF"/>
                  </a:solidFill>
                  <a:latin typeface="Cambria"/>
                  <a:ea typeface="DejaVu Sans"/>
                </a:rPr>
                <a:t>Conclusion</a:t>
              </a:r>
              <a:endParaRPr lang="en-US" sz="4000" b="0" strike="noStrike" spc="-1">
                <a:latin typeface="Arial"/>
              </a:endParaRPr>
            </a:p>
          </p:txBody>
        </p:sp>
        <p:sp>
          <p:nvSpPr>
            <p:cNvPr id="200" name="CustomShape 6"/>
            <p:cNvSpPr/>
            <p:nvPr/>
          </p:nvSpPr>
          <p:spPr>
            <a:xfrm rot="10800000">
              <a:off x="2730960" y="4099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Implementation &amp; Evaluation.</a:t>
              </a:r>
              <a:endParaRPr lang="en-US" sz="2400" b="0" strike="noStrike" spc="-1">
                <a:latin typeface="Arial"/>
              </a:endParaRPr>
            </a:p>
          </p:txBody>
        </p:sp>
        <p:sp>
          <p:nvSpPr>
            <p:cNvPr id="201" name="CustomShape 7"/>
            <p:cNvSpPr/>
            <p:nvPr/>
          </p:nvSpPr>
          <p:spPr>
            <a:xfrm rot="10800000">
              <a:off x="2730960" y="3339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Design.</a:t>
              </a:r>
              <a:endParaRPr lang="en-US" sz="2400" b="0" strike="noStrike" spc="-1">
                <a:latin typeface="Arial"/>
              </a:endParaRPr>
            </a:p>
          </p:txBody>
        </p:sp>
        <p:sp>
          <p:nvSpPr>
            <p:cNvPr id="202" name="CustomShape 8"/>
            <p:cNvSpPr/>
            <p:nvPr/>
          </p:nvSpPr>
          <p:spPr>
            <a:xfrm rot="10800000">
              <a:off x="2730960" y="25801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Analysis.</a:t>
              </a:r>
              <a:endParaRPr lang="en-US" sz="2400" b="0" strike="noStrike" spc="-1">
                <a:latin typeface="Arial"/>
              </a:endParaRPr>
            </a:p>
          </p:txBody>
        </p:sp>
        <p:sp>
          <p:nvSpPr>
            <p:cNvPr id="203" name="CustomShape 9"/>
            <p:cNvSpPr/>
            <p:nvPr/>
          </p:nvSpPr>
          <p:spPr>
            <a:xfrm rot="10800000">
              <a:off x="2730960" y="1820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Background.</a:t>
              </a:r>
              <a:endParaRPr lang="en-US" sz="2400" b="0" strike="noStrike" spc="-1">
                <a:latin typeface="Arial"/>
              </a:endParaRPr>
            </a:p>
          </p:txBody>
        </p:sp>
      </p:grpSp>
      <p:grpSp>
        <p:nvGrpSpPr>
          <p:cNvPr id="204" name="Group 10"/>
          <p:cNvGrpSpPr/>
          <p:nvPr/>
        </p:nvGrpSpPr>
        <p:grpSpPr>
          <a:xfrm>
            <a:off x="0" y="0"/>
            <a:ext cx="36000" cy="36000"/>
            <a:chOff x="0" y="0"/>
            <a:chExt cx="36000" cy="36000"/>
          </a:xfrm>
        </p:grpSpPr>
      </p:gr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Conclusion</a:t>
            </a:r>
            <a:endParaRPr lang="en-US" sz="4400" b="0" strike="noStrike" spc="-1">
              <a:latin typeface="Arial"/>
            </a:endParaRPr>
          </a:p>
        </p:txBody>
      </p:sp>
      <p:sp>
        <p:nvSpPr>
          <p:cNvPr id="206" name="CustomShape 2"/>
          <p:cNvSpPr/>
          <p:nvPr/>
        </p:nvSpPr>
        <p:spPr>
          <a:xfrm>
            <a:off x="609480" y="1371600"/>
            <a:ext cx="109706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00"/>
              </a:spcBef>
            </a:pPr>
            <a:r>
              <a:rPr lang="en-US" sz="2000" b="0" strike="noStrike" spc="-1">
                <a:solidFill>
                  <a:srgbClr val="000000"/>
                </a:solidFill>
                <a:latin typeface="Times New Roman"/>
                <a:ea typeface="DejaVu Sans"/>
              </a:rPr>
              <a:t>Finally, Developed Inventory Management System(IMS) will be helpful for any academic institution to manage asset distribution. </a:t>
            </a:r>
            <a:endParaRPr lang="en-US" sz="2000" b="0" strike="noStrike" spc="-1">
              <a:latin typeface="Arial"/>
            </a:endParaRPr>
          </a:p>
          <a:p>
            <a:pPr>
              <a:lnSpc>
                <a:spcPct val="100000"/>
              </a:lnSpc>
              <a:spcBef>
                <a:spcPts val="459"/>
              </a:spcBef>
            </a:pPr>
            <a:r>
              <a:rPr lang="en-US" sz="2300" b="1" strike="noStrike" spc="-1">
                <a:solidFill>
                  <a:srgbClr val="17375E"/>
                </a:solidFill>
                <a:latin typeface="Times New Roman"/>
                <a:ea typeface="DejaVu Sans"/>
              </a:rPr>
              <a:t>Future Work</a:t>
            </a:r>
            <a:endParaRPr lang="en-US" sz="2300" b="0" strike="noStrike" spc="-1">
              <a:latin typeface="Arial"/>
            </a:endParaRPr>
          </a:p>
          <a:p>
            <a:pPr>
              <a:lnSpc>
                <a:spcPct val="100000"/>
              </a:lnSpc>
              <a:spcBef>
                <a:spcPts val="400"/>
              </a:spcBef>
            </a:pPr>
            <a:r>
              <a:rPr lang="en-US" sz="2000" b="0" strike="noStrike" spc="-1">
                <a:solidFill>
                  <a:srgbClr val="000000"/>
                </a:solidFill>
                <a:latin typeface="Times New Roman"/>
                <a:ea typeface="DejaVu Sans"/>
              </a:rPr>
              <a:t>There are many more scope to improve in the application. It’s not possible to improve all the best at the first attempt. In this application also, there are so many scope to improve. Also the user experience will be considered. The most important future work that I’ll do.</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1" strike="noStrike" spc="-1">
                <a:solidFill>
                  <a:srgbClr val="000000"/>
                </a:solidFill>
                <a:latin typeface="Times New Roman"/>
                <a:ea typeface="DejaVu Sans"/>
              </a:rPr>
              <a:t>Item disposal Information</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1" strike="noStrike" spc="-1">
                <a:solidFill>
                  <a:srgbClr val="000000"/>
                </a:solidFill>
                <a:latin typeface="Times New Roman"/>
                <a:ea typeface="DejaVu Sans"/>
              </a:rPr>
              <a:t>Notification system added to the system</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1" strike="noStrike" spc="-1">
                <a:solidFill>
                  <a:srgbClr val="000000"/>
                </a:solidFill>
                <a:latin typeface="Times New Roman"/>
                <a:ea typeface="DejaVu Sans"/>
              </a:rPr>
              <a:t>Item transfer from One department to another department.</a:t>
            </a:r>
            <a:endParaRPr lang="en-US" sz="2000" b="0" strike="noStrike" spc="-1">
              <a:latin typeface="Arial"/>
            </a:endParaRPr>
          </a:p>
          <a:p>
            <a:pPr marL="343080" indent="-340920">
              <a:lnSpc>
                <a:spcPct val="100000"/>
              </a:lnSpc>
              <a:spcBef>
                <a:spcPts val="400"/>
              </a:spcBef>
              <a:buClr>
                <a:srgbClr val="000000"/>
              </a:buClr>
              <a:buFont typeface="Wingdings" charset="2"/>
              <a:buChar char=""/>
            </a:pPr>
            <a:r>
              <a:rPr lang="en-US" sz="2000" b="1" strike="noStrike" spc="-1">
                <a:solidFill>
                  <a:srgbClr val="000000"/>
                </a:solidFill>
                <a:latin typeface="Times New Roman"/>
                <a:ea typeface="DejaVu Sans"/>
              </a:rPr>
              <a:t>Item transfer receive from another department</a:t>
            </a:r>
            <a:endParaRPr lang="en-US" sz="2000" b="0" strike="noStrike" spc="-1">
              <a:latin typeface="Arial"/>
            </a:endParaRPr>
          </a:p>
        </p:txBody>
      </p:sp>
      <p:sp>
        <p:nvSpPr>
          <p:cNvPr id="207"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AD00454A-39B1-4831-A6B7-07DBD2012362}" type="slidenum">
              <a:rPr lang="en-US" sz="1400" b="1" strike="noStrike" spc="-1">
                <a:solidFill>
                  <a:srgbClr val="000000"/>
                </a:solidFill>
                <a:latin typeface="Calibri"/>
                <a:ea typeface="DejaVu Sans"/>
              </a:rPr>
              <a:t>26</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Project Demo</a:t>
            </a:r>
            <a:endParaRPr lang="en-US" sz="4400" b="0" strike="noStrike" spc="-1">
              <a:latin typeface="Arial"/>
            </a:endParaRPr>
          </a:p>
        </p:txBody>
      </p:sp>
      <p:sp>
        <p:nvSpPr>
          <p:cNvPr id="209"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FB6EB33-9526-426D-99A7-B17236EA5E6D}" type="slidenum">
              <a:rPr lang="en-US" sz="1400" b="1" strike="noStrike" spc="-1">
                <a:solidFill>
                  <a:srgbClr val="000000"/>
                </a:solidFill>
                <a:latin typeface="Calibri"/>
                <a:ea typeface="DejaVu Sans"/>
              </a:rPr>
              <a:t>27</a:t>
            </a:fld>
            <a:endParaRPr lang="en-US" sz="1400" b="0" strike="noStrike" spc="-1">
              <a:latin typeface="Arial"/>
            </a:endParaRPr>
          </a:p>
        </p:txBody>
      </p:sp>
      <p:sp>
        <p:nvSpPr>
          <p:cNvPr id="210" name="TextShape 3"/>
          <p:cNvSpPr txBox="1"/>
          <p:nvPr/>
        </p:nvSpPr>
        <p:spPr>
          <a:xfrm>
            <a:off x="609480" y="1604520"/>
            <a:ext cx="10972440" cy="3977280"/>
          </a:xfrm>
          <a:prstGeom prst="rect">
            <a:avLst/>
          </a:prstGeom>
          <a:noFill/>
          <a:ln>
            <a:noFill/>
          </a:ln>
        </p:spPr>
        <p:txBody>
          <a:bodyPr lIns="0" tIns="0" rIns="0" bIns="0">
            <a:normAutofit/>
          </a:bodyPr>
          <a:lstStyle/>
          <a:p>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09480" y="609480"/>
            <a:ext cx="10970640" cy="571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321"/>
              </a:spcBef>
            </a:pPr>
            <a:endParaRPr lang="en-US" sz="1800" b="0" strike="noStrike" spc="-1">
              <a:latin typeface="Arial"/>
            </a:endParaRPr>
          </a:p>
          <a:p>
            <a:pPr algn="ctr">
              <a:lnSpc>
                <a:spcPct val="100000"/>
              </a:lnSpc>
              <a:spcBef>
                <a:spcPts val="1321"/>
              </a:spcBef>
            </a:pPr>
            <a:endParaRPr lang="en-US" sz="1800" b="0" strike="noStrike" spc="-1">
              <a:latin typeface="Arial"/>
            </a:endParaRPr>
          </a:p>
          <a:p>
            <a:pPr algn="ctr">
              <a:lnSpc>
                <a:spcPct val="100000"/>
              </a:lnSpc>
              <a:spcBef>
                <a:spcPts val="1321"/>
              </a:spcBef>
            </a:pPr>
            <a:endParaRPr lang="en-US" sz="1800" b="0" strike="noStrike" spc="-1">
              <a:latin typeface="Arial"/>
            </a:endParaRPr>
          </a:p>
          <a:p>
            <a:pPr algn="ctr">
              <a:lnSpc>
                <a:spcPct val="100000"/>
              </a:lnSpc>
              <a:spcBef>
                <a:spcPts val="1321"/>
              </a:spcBef>
            </a:pPr>
            <a:endParaRPr lang="en-US" sz="1800" b="0" strike="noStrike" spc="-1">
              <a:latin typeface="Arial"/>
            </a:endParaRPr>
          </a:p>
          <a:p>
            <a:pPr algn="ctr">
              <a:lnSpc>
                <a:spcPct val="100000"/>
              </a:lnSpc>
              <a:spcBef>
                <a:spcPts val="1321"/>
              </a:spcBef>
            </a:pPr>
            <a:r>
              <a:rPr lang="en-US" sz="6600" b="0" strike="noStrike" spc="-1">
                <a:solidFill>
                  <a:srgbClr val="376092"/>
                </a:solidFill>
                <a:latin typeface="Britannic Bold"/>
                <a:ea typeface="DejaVu Sans"/>
              </a:rPr>
              <a:t>Thank You</a:t>
            </a:r>
            <a:endParaRPr lang="en-US" sz="6600" b="0" strike="noStrike" spc="-1">
              <a:latin typeface="Arial"/>
            </a:endParaRPr>
          </a:p>
        </p:txBody>
      </p:sp>
      <p:sp>
        <p:nvSpPr>
          <p:cNvPr id="212"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C23707FC-29F1-47FC-99B7-5FA23B46E05B}" type="slidenum">
              <a:rPr lang="en-US" sz="1400" b="1" strike="noStrike" spc="-1">
                <a:solidFill>
                  <a:srgbClr val="000000"/>
                </a:solidFill>
                <a:latin typeface="Calibri"/>
                <a:ea typeface="DejaVu Sans"/>
              </a:rPr>
              <a:t>28</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102"/>
          <p:cNvPicPr/>
          <p:nvPr/>
        </p:nvPicPr>
        <p:blipFill>
          <a:blip r:embed="rId2"/>
          <a:stretch/>
        </p:blipFill>
        <p:spPr>
          <a:xfrm>
            <a:off x="1123920" y="1424160"/>
            <a:ext cx="1072440" cy="1156680"/>
          </a:xfrm>
          <a:prstGeom prst="rect">
            <a:avLst/>
          </a:prstGeom>
          <a:ln>
            <a:noFill/>
          </a:ln>
        </p:spPr>
      </p:pic>
      <p:sp>
        <p:nvSpPr>
          <p:cNvPr id="98"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Motivation</a:t>
            </a:r>
            <a:endParaRPr lang="en-US" sz="4400" b="0" strike="noStrike" spc="-1">
              <a:latin typeface="Arial"/>
            </a:endParaRPr>
          </a:p>
        </p:txBody>
      </p:sp>
      <p:sp>
        <p:nvSpPr>
          <p:cNvPr id="99"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6CEA6A0-89B7-4F11-8157-8BE87DB5550B}" type="slidenum">
              <a:rPr lang="en-US" sz="1400" b="1" strike="noStrike" spc="-1">
                <a:solidFill>
                  <a:srgbClr val="000000"/>
                </a:solidFill>
                <a:latin typeface="Calibri"/>
                <a:ea typeface="DejaVu Sans"/>
              </a:rPr>
              <a:t>3</a:t>
            </a:fld>
            <a:endParaRPr lang="en-US" sz="1400" b="0" strike="noStrike" spc="-1">
              <a:latin typeface="Arial"/>
            </a:endParaRPr>
          </a:p>
        </p:txBody>
      </p:sp>
      <p:sp>
        <p:nvSpPr>
          <p:cNvPr id="100" name="CustomShape 3"/>
          <p:cNvSpPr/>
          <p:nvPr/>
        </p:nvSpPr>
        <p:spPr>
          <a:xfrm>
            <a:off x="2286000" y="1446480"/>
            <a:ext cx="8989920" cy="8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799"/>
              </a:spcBef>
            </a:pPr>
            <a:r>
              <a:rPr lang="en-US" sz="2000" b="0" strike="noStrike" spc="-1">
                <a:solidFill>
                  <a:srgbClr val="000000"/>
                </a:solidFill>
                <a:latin typeface="Times New Roman"/>
                <a:ea typeface="DejaVu Sans"/>
              </a:rPr>
              <a:t>Many  organization or academic institutions has many assets but they have no  integrated Inventory Management System system to instantly know what is the condition of their assets</a:t>
            </a:r>
            <a:endParaRPr lang="en-US" sz="2000" b="0" strike="noStrike" spc="-1">
              <a:latin typeface="Arial"/>
            </a:endParaRPr>
          </a:p>
        </p:txBody>
      </p:sp>
      <p:pic>
        <p:nvPicPr>
          <p:cNvPr id="101" name="Picture 106"/>
          <p:cNvPicPr/>
          <p:nvPr/>
        </p:nvPicPr>
        <p:blipFill>
          <a:blip r:embed="rId3"/>
          <a:stretch/>
        </p:blipFill>
        <p:spPr>
          <a:xfrm>
            <a:off x="1123920" y="2756520"/>
            <a:ext cx="1072440" cy="1143360"/>
          </a:xfrm>
          <a:prstGeom prst="rect">
            <a:avLst/>
          </a:prstGeom>
          <a:ln>
            <a:noFill/>
          </a:ln>
        </p:spPr>
      </p:pic>
      <p:sp>
        <p:nvSpPr>
          <p:cNvPr id="102" name="CustomShape 4"/>
          <p:cNvSpPr/>
          <p:nvPr/>
        </p:nvSpPr>
        <p:spPr>
          <a:xfrm>
            <a:off x="2286360" y="2994480"/>
            <a:ext cx="8989920" cy="58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799"/>
              </a:spcBef>
            </a:pPr>
            <a:r>
              <a:rPr lang="en-US" sz="2000" b="0" strike="noStrike" spc="-1">
                <a:solidFill>
                  <a:srgbClr val="000000"/>
                </a:solidFill>
                <a:latin typeface="Times New Roman"/>
                <a:ea typeface="DejaVu Sans"/>
              </a:rPr>
              <a:t>If an item is stolen, they don’t know it.</a:t>
            </a:r>
            <a:endParaRPr lang="en-US" sz="2000" b="0" strike="noStrike" spc="-1">
              <a:latin typeface="Arial"/>
            </a:endParaRPr>
          </a:p>
        </p:txBody>
      </p:sp>
      <p:pic>
        <p:nvPicPr>
          <p:cNvPr id="103" name="Picture 108"/>
          <p:cNvPicPr/>
          <p:nvPr/>
        </p:nvPicPr>
        <p:blipFill>
          <a:blip r:embed="rId4"/>
          <a:stretch/>
        </p:blipFill>
        <p:spPr>
          <a:xfrm>
            <a:off x="1123920" y="4052880"/>
            <a:ext cx="1072440" cy="1454040"/>
          </a:xfrm>
          <a:prstGeom prst="rect">
            <a:avLst/>
          </a:prstGeom>
          <a:ln>
            <a:noFill/>
          </a:ln>
        </p:spPr>
      </p:pic>
      <p:sp>
        <p:nvSpPr>
          <p:cNvPr id="104" name="CustomShape 5"/>
          <p:cNvSpPr/>
          <p:nvPr/>
        </p:nvSpPr>
        <p:spPr>
          <a:xfrm>
            <a:off x="2286720" y="3894480"/>
            <a:ext cx="8989920" cy="163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799"/>
              </a:spcBef>
            </a:pPr>
            <a:r>
              <a:rPr lang="en-US" sz="2000" b="0" strike="noStrike" spc="-1">
                <a:solidFill>
                  <a:srgbClr val="000000"/>
                </a:solidFill>
                <a:latin typeface="Times New Roman"/>
                <a:ea typeface="DejaVu Sans"/>
              </a:rPr>
              <a:t>Many organization or institutions has many assets such as Computer, Printer, Photocopy Machine, laptop bag, Chair, Table. But they maintain manual system to count their assets. Even If anyone take any item such as laptop for COVID situation in home for Work from home office, They don’t know who took which laptop. For this they need use manual filing system to count their assets.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1371600"/>
            <a:ext cx="10970640" cy="464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920" algn="just">
              <a:lnSpc>
                <a:spcPct val="100000"/>
              </a:lnSpc>
              <a:spcBef>
                <a:spcPts val="799"/>
              </a:spcBef>
              <a:buClr>
                <a:srgbClr val="000000"/>
              </a:buClr>
              <a:buFont typeface="Wingdings" charset="2"/>
              <a:buChar char=""/>
            </a:pPr>
            <a:r>
              <a:rPr lang="en-US" sz="2000" b="0" strike="noStrike" spc="-1">
                <a:solidFill>
                  <a:srgbClr val="000000"/>
                </a:solidFill>
                <a:latin typeface="Times New Roman"/>
                <a:ea typeface="DejaVu Sans"/>
              </a:rPr>
              <a:t>The purpose of the Inventory Management System is to maintain the inventory related information and all transactions of inventory items with dynamic item configuration for any organization or academic institutions.</a:t>
            </a:r>
            <a:endParaRPr lang="en-US" sz="2000" b="0" strike="noStrike" spc="-1">
              <a:latin typeface="Arial"/>
            </a:endParaRPr>
          </a:p>
          <a:p>
            <a:pPr marL="343080" indent="-340920" algn="just">
              <a:lnSpc>
                <a:spcPct val="100000"/>
              </a:lnSpc>
              <a:spcBef>
                <a:spcPts val="799"/>
              </a:spcBef>
              <a:buClr>
                <a:srgbClr val="000000"/>
              </a:buClr>
              <a:buFont typeface="Wingdings" charset="2"/>
              <a:buChar char=""/>
            </a:pPr>
            <a:r>
              <a:rPr lang="en-US" sz="2000" b="0" strike="noStrike" spc="-1">
                <a:solidFill>
                  <a:srgbClr val="000000"/>
                </a:solidFill>
                <a:latin typeface="Times New Roman"/>
                <a:ea typeface="DejaVu Sans"/>
              </a:rPr>
              <a:t>Inventory Management System will provide unique opportunity to get more accurate picture of current inventory status. The target of this software is to reduce the manual filing and record-keeping process for asset management system.</a:t>
            </a:r>
            <a:endParaRPr lang="en-US" sz="2000" b="0" strike="noStrike" spc="-1">
              <a:latin typeface="Arial"/>
            </a:endParaRPr>
          </a:p>
          <a:p>
            <a:pPr marL="343080" indent="-340920" algn="just">
              <a:lnSpc>
                <a:spcPct val="100000"/>
              </a:lnSpc>
              <a:spcBef>
                <a:spcPts val="799"/>
              </a:spcBef>
              <a:buClr>
                <a:srgbClr val="000000"/>
              </a:buClr>
              <a:buFont typeface="Wingdings" charset="2"/>
              <a:buChar char=""/>
            </a:pPr>
            <a:r>
              <a:rPr lang="en-US" sz="2000" b="0" strike="noStrike" spc="-1">
                <a:solidFill>
                  <a:srgbClr val="000000"/>
                </a:solidFill>
                <a:latin typeface="Times New Roman"/>
                <a:ea typeface="DejaVu Sans"/>
              </a:rPr>
              <a:t>When inventory items distribution process is maintain through manual filing process then there is big possibility of mistakes. So Inventory System reduces mistakes through dynamic stock management report.</a:t>
            </a:r>
            <a:endParaRPr lang="en-US" sz="2000" b="0" strike="noStrike" spc="-1">
              <a:latin typeface="Arial"/>
            </a:endParaRPr>
          </a:p>
          <a:p>
            <a:pPr marL="343080" indent="-340920" algn="just">
              <a:lnSpc>
                <a:spcPct val="100000"/>
              </a:lnSpc>
              <a:spcBef>
                <a:spcPts val="799"/>
              </a:spcBef>
              <a:buClr>
                <a:srgbClr val="000000"/>
              </a:buClr>
              <a:buFont typeface="Wingdings" charset="2"/>
              <a:buChar char=""/>
            </a:pPr>
            <a:r>
              <a:rPr lang="en-US" sz="2000" b="0" strike="noStrike" spc="-1">
                <a:solidFill>
                  <a:srgbClr val="000000"/>
                </a:solidFill>
                <a:latin typeface="Times New Roman"/>
                <a:ea typeface="DejaVu Sans"/>
              </a:rPr>
              <a:t>Our Inventory Management System will have dynamic Item configuration with category wise and current stock report.</a:t>
            </a:r>
            <a:endParaRPr lang="en-US" sz="2000" b="0" strike="noStrike" spc="-1">
              <a:latin typeface="Arial"/>
            </a:endParaRPr>
          </a:p>
          <a:p>
            <a:pPr>
              <a:lnSpc>
                <a:spcPct val="100000"/>
              </a:lnSpc>
              <a:spcBef>
                <a:spcPts val="400"/>
              </a:spcBef>
            </a:pPr>
            <a:endParaRPr lang="en-US" sz="2000" b="0" strike="noStrike" spc="-1">
              <a:latin typeface="Arial"/>
            </a:endParaRPr>
          </a:p>
        </p:txBody>
      </p:sp>
      <p:sp>
        <p:nvSpPr>
          <p:cNvPr id="106" name="CustomShape 2"/>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Contribution</a:t>
            </a:r>
            <a:endParaRPr lang="en-US" sz="4400" b="0" strike="noStrike" spc="-1">
              <a:latin typeface="Arial"/>
            </a:endParaRPr>
          </a:p>
        </p:txBody>
      </p:sp>
      <p:sp>
        <p:nvSpPr>
          <p:cNvPr id="107"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C837615-DCA9-4C64-B98F-48F91DC6DAC3}" type="slidenum">
              <a:rPr lang="en-US" sz="1400" b="1" strike="noStrike" spc="-1">
                <a:solidFill>
                  <a:srgbClr val="000000"/>
                </a:solidFill>
                <a:latin typeface="Calibri"/>
                <a:ea typeface="DejaVu Sans"/>
              </a:rPr>
              <a:t>4</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Related Works</a:t>
            </a:r>
            <a:endParaRPr lang="en-US" sz="4400" b="0" strike="noStrike" spc="-1">
              <a:latin typeface="Arial"/>
            </a:endParaRPr>
          </a:p>
        </p:txBody>
      </p:sp>
      <p:sp>
        <p:nvSpPr>
          <p:cNvPr id="109" name="CustomShape 2"/>
          <p:cNvSpPr/>
          <p:nvPr/>
        </p:nvSpPr>
        <p:spPr>
          <a:xfrm>
            <a:off x="609480" y="1676520"/>
            <a:ext cx="10970640" cy="396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799"/>
              </a:spcBef>
            </a:pPr>
            <a:r>
              <a:rPr lang="en-US" sz="2400" b="0" strike="noStrike" spc="-1">
                <a:solidFill>
                  <a:srgbClr val="000000"/>
                </a:solidFill>
                <a:latin typeface="Times New Roman"/>
                <a:ea typeface="DejaVu Sans"/>
              </a:rPr>
              <a:t>1. “</a:t>
            </a:r>
            <a:r>
              <a:rPr lang="en-US" sz="2400" b="1" strike="noStrike" spc="-1">
                <a:solidFill>
                  <a:srgbClr val="000000"/>
                </a:solidFill>
                <a:latin typeface="Times New Roman"/>
                <a:ea typeface="DejaVu Sans"/>
              </a:rPr>
              <a:t>bdtask</a:t>
            </a:r>
            <a:r>
              <a:rPr lang="en-US" sz="2400" b="0" strike="noStrike" spc="-1">
                <a:solidFill>
                  <a:srgbClr val="000000"/>
                </a:solidFill>
                <a:latin typeface="Times New Roman"/>
                <a:ea typeface="DejaVu Sans"/>
              </a:rPr>
              <a:t>” Inventory Management System.</a:t>
            </a:r>
            <a:endParaRPr lang="en-US" sz="2400" b="0" strike="noStrike" spc="-1">
              <a:latin typeface="Arial"/>
            </a:endParaRPr>
          </a:p>
          <a:p>
            <a:pPr algn="just">
              <a:lnSpc>
                <a:spcPct val="100000"/>
              </a:lnSpc>
              <a:spcBef>
                <a:spcPts val="799"/>
              </a:spcBef>
            </a:pPr>
            <a:r>
              <a:rPr lang="en-US" sz="2400" b="0" strike="noStrike" spc="-1">
                <a:solidFill>
                  <a:srgbClr val="000000"/>
                </a:solidFill>
                <a:latin typeface="Times New Roman"/>
                <a:ea typeface="DejaVu Sans"/>
              </a:rPr>
              <a:t>2. Odoo ERP Inventory Management System.</a:t>
            </a:r>
            <a:endParaRPr lang="en-US" sz="2400" b="0" strike="noStrike" spc="-1">
              <a:latin typeface="Arial"/>
            </a:endParaRPr>
          </a:p>
          <a:p>
            <a:pPr algn="just">
              <a:lnSpc>
                <a:spcPct val="100000"/>
              </a:lnSpc>
              <a:spcBef>
                <a:spcPts val="799"/>
              </a:spcBef>
            </a:pPr>
            <a:r>
              <a:rPr lang="en-US" sz="2400" b="0" strike="noStrike" spc="-1">
                <a:solidFill>
                  <a:srgbClr val="000000"/>
                </a:solidFill>
                <a:latin typeface="Times New Roman"/>
                <a:ea typeface="DejaVu Sans"/>
              </a:rPr>
              <a:t>3. BASE IT Inventory Management System.</a:t>
            </a:r>
            <a:endParaRPr lang="en-US" sz="2400" b="0" strike="noStrike" spc="-1">
              <a:latin typeface="Arial"/>
            </a:endParaRPr>
          </a:p>
          <a:p>
            <a:pPr algn="just">
              <a:lnSpc>
                <a:spcPct val="100000"/>
              </a:lnSpc>
              <a:spcBef>
                <a:spcPts val="799"/>
              </a:spcBef>
            </a:pPr>
            <a:r>
              <a:rPr lang="en-US" sz="2400" b="0" strike="noStrike" spc="-1">
                <a:solidFill>
                  <a:srgbClr val="000000"/>
                </a:solidFill>
                <a:latin typeface="Times New Roman"/>
                <a:ea typeface="DejaVu Sans"/>
              </a:rPr>
              <a:t>4. Square Inventory Management System.</a:t>
            </a:r>
            <a:endParaRPr lang="en-US" sz="2400" b="0" strike="noStrike" spc="-1">
              <a:latin typeface="Arial"/>
            </a:endParaRPr>
          </a:p>
          <a:p>
            <a:pPr algn="just">
              <a:lnSpc>
                <a:spcPct val="100000"/>
              </a:lnSpc>
              <a:spcBef>
                <a:spcPts val="799"/>
              </a:spcBef>
            </a:pPr>
            <a:r>
              <a:rPr lang="en-US" sz="2400" b="0" strike="noStrike" spc="-1">
                <a:solidFill>
                  <a:srgbClr val="000000"/>
                </a:solidFill>
                <a:latin typeface="Times New Roman"/>
                <a:ea typeface="DejaVu Sans"/>
              </a:rPr>
              <a:t>5. Zoho Inventory Management System</a:t>
            </a:r>
            <a:endParaRPr lang="en-US" sz="2400" b="0" strike="noStrike" spc="-1">
              <a:latin typeface="Arial"/>
            </a:endParaRPr>
          </a:p>
          <a:p>
            <a:pPr>
              <a:lnSpc>
                <a:spcPct val="100000"/>
              </a:lnSpc>
              <a:spcBef>
                <a:spcPts val="479"/>
              </a:spcBef>
            </a:pPr>
            <a:endParaRPr lang="en-US" sz="2400" b="0" strike="noStrike" spc="-1">
              <a:latin typeface="Arial"/>
            </a:endParaRPr>
          </a:p>
        </p:txBody>
      </p:sp>
      <p:sp>
        <p:nvSpPr>
          <p:cNvPr id="110"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1B98910A-D1E3-4F99-8FEB-BCD4339CB027}" type="slidenum">
              <a:rPr lang="en-US" sz="1400" b="1" strike="noStrike" spc="-1">
                <a:solidFill>
                  <a:srgbClr val="000000"/>
                </a:solidFill>
                <a:latin typeface="Calibri"/>
                <a:ea typeface="DejaVu Sans"/>
              </a:rPr>
              <a:t>5</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
          <p:cNvGrpSpPr/>
          <p:nvPr/>
        </p:nvGrpSpPr>
        <p:grpSpPr>
          <a:xfrm>
            <a:off x="0" y="0"/>
            <a:ext cx="36000" cy="36000"/>
            <a:chOff x="0" y="0"/>
            <a:chExt cx="36000" cy="36000"/>
          </a:xfrm>
        </p:grpSpPr>
      </p:grpSp>
      <p:sp>
        <p:nvSpPr>
          <p:cNvPr id="112" name="CustomShape 2"/>
          <p:cNvSpPr/>
          <p:nvPr/>
        </p:nvSpPr>
        <p:spPr>
          <a:xfrm>
            <a:off x="609480" y="228600"/>
            <a:ext cx="1097064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Outline</a:t>
            </a:r>
            <a:endParaRPr lang="en-US" sz="4400" b="0" strike="noStrike" spc="-1">
              <a:latin typeface="Arial"/>
            </a:endParaRPr>
          </a:p>
        </p:txBody>
      </p:sp>
      <p:sp>
        <p:nvSpPr>
          <p:cNvPr id="113" name="CustomShape 3"/>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7DF78BE-B31D-41B7-BD6C-7B05AAB609BF}" type="slidenum">
              <a:rPr lang="en-US" sz="1400" b="1" strike="noStrike" spc="-1">
                <a:solidFill>
                  <a:srgbClr val="000000"/>
                </a:solidFill>
                <a:latin typeface="Calibri"/>
                <a:ea typeface="DejaVu Sans"/>
              </a:rPr>
              <a:t>6</a:t>
            </a:fld>
            <a:endParaRPr lang="en-US" sz="1400" b="0" strike="noStrike" spc="-1">
              <a:latin typeface="Arial"/>
            </a:endParaRPr>
          </a:p>
        </p:txBody>
      </p:sp>
      <p:grpSp>
        <p:nvGrpSpPr>
          <p:cNvPr id="114" name="Group 4"/>
          <p:cNvGrpSpPr/>
          <p:nvPr/>
        </p:nvGrpSpPr>
        <p:grpSpPr>
          <a:xfrm>
            <a:off x="2729520" y="1712520"/>
            <a:ext cx="7259760" cy="3534480"/>
            <a:chOff x="2729520" y="1712520"/>
            <a:chExt cx="7259760" cy="3534480"/>
          </a:xfrm>
        </p:grpSpPr>
        <p:sp>
          <p:nvSpPr>
            <p:cNvPr id="115" name="CustomShape 5"/>
            <p:cNvSpPr/>
            <p:nvPr/>
          </p:nvSpPr>
          <p:spPr>
            <a:xfrm>
              <a:off x="2729520" y="4749840"/>
              <a:ext cx="7258320" cy="497160"/>
            </a:xfrm>
            <a:prstGeom prst="rect">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Conclusion</a:t>
              </a:r>
              <a:endParaRPr lang="en-US" sz="2400" b="0" strike="noStrike" spc="-1">
                <a:latin typeface="Arial"/>
              </a:endParaRPr>
            </a:p>
          </p:txBody>
        </p:sp>
        <p:sp>
          <p:nvSpPr>
            <p:cNvPr id="116" name="CustomShape 6"/>
            <p:cNvSpPr/>
            <p:nvPr/>
          </p:nvSpPr>
          <p:spPr>
            <a:xfrm rot="10800000">
              <a:off x="2730960" y="399168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Implementation &amp; Evaluation.</a:t>
              </a:r>
              <a:endParaRPr lang="en-US" sz="2400" b="0" strike="noStrike" spc="-1">
                <a:latin typeface="Arial"/>
              </a:endParaRPr>
            </a:p>
          </p:txBody>
        </p:sp>
        <p:sp>
          <p:nvSpPr>
            <p:cNvPr id="117" name="CustomShape 7"/>
            <p:cNvSpPr/>
            <p:nvPr/>
          </p:nvSpPr>
          <p:spPr>
            <a:xfrm rot="10800000">
              <a:off x="2730960" y="32317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System Design.</a:t>
              </a:r>
              <a:endParaRPr lang="en-US" sz="2400" b="0" strike="noStrike" spc="-1">
                <a:latin typeface="Arial"/>
              </a:endParaRPr>
            </a:p>
          </p:txBody>
        </p:sp>
        <p:sp>
          <p:nvSpPr>
            <p:cNvPr id="118" name="CustomShape 8"/>
            <p:cNvSpPr/>
            <p:nvPr/>
          </p:nvSpPr>
          <p:spPr>
            <a:xfrm rot="10800000">
              <a:off x="2730960" y="2472120"/>
              <a:ext cx="7258320" cy="765720"/>
            </a:xfrm>
            <a:prstGeom prst="upArrowCallout">
              <a:avLst>
                <a:gd name="adj1" fmla="val 25000"/>
                <a:gd name="adj2" fmla="val 25000"/>
                <a:gd name="adj3" fmla="val 25000"/>
                <a:gd name="adj4" fmla="val 64977"/>
              </a:avLst>
            </a:prstGeom>
            <a:solidFill>
              <a:schemeClr val="accent4"/>
            </a:solidFill>
            <a:ln>
              <a:solidFill>
                <a:schemeClr val="lt1"/>
              </a:solidFill>
              <a:round/>
            </a:ln>
            <a:effectLst>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p:style>
          <p:txBody>
            <a:bodyPr rot="10800000" lIns="284400" tIns="284400" rIns="284400" bIns="284400" anchor="ctr"/>
            <a:lstStyle/>
            <a:p>
              <a:pPr algn="ctr">
                <a:lnSpc>
                  <a:spcPct val="90000"/>
                </a:lnSpc>
                <a:spcAft>
                  <a:spcPts val="1400"/>
                </a:spcAft>
              </a:pPr>
              <a:r>
                <a:rPr lang="en-US" sz="4000" b="0" strike="noStrike" spc="-1">
                  <a:solidFill>
                    <a:srgbClr val="FFFFFF"/>
                  </a:solidFill>
                  <a:latin typeface="Cambria"/>
                  <a:ea typeface="DejaVu Sans"/>
                </a:rPr>
                <a:t>System Analysis.</a:t>
              </a:r>
              <a:endParaRPr lang="en-US" sz="4000" b="0" strike="noStrike" spc="-1">
                <a:latin typeface="Arial"/>
              </a:endParaRPr>
            </a:p>
          </p:txBody>
        </p:sp>
        <p:sp>
          <p:nvSpPr>
            <p:cNvPr id="119" name="CustomShape 9"/>
            <p:cNvSpPr/>
            <p:nvPr/>
          </p:nvSpPr>
          <p:spPr>
            <a:xfrm rot="10800000">
              <a:off x="2730960" y="1712520"/>
              <a:ext cx="7258320" cy="765720"/>
            </a:xfrm>
            <a:prstGeom prst="upArrowCallout">
              <a:avLst>
                <a:gd name="adj1" fmla="val 25000"/>
                <a:gd name="adj2" fmla="val 25000"/>
                <a:gd name="adj3" fmla="val 25000"/>
                <a:gd name="adj4" fmla="val 64977"/>
              </a:avLst>
            </a:prstGeom>
            <a:solidFill>
              <a:schemeClr val="lt1">
                <a:hueOff val="0"/>
                <a:satOff val="0"/>
                <a:lumOff val="0"/>
                <a:alphaOff val="0"/>
              </a:schemeClr>
            </a:solidFill>
            <a:ln>
              <a:solidFill>
                <a:schemeClr val="accent5">
                  <a:shade val="80000"/>
                  <a:hueOff val="0"/>
                  <a:satOff val="0"/>
                  <a:lumOff val="0"/>
                  <a:alphaOff val="0"/>
                </a:schemeClr>
              </a:solidFill>
              <a:round/>
            </a:ln>
            <a:effectLst>
              <a:outerShdw blurRad="40000" dist="20000" dir="5400000" rotWithShape="0">
                <a:srgbClr val="000000">
                  <a:alpha val="38000"/>
                </a:srgbClr>
              </a:outerShdw>
            </a:effectLst>
          </p:spPr>
          <p:style>
            <a:lnRef idx="3">
              <a:scrgbClr r="0" g="0" b="0"/>
            </a:lnRef>
            <a:fillRef idx="0">
              <a:scrgbClr r="0" g="0" b="0"/>
            </a:fillRef>
            <a:effectRef idx="1">
              <a:scrgbClr r="0" g="0" b="0"/>
            </a:effectRef>
            <a:fontRef idx="minor"/>
          </p:style>
          <p:txBody>
            <a:bodyPr rot="10800000" lIns="170640" tIns="170640" rIns="170640" bIns="170640" anchor="ctr"/>
            <a:lstStyle/>
            <a:p>
              <a:pPr algn="ctr">
                <a:lnSpc>
                  <a:spcPct val="90000"/>
                </a:lnSpc>
                <a:spcAft>
                  <a:spcPts val="839"/>
                </a:spcAft>
              </a:pPr>
              <a:r>
                <a:rPr lang="en-US" sz="2400" b="0" strike="noStrike" spc="-1">
                  <a:solidFill>
                    <a:srgbClr val="000000"/>
                  </a:solidFill>
                  <a:latin typeface="Cambria"/>
                  <a:ea typeface="DejaVu Sans"/>
                </a:rPr>
                <a:t>Background.</a:t>
              </a:r>
              <a:endParaRPr lang="en-US" sz="2400" b="0" strike="noStrike" spc="-1">
                <a:latin typeface="Arial"/>
              </a:endParaRPr>
            </a:p>
          </p:txBody>
        </p:sp>
      </p:grpSp>
      <p:grpSp>
        <p:nvGrpSpPr>
          <p:cNvPr id="120" name="Group 10"/>
          <p:cNvGrpSpPr/>
          <p:nvPr/>
        </p:nvGrpSpPr>
        <p:grpSpPr>
          <a:xfrm>
            <a:off x="0" y="0"/>
            <a:ext cx="36000" cy="36000"/>
            <a:chOff x="0" y="0"/>
            <a:chExt cx="36000" cy="36000"/>
          </a:xfrm>
        </p:grpSpPr>
      </p:gr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9572C5F7-ED8A-41F9-A388-8234E5DE8705}" type="slidenum">
              <a:rPr lang="en-US" sz="1400" b="1" strike="noStrike" spc="-1">
                <a:solidFill>
                  <a:srgbClr val="000000"/>
                </a:solidFill>
                <a:latin typeface="Calibri"/>
                <a:ea typeface="DejaVu Sans"/>
              </a:rPr>
              <a:t>7</a:t>
            </a:fld>
            <a:endParaRPr lang="en-US" sz="1400" b="0" strike="noStrike" spc="-1">
              <a:latin typeface="Arial"/>
            </a:endParaRPr>
          </a:p>
        </p:txBody>
      </p:sp>
      <p:sp>
        <p:nvSpPr>
          <p:cNvPr id="122" name="CustomShape 2"/>
          <p:cNvSpPr/>
          <p:nvPr/>
        </p:nvSpPr>
        <p:spPr>
          <a:xfrm>
            <a:off x="925560" y="1136160"/>
            <a:ext cx="10654560" cy="157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59"/>
              </a:spcBef>
            </a:pPr>
            <a:r>
              <a:rPr lang="en-US" sz="2300" b="1" strike="noStrike" spc="-1">
                <a:solidFill>
                  <a:srgbClr val="558ED5"/>
                </a:solidFill>
                <a:latin typeface="Times New Roman"/>
                <a:ea typeface="DejaVu Sans"/>
              </a:rPr>
              <a:t>The problem Statement</a:t>
            </a:r>
            <a:endParaRPr lang="en-US" sz="2300" b="0" strike="noStrike" spc="-1">
              <a:latin typeface="Arial"/>
            </a:endParaRPr>
          </a:p>
          <a:p>
            <a:pPr algn="just">
              <a:lnSpc>
                <a:spcPct val="100000"/>
              </a:lnSpc>
              <a:spcBef>
                <a:spcPts val="400"/>
              </a:spcBef>
            </a:pPr>
            <a:r>
              <a:rPr lang="en-US" sz="2000" b="0" strike="noStrike" spc="-1">
                <a:solidFill>
                  <a:srgbClr val="000000"/>
                </a:solidFill>
                <a:latin typeface="Times New Roman"/>
                <a:ea typeface="DejaVu Sans"/>
              </a:rPr>
              <a:t>Many academic institution has many assets but they don’t know what is the condition of their assets or how many assets are their. For this they need to manually count their assets.</a:t>
            </a:r>
            <a:endParaRPr lang="en-US" sz="2000" b="0" strike="noStrike" spc="-1">
              <a:latin typeface="Arial"/>
            </a:endParaRPr>
          </a:p>
        </p:txBody>
      </p:sp>
      <p:sp>
        <p:nvSpPr>
          <p:cNvPr id="123" name="CustomShape 3"/>
          <p:cNvSpPr/>
          <p:nvPr/>
        </p:nvSpPr>
        <p:spPr>
          <a:xfrm>
            <a:off x="925560" y="2369160"/>
            <a:ext cx="10654560" cy="121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59"/>
              </a:spcBef>
            </a:pPr>
            <a:r>
              <a:rPr lang="en-US" sz="2300" b="1" strike="noStrike" spc="-1">
                <a:solidFill>
                  <a:srgbClr val="558ED5"/>
                </a:solidFill>
                <a:latin typeface="Times New Roman"/>
                <a:ea typeface="DejaVu Sans"/>
              </a:rPr>
              <a:t>The Solution</a:t>
            </a:r>
            <a:endParaRPr lang="en-US" sz="2300" b="0" strike="noStrike" spc="-1">
              <a:latin typeface="Arial"/>
            </a:endParaRPr>
          </a:p>
          <a:p>
            <a:pPr algn="just">
              <a:lnSpc>
                <a:spcPct val="100000"/>
              </a:lnSpc>
              <a:spcBef>
                <a:spcPts val="400"/>
              </a:spcBef>
            </a:pPr>
            <a:r>
              <a:rPr lang="en-US" sz="2000" b="0" strike="noStrike" spc="-1">
                <a:solidFill>
                  <a:srgbClr val="000000"/>
                </a:solidFill>
                <a:latin typeface="Times New Roman"/>
                <a:ea typeface="DejaVu Sans"/>
              </a:rPr>
              <a:t>The Inventory Management System is complete solution to mange asset distribution flow and It has various report to know the current stock status report, Item Information, Item requisition etc.</a:t>
            </a:r>
            <a:endParaRPr lang="en-US" sz="2000" b="0" strike="noStrike" spc="-1">
              <a:latin typeface="Arial"/>
            </a:endParaRPr>
          </a:p>
        </p:txBody>
      </p:sp>
      <p:sp>
        <p:nvSpPr>
          <p:cNvPr id="124" name="CustomShape 4"/>
          <p:cNvSpPr/>
          <p:nvPr/>
        </p:nvSpPr>
        <p:spPr>
          <a:xfrm>
            <a:off x="925560" y="3581280"/>
            <a:ext cx="11061000"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828"/>
              </a:spcBef>
            </a:pPr>
            <a:r>
              <a:rPr lang="en-US" sz="2300" b="1" strike="noStrike" spc="-1">
                <a:solidFill>
                  <a:srgbClr val="558ED5"/>
                </a:solidFill>
                <a:latin typeface="Times New Roman"/>
                <a:ea typeface="DejaVu Sans"/>
              </a:rPr>
              <a:t>Stakeholders</a:t>
            </a:r>
            <a:endParaRPr lang="en-US" sz="2300" b="0" strike="noStrike" spc="-1">
              <a:latin typeface="Arial"/>
            </a:endParaRPr>
          </a:p>
          <a:p>
            <a:pPr algn="just">
              <a:lnSpc>
                <a:spcPct val="90000"/>
              </a:lnSpc>
              <a:spcBef>
                <a:spcPts val="828"/>
              </a:spcBef>
            </a:pPr>
            <a:r>
              <a:rPr lang="en-US" sz="2000" b="0" strike="noStrike" spc="-1">
                <a:solidFill>
                  <a:srgbClr val="000000"/>
                </a:solidFill>
                <a:latin typeface="Times New Roman"/>
                <a:ea typeface="DejaVu Sans"/>
              </a:rPr>
              <a:t>Inventory Manager, Employee, Teacher of institution.</a:t>
            </a:r>
            <a:endParaRPr lang="en-US" sz="2000" b="0" strike="noStrike" spc="-1">
              <a:latin typeface="Arial"/>
            </a:endParaRPr>
          </a:p>
        </p:txBody>
      </p:sp>
      <p:sp>
        <p:nvSpPr>
          <p:cNvPr id="125" name="CustomShape 5"/>
          <p:cNvSpPr/>
          <p:nvPr/>
        </p:nvSpPr>
        <p:spPr>
          <a:xfrm>
            <a:off x="925560" y="4444920"/>
            <a:ext cx="10654560" cy="149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828"/>
              </a:spcBef>
            </a:pPr>
            <a:r>
              <a:rPr lang="en-US" sz="2300" b="1" strike="noStrike" spc="-1">
                <a:solidFill>
                  <a:srgbClr val="558ED5"/>
                </a:solidFill>
                <a:latin typeface="Times New Roman"/>
                <a:ea typeface="DejaVu Sans"/>
              </a:rPr>
              <a:t>User Roles</a:t>
            </a:r>
            <a:endParaRPr lang="en-US" sz="2300" b="0" strike="noStrike" spc="-1">
              <a:latin typeface="Arial"/>
            </a:endParaRPr>
          </a:p>
          <a:p>
            <a:pPr algn="just">
              <a:lnSpc>
                <a:spcPct val="90000"/>
              </a:lnSpc>
              <a:spcBef>
                <a:spcPts val="828"/>
              </a:spcBef>
            </a:pPr>
            <a:r>
              <a:rPr lang="en-US" sz="2200" b="0" strike="noStrike" spc="-1">
                <a:solidFill>
                  <a:srgbClr val="000000"/>
                </a:solidFill>
                <a:latin typeface="Times New Roman"/>
                <a:ea typeface="DejaVu Sans"/>
              </a:rPr>
              <a:t>Multiple type of user roles have to be created for the better accessing end user through the system.</a:t>
            </a:r>
            <a:endParaRPr lang="en-US" sz="2200" b="0" strike="noStrike" spc="-1">
              <a:latin typeface="Arial"/>
            </a:endParaRPr>
          </a:p>
        </p:txBody>
      </p:sp>
      <p:sp>
        <p:nvSpPr>
          <p:cNvPr id="126" name="CustomShape 6"/>
          <p:cNvSpPr/>
          <p:nvPr/>
        </p:nvSpPr>
        <p:spPr>
          <a:xfrm>
            <a:off x="609480" y="228600"/>
            <a:ext cx="10970640" cy="90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Problem &amp; Solution Analysis</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The Vision Statement</a:t>
            </a:r>
            <a:endParaRPr lang="en-US" sz="4400" b="0" strike="noStrike" spc="-1">
              <a:latin typeface="Arial"/>
            </a:endParaRPr>
          </a:p>
        </p:txBody>
      </p:sp>
      <p:sp>
        <p:nvSpPr>
          <p:cNvPr id="128"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D4E1435-EE6D-48D0-8CE2-047E1CB371EF}" type="slidenum">
              <a:rPr lang="en-US" sz="1400" b="1" strike="noStrike" spc="-1">
                <a:solidFill>
                  <a:srgbClr val="000000"/>
                </a:solidFill>
                <a:latin typeface="Calibri"/>
                <a:ea typeface="DejaVu Sans"/>
              </a:rPr>
              <a:t>8</a:t>
            </a:fld>
            <a:endParaRPr lang="en-US" sz="1400" b="0" strike="noStrike" spc="-1">
              <a:latin typeface="Arial"/>
            </a:endParaRPr>
          </a:p>
        </p:txBody>
      </p:sp>
      <p:graphicFrame>
        <p:nvGraphicFramePr>
          <p:cNvPr id="129" name="Table 3"/>
          <p:cNvGraphicFramePr/>
          <p:nvPr>
            <p:extLst>
              <p:ext uri="{D42A27DB-BD31-4B8C-83A1-F6EECF244321}">
                <p14:modId xmlns:p14="http://schemas.microsoft.com/office/powerpoint/2010/main" val="1029044967"/>
              </p:ext>
            </p:extLst>
          </p:nvPr>
        </p:nvGraphicFramePr>
        <p:xfrm>
          <a:off x="1071418" y="1555920"/>
          <a:ext cx="10510862" cy="4249753"/>
        </p:xfrm>
        <a:graphic>
          <a:graphicData uri="http://schemas.openxmlformats.org/drawingml/2006/table">
            <a:tbl>
              <a:tblPr/>
              <a:tblGrid>
                <a:gridCol w="5255431">
                  <a:extLst>
                    <a:ext uri="{9D8B030D-6E8A-4147-A177-3AD203B41FA5}">
                      <a16:colId xmlns:a16="http://schemas.microsoft.com/office/drawing/2014/main" val="20000"/>
                    </a:ext>
                  </a:extLst>
                </a:gridCol>
                <a:gridCol w="5255431">
                  <a:extLst>
                    <a:ext uri="{9D8B030D-6E8A-4147-A177-3AD203B41FA5}">
                      <a16:colId xmlns:a16="http://schemas.microsoft.com/office/drawing/2014/main" val="20001"/>
                    </a:ext>
                  </a:extLst>
                </a:gridCol>
              </a:tblGrid>
              <a:tr h="360000">
                <a:tc>
                  <a:txBody>
                    <a:bodyPr/>
                    <a:lstStyle/>
                    <a:p>
                      <a:pPr>
                        <a:lnSpc>
                          <a:spcPct val="100000"/>
                        </a:lnSpc>
                      </a:pPr>
                      <a:r>
                        <a:rPr lang="en-US" sz="1800" b="1" strike="noStrike" spc="-1" dirty="0">
                          <a:solidFill>
                            <a:srgbClr val="000000"/>
                          </a:solidFill>
                          <a:latin typeface="Cambria"/>
                          <a:ea typeface="DejaVu Sans"/>
                        </a:rPr>
                        <a:t>For</a:t>
                      </a:r>
                      <a:endParaRPr lang="en-US" sz="1800" b="0" strike="noStrike" spc="-1" dirty="0">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lstStyle/>
                    <a:p>
                      <a:pPr>
                        <a:lnSpc>
                          <a:spcPct val="100000"/>
                        </a:lnSpc>
                      </a:pPr>
                      <a:r>
                        <a:rPr lang="en-US" sz="1800" b="0" strike="noStrike" spc="-1">
                          <a:solidFill>
                            <a:srgbClr val="000000"/>
                          </a:solidFill>
                          <a:latin typeface="Cambria"/>
                          <a:ea typeface="DejaVu Sans"/>
                        </a:rPr>
                        <a:t>Academic Institutions</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extLst>
                  <a:ext uri="{0D108BD9-81ED-4DB2-BD59-A6C34878D82A}">
                    <a16:rowId xmlns:a16="http://schemas.microsoft.com/office/drawing/2014/main" val="10000"/>
                  </a:ext>
                </a:extLst>
              </a:tr>
              <a:tr h="360000">
                <a:tc>
                  <a:txBody>
                    <a:bodyPr/>
                    <a:lstStyle/>
                    <a:p>
                      <a:pPr>
                        <a:lnSpc>
                          <a:spcPct val="100000"/>
                        </a:lnSpc>
                      </a:pPr>
                      <a:r>
                        <a:rPr lang="en-US" sz="1800" b="1" strike="noStrike" spc="-1">
                          <a:solidFill>
                            <a:srgbClr val="000000"/>
                          </a:solidFill>
                          <a:latin typeface="Cambria"/>
                          <a:ea typeface="DejaVu Sans"/>
                        </a:rPr>
                        <a:t>Who</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lstStyle/>
                    <a:p>
                      <a:pPr>
                        <a:lnSpc>
                          <a:spcPct val="100000"/>
                        </a:lnSpc>
                      </a:pPr>
                      <a:r>
                        <a:rPr lang="en-US" sz="1800" b="0" strike="noStrike" spc="-1">
                          <a:solidFill>
                            <a:srgbClr val="000000"/>
                          </a:solidFill>
                          <a:latin typeface="Cambria"/>
                          <a:ea typeface="DejaVu Sans"/>
                        </a:rPr>
                        <a:t>Have difficulty in asset distribution </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extLst>
                  <a:ext uri="{0D108BD9-81ED-4DB2-BD59-A6C34878D82A}">
                    <a16:rowId xmlns:a16="http://schemas.microsoft.com/office/drawing/2014/main" val="10001"/>
                  </a:ext>
                </a:extLst>
              </a:tr>
              <a:tr h="714378">
                <a:tc>
                  <a:txBody>
                    <a:bodyPr/>
                    <a:lstStyle/>
                    <a:p>
                      <a:pPr>
                        <a:lnSpc>
                          <a:spcPct val="100000"/>
                        </a:lnSpc>
                      </a:pPr>
                      <a:r>
                        <a:rPr lang="en-US" sz="1800" b="1" strike="noStrike" spc="-1">
                          <a:solidFill>
                            <a:srgbClr val="000000"/>
                          </a:solidFill>
                          <a:latin typeface="Cambria"/>
                          <a:ea typeface="DejaVu Sans"/>
                        </a:rPr>
                        <a:t>The Integrated Web-based Inventory Management System for Academic Institutions</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lstStyle/>
                    <a:p>
                      <a:pPr>
                        <a:lnSpc>
                          <a:spcPct val="100000"/>
                        </a:lnSpc>
                      </a:pPr>
                      <a:r>
                        <a:rPr lang="en-US" sz="1800" b="0" strike="noStrike" spc="-1">
                          <a:solidFill>
                            <a:srgbClr val="000000"/>
                          </a:solidFill>
                          <a:latin typeface="Cambria"/>
                          <a:ea typeface="DejaVu Sans"/>
                        </a:rPr>
                        <a:t>is a Web-based bilingual application with Bangla &amp; English</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extLst>
                  <a:ext uri="{0D108BD9-81ED-4DB2-BD59-A6C34878D82A}">
                    <a16:rowId xmlns:a16="http://schemas.microsoft.com/office/drawing/2014/main" val="10002"/>
                  </a:ext>
                </a:extLst>
              </a:tr>
              <a:tr h="622440">
                <a:tc>
                  <a:txBody>
                    <a:bodyPr/>
                    <a:lstStyle/>
                    <a:p>
                      <a:pPr>
                        <a:lnSpc>
                          <a:spcPct val="100000"/>
                        </a:lnSpc>
                      </a:pPr>
                      <a:r>
                        <a:rPr lang="en-US" sz="1800" b="1" strike="noStrike" spc="-1">
                          <a:solidFill>
                            <a:srgbClr val="000000"/>
                          </a:solidFill>
                          <a:latin typeface="Cambria"/>
                          <a:ea typeface="DejaVu Sans"/>
                        </a:rPr>
                        <a:t>That</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lstStyle/>
                    <a:p>
                      <a:pPr>
                        <a:lnSpc>
                          <a:spcPct val="100000"/>
                        </a:lnSpc>
                      </a:pPr>
                      <a:r>
                        <a:rPr lang="en-US" sz="1800" b="0" strike="noStrike" spc="-1">
                          <a:solidFill>
                            <a:srgbClr val="000000"/>
                          </a:solidFill>
                          <a:latin typeface="Cambria"/>
                          <a:ea typeface="DejaVu Sans"/>
                        </a:rPr>
                        <a:t>provides the ability to distribute Items among employee </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extLst>
                  <a:ext uri="{0D108BD9-81ED-4DB2-BD59-A6C34878D82A}">
                    <a16:rowId xmlns:a16="http://schemas.microsoft.com/office/drawing/2014/main" val="10003"/>
                  </a:ext>
                </a:extLst>
              </a:tr>
              <a:tr h="745375">
                <a:tc>
                  <a:txBody>
                    <a:bodyPr/>
                    <a:lstStyle/>
                    <a:p>
                      <a:pPr>
                        <a:lnSpc>
                          <a:spcPct val="100000"/>
                        </a:lnSpc>
                      </a:pPr>
                      <a:r>
                        <a:rPr lang="en-US" sz="1800" b="1" strike="noStrike" spc="-1">
                          <a:solidFill>
                            <a:srgbClr val="000000"/>
                          </a:solidFill>
                          <a:latin typeface="Cambria"/>
                          <a:ea typeface="DejaVu Sans"/>
                        </a:rPr>
                        <a:t>Unlike</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tc>
                  <a:txBody>
                    <a:bodyPr/>
                    <a:lstStyle/>
                    <a:p>
                      <a:pPr>
                        <a:lnSpc>
                          <a:spcPct val="100000"/>
                        </a:lnSpc>
                      </a:pPr>
                      <a:r>
                        <a:rPr lang="en-US" sz="1800" b="0" strike="noStrike" spc="-1" dirty="0">
                          <a:solidFill>
                            <a:srgbClr val="000000"/>
                          </a:solidFill>
                          <a:latin typeface="Cambria"/>
                          <a:ea typeface="DejaVu Sans"/>
                        </a:rPr>
                        <a:t>Currently available systems that have poor interface</a:t>
                      </a:r>
                      <a:endParaRPr lang="en-US" sz="1800" b="0" strike="noStrike" spc="-1" dirty="0">
                        <a:latin typeface="Arial"/>
                      </a:endParaRPr>
                    </a:p>
                    <a:p>
                      <a:pPr>
                        <a:lnSpc>
                          <a:spcPct val="100000"/>
                        </a:lnSpc>
                      </a:pPr>
                      <a:r>
                        <a:rPr lang="en-US" sz="1800" b="0" strike="noStrike" spc="-1" dirty="0">
                          <a:solidFill>
                            <a:srgbClr val="000000"/>
                          </a:solidFill>
                          <a:latin typeface="Cambria"/>
                          <a:ea typeface="DejaVu Sans"/>
                        </a:rPr>
                        <a:t>or many organization have no integrated system.</a:t>
                      </a:r>
                      <a:endParaRPr lang="en-US" sz="1800" b="0" strike="noStrike" spc="-1" dirty="0">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E8F1F4"/>
                    </a:solidFill>
                  </a:tcPr>
                </a:tc>
                <a:extLst>
                  <a:ext uri="{0D108BD9-81ED-4DB2-BD59-A6C34878D82A}">
                    <a16:rowId xmlns:a16="http://schemas.microsoft.com/office/drawing/2014/main" val="10004"/>
                  </a:ext>
                </a:extLst>
              </a:tr>
              <a:tr h="1418400">
                <a:tc>
                  <a:txBody>
                    <a:bodyPr/>
                    <a:lstStyle/>
                    <a:p>
                      <a:pPr>
                        <a:lnSpc>
                          <a:spcPct val="100000"/>
                        </a:lnSpc>
                      </a:pPr>
                      <a:r>
                        <a:rPr lang="en-US" sz="1800" b="1" strike="noStrike" spc="-1">
                          <a:solidFill>
                            <a:srgbClr val="000000"/>
                          </a:solidFill>
                          <a:latin typeface="Cambria"/>
                          <a:ea typeface="DejaVu Sans"/>
                        </a:rPr>
                        <a:t>Our product</a:t>
                      </a:r>
                      <a:endParaRPr lang="en-US" sz="1800" b="0" strike="noStrike" spc="-1">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tc>
                  <a:txBody>
                    <a:bodyPr/>
                    <a:lstStyle/>
                    <a:p>
                      <a:pPr>
                        <a:lnSpc>
                          <a:spcPct val="100000"/>
                        </a:lnSpc>
                      </a:pPr>
                      <a:r>
                        <a:rPr lang="en-US" sz="1800" b="0" strike="noStrike" spc="-1" dirty="0">
                          <a:solidFill>
                            <a:srgbClr val="000000"/>
                          </a:solidFill>
                          <a:latin typeface="Cambria"/>
                          <a:ea typeface="DejaVu Sans"/>
                        </a:rPr>
                        <a:t>Our Inventory Management System is custom dynamic and Interactive user interface to properly distribute Item among Teachers or other employee and can find stock report</a:t>
                      </a:r>
                      <a:endParaRPr lang="en-US" sz="1800" b="0" strike="noStrike" spc="-1" dirty="0">
                        <a:latin typeface="Arial"/>
                      </a:endParaRPr>
                    </a:p>
                  </a:txBody>
                  <a:tcPr>
                    <a:lnL w="12240">
                      <a:solidFill>
                        <a:srgbClr val="4BACC6"/>
                      </a:solidFill>
                    </a:lnL>
                    <a:lnR w="12240">
                      <a:solidFill>
                        <a:srgbClr val="4BACC6"/>
                      </a:solidFill>
                    </a:lnR>
                    <a:lnT w="12240">
                      <a:solidFill>
                        <a:srgbClr val="4BACC6"/>
                      </a:solidFill>
                    </a:lnT>
                    <a:lnB w="12240">
                      <a:solidFill>
                        <a:srgbClr val="4BACC6"/>
                      </a:solidFill>
                    </a:lnB>
                    <a:solidFill>
                      <a:srgbClr val="CFE2EA"/>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228600"/>
            <a:ext cx="109706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76092"/>
                </a:solidFill>
                <a:latin typeface="Calibri"/>
                <a:ea typeface="DejaVu Sans"/>
              </a:rPr>
              <a:t>Actor &amp; Features</a:t>
            </a:r>
            <a:endParaRPr lang="en-US" sz="4400" b="0" strike="noStrike" spc="-1">
              <a:latin typeface="Arial"/>
            </a:endParaRPr>
          </a:p>
        </p:txBody>
      </p:sp>
      <p:sp>
        <p:nvSpPr>
          <p:cNvPr id="131" name="CustomShape 2"/>
          <p:cNvSpPr/>
          <p:nvPr/>
        </p:nvSpPr>
        <p:spPr>
          <a:xfrm>
            <a:off x="9144000" y="6467400"/>
            <a:ext cx="284256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502336C7-675C-4092-B3A4-57AE8B54EE39}" type="slidenum">
              <a:rPr lang="en-US" sz="1400" b="1" strike="noStrike" spc="-1">
                <a:solidFill>
                  <a:srgbClr val="000000"/>
                </a:solidFill>
                <a:latin typeface="Calibri"/>
                <a:ea typeface="DejaVu Sans"/>
              </a:rPr>
              <a:t>9</a:t>
            </a:fld>
            <a:endParaRPr lang="en-US" sz="1400" b="0" strike="noStrike" spc="-1">
              <a:latin typeface="Arial"/>
            </a:endParaRPr>
          </a:p>
        </p:txBody>
      </p:sp>
      <p:sp>
        <p:nvSpPr>
          <p:cNvPr id="132" name="CustomShape 3"/>
          <p:cNvSpPr/>
          <p:nvPr/>
        </p:nvSpPr>
        <p:spPr>
          <a:xfrm>
            <a:off x="1311562" y="1219320"/>
            <a:ext cx="10268557" cy="8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99"/>
              </a:spcBef>
            </a:pPr>
            <a:r>
              <a:rPr lang="en-US" sz="2500" b="0" strike="noStrike" spc="-1" dirty="0">
                <a:solidFill>
                  <a:srgbClr val="558ED5"/>
                </a:solidFill>
                <a:latin typeface="Times New Roman"/>
                <a:ea typeface="DejaVu Sans"/>
              </a:rPr>
              <a:t>The Actor</a:t>
            </a:r>
            <a:endParaRPr lang="en-US" sz="2500" b="0" strike="noStrike" spc="-1" dirty="0">
              <a:latin typeface="Arial"/>
            </a:endParaRPr>
          </a:p>
          <a:p>
            <a:pPr>
              <a:lnSpc>
                <a:spcPct val="100000"/>
              </a:lnSpc>
              <a:spcBef>
                <a:spcPts val="400"/>
              </a:spcBef>
            </a:pPr>
            <a:r>
              <a:rPr lang="en-US" sz="2000" b="0" strike="noStrike" spc="-1" dirty="0">
                <a:solidFill>
                  <a:srgbClr val="000000"/>
                </a:solidFill>
                <a:latin typeface="Times New Roman"/>
                <a:ea typeface="DejaVu Sans"/>
              </a:rPr>
              <a:t>Admin, Inventory Manager, Employee, Student</a:t>
            </a:r>
            <a:endParaRPr lang="en-US" sz="2000" b="0" strike="noStrike" spc="-1" dirty="0">
              <a:latin typeface="Arial"/>
            </a:endParaRPr>
          </a:p>
          <a:p>
            <a:pPr>
              <a:lnSpc>
                <a:spcPct val="100000"/>
              </a:lnSpc>
              <a:spcBef>
                <a:spcPts val="641"/>
              </a:spcBef>
            </a:pPr>
            <a:endParaRPr lang="en-US" sz="2000" b="0" strike="noStrike" spc="-1" dirty="0">
              <a:latin typeface="Arial"/>
            </a:endParaRPr>
          </a:p>
        </p:txBody>
      </p:sp>
      <p:sp>
        <p:nvSpPr>
          <p:cNvPr id="133" name="CustomShape 4"/>
          <p:cNvSpPr/>
          <p:nvPr/>
        </p:nvSpPr>
        <p:spPr>
          <a:xfrm>
            <a:off x="1311564" y="1981080"/>
            <a:ext cx="10268556" cy="403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59"/>
              </a:spcBef>
            </a:pPr>
            <a:r>
              <a:rPr lang="en-US" sz="2300" b="1" strike="noStrike" spc="-1" dirty="0">
                <a:solidFill>
                  <a:srgbClr val="558ED5"/>
                </a:solidFill>
                <a:latin typeface="Times New Roman"/>
                <a:ea typeface="DejaVu Sans"/>
              </a:rPr>
              <a:t>List of Features</a:t>
            </a:r>
            <a:endParaRPr lang="en-US" sz="23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1.  Application will be </a:t>
            </a:r>
            <a:r>
              <a:rPr lang="en-US" sz="2000" b="1" strike="noStrike" spc="-1" dirty="0">
                <a:solidFill>
                  <a:srgbClr val="000000"/>
                </a:solidFill>
                <a:latin typeface="Times New Roman"/>
                <a:ea typeface="DejaVu Sans"/>
              </a:rPr>
              <a:t>bilingual</a:t>
            </a:r>
            <a:r>
              <a:rPr lang="en-US" sz="2000" b="0" strike="noStrike" spc="-1" dirty="0">
                <a:solidFill>
                  <a:srgbClr val="000000"/>
                </a:solidFill>
                <a:latin typeface="Times New Roman"/>
                <a:ea typeface="DejaVu Sans"/>
              </a:rPr>
              <a:t>. </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2.  Dynamic user management system, User Role and Permission management system</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3.  Employee information</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4.  Item categories configuration,  Dynamic Item configuration.</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5.  Supplier information, Item purchase from supplier.</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6.  Item request system, Requested Item approval process.</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7.  Allocate requested item to employee, Return Item to Inventory manager.</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8.  Stock Report.</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9.  Asset location (Room) wise Item stock report.</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10.  User activity report .</a:t>
            </a:r>
            <a:endParaRPr lang="en-US" sz="2000" b="0" strike="noStrike" spc="-1" dirty="0">
              <a:latin typeface="Arial"/>
            </a:endParaRPr>
          </a:p>
          <a:p>
            <a:pPr algn="just">
              <a:lnSpc>
                <a:spcPct val="100000"/>
              </a:lnSpc>
              <a:spcBef>
                <a:spcPts val="400"/>
              </a:spcBef>
            </a:pPr>
            <a:r>
              <a:rPr lang="en-US" sz="2000" b="0" strike="noStrike" spc="-1" dirty="0">
                <a:solidFill>
                  <a:srgbClr val="000000"/>
                </a:solidFill>
                <a:latin typeface="Times New Roman"/>
                <a:ea typeface="DejaVu Sans"/>
              </a:rPr>
              <a:t>11.  All report can be download as PDF, Word or Excel format.</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1468</TotalTime>
  <Words>1256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Britannic Bold</vt:lpstr>
      <vt:lpstr>Calibri</vt:lpstr>
      <vt:lpstr>Cambria</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Valued Acer Customer</dc:creator>
  <dc:description/>
  <cp:lastModifiedBy>Mohammad Harun-Or-Rashid</cp:lastModifiedBy>
  <cp:revision>220</cp:revision>
  <dcterms:created xsi:type="dcterms:W3CDTF">2011-07-17T02:56:35Z</dcterms:created>
  <dcterms:modified xsi:type="dcterms:W3CDTF">2025-02-15T03:11:53Z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Acer</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