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3" r:id="rId5"/>
    <p:sldId id="300" r:id="rId6"/>
    <p:sldId id="299" r:id="rId7"/>
    <p:sldId id="257" r:id="rId8"/>
    <p:sldId id="295" r:id="rId9"/>
    <p:sldId id="296" r:id="rId10"/>
    <p:sldId id="294" r:id="rId11"/>
    <p:sldId id="291" r:id="rId12"/>
    <p:sldId id="290" r:id="rId13"/>
    <p:sldId id="289" r:id="rId14"/>
    <p:sldId id="297" r:id="rId15"/>
    <p:sldId id="287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8" r:id="rId31"/>
    <p:sldId id="278" r:id="rId32"/>
    <p:sldId id="301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63156-8EE2-4164-8570-1402ECFF2240}" v="101" vWet="103" dt="2024-01-03T07:23:01.531"/>
    <p1510:client id="{3EDC03D1-EB59-6E51-7E20-6D734B57FD35}" v="1" dt="2024-01-02T16:20:12.678"/>
    <p1510:client id="{5AA34289-C500-1111-DCA0-DBFC09D142B9}" v="8" dt="2024-01-02T16:01:53.199"/>
    <p1510:client id="{7C344CC2-B808-79F1-1DB9-58EC301134DB}" v="934" dt="2024-01-03T07:38:02.200"/>
    <p1510:client id="{8275B42F-A089-C4E3-250B-8D711AB5C1BF}" v="15" dt="2024-01-03T07:48:42.747"/>
    <p1510:client id="{C688B5A4-B6EC-8A80-EBD9-E0646EE7A9FC}" v="12" dt="2024-01-02T16:02:29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72D5D-281D-ACD5-81C4-12E32139D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D1D17FE-9408-BB1E-9A67-415297B0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328424-7579-56FE-C030-F9A95384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AD77BE-1DB7-7C12-46F0-158303DD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141FFD-E580-1960-6D16-E4C8230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51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AF80D2-527A-4F46-B089-6DE9A0E2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C60A36-C369-E12B-06F2-0E0E08E8A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34B3ED-E449-D19B-FCA6-77BC5BF2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948348-3FD8-9D5F-9C8B-818A608D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52E4F4-AF5E-5A73-2DF2-54D1A658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3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155E67B-E334-5776-4B76-5F0394341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F65907-D34F-011D-607C-344D403E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ACE8D8-487B-9A5C-F39A-971FE211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663A13-609F-5673-FF0C-0C3A9DA4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16705F-CAEA-1E4B-209D-EF93F05E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8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4D157-360B-E852-0F49-E347F664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4438E8-F1C6-0ED9-0CE3-FFF09E87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645D13-A7BA-60A9-1A82-D8FCAB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64BD81-315D-4396-2AD9-1509494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3EFFCD-6610-13F7-FC21-6DBA5079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22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5BCEB7-9226-E6B9-94FD-2B4C6896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4568FC-D58D-F392-6E0D-A92C4471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702BE1-7DBD-C9CC-DB09-4BA765C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67F497-BF0A-3253-9796-2E8697EE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CB542F-DA6B-F8CF-F933-760F6B8F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86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243F9-1496-17BE-75E5-71BF111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BBE02A-E5B2-D5ED-E974-90044B7D3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F389E6-2FA7-3AE1-14A0-6D0632D5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49026F-21C2-7C7F-02CD-C248C5F8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59FE9E-71A7-0719-B58E-3CA56617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BA3630-09BF-00A9-8342-0E2F0E4F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3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2525D3-DB55-3FE2-6A64-045B421B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E8768A-C05A-30FC-6377-AC3B0AB7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973992-F4A8-30F8-BFED-6B277F91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716C18-4095-B854-3867-80B4E02E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E713BCC-A9B7-F999-62E7-67C0140FA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72630C-446D-B169-18E3-4AA00C0D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820DB07-1B89-4896-EFED-C15FEC21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78DDAB5-3831-AFB7-2D41-1C9BD459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17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F611E-7A33-48F1-4620-4CEC1F6A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F254F89-D2FB-7743-19A6-CF8D1FA8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6D9F09-DDEC-49E2-F255-C58B3EB4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A761A6-0B4F-37B1-3913-ECAF8DB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0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C3F9C9A-D198-016A-4935-824FC56A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F9D9C2D-1450-7743-05F4-219420E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9321E38-DD7F-4ABF-6758-0929CBDE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4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A22468-A620-DB6A-3066-3356918F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BC452C-411D-4872-B16D-33E32893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2602FF-C20D-9C66-CED5-80943ADC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4BB46FF-4426-EAC7-1705-25C22528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1243E1A-49B5-06DE-45A8-8612444D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A6F974-3F69-82CE-CD40-FB60DAC4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AF4B0-EFB2-A5F6-0D65-E68D9552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C7A0AB0-1CE0-6536-1108-88CC804BA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1E5F62-1EF2-7764-1002-DC40155D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D2D853-DCE8-A811-23D8-EC274934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2AFE97-9C99-3E85-02D0-7746F712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8191FC-D459-BCBD-6BB7-FBEBB667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9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E500741-E131-1D27-2DE4-BF7CFBF9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353785-AC88-DD62-763B-187027B7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4870FF-1DC7-4833-59BB-1033EEC3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2E92-0B45-466F-8ABB-7CF967199432}" type="datetimeFigureOut">
              <a:rPr lang="tr-TR" smtClean="0"/>
              <a:t>3.01.2024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A25EB-86C5-18A1-1C57-2E8B6B767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6E45E8-B742-A6B4-F8A4-2660730E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7C9-F4F3-432A-B204-FBC10CA3CE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68595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8EA4F804-BA5A-0912-F904-705541A5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219075"/>
            <a:ext cx="2914650" cy="29146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F7E134E-3B9A-1FA0-D5A9-5FFA6758572E}"/>
              </a:ext>
            </a:extLst>
          </p:cNvPr>
          <p:cNvSpPr txBox="1"/>
          <p:nvPr/>
        </p:nvSpPr>
        <p:spPr>
          <a:xfrm>
            <a:off x="-1" y="3724274"/>
            <a:ext cx="12192000" cy="2000548"/>
          </a:xfrm>
          <a:prstGeom prst="rect">
            <a:avLst/>
          </a:prstGeom>
          <a:solidFill>
            <a:srgbClr val="9A0E2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b="1" err="1">
                <a:solidFill>
                  <a:schemeClr val="bg1"/>
                </a:solidFill>
                <a:ea typeface="Calibri"/>
                <a:cs typeface="Calibri"/>
              </a:rPr>
              <a:t>Student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 #1: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 Harun Durmuş      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 ID: 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270206025</a:t>
            </a:r>
            <a:br>
              <a:rPr lang="tr-TR">
                <a:solidFill>
                  <a:schemeClr val="bg1"/>
                </a:solidFill>
                <a:ea typeface="Calibri"/>
                <a:cs typeface="Calibri"/>
              </a:rPr>
            </a:br>
            <a:r>
              <a:rPr lang="tr-TR" b="1" err="1">
                <a:solidFill>
                  <a:schemeClr val="bg1"/>
                </a:solidFill>
                <a:ea typeface="Calibri"/>
                <a:cs typeface="Calibri"/>
              </a:rPr>
              <a:t>Student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 #2: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 Necmettin Yiğit </a:t>
            </a:r>
            <a:r>
              <a:rPr lang="tr-TR" err="1">
                <a:solidFill>
                  <a:schemeClr val="bg1"/>
                </a:solidFill>
                <a:ea typeface="Calibri"/>
                <a:cs typeface="Calibri"/>
              </a:rPr>
              <a:t>Dübek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   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ID: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 260206049</a:t>
            </a:r>
            <a:endParaRPr lang="tr-TR">
              <a:solidFill>
                <a:srgbClr val="FFFFFF"/>
              </a:solidFill>
              <a:ea typeface="Calibri"/>
              <a:cs typeface="Calibri"/>
            </a:endParaRPr>
          </a:p>
          <a:p>
            <a:pPr algn="ctr"/>
            <a:r>
              <a:rPr lang="tr-TR" b="1" err="1">
                <a:solidFill>
                  <a:schemeClr val="bg1"/>
                </a:solidFill>
                <a:ea typeface="Calibri"/>
                <a:cs typeface="Calibri"/>
              </a:rPr>
              <a:t>Student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 #3: 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Mustafa Eren Çelebi    </a:t>
            </a:r>
            <a:r>
              <a:rPr lang="tr-TR" b="1">
                <a:solidFill>
                  <a:schemeClr val="bg1"/>
                </a:solidFill>
                <a:ea typeface="Calibri"/>
                <a:cs typeface="Calibri"/>
              </a:rPr>
              <a:t>ID:</a:t>
            </a:r>
            <a:r>
              <a:rPr lang="tr-TR">
                <a:solidFill>
                  <a:schemeClr val="bg1"/>
                </a:solidFill>
                <a:ea typeface="Calibri"/>
                <a:cs typeface="Calibri"/>
              </a:rPr>
              <a:t> 270206053</a:t>
            </a:r>
          </a:p>
          <a:p>
            <a:pPr algn="ctr"/>
            <a:endParaRPr lang="tr-TR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tr-TR" sz="2800" b="1">
                <a:solidFill>
                  <a:schemeClr val="bg1"/>
                </a:solidFill>
                <a:ea typeface="Calibri"/>
                <a:cs typeface="Calibri"/>
              </a:rPr>
              <a:t>EE451 - Project </a:t>
            </a:r>
            <a:r>
              <a:rPr lang="tr-TR" sz="2800" b="1" err="1">
                <a:solidFill>
                  <a:schemeClr val="bg1"/>
                </a:solidFill>
                <a:ea typeface="Calibri"/>
                <a:cs typeface="Calibri"/>
              </a:rPr>
              <a:t>Group</a:t>
            </a:r>
            <a:r>
              <a:rPr lang="tr-TR" sz="2800" b="1">
                <a:solidFill>
                  <a:schemeClr val="bg1"/>
                </a:solidFill>
                <a:ea typeface="Calibri"/>
                <a:cs typeface="Calibri"/>
              </a:rPr>
              <a:t> 3</a:t>
            </a:r>
          </a:p>
          <a:p>
            <a:pPr algn="ctr"/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Comparison</a:t>
            </a:r>
            <a:r>
              <a:rPr lang="tr-TR" sz="2400" b="1" i="1">
                <a:solidFill>
                  <a:schemeClr val="bg1"/>
                </a:solidFill>
                <a:ea typeface="Calibri"/>
                <a:cs typeface="Calibri"/>
              </a:rPr>
              <a:t> of Zero-</a:t>
            </a:r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Forcing</a:t>
            </a:r>
            <a:r>
              <a:rPr lang="tr-TR" sz="2400" b="1" i="1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and</a:t>
            </a:r>
            <a:r>
              <a:rPr lang="tr-TR" sz="2400" b="1" i="1">
                <a:solidFill>
                  <a:schemeClr val="bg1"/>
                </a:solidFill>
                <a:ea typeface="Calibri"/>
                <a:cs typeface="Calibri"/>
              </a:rPr>
              <a:t> MMSE </a:t>
            </a:r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Equalizers</a:t>
            </a:r>
            <a:r>
              <a:rPr lang="tr-TR" sz="2400" b="1" i="1">
                <a:solidFill>
                  <a:schemeClr val="bg1"/>
                </a:solidFill>
                <a:ea typeface="Calibri"/>
                <a:cs typeface="Calibri"/>
              </a:rPr>
              <a:t> in </a:t>
            </a:r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Different</a:t>
            </a:r>
            <a:r>
              <a:rPr lang="tr-TR" sz="2400" b="1" i="1">
                <a:solidFill>
                  <a:schemeClr val="bg1"/>
                </a:solidFill>
                <a:ea typeface="Calibri"/>
                <a:cs typeface="Calibri"/>
              </a:rPr>
              <a:t> AWGN </a:t>
            </a:r>
            <a:r>
              <a:rPr lang="tr-TR" sz="2400" b="1" i="1" err="1">
                <a:solidFill>
                  <a:schemeClr val="bg1"/>
                </a:solidFill>
                <a:ea typeface="Calibri"/>
                <a:cs typeface="Calibri"/>
              </a:rPr>
              <a:t>Channels</a:t>
            </a:r>
            <a:endParaRPr lang="tr-TR" sz="240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6061851-863F-8E85-B749-4727A5052E79}"/>
              </a:ext>
            </a:extLst>
          </p:cNvPr>
          <p:cNvSpPr/>
          <p:nvPr/>
        </p:nvSpPr>
        <p:spPr>
          <a:xfrm>
            <a:off x="0" y="3648074"/>
            <a:ext cx="12192000" cy="76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A30920-F15F-8172-DA81-0B7C7FE76237}"/>
              </a:ext>
            </a:extLst>
          </p:cNvPr>
          <p:cNvSpPr/>
          <p:nvPr/>
        </p:nvSpPr>
        <p:spPr>
          <a:xfrm>
            <a:off x="0" y="5724524"/>
            <a:ext cx="12192000" cy="76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B7611B6-6832-D2D8-F467-93E638EFF3D1}"/>
              </a:ext>
            </a:extLst>
          </p:cNvPr>
          <p:cNvSpPr/>
          <p:nvPr/>
        </p:nvSpPr>
        <p:spPr>
          <a:xfrm>
            <a:off x="0" y="4722875"/>
            <a:ext cx="12192000" cy="76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62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Demodulation</a:t>
            </a:r>
            <a:endParaRPr lang="tr-TR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8A47-C888-1CC1-48BD-C8085D82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err="1"/>
              <a:t>What</a:t>
            </a:r>
            <a:r>
              <a:rPr lang="tr-TR" sz="2400"/>
              <a:t> is </a:t>
            </a:r>
            <a:r>
              <a:rPr lang="tr-TR" sz="2400" err="1"/>
              <a:t>demodulation</a:t>
            </a:r>
            <a:r>
              <a:rPr lang="tr-TR" sz="2400"/>
              <a:t>?</a:t>
            </a:r>
          </a:p>
          <a:p>
            <a:pPr lvl="1"/>
            <a:r>
              <a:rPr lang="tr-TR" err="1"/>
              <a:t>Extracting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original</a:t>
            </a:r>
            <a:r>
              <a:rPr lang="tr-TR"/>
              <a:t> </a:t>
            </a:r>
            <a:r>
              <a:rPr lang="tr-TR" err="1"/>
              <a:t>information</a:t>
            </a:r>
            <a:r>
              <a:rPr lang="tr-TR"/>
              <a:t>.</a:t>
            </a:r>
          </a:p>
          <a:p>
            <a:pPr lvl="1"/>
            <a:r>
              <a:rPr lang="tr-TR" err="1"/>
              <a:t>Fundamental</a:t>
            </a:r>
            <a:r>
              <a:rPr lang="tr-TR"/>
              <a:t> step in </a:t>
            </a:r>
            <a:r>
              <a:rPr lang="tr-TR" err="1"/>
              <a:t>communication</a:t>
            </a:r>
            <a:r>
              <a:rPr lang="tr-TR"/>
              <a:t> </a:t>
            </a:r>
            <a:r>
              <a:rPr lang="tr-TR" err="1"/>
              <a:t>systems</a:t>
            </a:r>
            <a:r>
              <a:rPr lang="tr-TR"/>
              <a:t>.</a:t>
            </a:r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endParaRPr lang="tr-TR" sz="2400"/>
          </a:p>
        </p:txBody>
      </p:sp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EE2222CC-C806-C056-FCC5-59733CED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916432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Demodulation</a:t>
            </a:r>
            <a:endParaRPr lang="tr-TR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8A47-C888-1CC1-48BD-C8085D82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err="1"/>
              <a:t>Demodulation</a:t>
            </a:r>
            <a:r>
              <a:rPr lang="tr-TR" sz="2400"/>
              <a:t> </a:t>
            </a:r>
            <a:r>
              <a:rPr lang="tr-TR" sz="2400" err="1"/>
              <a:t>technique</a:t>
            </a:r>
            <a:r>
              <a:rPr lang="tr-TR" sz="2400"/>
              <a:t> </a:t>
            </a:r>
            <a:r>
              <a:rPr lang="tr-TR" sz="2400" err="1"/>
              <a:t>that</a:t>
            </a:r>
            <a:r>
              <a:rPr lang="tr-TR" sz="2400"/>
              <a:t> is </a:t>
            </a:r>
            <a:r>
              <a:rPr lang="tr-TR" sz="2400" err="1"/>
              <a:t>used</a:t>
            </a:r>
            <a:r>
              <a:rPr lang="tr-TR" sz="2400"/>
              <a:t>:</a:t>
            </a:r>
          </a:p>
          <a:p>
            <a:pPr marL="457200" lvl="1" indent="0">
              <a:buNone/>
            </a:pPr>
            <a:r>
              <a:rPr lang="en-US"/>
              <a:t>Binary Phase Shift Keying (BPSK):</a:t>
            </a:r>
          </a:p>
          <a:p>
            <a:pPr lvl="2"/>
            <a:r>
              <a:rPr lang="en-US" sz="2400"/>
              <a:t>Coherent Demodulation.</a:t>
            </a:r>
          </a:p>
          <a:p>
            <a:pPr lvl="2"/>
            <a:r>
              <a:rPr lang="tr-TR" sz="2400"/>
              <a:t>D</a:t>
            </a:r>
            <a:r>
              <a:rPr lang="en-US" sz="2400" err="1"/>
              <a:t>emodulation</a:t>
            </a:r>
            <a:r>
              <a:rPr lang="en-US" sz="2400"/>
              <a:t> involves coherent detection of the phase</a:t>
            </a:r>
            <a:r>
              <a:rPr lang="tr-TR" sz="2400"/>
              <a:t> </a:t>
            </a:r>
            <a:r>
              <a:rPr lang="en-US" sz="2400"/>
              <a:t>changes to recover the binary data.</a:t>
            </a:r>
            <a:endParaRPr lang="tr-TR" sz="2400"/>
          </a:p>
          <a:p>
            <a:pPr marL="0" indent="0">
              <a:buNone/>
            </a:pPr>
            <a:endParaRPr lang="tr-TR" sz="2400"/>
          </a:p>
          <a:p>
            <a:pPr marL="0" indent="0">
              <a:buNone/>
            </a:pPr>
            <a:endParaRPr lang="tr-TR" sz="2400"/>
          </a:p>
        </p:txBody>
      </p:sp>
      <p:pic>
        <p:nvPicPr>
          <p:cNvPr id="8" name="Picture 7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113A14AB-5F6F-DFDE-35C9-51AE8DC02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905953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AF1E-B317-4CB3-57FF-490680D4F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4FD43EFF-E660-DB10-8687-598DC65AF418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EBD021-7EFB-259E-1397-6C94B122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pic>
        <p:nvPicPr>
          <p:cNvPr id="12" name="Resim 11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BF5B7938-9101-2B9C-5EF3-29E9731B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94" y="1690688"/>
            <a:ext cx="8070412" cy="4282259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00D066AA-B950-37E9-9749-089BDF5A3E2C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F7C8AAA2-F57D-5D96-5A28-9D3DBDEF9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9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3D00DA-804C-E8DE-C24C-F28C7372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7158" cy="2677364"/>
          </a:xfrm>
        </p:spPr>
        <p:txBody>
          <a:bodyPr/>
          <a:lstStyle/>
          <a:p>
            <a:r>
              <a:rPr lang="tr-TR" b="1" err="1"/>
              <a:t>Defining</a:t>
            </a:r>
            <a:r>
              <a:rPr lang="tr-TR" b="1"/>
              <a:t> </a:t>
            </a:r>
            <a:r>
              <a:rPr lang="tr-TR" b="1" err="1"/>
              <a:t>input</a:t>
            </a:r>
            <a:r>
              <a:rPr lang="tr-TR" b="1"/>
              <a:t> data (as </a:t>
            </a:r>
            <a:r>
              <a:rPr lang="tr-TR" b="1" err="1"/>
              <a:t>random</a:t>
            </a:r>
            <a:r>
              <a:rPr lang="tr-TR" b="1"/>
              <a:t> </a:t>
            </a:r>
            <a:r>
              <a:rPr lang="tr-TR" b="1" err="1"/>
              <a:t>bits</a:t>
            </a:r>
            <a:r>
              <a:rPr lang="tr-TR" b="1"/>
              <a:t>)</a:t>
            </a:r>
          </a:p>
          <a:p>
            <a:r>
              <a:rPr lang="tr-TR" b="1" err="1"/>
              <a:t>Reshaping</a:t>
            </a:r>
            <a:r>
              <a:rPr lang="tr-TR" b="1"/>
              <a:t> (</a:t>
            </a:r>
            <a:r>
              <a:rPr lang="tr-TR" b="1" err="1"/>
              <a:t>Sampling</a:t>
            </a:r>
            <a:r>
              <a:rPr lang="tr-TR" b="1"/>
              <a:t>)</a:t>
            </a:r>
          </a:p>
          <a:p>
            <a:r>
              <a:rPr lang="tr-TR"/>
              <a:t>Carrier Definition</a:t>
            </a:r>
          </a:p>
          <a:p>
            <a:r>
              <a:rPr lang="tr-TR"/>
              <a:t>B-PSK </a:t>
            </a:r>
            <a:r>
              <a:rPr lang="tr-TR" err="1"/>
              <a:t>Modulation</a:t>
            </a:r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3FB846-CD18-BADD-1C81-B95AE248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47" y="2425166"/>
            <a:ext cx="3256295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B29585-015C-39A4-95CE-67342D3F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1146844"/>
            <a:ext cx="11412747" cy="56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7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EB41CF-1D14-291B-D84F-531CAA1C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7158" cy="4351338"/>
          </a:xfrm>
        </p:spPr>
        <p:txBody>
          <a:bodyPr/>
          <a:lstStyle/>
          <a:p>
            <a:r>
              <a:rPr lang="tr-TR" err="1"/>
              <a:t>Defining</a:t>
            </a:r>
            <a:r>
              <a:rPr lang="tr-TR"/>
              <a:t> </a:t>
            </a:r>
            <a:r>
              <a:rPr lang="tr-TR" err="1"/>
              <a:t>input</a:t>
            </a:r>
            <a:r>
              <a:rPr lang="tr-TR"/>
              <a:t> data (as </a:t>
            </a:r>
            <a:r>
              <a:rPr lang="tr-TR" err="1"/>
              <a:t>random</a:t>
            </a:r>
            <a:r>
              <a:rPr lang="tr-TR"/>
              <a:t> </a:t>
            </a:r>
            <a:r>
              <a:rPr lang="tr-TR" err="1"/>
              <a:t>bits</a:t>
            </a:r>
            <a:r>
              <a:rPr lang="tr-TR"/>
              <a:t>)</a:t>
            </a:r>
          </a:p>
          <a:p>
            <a:r>
              <a:rPr lang="tr-TR" err="1"/>
              <a:t>Reshaping</a:t>
            </a:r>
            <a:r>
              <a:rPr lang="tr-TR"/>
              <a:t> (</a:t>
            </a:r>
            <a:r>
              <a:rPr lang="tr-TR" err="1"/>
              <a:t>Sampling</a:t>
            </a:r>
            <a:r>
              <a:rPr lang="tr-TR"/>
              <a:t>)</a:t>
            </a:r>
          </a:p>
          <a:p>
            <a:r>
              <a:rPr lang="tr-TR" b="1"/>
              <a:t>Carrier Definition</a:t>
            </a:r>
          </a:p>
          <a:p>
            <a:r>
              <a:rPr lang="tr-TR" b="1"/>
              <a:t>B-PSK </a:t>
            </a:r>
            <a:r>
              <a:rPr lang="tr-TR" b="1" err="1"/>
              <a:t>Modulation</a:t>
            </a:r>
            <a:endParaRPr lang="tr-TR" b="1"/>
          </a:p>
          <a:p>
            <a:endParaRPr lang="tr-TR"/>
          </a:p>
          <a:p>
            <a:endParaRPr lang="tr-T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225FE2-D2C2-6F4E-2EB3-4D2A06EE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47" y="2425166"/>
            <a:ext cx="3256295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5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492D93F-FA23-D7A7-C4D2-85D3C7DF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7" y="1184103"/>
            <a:ext cx="11176986" cy="55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FF1F8E0-A3E1-8A8E-8EBF-B4C021AC5770}"/>
              </a:ext>
            </a:extLst>
          </p:cNvPr>
          <p:cNvSpPr/>
          <p:nvPr/>
        </p:nvSpPr>
        <p:spPr>
          <a:xfrm>
            <a:off x="10153650" y="1039125"/>
            <a:ext cx="2038350" cy="581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9446B20-10E9-2A7D-BD97-CE703324A5EB}"/>
              </a:ext>
            </a:extLst>
          </p:cNvPr>
          <p:cNvSpPr/>
          <p:nvPr/>
        </p:nvSpPr>
        <p:spPr>
          <a:xfrm>
            <a:off x="0" y="1009650"/>
            <a:ext cx="2371725" cy="5848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0C585B-D262-D808-A8B4-C66817EC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5" y="1268412"/>
            <a:ext cx="9917830" cy="5223808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24B6CB-076F-CF0A-FECE-E3D47744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tr-TR" b="1"/>
              <a:t>Channel </a:t>
            </a:r>
            <a:r>
              <a:rPr lang="tr-TR" b="1" err="1"/>
              <a:t>Modelling</a:t>
            </a:r>
            <a:endParaRPr lang="tr-TR" b="1"/>
          </a:p>
          <a:p>
            <a:r>
              <a:rPr lang="tr-TR" b="1" err="1"/>
              <a:t>Noise</a:t>
            </a:r>
            <a:r>
              <a:rPr lang="tr-TR" b="1"/>
              <a:t> </a:t>
            </a:r>
            <a:r>
              <a:rPr lang="tr-TR" b="1" err="1"/>
              <a:t>Addition</a:t>
            </a:r>
            <a:endParaRPr lang="tr-TR" b="1"/>
          </a:p>
          <a:p>
            <a:r>
              <a:rPr lang="tr-TR" err="1"/>
              <a:t>Equalization</a:t>
            </a:r>
            <a:endParaRPr lang="tr-TR"/>
          </a:p>
          <a:p>
            <a:r>
              <a:rPr lang="tr-TR" err="1"/>
              <a:t>Decoding</a:t>
            </a:r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9A2178-A778-0336-479C-3CB6AA887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47" y="2425166"/>
            <a:ext cx="3256295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2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6E12AA-BC58-1728-4CCD-E9B37280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785" cy="4351338"/>
          </a:xfrm>
        </p:spPr>
        <p:txBody>
          <a:bodyPr/>
          <a:lstStyle/>
          <a:p>
            <a:r>
              <a:rPr lang="tr-TR"/>
              <a:t>Channel </a:t>
            </a:r>
            <a:r>
              <a:rPr lang="tr-TR" err="1"/>
              <a:t>Modelling</a:t>
            </a:r>
            <a:endParaRPr lang="tr-TR"/>
          </a:p>
          <a:p>
            <a:r>
              <a:rPr lang="tr-TR" err="1"/>
              <a:t>Noise</a:t>
            </a:r>
            <a:r>
              <a:rPr lang="tr-TR"/>
              <a:t> </a:t>
            </a:r>
            <a:r>
              <a:rPr lang="tr-TR" err="1"/>
              <a:t>Addition</a:t>
            </a:r>
            <a:endParaRPr lang="tr-TR"/>
          </a:p>
          <a:p>
            <a:r>
              <a:rPr lang="tr-TR" b="1" err="1"/>
              <a:t>Equalization</a:t>
            </a:r>
            <a:endParaRPr lang="tr-TR" b="1"/>
          </a:p>
          <a:p>
            <a:r>
              <a:rPr lang="tr-TR" b="1" err="1"/>
              <a:t>Decoding</a:t>
            </a:r>
            <a:endParaRPr lang="tr-TR" b="1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8496-546C-DD6B-6448-D9F95E7C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47" y="2425166"/>
            <a:ext cx="3256295" cy="2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5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E4AE-B0F5-0A59-F7FE-9235EBD73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18EE40E-94A3-7BDA-6FC8-0FD7BBF866ED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DFFD56-034A-E334-213C-8247BBA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  <a:latin typeface="Aharoni"/>
                <a:cs typeface="Aharoni"/>
              </a:rPr>
              <a:t>Team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02FCC207-C1D8-5768-EC04-824D2AA7AE40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810BE5A4-8696-CF87-0763-CAED2FEF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grpSp>
        <p:nvGrpSpPr>
          <p:cNvPr id="9" name="Grup 8">
            <a:extLst>
              <a:ext uri="{FF2B5EF4-FFF2-40B4-BE49-F238E27FC236}">
                <a16:creationId xmlns:a16="http://schemas.microsoft.com/office/drawing/2014/main" id="{D9A2B146-C425-7C5E-3FF2-25E51605AFDA}"/>
              </a:ext>
            </a:extLst>
          </p:cNvPr>
          <p:cNvGrpSpPr/>
          <p:nvPr/>
        </p:nvGrpSpPr>
        <p:grpSpPr>
          <a:xfrm>
            <a:off x="2047875" y="2819400"/>
            <a:ext cx="1885950" cy="2356485"/>
            <a:chOff x="5153025" y="2657475"/>
            <a:chExt cx="1885950" cy="2356485"/>
          </a:xfrm>
        </p:grpSpPr>
        <p:pic>
          <p:nvPicPr>
            <p:cNvPr id="4" name="Resim 3" descr="insan yüzü, adam, insan, kişi, şahıs, giyim içeren bir resim&#10;&#10;Açıklama otomatik olarak oluşturuldu">
              <a:extLst>
                <a:ext uri="{FF2B5EF4-FFF2-40B4-BE49-F238E27FC236}">
                  <a16:creationId xmlns:a16="http://schemas.microsoft.com/office/drawing/2014/main" id="{D4494EDB-4963-6170-751C-6D33430E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3025" y="2657475"/>
              <a:ext cx="1885950" cy="1866900"/>
            </a:xfrm>
            <a:prstGeom prst="rect">
              <a:avLst/>
            </a:prstGeom>
          </p:spPr>
        </p:pic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97EFC842-BC7F-AEB5-6BE0-29C6FB452A23}"/>
                </a:ext>
              </a:extLst>
            </p:cNvPr>
            <p:cNvSpPr txBox="1"/>
            <p:nvPr/>
          </p:nvSpPr>
          <p:spPr>
            <a:xfrm>
              <a:off x="5305425" y="4648200"/>
              <a:ext cx="1590675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tr-TR" b="1">
                  <a:latin typeface="Calibri Light"/>
                  <a:ea typeface="Calibri"/>
                  <a:cs typeface="Calibri"/>
                </a:rPr>
                <a:t>Harun Durmuş</a:t>
              </a:r>
            </a:p>
          </p:txBody>
        </p:sp>
      </p:grpSp>
      <p:grpSp>
        <p:nvGrpSpPr>
          <p:cNvPr id="10" name="Grup 9">
            <a:extLst>
              <a:ext uri="{FF2B5EF4-FFF2-40B4-BE49-F238E27FC236}">
                <a16:creationId xmlns:a16="http://schemas.microsoft.com/office/drawing/2014/main" id="{BE5E719C-E8B5-B488-9931-639FD01CE6C2}"/>
              </a:ext>
            </a:extLst>
          </p:cNvPr>
          <p:cNvGrpSpPr/>
          <p:nvPr/>
        </p:nvGrpSpPr>
        <p:grpSpPr>
          <a:xfrm>
            <a:off x="7753350" y="2847975"/>
            <a:ext cx="2390775" cy="2360057"/>
            <a:chOff x="4895850" y="2133600"/>
            <a:chExt cx="2390775" cy="2360057"/>
          </a:xfrm>
        </p:grpSpPr>
        <p:pic>
          <p:nvPicPr>
            <p:cNvPr id="3" name="Resim 2" descr="insan yüzü, kişi, şahıs, portre, çene içeren bir resim&#10;&#10;Açıklama otomatik olarak oluşturuldu">
              <a:extLst>
                <a:ext uri="{FF2B5EF4-FFF2-40B4-BE49-F238E27FC236}">
                  <a16:creationId xmlns:a16="http://schemas.microsoft.com/office/drawing/2014/main" id="{8B319EE6-2AD4-4996-85E8-C7427FEC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9522" y="2133600"/>
              <a:ext cx="1643432" cy="1866900"/>
            </a:xfrm>
            <a:prstGeom prst="rect">
              <a:avLst/>
            </a:prstGeom>
          </p:spPr>
        </p:pic>
        <p:sp>
          <p:nvSpPr>
            <p:cNvPr id="8" name="Metin kutusu 7">
              <a:extLst>
                <a:ext uri="{FF2B5EF4-FFF2-40B4-BE49-F238E27FC236}">
                  <a16:creationId xmlns:a16="http://schemas.microsoft.com/office/drawing/2014/main" id="{CD60B7C2-611D-9642-1962-DBDB4C04C425}"/>
                </a:ext>
              </a:extLst>
            </p:cNvPr>
            <p:cNvSpPr txBox="1"/>
            <p:nvPr/>
          </p:nvSpPr>
          <p:spPr>
            <a:xfrm>
              <a:off x="4895850" y="4124325"/>
              <a:ext cx="23907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tr-TR" b="1">
                  <a:latin typeface="Calibri Light"/>
                  <a:ea typeface="Calibri"/>
                  <a:cs typeface="Calibri"/>
                </a:rPr>
                <a:t>Mustafa Eren Çelebi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3DCCAC9D-697F-D24F-A079-9AA4CADE75BE}"/>
              </a:ext>
            </a:extLst>
          </p:cNvPr>
          <p:cNvGrpSpPr/>
          <p:nvPr/>
        </p:nvGrpSpPr>
        <p:grpSpPr>
          <a:xfrm>
            <a:off x="4648200" y="2815019"/>
            <a:ext cx="2390775" cy="2383869"/>
            <a:chOff x="4648200" y="2824163"/>
            <a:chExt cx="2390775" cy="2383869"/>
          </a:xfrm>
        </p:grpSpPr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9FC4BCA0-FECE-120A-BFFB-4D37DD11709C}"/>
                </a:ext>
              </a:extLst>
            </p:cNvPr>
            <p:cNvSpPr txBox="1"/>
            <p:nvPr/>
          </p:nvSpPr>
          <p:spPr>
            <a:xfrm>
              <a:off x="4648200" y="4838700"/>
              <a:ext cx="23907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tr-TR" b="1">
                  <a:latin typeface="Calibri Light"/>
                  <a:ea typeface="Calibri"/>
                  <a:cs typeface="Calibri"/>
                </a:rPr>
                <a:t>Necmettin Yiğit </a:t>
              </a:r>
              <a:r>
                <a:rPr lang="tr-TR" b="1" err="1">
                  <a:latin typeface="Calibri Light"/>
                  <a:ea typeface="Calibri"/>
                  <a:cs typeface="Calibri"/>
                </a:rPr>
                <a:t>Dübek</a:t>
              </a:r>
              <a:endParaRPr lang="tr-TR" b="1">
                <a:latin typeface="Calibri Light"/>
                <a:ea typeface="Calibri Light"/>
                <a:cs typeface="Calibri Light"/>
              </a:endParaRPr>
            </a:p>
          </p:txBody>
        </p:sp>
        <p:pic>
          <p:nvPicPr>
            <p:cNvPr id="7" name="Resim 6" descr="kişi, şahıs, insan yüzü, iç mekan, duvar içeren bir resim&#10;&#10;Açıklama otomatik olarak oluşturuldu">
              <a:extLst>
                <a:ext uri="{FF2B5EF4-FFF2-40B4-BE49-F238E27FC236}">
                  <a16:creationId xmlns:a16="http://schemas.microsoft.com/office/drawing/2014/main" id="{D72DF0DE-5EF2-8B62-B0FB-F32DF4BB9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6325" y="2824163"/>
              <a:ext cx="191452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4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9E2D1-CE01-4752-03AB-12D8C0CC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687" cy="4351338"/>
          </a:xfrm>
        </p:spPr>
        <p:txBody>
          <a:bodyPr>
            <a:normAutofit/>
          </a:bodyPr>
          <a:lstStyle/>
          <a:p>
            <a:r>
              <a:rPr lang="tr-TR" b="1" err="1"/>
              <a:t>Physical</a:t>
            </a:r>
            <a:r>
              <a:rPr lang="tr-TR" b="1"/>
              <a:t> (Hardware) </a:t>
            </a:r>
            <a:r>
              <a:rPr lang="tr-TR" b="1" err="1"/>
              <a:t>Representations</a:t>
            </a:r>
            <a:endParaRPr lang="tr-TR" b="1"/>
          </a:p>
          <a:p>
            <a:r>
              <a:rPr lang="tr-TR" err="1"/>
              <a:t>Performance</a:t>
            </a:r>
            <a:r>
              <a:rPr lang="tr-TR"/>
              <a:t> </a:t>
            </a:r>
            <a:r>
              <a:rPr lang="tr-TR" err="1"/>
              <a:t>analysis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different</a:t>
            </a:r>
            <a:r>
              <a:rPr lang="tr-TR"/>
              <a:t> SNR </a:t>
            </a:r>
            <a:r>
              <a:rPr lang="tr-TR" err="1"/>
              <a:t>values</a:t>
            </a:r>
            <a:endParaRPr lang="tr-TR"/>
          </a:p>
          <a:p>
            <a:r>
              <a:rPr lang="tr-TR" err="1"/>
              <a:t>Difference</a:t>
            </a:r>
            <a:r>
              <a:rPr lang="tr-TR"/>
              <a:t> </a:t>
            </a:r>
            <a:r>
              <a:rPr lang="tr-TR" err="1"/>
              <a:t>Between</a:t>
            </a:r>
            <a:r>
              <a:rPr lang="tr-TR"/>
              <a:t> Zero-</a:t>
            </a:r>
            <a:r>
              <a:rPr lang="tr-TR" err="1"/>
              <a:t>Forcing</a:t>
            </a:r>
            <a:r>
              <a:rPr lang="tr-TR"/>
              <a:t> (ZF) </a:t>
            </a:r>
            <a:r>
              <a:rPr lang="tr-TR" err="1"/>
              <a:t>and</a:t>
            </a:r>
            <a:r>
              <a:rPr lang="tr-TR"/>
              <a:t> Minimum </a:t>
            </a:r>
            <a:r>
              <a:rPr lang="tr-TR" err="1"/>
              <a:t>Mean</a:t>
            </a:r>
            <a:r>
              <a:rPr lang="tr-TR"/>
              <a:t> </a:t>
            </a:r>
            <a:r>
              <a:rPr lang="tr-TR" err="1"/>
              <a:t>Square</a:t>
            </a:r>
            <a:r>
              <a:rPr lang="tr-TR"/>
              <a:t> </a:t>
            </a:r>
            <a:r>
              <a:rPr lang="tr-TR" err="1"/>
              <a:t>Error</a:t>
            </a:r>
            <a:r>
              <a:rPr lang="tr-TR"/>
              <a:t> (MMSE) </a:t>
            </a:r>
            <a:r>
              <a:rPr lang="tr-TR" err="1"/>
              <a:t>equalizers</a:t>
            </a:r>
            <a:endParaRPr lang="tr-TR"/>
          </a:p>
          <a:p>
            <a:r>
              <a:rPr lang="tr-TR" err="1"/>
              <a:t>Conclusions</a:t>
            </a:r>
            <a:r>
              <a:rPr lang="tr-TR"/>
              <a:t> </a:t>
            </a:r>
            <a:r>
              <a:rPr lang="tr-TR" err="1"/>
              <a:t>about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use</a:t>
            </a:r>
            <a:r>
              <a:rPr lang="tr-TR"/>
              <a:t> of </a:t>
            </a:r>
            <a:r>
              <a:rPr lang="tr-TR" err="1"/>
              <a:t>these</a:t>
            </a:r>
            <a:r>
              <a:rPr lang="tr-TR"/>
              <a:t> two </a:t>
            </a:r>
            <a:r>
              <a:rPr lang="tr-TR" err="1"/>
              <a:t>methods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69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E020E2-0C89-EC70-1461-F56D19F6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687" cy="4351338"/>
          </a:xfrm>
        </p:spPr>
        <p:txBody>
          <a:bodyPr>
            <a:normAutofit/>
          </a:bodyPr>
          <a:lstStyle/>
          <a:p>
            <a:r>
              <a:rPr lang="tr-TR" err="1"/>
              <a:t>Physical</a:t>
            </a:r>
            <a:r>
              <a:rPr lang="tr-TR"/>
              <a:t> (Hardware) </a:t>
            </a:r>
            <a:r>
              <a:rPr lang="tr-TR" err="1"/>
              <a:t>Representations</a:t>
            </a:r>
            <a:endParaRPr lang="tr-TR"/>
          </a:p>
          <a:p>
            <a:r>
              <a:rPr lang="tr-TR" b="1" err="1"/>
              <a:t>Performance</a:t>
            </a:r>
            <a:r>
              <a:rPr lang="tr-TR" b="1"/>
              <a:t> </a:t>
            </a:r>
            <a:r>
              <a:rPr lang="tr-TR" b="1" err="1"/>
              <a:t>analysis</a:t>
            </a:r>
            <a:r>
              <a:rPr lang="tr-TR" b="1"/>
              <a:t> </a:t>
            </a:r>
            <a:r>
              <a:rPr lang="tr-TR" b="1" err="1"/>
              <a:t>with</a:t>
            </a:r>
            <a:r>
              <a:rPr lang="tr-TR" b="1"/>
              <a:t> </a:t>
            </a:r>
            <a:r>
              <a:rPr lang="tr-TR" b="1" err="1"/>
              <a:t>different</a:t>
            </a:r>
            <a:r>
              <a:rPr lang="tr-TR" b="1"/>
              <a:t> SNR </a:t>
            </a:r>
            <a:r>
              <a:rPr lang="tr-TR" b="1" err="1"/>
              <a:t>values</a:t>
            </a:r>
            <a:endParaRPr lang="tr-TR"/>
          </a:p>
          <a:p>
            <a:r>
              <a:rPr lang="tr-TR" err="1"/>
              <a:t>Difference</a:t>
            </a:r>
            <a:r>
              <a:rPr lang="tr-TR"/>
              <a:t> </a:t>
            </a:r>
            <a:r>
              <a:rPr lang="tr-TR" err="1"/>
              <a:t>Between</a:t>
            </a:r>
            <a:r>
              <a:rPr lang="tr-TR"/>
              <a:t> Zero-</a:t>
            </a:r>
            <a:r>
              <a:rPr lang="tr-TR" err="1"/>
              <a:t>Forcing</a:t>
            </a:r>
            <a:r>
              <a:rPr lang="tr-TR"/>
              <a:t> (ZF) </a:t>
            </a:r>
            <a:r>
              <a:rPr lang="tr-TR" err="1"/>
              <a:t>and</a:t>
            </a:r>
            <a:r>
              <a:rPr lang="tr-TR"/>
              <a:t> Minimum </a:t>
            </a:r>
            <a:r>
              <a:rPr lang="tr-TR" err="1"/>
              <a:t>Mean</a:t>
            </a:r>
            <a:r>
              <a:rPr lang="tr-TR"/>
              <a:t> </a:t>
            </a:r>
            <a:r>
              <a:rPr lang="tr-TR" err="1"/>
              <a:t>Square</a:t>
            </a:r>
            <a:r>
              <a:rPr lang="tr-TR"/>
              <a:t> </a:t>
            </a:r>
            <a:r>
              <a:rPr lang="tr-TR" err="1"/>
              <a:t>Error</a:t>
            </a:r>
            <a:r>
              <a:rPr lang="tr-TR"/>
              <a:t> (MMSE) </a:t>
            </a:r>
            <a:r>
              <a:rPr lang="tr-TR" err="1"/>
              <a:t>equalizers</a:t>
            </a:r>
            <a:endParaRPr lang="tr-TR"/>
          </a:p>
          <a:p>
            <a:r>
              <a:rPr lang="tr-TR" err="1"/>
              <a:t>Conclusions</a:t>
            </a:r>
            <a:r>
              <a:rPr lang="tr-TR"/>
              <a:t> </a:t>
            </a:r>
            <a:r>
              <a:rPr lang="tr-TR" err="1"/>
              <a:t>about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use</a:t>
            </a:r>
            <a:r>
              <a:rPr lang="tr-TR"/>
              <a:t> of </a:t>
            </a:r>
            <a:r>
              <a:rPr lang="tr-TR" err="1"/>
              <a:t>these</a:t>
            </a:r>
            <a:r>
              <a:rPr lang="tr-TR"/>
              <a:t> two </a:t>
            </a:r>
            <a:r>
              <a:rPr lang="tr-TR" err="1"/>
              <a:t>methods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70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9177FA5-92EB-AB18-A358-91C0F26B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073777"/>
            <a:ext cx="11477625" cy="57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29DCA-FAE7-2A19-FDC1-D43A285D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687" cy="4351338"/>
          </a:xfrm>
        </p:spPr>
        <p:txBody>
          <a:bodyPr>
            <a:normAutofit/>
          </a:bodyPr>
          <a:lstStyle/>
          <a:p>
            <a:r>
              <a:rPr lang="tr-TR" err="1"/>
              <a:t>Physical</a:t>
            </a:r>
            <a:r>
              <a:rPr lang="tr-TR"/>
              <a:t> (Hardware) </a:t>
            </a:r>
            <a:r>
              <a:rPr lang="tr-TR" err="1"/>
              <a:t>Representations</a:t>
            </a:r>
            <a:endParaRPr lang="tr-TR"/>
          </a:p>
          <a:p>
            <a:r>
              <a:rPr lang="tr-TR" err="1"/>
              <a:t>Performance</a:t>
            </a:r>
            <a:r>
              <a:rPr lang="tr-TR"/>
              <a:t> </a:t>
            </a:r>
            <a:r>
              <a:rPr lang="tr-TR" err="1"/>
              <a:t>analysis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different</a:t>
            </a:r>
            <a:r>
              <a:rPr lang="tr-TR"/>
              <a:t> SNR </a:t>
            </a:r>
            <a:r>
              <a:rPr lang="tr-TR" err="1"/>
              <a:t>values</a:t>
            </a:r>
            <a:endParaRPr lang="tr-TR"/>
          </a:p>
          <a:p>
            <a:r>
              <a:rPr lang="tr-TR" b="1" err="1"/>
              <a:t>Difference</a:t>
            </a:r>
            <a:r>
              <a:rPr lang="tr-TR" b="1"/>
              <a:t> </a:t>
            </a:r>
            <a:r>
              <a:rPr lang="tr-TR" b="1" err="1"/>
              <a:t>Between</a:t>
            </a:r>
            <a:r>
              <a:rPr lang="tr-TR" b="1"/>
              <a:t> Zero-</a:t>
            </a:r>
            <a:r>
              <a:rPr lang="tr-TR" b="1" err="1"/>
              <a:t>Forcing</a:t>
            </a:r>
            <a:r>
              <a:rPr lang="tr-TR" b="1"/>
              <a:t> (ZF) </a:t>
            </a:r>
            <a:r>
              <a:rPr lang="tr-TR" b="1" err="1"/>
              <a:t>and</a:t>
            </a:r>
            <a:r>
              <a:rPr lang="tr-TR" b="1"/>
              <a:t> Minimum </a:t>
            </a:r>
            <a:r>
              <a:rPr lang="tr-TR" b="1" err="1"/>
              <a:t>Mean</a:t>
            </a:r>
            <a:r>
              <a:rPr lang="tr-TR" b="1"/>
              <a:t> </a:t>
            </a:r>
            <a:r>
              <a:rPr lang="tr-TR" b="1" err="1"/>
              <a:t>Square</a:t>
            </a:r>
            <a:r>
              <a:rPr lang="tr-TR" b="1"/>
              <a:t> </a:t>
            </a:r>
            <a:r>
              <a:rPr lang="tr-TR" b="1" err="1"/>
              <a:t>Error</a:t>
            </a:r>
            <a:r>
              <a:rPr lang="tr-TR" b="1"/>
              <a:t> (MMSE) </a:t>
            </a:r>
            <a:r>
              <a:rPr lang="tr-TR" b="1" err="1"/>
              <a:t>equalizers</a:t>
            </a:r>
            <a:endParaRPr lang="tr-TR"/>
          </a:p>
          <a:p>
            <a:r>
              <a:rPr lang="tr-TR" err="1"/>
              <a:t>Conclusions</a:t>
            </a:r>
            <a:r>
              <a:rPr lang="tr-TR"/>
              <a:t> </a:t>
            </a:r>
            <a:r>
              <a:rPr lang="tr-TR" err="1"/>
              <a:t>about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use</a:t>
            </a:r>
            <a:r>
              <a:rPr lang="tr-TR"/>
              <a:t> of </a:t>
            </a:r>
            <a:r>
              <a:rPr lang="tr-TR" err="1"/>
              <a:t>these</a:t>
            </a:r>
            <a:r>
              <a:rPr lang="tr-TR"/>
              <a:t> two </a:t>
            </a:r>
            <a:r>
              <a:rPr lang="tr-TR" err="1"/>
              <a:t>methods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402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8456EF9-0ADA-18CB-86EB-1156CAED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21" y="1059162"/>
            <a:ext cx="11526157" cy="57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2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3F7F9C-B31F-95C1-398D-59FFFC55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687" cy="4351338"/>
          </a:xfrm>
        </p:spPr>
        <p:txBody>
          <a:bodyPr>
            <a:normAutofit/>
          </a:bodyPr>
          <a:lstStyle/>
          <a:p>
            <a:r>
              <a:rPr lang="tr-TR" err="1"/>
              <a:t>Physical</a:t>
            </a:r>
            <a:r>
              <a:rPr lang="tr-TR"/>
              <a:t> (Hardware) </a:t>
            </a:r>
            <a:r>
              <a:rPr lang="tr-TR" err="1"/>
              <a:t>Representations</a:t>
            </a:r>
            <a:endParaRPr lang="tr-TR"/>
          </a:p>
          <a:p>
            <a:r>
              <a:rPr lang="tr-TR" err="1"/>
              <a:t>Performance</a:t>
            </a:r>
            <a:r>
              <a:rPr lang="tr-TR"/>
              <a:t> </a:t>
            </a:r>
            <a:r>
              <a:rPr lang="tr-TR" err="1"/>
              <a:t>analysis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different</a:t>
            </a:r>
            <a:r>
              <a:rPr lang="tr-TR"/>
              <a:t> SNR </a:t>
            </a:r>
            <a:r>
              <a:rPr lang="tr-TR" err="1"/>
              <a:t>values</a:t>
            </a:r>
            <a:endParaRPr lang="tr-TR"/>
          </a:p>
          <a:p>
            <a:r>
              <a:rPr lang="tr-TR" err="1"/>
              <a:t>Difference</a:t>
            </a:r>
            <a:r>
              <a:rPr lang="tr-TR"/>
              <a:t> </a:t>
            </a:r>
            <a:r>
              <a:rPr lang="tr-TR" err="1"/>
              <a:t>Between</a:t>
            </a:r>
            <a:r>
              <a:rPr lang="tr-TR"/>
              <a:t> Zero-</a:t>
            </a:r>
            <a:r>
              <a:rPr lang="tr-TR" err="1"/>
              <a:t>Forcing</a:t>
            </a:r>
            <a:r>
              <a:rPr lang="tr-TR"/>
              <a:t> (ZF) </a:t>
            </a:r>
            <a:r>
              <a:rPr lang="tr-TR" err="1"/>
              <a:t>and</a:t>
            </a:r>
            <a:r>
              <a:rPr lang="tr-TR"/>
              <a:t> Minimum </a:t>
            </a:r>
            <a:r>
              <a:rPr lang="tr-TR" err="1"/>
              <a:t>Mean</a:t>
            </a:r>
            <a:r>
              <a:rPr lang="tr-TR"/>
              <a:t> </a:t>
            </a:r>
            <a:r>
              <a:rPr lang="tr-TR" err="1"/>
              <a:t>Square</a:t>
            </a:r>
            <a:r>
              <a:rPr lang="tr-TR"/>
              <a:t> </a:t>
            </a:r>
            <a:r>
              <a:rPr lang="tr-TR" err="1"/>
              <a:t>Error</a:t>
            </a:r>
            <a:r>
              <a:rPr lang="tr-TR"/>
              <a:t> (MMSE) </a:t>
            </a:r>
            <a:r>
              <a:rPr lang="tr-TR" err="1"/>
              <a:t>equalizers</a:t>
            </a:r>
            <a:endParaRPr lang="tr-TR"/>
          </a:p>
          <a:p>
            <a:r>
              <a:rPr lang="tr-TR" b="1" err="1"/>
              <a:t>Conclusions</a:t>
            </a:r>
            <a:r>
              <a:rPr lang="tr-TR" b="1"/>
              <a:t> </a:t>
            </a:r>
            <a:r>
              <a:rPr lang="tr-TR" b="1" err="1"/>
              <a:t>about</a:t>
            </a:r>
            <a:r>
              <a:rPr lang="tr-TR" b="1"/>
              <a:t> </a:t>
            </a:r>
            <a:r>
              <a:rPr lang="tr-TR" b="1" err="1"/>
              <a:t>the</a:t>
            </a:r>
            <a:r>
              <a:rPr lang="tr-TR" b="1"/>
              <a:t> </a:t>
            </a:r>
            <a:r>
              <a:rPr lang="tr-TR" b="1" err="1"/>
              <a:t>use</a:t>
            </a:r>
            <a:r>
              <a:rPr lang="tr-TR" b="1"/>
              <a:t> of </a:t>
            </a:r>
            <a:r>
              <a:rPr lang="tr-TR" b="1" err="1"/>
              <a:t>these</a:t>
            </a:r>
            <a:r>
              <a:rPr lang="tr-TR" b="1"/>
              <a:t> two </a:t>
            </a:r>
            <a:r>
              <a:rPr lang="tr-TR" b="1" err="1"/>
              <a:t>methods</a:t>
            </a:r>
            <a:endParaRPr lang="tr-TR" b="1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05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7EBBED2-4407-D8DF-590F-ED5BE7AF4C9E}"/>
              </a:ext>
            </a:extLst>
          </p:cNvPr>
          <p:cNvSpPr/>
          <p:nvPr/>
        </p:nvSpPr>
        <p:spPr>
          <a:xfrm>
            <a:off x="0" y="1009291"/>
            <a:ext cx="12192000" cy="5624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CONCLUSION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1607013-275B-0177-B0B9-0A7D8380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37" y="1688204"/>
            <a:ext cx="5066388" cy="252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9718BD5-7A6A-0BAD-CA87-DAF2E4F9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8" y="3920464"/>
            <a:ext cx="5066387" cy="2520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D2C9C4F-AF15-7F4E-AEB8-71C8BB931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365" y="1688204"/>
            <a:ext cx="5066388" cy="2520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A4F2BC8-3D37-7DD9-571A-9FA400C41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365" y="3918737"/>
            <a:ext cx="5066388" cy="2520000"/>
          </a:xfrm>
          <a:prstGeom prst="rect">
            <a:avLst/>
          </a:prstGeom>
        </p:spPr>
      </p:pic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EC94130A-75EB-8A52-ED4D-C46F3685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66021"/>
              </p:ext>
            </p:extLst>
          </p:nvPr>
        </p:nvGraphicFramePr>
        <p:xfrm>
          <a:off x="469585" y="1398676"/>
          <a:ext cx="10733167" cy="491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15">
                  <a:extLst>
                    <a:ext uri="{9D8B030D-6E8A-4147-A177-3AD203B41FA5}">
                      <a16:colId xmlns:a16="http://schemas.microsoft.com/office/drawing/2014/main" val="1657706250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2145120874"/>
                    </a:ext>
                  </a:extLst>
                </a:gridCol>
                <a:gridCol w="4755770">
                  <a:extLst>
                    <a:ext uri="{9D8B030D-6E8A-4147-A177-3AD203B41FA5}">
                      <a16:colId xmlns:a16="http://schemas.microsoft.com/office/drawing/2014/main" val="2155379645"/>
                    </a:ext>
                  </a:extLst>
                </a:gridCol>
              </a:tblGrid>
              <a:tr h="37467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FFFFFF"/>
                          </a:solidFill>
                        </a:rPr>
                        <a:t>0 dB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>
                          <a:solidFill>
                            <a:srgbClr val="FFFFFF"/>
                          </a:solidFill>
                        </a:rPr>
                        <a:t>10 dB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01272"/>
                  </a:ext>
                </a:extLst>
              </a:tr>
              <a:tr h="2241706"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  <a:p>
                      <a:pPr algn="ctr"/>
                      <a:endParaRPr lang="tr-TR"/>
                    </a:p>
                    <a:p>
                      <a:pPr algn="ctr"/>
                      <a:endParaRPr lang="tr-TR"/>
                    </a:p>
                    <a:p>
                      <a:pPr algn="ctr"/>
                      <a:r>
                        <a:rPr lang="tr-TR" b="1">
                          <a:solidFill>
                            <a:srgbClr val="FFFFFF"/>
                          </a:solidFill>
                        </a:rPr>
                        <a:t>Zero</a:t>
                      </a:r>
                    </a:p>
                    <a:p>
                      <a:pPr algn="ctr"/>
                      <a:r>
                        <a:rPr lang="tr-TR" b="1">
                          <a:solidFill>
                            <a:schemeClr val="bg1"/>
                          </a:solidFill>
                        </a:rPr>
                        <a:t>Forcing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69686"/>
                  </a:ext>
                </a:extLst>
              </a:tr>
              <a:tr h="2299377">
                <a:tc>
                  <a:txBody>
                    <a:bodyPr/>
                    <a:lstStyle/>
                    <a:p>
                      <a:endParaRPr lang="tr-TR"/>
                    </a:p>
                    <a:p>
                      <a:endParaRPr lang="tr-TR"/>
                    </a:p>
                    <a:p>
                      <a:endParaRPr lang="tr-TR"/>
                    </a:p>
                    <a:p>
                      <a:pPr algn="ctr"/>
                      <a:r>
                        <a:rPr lang="tr-TR" b="1">
                          <a:solidFill>
                            <a:srgbClr val="FFFFFF"/>
                          </a:solidFill>
                        </a:rPr>
                        <a:t>MMSE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03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FB98-F067-26B4-439B-47A6672F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4456946-6549-13EC-B15A-2E670D1B2166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F57A3C-651C-C467-AED2-1A26B523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/>
                <a:cs typeface="Aharoni"/>
              </a:rPr>
              <a:t>REFERENCES</a:t>
            </a:r>
            <a:endParaRPr lang="tr-TR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7A8D57A-EAB5-30F9-0039-B60A2DE85E88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553EBDDE-7034-D803-54F5-E303B193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B8FFE1-88ED-1DB1-F410-A02C257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6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tr-TR" sz="1800" i="1" dirty="0">
                <a:ea typeface="Calibri"/>
                <a:cs typeface="Calibri"/>
              </a:rPr>
              <a:t>"</a:t>
            </a:r>
            <a:r>
              <a:rPr lang="tr-TR" sz="1800" i="1" dirty="0" err="1">
                <a:ea typeface="Calibri"/>
                <a:cs typeface="Calibri"/>
              </a:rPr>
              <a:t>Comparison</a:t>
            </a:r>
            <a:r>
              <a:rPr lang="tr-TR" sz="1800" i="1" dirty="0">
                <a:ea typeface="Calibri"/>
                <a:cs typeface="Calibri"/>
              </a:rPr>
              <a:t> of Zero-</a:t>
            </a:r>
            <a:r>
              <a:rPr lang="tr-TR" sz="1800" i="1" dirty="0" err="1">
                <a:ea typeface="Calibri"/>
                <a:cs typeface="Calibri"/>
              </a:rPr>
              <a:t>Forcing</a:t>
            </a:r>
            <a:r>
              <a:rPr lang="tr-TR" sz="1800" i="1" dirty="0">
                <a:ea typeface="Calibri"/>
                <a:cs typeface="Calibri"/>
              </a:rPr>
              <a:t> </a:t>
            </a:r>
            <a:r>
              <a:rPr lang="tr-TR" sz="1800" i="1" dirty="0" err="1">
                <a:ea typeface="Calibri"/>
                <a:cs typeface="Calibri"/>
              </a:rPr>
              <a:t>and</a:t>
            </a:r>
            <a:r>
              <a:rPr lang="tr-TR" sz="1800" i="1" dirty="0">
                <a:ea typeface="Calibri"/>
                <a:cs typeface="Calibri"/>
              </a:rPr>
              <a:t> MMSE </a:t>
            </a:r>
            <a:r>
              <a:rPr lang="tr-TR" sz="1800" i="1" dirty="0" err="1">
                <a:ea typeface="Calibri"/>
                <a:cs typeface="Calibri"/>
              </a:rPr>
              <a:t>Equalizers</a:t>
            </a:r>
            <a:r>
              <a:rPr lang="tr-TR" sz="1800" i="1" dirty="0">
                <a:ea typeface="Calibri"/>
                <a:cs typeface="Calibri"/>
              </a:rPr>
              <a:t> in </a:t>
            </a:r>
            <a:r>
              <a:rPr lang="tr-TR" sz="1800" i="1" dirty="0" err="1">
                <a:ea typeface="Calibri"/>
                <a:cs typeface="Calibri"/>
              </a:rPr>
              <a:t>Different</a:t>
            </a:r>
            <a:r>
              <a:rPr lang="tr-TR" sz="1800" i="1" dirty="0">
                <a:ea typeface="Calibri"/>
                <a:cs typeface="Calibri"/>
              </a:rPr>
              <a:t> AWGN </a:t>
            </a:r>
            <a:r>
              <a:rPr lang="tr-TR" sz="1800" i="1" dirty="0" err="1">
                <a:ea typeface="Calibri"/>
                <a:cs typeface="Calibri"/>
              </a:rPr>
              <a:t>Channels</a:t>
            </a:r>
            <a:r>
              <a:rPr lang="tr-TR" sz="1800" i="1" dirty="0">
                <a:ea typeface="Calibri"/>
                <a:cs typeface="Calibri"/>
              </a:rPr>
              <a:t>"</a:t>
            </a:r>
            <a:r>
              <a:rPr lang="tr-TR" sz="1800" dirty="0">
                <a:ea typeface="Calibri"/>
                <a:cs typeface="Calibri"/>
              </a:rPr>
              <a:t>, H. Durmuş, N.Y. </a:t>
            </a:r>
            <a:r>
              <a:rPr lang="tr-TR" sz="1800" dirty="0" err="1">
                <a:ea typeface="Calibri"/>
                <a:cs typeface="Calibri"/>
              </a:rPr>
              <a:t>Dübek</a:t>
            </a:r>
            <a:r>
              <a:rPr lang="tr-TR" sz="1800" dirty="0">
                <a:ea typeface="Calibri"/>
                <a:cs typeface="Calibri"/>
              </a:rPr>
              <a:t>, M.E. Çelebi, </a:t>
            </a:r>
            <a:r>
              <a:rPr lang="tr-TR" sz="1800" dirty="0" err="1">
                <a:ea typeface="Calibri"/>
                <a:cs typeface="Calibri"/>
              </a:rPr>
              <a:t>January</a:t>
            </a:r>
            <a:r>
              <a:rPr lang="tr-TR" sz="1800" dirty="0">
                <a:ea typeface="Calibri"/>
                <a:cs typeface="Calibri"/>
              </a:rPr>
              <a:t>, 2024.</a:t>
            </a:r>
            <a:endParaRPr lang="tr-TR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tr-TR" sz="1800" dirty="0"/>
              <a:t>    MATLAB </a:t>
            </a:r>
            <a:r>
              <a:rPr lang="tr-TR" sz="1800" dirty="0" err="1"/>
              <a:t>Code</a:t>
            </a:r>
            <a:r>
              <a:rPr lang="tr-TR" sz="1800" dirty="0"/>
              <a:t> "P3.m"</a:t>
            </a:r>
            <a:endParaRPr lang="tr-TR" sz="1800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tr-TR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tr-T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15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 DEMONSTRATION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D27DEC1-1D46-EFFE-B952-55B8247D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0" y="1207178"/>
            <a:ext cx="10853319" cy="53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7EBBED2-4407-D8DF-590F-ED5BE7AF4C9E}"/>
              </a:ext>
            </a:extLst>
          </p:cNvPr>
          <p:cNvSpPr/>
          <p:nvPr/>
        </p:nvSpPr>
        <p:spPr>
          <a:xfrm>
            <a:off x="0" y="0"/>
            <a:ext cx="12192000" cy="6633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9FE7CD7-FFB0-4322-69C9-25BD4EC8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56" y="224287"/>
            <a:ext cx="5653752" cy="58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7757-9A88-5E7B-1FF0-D03DA8164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DADDE162-A948-04F7-30A3-B5E709600C82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25E617-19C8-823E-627D-5CE6429C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</a:t>
            </a:r>
            <a:endParaRPr lang="en-US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D28E328B-E4DE-1825-3826-B694EEB03FBF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592CA522-2AC0-38B4-1BCC-A41279B6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7D1EDCA-5D04-1DED-96CE-31E2A936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2960"/>
            <a:ext cx="8839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Equalization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  <a:endParaRPr lang="en-US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F2C913-37BE-01D8-B8C5-5E744141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217" y="1435008"/>
            <a:ext cx="6717566" cy="1765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400"/>
              <a:t>Transversal </a:t>
            </a:r>
            <a:r>
              <a:rPr lang="tr-TR" sz="2400" err="1"/>
              <a:t>Filtering</a:t>
            </a:r>
            <a:r>
              <a:rPr lang="tr-TR" sz="2400"/>
              <a:t>:</a:t>
            </a:r>
          </a:p>
          <a:p>
            <a:pPr algn="ctr"/>
            <a:r>
              <a:rPr lang="tr-TR" sz="2400"/>
              <a:t>Zero </a:t>
            </a:r>
            <a:r>
              <a:rPr lang="tr-TR" sz="2400" err="1"/>
              <a:t>Forcing</a:t>
            </a:r>
            <a:r>
              <a:rPr lang="tr-TR" sz="2400"/>
              <a:t> </a:t>
            </a:r>
            <a:r>
              <a:rPr lang="tr-TR" sz="2400" err="1"/>
              <a:t>Equalizer</a:t>
            </a:r>
            <a:endParaRPr lang="tr-TR" sz="2400"/>
          </a:p>
          <a:p>
            <a:pPr algn="ctr"/>
            <a:r>
              <a:rPr lang="tr-TR" sz="2400"/>
              <a:t>Minimum </a:t>
            </a:r>
            <a:r>
              <a:rPr lang="tr-TR" sz="2400" err="1"/>
              <a:t>Mean</a:t>
            </a:r>
            <a:r>
              <a:rPr lang="tr-TR" sz="2400"/>
              <a:t> </a:t>
            </a:r>
            <a:r>
              <a:rPr lang="tr-TR" sz="2400" err="1"/>
              <a:t>Square</a:t>
            </a:r>
            <a:r>
              <a:rPr lang="tr-TR" sz="2400"/>
              <a:t> </a:t>
            </a:r>
            <a:r>
              <a:rPr lang="tr-TR" sz="2400" err="1"/>
              <a:t>Error</a:t>
            </a:r>
            <a:r>
              <a:rPr lang="tr-TR" sz="2400"/>
              <a:t> </a:t>
            </a:r>
            <a:r>
              <a:rPr lang="tr-TR" sz="2400" err="1"/>
              <a:t>Equalizer</a:t>
            </a:r>
            <a:r>
              <a:rPr lang="tr-TR" sz="2400"/>
              <a:t> (MMSE)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698A268B-6DD8-1C75-9CB7-CF87D8B2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4063"/>
            <a:ext cx="12192000" cy="17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Zero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Forcing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Equalizer</a:t>
            </a:r>
            <a:endParaRPr lang="en-US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2B600-FC7E-D3FF-AB0A-87355E28F939}"/>
                  </a:ext>
                </a:extLst>
              </p:cNvPr>
              <p:cNvSpPr txBox="1"/>
              <p:nvPr/>
            </p:nvSpPr>
            <p:spPr>
              <a:xfrm>
                <a:off x="1310145" y="2189254"/>
                <a:ext cx="709700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tr-TR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tr-TR"/>
                  <a:t> =&gt; Z(k)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=±1,2…±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2B600-FC7E-D3FF-AB0A-87355E28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45" y="2189254"/>
                <a:ext cx="7097008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53EFBB-4029-C68A-98CA-EEEE621FEE84}"/>
              </a:ext>
            </a:extLst>
          </p:cNvPr>
          <p:cNvSpPr txBox="1"/>
          <p:nvPr/>
        </p:nvSpPr>
        <p:spPr>
          <a:xfrm>
            <a:off x="1310145" y="1693998"/>
            <a:ext cx="47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/>
              <a:t>Mathematical Definition: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C69E0-05DA-05A4-8520-6E8E60F4BEC6}"/>
              </a:ext>
            </a:extLst>
          </p:cNvPr>
          <p:cNvSpPr txBox="1"/>
          <p:nvPr/>
        </p:nvSpPr>
        <p:spPr>
          <a:xfrm>
            <a:off x="1310145" y="3111356"/>
            <a:ext cx="73011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err="1"/>
              <a:t>Advantages</a:t>
            </a:r>
            <a:r>
              <a:rPr lang="tr-TR" sz="240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400" err="1"/>
              <a:t>Interference</a:t>
            </a:r>
            <a:r>
              <a:rPr lang="tr-TR" sz="2400"/>
              <a:t> </a:t>
            </a:r>
            <a:r>
              <a:rPr lang="tr-TR" sz="2400" err="1"/>
              <a:t>Elimination</a:t>
            </a:r>
            <a:r>
              <a:rPr lang="tr-TR" sz="2400"/>
              <a:t>​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400" err="1"/>
              <a:t>Simplicity</a:t>
            </a:r>
            <a:r>
              <a:rPr lang="tr-TR" sz="2400"/>
              <a:t>​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400" err="1"/>
              <a:t>Reduced</a:t>
            </a:r>
            <a:r>
              <a:rPr lang="tr-TR" sz="2400"/>
              <a:t> </a:t>
            </a:r>
            <a:r>
              <a:rPr lang="tr-TR" sz="2400" err="1"/>
              <a:t>Complexity</a:t>
            </a:r>
            <a:endParaRPr lang="tr-TR" sz="2400"/>
          </a:p>
          <a:p>
            <a:r>
              <a:rPr lang="tr-TR" sz="2400" err="1"/>
              <a:t>Disadvantages</a:t>
            </a:r>
            <a:r>
              <a:rPr lang="tr-TR" sz="240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400" err="1"/>
              <a:t>Noise</a:t>
            </a:r>
            <a:r>
              <a:rPr lang="tr-TR" sz="2400"/>
              <a:t> </a:t>
            </a:r>
            <a:r>
              <a:rPr lang="tr-TR" sz="2400" err="1"/>
              <a:t>Sensitivity</a:t>
            </a:r>
            <a:r>
              <a:rPr lang="tr-TR" sz="2400"/>
              <a:t>​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sz="2400"/>
              <a:t>Channel </a:t>
            </a:r>
            <a:r>
              <a:rPr lang="tr-TR" sz="2400" err="1"/>
              <a:t>State</a:t>
            </a:r>
            <a:r>
              <a:rPr lang="tr-TR" sz="2400"/>
              <a:t> Information (CSI) </a:t>
            </a:r>
            <a:r>
              <a:rPr lang="tr-TR" sz="2400" err="1"/>
              <a:t>Requirement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11684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-11022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MMSE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Equalizer</a:t>
            </a:r>
            <a:endParaRPr lang="en-US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A103A-7EC9-9CAA-1929-E395338C53DB}"/>
                  </a:ext>
                </a:extLst>
              </p:cNvPr>
              <p:cNvSpPr txBox="1"/>
              <p:nvPr/>
            </p:nvSpPr>
            <p:spPr>
              <a:xfrm>
                <a:off x="1310145" y="2226618"/>
                <a:ext cx="6094520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tr-TR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tr-TR"/>
                  <a:t> =&gt;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</m:oMath>
                </a14:m>
                <a:r>
                  <a:rPr lang="tr-TR"/>
                  <a:t>⌊(z(k)-x(k))^2⌋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7A103A-7EC9-9CAA-1929-E395338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45" y="2226618"/>
                <a:ext cx="6094520" cy="374783"/>
              </a:xfrm>
              <a:prstGeom prst="rect">
                <a:avLst/>
              </a:prstGeom>
              <a:blipFill>
                <a:blip r:embed="rId3"/>
                <a:stretch>
                  <a:fillRect t="-967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7F9EAA2-3791-0C81-9BD3-69223FBA8586}"/>
              </a:ext>
            </a:extLst>
          </p:cNvPr>
          <p:cNvSpPr txBox="1"/>
          <p:nvPr/>
        </p:nvSpPr>
        <p:spPr>
          <a:xfrm>
            <a:off x="1310145" y="1693998"/>
            <a:ext cx="47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/>
              <a:t>Mathematical Definition: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F1D9-6084-83EB-A733-8F37C49D2166}"/>
              </a:ext>
            </a:extLst>
          </p:cNvPr>
          <p:cNvSpPr txBox="1"/>
          <p:nvPr/>
        </p:nvSpPr>
        <p:spPr>
          <a:xfrm>
            <a:off x="1310145" y="2812772"/>
            <a:ext cx="77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err="1"/>
              <a:t>Advantages</a:t>
            </a:r>
            <a:r>
              <a:rPr lang="tr-TR" sz="240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Noise Consideration​</a:t>
            </a:r>
            <a:r>
              <a:rPr lang="tr-TR" sz="240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Optimal Performance​</a:t>
            </a:r>
            <a:endParaRPr lang="tr-TR" sz="2400"/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Robustness to Channel</a:t>
            </a:r>
            <a:r>
              <a:rPr lang="tr-TR" sz="2400"/>
              <a:t> </a:t>
            </a:r>
            <a:r>
              <a:rPr lang="en-US" sz="2400"/>
              <a:t>Variation</a:t>
            </a:r>
            <a:r>
              <a:rPr lang="tr-TR" sz="2400"/>
              <a:t>s</a:t>
            </a:r>
          </a:p>
          <a:p>
            <a:r>
              <a:rPr lang="tr-TR" sz="2400" err="1"/>
              <a:t>Disadvantages</a:t>
            </a:r>
            <a:r>
              <a:rPr lang="tr-TR" sz="240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Higher Computational Complexity​</a:t>
            </a:r>
            <a:endParaRPr lang="tr-TR" sz="2400"/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Need for Accurate Channel State Information (CSI)​</a:t>
            </a:r>
            <a:endParaRPr lang="tr-TR" sz="2400"/>
          </a:p>
          <a:p>
            <a:pPr marL="800100" lvl="1" indent="-342900">
              <a:buFont typeface="+mj-lt"/>
              <a:buAutoNum type="arabicPeriod"/>
            </a:pPr>
            <a:r>
              <a:rPr lang="en-US" sz="2400"/>
              <a:t>Implementation Challenges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6785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Communication Channels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AB23-C318-2D4B-9A8C-D372E73B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What is a channel?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Guided propagation:</a:t>
            </a:r>
          </a:p>
          <a:p>
            <a:pPr lvl="1"/>
            <a:r>
              <a:rPr lang="en-US"/>
              <a:t>Telephone channel</a:t>
            </a:r>
          </a:p>
          <a:p>
            <a:pPr lvl="1"/>
            <a:r>
              <a:rPr lang="en-US"/>
              <a:t>Optical fibers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Free propagation:</a:t>
            </a:r>
          </a:p>
          <a:p>
            <a:pPr lvl="1"/>
            <a:r>
              <a:rPr lang="en-US"/>
              <a:t>Wireless broadcast channels</a:t>
            </a:r>
          </a:p>
          <a:p>
            <a:pPr lvl="1"/>
            <a:r>
              <a:rPr lang="en-US"/>
              <a:t>Satellite channel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126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Communication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Channels</a:t>
            </a:r>
            <a:endParaRPr lang="tr-TR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D183-61C6-3157-C987-64499DE6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AU" sz="2400"/>
              <a:t>Rayleigh</a:t>
            </a:r>
            <a:r>
              <a:rPr lang="tr-TR" sz="2400"/>
              <a:t> </a:t>
            </a:r>
            <a:r>
              <a:rPr lang="tr-TR" sz="2400" err="1"/>
              <a:t>Fading</a:t>
            </a:r>
            <a:r>
              <a:rPr lang="en-AU" sz="2400"/>
              <a:t> Channel:</a:t>
            </a:r>
          </a:p>
          <a:p>
            <a:pPr lvl="1"/>
            <a:r>
              <a:rPr lang="tr-TR" err="1"/>
              <a:t>Characteristics</a:t>
            </a:r>
            <a:r>
              <a:rPr lang="en-AU"/>
              <a:t>:</a:t>
            </a:r>
            <a:r>
              <a:rPr lang="tr-TR"/>
              <a:t> </a:t>
            </a:r>
            <a:r>
              <a:rPr lang="tr-TR" err="1"/>
              <a:t>Random</a:t>
            </a:r>
            <a:r>
              <a:rPr lang="tr-TR"/>
              <a:t> </a:t>
            </a:r>
            <a:r>
              <a:rPr lang="tr-TR" err="1"/>
              <a:t>amplitude</a:t>
            </a:r>
            <a:r>
              <a:rPr lang="tr-TR"/>
              <a:t> </a:t>
            </a:r>
            <a:r>
              <a:rPr lang="tr-TR" err="1"/>
              <a:t>variations</a:t>
            </a:r>
            <a:r>
              <a:rPr lang="tr-TR"/>
              <a:t>.</a:t>
            </a:r>
            <a:endParaRPr lang="en-AU"/>
          </a:p>
          <a:p>
            <a:pPr lvl="1"/>
            <a:r>
              <a:rPr lang="en-AU"/>
              <a:t>Applicability:</a:t>
            </a:r>
            <a:r>
              <a:rPr lang="tr-TR"/>
              <a:t> Mobile </a:t>
            </a:r>
            <a:r>
              <a:rPr lang="tr-TR" err="1"/>
              <a:t>communications</a:t>
            </a:r>
            <a:r>
              <a:rPr lang="tr-TR"/>
              <a:t> in urban </a:t>
            </a:r>
            <a:r>
              <a:rPr lang="tr-TR" err="1"/>
              <a:t>scenarios</a:t>
            </a:r>
            <a:r>
              <a:rPr lang="tr-TR"/>
              <a:t>.</a:t>
            </a:r>
          </a:p>
          <a:p>
            <a:pPr marL="457200" lvl="1" indent="0">
              <a:buNone/>
            </a:pPr>
            <a:endParaRPr lang="en-AU"/>
          </a:p>
          <a:p>
            <a:r>
              <a:rPr lang="en-AU" sz="2400"/>
              <a:t>Rician</a:t>
            </a:r>
            <a:r>
              <a:rPr lang="tr-TR" sz="2400"/>
              <a:t> Fading</a:t>
            </a:r>
            <a:r>
              <a:rPr lang="en-AU" sz="2400"/>
              <a:t> Channel:</a:t>
            </a:r>
            <a:endParaRPr lang="tr-TR" sz="2400"/>
          </a:p>
          <a:p>
            <a:pPr lvl="1"/>
            <a:r>
              <a:rPr lang="tr-TR" err="1"/>
              <a:t>Characteristics</a:t>
            </a:r>
            <a:r>
              <a:rPr lang="tr-TR"/>
              <a:t>: </a:t>
            </a:r>
            <a:r>
              <a:rPr lang="tr-TR" err="1"/>
              <a:t>Multipath</a:t>
            </a:r>
            <a:r>
              <a:rPr lang="tr-TR"/>
              <a:t> </a:t>
            </a:r>
            <a:r>
              <a:rPr lang="tr-TR" err="1"/>
              <a:t>fading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a dominant </a:t>
            </a:r>
            <a:r>
              <a:rPr lang="tr-TR" err="1"/>
              <a:t>line</a:t>
            </a:r>
            <a:r>
              <a:rPr lang="tr-TR"/>
              <a:t> of </a:t>
            </a:r>
            <a:r>
              <a:rPr lang="tr-TR" err="1"/>
              <a:t>sight</a:t>
            </a:r>
            <a:r>
              <a:rPr lang="tr-TR"/>
              <a:t> </a:t>
            </a:r>
            <a:r>
              <a:rPr lang="tr-TR" err="1"/>
              <a:t>component</a:t>
            </a:r>
            <a:r>
              <a:rPr lang="tr-TR"/>
              <a:t>. </a:t>
            </a:r>
          </a:p>
          <a:p>
            <a:pPr lvl="1"/>
            <a:r>
              <a:rPr lang="tr-TR" err="1"/>
              <a:t>Applicability</a:t>
            </a:r>
            <a:r>
              <a:rPr lang="tr-TR"/>
              <a:t>: Wireless </a:t>
            </a:r>
            <a:r>
              <a:rPr lang="tr-TR" err="1"/>
              <a:t>communication</a:t>
            </a:r>
            <a:r>
              <a:rPr lang="tr-TR"/>
              <a:t> </a:t>
            </a:r>
            <a:r>
              <a:rPr lang="tr-TR" err="1"/>
              <a:t>within</a:t>
            </a:r>
            <a:r>
              <a:rPr lang="tr-TR"/>
              <a:t> </a:t>
            </a:r>
            <a:r>
              <a:rPr lang="tr-TR" err="1"/>
              <a:t>open</a:t>
            </a:r>
            <a:r>
              <a:rPr lang="tr-TR"/>
              <a:t> </a:t>
            </a:r>
            <a:r>
              <a:rPr lang="tr-TR" err="1"/>
              <a:t>environment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infrequent</a:t>
            </a:r>
            <a:r>
              <a:rPr lang="tr-TR"/>
              <a:t> </a:t>
            </a:r>
            <a:r>
              <a:rPr lang="tr-TR" err="1"/>
              <a:t>obstacles</a:t>
            </a:r>
            <a:r>
              <a:rPr lang="tr-TR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9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818CE9C0-83F3-80EF-89BB-93C1FAC772F9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D2A694-9839-5D99-BEF9-2287D11D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13" y="8625"/>
            <a:ext cx="10663687" cy="1325562"/>
          </a:xfrm>
        </p:spPr>
        <p:txBody>
          <a:bodyPr/>
          <a:lstStyle/>
          <a:p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Communication</a:t>
            </a:r>
            <a:r>
              <a:rPr lang="tr-TR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b="1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Channels</a:t>
            </a:r>
            <a:endParaRPr lang="tr-TR" b="1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1E7EC388-8B2D-1FAF-7F82-905C2D446A04}"/>
              </a:ext>
            </a:extLst>
          </p:cNvPr>
          <p:cNvSpPr/>
          <p:nvPr/>
        </p:nvSpPr>
        <p:spPr>
          <a:xfrm>
            <a:off x="0" y="6440464"/>
            <a:ext cx="12192000" cy="417536"/>
          </a:xfrm>
          <a:prstGeom prst="rect">
            <a:avLst/>
          </a:prstGeom>
          <a:solidFill>
            <a:srgbClr val="9A0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>
                <a:cs typeface="Aharoni" panose="02010803020104030203" pitchFamily="2" charset="-79"/>
              </a:rPr>
              <a:t>Project </a:t>
            </a:r>
            <a:r>
              <a:rPr lang="tr-TR" err="1">
                <a:cs typeface="Aharoni" panose="02010803020104030203" pitchFamily="2" charset="-79"/>
              </a:rPr>
              <a:t>Group</a:t>
            </a:r>
            <a:r>
              <a:rPr lang="tr-TR">
                <a:cs typeface="Aharoni" panose="02010803020104030203" pitchFamily="2" charset="-79"/>
              </a:rPr>
              <a:t> 3 – </a:t>
            </a:r>
            <a:r>
              <a:rPr lang="tr-TR" err="1">
                <a:cs typeface="Aharoni" panose="02010803020104030203" pitchFamily="2" charset="-79"/>
              </a:rPr>
              <a:t>Comparison</a:t>
            </a:r>
            <a:r>
              <a:rPr lang="tr-TR">
                <a:cs typeface="Aharoni" panose="02010803020104030203" pitchFamily="2" charset="-79"/>
              </a:rPr>
              <a:t> of Zero-</a:t>
            </a:r>
            <a:r>
              <a:rPr lang="tr-TR" err="1">
                <a:cs typeface="Aharoni" panose="02010803020104030203" pitchFamily="2" charset="-79"/>
              </a:rPr>
              <a:t>Forcing</a:t>
            </a:r>
            <a:r>
              <a:rPr lang="tr-TR">
                <a:cs typeface="Aharoni" panose="02010803020104030203" pitchFamily="2" charset="-79"/>
              </a:rPr>
              <a:t> </a:t>
            </a:r>
            <a:r>
              <a:rPr lang="tr-TR" err="1">
                <a:cs typeface="Aharoni" panose="02010803020104030203" pitchFamily="2" charset="-79"/>
              </a:rPr>
              <a:t>and</a:t>
            </a:r>
            <a:r>
              <a:rPr lang="tr-TR">
                <a:cs typeface="Aharoni" panose="02010803020104030203" pitchFamily="2" charset="-79"/>
              </a:rPr>
              <a:t> MMSE </a:t>
            </a:r>
            <a:r>
              <a:rPr lang="tr-TR" err="1">
                <a:cs typeface="Aharoni" panose="02010803020104030203" pitchFamily="2" charset="-79"/>
              </a:rPr>
              <a:t>Equalizers</a:t>
            </a:r>
            <a:r>
              <a:rPr lang="tr-TR">
                <a:cs typeface="Aharoni" panose="02010803020104030203" pitchFamily="2" charset="-79"/>
              </a:rPr>
              <a:t> in </a:t>
            </a:r>
            <a:r>
              <a:rPr lang="tr-TR" err="1">
                <a:cs typeface="Aharoni" panose="02010803020104030203" pitchFamily="2" charset="-79"/>
              </a:rPr>
              <a:t>Different</a:t>
            </a:r>
            <a:r>
              <a:rPr lang="tr-TR">
                <a:cs typeface="Aharoni" panose="02010803020104030203" pitchFamily="2" charset="-79"/>
              </a:rPr>
              <a:t> AWGN </a:t>
            </a:r>
            <a:r>
              <a:rPr lang="tr-TR" err="1">
                <a:cs typeface="Aharoni" panose="02010803020104030203" pitchFamily="2" charset="-79"/>
              </a:rPr>
              <a:t>Channels</a:t>
            </a:r>
            <a:endParaRPr lang="tr-TR">
              <a:cs typeface="Aharoni" panose="02010803020104030203" pitchFamily="2" charset="-79"/>
            </a:endParaRPr>
          </a:p>
        </p:txBody>
      </p:sp>
      <p:pic>
        <p:nvPicPr>
          <p:cNvPr id="18" name="Resim 17" descr="daire, simge, sembol, amblem, logo içeren bir resim&#10;&#10;Açıklama otomatik olarak oluşturuldu">
            <a:extLst>
              <a:ext uri="{FF2B5EF4-FFF2-40B4-BE49-F238E27FC236}">
                <a16:creationId xmlns:a16="http://schemas.microsoft.com/office/drawing/2014/main" id="{3D3D8A8B-FBB7-82E4-CB17-C425B6A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" y="125417"/>
            <a:ext cx="1091977" cy="109197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0EAC3B-31E6-93D8-3A8F-7C138D2D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Additive</a:t>
            </a:r>
            <a:r>
              <a:rPr lang="tr-TR" sz="2400" dirty="0"/>
              <a:t> White </a:t>
            </a:r>
            <a:r>
              <a:rPr lang="tr-TR" sz="2400" dirty="0" err="1"/>
              <a:t>Gaussian</a:t>
            </a:r>
            <a:r>
              <a:rPr lang="tr-TR" sz="2400" dirty="0"/>
              <a:t> </a:t>
            </a:r>
            <a:r>
              <a:rPr lang="tr-TR" sz="2400" dirty="0" err="1"/>
              <a:t>Noise</a:t>
            </a:r>
            <a:r>
              <a:rPr lang="tr-TR" sz="2400" dirty="0"/>
              <a:t> Channel (AWGN):</a:t>
            </a:r>
          </a:p>
          <a:p>
            <a:pPr lvl="1"/>
            <a:r>
              <a:rPr lang="tr-TR" dirty="0" err="1"/>
              <a:t>Characteristics</a:t>
            </a:r>
            <a:r>
              <a:rPr lang="en-AU" dirty="0"/>
              <a:t>: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is </a:t>
            </a:r>
            <a:r>
              <a:rPr lang="tr-TR" dirty="0" err="1"/>
              <a:t>Gaussian-distributed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spectral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.</a:t>
            </a:r>
            <a:endParaRPr lang="en-AU" dirty="0"/>
          </a:p>
          <a:p>
            <a:pPr lvl="1"/>
            <a:r>
              <a:rPr lang="en-AU" dirty="0"/>
              <a:t>Applicability:</a:t>
            </a:r>
            <a:r>
              <a:rPr lang="tr-TR" dirty="0"/>
              <a:t> </a:t>
            </a:r>
            <a:r>
              <a:rPr lang="tr-TR" dirty="0" err="1"/>
              <a:t>Mostly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theoretical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Why</a:t>
            </a:r>
            <a:r>
              <a:rPr lang="tr-TR" sz="2400" dirty="0"/>
              <a:t> do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prefer</a:t>
            </a:r>
            <a:r>
              <a:rPr lang="tr-TR" sz="2400" dirty="0"/>
              <a:t> AWGN?</a:t>
            </a:r>
          </a:p>
          <a:p>
            <a:pPr lvl="1"/>
            <a:r>
              <a:rPr lang="tr-TR" dirty="0" err="1"/>
              <a:t>Simplicity</a:t>
            </a:r>
            <a:endParaRPr lang="tr-TR" dirty="0"/>
          </a:p>
          <a:p>
            <a:pPr lvl="1"/>
            <a:r>
              <a:rPr lang="tr-TR" dirty="0"/>
              <a:t>Mathematical </a:t>
            </a:r>
            <a:r>
              <a:rPr lang="tr-TR" dirty="0" err="1"/>
              <a:t>trackability</a:t>
            </a:r>
            <a:endParaRPr lang="tr-TR" dirty="0"/>
          </a:p>
          <a:p>
            <a:pPr lvl="1"/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perfomance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SNRs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812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33bab1-afcd-4767-8ccb-4050b9d91cb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7820A03C4456C46A57BA54288BCED23" ma:contentTypeVersion="13" ma:contentTypeDescription="Yeni belge oluşturun." ma:contentTypeScope="" ma:versionID="627e6a68aebeba2f8489e168c7f411c3">
  <xsd:schema xmlns:xsd="http://www.w3.org/2001/XMLSchema" xmlns:xs="http://www.w3.org/2001/XMLSchema" xmlns:p="http://schemas.microsoft.com/office/2006/metadata/properties" xmlns:ns3="c64d786c-3a1c-4b33-a291-ed8427525569" xmlns:ns4="0b33bab1-afcd-4767-8ccb-4050b9d91cb8" targetNamespace="http://schemas.microsoft.com/office/2006/metadata/properties" ma:root="true" ma:fieldsID="b50ffbe2abe9f24d9a0118547fc6438f" ns3:_="" ns4:_="">
    <xsd:import namespace="c64d786c-3a1c-4b33-a291-ed8427525569"/>
    <xsd:import namespace="0b33bab1-afcd-4767-8ccb-4050b9d91cb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d786c-3a1c-4b33-a291-ed84275255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3bab1-afcd-4767-8ccb-4050b9d91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E6544-4F44-4912-9A33-3B74C5957455}">
  <ds:schemaRefs>
    <ds:schemaRef ds:uri="0b33bab1-afcd-4767-8ccb-4050b9d91cb8"/>
    <ds:schemaRef ds:uri="c64d786c-3a1c-4b33-a291-ed84275255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012D2-1F13-4535-B079-910805536C75}">
  <ds:schemaRefs>
    <ds:schemaRef ds:uri="0b33bab1-afcd-4767-8ccb-4050b9d91cb8"/>
    <ds:schemaRef ds:uri="c64d786c-3a1c-4b33-a291-ed84275255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00A1C0-96DF-498F-8737-03EA337E7C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990</Words>
  <Application>Microsoft Office PowerPoint</Application>
  <PresentationFormat>Geniş ekran</PresentationFormat>
  <Paragraphs>165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6" baseType="lpstr">
      <vt:lpstr>Aharoni</vt:lpstr>
      <vt:lpstr>Arial</vt:lpstr>
      <vt:lpstr>Calibri</vt:lpstr>
      <vt:lpstr>Calibri Light</vt:lpstr>
      <vt:lpstr>Cambria Math</vt:lpstr>
      <vt:lpstr>Wingdings</vt:lpstr>
      <vt:lpstr>Office Teması</vt:lpstr>
      <vt:lpstr>PowerPoint Sunusu</vt:lpstr>
      <vt:lpstr>Team</vt:lpstr>
      <vt:lpstr>General Process of the Project</vt:lpstr>
      <vt:lpstr>Equalization Overview</vt:lpstr>
      <vt:lpstr>Zero Forcing Equalizer</vt:lpstr>
      <vt:lpstr>MMSE Equalizer</vt:lpstr>
      <vt:lpstr>Communication Channels</vt:lpstr>
      <vt:lpstr>Communication Channels</vt:lpstr>
      <vt:lpstr>Communication Channels</vt:lpstr>
      <vt:lpstr>Demodulation</vt:lpstr>
      <vt:lpstr>Demodulation</vt:lpstr>
      <vt:lpstr>MATLAB DEMONSTRATION</vt:lpstr>
      <vt:lpstr>MATLAB DEMONSTRATION</vt:lpstr>
      <vt:lpstr>MATLAB DEMONSTRATION</vt:lpstr>
      <vt:lpstr>MATLAB DEMONSTRATION</vt:lpstr>
      <vt:lpstr>MATLAB DEMONSTRATION</vt:lpstr>
      <vt:lpstr>MATLAB DEMONSTRATION</vt:lpstr>
      <vt:lpstr>MATLAB DEMONSTRATION</vt:lpstr>
      <vt:lpstr>MATLAB DEMONSTRATION</vt:lpstr>
      <vt:lpstr>RESULTS &amp; CONCLUSION</vt:lpstr>
      <vt:lpstr>RESULTS &amp; CONCLUSION</vt:lpstr>
      <vt:lpstr>RESULTS &amp; CONCLUSION</vt:lpstr>
      <vt:lpstr>RESULTS &amp; CONCLUSION</vt:lpstr>
      <vt:lpstr>RESULTS &amp; CONCLUSION</vt:lpstr>
      <vt:lpstr>RESULTS &amp; CONCLUSION</vt:lpstr>
      <vt:lpstr>RESULTS &amp; CONCLUSION</vt:lpstr>
      <vt:lpstr>REFERENCES</vt:lpstr>
      <vt:lpstr>MATLAB DEMONSTRATION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DEMONSTRATION</dc:title>
  <dc:creator>HARUN DURMUŞ</dc:creator>
  <cp:lastModifiedBy>HARUN DURMUŞ</cp:lastModifiedBy>
  <cp:revision>23</cp:revision>
  <dcterms:created xsi:type="dcterms:W3CDTF">2024-01-02T09:57:29Z</dcterms:created>
  <dcterms:modified xsi:type="dcterms:W3CDTF">2024-01-03T13:58:22Z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0x010100F7820A03C4456C46A57BA54288BCED23</vt:lpwstr>
  </property>
</Properties>
</file>