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Nunito"/>
      <p:regular r:id="rId25"/>
      <p:bold r:id="rId26"/>
      <p:italic r:id="rId27"/>
      <p:boldItalic r:id="rId28"/>
    </p:embeddedFont>
    <p:embeddedFont>
      <p:font typeface="Maven Pro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765fbc8692_0_1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765fbc8692_0_1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765fbc8692_0_1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765fbc8692_0_1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765fbc8692_0_1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765fbc8692_0_1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765fbc8692_0_1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765fbc8692_0_1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7730474c0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7730474c0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7730474c0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7730474c0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765fbc8692_0_1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765fbc8692_0_1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765fbc8692_0_1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765fbc8692_0_1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765fbc8692_0_1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765fbc8692_0_1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765fbc8692_0_1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765fbc8692_0_1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765fbc8692_0_1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765fbc8692_0_1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jnhuj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765fbc8692_0_1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765fbc8692_0_1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765fbc8692_0_1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765fbc8692_0_1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765fbc8692_0_1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765fbc8692_0_1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765fbc8692_0_1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765fbc8692_0_1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7730474c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7730474c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7730474c0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7730474c0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7730474c0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7730474c0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uitarset.weebly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677700"/>
            <a:ext cx="7252800" cy="28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CLASSIFICATION OF MONOPHONIC GUITAR NOTES ACROSS STRINGS IN NOISY ENVIRONMENT</a:t>
            </a:r>
            <a:endParaRPr sz="33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272200"/>
            <a:ext cx="3444600" cy="13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Haruniya Rajan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220256861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MSc. Big Data Science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Queen Mary University of London</a:t>
            </a:r>
            <a:endParaRPr/>
          </a:p>
        </p:txBody>
      </p:sp>
      <p:sp>
        <p:nvSpPr>
          <p:cNvPr id="279" name="Google Shape;279;p13"/>
          <p:cNvSpPr txBox="1"/>
          <p:nvPr>
            <p:ph idx="1" type="subTitle"/>
          </p:nvPr>
        </p:nvSpPr>
        <p:spPr>
          <a:xfrm>
            <a:off x="5012250" y="3219100"/>
            <a:ext cx="3444600" cy="14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By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 Dalia Senvaityte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Department of Electronics Engineering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Queen Mary University of London</a:t>
            </a:r>
            <a:endParaRPr/>
          </a:p>
        </p:txBody>
      </p:sp>
      <p:sp>
        <p:nvSpPr>
          <p:cNvPr id="280" name="Google Shape;280;p13"/>
          <p:cNvSpPr txBox="1"/>
          <p:nvPr/>
        </p:nvSpPr>
        <p:spPr>
          <a:xfrm>
            <a:off x="6620300" y="161825"/>
            <a:ext cx="20181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Aug 24th, 2023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PRE-PROCESSING AND ANALYSIS</a:t>
            </a:r>
            <a:endParaRPr/>
          </a:p>
        </p:txBody>
      </p:sp>
      <p:sp>
        <p:nvSpPr>
          <p:cNvPr id="332" name="Google Shape;332;p22"/>
          <p:cNvSpPr txBox="1"/>
          <p:nvPr>
            <p:ph idx="1" type="body"/>
          </p:nvPr>
        </p:nvSpPr>
        <p:spPr>
          <a:xfrm>
            <a:off x="1303800" y="1497025"/>
            <a:ext cx="3179100" cy="14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Feature Selection: </a:t>
            </a:r>
            <a:r>
              <a:rPr lang="en" sz="1500"/>
              <a:t>Inclusion of numerical features with high correlation to target variables.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3" name="Google Shape;3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5175" y="1497025"/>
            <a:ext cx="3745826" cy="332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"/>
          <p:cNvSpPr txBox="1"/>
          <p:nvPr>
            <p:ph idx="1" type="body"/>
          </p:nvPr>
        </p:nvSpPr>
        <p:spPr>
          <a:xfrm>
            <a:off x="1303800" y="662525"/>
            <a:ext cx="7030500" cy="38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Label Encoding &amp; Data Splitting:</a:t>
            </a:r>
            <a:r>
              <a:rPr lang="en" sz="1500"/>
              <a:t> Conversion of categorical labels to numerical values; 80% training, 20% validation split.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Outlier Treatment:</a:t>
            </a:r>
            <a:r>
              <a:rPr lang="en" sz="1500"/>
              <a:t> Removal of outliers using Z-score method.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Standardization:</a:t>
            </a:r>
            <a:r>
              <a:rPr lang="en" sz="1500"/>
              <a:t> Normalization of features to mean of 0 and standard deviation of 1.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Class Balancing:</a:t>
            </a:r>
            <a:r>
              <a:rPr lang="en" sz="1500"/>
              <a:t> Addressing imbalance with Random Over Sampling (ROS) and one-hot encoding of class labels.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Data Augmentation: </a:t>
            </a:r>
            <a:r>
              <a:rPr lang="en" sz="1500"/>
              <a:t>Adding Gaussian noise to both the train and test sets.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4"/>
          <p:cNvSpPr txBox="1"/>
          <p:nvPr/>
        </p:nvSpPr>
        <p:spPr>
          <a:xfrm>
            <a:off x="1021625" y="1588050"/>
            <a:ext cx="74193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b="1" lang="en" sz="1500">
                <a:latin typeface="Nunito"/>
                <a:ea typeface="Nunito"/>
                <a:cs typeface="Nunito"/>
                <a:sym typeface="Nunito"/>
              </a:rPr>
              <a:t>Model Architecture: </a:t>
            </a:r>
            <a:r>
              <a:rPr lang="en" sz="1500">
                <a:latin typeface="Nunito"/>
                <a:ea typeface="Nunito"/>
                <a:cs typeface="Nunito"/>
                <a:sym typeface="Nunito"/>
              </a:rPr>
              <a:t>The CNN model is designed using TensorFlow and Keras, comprising convolutional layers, dropout layers, flatten layers, dense layers, and output layers tailored for audio data.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b="1" lang="en" sz="1500">
                <a:latin typeface="Nunito"/>
                <a:ea typeface="Nunito"/>
                <a:cs typeface="Nunito"/>
                <a:sym typeface="Nunito"/>
              </a:rPr>
              <a:t>Hyperparameter Tuning: </a:t>
            </a:r>
            <a:r>
              <a:rPr lang="en" sz="1500">
                <a:latin typeface="Nunito"/>
                <a:ea typeface="Nunito"/>
                <a:cs typeface="Nunito"/>
                <a:sym typeface="Nunito"/>
              </a:rPr>
              <a:t>Performance optimization is achieved using Keras Tuner's RandomSearch, focusing on parameters like filter numbers, kernel size, dropout rate, and learning rate.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b="1" lang="en" sz="1500">
                <a:latin typeface="Nunito"/>
                <a:ea typeface="Nunito"/>
                <a:cs typeface="Nunito"/>
                <a:sym typeface="Nunito"/>
              </a:rPr>
              <a:t>Callbacks and Cross-Validation:</a:t>
            </a:r>
            <a:r>
              <a:rPr lang="en" sz="1500">
                <a:latin typeface="Nunito"/>
                <a:ea typeface="Nunito"/>
                <a:cs typeface="Nunito"/>
                <a:sym typeface="Nunito"/>
              </a:rPr>
              <a:t> Training is enhanced with callbacks like EarlyStopping, ModelCheckpoint, and LearningRateScheduler. A 5-fold cross-validation ensures model robustness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b="1" lang="en" sz="1500">
                <a:latin typeface="Nunito"/>
                <a:ea typeface="Nunito"/>
                <a:cs typeface="Nunito"/>
                <a:sym typeface="Nunito"/>
              </a:rPr>
              <a:t>Model Training:</a:t>
            </a:r>
            <a:r>
              <a:rPr lang="en" sz="1500">
                <a:latin typeface="Nunito"/>
                <a:ea typeface="Nunito"/>
                <a:cs typeface="Nunito"/>
                <a:sym typeface="Nunito"/>
              </a:rPr>
              <a:t> The model, with identified optimal hyperparameters, is trained for 10 epochs, monitoring metrics like loss, precision, recall, F1 score, and AUC.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0" name="Google Shape;3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2650" y="1254275"/>
            <a:ext cx="2219200" cy="338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9225" y="632200"/>
            <a:ext cx="5155126" cy="4111751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6"/>
          <p:cNvSpPr txBox="1"/>
          <p:nvPr/>
        </p:nvSpPr>
        <p:spPr>
          <a:xfrm>
            <a:off x="2675425" y="146675"/>
            <a:ext cx="39450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MODEL CODE DEMONSTRATION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4850" y="601850"/>
            <a:ext cx="5622099" cy="4389249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27"/>
          <p:cNvSpPr txBox="1"/>
          <p:nvPr/>
        </p:nvSpPr>
        <p:spPr>
          <a:xfrm>
            <a:off x="2736125" y="101150"/>
            <a:ext cx="40815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HYPERPARAMETER CODE DEMONSTRATION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368" name="Google Shape;368;p28"/>
          <p:cNvSpPr txBox="1"/>
          <p:nvPr>
            <p:ph idx="1" type="body"/>
          </p:nvPr>
        </p:nvSpPr>
        <p:spPr>
          <a:xfrm>
            <a:off x="1303800" y="1299775"/>
            <a:ext cx="70305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Classification report</a:t>
            </a:r>
            <a:r>
              <a:rPr lang="en"/>
              <a:t> with metrics such as Loss, Precision, Recall, F1 score, and AUC to understand model performance and areas of improvement.</a:t>
            </a:r>
            <a:endParaRPr/>
          </a:p>
        </p:txBody>
      </p:sp>
      <p:pic>
        <p:nvPicPr>
          <p:cNvPr id="369" name="Google Shape;3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0775" y="2012900"/>
            <a:ext cx="3826949" cy="287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0675" y="422637"/>
            <a:ext cx="5642650" cy="429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80" name="Google Shape;380;p30"/>
          <p:cNvSpPr txBox="1"/>
          <p:nvPr>
            <p:ph idx="1" type="body"/>
          </p:nvPr>
        </p:nvSpPr>
        <p:spPr>
          <a:xfrm>
            <a:off x="1303800" y="1497025"/>
            <a:ext cx="7030500" cy="30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 A Convolutional Neural Network (CNN) was employed for monophonic guitar note and string classification.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model showed promising results in string classification, achieving an accuracy of 78.63%.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Note classification presented challenges, with significant variations in performance across different classes.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study identified potential areas for improvement and suggested exploring different neural network architectures and more sophisticated noise handling techniques, contributing valuable insights to the field of audio signal processing.</a:t>
            </a:r>
            <a:endParaRPr sz="1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1"/>
          <p:cNvSpPr txBox="1"/>
          <p:nvPr>
            <p:ph type="title"/>
          </p:nvPr>
        </p:nvSpPr>
        <p:spPr>
          <a:xfrm>
            <a:off x="1303800" y="598575"/>
            <a:ext cx="7030500" cy="34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latin typeface="Nunito"/>
                <a:ea typeface="Nunito"/>
                <a:cs typeface="Nunito"/>
                <a:sym typeface="Nunito"/>
              </a:rPr>
              <a:t>          </a:t>
            </a:r>
            <a:r>
              <a:rPr lang="en" sz="4600">
                <a:latin typeface="Nunito"/>
                <a:ea typeface="Nunito"/>
                <a:cs typeface="Nunito"/>
                <a:sym typeface="Nunito"/>
              </a:rPr>
              <a:t>THANK YOU</a:t>
            </a:r>
            <a:endParaRPr sz="4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1303800" y="1421175"/>
            <a:ext cx="7030500" cy="31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en" sz="1500">
                <a:solidFill>
                  <a:srgbClr val="000000"/>
                </a:solidFill>
              </a:rPr>
              <a:t>Music's Universal Appeal:</a:t>
            </a:r>
            <a:r>
              <a:rPr lang="en" sz="1500">
                <a:solidFill>
                  <a:srgbClr val="000000"/>
                </a:solidFill>
              </a:rPr>
              <a:t> Music transcends cultural and geographical boundaries, with the guitar being a versatile and popular instrument across genres.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en" sz="1500">
                <a:solidFill>
                  <a:srgbClr val="000000"/>
                </a:solidFill>
              </a:rPr>
              <a:t>Complexity of Guitar Sounds:</a:t>
            </a:r>
            <a:r>
              <a:rPr lang="en" sz="1500">
                <a:solidFill>
                  <a:srgbClr val="000000"/>
                </a:solidFill>
              </a:rPr>
              <a:t> Understanding guitar notes is intricate due to the multifaceted nature of sounds and compositions.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en" sz="1500">
                <a:solidFill>
                  <a:srgbClr val="000000"/>
                </a:solidFill>
              </a:rPr>
              <a:t>Advancements in Technology:</a:t>
            </a:r>
            <a:r>
              <a:rPr lang="en" sz="1500">
                <a:solidFill>
                  <a:srgbClr val="000000"/>
                </a:solidFill>
              </a:rPr>
              <a:t> Recent developments in AI and digital technology have enabled new methods for music information retrieval, including musical note classification.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en" sz="1500">
                <a:solidFill>
                  <a:srgbClr val="000000"/>
                </a:solidFill>
              </a:rPr>
              <a:t>Utilizing CNNs:</a:t>
            </a:r>
            <a:r>
              <a:rPr lang="en" sz="1500">
                <a:solidFill>
                  <a:srgbClr val="000000"/>
                </a:solidFill>
              </a:rPr>
              <a:t> This project introduces a novel method using Convolutional Neural Networks and specific audio features, extracted from the GuitarSet data, to classify guitar notes.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en" sz="1500">
                <a:solidFill>
                  <a:srgbClr val="000000"/>
                </a:solidFill>
              </a:rPr>
              <a:t>Trade-offs in Approach: </a:t>
            </a:r>
            <a:r>
              <a:rPr lang="en" sz="1500">
                <a:solidFill>
                  <a:srgbClr val="000000"/>
                </a:solidFill>
              </a:rPr>
              <a:t>The chosen method offers higher precision but also brings complexity in feature extraction, reflecting a balance between accuracy gains and potential overfitting risks.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INTRODUCTION</a:t>
            </a:r>
            <a:endParaRPr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303800" y="1451500"/>
            <a:ext cx="7030500" cy="30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Comprehensive Collection:</a:t>
            </a:r>
            <a:r>
              <a:rPr lang="en" sz="1500"/>
              <a:t> GuitarSet is a large collection of annotated guitar recordings, covering various playing techniques and musical genres.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Rich Annotations: </a:t>
            </a:r>
            <a:r>
              <a:rPr lang="en" sz="1500"/>
              <a:t>The dataset includes detailed annotations such as pitch, string, and finger positions, providing a deep insight into guitar playing.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Research-Oriented:</a:t>
            </a:r>
            <a:r>
              <a:rPr lang="en" sz="1500"/>
              <a:t> Designed for research purposes, it facilitates tasks like transcription, analysis, and synthesis in the field of music information retrieval.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Accessibility:</a:t>
            </a:r>
            <a:r>
              <a:rPr lang="en" sz="1500"/>
              <a:t> Available for public use, GuitarSet can be accessed through its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official website</a:t>
            </a:r>
            <a:r>
              <a:rPr lang="en" sz="1500"/>
              <a:t>, promoting collaboration and innovation in music technology.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303800" y="1345300"/>
            <a:ext cx="7030500" cy="31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Audio Data Processing : </a:t>
            </a:r>
            <a:r>
              <a:rPr lang="en" sz="1500"/>
              <a:t>This includes audio data extraction, translation of MIDI note numbers into pitch names, segmentation, padding, and feature extraction using librosa.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Feature Engineering : </a:t>
            </a:r>
            <a:r>
              <a:rPr lang="en" sz="1500"/>
              <a:t>Includes pitch contour analysis, spectral features extraction, and Harmonic-to-Noise Ratio (HNR) calculation.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Data Pre-processing and Analysis : </a:t>
            </a:r>
            <a:r>
              <a:rPr lang="en" sz="1500"/>
              <a:t>Includes Feature selection, Label Encoding, Data splitting, Outlier Treatment, Standardization, Class balancing, </a:t>
            </a:r>
            <a:r>
              <a:rPr lang="en" sz="1500"/>
              <a:t>One-hot Encoding and Data Augmentation.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Building and Tuning the Model :</a:t>
            </a:r>
            <a:r>
              <a:rPr lang="en" sz="1500"/>
              <a:t> Includes building a CNN Model, performing Hyperparameter Tuning, Including CallBacks and Cross-Validation, Model Training and Model Evaluation.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 DATA PROCESSING</a:t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303800" y="1390825"/>
            <a:ext cx="7030500" cy="31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MIDI Translation: </a:t>
            </a:r>
            <a:r>
              <a:rPr lang="en" sz="1500"/>
              <a:t>Conversion of MIDI note numbers into corresponding pitch names and octaves.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Audio Segmentation</a:t>
            </a:r>
            <a:r>
              <a:rPr lang="en" sz="1500"/>
              <a:t>: Examination of each MIDI note number with start and end times, processing of six audio channels representing guitar strings, and padding if required for FFT.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Feature Extraction:</a:t>
            </a:r>
            <a:r>
              <a:rPr lang="en" sz="1500"/>
              <a:t> Computation of spectral features using librosa, capturing both spectral and temporal characteristics of the audio signal.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Data Augmentation: </a:t>
            </a:r>
            <a:r>
              <a:rPr lang="en" sz="1500"/>
              <a:t>Adding Gaussian noise to both the train and test sets.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1303800" y="1390825"/>
            <a:ext cx="7030500" cy="31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4485" lvl="0" marL="457200" rtl="0" algn="l">
              <a:spcBef>
                <a:spcPts val="0"/>
              </a:spcBef>
              <a:spcAft>
                <a:spcPts val="0"/>
              </a:spcAft>
              <a:buSzPts val="1510"/>
              <a:buChar char="●"/>
            </a:pPr>
            <a:r>
              <a:rPr b="1" lang="en" sz="1510"/>
              <a:t>Pitch Contour Analysis:</a:t>
            </a:r>
            <a:r>
              <a:rPr lang="en" sz="1510"/>
              <a:t> Insights into the pitch's central tendency and variability across strings. </a:t>
            </a:r>
            <a:endParaRPr sz="1510"/>
          </a:p>
          <a:p>
            <a:pPr indent="-324485" lvl="0" marL="457200" rtl="0" algn="l">
              <a:spcBef>
                <a:spcPts val="0"/>
              </a:spcBef>
              <a:spcAft>
                <a:spcPts val="0"/>
              </a:spcAft>
              <a:buSzPts val="1510"/>
              <a:buChar char="●"/>
            </a:pPr>
            <a:r>
              <a:rPr b="1" lang="en" sz="1510"/>
              <a:t>Spectral Contrast:</a:t>
            </a:r>
            <a:r>
              <a:rPr lang="en" sz="1510"/>
              <a:t> Measures the difference in amplitude between peaks and valleys in the sound spectrum.</a:t>
            </a:r>
            <a:endParaRPr sz="1510"/>
          </a:p>
          <a:p>
            <a:pPr indent="-324485" lvl="0" marL="457200" rtl="0" algn="l">
              <a:spcBef>
                <a:spcPts val="0"/>
              </a:spcBef>
              <a:spcAft>
                <a:spcPts val="0"/>
              </a:spcAft>
              <a:buSzPts val="1510"/>
              <a:buChar char="●"/>
            </a:pPr>
            <a:r>
              <a:rPr b="1" lang="en" sz="1510"/>
              <a:t>Chroma STFT:</a:t>
            </a:r>
            <a:r>
              <a:rPr lang="en" sz="1510"/>
              <a:t> Related to the twelve different pitch classes, capturing harmonic content.</a:t>
            </a:r>
            <a:endParaRPr sz="1510"/>
          </a:p>
          <a:p>
            <a:pPr indent="-324485" lvl="0" marL="457200" rtl="0" algn="l">
              <a:spcBef>
                <a:spcPts val="0"/>
              </a:spcBef>
              <a:spcAft>
                <a:spcPts val="0"/>
              </a:spcAft>
              <a:buSzPts val="1510"/>
              <a:buChar char="●"/>
            </a:pPr>
            <a:r>
              <a:rPr b="1" lang="en" sz="1510"/>
              <a:t>MFCCs (Mel-frequency Cepstral Coefficients):</a:t>
            </a:r>
            <a:r>
              <a:rPr lang="en" sz="1510"/>
              <a:t> Represents the short-term power spectrum, often used in speech and audio processing.</a:t>
            </a:r>
            <a:endParaRPr sz="1510"/>
          </a:p>
          <a:p>
            <a:pPr indent="-324485" lvl="0" marL="457200" rtl="0" algn="l">
              <a:spcBef>
                <a:spcPts val="0"/>
              </a:spcBef>
              <a:spcAft>
                <a:spcPts val="0"/>
              </a:spcAft>
              <a:buSzPts val="1510"/>
              <a:buChar char="●"/>
            </a:pPr>
            <a:r>
              <a:rPr b="1" lang="en" sz="1510"/>
              <a:t>Spectral Centroids:</a:t>
            </a:r>
            <a:r>
              <a:rPr lang="en" sz="1510"/>
              <a:t> Indicates where the center of mass of the spectrum is located, often related to the perceived brightness of a sound.</a:t>
            </a:r>
            <a:endParaRPr sz="1510"/>
          </a:p>
          <a:p>
            <a:pPr indent="-324485" lvl="0" marL="457200" rtl="0" algn="l">
              <a:spcBef>
                <a:spcPts val="0"/>
              </a:spcBef>
              <a:spcAft>
                <a:spcPts val="0"/>
              </a:spcAft>
              <a:buSzPts val="1510"/>
              <a:buChar char="●"/>
            </a:pPr>
            <a:r>
              <a:rPr b="1" lang="en" sz="1510"/>
              <a:t>Harmonic-to-Noise Ratio (HNR): </a:t>
            </a:r>
            <a:r>
              <a:rPr lang="en" sz="1510"/>
              <a:t>Separates the harmonic and percussive components, providing insights into sound quality.</a:t>
            </a:r>
            <a:endParaRPr sz="15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1525" y="723225"/>
            <a:ext cx="4972974" cy="417245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9"/>
          <p:cNvSpPr txBox="1"/>
          <p:nvPr/>
        </p:nvSpPr>
        <p:spPr>
          <a:xfrm>
            <a:off x="1719550" y="192175"/>
            <a:ext cx="46731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PREPROCESSING CODE DEMONSTRATION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4050" y="480475"/>
            <a:ext cx="5280049" cy="41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5188" y="259650"/>
            <a:ext cx="5233624" cy="4481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