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2bfd0d137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2bfd0d137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2bfd0d137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2bfd0d137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2bfd0d137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2bfd0d137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2bfd0d137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2bfd0d137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2bfd0d137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2bfd0d137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2bfd0d137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2bfd0d137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2bfd0d137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2bfd0d137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2bfd0d137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2bfd0d137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2bfd0d137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2bfd0d137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TO START FAST CASUAL INDIAN RESTAURANT IN THE DFW AREA</a:t>
            </a:r>
            <a:endParaRPr/>
          </a:p>
        </p:txBody>
      </p:sp>
      <p:sp>
        <p:nvSpPr>
          <p:cNvPr id="87" name="Google Shape;87;p13"/>
          <p:cNvSpPr txBox="1"/>
          <p:nvPr>
            <p:ph idx="1" type="subTitle"/>
          </p:nvPr>
        </p:nvSpPr>
        <p:spPr>
          <a:xfrm>
            <a:off x="729627" y="44683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Analyst: Harun Khalid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46" name="Google Shape;146;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From our exploratory analysis, </a:t>
            </a:r>
            <a:r>
              <a:rPr b="1" lang="en"/>
              <a:t>Plano</a:t>
            </a:r>
            <a:r>
              <a:rPr lang="en"/>
              <a:t> and </a:t>
            </a:r>
            <a:r>
              <a:rPr b="1" lang="en"/>
              <a:t>Frisco </a:t>
            </a:r>
            <a:r>
              <a:rPr lang="en"/>
              <a:t>stand out as strong candidates for starting a fast casual Indian restaurant due to having a </a:t>
            </a:r>
            <a:r>
              <a:rPr lang="en"/>
              <a:t>relatively</a:t>
            </a:r>
            <a:r>
              <a:rPr lang="en"/>
              <a:t> young population that earns well and low crime rates. </a:t>
            </a:r>
            <a:endParaRPr/>
          </a:p>
          <a:p>
            <a:pPr indent="-311150" lvl="0" marL="457200" rtl="0" algn="l">
              <a:spcBef>
                <a:spcPts val="0"/>
              </a:spcBef>
              <a:spcAft>
                <a:spcPts val="0"/>
              </a:spcAft>
              <a:buSzPts val="1300"/>
              <a:buChar char="-"/>
            </a:pPr>
            <a:r>
              <a:rPr lang="en"/>
              <a:t>The fact that Chipotle has a strong presence in these areas relative to </a:t>
            </a:r>
            <a:r>
              <a:rPr lang="en"/>
              <a:t>their</a:t>
            </a:r>
            <a:r>
              <a:rPr lang="en"/>
              <a:t> population is also a promising sign that fast casual restaurants succeed in these areas.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INDEX</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INTRODUCTION</a:t>
            </a:r>
            <a:endParaRPr/>
          </a:p>
          <a:p>
            <a:pPr indent="-311150" lvl="0" marL="457200" rtl="0" algn="l">
              <a:spcBef>
                <a:spcPts val="0"/>
              </a:spcBef>
              <a:spcAft>
                <a:spcPts val="0"/>
              </a:spcAft>
              <a:buSzPts val="1300"/>
              <a:buAutoNum type="arabicPeriod"/>
            </a:pPr>
            <a:r>
              <a:rPr lang="en"/>
              <a:t>DATA</a:t>
            </a:r>
            <a:endParaRPr/>
          </a:p>
          <a:p>
            <a:pPr indent="-311150" lvl="0" marL="457200" rtl="0" algn="l">
              <a:spcBef>
                <a:spcPts val="0"/>
              </a:spcBef>
              <a:spcAft>
                <a:spcPts val="0"/>
              </a:spcAft>
              <a:buSzPts val="1300"/>
              <a:buAutoNum type="arabicPeriod"/>
            </a:pPr>
            <a:r>
              <a:rPr lang="en"/>
              <a:t>ANALYSIS</a:t>
            </a:r>
            <a:endParaRPr/>
          </a:p>
          <a:p>
            <a:pPr indent="-311150" lvl="0" marL="457200" rtl="0" algn="l">
              <a:spcBef>
                <a:spcPts val="0"/>
              </a:spcBef>
              <a:spcAft>
                <a:spcPts val="0"/>
              </a:spcAft>
              <a:buSzPts val="1300"/>
              <a:buAutoNum type="arabicPeriod"/>
            </a:pPr>
            <a:r>
              <a:rPr lang="en"/>
              <a:t>MACHINE LEARNING</a:t>
            </a:r>
            <a:endParaRPr/>
          </a:p>
          <a:p>
            <a:pPr indent="-311150" lvl="0" marL="457200" rtl="0" algn="l">
              <a:spcBef>
                <a:spcPts val="0"/>
              </a:spcBef>
              <a:spcAft>
                <a:spcPts val="0"/>
              </a:spcAft>
              <a:buSzPts val="1300"/>
              <a:buAutoNum type="arabicPeriod"/>
            </a:pPr>
            <a:r>
              <a:rPr lang="en"/>
              <a:t>RESULTS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9" name="Google Shape;99;p15"/>
          <p:cNvSpPr txBox="1"/>
          <p:nvPr>
            <p:ph idx="1" type="body"/>
          </p:nvPr>
        </p:nvSpPr>
        <p:spPr>
          <a:xfrm>
            <a:off x="729450" y="1853850"/>
            <a:ext cx="7688700" cy="303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Arial"/>
                <a:ea typeface="Arial"/>
                <a:cs typeface="Arial"/>
                <a:sym typeface="Arial"/>
              </a:rPr>
              <a:t>Problem Statement</a:t>
            </a:r>
            <a:r>
              <a:rPr lang="en" sz="1000">
                <a:latin typeface="Arial"/>
                <a:ea typeface="Arial"/>
                <a:cs typeface="Arial"/>
                <a:sym typeface="Arial"/>
              </a:rPr>
              <a:t>: I am a an analyst looking to help investors start a fast casual Indian restaurant in the DFW area. Through this analysis I am looking to identify the ideal neighborhood for this purpose.</a:t>
            </a:r>
            <a:endParaRPr sz="1000">
              <a:latin typeface="Arial"/>
              <a:ea typeface="Arial"/>
              <a:cs typeface="Arial"/>
              <a:sym typeface="Arial"/>
            </a:endParaRPr>
          </a:p>
          <a:p>
            <a:pPr indent="0" lvl="0" marL="0" rtl="0" algn="l">
              <a:lnSpc>
                <a:spcPct val="100000"/>
              </a:lnSpc>
              <a:spcBef>
                <a:spcPts val="1600"/>
              </a:spcBef>
              <a:spcAft>
                <a:spcPts val="0"/>
              </a:spcAft>
              <a:buNone/>
            </a:pPr>
            <a:r>
              <a:rPr b="1" lang="en" sz="1000">
                <a:latin typeface="Arial"/>
                <a:ea typeface="Arial"/>
                <a:cs typeface="Arial"/>
                <a:sym typeface="Arial"/>
              </a:rPr>
              <a:t>Background</a:t>
            </a:r>
            <a:r>
              <a:rPr lang="en" sz="1000">
                <a:latin typeface="Arial"/>
                <a:ea typeface="Arial"/>
                <a:cs typeface="Arial"/>
                <a:sym typeface="Arial"/>
              </a:rPr>
              <a:t>: </a:t>
            </a:r>
            <a:endParaRPr sz="1000">
              <a:latin typeface="Arial"/>
              <a:ea typeface="Arial"/>
              <a:cs typeface="Arial"/>
              <a:sym typeface="Arial"/>
            </a:endParaRPr>
          </a:p>
          <a:p>
            <a:pPr indent="-292100" lvl="0" marL="457200" rtl="0" algn="l">
              <a:lnSpc>
                <a:spcPct val="100000"/>
              </a:lnSpc>
              <a:spcBef>
                <a:spcPts val="1600"/>
              </a:spcBef>
              <a:spcAft>
                <a:spcPts val="0"/>
              </a:spcAft>
              <a:buSzPts val="1000"/>
              <a:buFont typeface="Arial"/>
              <a:buChar char="-"/>
            </a:pPr>
            <a:r>
              <a:rPr lang="en" sz="1000">
                <a:latin typeface="Arial"/>
                <a:ea typeface="Arial"/>
                <a:cs typeface="Arial"/>
                <a:sym typeface="Arial"/>
              </a:rPr>
              <a:t>Fast-casuals restaurants are </a:t>
            </a:r>
            <a:r>
              <a:rPr lang="en" sz="1000">
                <a:latin typeface="Arial"/>
                <a:ea typeface="Arial"/>
                <a:cs typeface="Arial"/>
                <a:sym typeface="Arial"/>
              </a:rPr>
              <a:t>growing</a:t>
            </a:r>
            <a:r>
              <a:rPr lang="en" sz="1000">
                <a:latin typeface="Arial"/>
                <a:ea typeface="Arial"/>
                <a:cs typeface="Arial"/>
                <a:sym typeface="Arial"/>
              </a:rPr>
              <a:t> </a:t>
            </a:r>
            <a:r>
              <a:rPr lang="en" sz="1000">
                <a:latin typeface="Arial"/>
                <a:ea typeface="Arial"/>
                <a:cs typeface="Arial"/>
                <a:sym typeface="Arial"/>
              </a:rPr>
              <a:t>rapidly</a:t>
            </a:r>
            <a:r>
              <a:rPr lang="en" sz="1000">
                <a:latin typeface="Arial"/>
                <a:ea typeface="Arial"/>
                <a:cs typeface="Arial"/>
                <a:sym typeface="Arial"/>
              </a:rPr>
              <a:t> across the USA</a:t>
            </a:r>
            <a:endParaRPr sz="1000">
              <a:latin typeface="Arial"/>
              <a:ea typeface="Arial"/>
              <a:cs typeface="Arial"/>
              <a:sym typeface="Arial"/>
            </a:endParaRPr>
          </a:p>
          <a:p>
            <a:pPr indent="-292100" lvl="0" marL="457200" rtl="0" algn="l">
              <a:lnSpc>
                <a:spcPct val="100000"/>
              </a:lnSpc>
              <a:spcBef>
                <a:spcPts val="0"/>
              </a:spcBef>
              <a:spcAft>
                <a:spcPts val="0"/>
              </a:spcAft>
              <a:buSzPts val="1000"/>
              <a:buFont typeface="Arial"/>
              <a:buChar char="-"/>
            </a:pPr>
            <a:r>
              <a:rPr lang="en" sz="1000">
                <a:latin typeface="Arial"/>
                <a:ea typeface="Arial"/>
                <a:cs typeface="Arial"/>
                <a:sym typeface="Arial"/>
              </a:rPr>
              <a:t>Unlike NYC &amp; San Francisco, DFW residents only have the option to go to old-school </a:t>
            </a:r>
            <a:r>
              <a:rPr lang="en" sz="1000">
                <a:latin typeface="Arial"/>
                <a:ea typeface="Arial"/>
                <a:cs typeface="Arial"/>
                <a:sym typeface="Arial"/>
              </a:rPr>
              <a:t>Indian restaurants</a:t>
            </a:r>
            <a:r>
              <a:rPr lang="en" sz="1000">
                <a:latin typeface="Arial"/>
                <a:ea typeface="Arial"/>
                <a:cs typeface="Arial"/>
                <a:sym typeface="Arial"/>
              </a:rPr>
              <a:t> where the chef </a:t>
            </a:r>
            <a:r>
              <a:rPr lang="en" sz="1000">
                <a:latin typeface="Arial"/>
                <a:ea typeface="Arial"/>
                <a:cs typeface="Arial"/>
                <a:sym typeface="Arial"/>
              </a:rPr>
              <a:t>dictates</a:t>
            </a:r>
            <a:r>
              <a:rPr lang="en" sz="1000">
                <a:latin typeface="Arial"/>
                <a:ea typeface="Arial"/>
                <a:cs typeface="Arial"/>
                <a:sym typeface="Arial"/>
              </a:rPr>
              <a:t> what and how to eat the meal due to lack of fast casual Indian restaurants</a:t>
            </a:r>
            <a:endParaRPr sz="1000">
              <a:latin typeface="Arial"/>
              <a:ea typeface="Arial"/>
              <a:cs typeface="Arial"/>
              <a:sym typeface="Arial"/>
            </a:endParaRPr>
          </a:p>
          <a:p>
            <a:pPr indent="-292100" lvl="0" marL="457200" rtl="0" algn="l">
              <a:spcBef>
                <a:spcPts val="0"/>
              </a:spcBef>
              <a:spcAft>
                <a:spcPts val="0"/>
              </a:spcAft>
              <a:buSzPts val="1000"/>
              <a:buFont typeface="Arial"/>
              <a:buChar char="-"/>
            </a:pPr>
            <a:r>
              <a:rPr lang="en" sz="1000">
                <a:latin typeface="Arial"/>
                <a:ea typeface="Arial"/>
                <a:cs typeface="Arial"/>
                <a:sym typeface="Arial"/>
              </a:rPr>
              <a:t>DFW residents deserve the opportunity to experience the joy of crafting and enjoying their healthy indian meal</a:t>
            </a:r>
            <a:endParaRPr sz="1000">
              <a:latin typeface="Arial"/>
              <a:ea typeface="Arial"/>
              <a:cs typeface="Arial"/>
              <a:sym typeface="Arial"/>
            </a:endParaRPr>
          </a:p>
          <a:p>
            <a:pPr indent="0" lvl="0" marL="0" rtl="0" algn="l">
              <a:spcBef>
                <a:spcPts val="1600"/>
              </a:spcBef>
              <a:spcAft>
                <a:spcPts val="0"/>
              </a:spcAft>
              <a:buNone/>
            </a:pPr>
            <a:r>
              <a:rPr b="1" lang="en" sz="1000">
                <a:latin typeface="Arial"/>
                <a:ea typeface="Arial"/>
                <a:cs typeface="Arial"/>
                <a:sym typeface="Arial"/>
              </a:rPr>
              <a:t>Audience: </a:t>
            </a:r>
            <a:r>
              <a:rPr lang="en" sz="1000">
                <a:latin typeface="Arial"/>
                <a:ea typeface="Arial"/>
                <a:cs typeface="Arial"/>
                <a:sym typeface="Arial"/>
              </a:rPr>
              <a:t>Entrepreneurs and businesses who intend to provide the citizens of the DFW area with the ability to craft their own indian meal for a small premium that wouldn't push the costs into a range of what one would pay at an old-school sit down Indian restaurant. </a:t>
            </a:r>
            <a:endParaRPr sz="1000">
              <a:latin typeface="Arial"/>
              <a:ea typeface="Arial"/>
              <a:cs typeface="Arial"/>
              <a:sym typeface="Arial"/>
            </a:endParaRPr>
          </a:p>
          <a:p>
            <a:pPr indent="0" lvl="0" marL="0" rtl="0" algn="l">
              <a:spcBef>
                <a:spcPts val="1600"/>
              </a:spcBef>
              <a:spcAft>
                <a:spcPts val="0"/>
              </a:spcAft>
              <a:buNone/>
            </a:pPr>
            <a:r>
              <a:t/>
            </a:r>
            <a:endParaRPr b="1" sz="1000">
              <a:latin typeface="Arial"/>
              <a:ea typeface="Arial"/>
              <a:cs typeface="Arial"/>
              <a:sym typeface="Arial"/>
            </a:endParaRPr>
          </a:p>
          <a:p>
            <a:pPr indent="0" lvl="0" marL="0" rtl="0" algn="l">
              <a:spcBef>
                <a:spcPts val="1600"/>
              </a:spcBef>
              <a:spcAft>
                <a:spcPts val="1600"/>
              </a:spcAft>
              <a:buNone/>
            </a:pPr>
            <a:r>
              <a:t/>
            </a:r>
            <a:endParaRPr b="1" sz="10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following data points for </a:t>
            </a:r>
            <a:r>
              <a:rPr lang="en"/>
              <a:t>neighborhoods</a:t>
            </a:r>
            <a:r>
              <a:rPr lang="en"/>
              <a:t> were used to determine the optimal location to start a fast casual Indian restaurant in the DFW area:</a:t>
            </a:r>
            <a:endParaRPr/>
          </a:p>
          <a:p>
            <a:pPr indent="-311150" lvl="0" marL="457200" rtl="0" algn="l">
              <a:spcBef>
                <a:spcPts val="1600"/>
              </a:spcBef>
              <a:spcAft>
                <a:spcPts val="0"/>
              </a:spcAft>
              <a:buSzPts val="1300"/>
              <a:buChar char="-"/>
            </a:pPr>
            <a:r>
              <a:rPr lang="en"/>
              <a:t>Population</a:t>
            </a:r>
            <a:endParaRPr/>
          </a:p>
          <a:p>
            <a:pPr indent="-311150" lvl="0" marL="457200" rtl="0" algn="l">
              <a:spcBef>
                <a:spcPts val="0"/>
              </a:spcBef>
              <a:spcAft>
                <a:spcPts val="0"/>
              </a:spcAft>
              <a:buSzPts val="1300"/>
              <a:buChar char="-"/>
            </a:pPr>
            <a:r>
              <a:rPr lang="en"/>
              <a:t>Median Age</a:t>
            </a:r>
            <a:endParaRPr/>
          </a:p>
          <a:p>
            <a:pPr indent="-311150" lvl="0" marL="457200" rtl="0" algn="l">
              <a:spcBef>
                <a:spcPts val="0"/>
              </a:spcBef>
              <a:spcAft>
                <a:spcPts val="0"/>
              </a:spcAft>
              <a:buSzPts val="1300"/>
              <a:buChar char="-"/>
            </a:pPr>
            <a:r>
              <a:rPr lang="en"/>
              <a:t>Median Household Income</a:t>
            </a:r>
            <a:endParaRPr/>
          </a:p>
          <a:p>
            <a:pPr indent="-311150" lvl="0" marL="457200" rtl="0" algn="l">
              <a:spcBef>
                <a:spcPts val="0"/>
              </a:spcBef>
              <a:spcAft>
                <a:spcPts val="0"/>
              </a:spcAft>
              <a:buSzPts val="1300"/>
              <a:buChar char="-"/>
            </a:pPr>
            <a:r>
              <a:rPr lang="en"/>
              <a:t>Crime Rate</a:t>
            </a:r>
            <a:endParaRPr/>
          </a:p>
          <a:p>
            <a:pPr indent="-311150" lvl="0" marL="457200" rtl="0" algn="l">
              <a:spcBef>
                <a:spcPts val="0"/>
              </a:spcBef>
              <a:spcAft>
                <a:spcPts val="0"/>
              </a:spcAft>
              <a:buSzPts val="1300"/>
              <a:buChar char="-"/>
            </a:pPr>
            <a:r>
              <a:rPr lang="en"/>
              <a:t>Number of Chipotles &amp; Shake Shacks</a:t>
            </a:r>
            <a:endParaRPr/>
          </a:p>
          <a:p>
            <a:pPr indent="-311150" lvl="0" marL="457200" rtl="0" algn="l">
              <a:spcBef>
                <a:spcPts val="0"/>
              </a:spcBef>
              <a:spcAft>
                <a:spcPts val="0"/>
              </a:spcAft>
              <a:buSzPts val="1300"/>
              <a:buChar char="-"/>
            </a:pPr>
            <a:r>
              <a:rPr lang="en"/>
              <a:t>Number of Restaurants</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111" name="Google Shape;111;p17"/>
          <p:cNvSpPr txBox="1"/>
          <p:nvPr>
            <p:ph idx="1" type="body"/>
          </p:nvPr>
        </p:nvSpPr>
        <p:spPr>
          <a:xfrm>
            <a:off x="729450" y="1774075"/>
            <a:ext cx="4102200" cy="262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for any business, volume/traffic  is a key factor that is required to be successful. For restaurants, the volume mainly comes from population/residents of neighborhoods where the restaurants are located in. From our initial look, we can see that Dallas and Fort Worth are the most populated neighborhoods in the DFW area. However, we must explore further before solidifying these neighborhoods as potential locations.</a:t>
            </a:r>
            <a:endParaRPr/>
          </a:p>
          <a:p>
            <a:pPr indent="0" lvl="0" marL="0" rtl="0" algn="l">
              <a:spcBef>
                <a:spcPts val="1600"/>
              </a:spcBef>
              <a:spcAft>
                <a:spcPts val="1600"/>
              </a:spcAft>
              <a:buNone/>
            </a:pPr>
            <a:r>
              <a:t/>
            </a:r>
            <a:endParaRPr/>
          </a:p>
        </p:txBody>
      </p:sp>
      <p:pic>
        <p:nvPicPr>
          <p:cNvPr id="112" name="Google Shape;112;p17"/>
          <p:cNvPicPr preferRelativeResize="0"/>
          <p:nvPr/>
        </p:nvPicPr>
        <p:blipFill>
          <a:blip r:embed="rId3">
            <a:alphaModFix/>
          </a:blip>
          <a:stretch>
            <a:fillRect/>
          </a:stretch>
        </p:blipFill>
        <p:spPr>
          <a:xfrm>
            <a:off x="4882275" y="1592025"/>
            <a:ext cx="4001949" cy="288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(cont.)</a:t>
            </a:r>
            <a:endParaRPr/>
          </a:p>
        </p:txBody>
      </p:sp>
      <p:sp>
        <p:nvSpPr>
          <p:cNvPr id="118" name="Google Shape;118;p18"/>
          <p:cNvSpPr txBox="1"/>
          <p:nvPr>
            <p:ph idx="1" type="body"/>
          </p:nvPr>
        </p:nvSpPr>
        <p:spPr>
          <a:xfrm>
            <a:off x="729450" y="1774075"/>
            <a:ext cx="37572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Taking a look at how fast casual chain Chipotle has been growing in the DFW area we can see that number of chipotles are not necessarily proportional to the population of the neighborhoods. What stands out is that Plano &amp; Irving have more Chipotles than Arlington which has a higher population than the former neighborhoods. This shows that we need to consider factors beyond population in making our decision for optimal location for the fast casual Indian restaurant. </a:t>
            </a:r>
            <a:endParaRPr/>
          </a:p>
        </p:txBody>
      </p:sp>
      <p:pic>
        <p:nvPicPr>
          <p:cNvPr id="119" name="Google Shape;119;p18"/>
          <p:cNvPicPr preferRelativeResize="0"/>
          <p:nvPr/>
        </p:nvPicPr>
        <p:blipFill>
          <a:blip r:embed="rId3">
            <a:alphaModFix/>
          </a:blip>
          <a:stretch>
            <a:fillRect/>
          </a:stretch>
        </p:blipFill>
        <p:spPr>
          <a:xfrm>
            <a:off x="4690975" y="1653650"/>
            <a:ext cx="4349098" cy="28533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(cont.)</a:t>
            </a:r>
            <a:endParaRPr/>
          </a:p>
        </p:txBody>
      </p:sp>
      <p:sp>
        <p:nvSpPr>
          <p:cNvPr id="125" name="Google Shape;125;p19"/>
          <p:cNvSpPr txBox="1"/>
          <p:nvPr>
            <p:ph idx="1" type="body"/>
          </p:nvPr>
        </p:nvSpPr>
        <p:spPr>
          <a:xfrm>
            <a:off x="729450" y="1774075"/>
            <a:ext cx="37572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Overlaying the median ages of neighborhoods to the income chart, we can see that median ages for all neighborhoods under consideration are between 30-40. Frisco has a younger population than Plano and has more income. This could be because Frisco is a newer neighborhood than Plano and has benefited tremendously from the influx of corporations moving to the area in the recent past. However, the fact that Plano has a high number of Chipotles suggests that the Plano population is willing to eat out at fast casual restaurants. </a:t>
            </a:r>
            <a:endParaRPr/>
          </a:p>
        </p:txBody>
      </p:sp>
      <p:pic>
        <p:nvPicPr>
          <p:cNvPr id="126" name="Google Shape;126;p19"/>
          <p:cNvPicPr preferRelativeResize="0"/>
          <p:nvPr/>
        </p:nvPicPr>
        <p:blipFill>
          <a:blip r:embed="rId3">
            <a:alphaModFix/>
          </a:blip>
          <a:stretch>
            <a:fillRect/>
          </a:stretch>
        </p:blipFill>
        <p:spPr>
          <a:xfrm>
            <a:off x="4639050" y="1774075"/>
            <a:ext cx="4352550" cy="2611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(cont.)</a:t>
            </a:r>
            <a:endParaRPr/>
          </a:p>
        </p:txBody>
      </p:sp>
      <p:sp>
        <p:nvSpPr>
          <p:cNvPr id="132" name="Google Shape;132;p20"/>
          <p:cNvSpPr txBox="1"/>
          <p:nvPr>
            <p:ph idx="1" type="body"/>
          </p:nvPr>
        </p:nvSpPr>
        <p:spPr>
          <a:xfrm>
            <a:off x="729450" y="2078875"/>
            <a:ext cx="37572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a:t>
            </a:r>
            <a:r>
              <a:rPr lang="en"/>
              <a:t>afety is a high priority for our </a:t>
            </a:r>
            <a:r>
              <a:rPr lang="en"/>
              <a:t>stakeholders</a:t>
            </a:r>
            <a:r>
              <a:rPr lang="en"/>
              <a:t>, taking a look at the crime grades, we can see that Frisco, McKinney and Plano have the best crime grades (lowest crime rate) amongst cities we </a:t>
            </a:r>
            <a:r>
              <a:rPr lang="en"/>
              <a:t>considered</a:t>
            </a:r>
            <a:r>
              <a:rPr lang="en"/>
              <a:t> for this analysis. We can also see in the chart below that Dallas and Fort Worth have poor ratings for crime.</a:t>
            </a:r>
            <a:endParaRPr/>
          </a:p>
        </p:txBody>
      </p:sp>
      <p:pic>
        <p:nvPicPr>
          <p:cNvPr id="133" name="Google Shape;133;p20"/>
          <p:cNvPicPr preferRelativeResize="0"/>
          <p:nvPr/>
        </p:nvPicPr>
        <p:blipFill>
          <a:blip r:embed="rId3">
            <a:alphaModFix/>
          </a:blip>
          <a:stretch>
            <a:fillRect/>
          </a:stretch>
        </p:blipFill>
        <p:spPr>
          <a:xfrm>
            <a:off x="4639050" y="1853850"/>
            <a:ext cx="4352551" cy="27073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139" name="Google Shape;139;p21"/>
          <p:cNvSpPr txBox="1"/>
          <p:nvPr>
            <p:ph idx="1" type="body"/>
          </p:nvPr>
        </p:nvSpPr>
        <p:spPr>
          <a:xfrm>
            <a:off x="729450" y="1850275"/>
            <a:ext cx="39729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the purpose of this exercise is not to predict an outcome but to pick a location, we will use the k means clustering algorithm to determine how the cities we explored compare to each other across all the data points that are available to us (15+ fields). This will come in handy when picking locations for expansion of the fast casual Indian Restaurant</a:t>
            </a:r>
            <a:endParaRPr/>
          </a:p>
          <a:p>
            <a:pPr indent="0" lvl="0" marL="0" rtl="0" algn="l">
              <a:spcBef>
                <a:spcPts val="1600"/>
              </a:spcBef>
              <a:spcAft>
                <a:spcPts val="0"/>
              </a:spcAft>
              <a:buNone/>
            </a:pPr>
            <a:r>
              <a:rPr lang="en"/>
              <a:t>Since we are looking at 14 neighborhoods, we dissected them into 5 clusters to  be more precise.</a:t>
            </a:r>
            <a:endParaRPr/>
          </a:p>
          <a:p>
            <a:pPr indent="0" lvl="0" marL="0" rtl="0" algn="l">
              <a:spcBef>
                <a:spcPts val="1600"/>
              </a:spcBef>
              <a:spcAft>
                <a:spcPts val="0"/>
              </a:spcAft>
              <a:buNone/>
            </a:pPr>
            <a:r>
              <a:rPr lang="en"/>
              <a:t>We can see that Plano, Frisco and Mckinney are in the same cluster which should be targeted as the location for the restaurant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40" name="Google Shape;140;p21"/>
          <p:cNvPicPr preferRelativeResize="0"/>
          <p:nvPr/>
        </p:nvPicPr>
        <p:blipFill>
          <a:blip r:embed="rId3">
            <a:alphaModFix/>
          </a:blip>
          <a:stretch>
            <a:fillRect/>
          </a:stretch>
        </p:blipFill>
        <p:spPr>
          <a:xfrm>
            <a:off x="4839450" y="1717000"/>
            <a:ext cx="3972968" cy="29848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