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8" r:id="rId2"/>
    <p:sldId id="256" r:id="rId3"/>
    <p:sldId id="257"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5CC39C7-7626-49E8-9116-BD4DCE5A5C0A}" type="datetimeFigureOut">
              <a:rPr lang="en-US" smtClean="0"/>
              <a:t>5/26/2019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8C65AD-CD20-47C2-8DCC-E4DFBA015EDB}" type="slidenum">
              <a:rPr lang="en-US" smtClean="0"/>
              <a:t>‹#›</a:t>
            </a:fld>
            <a:endParaRPr lang="en-US"/>
          </a:p>
        </p:txBody>
      </p:sp>
    </p:spTree>
    <p:extLst>
      <p:ext uri="{BB962C8B-B14F-4D97-AF65-F5344CB8AC3E}">
        <p14:creationId xmlns:p14="http://schemas.microsoft.com/office/powerpoint/2010/main" val="21695847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5CC39C7-7626-49E8-9116-BD4DCE5A5C0A}" type="datetimeFigureOut">
              <a:rPr lang="en-US" smtClean="0"/>
              <a:t>5/26/2019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8C65AD-CD20-47C2-8DCC-E4DFBA015EDB}" type="slidenum">
              <a:rPr lang="en-US" smtClean="0"/>
              <a:t>‹#›</a:t>
            </a:fld>
            <a:endParaRPr lang="en-US"/>
          </a:p>
        </p:txBody>
      </p:sp>
    </p:spTree>
    <p:extLst>
      <p:ext uri="{BB962C8B-B14F-4D97-AF65-F5344CB8AC3E}">
        <p14:creationId xmlns:p14="http://schemas.microsoft.com/office/powerpoint/2010/main" val="4912794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5CC39C7-7626-49E8-9116-BD4DCE5A5C0A}" type="datetimeFigureOut">
              <a:rPr lang="en-US" smtClean="0"/>
              <a:t>5/26/2019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8C65AD-CD20-47C2-8DCC-E4DFBA015EDB}"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1438232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5CC39C7-7626-49E8-9116-BD4DCE5A5C0A}" type="datetimeFigureOut">
              <a:rPr lang="en-US" smtClean="0"/>
              <a:t>5/26/2019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8C65AD-CD20-47C2-8DCC-E4DFBA015EDB}" type="slidenum">
              <a:rPr lang="en-US" smtClean="0"/>
              <a:t>‹#›</a:t>
            </a:fld>
            <a:endParaRPr lang="en-US"/>
          </a:p>
        </p:txBody>
      </p:sp>
    </p:spTree>
    <p:extLst>
      <p:ext uri="{BB962C8B-B14F-4D97-AF65-F5344CB8AC3E}">
        <p14:creationId xmlns:p14="http://schemas.microsoft.com/office/powerpoint/2010/main" val="15619031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5CC39C7-7626-49E8-9116-BD4DCE5A5C0A}" type="datetimeFigureOut">
              <a:rPr lang="en-US" smtClean="0"/>
              <a:t>5/26/2019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8C65AD-CD20-47C2-8DCC-E4DFBA015EDB}"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8982082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5CC39C7-7626-49E8-9116-BD4DCE5A5C0A}" type="datetimeFigureOut">
              <a:rPr lang="en-US" smtClean="0"/>
              <a:t>5/26/2019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8C65AD-CD20-47C2-8DCC-E4DFBA015EDB}" type="slidenum">
              <a:rPr lang="en-US" smtClean="0"/>
              <a:t>‹#›</a:t>
            </a:fld>
            <a:endParaRPr lang="en-US"/>
          </a:p>
        </p:txBody>
      </p:sp>
    </p:spTree>
    <p:extLst>
      <p:ext uri="{BB962C8B-B14F-4D97-AF65-F5344CB8AC3E}">
        <p14:creationId xmlns:p14="http://schemas.microsoft.com/office/powerpoint/2010/main" val="34058341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5CC39C7-7626-49E8-9116-BD4DCE5A5C0A}" type="datetimeFigureOut">
              <a:rPr lang="en-US" smtClean="0"/>
              <a:t>5/26/2019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8C65AD-CD20-47C2-8DCC-E4DFBA015EDB}" type="slidenum">
              <a:rPr lang="en-US" smtClean="0"/>
              <a:t>‹#›</a:t>
            </a:fld>
            <a:endParaRPr lang="en-US"/>
          </a:p>
        </p:txBody>
      </p:sp>
    </p:spTree>
    <p:extLst>
      <p:ext uri="{BB962C8B-B14F-4D97-AF65-F5344CB8AC3E}">
        <p14:creationId xmlns:p14="http://schemas.microsoft.com/office/powerpoint/2010/main" val="23578048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5CC39C7-7626-49E8-9116-BD4DCE5A5C0A}" type="datetimeFigureOut">
              <a:rPr lang="en-US" smtClean="0"/>
              <a:t>5/26/2019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8C65AD-CD20-47C2-8DCC-E4DFBA015EDB}" type="slidenum">
              <a:rPr lang="en-US" smtClean="0"/>
              <a:t>‹#›</a:t>
            </a:fld>
            <a:endParaRPr lang="en-US"/>
          </a:p>
        </p:txBody>
      </p:sp>
    </p:spTree>
    <p:extLst>
      <p:ext uri="{BB962C8B-B14F-4D97-AF65-F5344CB8AC3E}">
        <p14:creationId xmlns:p14="http://schemas.microsoft.com/office/powerpoint/2010/main" val="10886062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5CC39C7-7626-49E8-9116-BD4DCE5A5C0A}" type="datetimeFigureOut">
              <a:rPr lang="en-US" smtClean="0"/>
              <a:t>5/26/2019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8C65AD-CD20-47C2-8DCC-E4DFBA015EDB}" type="slidenum">
              <a:rPr lang="en-US" smtClean="0"/>
              <a:t>‹#›</a:t>
            </a:fld>
            <a:endParaRPr lang="en-US"/>
          </a:p>
        </p:txBody>
      </p:sp>
    </p:spTree>
    <p:extLst>
      <p:ext uri="{BB962C8B-B14F-4D97-AF65-F5344CB8AC3E}">
        <p14:creationId xmlns:p14="http://schemas.microsoft.com/office/powerpoint/2010/main" val="5078213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5CC39C7-7626-49E8-9116-BD4DCE5A5C0A}" type="datetimeFigureOut">
              <a:rPr lang="en-US" smtClean="0"/>
              <a:t>5/26/2019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8C65AD-CD20-47C2-8DCC-E4DFBA015EDB}" type="slidenum">
              <a:rPr lang="en-US" smtClean="0"/>
              <a:t>‹#›</a:t>
            </a:fld>
            <a:endParaRPr lang="en-US"/>
          </a:p>
        </p:txBody>
      </p:sp>
    </p:spTree>
    <p:extLst>
      <p:ext uri="{BB962C8B-B14F-4D97-AF65-F5344CB8AC3E}">
        <p14:creationId xmlns:p14="http://schemas.microsoft.com/office/powerpoint/2010/main" val="3607816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5CC39C7-7626-49E8-9116-BD4DCE5A5C0A}" type="datetimeFigureOut">
              <a:rPr lang="en-US" smtClean="0"/>
              <a:t>5/26/2019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98C65AD-CD20-47C2-8DCC-E4DFBA015EDB}" type="slidenum">
              <a:rPr lang="en-US" smtClean="0"/>
              <a:t>‹#›</a:t>
            </a:fld>
            <a:endParaRPr lang="en-US"/>
          </a:p>
        </p:txBody>
      </p:sp>
    </p:spTree>
    <p:extLst>
      <p:ext uri="{BB962C8B-B14F-4D97-AF65-F5344CB8AC3E}">
        <p14:creationId xmlns:p14="http://schemas.microsoft.com/office/powerpoint/2010/main" val="39467348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5CC39C7-7626-49E8-9116-BD4DCE5A5C0A}" type="datetimeFigureOut">
              <a:rPr lang="en-US" smtClean="0"/>
              <a:t>5/26/2019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98C65AD-CD20-47C2-8DCC-E4DFBA015EDB}" type="slidenum">
              <a:rPr lang="en-US" smtClean="0"/>
              <a:t>‹#›</a:t>
            </a:fld>
            <a:endParaRPr lang="en-US"/>
          </a:p>
        </p:txBody>
      </p:sp>
    </p:spTree>
    <p:extLst>
      <p:ext uri="{BB962C8B-B14F-4D97-AF65-F5344CB8AC3E}">
        <p14:creationId xmlns:p14="http://schemas.microsoft.com/office/powerpoint/2010/main" val="32388537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5CC39C7-7626-49E8-9116-BD4DCE5A5C0A}" type="datetimeFigureOut">
              <a:rPr lang="en-US" smtClean="0"/>
              <a:t>5/26/2019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98C65AD-CD20-47C2-8DCC-E4DFBA015EDB}" type="slidenum">
              <a:rPr lang="en-US" smtClean="0"/>
              <a:t>‹#›</a:t>
            </a:fld>
            <a:endParaRPr lang="en-US"/>
          </a:p>
        </p:txBody>
      </p:sp>
    </p:spTree>
    <p:extLst>
      <p:ext uri="{BB962C8B-B14F-4D97-AF65-F5344CB8AC3E}">
        <p14:creationId xmlns:p14="http://schemas.microsoft.com/office/powerpoint/2010/main" val="36415741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5CC39C7-7626-49E8-9116-BD4DCE5A5C0A}" type="datetimeFigureOut">
              <a:rPr lang="en-US" smtClean="0"/>
              <a:t>5/26/2019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98C65AD-CD20-47C2-8DCC-E4DFBA015EDB}" type="slidenum">
              <a:rPr lang="en-US" smtClean="0"/>
              <a:t>‹#›</a:t>
            </a:fld>
            <a:endParaRPr lang="en-US"/>
          </a:p>
        </p:txBody>
      </p:sp>
    </p:spTree>
    <p:extLst>
      <p:ext uri="{BB962C8B-B14F-4D97-AF65-F5344CB8AC3E}">
        <p14:creationId xmlns:p14="http://schemas.microsoft.com/office/powerpoint/2010/main" val="2282941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5CC39C7-7626-49E8-9116-BD4DCE5A5C0A}" type="datetimeFigureOut">
              <a:rPr lang="en-US" smtClean="0"/>
              <a:t>5/26/2019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98C65AD-CD20-47C2-8DCC-E4DFBA015EDB}" type="slidenum">
              <a:rPr lang="en-US" smtClean="0"/>
              <a:t>‹#›</a:t>
            </a:fld>
            <a:endParaRPr lang="en-US"/>
          </a:p>
        </p:txBody>
      </p:sp>
    </p:spTree>
    <p:extLst>
      <p:ext uri="{BB962C8B-B14F-4D97-AF65-F5344CB8AC3E}">
        <p14:creationId xmlns:p14="http://schemas.microsoft.com/office/powerpoint/2010/main" val="41043329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5CC39C7-7626-49E8-9116-BD4DCE5A5C0A}" type="datetimeFigureOut">
              <a:rPr lang="en-US" smtClean="0"/>
              <a:t>5/26/2019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98C65AD-CD20-47C2-8DCC-E4DFBA015EDB}" type="slidenum">
              <a:rPr lang="en-US" smtClean="0"/>
              <a:t>‹#›</a:t>
            </a:fld>
            <a:endParaRPr lang="en-US"/>
          </a:p>
        </p:txBody>
      </p:sp>
    </p:spTree>
    <p:extLst>
      <p:ext uri="{BB962C8B-B14F-4D97-AF65-F5344CB8AC3E}">
        <p14:creationId xmlns:p14="http://schemas.microsoft.com/office/powerpoint/2010/main" val="6065400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5CC39C7-7626-49E8-9116-BD4DCE5A5C0A}" type="datetimeFigureOut">
              <a:rPr lang="en-US" smtClean="0"/>
              <a:t>5/26/2019</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98C65AD-CD20-47C2-8DCC-E4DFBA015EDB}" type="slidenum">
              <a:rPr lang="en-US" smtClean="0"/>
              <a:t>‹#›</a:t>
            </a:fld>
            <a:endParaRPr lang="en-US"/>
          </a:p>
        </p:txBody>
      </p:sp>
    </p:spTree>
    <p:extLst>
      <p:ext uri="{BB962C8B-B14F-4D97-AF65-F5344CB8AC3E}">
        <p14:creationId xmlns:p14="http://schemas.microsoft.com/office/powerpoint/2010/main" val="19722622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095E395-6656-4F39-A255-DAD3A6DC2DEF}"/>
              </a:ext>
            </a:extLst>
          </p:cNvPr>
          <p:cNvPicPr>
            <a:picLocks noChangeAspect="1"/>
          </p:cNvPicPr>
          <p:nvPr/>
        </p:nvPicPr>
        <p:blipFill>
          <a:blip r:embed="rId2"/>
          <a:stretch>
            <a:fillRect/>
          </a:stretch>
        </p:blipFill>
        <p:spPr>
          <a:xfrm>
            <a:off x="3405809" y="49696"/>
            <a:ext cx="4399721" cy="1410047"/>
          </a:xfrm>
          <a:prstGeom prst="rect">
            <a:avLst/>
          </a:prstGeom>
        </p:spPr>
      </p:pic>
      <p:sp>
        <p:nvSpPr>
          <p:cNvPr id="3" name="Rectangle 2">
            <a:extLst>
              <a:ext uri="{FF2B5EF4-FFF2-40B4-BE49-F238E27FC236}">
                <a16:creationId xmlns:a16="http://schemas.microsoft.com/office/drawing/2014/main" id="{ACA5A735-BA0D-4BFC-8C7C-CBAB1AF1F82C}"/>
              </a:ext>
            </a:extLst>
          </p:cNvPr>
          <p:cNvSpPr/>
          <p:nvPr/>
        </p:nvSpPr>
        <p:spPr>
          <a:xfrm>
            <a:off x="0" y="1556183"/>
            <a:ext cx="12026348" cy="692497"/>
          </a:xfrm>
          <a:prstGeom prst="rect">
            <a:avLst/>
          </a:prstGeom>
        </p:spPr>
        <p:txBody>
          <a:bodyPr wrap="square">
            <a:spAutoFit/>
          </a:bodyPr>
          <a:lstStyle/>
          <a:p>
            <a:endParaRPr lang="en-US" sz="1100" dirty="0">
              <a:solidFill>
                <a:srgbClr val="000000"/>
              </a:solidFill>
              <a:latin typeface="Arial" panose="020B0604020202020204" pitchFamily="34" charset="0"/>
            </a:endParaRPr>
          </a:p>
          <a:p>
            <a:pPr algn="ctr"/>
            <a:r>
              <a:rPr lang="en-US" sz="2800" dirty="0">
                <a:solidFill>
                  <a:srgbClr val="000000"/>
                </a:solidFill>
                <a:latin typeface="Arial" panose="020B0604020202020204" pitchFamily="34" charset="0"/>
              </a:rPr>
              <a:t> </a:t>
            </a:r>
            <a:r>
              <a:rPr lang="en-US" sz="2800" b="1" i="1" dirty="0">
                <a:solidFill>
                  <a:srgbClr val="000000"/>
                </a:solidFill>
                <a:latin typeface="Arial" panose="020B0604020202020204" pitchFamily="34" charset="0"/>
              </a:rPr>
              <a:t>Lab Mid Exam </a:t>
            </a:r>
            <a:endParaRPr lang="en-US" sz="2800" dirty="0"/>
          </a:p>
        </p:txBody>
      </p:sp>
      <p:sp>
        <p:nvSpPr>
          <p:cNvPr id="4" name="Rectangle 3">
            <a:extLst>
              <a:ext uri="{FF2B5EF4-FFF2-40B4-BE49-F238E27FC236}">
                <a16:creationId xmlns:a16="http://schemas.microsoft.com/office/drawing/2014/main" id="{8CA5DE05-A027-47F7-A159-0FB30626BFDC}"/>
              </a:ext>
            </a:extLst>
          </p:cNvPr>
          <p:cNvSpPr/>
          <p:nvPr/>
        </p:nvSpPr>
        <p:spPr>
          <a:xfrm>
            <a:off x="175591" y="2553110"/>
            <a:ext cx="11840818" cy="677108"/>
          </a:xfrm>
          <a:prstGeom prst="rect">
            <a:avLst/>
          </a:prstGeom>
        </p:spPr>
        <p:txBody>
          <a:bodyPr wrap="square">
            <a:spAutoFit/>
          </a:bodyPr>
          <a:lstStyle/>
          <a:p>
            <a:endParaRPr lang="en-US" sz="1400" dirty="0">
              <a:solidFill>
                <a:srgbClr val="000000"/>
              </a:solidFill>
              <a:latin typeface="Calibri" panose="020F0502020204030204" pitchFamily="34" charset="0"/>
            </a:endParaRPr>
          </a:p>
          <a:p>
            <a:r>
              <a:rPr lang="en-US" sz="1400" dirty="0">
                <a:solidFill>
                  <a:srgbClr val="000000"/>
                </a:solidFill>
                <a:latin typeface="Calibri" panose="020F0502020204030204" pitchFamily="34" charset="0"/>
              </a:rPr>
              <a:t> </a:t>
            </a:r>
            <a:r>
              <a:rPr lang="en-US" sz="2400" dirty="0">
                <a:solidFill>
                  <a:srgbClr val="000000"/>
                </a:solidFill>
                <a:latin typeface="Calibri" panose="020F0502020204030204" pitchFamily="34" charset="0"/>
              </a:rPr>
              <a:t>Experiment Name: </a:t>
            </a:r>
            <a:r>
              <a:rPr lang="en-US" dirty="0">
                <a:solidFill>
                  <a:srgbClr val="000000"/>
                </a:solidFill>
                <a:latin typeface="Calibri" panose="020F0502020204030204" pitchFamily="34" charset="0"/>
              </a:rPr>
              <a:t>banking app and Class diagram of online shopping  </a:t>
            </a:r>
            <a:endParaRPr lang="en-US" dirty="0"/>
          </a:p>
        </p:txBody>
      </p:sp>
      <p:sp>
        <p:nvSpPr>
          <p:cNvPr id="5" name="Rectangle 4">
            <a:extLst>
              <a:ext uri="{FF2B5EF4-FFF2-40B4-BE49-F238E27FC236}">
                <a16:creationId xmlns:a16="http://schemas.microsoft.com/office/drawing/2014/main" id="{27464149-A23C-4AE6-807A-BA6A012EF7D9}"/>
              </a:ext>
            </a:extLst>
          </p:cNvPr>
          <p:cNvSpPr/>
          <p:nvPr/>
        </p:nvSpPr>
        <p:spPr>
          <a:xfrm>
            <a:off x="175591" y="3090446"/>
            <a:ext cx="6096000" cy="677108"/>
          </a:xfrm>
          <a:prstGeom prst="rect">
            <a:avLst/>
          </a:prstGeom>
        </p:spPr>
        <p:txBody>
          <a:bodyPr>
            <a:spAutoFit/>
          </a:bodyPr>
          <a:lstStyle/>
          <a:p>
            <a:endParaRPr lang="en-US" sz="1400" dirty="0">
              <a:solidFill>
                <a:srgbClr val="000000"/>
              </a:solidFill>
              <a:latin typeface="Calibri" panose="020F0502020204030204" pitchFamily="34" charset="0"/>
            </a:endParaRPr>
          </a:p>
          <a:p>
            <a:r>
              <a:rPr lang="en-US" sz="1400" dirty="0">
                <a:solidFill>
                  <a:srgbClr val="000000"/>
                </a:solidFill>
                <a:latin typeface="Calibri" panose="020F0502020204030204" pitchFamily="34" charset="0"/>
              </a:rPr>
              <a:t> </a:t>
            </a:r>
            <a:r>
              <a:rPr lang="en-US" sz="2400" dirty="0">
                <a:solidFill>
                  <a:srgbClr val="000000"/>
                </a:solidFill>
                <a:latin typeface="Calibri" panose="020F0502020204030204" pitchFamily="34" charset="0"/>
              </a:rPr>
              <a:t>Course Title: </a:t>
            </a:r>
            <a:r>
              <a:rPr lang="en-US" dirty="0">
                <a:solidFill>
                  <a:srgbClr val="000000"/>
                </a:solidFill>
                <a:latin typeface="Calibri" panose="020F0502020204030204" pitchFamily="34" charset="0"/>
              </a:rPr>
              <a:t>System analysis and design </a:t>
            </a:r>
            <a:endParaRPr lang="en-US" dirty="0"/>
          </a:p>
        </p:txBody>
      </p:sp>
      <p:sp>
        <p:nvSpPr>
          <p:cNvPr id="6" name="Rectangle 5">
            <a:extLst>
              <a:ext uri="{FF2B5EF4-FFF2-40B4-BE49-F238E27FC236}">
                <a16:creationId xmlns:a16="http://schemas.microsoft.com/office/drawing/2014/main" id="{60669D72-0668-4B3E-A741-588ABE16F22A}"/>
              </a:ext>
            </a:extLst>
          </p:cNvPr>
          <p:cNvSpPr/>
          <p:nvPr/>
        </p:nvSpPr>
        <p:spPr>
          <a:xfrm>
            <a:off x="175591" y="3762968"/>
            <a:ext cx="6096000" cy="630942"/>
          </a:xfrm>
          <a:prstGeom prst="rect">
            <a:avLst/>
          </a:prstGeom>
        </p:spPr>
        <p:txBody>
          <a:bodyPr>
            <a:spAutoFit/>
          </a:bodyPr>
          <a:lstStyle/>
          <a:p>
            <a:endParaRPr lang="en-US" sz="1100" dirty="0">
              <a:solidFill>
                <a:srgbClr val="000000"/>
              </a:solidFill>
              <a:latin typeface="Calibri" panose="020F0502020204030204" pitchFamily="34" charset="0"/>
            </a:endParaRPr>
          </a:p>
          <a:p>
            <a:r>
              <a:rPr lang="en-US" sz="1100" dirty="0">
                <a:solidFill>
                  <a:srgbClr val="000000"/>
                </a:solidFill>
                <a:latin typeface="Calibri" panose="020F0502020204030204" pitchFamily="34" charset="0"/>
              </a:rPr>
              <a:t> </a:t>
            </a:r>
            <a:r>
              <a:rPr lang="en-US" sz="2400" dirty="0">
                <a:solidFill>
                  <a:srgbClr val="000000"/>
                </a:solidFill>
                <a:latin typeface="Calibri" panose="020F0502020204030204" pitchFamily="34" charset="0"/>
              </a:rPr>
              <a:t>Course Code: </a:t>
            </a:r>
            <a:r>
              <a:rPr lang="en-US" dirty="0">
                <a:solidFill>
                  <a:srgbClr val="000000"/>
                </a:solidFill>
                <a:latin typeface="Calibri" panose="020F0502020204030204" pitchFamily="34" charset="0"/>
              </a:rPr>
              <a:t>CSE 325 </a:t>
            </a:r>
            <a:endParaRPr lang="en-US" dirty="0"/>
          </a:p>
        </p:txBody>
      </p:sp>
      <p:sp>
        <p:nvSpPr>
          <p:cNvPr id="7" name="Rectangle 6">
            <a:extLst>
              <a:ext uri="{FF2B5EF4-FFF2-40B4-BE49-F238E27FC236}">
                <a16:creationId xmlns:a16="http://schemas.microsoft.com/office/drawing/2014/main" id="{FD7FF2E7-F7EA-4DBD-84E2-194D1AA0CDB8}"/>
              </a:ext>
            </a:extLst>
          </p:cNvPr>
          <p:cNvSpPr/>
          <p:nvPr/>
        </p:nvSpPr>
        <p:spPr>
          <a:xfrm>
            <a:off x="440636" y="4604761"/>
            <a:ext cx="3667539" cy="1785104"/>
          </a:xfrm>
          <a:prstGeom prst="rect">
            <a:avLst/>
          </a:prstGeom>
        </p:spPr>
        <p:txBody>
          <a:bodyPr wrap="square">
            <a:spAutoFit/>
          </a:bodyPr>
          <a:lstStyle/>
          <a:p>
            <a:endParaRPr lang="en-US" sz="1400" dirty="0">
              <a:solidFill>
                <a:srgbClr val="000000"/>
              </a:solidFill>
              <a:latin typeface="Calibri" panose="020F0502020204030204" pitchFamily="34" charset="0"/>
            </a:endParaRPr>
          </a:p>
          <a:p>
            <a:r>
              <a:rPr lang="en-US" sz="1400" dirty="0">
                <a:solidFill>
                  <a:srgbClr val="000000"/>
                </a:solidFill>
                <a:latin typeface="Calibri" panose="020F0502020204030204" pitchFamily="34" charset="0"/>
              </a:rPr>
              <a:t> </a:t>
            </a:r>
            <a:r>
              <a:rPr lang="en-US" sz="2400" dirty="0">
                <a:solidFill>
                  <a:srgbClr val="000000"/>
                </a:solidFill>
                <a:latin typeface="Adobe Heiti Std R" panose="020B0400000000000000" pitchFamily="34" charset="-128"/>
                <a:ea typeface="Adobe Heiti Std R" panose="020B0400000000000000" pitchFamily="34" charset="-128"/>
              </a:rPr>
              <a:t>Submitted To: </a:t>
            </a:r>
          </a:p>
          <a:p>
            <a:r>
              <a:rPr lang="en-US" dirty="0">
                <a:solidFill>
                  <a:srgbClr val="000000"/>
                </a:solidFill>
                <a:latin typeface="Adobe Heiti Std R" panose="020B0400000000000000" pitchFamily="34" charset="-128"/>
                <a:ea typeface="Adobe Heiti Std R" panose="020B0400000000000000" pitchFamily="34" charset="-128"/>
              </a:rPr>
              <a:t>Supta Richard Philip </a:t>
            </a:r>
          </a:p>
          <a:p>
            <a:r>
              <a:rPr lang="en-US" dirty="0">
                <a:solidFill>
                  <a:srgbClr val="000000"/>
                </a:solidFill>
                <a:latin typeface="Adobe Heiti Std R" panose="020B0400000000000000" pitchFamily="34" charset="-128"/>
                <a:ea typeface="Adobe Heiti Std R" panose="020B0400000000000000" pitchFamily="34" charset="-128"/>
              </a:rPr>
              <a:t>Senior Lecturer </a:t>
            </a:r>
          </a:p>
          <a:p>
            <a:r>
              <a:rPr lang="en-US" dirty="0">
                <a:solidFill>
                  <a:srgbClr val="000000"/>
                </a:solidFill>
                <a:latin typeface="Adobe Heiti Std R" panose="020B0400000000000000" pitchFamily="34" charset="-128"/>
                <a:ea typeface="Adobe Heiti Std R" panose="020B0400000000000000" pitchFamily="34" charset="-128"/>
              </a:rPr>
              <a:t>Department of CSE </a:t>
            </a:r>
          </a:p>
          <a:p>
            <a:r>
              <a:rPr lang="en-US" dirty="0">
                <a:solidFill>
                  <a:srgbClr val="000000"/>
                </a:solidFill>
                <a:latin typeface="Adobe Heiti Std R" panose="020B0400000000000000" pitchFamily="34" charset="-128"/>
                <a:ea typeface="Adobe Heiti Std R" panose="020B0400000000000000" pitchFamily="34" charset="-128"/>
              </a:rPr>
              <a:t>City University Dhaka </a:t>
            </a:r>
            <a:endParaRPr lang="en-US" dirty="0">
              <a:latin typeface="Adobe Heiti Std R" panose="020B0400000000000000" pitchFamily="34" charset="-128"/>
              <a:ea typeface="Adobe Heiti Std R" panose="020B0400000000000000" pitchFamily="34" charset="-128"/>
            </a:endParaRPr>
          </a:p>
        </p:txBody>
      </p:sp>
      <p:sp>
        <p:nvSpPr>
          <p:cNvPr id="8" name="Rectangle: Rounded Corners 7">
            <a:extLst>
              <a:ext uri="{FF2B5EF4-FFF2-40B4-BE49-F238E27FC236}">
                <a16:creationId xmlns:a16="http://schemas.microsoft.com/office/drawing/2014/main" id="{A4869985-8696-4032-AC06-213F71B3AF26}"/>
              </a:ext>
            </a:extLst>
          </p:cNvPr>
          <p:cNvSpPr/>
          <p:nvPr/>
        </p:nvSpPr>
        <p:spPr>
          <a:xfrm>
            <a:off x="400880" y="4717774"/>
            <a:ext cx="2461590" cy="167209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9CE9E0B8-8AF0-4635-B3B0-71B1B53F671A}"/>
              </a:ext>
            </a:extLst>
          </p:cNvPr>
          <p:cNvSpPr/>
          <p:nvPr/>
        </p:nvSpPr>
        <p:spPr>
          <a:xfrm>
            <a:off x="6271590" y="4926660"/>
            <a:ext cx="2832653" cy="1569660"/>
          </a:xfrm>
          <a:prstGeom prst="rect">
            <a:avLst/>
          </a:prstGeom>
        </p:spPr>
        <p:txBody>
          <a:bodyPr wrap="square">
            <a:spAutoFit/>
          </a:bodyPr>
          <a:lstStyle/>
          <a:p>
            <a:endParaRPr lang="en-US" dirty="0">
              <a:solidFill>
                <a:srgbClr val="000000"/>
              </a:solidFill>
              <a:latin typeface="Calibri" panose="020F0502020204030204" pitchFamily="34" charset="0"/>
            </a:endParaRPr>
          </a:p>
          <a:p>
            <a:r>
              <a:rPr lang="en-US" dirty="0">
                <a:solidFill>
                  <a:srgbClr val="000000"/>
                </a:solidFill>
                <a:latin typeface="Calibri" panose="020F0502020204030204" pitchFamily="34" charset="0"/>
              </a:rPr>
              <a:t> </a:t>
            </a:r>
            <a:r>
              <a:rPr lang="en-US" sz="2400" dirty="0">
                <a:solidFill>
                  <a:srgbClr val="000000"/>
                </a:solidFill>
                <a:latin typeface="Calibri" panose="020F0502020204030204" pitchFamily="34" charset="0"/>
              </a:rPr>
              <a:t>Submitted By: </a:t>
            </a:r>
          </a:p>
          <a:p>
            <a:r>
              <a:rPr lang="en-US" dirty="0">
                <a:solidFill>
                  <a:srgbClr val="000000"/>
                </a:solidFill>
                <a:latin typeface="Calibri" panose="020F0502020204030204" pitchFamily="34" charset="0"/>
              </a:rPr>
              <a:t>Name: Md. Harun Or Rashid </a:t>
            </a:r>
          </a:p>
          <a:p>
            <a:r>
              <a:rPr lang="en-US" dirty="0">
                <a:solidFill>
                  <a:srgbClr val="000000"/>
                </a:solidFill>
                <a:latin typeface="Calibri" panose="020F0502020204030204" pitchFamily="34" charset="0"/>
              </a:rPr>
              <a:t>ID: 171442552 </a:t>
            </a:r>
          </a:p>
          <a:p>
            <a:r>
              <a:rPr lang="en-US" dirty="0">
                <a:solidFill>
                  <a:srgbClr val="000000"/>
                </a:solidFill>
                <a:latin typeface="Calibri" panose="020F0502020204030204" pitchFamily="34" charset="0"/>
              </a:rPr>
              <a:t>Batch: 44th </a:t>
            </a:r>
            <a:endParaRPr lang="en-US" dirty="0"/>
          </a:p>
        </p:txBody>
      </p:sp>
      <p:sp>
        <p:nvSpPr>
          <p:cNvPr id="10" name="Rectangle: Rounded Corners 9">
            <a:extLst>
              <a:ext uri="{FF2B5EF4-FFF2-40B4-BE49-F238E27FC236}">
                <a16:creationId xmlns:a16="http://schemas.microsoft.com/office/drawing/2014/main" id="{0C225A7C-BA74-4773-B8F7-5B4206FCC1B9}"/>
              </a:ext>
            </a:extLst>
          </p:cNvPr>
          <p:cNvSpPr/>
          <p:nvPr/>
        </p:nvSpPr>
        <p:spPr>
          <a:xfrm>
            <a:off x="6096000" y="5168348"/>
            <a:ext cx="3008243" cy="13279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653504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587012F-4952-4B13-8AB3-02C2A93F7B1A}"/>
              </a:ext>
            </a:extLst>
          </p:cNvPr>
          <p:cNvSpPr/>
          <p:nvPr/>
        </p:nvSpPr>
        <p:spPr>
          <a:xfrm>
            <a:off x="1258957" y="355360"/>
            <a:ext cx="9250017" cy="646331"/>
          </a:xfrm>
          <a:prstGeom prst="rect">
            <a:avLst/>
          </a:prstGeom>
        </p:spPr>
        <p:txBody>
          <a:bodyPr wrap="square">
            <a:spAutoFit/>
          </a:bodyPr>
          <a:lstStyle/>
          <a:p>
            <a:pPr fontAlgn="base"/>
            <a:r>
              <a:rPr lang="en-US" sz="3600" b="1" dirty="0">
                <a:solidFill>
                  <a:srgbClr val="000000"/>
                </a:solidFill>
                <a:latin typeface="Helvetica Neue"/>
              </a:rPr>
              <a:t>UML use case diagram - Banking system</a:t>
            </a:r>
            <a:endParaRPr lang="en-US" sz="3600" b="1" i="0" dirty="0">
              <a:solidFill>
                <a:srgbClr val="000000"/>
              </a:solidFill>
              <a:effectLst/>
              <a:latin typeface="Helvetica Neue"/>
            </a:endParaRPr>
          </a:p>
        </p:txBody>
      </p:sp>
      <p:sp>
        <p:nvSpPr>
          <p:cNvPr id="5" name="Rectangle 4">
            <a:extLst>
              <a:ext uri="{FF2B5EF4-FFF2-40B4-BE49-F238E27FC236}">
                <a16:creationId xmlns:a16="http://schemas.microsoft.com/office/drawing/2014/main" id="{8309F291-8BA9-4AE8-88E9-A57ADEE0BA72}"/>
              </a:ext>
            </a:extLst>
          </p:cNvPr>
          <p:cNvSpPr/>
          <p:nvPr/>
        </p:nvSpPr>
        <p:spPr>
          <a:xfrm>
            <a:off x="397565" y="1325077"/>
            <a:ext cx="11794435" cy="5016758"/>
          </a:xfrm>
          <a:prstGeom prst="rect">
            <a:avLst/>
          </a:prstGeom>
        </p:spPr>
        <p:txBody>
          <a:bodyPr wrap="square">
            <a:spAutoFit/>
          </a:bodyPr>
          <a:lstStyle/>
          <a:p>
            <a:r>
              <a:rPr lang="en-US" sz="2000" dirty="0">
                <a:solidFill>
                  <a:srgbClr val="000000"/>
                </a:solidFill>
                <a:latin typeface="Helvetica Neue"/>
              </a:rPr>
              <a:t>"Banks offer many different channels to access their banking and other services: </a:t>
            </a:r>
            <a:br>
              <a:rPr lang="en-US" sz="2000" dirty="0"/>
            </a:br>
            <a:r>
              <a:rPr lang="en-US" sz="2000" dirty="0">
                <a:solidFill>
                  <a:srgbClr val="000000"/>
                </a:solidFill>
                <a:latin typeface="Helvetica Neue"/>
              </a:rPr>
              <a:t>(1) Automated Teller Machines. </a:t>
            </a:r>
            <a:br>
              <a:rPr lang="en-US" sz="2000" dirty="0"/>
            </a:br>
            <a:r>
              <a:rPr lang="en-US" sz="2000" dirty="0">
                <a:solidFill>
                  <a:srgbClr val="000000"/>
                </a:solidFill>
                <a:latin typeface="Helvetica Neue"/>
              </a:rPr>
              <a:t>(2) A branch is a retail location. </a:t>
            </a:r>
            <a:br>
              <a:rPr lang="en-US" sz="2000" dirty="0"/>
            </a:br>
            <a:r>
              <a:rPr lang="en-US" sz="2000" dirty="0">
                <a:solidFill>
                  <a:srgbClr val="000000"/>
                </a:solidFill>
                <a:latin typeface="Helvetica Neue"/>
              </a:rPr>
              <a:t>(3) Call center. </a:t>
            </a:r>
            <a:br>
              <a:rPr lang="en-US" sz="2000" dirty="0"/>
            </a:br>
            <a:r>
              <a:rPr lang="en-US" sz="2000" dirty="0">
                <a:solidFill>
                  <a:srgbClr val="000000"/>
                </a:solidFill>
                <a:latin typeface="Helvetica Neue"/>
              </a:rPr>
              <a:t>(4) Mail: most banks accept cheque deposits via mail and use mail to communicate to their customers,   by sending out statements. </a:t>
            </a:r>
            <a:br>
              <a:rPr lang="en-US" sz="2000" dirty="0"/>
            </a:br>
            <a:r>
              <a:rPr lang="en-US" sz="2000" dirty="0">
                <a:solidFill>
                  <a:srgbClr val="000000"/>
                </a:solidFill>
                <a:latin typeface="Helvetica Neue"/>
              </a:rPr>
              <a:t>(5) Mobile banking is a method of using one's mobile phone to conduct banking transactions. </a:t>
            </a:r>
            <a:br>
              <a:rPr lang="en-US" sz="2000" dirty="0"/>
            </a:br>
            <a:r>
              <a:rPr lang="en-US" sz="2000" dirty="0">
                <a:solidFill>
                  <a:srgbClr val="000000"/>
                </a:solidFill>
                <a:latin typeface="Helvetica Neue"/>
              </a:rPr>
              <a:t>(6) Online banking is a term used for performing multiple transactions, payments etc. over the Internet. </a:t>
            </a:r>
            <a:br>
              <a:rPr lang="en-US" sz="2000" dirty="0"/>
            </a:br>
            <a:r>
              <a:rPr lang="en-US" sz="2000" dirty="0">
                <a:solidFill>
                  <a:srgbClr val="000000"/>
                </a:solidFill>
                <a:latin typeface="Helvetica Neue"/>
              </a:rPr>
              <a:t>(7) Relationship Managers, mostly for private banking or business banking, often visiting customers at their homes or businesses. </a:t>
            </a:r>
            <a:br>
              <a:rPr lang="en-US" sz="2000" dirty="0"/>
            </a:br>
            <a:r>
              <a:rPr lang="en-US" sz="2000" dirty="0">
                <a:solidFill>
                  <a:srgbClr val="000000"/>
                </a:solidFill>
                <a:latin typeface="Helvetica Neue"/>
              </a:rPr>
              <a:t>(8) Telephone banking is a service which allows its customers to conduct transactions over the telephone with automated attendant or when requested with telephone operator. </a:t>
            </a:r>
            <a:br>
              <a:rPr lang="en-US" sz="2000" dirty="0"/>
            </a:br>
            <a:r>
              <a:rPr lang="en-US" sz="2000" dirty="0">
                <a:solidFill>
                  <a:srgbClr val="000000"/>
                </a:solidFill>
                <a:latin typeface="Helvetica Neue"/>
              </a:rPr>
              <a:t>(9) Video banking is a term used for performing banking transactions or professional banking consultations via a remote video and audio connection. Video banking can be performed via purpose built banking transaction machines (similar to an Automated teller machine), or via a video conference enabled bank branch clarification.</a:t>
            </a:r>
            <a:endParaRPr lang="en-US" sz="2000" dirty="0"/>
          </a:p>
        </p:txBody>
      </p:sp>
    </p:spTree>
    <p:extLst>
      <p:ext uri="{BB962C8B-B14F-4D97-AF65-F5344CB8AC3E}">
        <p14:creationId xmlns:p14="http://schemas.microsoft.com/office/powerpoint/2010/main" val="22637081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0A97605-D9D4-416A-93CA-B24214006C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0747" y="901148"/>
            <a:ext cx="6652591" cy="5804451"/>
          </a:xfrm>
          <a:prstGeom prst="rect">
            <a:avLst/>
          </a:prstGeom>
        </p:spPr>
      </p:pic>
    </p:spTree>
    <p:extLst>
      <p:ext uri="{BB962C8B-B14F-4D97-AF65-F5344CB8AC3E}">
        <p14:creationId xmlns:p14="http://schemas.microsoft.com/office/powerpoint/2010/main" val="3922417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6BFE5C3-A3C2-4D05-8570-C65E0E5526E5}"/>
              </a:ext>
            </a:extLst>
          </p:cNvPr>
          <p:cNvSpPr/>
          <p:nvPr/>
        </p:nvSpPr>
        <p:spPr>
          <a:xfrm>
            <a:off x="159025" y="1634554"/>
            <a:ext cx="11463131" cy="4093428"/>
          </a:xfrm>
          <a:prstGeom prst="rect">
            <a:avLst/>
          </a:prstGeom>
        </p:spPr>
        <p:txBody>
          <a:bodyPr wrap="square">
            <a:spAutoFit/>
          </a:bodyPr>
          <a:lstStyle/>
          <a:p>
            <a:r>
              <a:rPr lang="en-US" sz="2000" dirty="0">
                <a:solidFill>
                  <a:srgbClr val="111111"/>
                </a:solidFill>
                <a:latin typeface="Roboto"/>
              </a:rPr>
              <a:t>service login() requires variables username and password typed String as input variables, returns a variable typed Boolean to indicate customer successful login. The required resource is defined. In which, the login state of customer are represented in variable LoginState with basic type Boolean. The current customer is represented as variable CurrentCustomer with the type Customer. This is not a basic type such as Float, Double, String, Boolean, and Date, but is a domain concept. This complex type should contain at least attributes such as Name: String, Password: String and balance: Double, and it can be represented as a domain conceptual class of UML. Once we define all the interfaces of the system like above interface Manage account if, we can forge the domain model by UML conceptual class diagram. The conceptual class diagram describes abstract and meaningful concepts in the problem domain, and it decomposes the problem regarding individual concepts. This is an important trophy in requirement analysis. Therefore, we can tell that service refinement can help UML to get the more precisely model about the target system in at least requirement election</a:t>
            </a:r>
            <a:endParaRPr lang="en-US" sz="2000" dirty="0"/>
          </a:p>
        </p:txBody>
      </p:sp>
      <p:sp>
        <p:nvSpPr>
          <p:cNvPr id="3" name="Rectangle 2">
            <a:extLst>
              <a:ext uri="{FF2B5EF4-FFF2-40B4-BE49-F238E27FC236}">
                <a16:creationId xmlns:a16="http://schemas.microsoft.com/office/drawing/2014/main" id="{ED9C3ED9-A085-4FB6-AED3-EAE3920284A3}"/>
              </a:ext>
            </a:extLst>
          </p:cNvPr>
          <p:cNvSpPr/>
          <p:nvPr/>
        </p:nvSpPr>
        <p:spPr>
          <a:xfrm>
            <a:off x="331304" y="408369"/>
            <a:ext cx="11463130" cy="646331"/>
          </a:xfrm>
          <a:prstGeom prst="rect">
            <a:avLst/>
          </a:prstGeom>
        </p:spPr>
        <p:txBody>
          <a:bodyPr wrap="square">
            <a:spAutoFit/>
          </a:bodyPr>
          <a:lstStyle/>
          <a:p>
            <a:pPr algn="ctr"/>
            <a:r>
              <a:rPr lang="en-US" sz="3600" dirty="0"/>
              <a:t>Class diagram of online shopping</a:t>
            </a:r>
          </a:p>
        </p:txBody>
      </p:sp>
    </p:spTree>
    <p:extLst>
      <p:ext uri="{BB962C8B-B14F-4D97-AF65-F5344CB8AC3E}">
        <p14:creationId xmlns:p14="http://schemas.microsoft.com/office/powerpoint/2010/main" val="41340616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3132230-17D9-4F38-A41B-89B94DDBE2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2694" y="172278"/>
            <a:ext cx="8132143" cy="6559826"/>
          </a:xfrm>
          <a:prstGeom prst="rect">
            <a:avLst/>
          </a:prstGeom>
        </p:spPr>
      </p:pic>
    </p:spTree>
    <p:extLst>
      <p:ext uri="{BB962C8B-B14F-4D97-AF65-F5344CB8AC3E}">
        <p14:creationId xmlns:p14="http://schemas.microsoft.com/office/powerpoint/2010/main" val="187602209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55</TotalTime>
  <Words>296</Words>
  <Application>Microsoft Office PowerPoint</Application>
  <PresentationFormat>Widescreen</PresentationFormat>
  <Paragraphs>23</Paragraphs>
  <Slides>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vt:i4>
      </vt:variant>
    </vt:vector>
  </HeadingPairs>
  <TitlesOfParts>
    <vt:vector size="13" baseType="lpstr">
      <vt:lpstr>Adobe Heiti Std R</vt:lpstr>
      <vt:lpstr>Arial</vt:lpstr>
      <vt:lpstr>Calibri</vt:lpstr>
      <vt:lpstr>Helvetica Neue</vt:lpstr>
      <vt:lpstr>Roboto</vt:lpstr>
      <vt:lpstr>Trebuchet MS</vt:lpstr>
      <vt:lpstr>Wingdings 3</vt:lpstr>
      <vt:lpstr>Facet</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Rashid</dc:creator>
  <cp:lastModifiedBy>Rashid</cp:lastModifiedBy>
  <cp:revision>6</cp:revision>
  <dcterms:created xsi:type="dcterms:W3CDTF">2019-05-25T19:04:09Z</dcterms:created>
  <dcterms:modified xsi:type="dcterms:W3CDTF">2019-05-25T19:59:09Z</dcterms:modified>
</cp:coreProperties>
</file>