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FBE8844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65" r:id="rId2"/>
    <p:sldId id="257" r:id="rId3"/>
    <p:sldId id="256" r:id="rId4"/>
    <p:sldId id="264" r:id="rId5"/>
    <p:sldId id="259" r:id="rId6"/>
    <p:sldId id="258" r:id="rId7"/>
    <p:sldId id="261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05A12C-DB62-0C1C-1626-E2658CCA5B6D}" name="Harun Riđević" initials="HR" userId="S::harun.ridevic@obala.onmicrosoft.com::6ba41296-97f3-451b-975c-9c166805ba41" providerId="AD"/>
  <p188:author id="{76AA5A9B-1A53-F8C5-E520-22E2B3F0F79B}" name="Guest User" initials="GU" userId="S::urn:spo:anon#cde3a663fe7ebd077bde542861b20e8bcb3a7a5f323713f08ad87b3d31bdb4f3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7E827-42EF-4459-5AC5-315C13896E8F}" v="59" dt="2024-10-23T07:42:15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5_FBE884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3458F95-7D6D-4DD9-A361-12938D179564}" authorId="{76AA5A9B-1A53-F8C5-E520-22E2B3F0F79B}" created="2024-10-08T22:04:48.166">
    <pc:sldMkLst xmlns:pc="http://schemas.microsoft.com/office/powerpoint/2013/main/command">
      <pc:docMk/>
      <pc:sldMk cId="4226319438" sldId="261"/>
    </pc:sldMkLst>
    <p188:replyLst>
      <p188:reply id="{83AE0FBD-4B54-46A1-8C7E-9B0956055C80}" authorId="{2E05A12C-DB62-0C1C-1626-E2658CCA5B6D}" created="2024-10-08T22:05:43.895">
        <p188:txBody>
          <a:bodyPr/>
          <a:lstStyle/>
          <a:p>
            <a:r>
              <a:rPr lang="en-US"/>
              <a:t>to mozes editovati slobodno, ne moras nista pitati</a:t>
            </a:r>
          </a:p>
        </p188:txBody>
      </p188:reply>
      <p188:reply id="{9D660A80-ABE2-4AE0-A272-5161E1177119}" authorId="{76AA5A9B-1A53-F8C5-E520-22E2B3F0F79B}" created="2024-10-08T22:06:18.624">
        <p188:txBody>
          <a:bodyPr/>
          <a:lstStyle/>
          <a:p>
            <a:r>
              <a:rPr lang="en-US"/>
              <a:t>oke, javi mi kad budeš gotov pa ću ja napravit neke final retouch</a:t>
            </a:r>
          </a:p>
        </p188:txBody>
      </p188:reply>
      <p188:reply id="{8FDCD9FB-3CC4-4666-8D58-E4A8045BA67A}" authorId="{76AA5A9B-1A53-F8C5-E520-22E2B3F0F79B}" created="2024-10-08T22:06:33.515">
        <p188:txBody>
          <a:bodyPr/>
          <a:lstStyle/>
          <a:p>
            <a:r>
              <a:rPr lang="en-US"/>
              <a:t>al sviđa mi se izgled dosta</a:t>
            </a:r>
          </a:p>
        </p188:txBody>
      </p188:reply>
      <p188:reply id="{806014E8-0E29-4D6B-885C-F8B0FE8E1A76}" authorId="{2E05A12C-DB62-0C1C-1626-E2658CCA5B6D}" created="2024-10-08T22:07:19.757">
        <p188:txBody>
          <a:bodyPr/>
          <a:lstStyle/>
          <a:p>
            <a:r>
              <a:rPr lang="en-US"/>
              <a:t>tnx</a:t>
            </a:r>
          </a:p>
        </p188:txBody>
      </p188:reply>
    </p188:replyLst>
    <p188:txBody>
      <a:bodyPr/>
      <a:lstStyle/>
      <a:p>
        <a:r>
          <a:rPr lang="en-US"/>
          <a:t>adel: ne znam je li "nije stimulirajuća" dobro za napisat, naša treba da bude not overstimulating</a:t>
        </a:r>
      </a:p>
    </p188:txBody>
  </p188:cm>
  <p188:cm id="{410CFE7C-3A4E-452D-87C3-A55030C5DDBF}" authorId="{76AA5A9B-1A53-F8C5-E520-22E2B3F0F79B}" created="2024-10-08T22:24:18.550">
    <pc:sldMkLst xmlns:pc="http://schemas.microsoft.com/office/powerpoint/2013/main/command">
      <pc:docMk/>
      <pc:sldMk cId="4226319438" sldId="261"/>
    </pc:sldMkLst>
    <p188:replyLst>
      <p188:reply id="{61950143-E2DA-4EAB-BDCC-BE3EBBAE52AF}" authorId="{2E05A12C-DB62-0C1C-1626-E2658CCA5B6D}" created="2024-10-08T22:28:00.942">
        <p188:txBody>
          <a:bodyPr/>
          <a:lstStyle/>
          <a:p>
            <a:r>
              <a:rPr lang="en-US"/>
              <a:t>tnx</a:t>
            </a:r>
          </a:p>
        </p188:txBody>
      </p188:reply>
    </p188:replyLst>
    <p188:txBody>
      <a:bodyPr/>
      <a:lstStyle/>
      <a:p>
        <a:r>
          <a:rPr lang="hr-HR"/>
          <a:t>9 i 10 slide su genijalni lol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FBE8844E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577" y="493906"/>
            <a:ext cx="10740739" cy="12075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450">
                <a:solidFill>
                  <a:srgbClr val="FFFFFF"/>
                </a:solidFill>
              </a:rPr>
              <a:t>90% </a:t>
            </a:r>
            <a:r>
              <a:rPr lang="en-US" sz="1450" err="1">
                <a:solidFill>
                  <a:srgbClr val="FFFFFF"/>
                </a:solidFill>
              </a:rPr>
              <a:t>stanovnika</a:t>
            </a:r>
            <a:r>
              <a:rPr lang="en-US" sz="1450">
                <a:solidFill>
                  <a:srgbClr val="FFFFFF"/>
                </a:solidFill>
              </a:rPr>
              <a:t> u SAD-u </a:t>
            </a:r>
            <a:r>
              <a:rPr lang="en-US" sz="1450" err="1">
                <a:solidFill>
                  <a:srgbClr val="FFFFFF"/>
                </a:solidFill>
              </a:rPr>
              <a:t>smatra</a:t>
            </a:r>
            <a:r>
              <a:rPr lang="en-US" sz="1450">
                <a:solidFill>
                  <a:srgbClr val="FFFFFF"/>
                </a:solidFill>
              </a:rPr>
              <a:t> da </a:t>
            </a:r>
            <a:r>
              <a:rPr lang="en-US" sz="1450" err="1">
                <a:solidFill>
                  <a:srgbClr val="FFFFFF"/>
                </a:solidFill>
              </a:rPr>
              <a:t>postoji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kriza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mentalnog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zdravlja</a:t>
            </a:r>
            <a:r>
              <a:rPr lang="en-US" sz="1450">
                <a:solidFill>
                  <a:srgbClr val="FFFFFF"/>
                </a:solidFill>
              </a:rPr>
              <a:t>...</a:t>
            </a:r>
            <a:endParaRPr lang="en-US" sz="14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1D8D6-FE88-B1C4-61A9-E30870347BFA}"/>
              </a:ext>
            </a:extLst>
          </p:cNvPr>
          <p:cNvSpPr txBox="1">
            <a:spLocks/>
          </p:cNvSpPr>
          <p:nvPr/>
        </p:nvSpPr>
        <p:spPr>
          <a:xfrm>
            <a:off x="934506" y="2169341"/>
            <a:ext cx="10134485" cy="1157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50" err="1">
                <a:solidFill>
                  <a:srgbClr val="FFFFFF"/>
                </a:solidFill>
              </a:rPr>
              <a:t>Jedna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trećina</a:t>
            </a:r>
            <a:r>
              <a:rPr lang="en-US" sz="1450">
                <a:solidFill>
                  <a:srgbClr val="FFFFFF"/>
                </a:solidFill>
              </a:rPr>
              <a:t> je </a:t>
            </a:r>
            <a:r>
              <a:rPr lang="en-US" sz="1450" err="1">
                <a:solidFill>
                  <a:srgbClr val="FFFFFF"/>
                </a:solidFill>
              </a:rPr>
              <a:t>prijavila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anksioznost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često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ili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tokom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čitave</a:t>
            </a:r>
            <a:r>
              <a:rPr lang="en-US" sz="1450">
                <a:solidFill>
                  <a:srgbClr val="FFFFFF"/>
                </a:solidFill>
              </a:rPr>
              <a:t> </a:t>
            </a:r>
            <a:r>
              <a:rPr lang="en-US" sz="1450" err="1">
                <a:solidFill>
                  <a:srgbClr val="FFFFFF"/>
                </a:solidFill>
              </a:rPr>
              <a:t>godine</a:t>
            </a:r>
            <a:r>
              <a:rPr lang="en-US" sz="1450">
                <a:solidFill>
                  <a:srgbClr val="FFFFFF"/>
                </a:solidFill>
              </a:rPr>
              <a:t>...</a:t>
            </a:r>
            <a:endParaRPr lang="en-US" sz="14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E3B46-74C5-E45F-7C48-7EE492BF7AD7}"/>
              </a:ext>
            </a:extLst>
          </p:cNvPr>
          <p:cNvSpPr txBox="1">
            <a:spLocks/>
          </p:cNvSpPr>
          <p:nvPr/>
        </p:nvSpPr>
        <p:spPr>
          <a:xfrm>
            <a:off x="170574" y="3656015"/>
            <a:ext cx="11621158" cy="1192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50" err="1">
                <a:solidFill>
                  <a:srgbClr val="FFFFFF"/>
                </a:solidFill>
              </a:rPr>
              <a:t>Jedna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trećina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ispitanika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nije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mogla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dobiti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potrebnu</a:t>
            </a:r>
            <a:r>
              <a:rPr lang="en-US" sz="1650">
                <a:solidFill>
                  <a:srgbClr val="FFFFFF"/>
                </a:solidFill>
              </a:rPr>
              <a:t> </a:t>
            </a:r>
            <a:r>
              <a:rPr lang="en-US" sz="1650" err="1">
                <a:solidFill>
                  <a:srgbClr val="FFFFFF"/>
                </a:solidFill>
              </a:rPr>
              <a:t>pomoć</a:t>
            </a:r>
            <a:r>
              <a:rPr lang="en-US" sz="1650">
                <a:solidFill>
                  <a:srgbClr val="FFFFFF"/>
                </a:solidFill>
              </a:rPr>
              <a:t>...</a:t>
            </a:r>
            <a:endParaRPr lang="en-US" sz="1650"/>
          </a:p>
        </p:txBody>
      </p:sp>
      <p:pic>
        <p:nvPicPr>
          <p:cNvPr id="4" name="Picture 3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3257636-C637-83C2-0D50-E5EF7626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" b="-2273"/>
          <a:stretch/>
        </p:blipFill>
        <p:spPr>
          <a:xfrm>
            <a:off x="2955325" y="1814841"/>
            <a:ext cx="6085704" cy="46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268B51-B3CF-4168-315A-255F776D8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" r="56" b="-2439"/>
          <a:stretch/>
        </p:blipFill>
        <p:spPr>
          <a:xfrm>
            <a:off x="2953609" y="3429496"/>
            <a:ext cx="6078840" cy="44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AD35B-0EE3-22DE-6061-3820AF51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" r="56" b="-2439"/>
          <a:stretch/>
        </p:blipFill>
        <p:spPr>
          <a:xfrm>
            <a:off x="2933014" y="5004982"/>
            <a:ext cx="6078840" cy="442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8EB4A-4392-0A1B-BBED-BD2819BB9D3E}"/>
              </a:ext>
            </a:extLst>
          </p:cNvPr>
          <p:cNvSpPr txBox="1"/>
          <p:nvPr/>
        </p:nvSpPr>
        <p:spPr>
          <a:xfrm>
            <a:off x="2952108" y="6017231"/>
            <a:ext cx="64761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FFFF"/>
                </a:solidFill>
              </a:rPr>
              <a:t>Izvor</a:t>
            </a:r>
            <a:r>
              <a:rPr lang="en-US" sz="1200">
                <a:solidFill>
                  <a:srgbClr val="FFFFFF"/>
                </a:solidFill>
              </a:rPr>
              <a:t>: </a:t>
            </a:r>
            <a:r>
              <a:rPr lang="en-US" sz="1200" i="1">
                <a:solidFill>
                  <a:srgbClr val="FFFFFF"/>
                </a:solidFill>
              </a:rPr>
              <a:t>American Psychological Association, 2024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97072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2563019"/>
            <a:ext cx="7588155" cy="1740092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Ali </a:t>
            </a:r>
            <a:r>
              <a:rPr lang="en-US" sz="6000" err="1">
                <a:solidFill>
                  <a:srgbClr val="FFFFFF"/>
                </a:solidFill>
              </a:rPr>
              <a:t>nije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sve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tako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veselo</a:t>
            </a:r>
            <a:r>
              <a:rPr lang="en-US" sz="6000">
                <a:solidFill>
                  <a:srgbClr val="FFFFFF"/>
                </a:solidFill>
              </a:rPr>
              <a:t>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fist&#10;&#10;Description automatically generated">
            <a:extLst>
              <a:ext uri="{FF2B5EF4-FFF2-40B4-BE49-F238E27FC236}">
                <a16:creationId xmlns:a16="http://schemas.microsoft.com/office/drawing/2014/main" id="{1E79C249-4939-AAA8-8162-CEECC08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38" y="2149046"/>
            <a:ext cx="1913992" cy="2559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260" y="2377668"/>
            <a:ext cx="6290695" cy="1657714"/>
          </a:xfrm>
        </p:spPr>
        <p:txBody>
          <a:bodyPr>
            <a:normAutofit/>
          </a:bodyPr>
          <a:lstStyle/>
          <a:p>
            <a:r>
              <a:rPr lang="en-US" sz="4400" err="1">
                <a:solidFill>
                  <a:srgbClr val="FFFFFF"/>
                </a:solidFill>
              </a:rPr>
              <a:t>BranchBuddy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treba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tvoje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zeleno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svjetlo</a:t>
            </a:r>
            <a:r>
              <a:rPr lang="en-US" sz="4400">
                <a:solidFill>
                  <a:srgbClr val="FFFFFF"/>
                </a:solidFill>
              </a:rPr>
              <a:t>!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83914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tatue of a person with a beard&#10;&#10;Description automatically generated">
            <a:extLst>
              <a:ext uri="{FF2B5EF4-FFF2-40B4-BE49-F238E27FC236}">
                <a16:creationId xmlns:a16="http://schemas.microsoft.com/office/drawing/2014/main" id="{549BA9AB-142B-0501-1812-C08424BD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828735" y="1144775"/>
            <a:ext cx="10751342" cy="5714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9956" y="967582"/>
            <a:ext cx="5171186" cy="27044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"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Nije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ono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što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ti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se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dešava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,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već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kako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reaguješ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na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to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što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 je </a:t>
            </a:r>
            <a:r>
              <a:rPr lang="en-US" sz="2800" err="1">
                <a:solidFill>
                  <a:srgbClr val="FFFFFF"/>
                </a:solidFill>
                <a:ea typeface="+mj-lt"/>
                <a:cs typeface="+mj-lt"/>
              </a:rPr>
              <a:t>važno</a:t>
            </a:r>
            <a:r>
              <a:rPr lang="en-US" sz="2800">
                <a:solidFill>
                  <a:srgbClr val="FFFFFF"/>
                </a:solidFill>
                <a:ea typeface="+mj-lt"/>
                <a:cs typeface="+mj-lt"/>
              </a:rPr>
              <a:t>."</a:t>
            </a:r>
            <a:endParaRPr lang="en-US" sz="2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7424" y="4081833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Epiktet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6699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673" y="2622550"/>
            <a:ext cx="7588155" cy="1061435"/>
          </a:xfrm>
        </p:spPr>
        <p:txBody>
          <a:bodyPr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BranchBuddy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673" y="3700833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Self-help </a:t>
            </a:r>
            <a:r>
              <a:rPr lang="en-US" err="1">
                <a:solidFill>
                  <a:srgbClr val="FFFFFF"/>
                </a:solidFill>
              </a:rPr>
              <a:t>aplikacija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koju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ste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čekali</a:t>
            </a:r>
          </a:p>
        </p:txBody>
      </p:sp>
      <p:pic>
        <p:nvPicPr>
          <p:cNvPr id="4" name="Picture 3" descr="A low poly tree with many round green leaves&#10;&#10;Description automatically generated">
            <a:extLst>
              <a:ext uri="{FF2B5EF4-FFF2-40B4-BE49-F238E27FC236}">
                <a16:creationId xmlns:a16="http://schemas.microsoft.com/office/drawing/2014/main" id="{A3C862F2-A653-F637-950A-F34096C1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268" y="1209739"/>
            <a:ext cx="33095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3706" y="941517"/>
            <a:ext cx="7526372" cy="767641"/>
          </a:xfrm>
        </p:spPr>
        <p:txBody>
          <a:bodyPr>
            <a:normAutofit/>
          </a:bodyPr>
          <a:lstStyle/>
          <a:p>
            <a:r>
              <a:rPr lang="en-US" sz="4400" err="1">
                <a:solidFill>
                  <a:srgbClr val="FFFFFF"/>
                </a:solidFill>
              </a:rPr>
              <a:t>Zašto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BranchBuddy</a:t>
            </a:r>
            <a:r>
              <a:rPr lang="en-US" sz="4400">
                <a:solidFill>
                  <a:srgbClr val="FFFFFF"/>
                </a:solidFill>
              </a:rPr>
              <a:t>?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518" y="5622244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Sve</a:t>
            </a:r>
            <a:r>
              <a:rPr lang="en-US">
                <a:solidFill>
                  <a:srgbClr val="FFFFFF"/>
                </a:solidFill>
              </a:rPr>
              <a:t> je </a:t>
            </a:r>
            <a:r>
              <a:rPr lang="en-US" err="1">
                <a:solidFill>
                  <a:srgbClr val="FFFFFF"/>
                </a:solidFill>
              </a:rPr>
              <a:t>na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jednom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mjestu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/>
          </a:p>
        </p:txBody>
      </p:sp>
      <p:pic>
        <p:nvPicPr>
          <p:cNvPr id="4" name="Picture 3" descr="A white elephant in a green square&#10;&#10;Description automatically generated">
            <a:extLst>
              <a:ext uri="{FF2B5EF4-FFF2-40B4-BE49-F238E27FC236}">
                <a16:creationId xmlns:a16="http://schemas.microsoft.com/office/drawing/2014/main" id="{4286908C-8E35-5F0D-CA65-5125FA47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30" y="1901722"/>
            <a:ext cx="1257300" cy="1293019"/>
          </a:xfrm>
          <a:prstGeom prst="rect">
            <a:avLst/>
          </a:prstGeom>
        </p:spPr>
      </p:pic>
      <p:pic>
        <p:nvPicPr>
          <p:cNvPr id="6" name="Picture 5" descr="A red square with white arrows&#10;&#10;Description automatically generated">
            <a:extLst>
              <a:ext uri="{FF2B5EF4-FFF2-40B4-BE49-F238E27FC236}">
                <a16:creationId xmlns:a16="http://schemas.microsoft.com/office/drawing/2014/main" id="{E68A8AF6-01C8-274A-7AF4-F47AB3CD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664" y="2027010"/>
            <a:ext cx="1114426" cy="1090613"/>
          </a:xfrm>
          <a:prstGeom prst="rect">
            <a:avLst/>
          </a:prstGeom>
        </p:spPr>
      </p:pic>
      <p:pic>
        <p:nvPicPr>
          <p:cNvPr id="7" name="Picture 6" descr="A colorful square with numbers and a white background&#10;&#10;Description automatically generated">
            <a:extLst>
              <a:ext uri="{FF2B5EF4-FFF2-40B4-BE49-F238E27FC236}">
                <a16:creationId xmlns:a16="http://schemas.microsoft.com/office/drawing/2014/main" id="{9EDF8C57-2B97-17D7-D894-7CF7F363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49" y="2043156"/>
            <a:ext cx="1102520" cy="1078708"/>
          </a:xfrm>
          <a:prstGeom prst="rect">
            <a:avLst/>
          </a:prstGeom>
        </p:spPr>
      </p:pic>
      <p:pic>
        <p:nvPicPr>
          <p:cNvPr id="8" name="Picture 7" descr="A white griffin with wings and a tail on a purple background&#10;&#10;Description automatically generated">
            <a:extLst>
              <a:ext uri="{FF2B5EF4-FFF2-40B4-BE49-F238E27FC236}">
                <a16:creationId xmlns:a16="http://schemas.microsoft.com/office/drawing/2014/main" id="{D4E6D85E-BFF4-7967-2544-10960E21D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703" y="2048759"/>
            <a:ext cx="1114426" cy="1114426"/>
          </a:xfrm>
          <a:prstGeom prst="rect">
            <a:avLst/>
          </a:prstGeom>
        </p:spPr>
      </p:pic>
      <p:pic>
        <p:nvPicPr>
          <p:cNvPr id="9" name="Picture 8" descr="A green plant growing out of a brown dirt ground&#10;&#10;Description automatically generated">
            <a:extLst>
              <a:ext uri="{FF2B5EF4-FFF2-40B4-BE49-F238E27FC236}">
                <a16:creationId xmlns:a16="http://schemas.microsoft.com/office/drawing/2014/main" id="{8A244852-A209-2A30-EFE4-F57E032BC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851" y="2116370"/>
            <a:ext cx="1114426" cy="1078708"/>
          </a:xfrm>
          <a:prstGeom prst="rect">
            <a:avLst/>
          </a:prstGeom>
        </p:spPr>
      </p:pic>
      <p:pic>
        <p:nvPicPr>
          <p:cNvPr id="10" name="Picture 9" descr="A blue square with white text&#10;&#10;Description automatically generated">
            <a:extLst>
              <a:ext uri="{FF2B5EF4-FFF2-40B4-BE49-F238E27FC236}">
                <a16:creationId xmlns:a16="http://schemas.microsoft.com/office/drawing/2014/main" id="{29394B10-5165-1677-893E-A880B7CC4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0435" y="2076943"/>
            <a:ext cx="1255205" cy="11263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white and blue logo&#10;&#10;Description automatically generated">
            <a:extLst>
              <a:ext uri="{FF2B5EF4-FFF2-40B4-BE49-F238E27FC236}">
                <a16:creationId xmlns:a16="http://schemas.microsoft.com/office/drawing/2014/main" id="{8A5336FE-FB55-3A2B-2CBA-DDE4E71C62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5234" y="2048803"/>
            <a:ext cx="1144210" cy="1132115"/>
          </a:xfrm>
          <a:prstGeom prst="rect">
            <a:avLst/>
          </a:prstGeom>
        </p:spPr>
      </p:pic>
      <p:pic>
        <p:nvPicPr>
          <p:cNvPr id="12" name="Picture 11" descr="A silhouette of a head with colorful rectangles&#10;&#10;Description automatically generated">
            <a:extLst>
              <a:ext uri="{FF2B5EF4-FFF2-40B4-BE49-F238E27FC236}">
                <a16:creationId xmlns:a16="http://schemas.microsoft.com/office/drawing/2014/main" id="{3656FF8A-FE5F-BDE6-BEB7-252AB49142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8128" y="2093555"/>
            <a:ext cx="1103087" cy="112727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5490BB4-4366-925E-F18C-6512D90E77A3}"/>
              </a:ext>
            </a:extLst>
          </p:cNvPr>
          <p:cNvSpPr txBox="1">
            <a:spLocks/>
          </p:cNvSpPr>
          <p:nvPr/>
        </p:nvSpPr>
        <p:spPr>
          <a:xfrm>
            <a:off x="2248377" y="4852430"/>
            <a:ext cx="7526372" cy="767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err="1">
                <a:solidFill>
                  <a:srgbClr val="FFFFFF"/>
                </a:solidFill>
              </a:rPr>
              <a:t>BranchBuddy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62CE900-307D-07C2-3265-DFCA76147BF5}"/>
              </a:ext>
            </a:extLst>
          </p:cNvPr>
          <p:cNvSpPr/>
          <p:nvPr/>
        </p:nvSpPr>
        <p:spPr>
          <a:xfrm>
            <a:off x="3344481" y="3696782"/>
            <a:ext cx="5375847" cy="8033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1271029"/>
            <a:ext cx="7588155" cy="1811530"/>
          </a:xfrm>
        </p:spPr>
        <p:txBody>
          <a:bodyPr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Sve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grane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na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jednom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stablu</a:t>
            </a:r>
            <a:r>
              <a:rPr lang="en-US" sz="60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2499A7-40B1-B377-7B66-9E45EEC741FD}"/>
              </a:ext>
            </a:extLst>
          </p:cNvPr>
          <p:cNvSpPr txBox="1">
            <a:spLocks/>
          </p:cNvSpPr>
          <p:nvPr/>
        </p:nvSpPr>
        <p:spPr>
          <a:xfrm>
            <a:off x="2299863" y="3534374"/>
            <a:ext cx="7588155" cy="1811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err="1">
                <a:solidFill>
                  <a:srgbClr val="FFFFFF"/>
                </a:solidFill>
              </a:rPr>
              <a:t>Ciljana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skupina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su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sve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osobe</a:t>
            </a:r>
            <a:r>
              <a:rPr lang="en-US" sz="4400">
                <a:solidFill>
                  <a:srgbClr val="FFFFFF"/>
                </a:solidFill>
              </a:rPr>
              <a:t> </a:t>
            </a:r>
            <a:r>
              <a:rPr lang="en-US" sz="4400" err="1">
                <a:solidFill>
                  <a:srgbClr val="FFFFFF"/>
                </a:solidFill>
              </a:rPr>
              <a:t>preko</a:t>
            </a:r>
            <a:r>
              <a:rPr lang="en-US" sz="4400">
                <a:solidFill>
                  <a:srgbClr val="FFFFFF"/>
                </a:solidFill>
              </a:rPr>
              <a:t> 12 </a:t>
            </a:r>
            <a:r>
              <a:rPr lang="en-US" sz="4400" err="1">
                <a:solidFill>
                  <a:srgbClr val="FFFFFF"/>
                </a:solidFill>
              </a:rPr>
              <a:t>godina</a:t>
            </a:r>
            <a:r>
              <a:rPr lang="en-US" sz="4400">
                <a:solidFill>
                  <a:srgbClr val="FFFFFF"/>
                </a:solidFill>
              </a:rPr>
              <a:t>.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8374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950" y="1215039"/>
            <a:ext cx="7588155" cy="2621154"/>
          </a:xfrm>
        </p:spPr>
        <p:txBody>
          <a:bodyPr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Vodeća</a:t>
            </a:r>
            <a:r>
              <a:rPr lang="en-US" sz="6000">
                <a:solidFill>
                  <a:srgbClr val="FFFFFF"/>
                </a:solidFill>
              </a:rPr>
              <a:t> </a:t>
            </a:r>
            <a:r>
              <a:rPr lang="en-US" sz="6000" err="1">
                <a:solidFill>
                  <a:srgbClr val="FFFFFF"/>
                </a:solidFill>
              </a:rPr>
              <a:t>funkcionalnost</a:t>
            </a:r>
            <a:r>
              <a:rPr lang="en-US" sz="6000">
                <a:solidFill>
                  <a:srgbClr val="FFFFFF"/>
                </a:solidFill>
              </a:rPr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950" y="3936384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</a:t>
            </a:r>
            <a:r>
              <a:rPr lang="en-US" err="1">
                <a:solidFill>
                  <a:srgbClr val="FFFFFF"/>
                </a:solidFill>
              </a:rPr>
              <a:t>psihoterapeut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/>
          </a:p>
        </p:txBody>
      </p:sp>
      <p:pic>
        <p:nvPicPr>
          <p:cNvPr id="4" name="Picture 3" descr="A person sitting next to a robot&#10;&#10;Description automatically generated">
            <a:extLst>
              <a:ext uri="{FF2B5EF4-FFF2-40B4-BE49-F238E27FC236}">
                <a16:creationId xmlns:a16="http://schemas.microsoft.com/office/drawing/2014/main" id="{0B0D70B6-CB13-D9EA-0901-9A4D70DB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377" y="2267283"/>
            <a:ext cx="3583460" cy="209035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49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812798"/>
            <a:ext cx="7588155" cy="906656"/>
          </a:xfrm>
        </p:spPr>
        <p:txBody>
          <a:bodyPr>
            <a:normAutofit fontScale="90000"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Konkurencija</a:t>
            </a:r>
            <a:r>
              <a:rPr lang="en-US" sz="6000">
                <a:solidFill>
                  <a:srgbClr val="FFFFFF"/>
                </a:solidFill>
              </a:rPr>
              <a:t>...</a:t>
            </a:r>
          </a:p>
        </p:txBody>
      </p:sp>
      <p:pic>
        <p:nvPicPr>
          <p:cNvPr id="3" name="Picture 2" descr="A green plant growing out of a brown dirt ground&#10;&#10;Description automatically generated">
            <a:extLst>
              <a:ext uri="{FF2B5EF4-FFF2-40B4-BE49-F238E27FC236}">
                <a16:creationId xmlns:a16="http://schemas.microsoft.com/office/drawing/2014/main" id="{DD7AE4E2-4535-0DA0-879E-293DDD130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02" y="2143897"/>
            <a:ext cx="1777314" cy="17773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8B110F-9181-B298-FE24-48AEA506DAB6}"/>
              </a:ext>
            </a:extLst>
          </p:cNvPr>
          <p:cNvSpPr txBox="1">
            <a:spLocks/>
          </p:cNvSpPr>
          <p:nvPr/>
        </p:nvSpPr>
        <p:spPr>
          <a:xfrm>
            <a:off x="2855918" y="3034954"/>
            <a:ext cx="2655750" cy="8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Forest</a:t>
            </a:r>
          </a:p>
          <a:p>
            <a:pPr algn="l"/>
            <a:r>
              <a:rPr lang="en-US" sz="2800" b="0">
                <a:solidFill>
                  <a:srgbClr val="FFFFFF"/>
                </a:solidFill>
                <a:ea typeface="+mj-lt"/>
                <a:cs typeface="+mj-lt"/>
              </a:rPr>
              <a:t>4.6 ☆</a:t>
            </a:r>
            <a:endParaRPr lang="en-US" sz="28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10M+ </a:t>
            </a:r>
            <a:r>
              <a:rPr lang="en-US" sz="2000" err="1">
                <a:solidFill>
                  <a:srgbClr val="FFFFFF"/>
                </a:solidFill>
              </a:rPr>
              <a:t>korisnika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CF7EBC-1C00-91EC-A1D6-29745E5F7B33}"/>
              </a:ext>
            </a:extLst>
          </p:cNvPr>
          <p:cNvSpPr txBox="1">
            <a:spLocks/>
          </p:cNvSpPr>
          <p:nvPr/>
        </p:nvSpPr>
        <p:spPr>
          <a:xfrm>
            <a:off x="786161" y="4836981"/>
            <a:ext cx="3798749" cy="8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000" b="0" err="1">
                <a:solidFill>
                  <a:srgbClr val="FFFFFF"/>
                </a:solidFill>
              </a:rPr>
              <a:t>monotona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aplikacija</a:t>
            </a:r>
            <a:endParaRPr lang="en-US" sz="2000" b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b="0" err="1">
                <a:solidFill>
                  <a:srgbClr val="FFFFFF"/>
                </a:solidFill>
              </a:rPr>
              <a:t>nije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stimulirajuća</a:t>
            </a:r>
            <a:endParaRPr lang="en-US" sz="2000" b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b="0" err="1">
                <a:solidFill>
                  <a:srgbClr val="FFFFFF"/>
                </a:solidFill>
              </a:rPr>
              <a:t>nedostatak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integracije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sa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drugim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alatima</a:t>
            </a:r>
            <a:endParaRPr lang="en-US" sz="2000" b="0">
              <a:solidFill>
                <a:srgbClr val="FFFFFF"/>
              </a:solidFill>
            </a:endParaRPr>
          </a:p>
          <a:p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3FAC68-8DE3-52CD-CD0F-B55336CF8A78}"/>
              </a:ext>
            </a:extLst>
          </p:cNvPr>
          <p:cNvSpPr txBox="1">
            <a:spLocks/>
          </p:cNvSpPr>
          <p:nvPr/>
        </p:nvSpPr>
        <p:spPr>
          <a:xfrm>
            <a:off x="8282593" y="3117333"/>
            <a:ext cx="2655750" cy="8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Fabulous</a:t>
            </a:r>
          </a:p>
          <a:p>
            <a:pPr algn="l"/>
            <a:r>
              <a:rPr lang="en-US" sz="2800" b="0">
                <a:solidFill>
                  <a:srgbClr val="FFFFFF"/>
                </a:solidFill>
                <a:ea typeface="+mj-lt"/>
                <a:cs typeface="+mj-lt"/>
              </a:rPr>
              <a:t>4.5 ☆</a:t>
            </a:r>
            <a:endParaRPr lang="en-US" sz="2800">
              <a:solidFill>
                <a:srgbClr val="FFFFFF"/>
              </a:solidFill>
            </a:endParaRPr>
          </a:p>
          <a:p>
            <a:pPr algn="l"/>
            <a:r>
              <a:rPr lang="en-US" sz="2000">
                <a:solidFill>
                  <a:srgbClr val="FFFFFF"/>
                </a:solidFill>
              </a:rPr>
              <a:t>10M+ </a:t>
            </a:r>
            <a:r>
              <a:rPr lang="en-US" sz="2000" err="1">
                <a:solidFill>
                  <a:srgbClr val="FFFFFF"/>
                </a:solidFill>
              </a:rPr>
              <a:t>korisnika</a:t>
            </a:r>
            <a:endParaRPr lang="en-US" sz="2000">
              <a:solidFill>
                <a:srgbClr val="FFFFFF"/>
              </a:solidFill>
            </a:endParaRPr>
          </a:p>
          <a:p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F8CD218-D0D8-BFB7-AD6A-01E88240C5E5}"/>
              </a:ext>
            </a:extLst>
          </p:cNvPr>
          <p:cNvSpPr txBox="1">
            <a:spLocks/>
          </p:cNvSpPr>
          <p:nvPr/>
        </p:nvSpPr>
        <p:spPr>
          <a:xfrm>
            <a:off x="6212837" y="4383900"/>
            <a:ext cx="3798749" cy="896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000" b="0" err="1">
                <a:solidFill>
                  <a:srgbClr val="FFFFFF"/>
                </a:solidFill>
              </a:rPr>
              <a:t>velika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cijena</a:t>
            </a:r>
            <a:endParaRPr lang="en-US" sz="2000" b="0">
              <a:solidFill>
                <a:srgbClr val="FFFFFF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000" b="0" err="1">
                <a:solidFill>
                  <a:srgbClr val="FFFFFF"/>
                </a:solidFill>
              </a:rPr>
              <a:t>kompleksnost</a:t>
            </a:r>
            <a:r>
              <a:rPr lang="en-US" sz="2000" b="0">
                <a:solidFill>
                  <a:srgbClr val="FFFFFF"/>
                </a:solidFill>
              </a:rPr>
              <a:t> </a:t>
            </a:r>
            <a:r>
              <a:rPr lang="en-US" sz="2000" b="0" err="1">
                <a:solidFill>
                  <a:srgbClr val="FFFFFF"/>
                </a:solidFill>
              </a:rPr>
              <a:t>interfejsa</a:t>
            </a:r>
            <a:endParaRPr lang="en-US" sz="2000" b="0">
              <a:solidFill>
                <a:srgbClr val="FFFFFF"/>
              </a:solidFill>
            </a:endParaRPr>
          </a:p>
          <a:p>
            <a:endParaRPr lang="en-US" sz="2500">
              <a:solidFill>
                <a:srgbClr val="FFFFFF"/>
              </a:solidFill>
            </a:endParaRPr>
          </a:p>
        </p:txBody>
      </p:sp>
      <p:pic>
        <p:nvPicPr>
          <p:cNvPr id="11" name="Picture 10" descr="A logo of a person in a white dress&#10;&#10;Description automatically generated">
            <a:extLst>
              <a:ext uri="{FF2B5EF4-FFF2-40B4-BE49-F238E27FC236}">
                <a16:creationId xmlns:a16="http://schemas.microsoft.com/office/drawing/2014/main" id="{39BB55CD-ED76-E8CC-FC55-AEE2A047E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78" y="2149045"/>
            <a:ext cx="1900882" cy="1942071"/>
          </a:xfrm>
          <a:prstGeom prst="rect">
            <a:avLst/>
          </a:prstGeom>
        </p:spPr>
      </p:pic>
      <p:pic>
        <p:nvPicPr>
          <p:cNvPr id="14" name="Picture 13" descr="A red x on a black background&#10;&#10;Description automatically generated">
            <a:extLst>
              <a:ext uri="{FF2B5EF4-FFF2-40B4-BE49-F238E27FC236}">
                <a16:creationId xmlns:a16="http://schemas.microsoft.com/office/drawing/2014/main" id="{8A524AF1-D66F-B5AE-AD0F-755606B13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130" y="1841046"/>
            <a:ext cx="4041561" cy="4114800"/>
          </a:xfrm>
          <a:prstGeom prst="rect">
            <a:avLst/>
          </a:prstGeom>
        </p:spPr>
      </p:pic>
      <p:pic>
        <p:nvPicPr>
          <p:cNvPr id="15" name="Picture 1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54CEC88B-9F26-EB12-0337-148AB8FD6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677" y="1840311"/>
            <a:ext cx="40415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438" y="2533092"/>
            <a:ext cx="7588155" cy="2621154"/>
          </a:xfrm>
        </p:spPr>
        <p:txBody>
          <a:bodyPr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Platforme</a:t>
            </a:r>
            <a:r>
              <a:rPr lang="en-US" sz="6000">
                <a:solidFill>
                  <a:srgbClr val="FFFFFF"/>
                </a:solidFill>
              </a:rPr>
              <a:t>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438" y="5254437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Android, Windows, Linux, MacOS, iOS</a:t>
            </a:r>
          </a:p>
        </p:txBody>
      </p:sp>
      <p:pic>
        <p:nvPicPr>
          <p:cNvPr id="4" name="Picture 3" descr="A group of electronic devices&#10;&#10;Description automatically generated">
            <a:extLst>
              <a:ext uri="{FF2B5EF4-FFF2-40B4-BE49-F238E27FC236}">
                <a16:creationId xmlns:a16="http://schemas.microsoft.com/office/drawing/2014/main" id="{E880E09F-4F54-7C70-B27D-3C4ABCD2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81" y="812713"/>
            <a:ext cx="5972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5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438" y="504524"/>
            <a:ext cx="7588155" cy="623478"/>
          </a:xfrm>
        </p:spPr>
        <p:txBody>
          <a:bodyPr>
            <a:normAutofit/>
          </a:bodyPr>
          <a:lstStyle/>
          <a:p>
            <a:r>
              <a:rPr lang="en-US" sz="3600" err="1">
                <a:solidFill>
                  <a:srgbClr val="FFFFFF"/>
                </a:solidFill>
              </a:rPr>
              <a:t>Finanskijski</a:t>
            </a:r>
            <a:r>
              <a:rPr lang="en-US" sz="3600">
                <a:solidFill>
                  <a:srgbClr val="FFFFFF"/>
                </a:solidFill>
              </a:rPr>
              <a:t> plan: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1B3EF4-7012-3246-9ABA-05F44F97A2D6}"/>
              </a:ext>
            </a:extLst>
          </p:cNvPr>
          <p:cNvSpPr txBox="1">
            <a:spLocks/>
          </p:cNvSpPr>
          <p:nvPr/>
        </p:nvSpPr>
        <p:spPr>
          <a:xfrm>
            <a:off x="168325" y="2057357"/>
            <a:ext cx="6115641" cy="274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err="1">
                <a:solidFill>
                  <a:srgbClr val="FFFFFF"/>
                </a:solidFill>
              </a:rPr>
              <a:t>Rashodi</a:t>
            </a:r>
            <a:r>
              <a:rPr lang="en-US" sz="3600">
                <a:solidFill>
                  <a:srgbClr val="FFFFFF"/>
                </a:solidFill>
              </a:rPr>
              <a:t>:</a:t>
            </a:r>
            <a:endParaRPr lang="en-US" sz="3600"/>
          </a:p>
          <a:p>
            <a:endParaRPr lang="en-US" sz="3600" b="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Ukupni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troškovi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+mj-lt"/>
                <a:cs typeface="+mj-lt"/>
              </a:rPr>
              <a:t>razvoja</a:t>
            </a:r>
            <a:r>
              <a:rPr lang="en-US" sz="1800">
                <a:solidFill>
                  <a:srgbClr val="FFFFFF"/>
                </a:solidFill>
                <a:ea typeface="+mj-lt"/>
                <a:cs typeface="+mj-lt"/>
              </a:rPr>
              <a:t>: 17,112 KM- 36,800 KM</a:t>
            </a:r>
            <a:br>
              <a:rPr lang="en-US" sz="1600" b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1600" b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Razvoj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aplikacije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(iOS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Android, 6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mj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. – 1 god.): </a:t>
            </a:r>
            <a:br>
              <a:rPr lang="en-US" sz="1400" b="0">
                <a:ea typeface="+mj-lt"/>
                <a:cs typeface="+mj-lt"/>
              </a:rPr>
            </a:b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9,200 KM- 18,400 KM</a:t>
            </a:r>
            <a:endParaRPr lang="en-US" sz="1400" b="0"/>
          </a:p>
          <a:p>
            <a:pPr marL="285750" indent="-285750" algn="l">
              <a:buFont typeface="Arial"/>
              <a:buChar char="•"/>
            </a:pP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AI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integracija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razvoj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chatbota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: 5,520 KM- 11,040 KM</a:t>
            </a:r>
            <a:endParaRPr lang="en-US" sz="1400" b="0"/>
          </a:p>
          <a:p>
            <a:pPr marL="285750" indent="-285750" algn="l">
              <a:buFont typeface="Arial"/>
              <a:buChar char="•"/>
            </a:pP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UI/UX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dizajn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(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mali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tim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): 920 KM- 1,840 KM</a:t>
            </a:r>
            <a:endParaRPr lang="en-US" sz="1400" b="0"/>
          </a:p>
          <a:p>
            <a:pPr marL="285750" indent="-285750" algn="l">
              <a:buFont typeface="Arial"/>
              <a:buChar char="•"/>
            </a:pP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Serveri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infrastruktura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(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godišnje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): 552 KM- 1,840 KM</a:t>
            </a:r>
            <a:endParaRPr lang="en-US" sz="1400" b="0"/>
          </a:p>
          <a:p>
            <a:pPr marL="285750" indent="-285750" algn="l">
              <a:buFont typeface="Arial"/>
              <a:buChar char="•"/>
            </a:pP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Marketing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promocija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: 920 KM- 3,680 KM</a:t>
            </a:r>
            <a:endParaRPr lang="en-US" sz="1400" b="0"/>
          </a:p>
          <a:p>
            <a:pPr marL="285750" indent="-285750" algn="l">
              <a:buFont typeface="Arial"/>
              <a:buChar char="•"/>
            </a:pP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Ukupni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troškovi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400" b="0" err="1">
                <a:solidFill>
                  <a:srgbClr val="FFFFFF"/>
                </a:solidFill>
                <a:ea typeface="+mj-lt"/>
                <a:cs typeface="+mj-lt"/>
              </a:rPr>
              <a:t>razvoja</a:t>
            </a:r>
            <a:r>
              <a:rPr lang="en-US" sz="1400" b="0">
                <a:solidFill>
                  <a:srgbClr val="FFFFFF"/>
                </a:solidFill>
                <a:ea typeface="+mj-lt"/>
                <a:cs typeface="+mj-lt"/>
              </a:rPr>
              <a:t>: 17,112 KM- 36,800 KM</a:t>
            </a:r>
            <a:endParaRPr lang="en-US" sz="1400" b="0"/>
          </a:p>
          <a:p>
            <a:pPr algn="l"/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132A2A-C523-F40C-FD47-2F206120055F}"/>
              </a:ext>
            </a:extLst>
          </p:cNvPr>
          <p:cNvSpPr txBox="1">
            <a:spLocks/>
          </p:cNvSpPr>
          <p:nvPr/>
        </p:nvSpPr>
        <p:spPr>
          <a:xfrm>
            <a:off x="6040073" y="4513262"/>
            <a:ext cx="6115641" cy="157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>
              <a:solidFill>
                <a:srgbClr val="FFFFFF"/>
              </a:solidFill>
            </a:endParaRPr>
          </a:p>
          <a:p>
            <a:endParaRPr lang="en-US" sz="360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 b="0">
                <a:solidFill>
                  <a:srgbClr val="FFFFFF"/>
                </a:solidFill>
                <a:ea typeface="+mj-lt"/>
                <a:cs typeface="+mj-lt"/>
              </a:rPr>
              <a:t>In-app </a:t>
            </a:r>
            <a:r>
              <a:rPr lang="en-US" sz="1600" b="0" err="1">
                <a:solidFill>
                  <a:srgbClr val="FFFFFF"/>
                </a:solidFill>
                <a:ea typeface="+mj-lt"/>
                <a:cs typeface="+mj-lt"/>
              </a:rPr>
              <a:t>kupovine</a:t>
            </a:r>
            <a:r>
              <a:rPr lang="en-US" sz="1600" b="0">
                <a:solidFill>
                  <a:srgbClr val="FFFFFF"/>
                </a:solidFill>
                <a:ea typeface="+mj-lt"/>
                <a:cs typeface="+mj-lt"/>
              </a:rPr>
              <a:t> (</a:t>
            </a:r>
            <a:r>
              <a:rPr lang="en-US" sz="1600" b="0" err="1">
                <a:solidFill>
                  <a:srgbClr val="FFFFFF"/>
                </a:solidFill>
                <a:ea typeface="+mj-lt"/>
                <a:cs typeface="+mj-lt"/>
              </a:rPr>
              <a:t>estetski</a:t>
            </a:r>
            <a:r>
              <a:rPr lang="en-US" sz="1600" b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1600" b="0" err="1">
                <a:solidFill>
                  <a:srgbClr val="FFFFFF"/>
                </a:solidFill>
                <a:ea typeface="+mj-lt"/>
                <a:cs typeface="+mj-lt"/>
              </a:rPr>
              <a:t>dodaci</a:t>
            </a:r>
            <a:r>
              <a:rPr lang="en-US" sz="1600" b="0">
                <a:solidFill>
                  <a:srgbClr val="FFFFFF"/>
                </a:solidFill>
                <a:ea typeface="+mj-lt"/>
                <a:cs typeface="+mj-lt"/>
              </a:rPr>
              <a:t>): 368 KM - 1,840 KM </a:t>
            </a:r>
            <a:r>
              <a:rPr lang="en-US" sz="1600" b="0" err="1">
                <a:solidFill>
                  <a:srgbClr val="FFFFFF"/>
                </a:solidFill>
                <a:ea typeface="+mj-lt"/>
                <a:cs typeface="+mj-lt"/>
              </a:rPr>
              <a:t>mjesečno</a:t>
            </a:r>
            <a:endParaRPr lang="en-US" sz="1600" b="0">
              <a:solidFill>
                <a:srgbClr val="FFFFFF"/>
              </a:solidFill>
              <a:ea typeface="+mj-lt"/>
              <a:cs typeface="+mj-lt"/>
            </a:endParaRPr>
          </a:p>
          <a:p>
            <a:pPr marL="285750" indent="-285750" algn="l">
              <a:buFont typeface="Arial"/>
              <a:buChar char="•"/>
            </a:pPr>
            <a:endParaRPr lang="en-US" sz="1600" b="0">
              <a:solidFill>
                <a:srgbClr val="FFFFFF"/>
              </a:solidFill>
            </a:endParaRPr>
          </a:p>
          <a:p>
            <a:pPr algn="l"/>
            <a:r>
              <a:rPr lang="en-US" sz="1600" b="0">
                <a:solidFill>
                  <a:srgbClr val="FFFFFF"/>
                </a:solidFill>
              </a:rPr>
              <a:t>(</a:t>
            </a:r>
            <a:r>
              <a:rPr lang="en-US" sz="1600" b="0" err="1">
                <a:solidFill>
                  <a:srgbClr val="FFFFFF"/>
                </a:solidFill>
              </a:rPr>
              <a:t>konzertivne</a:t>
            </a:r>
            <a:r>
              <a:rPr lang="en-US" sz="1600" b="0">
                <a:solidFill>
                  <a:srgbClr val="FFFFFF"/>
                </a:solidFill>
              </a:rPr>
              <a:t> </a:t>
            </a:r>
            <a:r>
              <a:rPr lang="en-US" sz="1600" b="0" err="1">
                <a:solidFill>
                  <a:srgbClr val="FFFFFF"/>
                </a:solidFill>
              </a:rPr>
              <a:t>projekcije</a:t>
            </a:r>
            <a:r>
              <a:rPr lang="en-US" sz="1600" b="0">
                <a:solidFill>
                  <a:srgbClr val="FFFFFF"/>
                </a:solidFill>
              </a:rPr>
              <a:t> za 200-300 </a:t>
            </a:r>
            <a:r>
              <a:rPr lang="en-US" sz="1600" b="0" err="1">
                <a:solidFill>
                  <a:srgbClr val="FFFFFF"/>
                </a:solidFill>
              </a:rPr>
              <a:t>i</a:t>
            </a:r>
            <a:r>
              <a:rPr lang="en-US" sz="1600" b="0">
                <a:solidFill>
                  <a:srgbClr val="FFFFFF"/>
                </a:solidFill>
              </a:rPr>
              <a:t> 1000-1500 </a:t>
            </a:r>
            <a:r>
              <a:rPr lang="en-US" sz="1600" b="0" err="1">
                <a:solidFill>
                  <a:srgbClr val="FFFFFF"/>
                </a:solidFill>
              </a:rPr>
              <a:t>mjesečnih</a:t>
            </a:r>
            <a:r>
              <a:rPr lang="en-US" sz="1600" b="0">
                <a:solidFill>
                  <a:srgbClr val="FFFFFF"/>
                </a:solidFill>
              </a:rPr>
              <a:t> </a:t>
            </a:r>
            <a:r>
              <a:rPr lang="en-US" sz="1600" b="0" err="1">
                <a:solidFill>
                  <a:srgbClr val="FFFFFF"/>
                </a:solidFill>
              </a:rPr>
              <a:t>korisnika</a:t>
            </a:r>
            <a:r>
              <a:rPr lang="en-US" sz="1600" b="0">
                <a:solidFill>
                  <a:srgbClr val="FFFFFF"/>
                </a:solidFill>
              </a:rPr>
              <a:t> </a:t>
            </a:r>
            <a:r>
              <a:rPr lang="en-US" sz="1600" b="0" err="1">
                <a:solidFill>
                  <a:srgbClr val="FFFFFF"/>
                </a:solidFill>
              </a:rPr>
              <a:t>respektivno</a:t>
            </a:r>
            <a:r>
              <a:rPr lang="en-US" sz="1600" b="0">
                <a:solidFill>
                  <a:srgbClr val="FFFFFF"/>
                </a:solidFill>
              </a:rPr>
              <a:t>, 0.5KM do 2KM po </a:t>
            </a:r>
            <a:r>
              <a:rPr lang="en-US" sz="1600" b="0" err="1">
                <a:solidFill>
                  <a:srgbClr val="FFFFFF"/>
                </a:solidFill>
              </a:rPr>
              <a:t>korisniku</a:t>
            </a:r>
            <a:r>
              <a:rPr lang="en-US" sz="1600" b="0">
                <a:solidFill>
                  <a:srgbClr val="FFFFFF"/>
                </a:solidFill>
              </a:rPr>
              <a:t>)</a:t>
            </a:r>
          </a:p>
          <a:p>
            <a:pPr algn="l"/>
            <a:endParaRPr lang="en-US" sz="1600" b="0">
              <a:solidFill>
                <a:srgbClr val="FFFFFF"/>
              </a:solidFill>
            </a:endParaRPr>
          </a:p>
          <a:p>
            <a:pPr algn="l"/>
            <a:endParaRPr lang="en-US" sz="1600" b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7C9C5-BE15-0BFD-9E01-27CDCFFAC0B1}"/>
              </a:ext>
            </a:extLst>
          </p:cNvPr>
          <p:cNvSpPr txBox="1"/>
          <p:nvPr/>
        </p:nvSpPr>
        <p:spPr>
          <a:xfrm>
            <a:off x="6097660" y="1347744"/>
            <a:ext cx="635755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err="1">
                <a:solidFill>
                  <a:srgbClr val="FFFFFF"/>
                </a:solidFill>
                <a:cs typeface="Arial"/>
              </a:rPr>
              <a:t>Prihodi</a:t>
            </a:r>
            <a:r>
              <a:rPr lang="en-US" sz="3600" b="1">
                <a:solidFill>
                  <a:srgbClr val="FFFFFF"/>
                </a:solidFill>
                <a:cs typeface="Arial"/>
              </a:rPr>
              <a:t>:</a:t>
            </a:r>
            <a:endParaRPr lang="en-US"/>
          </a:p>
          <a:p>
            <a:br>
              <a:rPr lang="en-US" sz="1600" b="1">
                <a:solidFill>
                  <a:srgbClr val="FFFFFF"/>
                </a:solidFill>
                <a:cs typeface="Arial"/>
              </a:rPr>
            </a:br>
            <a:br>
              <a:rPr lang="en-US" sz="1600" b="1">
                <a:cs typeface="Arial"/>
              </a:rPr>
            </a:br>
            <a:r>
              <a:rPr lang="en-US" b="1" err="1">
                <a:solidFill>
                  <a:srgbClr val="FFFFFF"/>
                </a:solidFill>
                <a:cs typeface="Arial"/>
              </a:rPr>
              <a:t>Zarada</a:t>
            </a:r>
            <a:r>
              <a:rPr lang="en-US" b="1">
                <a:solidFill>
                  <a:srgbClr val="FFFFFF"/>
                </a:solidFill>
                <a:cs typeface="Arial"/>
              </a:rPr>
              <a:t> za </a:t>
            </a:r>
            <a:r>
              <a:rPr lang="en-US" b="1" err="1">
                <a:solidFill>
                  <a:srgbClr val="FFFFFF"/>
                </a:solidFill>
                <a:cs typeface="Arial"/>
              </a:rPr>
              <a:t>prvu</a:t>
            </a:r>
            <a:r>
              <a:rPr lang="en-US" b="1">
                <a:solidFill>
                  <a:srgbClr val="FFFFFF"/>
                </a:solidFill>
                <a:cs typeface="Arial"/>
              </a:rPr>
              <a:t> </a:t>
            </a:r>
            <a:r>
              <a:rPr lang="en-US" b="1" err="1">
                <a:solidFill>
                  <a:srgbClr val="FFFFFF"/>
                </a:solidFill>
                <a:cs typeface="Arial"/>
              </a:rPr>
              <a:t>godinu</a:t>
            </a:r>
            <a:r>
              <a:rPr lang="en-US" b="1">
                <a:solidFill>
                  <a:srgbClr val="FFFFFF"/>
                </a:solidFill>
                <a:cs typeface="Arial"/>
              </a:rPr>
              <a:t>: 43,352.60KM</a:t>
            </a:r>
          </a:p>
          <a:p>
            <a:r>
              <a:rPr lang="en-US" sz="1600" b="1" err="1">
                <a:solidFill>
                  <a:srgbClr val="FFFFFF"/>
                </a:solidFill>
                <a:cs typeface="Arial"/>
              </a:rPr>
              <a:t>Primjer</a:t>
            </a:r>
            <a:r>
              <a:rPr lang="en-US" sz="1600" b="1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cs typeface="Arial"/>
              </a:rPr>
              <a:t>projekcije</a:t>
            </a:r>
            <a:r>
              <a:rPr lang="en-US" sz="1600" b="1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b="1" err="1">
                <a:solidFill>
                  <a:srgbClr val="FFFFFF"/>
                </a:solidFill>
                <a:cs typeface="Arial"/>
              </a:rPr>
              <a:t>prihoda</a:t>
            </a:r>
            <a:r>
              <a:rPr lang="en-US" sz="1600" b="1">
                <a:solidFill>
                  <a:srgbClr val="FFFFFF"/>
                </a:solidFill>
                <a:cs typeface="Arial"/>
              </a:rPr>
              <a:t>: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1600" err="1">
                <a:solidFill>
                  <a:srgbClr val="FFFFFF"/>
                </a:solidFill>
                <a:cs typeface="Arial"/>
              </a:rPr>
              <a:t>Broj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aktivnih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korisnika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mjesečno</a:t>
            </a:r>
            <a:r>
              <a:rPr lang="en-US" sz="1600">
                <a:solidFill>
                  <a:srgbClr val="FFFFFF"/>
                </a:solidFill>
                <a:cs typeface="Arial"/>
              </a:rPr>
              <a:t>: 5,000</a:t>
            </a:r>
            <a:r>
              <a:rPr lang="en-US" sz="1600">
                <a:cs typeface="Arial"/>
              </a:rPr>
              <a:t>​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cs typeface="Arial"/>
              </a:rPr>
              <a:t>Stopa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konverzije</a:t>
            </a:r>
            <a:r>
              <a:rPr lang="en-US" sz="1600">
                <a:solidFill>
                  <a:srgbClr val="FFFFFF"/>
                </a:solidFill>
                <a:cs typeface="Arial"/>
              </a:rPr>
              <a:t> za in-app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kupovine</a:t>
            </a:r>
            <a:r>
              <a:rPr lang="en-US" sz="1600">
                <a:solidFill>
                  <a:srgbClr val="FFFFFF"/>
                </a:solidFill>
                <a:cs typeface="Arial"/>
              </a:rPr>
              <a:t>: 10% (500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korisnika</a:t>
            </a:r>
            <a:r>
              <a:rPr lang="en-US" sz="1600">
                <a:solidFill>
                  <a:srgbClr val="FFFFFF"/>
                </a:solidFill>
                <a:cs typeface="Arial"/>
              </a:rPr>
              <a:t>)</a:t>
            </a:r>
            <a:r>
              <a:rPr lang="en-US" sz="1600"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err="1">
                <a:solidFill>
                  <a:srgbClr val="FFFFFF"/>
                </a:solidFill>
                <a:cs typeface="Arial"/>
              </a:rPr>
              <a:t>Prosječna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vrijednost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kupovine</a:t>
            </a:r>
            <a:r>
              <a:rPr lang="en-US" sz="1600">
                <a:solidFill>
                  <a:srgbClr val="FFFFFF"/>
                </a:solidFill>
                <a:cs typeface="Arial"/>
              </a:rPr>
              <a:t>: 3 KM</a:t>
            </a:r>
            <a:r>
              <a:rPr lang="en-US" sz="1600"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err="1">
                <a:solidFill>
                  <a:srgbClr val="FFFFFF"/>
                </a:solidFill>
                <a:cs typeface="Arial"/>
              </a:rPr>
              <a:t>Frekvencija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kupovina</a:t>
            </a:r>
            <a:r>
              <a:rPr lang="en-US" sz="1600">
                <a:solidFill>
                  <a:srgbClr val="FFFFFF"/>
                </a:solidFill>
                <a:cs typeface="Arial"/>
              </a:rPr>
              <a:t> po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korisniku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mjesečno</a:t>
            </a:r>
            <a:r>
              <a:rPr lang="en-US" sz="1600">
                <a:solidFill>
                  <a:srgbClr val="FFFFFF"/>
                </a:solidFill>
                <a:cs typeface="Arial"/>
              </a:rPr>
              <a:t>: 2</a:t>
            </a:r>
            <a:r>
              <a:rPr lang="en-US" sz="1600">
                <a:cs typeface="Arial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err="1">
                <a:solidFill>
                  <a:srgbClr val="FFFFFF"/>
                </a:solidFill>
                <a:cs typeface="Arial"/>
              </a:rPr>
              <a:t>Prosječan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rast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korisničke</a:t>
            </a:r>
            <a:r>
              <a:rPr lang="en-US" sz="1600">
                <a:solidFill>
                  <a:srgbClr val="FFFFFF"/>
                </a:solidFill>
                <a:cs typeface="Arial"/>
              </a:rPr>
              <a:t>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baze</a:t>
            </a:r>
            <a:r>
              <a:rPr lang="en-US" sz="1600">
                <a:solidFill>
                  <a:srgbClr val="FFFFFF"/>
                </a:solidFill>
                <a:cs typeface="Arial"/>
              </a:rPr>
              <a:t>: 20% </a:t>
            </a:r>
            <a:r>
              <a:rPr lang="en-US" sz="1600" err="1">
                <a:solidFill>
                  <a:srgbClr val="FFFFFF"/>
                </a:solidFill>
                <a:cs typeface="Arial"/>
              </a:rPr>
              <a:t>mjesečn</a:t>
            </a:r>
          </a:p>
          <a:p>
            <a:endParaRPr lang="en-US" sz="1600" b="1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6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90% stanovnika u SAD-u smatra da postoji kriza mentalnog zdravlja...</vt:lpstr>
      <vt:lpstr>"Nije ono što ti se dešava, već kako reaguješ na to što je važno."</vt:lpstr>
      <vt:lpstr>BranchBuddy</vt:lpstr>
      <vt:lpstr>Zašto BranchBuddy?</vt:lpstr>
      <vt:lpstr>Sve grane na jednom stablu.</vt:lpstr>
      <vt:lpstr>Vodeća funkcionalnost?</vt:lpstr>
      <vt:lpstr>Konkurencija...</vt:lpstr>
      <vt:lpstr>Platforme?</vt:lpstr>
      <vt:lpstr>Finanskijski plan:</vt:lpstr>
      <vt:lpstr>Ali nije sve tako veselo...</vt:lpstr>
      <vt:lpstr>BranchBuddy treba tvoje zeleno svjetlo!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2024-10-08T19:11:43Z</dcterms:created>
  <dcterms:modified xsi:type="dcterms:W3CDTF">2025-04-23T19:14:19Z</dcterms:modified>
</cp:coreProperties>
</file>