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x="18288000" cy="10287000"/>
  <p:notesSz cx="6858000" cy="9144000"/>
  <p:embeddedFontLst>
    <p:embeddedFont>
      <p:font typeface="Canva Sans Bold" charset="1" panose="020B0803030501040103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fonts/font28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png" Type="http://schemas.openxmlformats.org/officeDocument/2006/relationships/image"/><Relationship Id="rId4" Target="../media/image20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jpe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43101" y="4274503"/>
            <a:ext cx="14601797" cy="1566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 započnemo sa pričom.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600950" y="4797808"/>
            <a:ext cx="3086100" cy="308610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75259" y="0"/>
                  </a:moveTo>
                  <a:lnTo>
                    <a:pt x="737541" y="0"/>
                  </a:lnTo>
                  <a:cubicBezTo>
                    <a:pt x="779105" y="0"/>
                    <a:pt x="812800" y="33695"/>
                    <a:pt x="812800" y="75259"/>
                  </a:cubicBezTo>
                  <a:lnTo>
                    <a:pt x="812800" y="737541"/>
                  </a:lnTo>
                  <a:cubicBezTo>
                    <a:pt x="812800" y="779105"/>
                    <a:pt x="779105" y="812800"/>
                    <a:pt x="737541" y="812800"/>
                  </a:cubicBezTo>
                  <a:lnTo>
                    <a:pt x="75259" y="812800"/>
                  </a:lnTo>
                  <a:cubicBezTo>
                    <a:pt x="33695" y="812800"/>
                    <a:pt x="0" y="779105"/>
                    <a:pt x="0" y="737541"/>
                  </a:cubicBezTo>
                  <a:lnTo>
                    <a:pt x="0" y="75259"/>
                  </a:lnTo>
                  <a:cubicBezTo>
                    <a:pt x="0" y="33695"/>
                    <a:pt x="33695" y="0"/>
                    <a:pt x="75259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7600950" y="4797808"/>
            <a:ext cx="3086100" cy="3086100"/>
          </a:xfrm>
          <a:custGeom>
            <a:avLst/>
            <a:gdLst/>
            <a:ahLst/>
            <a:cxnLst/>
            <a:rect r="r" b="b" t="t" l="l"/>
            <a:pathLst>
              <a:path h="3086100" w="3086100">
                <a:moveTo>
                  <a:pt x="0" y="0"/>
                </a:moveTo>
                <a:lnTo>
                  <a:pt x="3086100" y="0"/>
                </a:lnTo>
                <a:lnTo>
                  <a:pt x="3086100" y="3086100"/>
                </a:lnTo>
                <a:lnTo>
                  <a:pt x="0" y="30861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519276" y="1798538"/>
            <a:ext cx="11249449" cy="1908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00"/>
              </a:lnSpc>
            </a:pPr>
            <a:r>
              <a:rPr lang="en-US" sz="55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Ako prođu dva dana bez rada ka cilju stablo umire.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760898" y="5143500"/>
            <a:ext cx="2200561" cy="2905032"/>
          </a:xfrm>
          <a:custGeom>
            <a:avLst/>
            <a:gdLst/>
            <a:ahLst/>
            <a:cxnLst/>
            <a:rect r="r" b="b" t="t" l="l"/>
            <a:pathLst>
              <a:path h="2905032" w="2200561">
                <a:moveTo>
                  <a:pt x="0" y="0"/>
                </a:moveTo>
                <a:lnTo>
                  <a:pt x="2200561" y="0"/>
                </a:lnTo>
                <a:lnTo>
                  <a:pt x="2200561" y="2905032"/>
                </a:lnTo>
                <a:lnTo>
                  <a:pt x="0" y="29050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65929" y="1465352"/>
            <a:ext cx="14956141" cy="2770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0"/>
              </a:lnSpc>
            </a:pPr>
            <a:r>
              <a:rPr lang="en-US" sz="53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Pored inovativnog načina motivisanja korisnika da radi ka svojim ciljevima, tu je i glavna funkcionalnost.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664820" y="5685551"/>
            <a:ext cx="14956141" cy="1642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439"/>
              </a:lnSpc>
            </a:pPr>
            <a:r>
              <a:rPr lang="en-US" sz="96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AI Chatbot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028700" y="2224705"/>
            <a:ext cx="3554705" cy="7033595"/>
            <a:chOff x="0" y="0"/>
            <a:chExt cx="2620010" cy="51841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1801" r="0" b="-1801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665929" y="666334"/>
            <a:ext cx="14956141" cy="1094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Dizajn aplikacije:</a:t>
            </a:r>
          </a:p>
        </p:txBody>
      </p: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5042485" y="2224705"/>
            <a:ext cx="3554705" cy="7033595"/>
            <a:chOff x="0" y="0"/>
            <a:chExt cx="2620010" cy="518414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3"/>
              <a:stretch>
                <a:fillRect l="0" t="-1796" r="0" b="-1796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  <p:grpSp>
        <p:nvGrpSpPr>
          <p:cNvPr name="Group 23" id="23"/>
          <p:cNvGrpSpPr>
            <a:grpSpLocks noChangeAspect="true"/>
          </p:cNvGrpSpPr>
          <p:nvPr/>
        </p:nvGrpSpPr>
        <p:grpSpPr>
          <a:xfrm rot="0">
            <a:off x="9054390" y="2224705"/>
            <a:ext cx="3554705" cy="7033595"/>
            <a:chOff x="0" y="0"/>
            <a:chExt cx="2620010" cy="518414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25" id="25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4"/>
              <a:stretch>
                <a:fillRect l="0" t="-1796" r="0" b="-1796"/>
              </a:stretch>
            </a:blipFill>
          </p:spPr>
        </p:sp>
        <p:sp>
          <p:nvSpPr>
            <p:cNvPr name="Freeform 26" id="26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28" id="28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29" id="29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30" id="30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31" id="31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32" id="32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  <p:grpSp>
        <p:nvGrpSpPr>
          <p:cNvPr name="Group 33" id="33"/>
          <p:cNvGrpSpPr>
            <a:grpSpLocks noChangeAspect="true"/>
          </p:cNvGrpSpPr>
          <p:nvPr/>
        </p:nvGrpSpPr>
        <p:grpSpPr>
          <a:xfrm rot="0">
            <a:off x="13066295" y="2224705"/>
            <a:ext cx="3554705" cy="7033595"/>
            <a:chOff x="0" y="0"/>
            <a:chExt cx="2620010" cy="518414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35" id="35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5"/>
              <a:stretch>
                <a:fillRect l="0" t="-1796" r="0" b="-1796"/>
              </a:stretch>
            </a:blipFill>
          </p:spPr>
        </p:sp>
        <p:sp>
          <p:nvSpPr>
            <p:cNvPr name="Freeform 36" id="36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37" id="37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555555"/>
            </a:solidFill>
          </p:spPr>
        </p:sp>
        <p:sp>
          <p:nvSpPr>
            <p:cNvPr name="Freeform 38" id="38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39" id="39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40" id="40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41" id="41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2E2E2E"/>
            </a:solidFill>
          </p:spPr>
        </p:sp>
        <p:sp>
          <p:nvSpPr>
            <p:cNvPr name="Freeform 42" id="42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555555"/>
            </a:solidFill>
          </p:spPr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165866" y="2133442"/>
            <a:ext cx="13956268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Svjetsko “self-help” tržište vrijedi 41 miljardu američkih dolara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511451" y="3764354"/>
            <a:ext cx="11265098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400 miliona ljudi širom svijeta boluje od depresije.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5558948"/>
            <a:ext cx="18288000" cy="2527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BranchBuddy predstavlja revolucionaran način spajanja virtuelnog psihoterapeuta sa korisnikom.</a:t>
            </a:r>
          </a:p>
          <a:p>
            <a:pPr algn="ctr">
              <a:lnSpc>
                <a:spcPts val="5040"/>
              </a:lnSpc>
            </a:pPr>
          </a:p>
          <a:p>
            <a:pPr algn="ctr">
              <a:lnSpc>
                <a:spcPts val="5040"/>
              </a:lnSpc>
            </a:pPr>
            <a:r>
              <a:rPr lang="en-US" sz="36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Ovaj nivo integracije sa korisnikom na tržištu NE POSTOJI.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698907" y="4439668"/>
            <a:ext cx="2232419" cy="4114800"/>
          </a:xfrm>
          <a:custGeom>
            <a:avLst/>
            <a:gdLst/>
            <a:ahLst/>
            <a:cxnLst/>
            <a:rect r="r" b="b" t="t" l="l"/>
            <a:pathLst>
              <a:path h="4114800" w="2232419">
                <a:moveTo>
                  <a:pt x="0" y="0"/>
                </a:moveTo>
                <a:lnTo>
                  <a:pt x="2232419" y="0"/>
                </a:lnTo>
                <a:lnTo>
                  <a:pt x="223241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698907" y="1287784"/>
            <a:ext cx="12890186" cy="1455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BranchBuddy ima priliku da bude na milionima telefona širom svijeta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917120" y="4382518"/>
            <a:ext cx="9662448" cy="53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Specifikacije potrebne za pokretanje aplikacije: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917120" y="5086350"/>
            <a:ext cx="9662448" cy="53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Android 9.0 ili novije / iOS 12 ili novije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926645" y="6439918"/>
            <a:ext cx="9662448" cy="1099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Aplikacija će trenutno biti dostupna na iOS i Android uređajima.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944742" y="2757167"/>
            <a:ext cx="6398516" cy="6208547"/>
          </a:xfrm>
          <a:custGeom>
            <a:avLst/>
            <a:gdLst/>
            <a:ahLst/>
            <a:cxnLst/>
            <a:rect r="r" b="b" t="t" l="l"/>
            <a:pathLst>
              <a:path h="6208547" w="6398516">
                <a:moveTo>
                  <a:pt x="0" y="0"/>
                </a:moveTo>
                <a:lnTo>
                  <a:pt x="6398516" y="0"/>
                </a:lnTo>
                <a:lnTo>
                  <a:pt x="6398516" y="6208547"/>
                </a:lnTo>
                <a:lnTo>
                  <a:pt x="0" y="62085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186773" y="1226036"/>
            <a:ext cx="9914454" cy="8870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80"/>
              </a:lnSpc>
            </a:pPr>
            <a:r>
              <a:rPr lang="en-US" sz="52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Koncepti za maskotu aplikacije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079984" y="2476773"/>
            <a:ext cx="6128033" cy="6128033"/>
          </a:xfrm>
          <a:custGeom>
            <a:avLst/>
            <a:gdLst/>
            <a:ahLst/>
            <a:cxnLst/>
            <a:rect r="r" b="b" t="t" l="l"/>
            <a:pathLst>
              <a:path h="6128033" w="6128033">
                <a:moveTo>
                  <a:pt x="0" y="0"/>
                </a:moveTo>
                <a:lnTo>
                  <a:pt x="6128032" y="0"/>
                </a:lnTo>
                <a:lnTo>
                  <a:pt x="6128032" y="6128032"/>
                </a:lnTo>
                <a:lnTo>
                  <a:pt x="0" y="61280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616147" y="1352030"/>
            <a:ext cx="5362631" cy="7672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04"/>
              </a:lnSpc>
            </a:pPr>
            <a:r>
              <a:rPr lang="en-US" sz="4431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Maskota aplikacije: 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551098" y="4331653"/>
            <a:ext cx="11185803" cy="10521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80"/>
              </a:lnSpc>
            </a:pPr>
            <a:r>
              <a:rPr lang="en-US" sz="62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Kako će aplikacija zarađivati?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033944" y="4999893"/>
            <a:ext cx="3396927" cy="3396927"/>
          </a:xfrm>
          <a:custGeom>
            <a:avLst/>
            <a:gdLst/>
            <a:ahLst/>
            <a:cxnLst/>
            <a:rect r="r" b="b" t="t" l="l"/>
            <a:pathLst>
              <a:path h="3396927" w="3396927">
                <a:moveTo>
                  <a:pt x="0" y="0"/>
                </a:moveTo>
                <a:lnTo>
                  <a:pt x="3396928" y="0"/>
                </a:lnTo>
                <a:lnTo>
                  <a:pt x="3396928" y="3396927"/>
                </a:lnTo>
                <a:lnTo>
                  <a:pt x="0" y="33969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163225" y="4999893"/>
            <a:ext cx="3509914" cy="3509914"/>
          </a:xfrm>
          <a:custGeom>
            <a:avLst/>
            <a:gdLst/>
            <a:ahLst/>
            <a:cxnLst/>
            <a:rect r="r" b="b" t="t" l="l"/>
            <a:pathLst>
              <a:path h="3509914" w="3509914">
                <a:moveTo>
                  <a:pt x="0" y="0"/>
                </a:moveTo>
                <a:lnTo>
                  <a:pt x="3509915" y="0"/>
                </a:lnTo>
                <a:lnTo>
                  <a:pt x="3509915" y="3509914"/>
                </a:lnTo>
                <a:lnTo>
                  <a:pt x="0" y="35099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323040" y="5008333"/>
            <a:ext cx="3501474" cy="3501474"/>
          </a:xfrm>
          <a:custGeom>
            <a:avLst/>
            <a:gdLst/>
            <a:ahLst/>
            <a:cxnLst/>
            <a:rect r="r" b="b" t="t" l="l"/>
            <a:pathLst>
              <a:path h="3501474" w="3501474">
                <a:moveTo>
                  <a:pt x="0" y="0"/>
                </a:moveTo>
                <a:lnTo>
                  <a:pt x="3501474" y="0"/>
                </a:lnTo>
                <a:lnTo>
                  <a:pt x="3501474" y="3501474"/>
                </a:lnTo>
                <a:lnTo>
                  <a:pt x="0" y="35014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759195" y="2673474"/>
            <a:ext cx="12769609" cy="1500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</a:pPr>
            <a:r>
              <a:rPr lang="en-US" sz="43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Preko reklama i kupovanja Seedcoinova kojim možete otključati kostime za BranchBuddy-ja.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826151" y="942975"/>
            <a:ext cx="4635698" cy="7950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80"/>
              </a:lnSpc>
            </a:pPr>
            <a:r>
              <a:rPr lang="en-US" sz="47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Finansijski plan: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003295" y="2719656"/>
            <a:ext cx="2507337" cy="7950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80"/>
              </a:lnSpc>
            </a:pPr>
            <a:r>
              <a:rPr lang="en-US" sz="47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Rashodi: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448728" y="2719656"/>
            <a:ext cx="2288143" cy="7950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80"/>
              </a:lnSpc>
            </a:pPr>
            <a:r>
              <a:rPr lang="en-US" sz="47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Prihodi: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99779" y="3728020"/>
            <a:ext cx="7839112" cy="458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285" indent="-259142" lvl="1">
              <a:lnSpc>
                <a:spcPts val="3360"/>
              </a:lnSpc>
              <a:buFont typeface="Arial"/>
              <a:buChar char="•"/>
            </a:pPr>
            <a:r>
              <a:rPr lang="en-US" b="true" sz="24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Ukupni troškovi razvoja: 17,112 KM - 36,800 KM​</a:t>
            </a:r>
            <a:r>
              <a:rPr lang="en-US" b="true" sz="24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​</a:t>
            </a:r>
          </a:p>
          <a:p>
            <a:pPr algn="l" marL="518285" indent="-259142" lvl="1">
              <a:lnSpc>
                <a:spcPts val="3360"/>
              </a:lnSpc>
              <a:buFont typeface="Arial"/>
              <a:buChar char="•"/>
            </a:pPr>
            <a:r>
              <a:rPr lang="en-US" b="true" sz="24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Razvoj aplikacije (iOS i Android, 6 mj. – 1 god.): 9,200 KM- 18,400 KM​</a:t>
            </a:r>
          </a:p>
          <a:p>
            <a:pPr algn="l" marL="518285" indent="-259142" lvl="1">
              <a:lnSpc>
                <a:spcPts val="3360"/>
              </a:lnSpc>
              <a:buFont typeface="Arial"/>
              <a:buChar char="•"/>
            </a:pPr>
            <a:r>
              <a:rPr lang="en-US" b="true" sz="24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AI integracija i razvoj chatbota: 5,520 KM- 11,040 KM​</a:t>
            </a:r>
          </a:p>
          <a:p>
            <a:pPr algn="l" marL="518285" indent="-259142" lvl="1">
              <a:lnSpc>
                <a:spcPts val="3360"/>
              </a:lnSpc>
              <a:buFont typeface="Arial"/>
              <a:buChar char="•"/>
            </a:pPr>
            <a:r>
              <a:rPr lang="en-US" b="true" sz="24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UI/UX dizajn (mali tim): 920 KM- 1,840 KM​</a:t>
            </a:r>
          </a:p>
          <a:p>
            <a:pPr algn="l" marL="518285" indent="-259142" lvl="1">
              <a:lnSpc>
                <a:spcPts val="3360"/>
              </a:lnSpc>
              <a:buFont typeface="Arial"/>
              <a:buChar char="•"/>
            </a:pPr>
            <a:r>
              <a:rPr lang="en-US" b="true" sz="24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Serveri i infrastruktura (godišnje): 552 KM- 1,840 KM​</a:t>
            </a:r>
          </a:p>
          <a:p>
            <a:pPr algn="l" marL="518285" indent="-259142" lvl="1">
              <a:lnSpc>
                <a:spcPts val="3360"/>
              </a:lnSpc>
              <a:buFont typeface="Arial"/>
              <a:buChar char="•"/>
            </a:pPr>
            <a:r>
              <a:rPr lang="en-US" b="true" sz="24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Marketing i promocija: 920 KM- 3,680 KM​</a:t>
            </a:r>
          </a:p>
          <a:p>
            <a:pPr algn="l" marL="518285" indent="-259142" lvl="1">
              <a:lnSpc>
                <a:spcPts val="3360"/>
              </a:lnSpc>
              <a:buFont typeface="Arial"/>
              <a:buChar char="•"/>
            </a:pPr>
            <a:r>
              <a:rPr lang="en-US" b="true" sz="24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Ukupni troškovi razvoja: 17,112 KM- 36,800 KM​</a:t>
            </a:r>
          </a:p>
          <a:p>
            <a:pPr algn="l">
              <a:lnSpc>
                <a:spcPts val="336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9807817" y="3728020"/>
            <a:ext cx="7451483" cy="5425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285" indent="-259142" lvl="1">
              <a:lnSpc>
                <a:spcPts val="3360"/>
              </a:lnSpc>
              <a:buFont typeface="Arial"/>
              <a:buChar char="•"/>
            </a:pPr>
            <a:r>
              <a:rPr lang="en-US" b="true" sz="24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Zarada za prvu godinu: 43,352.60KM​</a:t>
            </a:r>
          </a:p>
          <a:p>
            <a:pPr algn="l" marL="518285" indent="-259142" lvl="1">
              <a:lnSpc>
                <a:spcPts val="3360"/>
              </a:lnSpc>
              <a:buFont typeface="Arial"/>
              <a:buChar char="•"/>
            </a:pPr>
            <a:r>
              <a:rPr lang="en-US" b="true" sz="24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Primjer projekcije prihoda:​</a:t>
            </a:r>
          </a:p>
          <a:p>
            <a:pPr algn="l" marL="518285" indent="-259142" lvl="1">
              <a:lnSpc>
                <a:spcPts val="3360"/>
              </a:lnSpc>
              <a:buFont typeface="Arial"/>
              <a:buChar char="•"/>
            </a:pPr>
            <a:r>
              <a:rPr lang="en-US" b="true" sz="24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Broj aktivnih korisnika mjesečno: 5,000​​</a:t>
            </a:r>
          </a:p>
          <a:p>
            <a:pPr algn="l" marL="518285" indent="-259142" lvl="1">
              <a:lnSpc>
                <a:spcPts val="3360"/>
              </a:lnSpc>
              <a:buFont typeface="Arial"/>
              <a:buChar char="•"/>
            </a:pPr>
            <a:r>
              <a:rPr lang="en-US" b="true" sz="24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Stopa konverzije za in-app kupovine: 10% (500 korisnika)​​</a:t>
            </a:r>
          </a:p>
          <a:p>
            <a:pPr algn="l" marL="518285" indent="-259142" lvl="1">
              <a:lnSpc>
                <a:spcPts val="3360"/>
              </a:lnSpc>
              <a:buFont typeface="Arial"/>
              <a:buChar char="•"/>
            </a:pPr>
            <a:r>
              <a:rPr lang="en-US" b="true" sz="24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Prosječna vrijednost kupovine: 3 KM​​</a:t>
            </a:r>
          </a:p>
          <a:p>
            <a:pPr algn="l" marL="518285" indent="-259142" lvl="1">
              <a:lnSpc>
                <a:spcPts val="3360"/>
              </a:lnSpc>
              <a:buFont typeface="Arial"/>
              <a:buChar char="•"/>
            </a:pPr>
            <a:r>
              <a:rPr lang="en-US" b="true" sz="24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Frekvencija kupovina po korisniku mjesečno: 2​​</a:t>
            </a:r>
          </a:p>
          <a:p>
            <a:pPr algn="l" marL="518285" indent="-259142" lvl="1">
              <a:lnSpc>
                <a:spcPts val="3360"/>
              </a:lnSpc>
              <a:buFont typeface="Arial"/>
              <a:buChar char="•"/>
            </a:pPr>
            <a:r>
              <a:rPr lang="en-US" b="true" sz="24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Prosječan rast korisničke baze: 20% mjesečn​o</a:t>
            </a:r>
            <a:r>
              <a:rPr lang="en-US" b="true" sz="24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​</a:t>
            </a:r>
          </a:p>
          <a:p>
            <a:pPr algn="l" marL="518285" indent="-259142" lvl="1">
              <a:lnSpc>
                <a:spcPts val="3360"/>
              </a:lnSpc>
              <a:buFont typeface="Arial"/>
              <a:buChar char="•"/>
            </a:pPr>
            <a:r>
              <a:rPr lang="en-US" b="true" sz="24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In-app kupovine (estetski dodaci): 368 KM - 1,840 KM mjesečno</a:t>
            </a:r>
            <a:r>
              <a:rPr lang="en-US" b="true" sz="24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​</a:t>
            </a:r>
          </a:p>
          <a:p>
            <a:pPr algn="l" marL="518285" indent="-259142" lvl="1">
              <a:lnSpc>
                <a:spcPts val="3360"/>
              </a:lnSpc>
              <a:buFont typeface="Arial"/>
              <a:buChar char="•"/>
            </a:pPr>
            <a:r>
              <a:rPr lang="en-US" b="true" sz="24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(konzertivne projekcije za 200-300 i 1000-1500 mjesečnih korisnika respektivno, 0.5KM do 2KM po korisniku)</a:t>
            </a:r>
            <a:r>
              <a:rPr lang="en-US" b="true" sz="240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​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785570" y="1028700"/>
            <a:ext cx="6716860" cy="6716860"/>
          </a:xfrm>
          <a:custGeom>
            <a:avLst/>
            <a:gdLst/>
            <a:ahLst/>
            <a:cxnLst/>
            <a:rect r="r" b="b" t="t" l="l"/>
            <a:pathLst>
              <a:path h="6716860" w="6716860">
                <a:moveTo>
                  <a:pt x="0" y="0"/>
                </a:moveTo>
                <a:lnTo>
                  <a:pt x="6716860" y="0"/>
                </a:lnTo>
                <a:lnTo>
                  <a:pt x="6716860" y="6716860"/>
                </a:lnTo>
                <a:lnTo>
                  <a:pt x="0" y="67168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967514" y="8233514"/>
            <a:ext cx="12352973" cy="828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60"/>
              </a:lnSpc>
            </a:pPr>
            <a:r>
              <a:rPr lang="en-US" sz="49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BranchBuddy je imao obično djetinjstvo.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186434" y="2607623"/>
            <a:ext cx="5915131" cy="5915131"/>
          </a:xfrm>
          <a:custGeom>
            <a:avLst/>
            <a:gdLst/>
            <a:ahLst/>
            <a:cxnLst/>
            <a:rect r="r" b="b" t="t" l="l"/>
            <a:pathLst>
              <a:path h="5915131" w="5915131">
                <a:moveTo>
                  <a:pt x="0" y="0"/>
                </a:moveTo>
                <a:lnTo>
                  <a:pt x="5915132" y="0"/>
                </a:lnTo>
                <a:lnTo>
                  <a:pt x="5915132" y="5915131"/>
                </a:lnTo>
                <a:lnTo>
                  <a:pt x="0" y="59151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334285" y="1257434"/>
            <a:ext cx="11619429" cy="828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60"/>
              </a:lnSpc>
            </a:pPr>
            <a:r>
              <a:rPr lang="en-US" sz="49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Svake noći BranchBuddy ima isti san...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32522" y="1480523"/>
            <a:ext cx="14622955" cy="23964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60"/>
              </a:lnSpc>
            </a:pPr>
            <a:r>
              <a:rPr lang="en-US" sz="69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 to je da pomogne 100,000 ljudi širom svijeta.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832522" y="6609887"/>
            <a:ext cx="14622955" cy="11772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60"/>
              </a:lnSpc>
            </a:pPr>
            <a:r>
              <a:rPr lang="en-US" sz="69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Možemo mu ostvariti tu želju.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446636" y="2714039"/>
            <a:ext cx="6856628" cy="5142471"/>
          </a:xfrm>
          <a:custGeom>
            <a:avLst/>
            <a:gdLst/>
            <a:ahLst/>
            <a:cxnLst/>
            <a:rect r="r" b="b" t="t" l="l"/>
            <a:pathLst>
              <a:path h="5142471" w="6856628">
                <a:moveTo>
                  <a:pt x="0" y="0"/>
                </a:moveTo>
                <a:lnTo>
                  <a:pt x="6856628" y="0"/>
                </a:lnTo>
                <a:lnTo>
                  <a:pt x="6856628" y="5142471"/>
                </a:lnTo>
                <a:lnTo>
                  <a:pt x="0" y="51424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65429" y="4254698"/>
            <a:ext cx="8526888" cy="1946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05"/>
              </a:lnSpc>
            </a:pPr>
            <a:r>
              <a:rPr lang="en-US" sz="5575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BranchBuddy treba tvoje zeleno svjetlo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785570" y="1068645"/>
            <a:ext cx="6716860" cy="6716860"/>
          </a:xfrm>
          <a:custGeom>
            <a:avLst/>
            <a:gdLst/>
            <a:ahLst/>
            <a:cxnLst/>
            <a:rect r="r" b="b" t="t" l="l"/>
            <a:pathLst>
              <a:path h="6716860" w="6716860">
                <a:moveTo>
                  <a:pt x="0" y="0"/>
                </a:moveTo>
                <a:lnTo>
                  <a:pt x="6716860" y="0"/>
                </a:lnTo>
                <a:lnTo>
                  <a:pt x="6716860" y="6716860"/>
                </a:lnTo>
                <a:lnTo>
                  <a:pt x="0" y="67168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443710" y="8233514"/>
            <a:ext cx="9400580" cy="828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60"/>
              </a:lnSpc>
            </a:pPr>
            <a:r>
              <a:rPr lang="en-US" sz="49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Ali, osjetio je da mu nešto fali...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654087" y="4274503"/>
            <a:ext cx="1097982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Onda, jednog dana.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173458" y="1346089"/>
            <a:ext cx="11941084" cy="5970542"/>
          </a:xfrm>
          <a:custGeom>
            <a:avLst/>
            <a:gdLst/>
            <a:ahLst/>
            <a:cxnLst/>
            <a:rect r="r" b="b" t="t" l="l"/>
            <a:pathLst>
              <a:path h="5970542" w="11941084">
                <a:moveTo>
                  <a:pt x="0" y="0"/>
                </a:moveTo>
                <a:lnTo>
                  <a:pt x="11941084" y="0"/>
                </a:lnTo>
                <a:lnTo>
                  <a:pt x="11941084" y="5970541"/>
                </a:lnTo>
                <a:lnTo>
                  <a:pt x="0" y="59705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661225" y="8079529"/>
            <a:ext cx="12965549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Vidio je kako nastavnik motiviše učenika...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94384" y="4322128"/>
            <a:ext cx="12899231" cy="1111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00"/>
              </a:lnSpc>
            </a:pPr>
            <a:r>
              <a:rPr lang="en-US" sz="65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Tada je shvatio svoj cilj u životu.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165266" y="2395010"/>
            <a:ext cx="11957469" cy="21119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40"/>
              </a:lnSpc>
            </a:pPr>
            <a:r>
              <a:rPr lang="en-US" sz="61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Ušao je u telefone, kako bi svaki dan radio ono što voli.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165266" y="6379047"/>
            <a:ext cx="11957469" cy="10356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40"/>
              </a:lnSpc>
            </a:pPr>
            <a:r>
              <a:rPr lang="en-US" sz="61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 motiviše druge.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265715" y="4548662"/>
            <a:ext cx="2397474" cy="2397474"/>
          </a:xfrm>
          <a:custGeom>
            <a:avLst/>
            <a:gdLst/>
            <a:ahLst/>
            <a:cxnLst/>
            <a:rect r="r" b="b" t="t" l="l"/>
            <a:pathLst>
              <a:path h="2397474" w="2397474">
                <a:moveTo>
                  <a:pt x="0" y="0"/>
                </a:moveTo>
                <a:lnTo>
                  <a:pt x="2397475" y="0"/>
                </a:lnTo>
                <a:lnTo>
                  <a:pt x="2397475" y="2397475"/>
                </a:lnTo>
                <a:lnTo>
                  <a:pt x="0" y="23974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237619" y="1895231"/>
            <a:ext cx="7812762" cy="1028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 zato predstavljamo.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417621" y="4844111"/>
            <a:ext cx="8078391" cy="1625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99"/>
              </a:lnSpc>
            </a:pPr>
            <a:r>
              <a:rPr lang="en-US" sz="94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BranchBuddy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415303" y="6172200"/>
            <a:ext cx="11457395" cy="3086100"/>
            <a:chOff x="0" y="0"/>
            <a:chExt cx="3017585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017586" cy="812800"/>
            </a:xfrm>
            <a:custGeom>
              <a:avLst/>
              <a:gdLst/>
              <a:ahLst/>
              <a:cxnLst/>
              <a:rect r="r" b="b" t="t" l="l"/>
              <a:pathLst>
                <a:path h="812800" w="3017586">
                  <a:moveTo>
                    <a:pt x="20271" y="0"/>
                  </a:moveTo>
                  <a:lnTo>
                    <a:pt x="2997314" y="0"/>
                  </a:lnTo>
                  <a:cubicBezTo>
                    <a:pt x="3008510" y="0"/>
                    <a:pt x="3017586" y="9076"/>
                    <a:pt x="3017586" y="20271"/>
                  </a:cubicBezTo>
                  <a:lnTo>
                    <a:pt x="3017586" y="792529"/>
                  </a:lnTo>
                  <a:cubicBezTo>
                    <a:pt x="3017586" y="803724"/>
                    <a:pt x="3008510" y="812800"/>
                    <a:pt x="2997314" y="812800"/>
                  </a:cubicBezTo>
                  <a:lnTo>
                    <a:pt x="20271" y="812800"/>
                  </a:lnTo>
                  <a:cubicBezTo>
                    <a:pt x="9076" y="812800"/>
                    <a:pt x="0" y="803724"/>
                    <a:pt x="0" y="792529"/>
                  </a:cubicBezTo>
                  <a:lnTo>
                    <a:pt x="0" y="20271"/>
                  </a:lnTo>
                  <a:cubicBezTo>
                    <a:pt x="0" y="9076"/>
                    <a:pt x="9076" y="0"/>
                    <a:pt x="2027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017585" cy="8509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060703" y="7080022"/>
            <a:ext cx="1452185" cy="1452185"/>
          </a:xfrm>
          <a:custGeom>
            <a:avLst/>
            <a:gdLst/>
            <a:ahLst/>
            <a:cxnLst/>
            <a:rect r="r" b="b" t="t" l="l"/>
            <a:pathLst>
              <a:path h="1452185" w="1452185">
                <a:moveTo>
                  <a:pt x="0" y="0"/>
                </a:moveTo>
                <a:lnTo>
                  <a:pt x="1452185" y="0"/>
                </a:lnTo>
                <a:lnTo>
                  <a:pt x="1452185" y="1452185"/>
                </a:lnTo>
                <a:lnTo>
                  <a:pt x="0" y="14521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094270" y="6599319"/>
            <a:ext cx="2413591" cy="2413591"/>
          </a:xfrm>
          <a:custGeom>
            <a:avLst/>
            <a:gdLst/>
            <a:ahLst/>
            <a:cxnLst/>
            <a:rect r="r" b="b" t="t" l="l"/>
            <a:pathLst>
              <a:path h="2413591" w="2413591">
                <a:moveTo>
                  <a:pt x="0" y="0"/>
                </a:moveTo>
                <a:lnTo>
                  <a:pt x="2413591" y="0"/>
                </a:lnTo>
                <a:lnTo>
                  <a:pt x="2413591" y="2413592"/>
                </a:lnTo>
                <a:lnTo>
                  <a:pt x="0" y="24135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194032" y="6520937"/>
            <a:ext cx="2348354" cy="2388626"/>
          </a:xfrm>
          <a:custGeom>
            <a:avLst/>
            <a:gdLst/>
            <a:ahLst/>
            <a:cxnLst/>
            <a:rect r="r" b="b" t="t" l="l"/>
            <a:pathLst>
              <a:path h="2388626" w="2348354">
                <a:moveTo>
                  <a:pt x="0" y="0"/>
                </a:moveTo>
                <a:lnTo>
                  <a:pt x="2348354" y="0"/>
                </a:lnTo>
                <a:lnTo>
                  <a:pt x="2348354" y="2388626"/>
                </a:lnTo>
                <a:lnTo>
                  <a:pt x="0" y="238862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123411" y="6520937"/>
            <a:ext cx="2308193" cy="2388626"/>
          </a:xfrm>
          <a:custGeom>
            <a:avLst/>
            <a:gdLst/>
            <a:ahLst/>
            <a:cxnLst/>
            <a:rect r="r" b="b" t="t" l="l"/>
            <a:pathLst>
              <a:path h="2388626" w="2308193">
                <a:moveTo>
                  <a:pt x="0" y="0"/>
                </a:moveTo>
                <a:lnTo>
                  <a:pt x="2308193" y="0"/>
                </a:lnTo>
                <a:lnTo>
                  <a:pt x="2308193" y="2388626"/>
                </a:lnTo>
                <a:lnTo>
                  <a:pt x="0" y="238862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519276" y="923925"/>
            <a:ext cx="11249449" cy="1908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00"/>
              </a:lnSpc>
            </a:pPr>
            <a:r>
              <a:rPr lang="en-US" sz="55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Aplikacija radi na principu Seed-ova (ciljeva)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519276" y="3562146"/>
            <a:ext cx="11249449" cy="1313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Svaki dan radite na cilju kako bi stablo koje predstavlja vaš cilj raslo.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DAGgJw-eAL8</dc:identifier>
  <dcterms:modified xsi:type="dcterms:W3CDTF">2011-08-01T06:04:30Z</dcterms:modified>
  <cp:revision>1</cp:revision>
  <dc:title>BranchBuddy prezentacija</dc:title>
</cp:coreProperties>
</file>