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rcade Gamer" charset="1" panose="00000000000000000000"/>
      <p:regular r:id="rId16"/>
    </p:embeddedFont>
    <p:embeddedFont>
      <p:font typeface="Roboto" charset="1" panose="02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21.png" Type="http://schemas.openxmlformats.org/officeDocument/2006/relationships/image"/><Relationship Id="rId13" Target="../media/image22.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9C7AE9"/>
        </a:solidFill>
      </p:bgPr>
    </p:bg>
    <p:spTree>
      <p:nvGrpSpPr>
        <p:cNvPr id="1" name=""/>
        <p:cNvGrpSpPr/>
        <p:nvPr/>
      </p:nvGrpSpPr>
      <p:grpSpPr>
        <a:xfrm>
          <a:off x="0" y="0"/>
          <a:ext cx="0" cy="0"/>
          <a:chOff x="0" y="0"/>
          <a:chExt cx="0" cy="0"/>
        </a:xfrm>
      </p:grpSpPr>
      <p:grpSp>
        <p:nvGrpSpPr>
          <p:cNvPr name="Group 2" id="2"/>
          <p:cNvGrpSpPr/>
          <p:nvPr/>
        </p:nvGrpSpPr>
        <p:grpSpPr>
          <a:xfrm rot="0">
            <a:off x="0" y="2860611"/>
            <a:ext cx="21102004" cy="5780019"/>
            <a:chOff x="0" y="0"/>
            <a:chExt cx="28136005" cy="7706692"/>
          </a:xfrm>
        </p:grpSpPr>
        <p:sp>
          <p:nvSpPr>
            <p:cNvPr name="Freeform 3" id="3"/>
            <p:cNvSpPr/>
            <p:nvPr/>
          </p:nvSpPr>
          <p:spPr>
            <a:xfrm flipH="false" flipV="false" rot="0">
              <a:off x="0" y="0"/>
              <a:ext cx="14068002" cy="7706692"/>
            </a:xfrm>
            <a:custGeom>
              <a:avLst/>
              <a:gdLst/>
              <a:ahLst/>
              <a:cxnLst/>
              <a:rect r="r" b="b" t="t" l="l"/>
              <a:pathLst>
                <a:path h="7706692" w="14068002">
                  <a:moveTo>
                    <a:pt x="0" y="0"/>
                  </a:moveTo>
                  <a:lnTo>
                    <a:pt x="14068002" y="0"/>
                  </a:lnTo>
                  <a:lnTo>
                    <a:pt x="14068002" y="7706692"/>
                  </a:lnTo>
                  <a:lnTo>
                    <a:pt x="0" y="7706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68002" y="0"/>
              <a:ext cx="14068002" cy="7706692"/>
            </a:xfrm>
            <a:custGeom>
              <a:avLst/>
              <a:gdLst/>
              <a:ahLst/>
              <a:cxnLst/>
              <a:rect r="r" b="b" t="t" l="l"/>
              <a:pathLst>
                <a:path h="7706692" w="14068002">
                  <a:moveTo>
                    <a:pt x="0" y="0"/>
                  </a:moveTo>
                  <a:lnTo>
                    <a:pt x="14068003" y="0"/>
                  </a:lnTo>
                  <a:lnTo>
                    <a:pt x="14068003" y="7706692"/>
                  </a:lnTo>
                  <a:lnTo>
                    <a:pt x="0" y="7706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0">
            <a:off x="9526247" y="2907665"/>
            <a:ext cx="3360198" cy="598726"/>
          </a:xfrm>
          <a:custGeom>
            <a:avLst/>
            <a:gdLst/>
            <a:ahLst/>
            <a:cxnLst/>
            <a:rect r="r" b="b" t="t" l="l"/>
            <a:pathLst>
              <a:path h="598726" w="3360198">
                <a:moveTo>
                  <a:pt x="3360198" y="0"/>
                </a:moveTo>
                <a:lnTo>
                  <a:pt x="0" y="0"/>
                </a:lnTo>
                <a:lnTo>
                  <a:pt x="0" y="598726"/>
                </a:lnTo>
                <a:lnTo>
                  <a:pt x="3360198" y="598726"/>
                </a:lnTo>
                <a:lnTo>
                  <a:pt x="336019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98156" y="4066449"/>
            <a:ext cx="3360198" cy="598726"/>
          </a:xfrm>
          <a:custGeom>
            <a:avLst/>
            <a:gdLst/>
            <a:ahLst/>
            <a:cxnLst/>
            <a:rect r="r" b="b" t="t" l="l"/>
            <a:pathLst>
              <a:path h="598726" w="3360198">
                <a:moveTo>
                  <a:pt x="0" y="0"/>
                </a:moveTo>
                <a:lnTo>
                  <a:pt x="3360198" y="0"/>
                </a:lnTo>
                <a:lnTo>
                  <a:pt x="3360198" y="598726"/>
                </a:lnTo>
                <a:lnTo>
                  <a:pt x="0" y="598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0517128" y="2398868"/>
            <a:ext cx="6492028" cy="2266308"/>
          </a:xfrm>
          <a:custGeom>
            <a:avLst/>
            <a:gdLst/>
            <a:ahLst/>
            <a:cxnLst/>
            <a:rect r="r" b="b" t="t" l="l"/>
            <a:pathLst>
              <a:path h="2266308" w="6492028">
                <a:moveTo>
                  <a:pt x="6492027" y="0"/>
                </a:moveTo>
                <a:lnTo>
                  <a:pt x="0" y="0"/>
                </a:lnTo>
                <a:lnTo>
                  <a:pt x="0" y="2266307"/>
                </a:lnTo>
                <a:lnTo>
                  <a:pt x="6492027" y="2266307"/>
                </a:lnTo>
                <a:lnTo>
                  <a:pt x="64920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2019494" y="3808149"/>
            <a:ext cx="4246007" cy="756561"/>
          </a:xfrm>
          <a:custGeom>
            <a:avLst/>
            <a:gdLst/>
            <a:ahLst/>
            <a:cxnLst/>
            <a:rect r="r" b="b" t="t" l="l"/>
            <a:pathLst>
              <a:path h="756561" w="4246007">
                <a:moveTo>
                  <a:pt x="4246007" y="0"/>
                </a:moveTo>
                <a:lnTo>
                  <a:pt x="0" y="0"/>
                </a:lnTo>
                <a:lnTo>
                  <a:pt x="0" y="756561"/>
                </a:lnTo>
                <a:lnTo>
                  <a:pt x="4246007" y="756561"/>
                </a:lnTo>
                <a:lnTo>
                  <a:pt x="424600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826310" y="2963383"/>
            <a:ext cx="4378441" cy="1592160"/>
          </a:xfrm>
          <a:custGeom>
            <a:avLst/>
            <a:gdLst/>
            <a:ahLst/>
            <a:cxnLst/>
            <a:rect r="r" b="b" t="t" l="l"/>
            <a:pathLst>
              <a:path h="1592160" w="4378441">
                <a:moveTo>
                  <a:pt x="0" y="0"/>
                </a:moveTo>
                <a:lnTo>
                  <a:pt x="4378441" y="0"/>
                </a:lnTo>
                <a:lnTo>
                  <a:pt x="4378441" y="1592160"/>
                </a:lnTo>
                <a:lnTo>
                  <a:pt x="0" y="159216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3612140" y="5668646"/>
            <a:ext cx="5656742" cy="1007928"/>
          </a:xfrm>
          <a:custGeom>
            <a:avLst/>
            <a:gdLst/>
            <a:ahLst/>
            <a:cxnLst/>
            <a:rect r="r" b="b" t="t" l="l"/>
            <a:pathLst>
              <a:path h="1007928" w="5656742">
                <a:moveTo>
                  <a:pt x="5656742" y="0"/>
                </a:moveTo>
                <a:lnTo>
                  <a:pt x="0" y="0"/>
                </a:lnTo>
                <a:lnTo>
                  <a:pt x="0" y="1007928"/>
                </a:lnTo>
                <a:lnTo>
                  <a:pt x="5656742" y="1007928"/>
                </a:lnTo>
                <a:lnTo>
                  <a:pt x="56567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370548" y="4806111"/>
            <a:ext cx="6280885" cy="1119139"/>
          </a:xfrm>
          <a:custGeom>
            <a:avLst/>
            <a:gdLst/>
            <a:ahLst/>
            <a:cxnLst/>
            <a:rect r="r" b="b" t="t" l="l"/>
            <a:pathLst>
              <a:path h="1119139" w="6280885">
                <a:moveTo>
                  <a:pt x="0" y="0"/>
                </a:moveTo>
                <a:lnTo>
                  <a:pt x="6280885" y="0"/>
                </a:lnTo>
                <a:lnTo>
                  <a:pt x="6280885" y="1119140"/>
                </a:lnTo>
                <a:lnTo>
                  <a:pt x="0" y="11191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095694" y="1170150"/>
            <a:ext cx="370526" cy="519870"/>
          </a:xfrm>
          <a:custGeom>
            <a:avLst/>
            <a:gdLst/>
            <a:ahLst/>
            <a:cxnLst/>
            <a:rect r="r" b="b" t="t" l="l"/>
            <a:pathLst>
              <a:path h="519870" w="370526">
                <a:moveTo>
                  <a:pt x="0" y="0"/>
                </a:moveTo>
                <a:lnTo>
                  <a:pt x="370526" y="0"/>
                </a:lnTo>
                <a:lnTo>
                  <a:pt x="370526" y="519870"/>
                </a:lnTo>
                <a:lnTo>
                  <a:pt x="0" y="5198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3671240" y="2687158"/>
            <a:ext cx="340333" cy="477508"/>
          </a:xfrm>
          <a:custGeom>
            <a:avLst/>
            <a:gdLst/>
            <a:ahLst/>
            <a:cxnLst/>
            <a:rect r="r" b="b" t="t" l="l"/>
            <a:pathLst>
              <a:path h="477508" w="340333">
                <a:moveTo>
                  <a:pt x="0" y="0"/>
                </a:moveTo>
                <a:lnTo>
                  <a:pt x="340332" y="0"/>
                </a:lnTo>
                <a:lnTo>
                  <a:pt x="340332" y="477508"/>
                </a:lnTo>
                <a:lnTo>
                  <a:pt x="0" y="4775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5398427" y="1666966"/>
            <a:ext cx="185263" cy="259935"/>
          </a:xfrm>
          <a:custGeom>
            <a:avLst/>
            <a:gdLst/>
            <a:ahLst/>
            <a:cxnLst/>
            <a:rect r="r" b="b" t="t" l="l"/>
            <a:pathLst>
              <a:path h="259935" w="185263">
                <a:moveTo>
                  <a:pt x="0" y="0"/>
                </a:moveTo>
                <a:lnTo>
                  <a:pt x="185263" y="0"/>
                </a:lnTo>
                <a:lnTo>
                  <a:pt x="185263" y="259935"/>
                </a:lnTo>
                <a:lnTo>
                  <a:pt x="0" y="2599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7568911" y="1075786"/>
            <a:ext cx="370526" cy="519870"/>
          </a:xfrm>
          <a:custGeom>
            <a:avLst/>
            <a:gdLst/>
            <a:ahLst/>
            <a:cxnLst/>
            <a:rect r="r" b="b" t="t" l="l"/>
            <a:pathLst>
              <a:path h="519870" w="370526">
                <a:moveTo>
                  <a:pt x="0" y="0"/>
                </a:moveTo>
                <a:lnTo>
                  <a:pt x="370526" y="0"/>
                </a:lnTo>
                <a:lnTo>
                  <a:pt x="370526" y="519870"/>
                </a:lnTo>
                <a:lnTo>
                  <a:pt x="0" y="5198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8997147" y="2602525"/>
            <a:ext cx="280814" cy="393999"/>
          </a:xfrm>
          <a:custGeom>
            <a:avLst/>
            <a:gdLst/>
            <a:ahLst/>
            <a:cxnLst/>
            <a:rect r="r" b="b" t="t" l="l"/>
            <a:pathLst>
              <a:path h="393999" w="280814">
                <a:moveTo>
                  <a:pt x="0" y="0"/>
                </a:moveTo>
                <a:lnTo>
                  <a:pt x="280814" y="0"/>
                </a:lnTo>
                <a:lnTo>
                  <a:pt x="280814" y="393999"/>
                </a:lnTo>
                <a:lnTo>
                  <a:pt x="0" y="3939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11649237" y="1536999"/>
            <a:ext cx="277894" cy="389903"/>
          </a:xfrm>
          <a:custGeom>
            <a:avLst/>
            <a:gdLst/>
            <a:ahLst/>
            <a:cxnLst/>
            <a:rect r="r" b="b" t="t" l="l"/>
            <a:pathLst>
              <a:path h="389903" w="277894">
                <a:moveTo>
                  <a:pt x="0" y="0"/>
                </a:moveTo>
                <a:lnTo>
                  <a:pt x="277894" y="0"/>
                </a:lnTo>
                <a:lnTo>
                  <a:pt x="277894" y="389902"/>
                </a:lnTo>
                <a:lnTo>
                  <a:pt x="0" y="3899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15850476" y="5154796"/>
            <a:ext cx="227779" cy="319588"/>
          </a:xfrm>
          <a:custGeom>
            <a:avLst/>
            <a:gdLst/>
            <a:ahLst/>
            <a:cxnLst/>
            <a:rect r="r" b="b" t="t" l="l"/>
            <a:pathLst>
              <a:path h="319588" w="227779">
                <a:moveTo>
                  <a:pt x="0" y="0"/>
                </a:moveTo>
                <a:lnTo>
                  <a:pt x="227779" y="0"/>
                </a:lnTo>
                <a:lnTo>
                  <a:pt x="227779" y="319588"/>
                </a:lnTo>
                <a:lnTo>
                  <a:pt x="0" y="3195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14353730" y="1075786"/>
            <a:ext cx="437782" cy="614235"/>
          </a:xfrm>
          <a:custGeom>
            <a:avLst/>
            <a:gdLst/>
            <a:ahLst/>
            <a:cxnLst/>
            <a:rect r="r" b="b" t="t" l="l"/>
            <a:pathLst>
              <a:path h="614235" w="437782">
                <a:moveTo>
                  <a:pt x="0" y="0"/>
                </a:moveTo>
                <a:lnTo>
                  <a:pt x="437782" y="0"/>
                </a:lnTo>
                <a:lnTo>
                  <a:pt x="437782" y="614234"/>
                </a:lnTo>
                <a:lnTo>
                  <a:pt x="0" y="614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16864003" y="2195210"/>
            <a:ext cx="290305" cy="407315"/>
          </a:xfrm>
          <a:custGeom>
            <a:avLst/>
            <a:gdLst/>
            <a:ahLst/>
            <a:cxnLst/>
            <a:rect r="r" b="b" t="t" l="l"/>
            <a:pathLst>
              <a:path h="407315" w="290305">
                <a:moveTo>
                  <a:pt x="0" y="0"/>
                </a:moveTo>
                <a:lnTo>
                  <a:pt x="290305" y="0"/>
                </a:lnTo>
                <a:lnTo>
                  <a:pt x="290305" y="407315"/>
                </a:lnTo>
                <a:lnTo>
                  <a:pt x="0" y="4073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3330580" y="6243115"/>
            <a:ext cx="308938" cy="433459"/>
          </a:xfrm>
          <a:custGeom>
            <a:avLst/>
            <a:gdLst/>
            <a:ahLst/>
            <a:cxnLst/>
            <a:rect r="r" b="b" t="t" l="l"/>
            <a:pathLst>
              <a:path h="433459" w="308938">
                <a:moveTo>
                  <a:pt x="0" y="0"/>
                </a:moveTo>
                <a:lnTo>
                  <a:pt x="308937" y="0"/>
                </a:lnTo>
                <a:lnTo>
                  <a:pt x="308937" y="433459"/>
                </a:lnTo>
                <a:lnTo>
                  <a:pt x="0" y="43345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12004568" y="5903264"/>
            <a:ext cx="324210" cy="454886"/>
          </a:xfrm>
          <a:custGeom>
            <a:avLst/>
            <a:gdLst/>
            <a:ahLst/>
            <a:cxnLst/>
            <a:rect r="r" b="b" t="t" l="l"/>
            <a:pathLst>
              <a:path h="454886" w="324210">
                <a:moveTo>
                  <a:pt x="0" y="0"/>
                </a:moveTo>
                <a:lnTo>
                  <a:pt x="324210" y="0"/>
                </a:lnTo>
                <a:lnTo>
                  <a:pt x="324210" y="454886"/>
                </a:lnTo>
                <a:lnTo>
                  <a:pt x="0" y="4548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0">
            <a:off x="1268564" y="3808149"/>
            <a:ext cx="216179" cy="303313"/>
          </a:xfrm>
          <a:custGeom>
            <a:avLst/>
            <a:gdLst/>
            <a:ahLst/>
            <a:cxnLst/>
            <a:rect r="r" b="b" t="t" l="l"/>
            <a:pathLst>
              <a:path h="303313" w="216179">
                <a:moveTo>
                  <a:pt x="0" y="0"/>
                </a:moveTo>
                <a:lnTo>
                  <a:pt x="216179" y="0"/>
                </a:lnTo>
                <a:lnTo>
                  <a:pt x="216179" y="303313"/>
                </a:lnTo>
                <a:lnTo>
                  <a:pt x="0" y="3033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4" id="24"/>
          <p:cNvGrpSpPr/>
          <p:nvPr/>
        </p:nvGrpSpPr>
        <p:grpSpPr>
          <a:xfrm rot="0">
            <a:off x="0" y="8591752"/>
            <a:ext cx="18288000" cy="3086100"/>
            <a:chOff x="0" y="0"/>
            <a:chExt cx="4816593" cy="812800"/>
          </a:xfrm>
        </p:grpSpPr>
        <p:sp>
          <p:nvSpPr>
            <p:cNvPr name="Freeform 25" id="25"/>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3C207E"/>
            </a:solidFill>
          </p:spPr>
        </p:sp>
        <p:sp>
          <p:nvSpPr>
            <p:cNvPr name="TextBox 26" id="26"/>
            <p:cNvSpPr txBox="true"/>
            <p:nvPr/>
          </p:nvSpPr>
          <p:spPr>
            <a:xfrm>
              <a:off x="0" y="0"/>
              <a:ext cx="4816593" cy="812800"/>
            </a:xfrm>
            <a:prstGeom prst="rect">
              <a:avLst/>
            </a:prstGeom>
          </p:spPr>
          <p:txBody>
            <a:bodyPr anchor="ctr" rtlCol="false" tIns="50800" lIns="50800" bIns="50800" rIns="50800"/>
            <a:lstStyle/>
            <a:p>
              <a:pPr algn="ctr">
                <a:lnSpc>
                  <a:spcPts val="2078"/>
                </a:lnSpc>
              </a:pPr>
            </a:p>
          </p:txBody>
        </p:sp>
      </p:grpSp>
      <p:grpSp>
        <p:nvGrpSpPr>
          <p:cNvPr name="Group 27" id="27"/>
          <p:cNvGrpSpPr/>
          <p:nvPr/>
        </p:nvGrpSpPr>
        <p:grpSpPr>
          <a:xfrm rot="-10800000">
            <a:off x="0" y="8591752"/>
            <a:ext cx="18288000" cy="5009239"/>
            <a:chOff x="0" y="0"/>
            <a:chExt cx="24384000" cy="6678985"/>
          </a:xfrm>
        </p:grpSpPr>
        <p:sp>
          <p:nvSpPr>
            <p:cNvPr name="Freeform 28" id="28"/>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12">
                <a:alphaModFix amt="40000"/>
                <a:extLst>
                  <a:ext uri="{96DAC541-7B7A-43D3-8B79-37D633B846F1}">
                    <asvg:svgBlip xmlns:asvg="http://schemas.microsoft.com/office/drawing/2016/SVG/main" r:embed="rId13"/>
                  </a:ext>
                </a:extLst>
              </a:blip>
              <a:stretch>
                <a:fillRect l="0" t="0" r="0" b="0"/>
              </a:stretch>
            </a:blipFill>
          </p:spPr>
        </p:sp>
        <p:sp>
          <p:nvSpPr>
            <p:cNvPr name="Freeform 29" id="29"/>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12">
                <a:alphaModFix amt="40000"/>
                <a:extLst>
                  <a:ext uri="{96DAC541-7B7A-43D3-8B79-37D633B846F1}">
                    <asvg:svgBlip xmlns:asvg="http://schemas.microsoft.com/office/drawing/2016/SVG/main" r:embed="rId13"/>
                  </a:ext>
                </a:extLst>
              </a:blip>
              <a:stretch>
                <a:fillRect l="0" t="0" r="0" b="0"/>
              </a:stretch>
            </a:blipFill>
          </p:spPr>
        </p:sp>
      </p:grpSp>
      <p:sp>
        <p:nvSpPr>
          <p:cNvPr name="Freeform 30" id="30"/>
          <p:cNvSpPr/>
          <p:nvPr/>
        </p:nvSpPr>
        <p:spPr>
          <a:xfrm flipH="false" flipV="false" rot="0">
            <a:off x="7016530" y="6504512"/>
            <a:ext cx="4406297" cy="4406297"/>
          </a:xfrm>
          <a:custGeom>
            <a:avLst/>
            <a:gdLst/>
            <a:ahLst/>
            <a:cxnLst/>
            <a:rect r="r" b="b" t="t" l="l"/>
            <a:pathLst>
              <a:path h="4406297" w="4406297">
                <a:moveTo>
                  <a:pt x="0" y="0"/>
                </a:moveTo>
                <a:lnTo>
                  <a:pt x="4406297" y="0"/>
                </a:lnTo>
                <a:lnTo>
                  <a:pt x="4406297" y="4406296"/>
                </a:lnTo>
                <a:lnTo>
                  <a:pt x="0" y="440629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1" id="31"/>
          <p:cNvSpPr txBox="true"/>
          <p:nvPr/>
        </p:nvSpPr>
        <p:spPr>
          <a:xfrm rot="0">
            <a:off x="2433265" y="387357"/>
            <a:ext cx="13689392" cy="5820317"/>
          </a:xfrm>
          <a:prstGeom prst="rect">
            <a:avLst/>
          </a:prstGeom>
        </p:spPr>
        <p:txBody>
          <a:bodyPr anchor="t" rtlCol="false" tIns="0" lIns="0" bIns="0" rIns="0">
            <a:spAutoFit/>
          </a:bodyPr>
          <a:lstStyle/>
          <a:p>
            <a:pPr algn="ctr">
              <a:lnSpc>
                <a:spcPts val="21897"/>
              </a:lnSpc>
            </a:pPr>
            <a:r>
              <a:rPr lang="en-US" sz="21259">
                <a:solidFill>
                  <a:srgbClr val="FFFFFF"/>
                </a:solidFill>
                <a:latin typeface="Arcade Gamer"/>
                <a:ea typeface="Arcade Gamer"/>
                <a:cs typeface="Arcade Gamer"/>
                <a:sym typeface="Arcade Gamer"/>
              </a:rPr>
              <a:t>MATERI VLAN</a:t>
            </a:r>
          </a:p>
        </p:txBody>
      </p:sp>
      <p:sp>
        <p:nvSpPr>
          <p:cNvPr name="Freeform 32" id="32"/>
          <p:cNvSpPr/>
          <p:nvPr/>
        </p:nvSpPr>
        <p:spPr>
          <a:xfrm flipH="false" flipV="false" rot="0">
            <a:off x="1604594" y="5045504"/>
            <a:ext cx="4813957" cy="857760"/>
          </a:xfrm>
          <a:custGeom>
            <a:avLst/>
            <a:gdLst/>
            <a:ahLst/>
            <a:cxnLst/>
            <a:rect r="r" b="b" t="t" l="l"/>
            <a:pathLst>
              <a:path h="857760" w="4813957">
                <a:moveTo>
                  <a:pt x="0" y="0"/>
                </a:moveTo>
                <a:lnTo>
                  <a:pt x="4813957" y="0"/>
                </a:lnTo>
                <a:lnTo>
                  <a:pt x="4813957" y="857760"/>
                </a:lnTo>
                <a:lnTo>
                  <a:pt x="0" y="8577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195356" y="2195210"/>
            <a:ext cx="3360198" cy="598726"/>
          </a:xfrm>
          <a:custGeom>
            <a:avLst/>
            <a:gdLst/>
            <a:ahLst/>
            <a:cxnLst/>
            <a:rect r="r" b="b" t="t" l="l"/>
            <a:pathLst>
              <a:path h="598726" w="3360198">
                <a:moveTo>
                  <a:pt x="0" y="0"/>
                </a:moveTo>
                <a:lnTo>
                  <a:pt x="3360198" y="0"/>
                </a:lnTo>
                <a:lnTo>
                  <a:pt x="3360198" y="598726"/>
                </a:lnTo>
                <a:lnTo>
                  <a:pt x="0" y="598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true" flipV="false" rot="0">
            <a:off x="15183904" y="1382903"/>
            <a:ext cx="3360198" cy="598726"/>
          </a:xfrm>
          <a:custGeom>
            <a:avLst/>
            <a:gdLst/>
            <a:ahLst/>
            <a:cxnLst/>
            <a:rect r="r" b="b" t="t" l="l"/>
            <a:pathLst>
              <a:path h="598726" w="3360198">
                <a:moveTo>
                  <a:pt x="3360198" y="0"/>
                </a:moveTo>
                <a:lnTo>
                  <a:pt x="0" y="0"/>
                </a:lnTo>
                <a:lnTo>
                  <a:pt x="0" y="598726"/>
                </a:lnTo>
                <a:lnTo>
                  <a:pt x="3360198" y="598726"/>
                </a:lnTo>
                <a:lnTo>
                  <a:pt x="336019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0">
            <a:off x="7175287" y="5851347"/>
            <a:ext cx="4088783" cy="884664"/>
          </a:xfrm>
          <a:custGeom>
            <a:avLst/>
            <a:gdLst/>
            <a:ahLst/>
            <a:cxnLst/>
            <a:rect r="r" b="b" t="t" l="l"/>
            <a:pathLst>
              <a:path h="884664" w="4088783">
                <a:moveTo>
                  <a:pt x="0" y="0"/>
                </a:moveTo>
                <a:lnTo>
                  <a:pt x="4088783" y="0"/>
                </a:lnTo>
                <a:lnTo>
                  <a:pt x="4088783" y="884664"/>
                </a:lnTo>
                <a:lnTo>
                  <a:pt x="0" y="88466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6" id="36"/>
          <p:cNvSpPr txBox="true"/>
          <p:nvPr/>
        </p:nvSpPr>
        <p:spPr>
          <a:xfrm rot="0">
            <a:off x="7866703" y="6145473"/>
            <a:ext cx="2705951" cy="359281"/>
          </a:xfrm>
          <a:prstGeom prst="rect">
            <a:avLst/>
          </a:prstGeom>
        </p:spPr>
        <p:txBody>
          <a:bodyPr anchor="t" rtlCol="false" tIns="0" lIns="0" bIns="0" rIns="0">
            <a:spAutoFit/>
          </a:bodyPr>
          <a:lstStyle/>
          <a:p>
            <a:pPr algn="ctr">
              <a:lnSpc>
                <a:spcPts val="2498"/>
              </a:lnSpc>
            </a:pPr>
            <a:r>
              <a:rPr lang="en-US" sz="2425">
                <a:solidFill>
                  <a:srgbClr val="FFFFFF"/>
                </a:solidFill>
                <a:latin typeface="Arcade Gamer"/>
                <a:ea typeface="Arcade Gamer"/>
                <a:cs typeface="Arcade Gamer"/>
                <a:sym typeface="Arcade Gamer"/>
              </a:rPr>
              <a:t>LET’S PLAY!</a:t>
            </a:r>
          </a:p>
        </p:txBody>
      </p:sp>
      <p:sp>
        <p:nvSpPr>
          <p:cNvPr name="Freeform 37" id="37"/>
          <p:cNvSpPr/>
          <p:nvPr/>
        </p:nvSpPr>
        <p:spPr>
          <a:xfrm flipH="false" flipV="false" rot="0">
            <a:off x="5922899" y="6676574"/>
            <a:ext cx="185263" cy="259935"/>
          </a:xfrm>
          <a:custGeom>
            <a:avLst/>
            <a:gdLst/>
            <a:ahLst/>
            <a:cxnLst/>
            <a:rect r="r" b="b" t="t" l="l"/>
            <a:pathLst>
              <a:path h="259935" w="185263">
                <a:moveTo>
                  <a:pt x="0" y="0"/>
                </a:moveTo>
                <a:lnTo>
                  <a:pt x="185263" y="0"/>
                </a:lnTo>
                <a:lnTo>
                  <a:pt x="185263" y="259935"/>
                </a:lnTo>
                <a:lnTo>
                  <a:pt x="0" y="2599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8" id="38"/>
          <p:cNvSpPr/>
          <p:nvPr/>
        </p:nvSpPr>
        <p:spPr>
          <a:xfrm flipH="false" flipV="false" rot="0">
            <a:off x="1677263" y="7371489"/>
            <a:ext cx="185263" cy="259935"/>
          </a:xfrm>
          <a:custGeom>
            <a:avLst/>
            <a:gdLst/>
            <a:ahLst/>
            <a:cxnLst/>
            <a:rect r="r" b="b" t="t" l="l"/>
            <a:pathLst>
              <a:path h="259935" w="185263">
                <a:moveTo>
                  <a:pt x="0" y="0"/>
                </a:moveTo>
                <a:lnTo>
                  <a:pt x="185263" y="0"/>
                </a:lnTo>
                <a:lnTo>
                  <a:pt x="185263" y="259935"/>
                </a:lnTo>
                <a:lnTo>
                  <a:pt x="0" y="2599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9" id="39"/>
          <p:cNvSpPr/>
          <p:nvPr/>
        </p:nvSpPr>
        <p:spPr>
          <a:xfrm flipH="false" flipV="false" rot="0">
            <a:off x="13426877" y="7788892"/>
            <a:ext cx="185263" cy="259935"/>
          </a:xfrm>
          <a:custGeom>
            <a:avLst/>
            <a:gdLst/>
            <a:ahLst/>
            <a:cxnLst/>
            <a:rect r="r" b="b" t="t" l="l"/>
            <a:pathLst>
              <a:path h="259935" w="185263">
                <a:moveTo>
                  <a:pt x="0" y="0"/>
                </a:moveTo>
                <a:lnTo>
                  <a:pt x="185263" y="0"/>
                </a:lnTo>
                <a:lnTo>
                  <a:pt x="185263" y="259935"/>
                </a:lnTo>
                <a:lnTo>
                  <a:pt x="0" y="2599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0" id="40"/>
          <p:cNvSpPr/>
          <p:nvPr/>
        </p:nvSpPr>
        <p:spPr>
          <a:xfrm flipH="false" flipV="false" rot="0">
            <a:off x="16652052" y="7241521"/>
            <a:ext cx="185263" cy="259935"/>
          </a:xfrm>
          <a:custGeom>
            <a:avLst/>
            <a:gdLst/>
            <a:ahLst/>
            <a:cxnLst/>
            <a:rect r="r" b="b" t="t" l="l"/>
            <a:pathLst>
              <a:path h="259935" w="185263">
                <a:moveTo>
                  <a:pt x="0" y="0"/>
                </a:moveTo>
                <a:lnTo>
                  <a:pt x="185262" y="0"/>
                </a:lnTo>
                <a:lnTo>
                  <a:pt x="185262" y="259935"/>
                </a:lnTo>
                <a:lnTo>
                  <a:pt x="0" y="2599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1" id="41"/>
          <p:cNvSpPr/>
          <p:nvPr/>
        </p:nvSpPr>
        <p:spPr>
          <a:xfrm flipH="false" flipV="false" rot="0">
            <a:off x="4413346" y="7918859"/>
            <a:ext cx="185263" cy="259935"/>
          </a:xfrm>
          <a:custGeom>
            <a:avLst/>
            <a:gdLst/>
            <a:ahLst/>
            <a:cxnLst/>
            <a:rect r="r" b="b" t="t" l="l"/>
            <a:pathLst>
              <a:path h="259935" w="185263">
                <a:moveTo>
                  <a:pt x="0" y="0"/>
                </a:moveTo>
                <a:lnTo>
                  <a:pt x="185262" y="0"/>
                </a:lnTo>
                <a:lnTo>
                  <a:pt x="185262" y="259935"/>
                </a:lnTo>
                <a:lnTo>
                  <a:pt x="0" y="2599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9C7AE9"/>
        </a:solidFill>
      </p:bgPr>
    </p:bg>
    <p:spTree>
      <p:nvGrpSpPr>
        <p:cNvPr id="1" name=""/>
        <p:cNvGrpSpPr/>
        <p:nvPr/>
      </p:nvGrpSpPr>
      <p:grpSpPr>
        <a:xfrm>
          <a:off x="0" y="0"/>
          <a:ext cx="0" cy="0"/>
          <a:chOff x="0" y="0"/>
          <a:chExt cx="0" cy="0"/>
        </a:xfrm>
      </p:grpSpPr>
      <p:grpSp>
        <p:nvGrpSpPr>
          <p:cNvPr name="Group 2" id="2"/>
          <p:cNvGrpSpPr/>
          <p:nvPr/>
        </p:nvGrpSpPr>
        <p:grpSpPr>
          <a:xfrm rot="0">
            <a:off x="0" y="3640916"/>
            <a:ext cx="18253226" cy="4999714"/>
            <a:chOff x="0" y="0"/>
            <a:chExt cx="24337634" cy="6666285"/>
          </a:xfrm>
        </p:grpSpPr>
        <p:sp>
          <p:nvSpPr>
            <p:cNvPr name="Freeform 3" id="3"/>
            <p:cNvSpPr/>
            <p:nvPr/>
          </p:nvSpPr>
          <p:spPr>
            <a:xfrm flipH="false" flipV="false" rot="0">
              <a:off x="0" y="0"/>
              <a:ext cx="12168817" cy="6666285"/>
            </a:xfrm>
            <a:custGeom>
              <a:avLst/>
              <a:gdLst/>
              <a:ahLst/>
              <a:cxnLst/>
              <a:rect r="r" b="b" t="t" l="l"/>
              <a:pathLst>
                <a:path h="6666285" w="12168817">
                  <a:moveTo>
                    <a:pt x="0" y="0"/>
                  </a:moveTo>
                  <a:lnTo>
                    <a:pt x="12168817" y="0"/>
                  </a:lnTo>
                  <a:lnTo>
                    <a:pt x="12168817" y="6666285"/>
                  </a:lnTo>
                  <a:lnTo>
                    <a:pt x="0" y="6666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68817" y="0"/>
              <a:ext cx="12168817" cy="6666285"/>
            </a:xfrm>
            <a:custGeom>
              <a:avLst/>
              <a:gdLst/>
              <a:ahLst/>
              <a:cxnLst/>
              <a:rect r="r" b="b" t="t" l="l"/>
              <a:pathLst>
                <a:path h="6666285" w="12168817">
                  <a:moveTo>
                    <a:pt x="0" y="0"/>
                  </a:moveTo>
                  <a:lnTo>
                    <a:pt x="12168817" y="0"/>
                  </a:lnTo>
                  <a:lnTo>
                    <a:pt x="12168817" y="6666285"/>
                  </a:lnTo>
                  <a:lnTo>
                    <a:pt x="0" y="66662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true" flipV="false" rot="0">
            <a:off x="9742728" y="2982798"/>
            <a:ext cx="3360198" cy="598726"/>
          </a:xfrm>
          <a:custGeom>
            <a:avLst/>
            <a:gdLst/>
            <a:ahLst/>
            <a:cxnLst/>
            <a:rect r="r" b="b" t="t" l="l"/>
            <a:pathLst>
              <a:path h="598726" w="3360198">
                <a:moveTo>
                  <a:pt x="3360198" y="0"/>
                </a:moveTo>
                <a:lnTo>
                  <a:pt x="0" y="0"/>
                </a:lnTo>
                <a:lnTo>
                  <a:pt x="0" y="598727"/>
                </a:lnTo>
                <a:lnTo>
                  <a:pt x="3360198" y="598727"/>
                </a:lnTo>
                <a:lnTo>
                  <a:pt x="336019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284267" y="3959805"/>
            <a:ext cx="3360198" cy="598726"/>
          </a:xfrm>
          <a:custGeom>
            <a:avLst/>
            <a:gdLst/>
            <a:ahLst/>
            <a:cxnLst/>
            <a:rect r="r" b="b" t="t" l="l"/>
            <a:pathLst>
              <a:path h="598726" w="3360198">
                <a:moveTo>
                  <a:pt x="0" y="0"/>
                </a:moveTo>
                <a:lnTo>
                  <a:pt x="3360197" y="0"/>
                </a:lnTo>
                <a:lnTo>
                  <a:pt x="3360197" y="598726"/>
                </a:lnTo>
                <a:lnTo>
                  <a:pt x="0" y="598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0755789" y="2459105"/>
            <a:ext cx="6159522" cy="2150233"/>
          </a:xfrm>
          <a:custGeom>
            <a:avLst/>
            <a:gdLst/>
            <a:ahLst/>
            <a:cxnLst/>
            <a:rect r="r" b="b" t="t" l="l"/>
            <a:pathLst>
              <a:path h="2150233" w="6159522">
                <a:moveTo>
                  <a:pt x="6159521" y="0"/>
                </a:moveTo>
                <a:lnTo>
                  <a:pt x="0" y="0"/>
                </a:lnTo>
                <a:lnTo>
                  <a:pt x="0" y="2150233"/>
                </a:lnTo>
                <a:lnTo>
                  <a:pt x="6159521" y="2150233"/>
                </a:lnTo>
                <a:lnTo>
                  <a:pt x="615952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784619" y="3581525"/>
            <a:ext cx="4246007" cy="756561"/>
          </a:xfrm>
          <a:custGeom>
            <a:avLst/>
            <a:gdLst/>
            <a:ahLst/>
            <a:cxnLst/>
            <a:rect r="r" b="b" t="t" l="l"/>
            <a:pathLst>
              <a:path h="756561" w="4246007">
                <a:moveTo>
                  <a:pt x="4246007" y="0"/>
                </a:moveTo>
                <a:lnTo>
                  <a:pt x="0" y="0"/>
                </a:lnTo>
                <a:lnTo>
                  <a:pt x="0" y="756561"/>
                </a:lnTo>
                <a:lnTo>
                  <a:pt x="4246007" y="756561"/>
                </a:lnTo>
                <a:lnTo>
                  <a:pt x="424600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841406" y="2789125"/>
            <a:ext cx="4098031" cy="1490193"/>
          </a:xfrm>
          <a:custGeom>
            <a:avLst/>
            <a:gdLst/>
            <a:ahLst/>
            <a:cxnLst/>
            <a:rect r="r" b="b" t="t" l="l"/>
            <a:pathLst>
              <a:path h="1490193" w="4098031">
                <a:moveTo>
                  <a:pt x="0" y="0"/>
                </a:moveTo>
                <a:lnTo>
                  <a:pt x="4098031" y="0"/>
                </a:lnTo>
                <a:lnTo>
                  <a:pt x="4098031" y="1490193"/>
                </a:lnTo>
                <a:lnTo>
                  <a:pt x="0" y="149019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3612140" y="5668646"/>
            <a:ext cx="5656742" cy="1007928"/>
          </a:xfrm>
          <a:custGeom>
            <a:avLst/>
            <a:gdLst/>
            <a:ahLst/>
            <a:cxnLst/>
            <a:rect r="r" b="b" t="t" l="l"/>
            <a:pathLst>
              <a:path h="1007928" w="5656742">
                <a:moveTo>
                  <a:pt x="5656742" y="0"/>
                </a:moveTo>
                <a:lnTo>
                  <a:pt x="0" y="0"/>
                </a:lnTo>
                <a:lnTo>
                  <a:pt x="0" y="1007928"/>
                </a:lnTo>
                <a:lnTo>
                  <a:pt x="5656742" y="1007928"/>
                </a:lnTo>
                <a:lnTo>
                  <a:pt x="56567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428330" y="4842911"/>
            <a:ext cx="6280885" cy="1119139"/>
          </a:xfrm>
          <a:custGeom>
            <a:avLst/>
            <a:gdLst/>
            <a:ahLst/>
            <a:cxnLst/>
            <a:rect r="r" b="b" t="t" l="l"/>
            <a:pathLst>
              <a:path h="1119139" w="6280885">
                <a:moveTo>
                  <a:pt x="0" y="0"/>
                </a:moveTo>
                <a:lnTo>
                  <a:pt x="6280885" y="0"/>
                </a:lnTo>
                <a:lnTo>
                  <a:pt x="6280885" y="1119139"/>
                </a:lnTo>
                <a:lnTo>
                  <a:pt x="0" y="11191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095694" y="1170150"/>
            <a:ext cx="370526" cy="519870"/>
          </a:xfrm>
          <a:custGeom>
            <a:avLst/>
            <a:gdLst/>
            <a:ahLst/>
            <a:cxnLst/>
            <a:rect r="r" b="b" t="t" l="l"/>
            <a:pathLst>
              <a:path h="519870" w="370526">
                <a:moveTo>
                  <a:pt x="0" y="0"/>
                </a:moveTo>
                <a:lnTo>
                  <a:pt x="370526" y="0"/>
                </a:lnTo>
                <a:lnTo>
                  <a:pt x="370526" y="519870"/>
                </a:lnTo>
                <a:lnTo>
                  <a:pt x="0" y="5198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3671240" y="2687158"/>
            <a:ext cx="340333" cy="477508"/>
          </a:xfrm>
          <a:custGeom>
            <a:avLst/>
            <a:gdLst/>
            <a:ahLst/>
            <a:cxnLst/>
            <a:rect r="r" b="b" t="t" l="l"/>
            <a:pathLst>
              <a:path h="477508" w="340333">
                <a:moveTo>
                  <a:pt x="0" y="0"/>
                </a:moveTo>
                <a:lnTo>
                  <a:pt x="340332" y="0"/>
                </a:lnTo>
                <a:lnTo>
                  <a:pt x="340332" y="477508"/>
                </a:lnTo>
                <a:lnTo>
                  <a:pt x="0" y="4775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5398427" y="1666966"/>
            <a:ext cx="185263" cy="259935"/>
          </a:xfrm>
          <a:custGeom>
            <a:avLst/>
            <a:gdLst/>
            <a:ahLst/>
            <a:cxnLst/>
            <a:rect r="r" b="b" t="t" l="l"/>
            <a:pathLst>
              <a:path h="259935" w="185263">
                <a:moveTo>
                  <a:pt x="0" y="0"/>
                </a:moveTo>
                <a:lnTo>
                  <a:pt x="185263" y="0"/>
                </a:lnTo>
                <a:lnTo>
                  <a:pt x="185263" y="259935"/>
                </a:lnTo>
                <a:lnTo>
                  <a:pt x="0" y="2599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5" id="15"/>
          <p:cNvSpPr/>
          <p:nvPr/>
        </p:nvSpPr>
        <p:spPr>
          <a:xfrm flipH="false" flipV="false" rot="0">
            <a:off x="7568911" y="1075786"/>
            <a:ext cx="370526" cy="519870"/>
          </a:xfrm>
          <a:custGeom>
            <a:avLst/>
            <a:gdLst/>
            <a:ahLst/>
            <a:cxnLst/>
            <a:rect r="r" b="b" t="t" l="l"/>
            <a:pathLst>
              <a:path h="519870" w="370526">
                <a:moveTo>
                  <a:pt x="0" y="0"/>
                </a:moveTo>
                <a:lnTo>
                  <a:pt x="370526" y="0"/>
                </a:lnTo>
                <a:lnTo>
                  <a:pt x="370526" y="519870"/>
                </a:lnTo>
                <a:lnTo>
                  <a:pt x="0" y="5198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8997147" y="2602525"/>
            <a:ext cx="280814" cy="393999"/>
          </a:xfrm>
          <a:custGeom>
            <a:avLst/>
            <a:gdLst/>
            <a:ahLst/>
            <a:cxnLst/>
            <a:rect r="r" b="b" t="t" l="l"/>
            <a:pathLst>
              <a:path h="393999" w="280814">
                <a:moveTo>
                  <a:pt x="0" y="0"/>
                </a:moveTo>
                <a:lnTo>
                  <a:pt x="280814" y="0"/>
                </a:lnTo>
                <a:lnTo>
                  <a:pt x="280814" y="393999"/>
                </a:lnTo>
                <a:lnTo>
                  <a:pt x="0" y="3939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11649237" y="1536999"/>
            <a:ext cx="277894" cy="389903"/>
          </a:xfrm>
          <a:custGeom>
            <a:avLst/>
            <a:gdLst/>
            <a:ahLst/>
            <a:cxnLst/>
            <a:rect r="r" b="b" t="t" l="l"/>
            <a:pathLst>
              <a:path h="389903" w="277894">
                <a:moveTo>
                  <a:pt x="0" y="0"/>
                </a:moveTo>
                <a:lnTo>
                  <a:pt x="277894" y="0"/>
                </a:lnTo>
                <a:lnTo>
                  <a:pt x="277894" y="389902"/>
                </a:lnTo>
                <a:lnTo>
                  <a:pt x="0" y="3899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15850476" y="5154796"/>
            <a:ext cx="227779" cy="319588"/>
          </a:xfrm>
          <a:custGeom>
            <a:avLst/>
            <a:gdLst/>
            <a:ahLst/>
            <a:cxnLst/>
            <a:rect r="r" b="b" t="t" l="l"/>
            <a:pathLst>
              <a:path h="319588" w="227779">
                <a:moveTo>
                  <a:pt x="0" y="0"/>
                </a:moveTo>
                <a:lnTo>
                  <a:pt x="227779" y="0"/>
                </a:lnTo>
                <a:lnTo>
                  <a:pt x="227779" y="319588"/>
                </a:lnTo>
                <a:lnTo>
                  <a:pt x="0" y="3195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14353730" y="1075786"/>
            <a:ext cx="437782" cy="614235"/>
          </a:xfrm>
          <a:custGeom>
            <a:avLst/>
            <a:gdLst/>
            <a:ahLst/>
            <a:cxnLst/>
            <a:rect r="r" b="b" t="t" l="l"/>
            <a:pathLst>
              <a:path h="614235" w="437782">
                <a:moveTo>
                  <a:pt x="0" y="0"/>
                </a:moveTo>
                <a:lnTo>
                  <a:pt x="437782" y="0"/>
                </a:lnTo>
                <a:lnTo>
                  <a:pt x="437782" y="614234"/>
                </a:lnTo>
                <a:lnTo>
                  <a:pt x="0" y="6142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16864003" y="2195210"/>
            <a:ext cx="290305" cy="407315"/>
          </a:xfrm>
          <a:custGeom>
            <a:avLst/>
            <a:gdLst/>
            <a:ahLst/>
            <a:cxnLst/>
            <a:rect r="r" b="b" t="t" l="l"/>
            <a:pathLst>
              <a:path h="407315" w="290305">
                <a:moveTo>
                  <a:pt x="0" y="0"/>
                </a:moveTo>
                <a:lnTo>
                  <a:pt x="290305" y="0"/>
                </a:lnTo>
                <a:lnTo>
                  <a:pt x="290305" y="407315"/>
                </a:lnTo>
                <a:lnTo>
                  <a:pt x="0" y="40731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3164842" y="6358150"/>
            <a:ext cx="359189" cy="503964"/>
          </a:xfrm>
          <a:custGeom>
            <a:avLst/>
            <a:gdLst/>
            <a:ahLst/>
            <a:cxnLst/>
            <a:rect r="r" b="b" t="t" l="l"/>
            <a:pathLst>
              <a:path h="503964" w="359189">
                <a:moveTo>
                  <a:pt x="0" y="0"/>
                </a:moveTo>
                <a:lnTo>
                  <a:pt x="359189" y="0"/>
                </a:lnTo>
                <a:lnTo>
                  <a:pt x="359189" y="503964"/>
                </a:lnTo>
                <a:lnTo>
                  <a:pt x="0" y="5039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7246709" y="5704744"/>
            <a:ext cx="282981" cy="397040"/>
          </a:xfrm>
          <a:custGeom>
            <a:avLst/>
            <a:gdLst/>
            <a:ahLst/>
            <a:cxnLst/>
            <a:rect r="r" b="b" t="t" l="l"/>
            <a:pathLst>
              <a:path h="397040" w="282981">
                <a:moveTo>
                  <a:pt x="0" y="0"/>
                </a:moveTo>
                <a:lnTo>
                  <a:pt x="282981" y="0"/>
                </a:lnTo>
                <a:lnTo>
                  <a:pt x="282981" y="397040"/>
                </a:lnTo>
                <a:lnTo>
                  <a:pt x="0" y="3970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0">
            <a:off x="12004568" y="5903264"/>
            <a:ext cx="324210" cy="454886"/>
          </a:xfrm>
          <a:custGeom>
            <a:avLst/>
            <a:gdLst/>
            <a:ahLst/>
            <a:cxnLst/>
            <a:rect r="r" b="b" t="t" l="l"/>
            <a:pathLst>
              <a:path h="454886" w="324210">
                <a:moveTo>
                  <a:pt x="0" y="0"/>
                </a:moveTo>
                <a:lnTo>
                  <a:pt x="324210" y="0"/>
                </a:lnTo>
                <a:lnTo>
                  <a:pt x="324210" y="454886"/>
                </a:lnTo>
                <a:lnTo>
                  <a:pt x="0" y="4548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1268564" y="3808149"/>
            <a:ext cx="216179" cy="303313"/>
          </a:xfrm>
          <a:custGeom>
            <a:avLst/>
            <a:gdLst/>
            <a:ahLst/>
            <a:cxnLst/>
            <a:rect r="r" b="b" t="t" l="l"/>
            <a:pathLst>
              <a:path h="303313" w="216179">
                <a:moveTo>
                  <a:pt x="0" y="0"/>
                </a:moveTo>
                <a:lnTo>
                  <a:pt x="216179" y="0"/>
                </a:lnTo>
                <a:lnTo>
                  <a:pt x="216179" y="303313"/>
                </a:lnTo>
                <a:lnTo>
                  <a:pt x="0" y="3033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5" id="25"/>
          <p:cNvGrpSpPr/>
          <p:nvPr/>
        </p:nvGrpSpPr>
        <p:grpSpPr>
          <a:xfrm rot="0">
            <a:off x="0" y="8591752"/>
            <a:ext cx="18288000" cy="3086100"/>
            <a:chOff x="0" y="0"/>
            <a:chExt cx="4816593" cy="812800"/>
          </a:xfrm>
        </p:grpSpPr>
        <p:sp>
          <p:nvSpPr>
            <p:cNvPr name="Freeform 26" id="26"/>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3C207E"/>
            </a:solidFill>
          </p:spPr>
        </p:sp>
        <p:sp>
          <p:nvSpPr>
            <p:cNvPr name="TextBox 27" id="27"/>
            <p:cNvSpPr txBox="true"/>
            <p:nvPr/>
          </p:nvSpPr>
          <p:spPr>
            <a:xfrm>
              <a:off x="0" y="0"/>
              <a:ext cx="4816593" cy="812800"/>
            </a:xfrm>
            <a:prstGeom prst="rect">
              <a:avLst/>
            </a:prstGeom>
          </p:spPr>
          <p:txBody>
            <a:bodyPr anchor="ctr" rtlCol="false" tIns="50800" lIns="50800" bIns="50800" rIns="50800"/>
            <a:lstStyle/>
            <a:p>
              <a:pPr algn="ctr">
                <a:lnSpc>
                  <a:spcPts val="2078"/>
                </a:lnSpc>
              </a:pPr>
            </a:p>
          </p:txBody>
        </p:sp>
      </p:grpSp>
      <p:grpSp>
        <p:nvGrpSpPr>
          <p:cNvPr name="Group 28" id="28"/>
          <p:cNvGrpSpPr/>
          <p:nvPr/>
        </p:nvGrpSpPr>
        <p:grpSpPr>
          <a:xfrm rot="-10800000">
            <a:off x="0" y="8591752"/>
            <a:ext cx="18288000" cy="5009239"/>
            <a:chOff x="0" y="0"/>
            <a:chExt cx="24384000" cy="6678985"/>
          </a:xfrm>
        </p:grpSpPr>
        <p:sp>
          <p:nvSpPr>
            <p:cNvPr name="Freeform 29" id="29"/>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12">
                <a:alphaModFix amt="40000"/>
                <a:extLst>
                  <a:ext uri="{96DAC541-7B7A-43D3-8B79-37D633B846F1}">
                    <asvg:svgBlip xmlns:asvg="http://schemas.microsoft.com/office/drawing/2016/SVG/main" r:embed="rId13"/>
                  </a:ext>
                </a:extLst>
              </a:blip>
              <a:stretch>
                <a:fillRect l="0" t="0" r="0" b="0"/>
              </a:stretch>
            </a:blipFill>
          </p:spPr>
        </p:sp>
        <p:sp>
          <p:nvSpPr>
            <p:cNvPr name="Freeform 30" id="30"/>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12">
                <a:alphaModFix amt="40000"/>
                <a:extLst>
                  <a:ext uri="{96DAC541-7B7A-43D3-8B79-37D633B846F1}">
                    <asvg:svgBlip xmlns:asvg="http://schemas.microsoft.com/office/drawing/2016/SVG/main" r:embed="rId13"/>
                  </a:ext>
                </a:extLst>
              </a:blip>
              <a:stretch>
                <a:fillRect l="0" t="0" r="0" b="0"/>
              </a:stretch>
            </a:blipFill>
          </p:spPr>
        </p:sp>
      </p:grpSp>
      <p:sp>
        <p:nvSpPr>
          <p:cNvPr name="Freeform 31" id="31"/>
          <p:cNvSpPr/>
          <p:nvPr/>
        </p:nvSpPr>
        <p:spPr>
          <a:xfrm flipH="false" flipV="false" rot="0">
            <a:off x="6511775" y="6234595"/>
            <a:ext cx="4970745" cy="4970745"/>
          </a:xfrm>
          <a:custGeom>
            <a:avLst/>
            <a:gdLst/>
            <a:ahLst/>
            <a:cxnLst/>
            <a:rect r="r" b="b" t="t" l="l"/>
            <a:pathLst>
              <a:path h="4970745" w="4970745">
                <a:moveTo>
                  <a:pt x="0" y="0"/>
                </a:moveTo>
                <a:lnTo>
                  <a:pt x="4970745" y="0"/>
                </a:lnTo>
                <a:lnTo>
                  <a:pt x="4970745" y="4970745"/>
                </a:lnTo>
                <a:lnTo>
                  <a:pt x="0" y="497074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2" id="32"/>
          <p:cNvSpPr txBox="true"/>
          <p:nvPr/>
        </p:nvSpPr>
        <p:spPr>
          <a:xfrm rot="0">
            <a:off x="1524046" y="3621866"/>
            <a:ext cx="15391264" cy="2146434"/>
          </a:xfrm>
          <a:prstGeom prst="rect">
            <a:avLst/>
          </a:prstGeom>
        </p:spPr>
        <p:txBody>
          <a:bodyPr anchor="t" rtlCol="false" tIns="0" lIns="0" bIns="0" rIns="0">
            <a:spAutoFit/>
          </a:bodyPr>
          <a:lstStyle/>
          <a:p>
            <a:pPr algn="ctr" marL="0" indent="0" lvl="0">
              <a:lnSpc>
                <a:spcPts val="14502"/>
              </a:lnSpc>
            </a:pPr>
            <a:r>
              <a:rPr lang="en-US" sz="16669" spc="-616" strike="noStrike" u="none">
                <a:solidFill>
                  <a:srgbClr val="FFFFFF"/>
                </a:solidFill>
                <a:latin typeface="Arcade Gamer"/>
                <a:ea typeface="Arcade Gamer"/>
                <a:cs typeface="Arcade Gamer"/>
                <a:sym typeface="Arcade Gamer"/>
              </a:rPr>
              <a:t>THANK YOU</a:t>
            </a:r>
          </a:p>
        </p:txBody>
      </p:sp>
      <p:sp>
        <p:nvSpPr>
          <p:cNvPr name="Freeform 33" id="33"/>
          <p:cNvSpPr/>
          <p:nvPr/>
        </p:nvSpPr>
        <p:spPr>
          <a:xfrm flipH="false" flipV="false" rot="0">
            <a:off x="1546812" y="5082304"/>
            <a:ext cx="4813957" cy="857760"/>
          </a:xfrm>
          <a:custGeom>
            <a:avLst/>
            <a:gdLst/>
            <a:ahLst/>
            <a:cxnLst/>
            <a:rect r="r" b="b" t="t" l="l"/>
            <a:pathLst>
              <a:path h="857760" w="4813957">
                <a:moveTo>
                  <a:pt x="0" y="0"/>
                </a:moveTo>
                <a:lnTo>
                  <a:pt x="4813957" y="0"/>
                </a:lnTo>
                <a:lnTo>
                  <a:pt x="4813957" y="857759"/>
                </a:lnTo>
                <a:lnTo>
                  <a:pt x="0" y="8577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4" id="34"/>
          <p:cNvSpPr/>
          <p:nvPr/>
        </p:nvSpPr>
        <p:spPr>
          <a:xfrm flipH="false" flipV="false" rot="0">
            <a:off x="-195356" y="2195210"/>
            <a:ext cx="3360198" cy="598726"/>
          </a:xfrm>
          <a:custGeom>
            <a:avLst/>
            <a:gdLst/>
            <a:ahLst/>
            <a:cxnLst/>
            <a:rect r="r" b="b" t="t" l="l"/>
            <a:pathLst>
              <a:path h="598726" w="3360198">
                <a:moveTo>
                  <a:pt x="0" y="0"/>
                </a:moveTo>
                <a:lnTo>
                  <a:pt x="3360198" y="0"/>
                </a:lnTo>
                <a:lnTo>
                  <a:pt x="3360198" y="598726"/>
                </a:lnTo>
                <a:lnTo>
                  <a:pt x="0" y="5987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true" flipV="false" rot="0">
            <a:off x="15183904" y="1382903"/>
            <a:ext cx="3360198" cy="598726"/>
          </a:xfrm>
          <a:custGeom>
            <a:avLst/>
            <a:gdLst/>
            <a:ahLst/>
            <a:cxnLst/>
            <a:rect r="r" b="b" t="t" l="l"/>
            <a:pathLst>
              <a:path h="598726" w="3360198">
                <a:moveTo>
                  <a:pt x="3360198" y="0"/>
                </a:moveTo>
                <a:lnTo>
                  <a:pt x="0" y="0"/>
                </a:lnTo>
                <a:lnTo>
                  <a:pt x="0" y="598726"/>
                </a:lnTo>
                <a:lnTo>
                  <a:pt x="3360198" y="598726"/>
                </a:lnTo>
                <a:lnTo>
                  <a:pt x="336019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9D7DE6"/>
        </a:solidFill>
      </p:bgPr>
    </p:bg>
    <p:spTree>
      <p:nvGrpSpPr>
        <p:cNvPr id="1" name=""/>
        <p:cNvGrpSpPr/>
        <p:nvPr/>
      </p:nvGrpSpPr>
      <p:grpSpPr>
        <a:xfrm>
          <a:off x="0" y="0"/>
          <a:ext cx="0" cy="0"/>
          <a:chOff x="0" y="0"/>
          <a:chExt cx="0" cy="0"/>
        </a:xfrm>
      </p:grpSpPr>
      <p:grpSp>
        <p:nvGrpSpPr>
          <p:cNvPr name="Group 2" id="2"/>
          <p:cNvGrpSpPr/>
          <p:nvPr/>
        </p:nvGrpSpPr>
        <p:grpSpPr>
          <a:xfrm rot="0">
            <a:off x="0" y="3631391"/>
            <a:ext cx="18288000" cy="5009239"/>
            <a:chOff x="0" y="0"/>
            <a:chExt cx="24384000" cy="6678985"/>
          </a:xfrm>
        </p:grpSpPr>
        <p:sp>
          <p:nvSpPr>
            <p:cNvPr name="Freeform 3" id="3"/>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8591752"/>
            <a:ext cx="18288000" cy="3086100"/>
            <a:chOff x="0" y="0"/>
            <a:chExt cx="4816593" cy="812800"/>
          </a:xfrm>
        </p:grpSpPr>
        <p:sp>
          <p:nvSpPr>
            <p:cNvPr name="Freeform 6" id="6"/>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3C207E"/>
            </a:solidFill>
          </p:spPr>
        </p:sp>
        <p:sp>
          <p:nvSpPr>
            <p:cNvPr name="TextBox 7" id="7"/>
            <p:cNvSpPr txBox="true"/>
            <p:nvPr/>
          </p:nvSpPr>
          <p:spPr>
            <a:xfrm>
              <a:off x="0" y="0"/>
              <a:ext cx="4816593" cy="812800"/>
            </a:xfrm>
            <a:prstGeom prst="rect">
              <a:avLst/>
            </a:prstGeom>
          </p:spPr>
          <p:txBody>
            <a:bodyPr anchor="ctr" rtlCol="false" tIns="50800" lIns="50800" bIns="50800" rIns="50800"/>
            <a:lstStyle/>
            <a:p>
              <a:pPr algn="ctr">
                <a:lnSpc>
                  <a:spcPts val="2078"/>
                </a:lnSpc>
              </a:pPr>
            </a:p>
          </p:txBody>
        </p:sp>
      </p:grpSp>
      <p:grpSp>
        <p:nvGrpSpPr>
          <p:cNvPr name="Group 8" id="8"/>
          <p:cNvGrpSpPr/>
          <p:nvPr/>
        </p:nvGrpSpPr>
        <p:grpSpPr>
          <a:xfrm rot="-10800000">
            <a:off x="0" y="8591752"/>
            <a:ext cx="18288000" cy="5009239"/>
            <a:chOff x="0" y="0"/>
            <a:chExt cx="24384000" cy="6678985"/>
          </a:xfrm>
        </p:grpSpPr>
        <p:sp>
          <p:nvSpPr>
            <p:cNvPr name="Freeform 9" id="9"/>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4">
                <a:alphaModFix amt="40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4">
                <a:alphaModFix amt="40000"/>
                <a:extLst>
                  <a:ext uri="{96DAC541-7B7A-43D3-8B79-37D633B846F1}">
                    <asvg:svgBlip xmlns:asvg="http://schemas.microsoft.com/office/drawing/2016/SVG/main" r:embed="rId5"/>
                  </a:ext>
                </a:extLst>
              </a:blip>
              <a:stretch>
                <a:fillRect l="0" t="0" r="0" b="0"/>
              </a:stretch>
            </a:blipFill>
          </p:spPr>
        </p:sp>
      </p:grpSp>
      <p:sp>
        <p:nvSpPr>
          <p:cNvPr name="Freeform 11" id="11"/>
          <p:cNvSpPr/>
          <p:nvPr/>
        </p:nvSpPr>
        <p:spPr>
          <a:xfrm flipH="false" flipV="false" rot="0">
            <a:off x="2748266" y="7021094"/>
            <a:ext cx="3351640" cy="3351640"/>
          </a:xfrm>
          <a:custGeom>
            <a:avLst/>
            <a:gdLst/>
            <a:ahLst/>
            <a:cxnLst/>
            <a:rect r="r" b="b" t="t" l="l"/>
            <a:pathLst>
              <a:path h="3351640" w="3351640">
                <a:moveTo>
                  <a:pt x="0" y="0"/>
                </a:moveTo>
                <a:lnTo>
                  <a:pt x="3351639" y="0"/>
                </a:lnTo>
                <a:lnTo>
                  <a:pt x="3351639" y="3351640"/>
                </a:lnTo>
                <a:lnTo>
                  <a:pt x="0" y="33516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796131" y="1267259"/>
            <a:ext cx="446726" cy="626783"/>
          </a:xfrm>
          <a:custGeom>
            <a:avLst/>
            <a:gdLst/>
            <a:ahLst/>
            <a:cxnLst/>
            <a:rect r="r" b="b" t="t" l="l"/>
            <a:pathLst>
              <a:path h="626783" w="446726">
                <a:moveTo>
                  <a:pt x="0" y="0"/>
                </a:moveTo>
                <a:lnTo>
                  <a:pt x="446726" y="0"/>
                </a:lnTo>
                <a:lnTo>
                  <a:pt x="446726" y="626784"/>
                </a:lnTo>
                <a:lnTo>
                  <a:pt x="0" y="6267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4238823" y="2138933"/>
            <a:ext cx="185263" cy="259935"/>
          </a:xfrm>
          <a:custGeom>
            <a:avLst/>
            <a:gdLst/>
            <a:ahLst/>
            <a:cxnLst/>
            <a:rect r="r" b="b" t="t" l="l"/>
            <a:pathLst>
              <a:path h="259935" w="185263">
                <a:moveTo>
                  <a:pt x="0" y="0"/>
                </a:moveTo>
                <a:lnTo>
                  <a:pt x="185262" y="0"/>
                </a:lnTo>
                <a:lnTo>
                  <a:pt x="185262" y="259935"/>
                </a:lnTo>
                <a:lnTo>
                  <a:pt x="0" y="2599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7203971" y="1028700"/>
            <a:ext cx="321731" cy="451409"/>
          </a:xfrm>
          <a:custGeom>
            <a:avLst/>
            <a:gdLst/>
            <a:ahLst/>
            <a:cxnLst/>
            <a:rect r="r" b="b" t="t" l="l"/>
            <a:pathLst>
              <a:path h="451409" w="321731">
                <a:moveTo>
                  <a:pt x="0" y="0"/>
                </a:moveTo>
                <a:lnTo>
                  <a:pt x="321731" y="0"/>
                </a:lnTo>
                <a:lnTo>
                  <a:pt x="321731" y="451409"/>
                </a:lnTo>
                <a:lnTo>
                  <a:pt x="0" y="4514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3440474" y="2737520"/>
            <a:ext cx="277894" cy="389903"/>
          </a:xfrm>
          <a:custGeom>
            <a:avLst/>
            <a:gdLst/>
            <a:ahLst/>
            <a:cxnLst/>
            <a:rect r="r" b="b" t="t" l="l"/>
            <a:pathLst>
              <a:path h="389903" w="277894">
                <a:moveTo>
                  <a:pt x="0" y="0"/>
                </a:moveTo>
                <a:lnTo>
                  <a:pt x="277894" y="0"/>
                </a:lnTo>
                <a:lnTo>
                  <a:pt x="277894" y="389902"/>
                </a:lnTo>
                <a:lnTo>
                  <a:pt x="0" y="38990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4431681" y="1254404"/>
            <a:ext cx="232525" cy="326247"/>
          </a:xfrm>
          <a:custGeom>
            <a:avLst/>
            <a:gdLst/>
            <a:ahLst/>
            <a:cxnLst/>
            <a:rect r="r" b="b" t="t" l="l"/>
            <a:pathLst>
              <a:path h="326247" w="232525">
                <a:moveTo>
                  <a:pt x="0" y="0"/>
                </a:moveTo>
                <a:lnTo>
                  <a:pt x="232524" y="0"/>
                </a:lnTo>
                <a:lnTo>
                  <a:pt x="232524" y="326247"/>
                </a:lnTo>
                <a:lnTo>
                  <a:pt x="0" y="32624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6303139" y="2566939"/>
            <a:ext cx="380314" cy="533604"/>
          </a:xfrm>
          <a:custGeom>
            <a:avLst/>
            <a:gdLst/>
            <a:ahLst/>
            <a:cxnLst/>
            <a:rect r="r" b="b" t="t" l="l"/>
            <a:pathLst>
              <a:path h="533604" w="380314">
                <a:moveTo>
                  <a:pt x="0" y="0"/>
                </a:moveTo>
                <a:lnTo>
                  <a:pt x="380314" y="0"/>
                </a:lnTo>
                <a:lnTo>
                  <a:pt x="380314" y="533604"/>
                </a:lnTo>
                <a:lnTo>
                  <a:pt x="0" y="5336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58090" y="2398868"/>
            <a:ext cx="4088828" cy="728555"/>
          </a:xfrm>
          <a:custGeom>
            <a:avLst/>
            <a:gdLst/>
            <a:ahLst/>
            <a:cxnLst/>
            <a:rect r="r" b="b" t="t" l="l"/>
            <a:pathLst>
              <a:path h="728555" w="4088828">
                <a:moveTo>
                  <a:pt x="0" y="0"/>
                </a:moveTo>
                <a:lnTo>
                  <a:pt x="4088828" y="0"/>
                </a:lnTo>
                <a:lnTo>
                  <a:pt x="4088828" y="728554"/>
                </a:lnTo>
                <a:lnTo>
                  <a:pt x="0" y="7285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0">
            <a:off x="14828930" y="1480109"/>
            <a:ext cx="3709047" cy="660885"/>
          </a:xfrm>
          <a:custGeom>
            <a:avLst/>
            <a:gdLst/>
            <a:ahLst/>
            <a:cxnLst/>
            <a:rect r="r" b="b" t="t" l="l"/>
            <a:pathLst>
              <a:path h="660885" w="3709047">
                <a:moveTo>
                  <a:pt x="3709047" y="0"/>
                </a:moveTo>
                <a:lnTo>
                  <a:pt x="0" y="0"/>
                </a:lnTo>
                <a:lnTo>
                  <a:pt x="0" y="660884"/>
                </a:lnTo>
                <a:lnTo>
                  <a:pt x="3709047" y="660884"/>
                </a:lnTo>
                <a:lnTo>
                  <a:pt x="3709047"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true" flipV="false" rot="0">
            <a:off x="14942685" y="7243832"/>
            <a:ext cx="3481536" cy="1614167"/>
          </a:xfrm>
          <a:custGeom>
            <a:avLst/>
            <a:gdLst/>
            <a:ahLst/>
            <a:cxnLst/>
            <a:rect r="r" b="b" t="t" l="l"/>
            <a:pathLst>
              <a:path h="1614167" w="3481536">
                <a:moveTo>
                  <a:pt x="3481536" y="0"/>
                </a:moveTo>
                <a:lnTo>
                  <a:pt x="0" y="0"/>
                </a:lnTo>
                <a:lnTo>
                  <a:pt x="0" y="1614166"/>
                </a:lnTo>
                <a:lnTo>
                  <a:pt x="3481536" y="1614166"/>
                </a:lnTo>
                <a:lnTo>
                  <a:pt x="3481536"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1" id="21"/>
          <p:cNvSpPr txBox="true"/>
          <p:nvPr/>
        </p:nvSpPr>
        <p:spPr>
          <a:xfrm rot="0">
            <a:off x="5498066" y="1932143"/>
            <a:ext cx="7291868" cy="1405509"/>
          </a:xfrm>
          <a:prstGeom prst="rect">
            <a:avLst/>
          </a:prstGeom>
        </p:spPr>
        <p:txBody>
          <a:bodyPr anchor="t" rtlCol="false" tIns="0" lIns="0" bIns="0" rIns="0">
            <a:spAutoFit/>
          </a:bodyPr>
          <a:lstStyle/>
          <a:p>
            <a:pPr algn="ctr" marL="0" indent="0" lvl="0">
              <a:lnSpc>
                <a:spcPts val="5253"/>
              </a:lnSpc>
              <a:spcBef>
                <a:spcPct val="0"/>
              </a:spcBef>
            </a:pPr>
            <a:r>
              <a:rPr lang="en-US" sz="5100" strike="noStrike" u="none">
                <a:solidFill>
                  <a:srgbClr val="FFFFFF"/>
                </a:solidFill>
                <a:latin typeface="Arcade Gamer"/>
                <a:ea typeface="Arcade Gamer"/>
                <a:cs typeface="Arcade Gamer"/>
                <a:sym typeface="Arcade Gamer"/>
              </a:rPr>
              <a:t>WELCOME TO OUR PRESENTATION</a:t>
            </a:r>
          </a:p>
        </p:txBody>
      </p:sp>
      <p:sp>
        <p:nvSpPr>
          <p:cNvPr name="TextBox 22" id="22"/>
          <p:cNvSpPr txBox="true"/>
          <p:nvPr/>
        </p:nvSpPr>
        <p:spPr>
          <a:xfrm rot="0">
            <a:off x="1886324" y="3916652"/>
            <a:ext cx="16401676" cy="1641810"/>
          </a:xfrm>
          <a:prstGeom prst="rect">
            <a:avLst/>
          </a:prstGeom>
        </p:spPr>
        <p:txBody>
          <a:bodyPr anchor="t" rtlCol="false" tIns="0" lIns="0" bIns="0" rIns="0">
            <a:spAutoFit/>
          </a:bodyPr>
          <a:lstStyle/>
          <a:p>
            <a:pPr algn="just">
              <a:lnSpc>
                <a:spcPts val="6610"/>
              </a:lnSpc>
            </a:pPr>
            <a:r>
              <a:rPr lang="en-US" sz="4721">
                <a:solidFill>
                  <a:srgbClr val="FFFFFF"/>
                </a:solidFill>
                <a:latin typeface="Roboto"/>
                <a:ea typeface="Roboto"/>
                <a:cs typeface="Roboto"/>
                <a:sym typeface="Roboto"/>
              </a:rPr>
              <a:t>Disusun oleh: Harun safi’i (17)</a:t>
            </a:r>
          </a:p>
          <a:p>
            <a:pPr algn="just">
              <a:lnSpc>
                <a:spcPts val="6610"/>
              </a:lnSpc>
              <a:spcBef>
                <a:spcPct val="0"/>
              </a:spcBef>
            </a:pPr>
            <a:r>
              <a:rPr lang="en-US" sz="4721">
                <a:solidFill>
                  <a:srgbClr val="FFFFFF"/>
                </a:solidFill>
                <a:latin typeface="Roboto"/>
                <a:ea typeface="Roboto"/>
                <a:cs typeface="Roboto"/>
                <a:sym typeface="Roboto"/>
              </a:rPr>
              <a:t>                         M Rafli A (24)</a:t>
            </a:r>
          </a:p>
        </p:txBody>
      </p:sp>
      <p:sp>
        <p:nvSpPr>
          <p:cNvPr name="Freeform 23" id="23"/>
          <p:cNvSpPr/>
          <p:nvPr/>
        </p:nvSpPr>
        <p:spPr>
          <a:xfrm flipH="true" flipV="false" rot="0">
            <a:off x="13352042" y="7959860"/>
            <a:ext cx="2600361" cy="1205622"/>
          </a:xfrm>
          <a:custGeom>
            <a:avLst/>
            <a:gdLst/>
            <a:ahLst/>
            <a:cxnLst/>
            <a:rect r="r" b="b" t="t" l="l"/>
            <a:pathLst>
              <a:path h="1205622" w="2600361">
                <a:moveTo>
                  <a:pt x="2600361" y="0"/>
                </a:moveTo>
                <a:lnTo>
                  <a:pt x="0" y="0"/>
                </a:lnTo>
                <a:lnTo>
                  <a:pt x="0" y="1205622"/>
                </a:lnTo>
                <a:lnTo>
                  <a:pt x="2600361" y="1205622"/>
                </a:lnTo>
                <a:lnTo>
                  <a:pt x="260036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4" id="24"/>
          <p:cNvSpPr/>
          <p:nvPr/>
        </p:nvSpPr>
        <p:spPr>
          <a:xfrm flipH="true" flipV="false" rot="0">
            <a:off x="7309878" y="8228345"/>
            <a:ext cx="2021275" cy="937137"/>
          </a:xfrm>
          <a:custGeom>
            <a:avLst/>
            <a:gdLst/>
            <a:ahLst/>
            <a:cxnLst/>
            <a:rect r="r" b="b" t="t" l="l"/>
            <a:pathLst>
              <a:path h="937137" w="2021275">
                <a:moveTo>
                  <a:pt x="2021275" y="0"/>
                </a:moveTo>
                <a:lnTo>
                  <a:pt x="0" y="0"/>
                </a:lnTo>
                <a:lnTo>
                  <a:pt x="0" y="937137"/>
                </a:lnTo>
                <a:lnTo>
                  <a:pt x="2021275" y="937137"/>
                </a:lnTo>
                <a:lnTo>
                  <a:pt x="2021275"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true" flipV="false" rot="0">
            <a:off x="10331774" y="8721465"/>
            <a:ext cx="1915368" cy="888034"/>
          </a:xfrm>
          <a:custGeom>
            <a:avLst/>
            <a:gdLst/>
            <a:ahLst/>
            <a:cxnLst/>
            <a:rect r="r" b="b" t="t" l="l"/>
            <a:pathLst>
              <a:path h="888034" w="1915368">
                <a:moveTo>
                  <a:pt x="1915368" y="0"/>
                </a:moveTo>
                <a:lnTo>
                  <a:pt x="0" y="0"/>
                </a:lnTo>
                <a:lnTo>
                  <a:pt x="0" y="888034"/>
                </a:lnTo>
                <a:lnTo>
                  <a:pt x="1915368" y="888034"/>
                </a:lnTo>
                <a:lnTo>
                  <a:pt x="1915368"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true" flipV="false" rot="0">
            <a:off x="-158090" y="8301415"/>
            <a:ext cx="2400947" cy="1113166"/>
          </a:xfrm>
          <a:custGeom>
            <a:avLst/>
            <a:gdLst/>
            <a:ahLst/>
            <a:cxnLst/>
            <a:rect r="r" b="b" t="t" l="l"/>
            <a:pathLst>
              <a:path h="1113166" w="2400947">
                <a:moveTo>
                  <a:pt x="2400947" y="0"/>
                </a:moveTo>
                <a:lnTo>
                  <a:pt x="0" y="0"/>
                </a:lnTo>
                <a:lnTo>
                  <a:pt x="0" y="1113166"/>
                </a:lnTo>
                <a:lnTo>
                  <a:pt x="2400947" y="1113166"/>
                </a:lnTo>
                <a:lnTo>
                  <a:pt x="2400947"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D7DE6"/>
        </a:solidFill>
      </p:bgPr>
    </p:bg>
    <p:spTree>
      <p:nvGrpSpPr>
        <p:cNvPr id="1" name=""/>
        <p:cNvGrpSpPr/>
        <p:nvPr/>
      </p:nvGrpSpPr>
      <p:grpSpPr>
        <a:xfrm>
          <a:off x="0" y="0"/>
          <a:ext cx="0" cy="0"/>
          <a:chOff x="0" y="0"/>
          <a:chExt cx="0" cy="0"/>
        </a:xfrm>
      </p:grpSpPr>
      <p:sp>
        <p:nvSpPr>
          <p:cNvPr name="TextBox 2" id="2"/>
          <p:cNvSpPr txBox="true"/>
          <p:nvPr/>
        </p:nvSpPr>
        <p:spPr>
          <a:xfrm rot="0">
            <a:off x="1772709" y="2686496"/>
            <a:ext cx="9019668" cy="738759"/>
          </a:xfrm>
          <a:prstGeom prst="rect">
            <a:avLst/>
          </a:prstGeom>
        </p:spPr>
        <p:txBody>
          <a:bodyPr anchor="t" rtlCol="false" tIns="0" lIns="0" bIns="0" rIns="0">
            <a:spAutoFit/>
          </a:bodyPr>
          <a:lstStyle/>
          <a:p>
            <a:pPr algn="l" marL="0" indent="0" lvl="0">
              <a:lnSpc>
                <a:spcPts val="5253"/>
              </a:lnSpc>
              <a:spcBef>
                <a:spcPct val="0"/>
              </a:spcBef>
            </a:pPr>
            <a:r>
              <a:rPr lang="en-US" sz="5100">
                <a:solidFill>
                  <a:srgbClr val="FFFFFF"/>
                </a:solidFill>
                <a:latin typeface="Arcade Gamer"/>
                <a:ea typeface="Arcade Gamer"/>
                <a:cs typeface="Arcade Gamer"/>
                <a:sym typeface="Arcade Gamer"/>
              </a:rPr>
              <a:t>PENGERTIAN VLAN</a:t>
            </a:r>
          </a:p>
        </p:txBody>
      </p:sp>
      <p:grpSp>
        <p:nvGrpSpPr>
          <p:cNvPr name="Group 3" id="3"/>
          <p:cNvGrpSpPr/>
          <p:nvPr/>
        </p:nvGrpSpPr>
        <p:grpSpPr>
          <a:xfrm rot="0">
            <a:off x="0" y="3631391"/>
            <a:ext cx="18288000" cy="5009239"/>
            <a:chOff x="0" y="0"/>
            <a:chExt cx="24384000" cy="6678985"/>
          </a:xfrm>
        </p:grpSpPr>
        <p:sp>
          <p:nvSpPr>
            <p:cNvPr name="Freeform 4" id="4"/>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6" id="6"/>
          <p:cNvGrpSpPr/>
          <p:nvPr/>
        </p:nvGrpSpPr>
        <p:grpSpPr>
          <a:xfrm rot="0">
            <a:off x="0" y="8591752"/>
            <a:ext cx="18288000" cy="3086100"/>
            <a:chOff x="0" y="0"/>
            <a:chExt cx="4816593" cy="812800"/>
          </a:xfrm>
        </p:grpSpPr>
        <p:sp>
          <p:nvSpPr>
            <p:cNvPr name="Freeform 7" id="7"/>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3C207E"/>
            </a:solidFill>
          </p:spPr>
        </p:sp>
        <p:sp>
          <p:nvSpPr>
            <p:cNvPr name="TextBox 8" id="8"/>
            <p:cNvSpPr txBox="true"/>
            <p:nvPr/>
          </p:nvSpPr>
          <p:spPr>
            <a:xfrm>
              <a:off x="0" y="0"/>
              <a:ext cx="4816593" cy="812800"/>
            </a:xfrm>
            <a:prstGeom prst="rect">
              <a:avLst/>
            </a:prstGeom>
          </p:spPr>
          <p:txBody>
            <a:bodyPr anchor="ctr" rtlCol="false" tIns="50800" lIns="50800" bIns="50800" rIns="50800"/>
            <a:lstStyle/>
            <a:p>
              <a:pPr algn="ctr">
                <a:lnSpc>
                  <a:spcPts val="2078"/>
                </a:lnSpc>
              </a:pPr>
            </a:p>
          </p:txBody>
        </p:sp>
      </p:grpSp>
      <p:grpSp>
        <p:nvGrpSpPr>
          <p:cNvPr name="Group 9" id="9"/>
          <p:cNvGrpSpPr/>
          <p:nvPr/>
        </p:nvGrpSpPr>
        <p:grpSpPr>
          <a:xfrm rot="-10800000">
            <a:off x="0" y="8591752"/>
            <a:ext cx="18288000" cy="5009239"/>
            <a:chOff x="0" y="0"/>
            <a:chExt cx="24384000" cy="6678985"/>
          </a:xfrm>
        </p:grpSpPr>
        <p:sp>
          <p:nvSpPr>
            <p:cNvPr name="Freeform 10" id="10"/>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4">
                <a:alphaModFix amt="40000"/>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4">
                <a:alphaModFix amt="40000"/>
                <a:extLst>
                  <a:ext uri="{96DAC541-7B7A-43D3-8B79-37D633B846F1}">
                    <asvg:svgBlip xmlns:asvg="http://schemas.microsoft.com/office/drawing/2016/SVG/main" r:embed="rId5"/>
                  </a:ext>
                </a:extLst>
              </a:blip>
              <a:stretch>
                <a:fillRect l="0" t="0" r="0" b="0"/>
              </a:stretch>
            </a:blipFill>
          </p:spPr>
        </p:sp>
      </p:grpSp>
      <p:sp>
        <p:nvSpPr>
          <p:cNvPr name="Freeform 12" id="12"/>
          <p:cNvSpPr/>
          <p:nvPr/>
        </p:nvSpPr>
        <p:spPr>
          <a:xfrm flipH="false" flipV="false" rot="0">
            <a:off x="1028700" y="2875407"/>
            <a:ext cx="446726" cy="626783"/>
          </a:xfrm>
          <a:custGeom>
            <a:avLst/>
            <a:gdLst/>
            <a:ahLst/>
            <a:cxnLst/>
            <a:rect r="r" b="b" t="t" l="l"/>
            <a:pathLst>
              <a:path h="626783" w="446726">
                <a:moveTo>
                  <a:pt x="0" y="0"/>
                </a:moveTo>
                <a:lnTo>
                  <a:pt x="446726" y="0"/>
                </a:lnTo>
                <a:lnTo>
                  <a:pt x="446726" y="626783"/>
                </a:lnTo>
                <a:lnTo>
                  <a:pt x="0" y="6267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5371966" y="1208136"/>
            <a:ext cx="265501" cy="372515"/>
          </a:xfrm>
          <a:custGeom>
            <a:avLst/>
            <a:gdLst/>
            <a:ahLst/>
            <a:cxnLst/>
            <a:rect r="r" b="b" t="t" l="l"/>
            <a:pathLst>
              <a:path h="372515" w="265501">
                <a:moveTo>
                  <a:pt x="0" y="0"/>
                </a:moveTo>
                <a:lnTo>
                  <a:pt x="265502" y="0"/>
                </a:lnTo>
                <a:lnTo>
                  <a:pt x="265502" y="372515"/>
                </a:lnTo>
                <a:lnTo>
                  <a:pt x="0" y="3725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8721179" y="1724352"/>
            <a:ext cx="277894" cy="389903"/>
          </a:xfrm>
          <a:custGeom>
            <a:avLst/>
            <a:gdLst/>
            <a:ahLst/>
            <a:cxnLst/>
            <a:rect r="r" b="b" t="t" l="l"/>
            <a:pathLst>
              <a:path h="389903" w="277894">
                <a:moveTo>
                  <a:pt x="0" y="0"/>
                </a:moveTo>
                <a:lnTo>
                  <a:pt x="277894" y="0"/>
                </a:lnTo>
                <a:lnTo>
                  <a:pt x="277894" y="389902"/>
                </a:lnTo>
                <a:lnTo>
                  <a:pt x="0" y="3899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5926980" y="1091281"/>
            <a:ext cx="232525" cy="326247"/>
          </a:xfrm>
          <a:custGeom>
            <a:avLst/>
            <a:gdLst/>
            <a:ahLst/>
            <a:cxnLst/>
            <a:rect r="r" b="b" t="t" l="l"/>
            <a:pathLst>
              <a:path h="326247" w="232525">
                <a:moveTo>
                  <a:pt x="0" y="0"/>
                </a:moveTo>
                <a:lnTo>
                  <a:pt x="232525" y="0"/>
                </a:lnTo>
                <a:lnTo>
                  <a:pt x="232525" y="326247"/>
                </a:lnTo>
                <a:lnTo>
                  <a:pt x="0" y="32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3057606" y="1580651"/>
            <a:ext cx="380314" cy="533604"/>
          </a:xfrm>
          <a:custGeom>
            <a:avLst/>
            <a:gdLst/>
            <a:ahLst/>
            <a:cxnLst/>
            <a:rect r="r" b="b" t="t" l="l"/>
            <a:pathLst>
              <a:path h="533604" w="380314">
                <a:moveTo>
                  <a:pt x="0" y="0"/>
                </a:moveTo>
                <a:lnTo>
                  <a:pt x="380313" y="0"/>
                </a:lnTo>
                <a:lnTo>
                  <a:pt x="380313" y="533603"/>
                </a:lnTo>
                <a:lnTo>
                  <a:pt x="0" y="5336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71705" y="1216374"/>
            <a:ext cx="4088828" cy="728555"/>
          </a:xfrm>
          <a:custGeom>
            <a:avLst/>
            <a:gdLst/>
            <a:ahLst/>
            <a:cxnLst/>
            <a:rect r="r" b="b" t="t" l="l"/>
            <a:pathLst>
              <a:path h="728555" w="4088828">
                <a:moveTo>
                  <a:pt x="0" y="0"/>
                </a:moveTo>
                <a:lnTo>
                  <a:pt x="4088828" y="0"/>
                </a:lnTo>
                <a:lnTo>
                  <a:pt x="4088828" y="728554"/>
                </a:lnTo>
                <a:lnTo>
                  <a:pt x="0" y="7285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true" flipV="false" rot="0">
            <a:off x="14637749" y="1899246"/>
            <a:ext cx="3709047" cy="660885"/>
          </a:xfrm>
          <a:custGeom>
            <a:avLst/>
            <a:gdLst/>
            <a:ahLst/>
            <a:cxnLst/>
            <a:rect r="r" b="b" t="t" l="l"/>
            <a:pathLst>
              <a:path h="660885" w="3709047">
                <a:moveTo>
                  <a:pt x="3709048" y="0"/>
                </a:moveTo>
                <a:lnTo>
                  <a:pt x="0" y="0"/>
                </a:lnTo>
                <a:lnTo>
                  <a:pt x="0" y="660885"/>
                </a:lnTo>
                <a:lnTo>
                  <a:pt x="3709048" y="660885"/>
                </a:lnTo>
                <a:lnTo>
                  <a:pt x="370904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true" flipV="false" rot="0">
            <a:off x="14848371" y="7339616"/>
            <a:ext cx="3287805" cy="1524346"/>
          </a:xfrm>
          <a:custGeom>
            <a:avLst/>
            <a:gdLst/>
            <a:ahLst/>
            <a:cxnLst/>
            <a:rect r="r" b="b" t="t" l="l"/>
            <a:pathLst>
              <a:path h="1524346" w="3287805">
                <a:moveTo>
                  <a:pt x="3287804" y="0"/>
                </a:moveTo>
                <a:lnTo>
                  <a:pt x="0" y="0"/>
                </a:lnTo>
                <a:lnTo>
                  <a:pt x="0" y="1524345"/>
                </a:lnTo>
                <a:lnTo>
                  <a:pt x="3287804" y="1524345"/>
                </a:lnTo>
                <a:lnTo>
                  <a:pt x="328780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true" flipV="false" rot="0">
            <a:off x="13247762" y="7826629"/>
            <a:ext cx="2455663" cy="1138535"/>
          </a:xfrm>
          <a:custGeom>
            <a:avLst/>
            <a:gdLst/>
            <a:ahLst/>
            <a:cxnLst/>
            <a:rect r="r" b="b" t="t" l="l"/>
            <a:pathLst>
              <a:path h="1138535" w="2455663">
                <a:moveTo>
                  <a:pt x="2455664" y="0"/>
                </a:moveTo>
                <a:lnTo>
                  <a:pt x="0" y="0"/>
                </a:lnTo>
                <a:lnTo>
                  <a:pt x="0" y="1138534"/>
                </a:lnTo>
                <a:lnTo>
                  <a:pt x="2455664" y="1138534"/>
                </a:lnTo>
                <a:lnTo>
                  <a:pt x="245566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true" flipV="false" rot="0">
            <a:off x="6882963" y="8165626"/>
            <a:ext cx="1977163" cy="916685"/>
          </a:xfrm>
          <a:custGeom>
            <a:avLst/>
            <a:gdLst/>
            <a:ahLst/>
            <a:cxnLst/>
            <a:rect r="r" b="b" t="t" l="l"/>
            <a:pathLst>
              <a:path h="916685" w="1977163">
                <a:moveTo>
                  <a:pt x="1977163" y="0"/>
                </a:moveTo>
                <a:lnTo>
                  <a:pt x="0" y="0"/>
                </a:lnTo>
                <a:lnTo>
                  <a:pt x="0" y="916685"/>
                </a:lnTo>
                <a:lnTo>
                  <a:pt x="1977163" y="916685"/>
                </a:lnTo>
                <a:lnTo>
                  <a:pt x="197716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true" flipV="false" rot="0">
            <a:off x="10096260" y="8591752"/>
            <a:ext cx="1915368" cy="888034"/>
          </a:xfrm>
          <a:custGeom>
            <a:avLst/>
            <a:gdLst/>
            <a:ahLst/>
            <a:cxnLst/>
            <a:rect r="r" b="b" t="t" l="l"/>
            <a:pathLst>
              <a:path h="888034" w="1915368">
                <a:moveTo>
                  <a:pt x="1915368" y="0"/>
                </a:moveTo>
                <a:lnTo>
                  <a:pt x="0" y="0"/>
                </a:lnTo>
                <a:lnTo>
                  <a:pt x="0" y="888034"/>
                </a:lnTo>
                <a:lnTo>
                  <a:pt x="1915368" y="888034"/>
                </a:lnTo>
                <a:lnTo>
                  <a:pt x="191536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true" flipV="false" rot="0">
            <a:off x="2707749" y="8202861"/>
            <a:ext cx="2218748" cy="1028692"/>
          </a:xfrm>
          <a:custGeom>
            <a:avLst/>
            <a:gdLst/>
            <a:ahLst/>
            <a:cxnLst/>
            <a:rect r="r" b="b" t="t" l="l"/>
            <a:pathLst>
              <a:path h="1028692" w="2218748">
                <a:moveTo>
                  <a:pt x="2218748" y="0"/>
                </a:moveTo>
                <a:lnTo>
                  <a:pt x="0" y="0"/>
                </a:lnTo>
                <a:lnTo>
                  <a:pt x="0" y="1028692"/>
                </a:lnTo>
                <a:lnTo>
                  <a:pt x="2218748" y="1028692"/>
                </a:lnTo>
                <a:lnTo>
                  <a:pt x="221874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true" flipV="false" rot="0">
            <a:off x="335609" y="8050915"/>
            <a:ext cx="2874200" cy="1332584"/>
          </a:xfrm>
          <a:custGeom>
            <a:avLst/>
            <a:gdLst/>
            <a:ahLst/>
            <a:cxnLst/>
            <a:rect r="r" b="b" t="t" l="l"/>
            <a:pathLst>
              <a:path h="1332584" w="2874200">
                <a:moveTo>
                  <a:pt x="2874200" y="0"/>
                </a:moveTo>
                <a:lnTo>
                  <a:pt x="0" y="0"/>
                </a:lnTo>
                <a:lnTo>
                  <a:pt x="0" y="1332584"/>
                </a:lnTo>
                <a:lnTo>
                  <a:pt x="2874200" y="1332584"/>
                </a:lnTo>
                <a:lnTo>
                  <a:pt x="287420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5" id="25"/>
          <p:cNvSpPr txBox="true"/>
          <p:nvPr/>
        </p:nvSpPr>
        <p:spPr>
          <a:xfrm rot="0">
            <a:off x="2441685" y="3962467"/>
            <a:ext cx="11639183" cy="4088448"/>
          </a:xfrm>
          <a:prstGeom prst="rect">
            <a:avLst/>
          </a:prstGeom>
        </p:spPr>
        <p:txBody>
          <a:bodyPr anchor="t" rtlCol="false" tIns="0" lIns="0" bIns="0" rIns="0">
            <a:spAutoFit/>
          </a:bodyPr>
          <a:lstStyle/>
          <a:p>
            <a:pPr algn="just">
              <a:lnSpc>
                <a:spcPts val="3650"/>
              </a:lnSpc>
            </a:pPr>
            <a:r>
              <a:rPr lang="en-US" sz="2607">
                <a:solidFill>
                  <a:srgbClr val="FFFFFF"/>
                </a:solidFill>
                <a:latin typeface="Roboto"/>
                <a:ea typeface="Roboto"/>
                <a:cs typeface="Roboto"/>
                <a:sym typeface="Roboto"/>
              </a:rPr>
              <a:t>VLAN (Virtual Local Area Network) adalah sebuah teknologi jaringan yang memungkinkan kita untuk membagi satu jaringan fisik menjadi beberapa jaringan logis (virtual).</a:t>
            </a:r>
          </a:p>
          <a:p>
            <a:pPr algn="just">
              <a:lnSpc>
                <a:spcPts val="3650"/>
              </a:lnSpc>
            </a:pPr>
            <a:r>
              <a:rPr lang="en-US" sz="2607">
                <a:solidFill>
                  <a:srgbClr val="FFFFFF"/>
                </a:solidFill>
                <a:latin typeface="Roboto"/>
                <a:ea typeface="Roboto"/>
                <a:cs typeface="Roboto"/>
                <a:sym typeface="Roboto"/>
              </a:rPr>
              <a:t> Artinya, dalam satu switch yang sama, kita bisa membuat beberapa jaringan terpisah tanpa harus menambah perangkat fisik.</a:t>
            </a:r>
          </a:p>
          <a:p>
            <a:pPr algn="just">
              <a:lnSpc>
                <a:spcPts val="3650"/>
              </a:lnSpc>
            </a:pPr>
            <a:r>
              <a:rPr lang="en-US" sz="2607">
                <a:solidFill>
                  <a:srgbClr val="FFFFFF"/>
                </a:solidFill>
                <a:latin typeface="Roboto"/>
                <a:ea typeface="Roboto"/>
                <a:cs typeface="Roboto"/>
                <a:sym typeface="Roboto"/>
              </a:rPr>
              <a:t>➡️ Contoh:</a:t>
            </a:r>
          </a:p>
          <a:p>
            <a:pPr algn="just">
              <a:lnSpc>
                <a:spcPts val="3650"/>
              </a:lnSpc>
              <a:spcBef>
                <a:spcPct val="0"/>
              </a:spcBef>
            </a:pPr>
            <a:r>
              <a:rPr lang="en-US" sz="2607">
                <a:solidFill>
                  <a:srgbClr val="FFFFFF"/>
                </a:solidFill>
                <a:latin typeface="Roboto"/>
                <a:ea typeface="Roboto"/>
                <a:cs typeface="Roboto"/>
                <a:sym typeface="Roboto"/>
              </a:rPr>
              <a:t> Satu switch bisa dibagi menjadi VLAN 10 untuk bagian keuangan, VLAN 20 untuk bagian teknisi, dan VLAN 30 untuk bagian administrasi.</a:t>
            </a:r>
          </a:p>
          <a:p>
            <a:pPr algn="just">
              <a:lnSpc>
                <a:spcPts val="3650"/>
              </a:lnSpc>
              <a:spcBef>
                <a:spcPct val="0"/>
              </a:spcBef>
            </a:pPr>
          </a:p>
        </p:txBody>
      </p:sp>
      <p:sp>
        <p:nvSpPr>
          <p:cNvPr name="Freeform 26" id="26"/>
          <p:cNvSpPr/>
          <p:nvPr/>
        </p:nvSpPr>
        <p:spPr>
          <a:xfrm flipH="true" flipV="false" rot="0">
            <a:off x="9475669" y="2114254"/>
            <a:ext cx="3105342" cy="553315"/>
          </a:xfrm>
          <a:custGeom>
            <a:avLst/>
            <a:gdLst/>
            <a:ahLst/>
            <a:cxnLst/>
            <a:rect r="r" b="b" t="t" l="l"/>
            <a:pathLst>
              <a:path h="553315" w="3105342">
                <a:moveTo>
                  <a:pt x="3105341" y="0"/>
                </a:moveTo>
                <a:lnTo>
                  <a:pt x="0" y="0"/>
                </a:lnTo>
                <a:lnTo>
                  <a:pt x="0" y="553316"/>
                </a:lnTo>
                <a:lnTo>
                  <a:pt x="3105341" y="553316"/>
                </a:lnTo>
                <a:lnTo>
                  <a:pt x="310534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662832" y="3339016"/>
            <a:ext cx="277894" cy="389903"/>
          </a:xfrm>
          <a:custGeom>
            <a:avLst/>
            <a:gdLst/>
            <a:ahLst/>
            <a:cxnLst/>
            <a:rect r="r" b="b" t="t" l="l"/>
            <a:pathLst>
              <a:path h="389903" w="277894">
                <a:moveTo>
                  <a:pt x="0" y="0"/>
                </a:moveTo>
                <a:lnTo>
                  <a:pt x="277894" y="0"/>
                </a:lnTo>
                <a:lnTo>
                  <a:pt x="277894" y="389902"/>
                </a:lnTo>
                <a:lnTo>
                  <a:pt x="0" y="3899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D7DE6"/>
        </a:solidFill>
      </p:bgPr>
    </p:bg>
    <p:spTree>
      <p:nvGrpSpPr>
        <p:cNvPr id="1" name=""/>
        <p:cNvGrpSpPr/>
        <p:nvPr/>
      </p:nvGrpSpPr>
      <p:grpSpPr>
        <a:xfrm>
          <a:off x="0" y="0"/>
          <a:ext cx="0" cy="0"/>
          <a:chOff x="0" y="0"/>
          <a:chExt cx="0" cy="0"/>
        </a:xfrm>
      </p:grpSpPr>
      <p:grpSp>
        <p:nvGrpSpPr>
          <p:cNvPr name="Group 2" id="2"/>
          <p:cNvGrpSpPr/>
          <p:nvPr/>
        </p:nvGrpSpPr>
        <p:grpSpPr>
          <a:xfrm rot="0">
            <a:off x="0" y="3631391"/>
            <a:ext cx="18288000" cy="5009239"/>
            <a:chOff x="0" y="0"/>
            <a:chExt cx="24384000" cy="6678985"/>
          </a:xfrm>
        </p:grpSpPr>
        <p:sp>
          <p:nvSpPr>
            <p:cNvPr name="Freeform 3" id="3"/>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3219937" y="1918571"/>
            <a:ext cx="10631912" cy="738759"/>
          </a:xfrm>
          <a:prstGeom prst="rect">
            <a:avLst/>
          </a:prstGeom>
        </p:spPr>
        <p:txBody>
          <a:bodyPr anchor="t" rtlCol="false" tIns="0" lIns="0" bIns="0" rIns="0">
            <a:spAutoFit/>
          </a:bodyPr>
          <a:lstStyle/>
          <a:p>
            <a:pPr algn="ctr" marL="0" indent="0" lvl="0">
              <a:lnSpc>
                <a:spcPts val="5253"/>
              </a:lnSpc>
              <a:spcBef>
                <a:spcPct val="0"/>
              </a:spcBef>
            </a:pPr>
            <a:r>
              <a:rPr lang="en-US" sz="5100">
                <a:solidFill>
                  <a:srgbClr val="FFFFFF"/>
                </a:solidFill>
                <a:latin typeface="Arcade Gamer"/>
                <a:ea typeface="Arcade Gamer"/>
                <a:cs typeface="Arcade Gamer"/>
                <a:sym typeface="Arcade Gamer"/>
              </a:rPr>
              <a:t>LATAR BELAKANG VLAN</a:t>
            </a:r>
          </a:p>
        </p:txBody>
      </p:sp>
      <p:sp>
        <p:nvSpPr>
          <p:cNvPr name="Freeform 6" id="6"/>
          <p:cNvSpPr/>
          <p:nvPr/>
        </p:nvSpPr>
        <p:spPr>
          <a:xfrm flipH="false" flipV="false" rot="0">
            <a:off x="1796131" y="1267259"/>
            <a:ext cx="446726" cy="626783"/>
          </a:xfrm>
          <a:custGeom>
            <a:avLst/>
            <a:gdLst/>
            <a:ahLst/>
            <a:cxnLst/>
            <a:rect r="r" b="b" t="t" l="l"/>
            <a:pathLst>
              <a:path h="626783" w="446726">
                <a:moveTo>
                  <a:pt x="0" y="0"/>
                </a:moveTo>
                <a:lnTo>
                  <a:pt x="446726" y="0"/>
                </a:lnTo>
                <a:lnTo>
                  <a:pt x="446726" y="626784"/>
                </a:lnTo>
                <a:lnTo>
                  <a:pt x="0" y="6267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238823" y="2138933"/>
            <a:ext cx="185263" cy="259935"/>
          </a:xfrm>
          <a:custGeom>
            <a:avLst/>
            <a:gdLst/>
            <a:ahLst/>
            <a:cxnLst/>
            <a:rect r="r" b="b" t="t" l="l"/>
            <a:pathLst>
              <a:path h="259935" w="185263">
                <a:moveTo>
                  <a:pt x="0" y="0"/>
                </a:moveTo>
                <a:lnTo>
                  <a:pt x="185262" y="0"/>
                </a:lnTo>
                <a:lnTo>
                  <a:pt x="185262" y="259935"/>
                </a:lnTo>
                <a:lnTo>
                  <a:pt x="0" y="2599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203971" y="1028700"/>
            <a:ext cx="321731" cy="451409"/>
          </a:xfrm>
          <a:custGeom>
            <a:avLst/>
            <a:gdLst/>
            <a:ahLst/>
            <a:cxnLst/>
            <a:rect r="r" b="b" t="t" l="l"/>
            <a:pathLst>
              <a:path h="451409" w="321731">
                <a:moveTo>
                  <a:pt x="0" y="0"/>
                </a:moveTo>
                <a:lnTo>
                  <a:pt x="321731" y="0"/>
                </a:lnTo>
                <a:lnTo>
                  <a:pt x="321731" y="451409"/>
                </a:lnTo>
                <a:lnTo>
                  <a:pt x="0" y="4514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431681" y="1254404"/>
            <a:ext cx="232525" cy="326247"/>
          </a:xfrm>
          <a:custGeom>
            <a:avLst/>
            <a:gdLst/>
            <a:ahLst/>
            <a:cxnLst/>
            <a:rect r="r" b="b" t="t" l="l"/>
            <a:pathLst>
              <a:path h="326247" w="232525">
                <a:moveTo>
                  <a:pt x="0" y="0"/>
                </a:moveTo>
                <a:lnTo>
                  <a:pt x="232524" y="0"/>
                </a:lnTo>
                <a:lnTo>
                  <a:pt x="232524" y="326247"/>
                </a:lnTo>
                <a:lnTo>
                  <a:pt x="0" y="326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303139" y="2566939"/>
            <a:ext cx="380314" cy="533604"/>
          </a:xfrm>
          <a:custGeom>
            <a:avLst/>
            <a:gdLst/>
            <a:ahLst/>
            <a:cxnLst/>
            <a:rect r="r" b="b" t="t" l="l"/>
            <a:pathLst>
              <a:path h="533604" w="380314">
                <a:moveTo>
                  <a:pt x="0" y="0"/>
                </a:moveTo>
                <a:lnTo>
                  <a:pt x="380314" y="0"/>
                </a:lnTo>
                <a:lnTo>
                  <a:pt x="380314" y="533604"/>
                </a:lnTo>
                <a:lnTo>
                  <a:pt x="0" y="533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60784" y="2268900"/>
            <a:ext cx="4088828" cy="728555"/>
          </a:xfrm>
          <a:custGeom>
            <a:avLst/>
            <a:gdLst/>
            <a:ahLst/>
            <a:cxnLst/>
            <a:rect r="r" b="b" t="t" l="l"/>
            <a:pathLst>
              <a:path h="728555" w="4088828">
                <a:moveTo>
                  <a:pt x="0" y="0"/>
                </a:moveTo>
                <a:lnTo>
                  <a:pt x="4088828" y="0"/>
                </a:lnTo>
                <a:lnTo>
                  <a:pt x="4088828" y="728555"/>
                </a:lnTo>
                <a:lnTo>
                  <a:pt x="0" y="7285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0">
            <a:off x="14828930" y="1480109"/>
            <a:ext cx="3709047" cy="660885"/>
          </a:xfrm>
          <a:custGeom>
            <a:avLst/>
            <a:gdLst/>
            <a:ahLst/>
            <a:cxnLst/>
            <a:rect r="r" b="b" t="t" l="l"/>
            <a:pathLst>
              <a:path h="660885" w="3709047">
                <a:moveTo>
                  <a:pt x="3709047" y="0"/>
                </a:moveTo>
                <a:lnTo>
                  <a:pt x="0" y="0"/>
                </a:lnTo>
                <a:lnTo>
                  <a:pt x="0" y="660884"/>
                </a:lnTo>
                <a:lnTo>
                  <a:pt x="3709047" y="660884"/>
                </a:lnTo>
                <a:lnTo>
                  <a:pt x="3709047"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0" y="8591752"/>
            <a:ext cx="18288000" cy="3086100"/>
            <a:chOff x="0" y="0"/>
            <a:chExt cx="4816593" cy="812800"/>
          </a:xfrm>
        </p:grpSpPr>
        <p:sp>
          <p:nvSpPr>
            <p:cNvPr name="Freeform 14" id="1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3C207E"/>
            </a:solidFill>
          </p:spPr>
        </p:sp>
        <p:sp>
          <p:nvSpPr>
            <p:cNvPr name="TextBox 15" id="15"/>
            <p:cNvSpPr txBox="true"/>
            <p:nvPr/>
          </p:nvSpPr>
          <p:spPr>
            <a:xfrm>
              <a:off x="0" y="0"/>
              <a:ext cx="4816593" cy="812800"/>
            </a:xfrm>
            <a:prstGeom prst="rect">
              <a:avLst/>
            </a:prstGeom>
          </p:spPr>
          <p:txBody>
            <a:bodyPr anchor="ctr" rtlCol="false" tIns="50800" lIns="50800" bIns="50800" rIns="50800"/>
            <a:lstStyle/>
            <a:p>
              <a:pPr algn="ctr">
                <a:lnSpc>
                  <a:spcPts val="2078"/>
                </a:lnSpc>
              </a:pPr>
            </a:p>
          </p:txBody>
        </p:sp>
      </p:grpSp>
      <p:grpSp>
        <p:nvGrpSpPr>
          <p:cNvPr name="Group 16" id="16"/>
          <p:cNvGrpSpPr/>
          <p:nvPr/>
        </p:nvGrpSpPr>
        <p:grpSpPr>
          <a:xfrm rot="-10800000">
            <a:off x="0" y="8591752"/>
            <a:ext cx="18288000" cy="5009239"/>
            <a:chOff x="0" y="0"/>
            <a:chExt cx="24384000" cy="6678985"/>
          </a:xfrm>
        </p:grpSpPr>
        <p:sp>
          <p:nvSpPr>
            <p:cNvPr name="Freeform 17" id="17"/>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0" r="0" b="0"/>
              </a:stretch>
            </a:blipFill>
          </p:spPr>
        </p:sp>
      </p:grpSp>
      <p:sp>
        <p:nvSpPr>
          <p:cNvPr name="Freeform 19" id="19"/>
          <p:cNvSpPr/>
          <p:nvPr/>
        </p:nvSpPr>
        <p:spPr>
          <a:xfrm flipH="false" flipV="false" rot="0">
            <a:off x="0" y="7950673"/>
            <a:ext cx="9144000" cy="1379913"/>
          </a:xfrm>
          <a:custGeom>
            <a:avLst/>
            <a:gdLst/>
            <a:ahLst/>
            <a:cxnLst/>
            <a:rect r="r" b="b" t="t" l="l"/>
            <a:pathLst>
              <a:path h="1379913" w="9144000">
                <a:moveTo>
                  <a:pt x="0" y="0"/>
                </a:moveTo>
                <a:lnTo>
                  <a:pt x="9144000" y="0"/>
                </a:lnTo>
                <a:lnTo>
                  <a:pt x="9144000" y="1379913"/>
                </a:lnTo>
                <a:lnTo>
                  <a:pt x="0" y="13799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9144000" y="7950673"/>
            <a:ext cx="9144000" cy="1379913"/>
          </a:xfrm>
          <a:custGeom>
            <a:avLst/>
            <a:gdLst/>
            <a:ahLst/>
            <a:cxnLst/>
            <a:rect r="r" b="b" t="t" l="l"/>
            <a:pathLst>
              <a:path h="1379913" w="9144000">
                <a:moveTo>
                  <a:pt x="0" y="0"/>
                </a:moveTo>
                <a:lnTo>
                  <a:pt x="9144000" y="0"/>
                </a:lnTo>
                <a:lnTo>
                  <a:pt x="9144000" y="1379913"/>
                </a:lnTo>
                <a:lnTo>
                  <a:pt x="0" y="13799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false" flipV="false" rot="0">
            <a:off x="3986056" y="7637185"/>
            <a:ext cx="3568471" cy="1693401"/>
          </a:xfrm>
          <a:custGeom>
            <a:avLst/>
            <a:gdLst/>
            <a:ahLst/>
            <a:cxnLst/>
            <a:rect r="r" b="b" t="t" l="l"/>
            <a:pathLst>
              <a:path h="1693401" w="3568471">
                <a:moveTo>
                  <a:pt x="0" y="0"/>
                </a:moveTo>
                <a:lnTo>
                  <a:pt x="3568470" y="0"/>
                </a:lnTo>
                <a:lnTo>
                  <a:pt x="3568470" y="1693401"/>
                </a:lnTo>
                <a:lnTo>
                  <a:pt x="0" y="16934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2" id="22"/>
          <p:cNvSpPr/>
          <p:nvPr/>
        </p:nvSpPr>
        <p:spPr>
          <a:xfrm flipH="false" flipV="false" rot="0">
            <a:off x="711540" y="5892945"/>
            <a:ext cx="1682677" cy="3365355"/>
          </a:xfrm>
          <a:custGeom>
            <a:avLst/>
            <a:gdLst/>
            <a:ahLst/>
            <a:cxnLst/>
            <a:rect r="r" b="b" t="t" l="l"/>
            <a:pathLst>
              <a:path h="3365355" w="1682677">
                <a:moveTo>
                  <a:pt x="0" y="0"/>
                </a:moveTo>
                <a:lnTo>
                  <a:pt x="1682677" y="0"/>
                </a:lnTo>
                <a:lnTo>
                  <a:pt x="1682677" y="3365355"/>
                </a:lnTo>
                <a:lnTo>
                  <a:pt x="0" y="33653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3" id="23"/>
          <p:cNvSpPr txBox="true"/>
          <p:nvPr/>
        </p:nvSpPr>
        <p:spPr>
          <a:xfrm rot="0">
            <a:off x="3363708" y="2940305"/>
            <a:ext cx="10352292" cy="4295630"/>
          </a:xfrm>
          <a:prstGeom prst="rect">
            <a:avLst/>
          </a:prstGeom>
        </p:spPr>
        <p:txBody>
          <a:bodyPr anchor="t" rtlCol="false" tIns="0" lIns="0" bIns="0" rIns="0">
            <a:spAutoFit/>
          </a:bodyPr>
          <a:lstStyle/>
          <a:p>
            <a:pPr algn="just">
              <a:lnSpc>
                <a:spcPts val="3130"/>
              </a:lnSpc>
            </a:pPr>
            <a:r>
              <a:rPr lang="en-US" sz="2236">
                <a:solidFill>
                  <a:srgbClr val="FFFFFF"/>
                </a:solidFill>
                <a:latin typeface="Roboto"/>
                <a:ea typeface="Roboto"/>
                <a:cs typeface="Roboto"/>
                <a:sym typeface="Roboto"/>
              </a:rPr>
              <a:t>Sebelum adanya VLAN, semua komputer yang terhubung ke satu switch berada di jaringan yang sama (satu broadcast domain).</a:t>
            </a:r>
          </a:p>
          <a:p>
            <a:pPr algn="just">
              <a:lnSpc>
                <a:spcPts val="3130"/>
              </a:lnSpc>
            </a:pPr>
            <a:r>
              <a:rPr lang="en-US" sz="2236">
                <a:solidFill>
                  <a:srgbClr val="FFFFFF"/>
                </a:solidFill>
                <a:latin typeface="Roboto"/>
                <a:ea typeface="Roboto"/>
                <a:cs typeface="Roboto"/>
                <a:sym typeface="Roboto"/>
              </a:rPr>
              <a:t> Akibatnya:</a:t>
            </a:r>
          </a:p>
          <a:p>
            <a:pPr algn="just" marL="482775" indent="-241387" lvl="1">
              <a:lnSpc>
                <a:spcPts val="3130"/>
              </a:lnSpc>
              <a:buFont typeface="Arial"/>
              <a:buChar char="•"/>
            </a:pPr>
            <a:r>
              <a:rPr lang="en-US" sz="2236">
                <a:solidFill>
                  <a:srgbClr val="FFFFFF"/>
                </a:solidFill>
                <a:latin typeface="Roboto"/>
                <a:ea typeface="Roboto"/>
                <a:cs typeface="Roboto"/>
                <a:sym typeface="Roboto"/>
              </a:rPr>
              <a:t>Broadcast (data siaran) menyebar ke semua perangkat, membuat jaringan lambat.</a:t>
            </a:r>
          </a:p>
          <a:p>
            <a:pPr algn="just" marL="482775" indent="-241387" lvl="1">
              <a:lnSpc>
                <a:spcPts val="3130"/>
              </a:lnSpc>
              <a:buFont typeface="Arial"/>
              <a:buChar char="•"/>
            </a:pPr>
            <a:r>
              <a:rPr lang="en-US" sz="2236">
                <a:solidFill>
                  <a:srgbClr val="FFFFFF"/>
                </a:solidFill>
                <a:latin typeface="Roboto"/>
                <a:ea typeface="Roboto"/>
                <a:cs typeface="Roboto"/>
                <a:sym typeface="Roboto"/>
              </a:rPr>
              <a:t>Keamanan rendah, karena semua perangkat bisa saling mengakses.</a:t>
            </a:r>
          </a:p>
          <a:p>
            <a:pPr algn="just" marL="482775" indent="-241387" lvl="1">
              <a:lnSpc>
                <a:spcPts val="3130"/>
              </a:lnSpc>
              <a:buFont typeface="Arial"/>
              <a:buChar char="•"/>
            </a:pPr>
            <a:r>
              <a:rPr lang="en-US" sz="2236">
                <a:solidFill>
                  <a:srgbClr val="FFFFFF"/>
                </a:solidFill>
                <a:latin typeface="Roboto"/>
                <a:ea typeface="Roboto"/>
                <a:cs typeface="Roboto"/>
                <a:sym typeface="Roboto"/>
              </a:rPr>
              <a:t>Sulit mengelola jaringan besar.</a:t>
            </a:r>
          </a:p>
          <a:p>
            <a:pPr algn="just">
              <a:lnSpc>
                <a:spcPts val="3130"/>
              </a:lnSpc>
              <a:spcBef>
                <a:spcPct val="0"/>
              </a:spcBef>
            </a:pPr>
            <a:r>
              <a:rPr lang="en-US" sz="2236">
                <a:solidFill>
                  <a:srgbClr val="FFFFFF"/>
                </a:solidFill>
                <a:latin typeface="Roboto"/>
                <a:ea typeface="Roboto"/>
                <a:cs typeface="Roboto"/>
                <a:sym typeface="Roboto"/>
              </a:rPr>
              <a:t>Untuk mengatasi masalah tersebut, dibuatlah teknologi VLAN agar jaringan bisa diatur secara logis, lebih efisien, dan aman tanpa harus menambah banyak switch.</a:t>
            </a:r>
          </a:p>
          <a:p>
            <a:pPr algn="just">
              <a:lnSpc>
                <a:spcPts val="3130"/>
              </a:lnSpc>
              <a:spcBef>
                <a:spcPct val="0"/>
              </a:spcBef>
            </a:pPr>
          </a:p>
        </p:txBody>
      </p:sp>
      <p:sp>
        <p:nvSpPr>
          <p:cNvPr name="Freeform 24" id="24"/>
          <p:cNvSpPr/>
          <p:nvPr/>
        </p:nvSpPr>
        <p:spPr>
          <a:xfrm flipH="false" flipV="false" rot="0">
            <a:off x="10734675" y="7637185"/>
            <a:ext cx="3568471" cy="1693401"/>
          </a:xfrm>
          <a:custGeom>
            <a:avLst/>
            <a:gdLst/>
            <a:ahLst/>
            <a:cxnLst/>
            <a:rect r="r" b="b" t="t" l="l"/>
            <a:pathLst>
              <a:path h="1693401" w="3568471">
                <a:moveTo>
                  <a:pt x="0" y="0"/>
                </a:moveTo>
                <a:lnTo>
                  <a:pt x="3568471" y="0"/>
                </a:lnTo>
                <a:lnTo>
                  <a:pt x="3568471" y="1693401"/>
                </a:lnTo>
                <a:lnTo>
                  <a:pt x="0" y="16934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true" flipV="false" rot="0">
            <a:off x="15893783" y="5892945"/>
            <a:ext cx="1682677" cy="3365355"/>
          </a:xfrm>
          <a:custGeom>
            <a:avLst/>
            <a:gdLst/>
            <a:ahLst/>
            <a:cxnLst/>
            <a:rect r="r" b="b" t="t" l="l"/>
            <a:pathLst>
              <a:path h="3365355" w="1682677">
                <a:moveTo>
                  <a:pt x="1682677" y="0"/>
                </a:moveTo>
                <a:lnTo>
                  <a:pt x="0" y="0"/>
                </a:lnTo>
                <a:lnTo>
                  <a:pt x="0" y="3365355"/>
                </a:lnTo>
                <a:lnTo>
                  <a:pt x="1682677" y="3365355"/>
                </a:lnTo>
                <a:lnTo>
                  <a:pt x="1682677"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9D7DE6"/>
        </a:solidFill>
      </p:bgPr>
    </p:bg>
    <p:spTree>
      <p:nvGrpSpPr>
        <p:cNvPr id="1" name=""/>
        <p:cNvGrpSpPr/>
        <p:nvPr/>
      </p:nvGrpSpPr>
      <p:grpSpPr>
        <a:xfrm>
          <a:off x="0" y="0"/>
          <a:ext cx="0" cy="0"/>
          <a:chOff x="0" y="0"/>
          <a:chExt cx="0" cy="0"/>
        </a:xfrm>
      </p:grpSpPr>
      <p:grpSp>
        <p:nvGrpSpPr>
          <p:cNvPr name="Group 2" id="2"/>
          <p:cNvGrpSpPr/>
          <p:nvPr/>
        </p:nvGrpSpPr>
        <p:grpSpPr>
          <a:xfrm rot="0">
            <a:off x="0" y="3631391"/>
            <a:ext cx="18288000" cy="5009239"/>
            <a:chOff x="0" y="0"/>
            <a:chExt cx="24384000" cy="6678985"/>
          </a:xfrm>
        </p:grpSpPr>
        <p:sp>
          <p:nvSpPr>
            <p:cNvPr name="Freeform 3" id="3"/>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480898" y="1424701"/>
            <a:ext cx="296221" cy="415616"/>
          </a:xfrm>
          <a:custGeom>
            <a:avLst/>
            <a:gdLst/>
            <a:ahLst/>
            <a:cxnLst/>
            <a:rect r="r" b="b" t="t" l="l"/>
            <a:pathLst>
              <a:path h="415616" w="296221">
                <a:moveTo>
                  <a:pt x="0" y="0"/>
                </a:moveTo>
                <a:lnTo>
                  <a:pt x="296220" y="0"/>
                </a:lnTo>
                <a:lnTo>
                  <a:pt x="296220" y="415616"/>
                </a:lnTo>
                <a:lnTo>
                  <a:pt x="0" y="415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747370" y="1099232"/>
            <a:ext cx="321731" cy="451409"/>
          </a:xfrm>
          <a:custGeom>
            <a:avLst/>
            <a:gdLst/>
            <a:ahLst/>
            <a:cxnLst/>
            <a:rect r="r" b="b" t="t" l="l"/>
            <a:pathLst>
              <a:path h="451409" w="321731">
                <a:moveTo>
                  <a:pt x="0" y="0"/>
                </a:moveTo>
                <a:lnTo>
                  <a:pt x="321731" y="0"/>
                </a:lnTo>
                <a:lnTo>
                  <a:pt x="321731" y="451408"/>
                </a:lnTo>
                <a:lnTo>
                  <a:pt x="0" y="4514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958711" y="1940081"/>
            <a:ext cx="232525" cy="326247"/>
          </a:xfrm>
          <a:custGeom>
            <a:avLst/>
            <a:gdLst/>
            <a:ahLst/>
            <a:cxnLst/>
            <a:rect r="r" b="b" t="t" l="l"/>
            <a:pathLst>
              <a:path h="326247" w="232525">
                <a:moveTo>
                  <a:pt x="0" y="0"/>
                </a:moveTo>
                <a:lnTo>
                  <a:pt x="232524" y="0"/>
                </a:lnTo>
                <a:lnTo>
                  <a:pt x="232524" y="326247"/>
                </a:lnTo>
                <a:lnTo>
                  <a:pt x="0" y="326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870912" y="3237600"/>
            <a:ext cx="380314" cy="533604"/>
          </a:xfrm>
          <a:custGeom>
            <a:avLst/>
            <a:gdLst/>
            <a:ahLst/>
            <a:cxnLst/>
            <a:rect r="r" b="b" t="t" l="l"/>
            <a:pathLst>
              <a:path h="533604" w="380314">
                <a:moveTo>
                  <a:pt x="0" y="0"/>
                </a:moveTo>
                <a:lnTo>
                  <a:pt x="380314" y="0"/>
                </a:lnTo>
                <a:lnTo>
                  <a:pt x="380314" y="533603"/>
                </a:lnTo>
                <a:lnTo>
                  <a:pt x="0" y="5336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30186" y="2812550"/>
            <a:ext cx="3232575" cy="575986"/>
          </a:xfrm>
          <a:custGeom>
            <a:avLst/>
            <a:gdLst/>
            <a:ahLst/>
            <a:cxnLst/>
            <a:rect r="r" b="b" t="t" l="l"/>
            <a:pathLst>
              <a:path h="575986" w="3232575">
                <a:moveTo>
                  <a:pt x="0" y="0"/>
                </a:moveTo>
                <a:lnTo>
                  <a:pt x="3232575" y="0"/>
                </a:lnTo>
                <a:lnTo>
                  <a:pt x="3232575" y="575986"/>
                </a:lnTo>
                <a:lnTo>
                  <a:pt x="0" y="57598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0" y="8591752"/>
            <a:ext cx="18288000" cy="3086100"/>
            <a:chOff x="0" y="0"/>
            <a:chExt cx="4816593" cy="812800"/>
          </a:xfrm>
        </p:grpSpPr>
        <p:sp>
          <p:nvSpPr>
            <p:cNvPr name="Freeform 11" id="11"/>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3C207E"/>
            </a:solidFill>
          </p:spPr>
        </p:sp>
        <p:sp>
          <p:nvSpPr>
            <p:cNvPr name="TextBox 12" id="12"/>
            <p:cNvSpPr txBox="true"/>
            <p:nvPr/>
          </p:nvSpPr>
          <p:spPr>
            <a:xfrm>
              <a:off x="0" y="0"/>
              <a:ext cx="4816593" cy="812800"/>
            </a:xfrm>
            <a:prstGeom prst="rect">
              <a:avLst/>
            </a:prstGeom>
          </p:spPr>
          <p:txBody>
            <a:bodyPr anchor="ctr" rtlCol="false" tIns="50800" lIns="50800" bIns="50800" rIns="50800"/>
            <a:lstStyle/>
            <a:p>
              <a:pPr algn="ctr">
                <a:lnSpc>
                  <a:spcPts val="2078"/>
                </a:lnSpc>
              </a:pPr>
            </a:p>
          </p:txBody>
        </p:sp>
      </p:grpSp>
      <p:grpSp>
        <p:nvGrpSpPr>
          <p:cNvPr name="Group 13" id="13"/>
          <p:cNvGrpSpPr/>
          <p:nvPr/>
        </p:nvGrpSpPr>
        <p:grpSpPr>
          <a:xfrm rot="-10800000">
            <a:off x="0" y="8591752"/>
            <a:ext cx="18288000" cy="5009239"/>
            <a:chOff x="0" y="0"/>
            <a:chExt cx="24384000" cy="6678985"/>
          </a:xfrm>
        </p:grpSpPr>
        <p:sp>
          <p:nvSpPr>
            <p:cNvPr name="Freeform 14" id="14"/>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0" r="0" b="0"/>
              </a:stretch>
            </a:blipFill>
          </p:spPr>
        </p:sp>
      </p:grpSp>
      <p:sp>
        <p:nvSpPr>
          <p:cNvPr name="Freeform 16" id="16"/>
          <p:cNvSpPr/>
          <p:nvPr/>
        </p:nvSpPr>
        <p:spPr>
          <a:xfrm flipH="false" flipV="false" rot="0">
            <a:off x="0" y="7629573"/>
            <a:ext cx="4696162" cy="1084386"/>
          </a:xfrm>
          <a:custGeom>
            <a:avLst/>
            <a:gdLst/>
            <a:ahLst/>
            <a:cxnLst/>
            <a:rect r="r" b="b" t="t" l="l"/>
            <a:pathLst>
              <a:path h="1084386" w="4696162">
                <a:moveTo>
                  <a:pt x="0" y="0"/>
                </a:moveTo>
                <a:lnTo>
                  <a:pt x="4696162" y="0"/>
                </a:lnTo>
                <a:lnTo>
                  <a:pt x="4696162" y="1084386"/>
                </a:lnTo>
                <a:lnTo>
                  <a:pt x="0" y="10843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4519306" y="7629573"/>
            <a:ext cx="4696162" cy="1084386"/>
          </a:xfrm>
          <a:custGeom>
            <a:avLst/>
            <a:gdLst/>
            <a:ahLst/>
            <a:cxnLst/>
            <a:rect r="r" b="b" t="t" l="l"/>
            <a:pathLst>
              <a:path h="1084386" w="4696162">
                <a:moveTo>
                  <a:pt x="0" y="0"/>
                </a:moveTo>
                <a:lnTo>
                  <a:pt x="4696162" y="0"/>
                </a:lnTo>
                <a:lnTo>
                  <a:pt x="4696162" y="1084386"/>
                </a:lnTo>
                <a:lnTo>
                  <a:pt x="0" y="10843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7908235" y="7629573"/>
            <a:ext cx="4696162" cy="1084386"/>
          </a:xfrm>
          <a:custGeom>
            <a:avLst/>
            <a:gdLst/>
            <a:ahLst/>
            <a:cxnLst/>
            <a:rect r="r" b="b" t="t" l="l"/>
            <a:pathLst>
              <a:path h="1084386" w="4696162">
                <a:moveTo>
                  <a:pt x="0" y="0"/>
                </a:moveTo>
                <a:lnTo>
                  <a:pt x="4696162" y="0"/>
                </a:lnTo>
                <a:lnTo>
                  <a:pt x="4696162" y="1084386"/>
                </a:lnTo>
                <a:lnTo>
                  <a:pt x="0" y="10843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10166311" y="7629573"/>
            <a:ext cx="4696162" cy="1084386"/>
          </a:xfrm>
          <a:custGeom>
            <a:avLst/>
            <a:gdLst/>
            <a:ahLst/>
            <a:cxnLst/>
            <a:rect r="r" b="b" t="t" l="l"/>
            <a:pathLst>
              <a:path h="1084386" w="4696162">
                <a:moveTo>
                  <a:pt x="0" y="0"/>
                </a:moveTo>
                <a:lnTo>
                  <a:pt x="4696162" y="0"/>
                </a:lnTo>
                <a:lnTo>
                  <a:pt x="4696162" y="1084386"/>
                </a:lnTo>
                <a:lnTo>
                  <a:pt x="0" y="10843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14687587" y="7629573"/>
            <a:ext cx="4696162" cy="1084386"/>
          </a:xfrm>
          <a:custGeom>
            <a:avLst/>
            <a:gdLst/>
            <a:ahLst/>
            <a:cxnLst/>
            <a:rect r="r" b="b" t="t" l="l"/>
            <a:pathLst>
              <a:path h="1084386" w="4696162">
                <a:moveTo>
                  <a:pt x="0" y="0"/>
                </a:moveTo>
                <a:lnTo>
                  <a:pt x="4696161" y="0"/>
                </a:lnTo>
                <a:lnTo>
                  <a:pt x="4696161" y="1084386"/>
                </a:lnTo>
                <a:lnTo>
                  <a:pt x="0" y="10843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1" id="21"/>
          <p:cNvSpPr txBox="true"/>
          <p:nvPr/>
        </p:nvSpPr>
        <p:spPr>
          <a:xfrm rot="0">
            <a:off x="2529593" y="1803857"/>
            <a:ext cx="6054336" cy="750443"/>
          </a:xfrm>
          <a:prstGeom prst="rect">
            <a:avLst/>
          </a:prstGeom>
        </p:spPr>
        <p:txBody>
          <a:bodyPr anchor="t" rtlCol="false" tIns="0" lIns="0" bIns="0" rIns="0">
            <a:spAutoFit/>
          </a:bodyPr>
          <a:lstStyle/>
          <a:p>
            <a:pPr algn="l" marL="0" indent="0" lvl="0">
              <a:lnSpc>
                <a:spcPts val="5355"/>
              </a:lnSpc>
              <a:spcBef>
                <a:spcPct val="0"/>
              </a:spcBef>
            </a:pPr>
            <a:r>
              <a:rPr lang="en-US" sz="5199">
                <a:solidFill>
                  <a:srgbClr val="FFFFFF"/>
                </a:solidFill>
                <a:latin typeface="Arcade Gamer"/>
                <a:ea typeface="Arcade Gamer"/>
                <a:cs typeface="Arcade Gamer"/>
                <a:sym typeface="Arcade Gamer"/>
              </a:rPr>
              <a:t>FUNGSI VLAN</a:t>
            </a:r>
          </a:p>
        </p:txBody>
      </p:sp>
      <p:sp>
        <p:nvSpPr>
          <p:cNvPr name="TextBox 22" id="22"/>
          <p:cNvSpPr txBox="true"/>
          <p:nvPr/>
        </p:nvSpPr>
        <p:spPr>
          <a:xfrm rot="0">
            <a:off x="2669962" y="2715844"/>
            <a:ext cx="11761718" cy="5583868"/>
          </a:xfrm>
          <a:prstGeom prst="rect">
            <a:avLst/>
          </a:prstGeom>
        </p:spPr>
        <p:txBody>
          <a:bodyPr anchor="t" rtlCol="false" tIns="0" lIns="0" bIns="0" rIns="0">
            <a:spAutoFit/>
          </a:bodyPr>
          <a:lstStyle/>
          <a:p>
            <a:pPr algn="just">
              <a:lnSpc>
                <a:spcPts val="2973"/>
              </a:lnSpc>
            </a:pPr>
            <a:r>
              <a:rPr lang="en-US" sz="2124">
                <a:solidFill>
                  <a:srgbClr val="FFFFFF"/>
                </a:solidFill>
                <a:latin typeface="Roboto"/>
                <a:ea typeface="Roboto"/>
                <a:cs typeface="Roboto"/>
                <a:sym typeface="Roboto"/>
              </a:rPr>
              <a:t>Beberapa kegunaan utama VLAN adalah:</a:t>
            </a:r>
          </a:p>
          <a:p>
            <a:pPr algn="just" marL="458573" indent="-229286" lvl="1">
              <a:lnSpc>
                <a:spcPts val="2973"/>
              </a:lnSpc>
              <a:buAutoNum type="arabicPeriod" startAt="1"/>
            </a:pPr>
            <a:r>
              <a:rPr lang="en-US" sz="2124">
                <a:solidFill>
                  <a:srgbClr val="FFFFFF"/>
                </a:solidFill>
                <a:latin typeface="Roboto"/>
                <a:ea typeface="Roboto"/>
                <a:cs typeface="Roboto"/>
                <a:sym typeface="Roboto"/>
              </a:rPr>
              <a:t>Meningkatkan keamanan</a:t>
            </a:r>
          </a:p>
          <a:p>
            <a:pPr algn="just" marL="458573" indent="-229286" lvl="1">
              <a:lnSpc>
                <a:spcPts val="2973"/>
              </a:lnSpc>
              <a:buAutoNum type="arabicPeriod" startAt="1"/>
            </a:pPr>
            <a:r>
              <a:rPr lang="en-US" sz="2124">
                <a:solidFill>
                  <a:srgbClr val="FFFFFF"/>
                </a:solidFill>
                <a:latin typeface="Roboto"/>
                <a:ea typeface="Roboto"/>
                <a:cs typeface="Roboto"/>
                <a:sym typeface="Roboto"/>
              </a:rPr>
              <a:t> → Memisahkan jaringan antar divisi (misal: keuangan tidak bisa langsung mengakses jaringan teknisi).</a:t>
            </a:r>
          </a:p>
          <a:p>
            <a:pPr algn="just" marL="458573" indent="-229286" lvl="1">
              <a:lnSpc>
                <a:spcPts val="2973"/>
              </a:lnSpc>
              <a:buAutoNum type="arabicPeriod" startAt="1"/>
            </a:pPr>
            <a:r>
              <a:rPr lang="en-US" sz="2124">
                <a:solidFill>
                  <a:srgbClr val="FFFFFF"/>
                </a:solidFill>
                <a:latin typeface="Roboto"/>
                <a:ea typeface="Roboto"/>
                <a:cs typeface="Roboto"/>
                <a:sym typeface="Roboto"/>
              </a:rPr>
              <a:t>Mengurangi broadcast traffic</a:t>
            </a:r>
          </a:p>
          <a:p>
            <a:pPr algn="just" marL="458573" indent="-229286" lvl="1">
              <a:lnSpc>
                <a:spcPts val="2973"/>
              </a:lnSpc>
              <a:buAutoNum type="arabicPeriod" startAt="1"/>
            </a:pPr>
            <a:r>
              <a:rPr lang="en-US" sz="2124">
                <a:solidFill>
                  <a:srgbClr val="FFFFFF"/>
                </a:solidFill>
                <a:latin typeface="Roboto"/>
                <a:ea typeface="Roboto"/>
                <a:cs typeface="Roboto"/>
                <a:sym typeface="Roboto"/>
              </a:rPr>
              <a:t> → Broadcast hanya menyebar di dalam VLAN yang sama, bukan ke seluruh jaringan.</a:t>
            </a:r>
          </a:p>
          <a:p>
            <a:pPr algn="just" marL="458573" indent="-229286" lvl="1">
              <a:lnSpc>
                <a:spcPts val="2973"/>
              </a:lnSpc>
              <a:buAutoNum type="arabicPeriod" startAt="1"/>
            </a:pPr>
            <a:r>
              <a:rPr lang="en-US" sz="2124">
                <a:solidFill>
                  <a:srgbClr val="FFFFFF"/>
                </a:solidFill>
                <a:latin typeface="Roboto"/>
                <a:ea typeface="Roboto"/>
                <a:cs typeface="Roboto"/>
                <a:sym typeface="Roboto"/>
              </a:rPr>
              <a:t>Memudahkan pengelolaan jaringan</a:t>
            </a:r>
          </a:p>
          <a:p>
            <a:pPr algn="just" marL="458573" indent="-229286" lvl="1">
              <a:lnSpc>
                <a:spcPts val="2973"/>
              </a:lnSpc>
              <a:buAutoNum type="arabicPeriod" startAt="1"/>
            </a:pPr>
            <a:r>
              <a:rPr lang="en-US" sz="2124">
                <a:solidFill>
                  <a:srgbClr val="FFFFFF"/>
                </a:solidFill>
                <a:latin typeface="Roboto"/>
                <a:ea typeface="Roboto"/>
                <a:cs typeface="Roboto"/>
                <a:sym typeface="Roboto"/>
              </a:rPr>
              <a:t> → Admin bisa mengatur jaringan berdasarkan fungsi atau departemen, bukan lokasi fisik.</a:t>
            </a:r>
          </a:p>
          <a:p>
            <a:pPr algn="just" marL="458573" indent="-229286" lvl="1">
              <a:lnSpc>
                <a:spcPts val="2973"/>
              </a:lnSpc>
              <a:buAutoNum type="arabicPeriod" startAt="1"/>
            </a:pPr>
            <a:r>
              <a:rPr lang="en-US" sz="2124">
                <a:solidFill>
                  <a:srgbClr val="FFFFFF"/>
                </a:solidFill>
                <a:latin typeface="Roboto"/>
                <a:ea typeface="Roboto"/>
                <a:cs typeface="Roboto"/>
                <a:sym typeface="Roboto"/>
              </a:rPr>
              <a:t>Efisiensi biaya</a:t>
            </a:r>
          </a:p>
          <a:p>
            <a:pPr algn="just" marL="458573" indent="-229286" lvl="1">
              <a:lnSpc>
                <a:spcPts val="2973"/>
              </a:lnSpc>
              <a:buAutoNum type="arabicPeriod" startAt="1"/>
            </a:pPr>
            <a:r>
              <a:rPr lang="en-US" sz="2124">
                <a:solidFill>
                  <a:srgbClr val="FFFFFF"/>
                </a:solidFill>
                <a:latin typeface="Roboto"/>
                <a:ea typeface="Roboto"/>
                <a:cs typeface="Roboto"/>
                <a:sym typeface="Roboto"/>
              </a:rPr>
              <a:t> → Tidak perlu menambah switch baru untuk setiap divisi, cukup satu switch dengan beberapa VLAN.</a:t>
            </a:r>
          </a:p>
          <a:p>
            <a:pPr algn="just" marL="458573" indent="-229286" lvl="1">
              <a:lnSpc>
                <a:spcPts val="2973"/>
              </a:lnSpc>
              <a:buAutoNum type="arabicPeriod" startAt="1"/>
            </a:pPr>
            <a:r>
              <a:rPr lang="en-US" sz="2124">
                <a:solidFill>
                  <a:srgbClr val="FFFFFF"/>
                </a:solidFill>
                <a:latin typeface="Roboto"/>
                <a:ea typeface="Roboto"/>
                <a:cs typeface="Roboto"/>
                <a:sym typeface="Roboto"/>
              </a:rPr>
              <a:t>Mobilitas yang fleksibel</a:t>
            </a:r>
          </a:p>
          <a:p>
            <a:pPr algn="just" marL="458573" indent="-229286" lvl="1">
              <a:lnSpc>
                <a:spcPts val="2973"/>
              </a:lnSpc>
              <a:buAutoNum type="arabicPeriod" startAt="1"/>
            </a:pPr>
            <a:r>
              <a:rPr lang="en-US" sz="2124">
                <a:solidFill>
                  <a:srgbClr val="FFFFFF"/>
                </a:solidFill>
                <a:latin typeface="Roboto"/>
                <a:ea typeface="Roboto"/>
                <a:cs typeface="Roboto"/>
                <a:sym typeface="Roboto"/>
              </a:rPr>
              <a:t> → Perangkat tetap bisa masuk ke VLAN yang sama meskipun pindah port atau lokasi, selama dikonfigurasi dengan benar.</a:t>
            </a:r>
          </a:p>
          <a:p>
            <a:pPr algn="just">
              <a:lnSpc>
                <a:spcPts val="2973"/>
              </a:lnSpc>
              <a:spcBef>
                <a:spcPct val="0"/>
              </a:spcBef>
            </a:pPr>
          </a:p>
        </p:txBody>
      </p:sp>
      <p:sp>
        <p:nvSpPr>
          <p:cNvPr name="Freeform 23" id="23"/>
          <p:cNvSpPr/>
          <p:nvPr/>
        </p:nvSpPr>
        <p:spPr>
          <a:xfrm flipH="false" flipV="false" rot="0">
            <a:off x="2389225" y="4028307"/>
            <a:ext cx="280738" cy="393892"/>
          </a:xfrm>
          <a:custGeom>
            <a:avLst/>
            <a:gdLst/>
            <a:ahLst/>
            <a:cxnLst/>
            <a:rect r="r" b="b" t="t" l="l"/>
            <a:pathLst>
              <a:path h="393892" w="280738">
                <a:moveTo>
                  <a:pt x="0" y="0"/>
                </a:moveTo>
                <a:lnTo>
                  <a:pt x="280737" y="0"/>
                </a:lnTo>
                <a:lnTo>
                  <a:pt x="280737" y="393892"/>
                </a:lnTo>
                <a:lnTo>
                  <a:pt x="0" y="3938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false" rot="0">
            <a:off x="14431681" y="1850313"/>
            <a:ext cx="3950949" cy="703987"/>
          </a:xfrm>
          <a:custGeom>
            <a:avLst/>
            <a:gdLst/>
            <a:ahLst/>
            <a:cxnLst/>
            <a:rect r="r" b="b" t="t" l="l"/>
            <a:pathLst>
              <a:path h="703987" w="3950949">
                <a:moveTo>
                  <a:pt x="3950949" y="0"/>
                </a:moveTo>
                <a:lnTo>
                  <a:pt x="0" y="0"/>
                </a:lnTo>
                <a:lnTo>
                  <a:pt x="0" y="703987"/>
                </a:lnTo>
                <a:lnTo>
                  <a:pt x="3950949" y="703987"/>
                </a:lnTo>
                <a:lnTo>
                  <a:pt x="395094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8820907" y="1324936"/>
            <a:ext cx="3452345" cy="615145"/>
          </a:xfrm>
          <a:custGeom>
            <a:avLst/>
            <a:gdLst/>
            <a:ahLst/>
            <a:cxnLst/>
            <a:rect r="r" b="b" t="t" l="l"/>
            <a:pathLst>
              <a:path h="615145" w="3452345">
                <a:moveTo>
                  <a:pt x="0" y="0"/>
                </a:moveTo>
                <a:lnTo>
                  <a:pt x="3452345" y="0"/>
                </a:lnTo>
                <a:lnTo>
                  <a:pt x="3452345" y="615145"/>
                </a:lnTo>
                <a:lnTo>
                  <a:pt x="0" y="6151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0">
            <a:off x="16595237" y="1161813"/>
            <a:ext cx="232525" cy="326247"/>
          </a:xfrm>
          <a:custGeom>
            <a:avLst/>
            <a:gdLst/>
            <a:ahLst/>
            <a:cxnLst/>
            <a:rect r="r" b="b" t="t" l="l"/>
            <a:pathLst>
              <a:path h="326247" w="232525">
                <a:moveTo>
                  <a:pt x="0" y="0"/>
                </a:moveTo>
                <a:lnTo>
                  <a:pt x="232525" y="0"/>
                </a:lnTo>
                <a:lnTo>
                  <a:pt x="232525" y="326246"/>
                </a:lnTo>
                <a:lnTo>
                  <a:pt x="0" y="326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D7DE6"/>
        </a:solidFill>
      </p:bgPr>
    </p:bg>
    <p:spTree>
      <p:nvGrpSpPr>
        <p:cNvPr id="1" name=""/>
        <p:cNvGrpSpPr/>
        <p:nvPr/>
      </p:nvGrpSpPr>
      <p:grpSpPr>
        <a:xfrm>
          <a:off x="0" y="0"/>
          <a:ext cx="0" cy="0"/>
          <a:chOff x="0" y="0"/>
          <a:chExt cx="0" cy="0"/>
        </a:xfrm>
      </p:grpSpPr>
      <p:grpSp>
        <p:nvGrpSpPr>
          <p:cNvPr name="Group 2" id="2"/>
          <p:cNvGrpSpPr/>
          <p:nvPr/>
        </p:nvGrpSpPr>
        <p:grpSpPr>
          <a:xfrm rot="0">
            <a:off x="0" y="3631391"/>
            <a:ext cx="18288000" cy="5009239"/>
            <a:chOff x="0" y="0"/>
            <a:chExt cx="24384000" cy="6678985"/>
          </a:xfrm>
        </p:grpSpPr>
        <p:sp>
          <p:nvSpPr>
            <p:cNvPr name="Freeform 3" id="3"/>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5" id="5"/>
          <p:cNvSpPr txBox="true"/>
          <p:nvPr/>
        </p:nvSpPr>
        <p:spPr>
          <a:xfrm rot="0">
            <a:off x="1797447" y="1867555"/>
            <a:ext cx="6054336" cy="1405509"/>
          </a:xfrm>
          <a:prstGeom prst="rect">
            <a:avLst/>
          </a:prstGeom>
        </p:spPr>
        <p:txBody>
          <a:bodyPr anchor="t" rtlCol="false" tIns="0" lIns="0" bIns="0" rIns="0">
            <a:spAutoFit/>
          </a:bodyPr>
          <a:lstStyle/>
          <a:p>
            <a:pPr algn="l" marL="0" indent="0" lvl="0">
              <a:lnSpc>
                <a:spcPts val="5253"/>
              </a:lnSpc>
              <a:spcBef>
                <a:spcPct val="0"/>
              </a:spcBef>
            </a:pPr>
            <a:r>
              <a:rPr lang="en-US" sz="5100">
                <a:solidFill>
                  <a:srgbClr val="FFFFFF"/>
                </a:solidFill>
                <a:latin typeface="Arcade Gamer"/>
                <a:ea typeface="Arcade Gamer"/>
                <a:cs typeface="Arcade Gamer"/>
                <a:sym typeface="Arcade Gamer"/>
              </a:rPr>
              <a:t>JENIS JENIS VLAN</a:t>
            </a:r>
          </a:p>
        </p:txBody>
      </p:sp>
      <p:sp>
        <p:nvSpPr>
          <p:cNvPr name="TextBox 6" id="6"/>
          <p:cNvSpPr txBox="true"/>
          <p:nvPr/>
        </p:nvSpPr>
        <p:spPr>
          <a:xfrm rot="0">
            <a:off x="7597087" y="2729168"/>
            <a:ext cx="9030508" cy="4781038"/>
          </a:xfrm>
          <a:prstGeom prst="rect">
            <a:avLst/>
          </a:prstGeom>
        </p:spPr>
        <p:txBody>
          <a:bodyPr anchor="t" rtlCol="false" tIns="0" lIns="0" bIns="0" rIns="0">
            <a:spAutoFit/>
          </a:bodyPr>
          <a:lstStyle/>
          <a:p>
            <a:pPr algn="just" marL="536547" indent="-268273" lvl="1">
              <a:lnSpc>
                <a:spcPts val="3479"/>
              </a:lnSpc>
              <a:buAutoNum type="arabicPeriod" startAt="1"/>
            </a:pPr>
            <a:r>
              <a:rPr lang="en-US" sz="2485">
                <a:solidFill>
                  <a:srgbClr val="FFFFFF"/>
                </a:solidFill>
                <a:latin typeface="Roboto"/>
                <a:ea typeface="Roboto"/>
                <a:cs typeface="Roboto"/>
                <a:sym typeface="Roboto"/>
              </a:rPr>
              <a:t>Default VLAN → VLAN bawaan (biasanya VLAN 1).</a:t>
            </a:r>
          </a:p>
          <a:p>
            <a:pPr algn="just" marL="536547" indent="-268273" lvl="1">
              <a:lnSpc>
                <a:spcPts val="3479"/>
              </a:lnSpc>
              <a:buAutoNum type="arabicPeriod" startAt="1"/>
            </a:pPr>
            <a:r>
              <a:rPr lang="en-US" sz="2485">
                <a:solidFill>
                  <a:srgbClr val="FFFFFF"/>
                </a:solidFill>
                <a:latin typeface="Roboto"/>
                <a:ea typeface="Roboto"/>
                <a:cs typeface="Roboto"/>
                <a:sym typeface="Roboto"/>
              </a:rPr>
              <a:t>Data VLAN → Untuk lalu lintas data pengguna biasa.</a:t>
            </a:r>
          </a:p>
          <a:p>
            <a:pPr algn="just" marL="536547" indent="-268273" lvl="1">
              <a:lnSpc>
                <a:spcPts val="3479"/>
              </a:lnSpc>
              <a:buAutoNum type="arabicPeriod" startAt="1"/>
            </a:pPr>
            <a:r>
              <a:rPr lang="en-US" sz="2485">
                <a:solidFill>
                  <a:srgbClr val="FFFFFF"/>
                </a:solidFill>
                <a:latin typeface="Roboto"/>
                <a:ea typeface="Roboto"/>
                <a:cs typeface="Roboto"/>
                <a:sym typeface="Roboto"/>
              </a:rPr>
              <a:t>Management VLAN → Untuk mengelola perangkat jaringan.</a:t>
            </a:r>
          </a:p>
          <a:p>
            <a:pPr algn="just" marL="536547" indent="-268273" lvl="1">
              <a:lnSpc>
                <a:spcPts val="3479"/>
              </a:lnSpc>
              <a:buAutoNum type="arabicPeriod" startAt="1"/>
            </a:pPr>
            <a:r>
              <a:rPr lang="en-US" sz="2485">
                <a:solidFill>
                  <a:srgbClr val="FFFFFF"/>
                </a:solidFill>
                <a:latin typeface="Roboto"/>
                <a:ea typeface="Roboto"/>
                <a:cs typeface="Roboto"/>
                <a:sym typeface="Roboto"/>
              </a:rPr>
              <a:t>Voice VLAN → Untuk komunikasi suara (VoIP).</a:t>
            </a:r>
          </a:p>
          <a:p>
            <a:pPr algn="just" marL="536547" indent="-268273" lvl="1">
              <a:lnSpc>
                <a:spcPts val="3479"/>
              </a:lnSpc>
              <a:buAutoNum type="arabicPeriod" startAt="1"/>
            </a:pPr>
            <a:r>
              <a:rPr lang="en-US" sz="2485">
                <a:solidFill>
                  <a:srgbClr val="FFFFFF"/>
                </a:solidFill>
                <a:latin typeface="Roboto"/>
                <a:ea typeface="Roboto"/>
                <a:cs typeface="Roboto"/>
                <a:sym typeface="Roboto"/>
              </a:rPr>
              <a:t>Native VLAN → Untuk lalu lintas tanpa tag VLAN di port trunk.</a:t>
            </a:r>
          </a:p>
          <a:p>
            <a:pPr algn="just" marL="536547" indent="-268273" lvl="1">
              <a:lnSpc>
                <a:spcPts val="3479"/>
              </a:lnSpc>
              <a:buAutoNum type="arabicPeriod" startAt="1"/>
            </a:pPr>
            <a:r>
              <a:rPr lang="en-US" sz="2485">
                <a:solidFill>
                  <a:srgbClr val="FFFFFF"/>
                </a:solidFill>
                <a:latin typeface="Roboto"/>
                <a:ea typeface="Roboto"/>
                <a:cs typeface="Roboto"/>
                <a:sym typeface="Roboto"/>
              </a:rPr>
              <a:t>Guest VLAN → Untuk pengguna tamu atau luar jaringan.</a:t>
            </a:r>
          </a:p>
          <a:p>
            <a:pPr algn="just">
              <a:lnSpc>
                <a:spcPts val="3479"/>
              </a:lnSpc>
            </a:pPr>
          </a:p>
          <a:p>
            <a:pPr algn="just">
              <a:lnSpc>
                <a:spcPts val="3479"/>
              </a:lnSpc>
            </a:pPr>
          </a:p>
          <a:p>
            <a:pPr algn="just">
              <a:lnSpc>
                <a:spcPts val="3479"/>
              </a:lnSpc>
            </a:pPr>
          </a:p>
          <a:p>
            <a:pPr algn="just">
              <a:lnSpc>
                <a:spcPts val="3479"/>
              </a:lnSpc>
              <a:spcBef>
                <a:spcPct val="0"/>
              </a:spcBef>
            </a:pPr>
          </a:p>
        </p:txBody>
      </p:sp>
      <p:sp>
        <p:nvSpPr>
          <p:cNvPr name="Freeform 7" id="7"/>
          <p:cNvSpPr/>
          <p:nvPr/>
        </p:nvSpPr>
        <p:spPr>
          <a:xfrm flipH="false" flipV="false" rot="0">
            <a:off x="9144000" y="1829455"/>
            <a:ext cx="321731" cy="451409"/>
          </a:xfrm>
          <a:custGeom>
            <a:avLst/>
            <a:gdLst/>
            <a:ahLst/>
            <a:cxnLst/>
            <a:rect r="r" b="b" t="t" l="l"/>
            <a:pathLst>
              <a:path h="451409" w="321731">
                <a:moveTo>
                  <a:pt x="0" y="0"/>
                </a:moveTo>
                <a:lnTo>
                  <a:pt x="321731" y="0"/>
                </a:lnTo>
                <a:lnTo>
                  <a:pt x="321731" y="451408"/>
                </a:lnTo>
                <a:lnTo>
                  <a:pt x="0" y="4514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7143038" y="3275651"/>
            <a:ext cx="232525" cy="326247"/>
          </a:xfrm>
          <a:custGeom>
            <a:avLst/>
            <a:gdLst/>
            <a:ahLst/>
            <a:cxnLst/>
            <a:rect r="r" b="b" t="t" l="l"/>
            <a:pathLst>
              <a:path h="326247" w="232525">
                <a:moveTo>
                  <a:pt x="0" y="0"/>
                </a:moveTo>
                <a:lnTo>
                  <a:pt x="232524" y="0"/>
                </a:lnTo>
                <a:lnTo>
                  <a:pt x="232524" y="326247"/>
                </a:lnTo>
                <a:lnTo>
                  <a:pt x="0" y="326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4322473" y="3374542"/>
            <a:ext cx="2759171" cy="491634"/>
          </a:xfrm>
          <a:custGeom>
            <a:avLst/>
            <a:gdLst/>
            <a:ahLst/>
            <a:cxnLst/>
            <a:rect r="r" b="b" t="t" l="l"/>
            <a:pathLst>
              <a:path h="491634" w="2759171">
                <a:moveTo>
                  <a:pt x="2759170" y="0"/>
                </a:moveTo>
                <a:lnTo>
                  <a:pt x="0" y="0"/>
                </a:lnTo>
                <a:lnTo>
                  <a:pt x="0" y="491634"/>
                </a:lnTo>
                <a:lnTo>
                  <a:pt x="2759170" y="491634"/>
                </a:lnTo>
                <a:lnTo>
                  <a:pt x="275917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0" y="8591752"/>
            <a:ext cx="18288000" cy="3086100"/>
            <a:chOff x="0" y="0"/>
            <a:chExt cx="4816593" cy="812800"/>
          </a:xfrm>
        </p:grpSpPr>
        <p:sp>
          <p:nvSpPr>
            <p:cNvPr name="Freeform 11" id="11"/>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3C207E"/>
            </a:solidFill>
          </p:spPr>
        </p:sp>
        <p:sp>
          <p:nvSpPr>
            <p:cNvPr name="TextBox 12" id="12"/>
            <p:cNvSpPr txBox="true"/>
            <p:nvPr/>
          </p:nvSpPr>
          <p:spPr>
            <a:xfrm>
              <a:off x="0" y="0"/>
              <a:ext cx="4816593" cy="812800"/>
            </a:xfrm>
            <a:prstGeom prst="rect">
              <a:avLst/>
            </a:prstGeom>
          </p:spPr>
          <p:txBody>
            <a:bodyPr anchor="ctr" rtlCol="false" tIns="50800" lIns="50800" bIns="50800" rIns="50800"/>
            <a:lstStyle/>
            <a:p>
              <a:pPr algn="ctr">
                <a:lnSpc>
                  <a:spcPts val="2078"/>
                </a:lnSpc>
              </a:pPr>
            </a:p>
          </p:txBody>
        </p:sp>
      </p:grpSp>
      <p:grpSp>
        <p:nvGrpSpPr>
          <p:cNvPr name="Group 13" id="13"/>
          <p:cNvGrpSpPr/>
          <p:nvPr/>
        </p:nvGrpSpPr>
        <p:grpSpPr>
          <a:xfrm rot="-10800000">
            <a:off x="0" y="8591752"/>
            <a:ext cx="18288000" cy="5009239"/>
            <a:chOff x="0" y="0"/>
            <a:chExt cx="24384000" cy="6678985"/>
          </a:xfrm>
        </p:grpSpPr>
        <p:sp>
          <p:nvSpPr>
            <p:cNvPr name="Freeform 14" id="14"/>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0" r="0" b="0"/>
              </a:stretch>
            </a:blipFill>
          </p:spPr>
        </p:sp>
      </p:grpSp>
      <p:sp>
        <p:nvSpPr>
          <p:cNvPr name="Freeform 16" id="16"/>
          <p:cNvSpPr/>
          <p:nvPr/>
        </p:nvSpPr>
        <p:spPr>
          <a:xfrm flipH="false" flipV="false" rot="0">
            <a:off x="1270866" y="1212038"/>
            <a:ext cx="236637" cy="332016"/>
          </a:xfrm>
          <a:custGeom>
            <a:avLst/>
            <a:gdLst/>
            <a:ahLst/>
            <a:cxnLst/>
            <a:rect r="r" b="b" t="t" l="l"/>
            <a:pathLst>
              <a:path h="332016" w="236637">
                <a:moveTo>
                  <a:pt x="0" y="0"/>
                </a:moveTo>
                <a:lnTo>
                  <a:pt x="236637" y="0"/>
                </a:lnTo>
                <a:lnTo>
                  <a:pt x="236637" y="332016"/>
                </a:lnTo>
                <a:lnTo>
                  <a:pt x="0" y="3320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5763364" y="1416582"/>
            <a:ext cx="348787" cy="489370"/>
          </a:xfrm>
          <a:custGeom>
            <a:avLst/>
            <a:gdLst/>
            <a:ahLst/>
            <a:cxnLst/>
            <a:rect r="r" b="b" t="t" l="l"/>
            <a:pathLst>
              <a:path h="489370" w="348787">
                <a:moveTo>
                  <a:pt x="0" y="0"/>
                </a:moveTo>
                <a:lnTo>
                  <a:pt x="348787" y="0"/>
                </a:lnTo>
                <a:lnTo>
                  <a:pt x="348787" y="489370"/>
                </a:lnTo>
                <a:lnTo>
                  <a:pt x="0" y="4893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2207194" y="6596610"/>
            <a:ext cx="4230558" cy="4230558"/>
          </a:xfrm>
          <a:custGeom>
            <a:avLst/>
            <a:gdLst/>
            <a:ahLst/>
            <a:cxnLst/>
            <a:rect r="r" b="b" t="t" l="l"/>
            <a:pathLst>
              <a:path h="4230558" w="4230558">
                <a:moveTo>
                  <a:pt x="0" y="0"/>
                </a:moveTo>
                <a:lnTo>
                  <a:pt x="4230558" y="0"/>
                </a:lnTo>
                <a:lnTo>
                  <a:pt x="4230558" y="4230557"/>
                </a:lnTo>
                <a:lnTo>
                  <a:pt x="0" y="423055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0">
            <a:off x="-1574735" y="3346840"/>
            <a:ext cx="4145003" cy="1446983"/>
          </a:xfrm>
          <a:custGeom>
            <a:avLst/>
            <a:gdLst/>
            <a:ahLst/>
            <a:cxnLst/>
            <a:rect r="r" b="b" t="t" l="l"/>
            <a:pathLst>
              <a:path h="1446983" w="4145003">
                <a:moveTo>
                  <a:pt x="4145003" y="0"/>
                </a:moveTo>
                <a:lnTo>
                  <a:pt x="0" y="0"/>
                </a:lnTo>
                <a:lnTo>
                  <a:pt x="0" y="1446983"/>
                </a:lnTo>
                <a:lnTo>
                  <a:pt x="4145003" y="1446983"/>
                </a:lnTo>
                <a:lnTo>
                  <a:pt x="4145003"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false" flipV="false" rot="0">
            <a:off x="664123" y="4178678"/>
            <a:ext cx="3452345" cy="615145"/>
          </a:xfrm>
          <a:custGeom>
            <a:avLst/>
            <a:gdLst/>
            <a:ahLst/>
            <a:cxnLst/>
            <a:rect r="r" b="b" t="t" l="l"/>
            <a:pathLst>
              <a:path h="615145" w="3452345">
                <a:moveTo>
                  <a:pt x="0" y="0"/>
                </a:moveTo>
                <a:lnTo>
                  <a:pt x="3452345" y="0"/>
                </a:lnTo>
                <a:lnTo>
                  <a:pt x="3452345" y="615145"/>
                </a:lnTo>
                <a:lnTo>
                  <a:pt x="0" y="6151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2904520" y="3438775"/>
            <a:ext cx="216487" cy="303745"/>
          </a:xfrm>
          <a:custGeom>
            <a:avLst/>
            <a:gdLst/>
            <a:ahLst/>
            <a:cxnLst/>
            <a:rect r="r" b="b" t="t" l="l"/>
            <a:pathLst>
              <a:path h="303745" w="216487">
                <a:moveTo>
                  <a:pt x="0" y="0"/>
                </a:moveTo>
                <a:lnTo>
                  <a:pt x="216487" y="0"/>
                </a:lnTo>
                <a:lnTo>
                  <a:pt x="216487" y="303745"/>
                </a:lnTo>
                <a:lnTo>
                  <a:pt x="0" y="303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5868250" y="4674868"/>
            <a:ext cx="185511" cy="260284"/>
          </a:xfrm>
          <a:custGeom>
            <a:avLst/>
            <a:gdLst/>
            <a:ahLst/>
            <a:cxnLst/>
            <a:rect r="r" b="b" t="t" l="l"/>
            <a:pathLst>
              <a:path h="260284" w="185511">
                <a:moveTo>
                  <a:pt x="0" y="0"/>
                </a:moveTo>
                <a:lnTo>
                  <a:pt x="185512" y="0"/>
                </a:lnTo>
                <a:lnTo>
                  <a:pt x="185512" y="260284"/>
                </a:lnTo>
                <a:lnTo>
                  <a:pt x="0" y="2602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false" rot="0">
            <a:off x="15545285" y="7817990"/>
            <a:ext cx="3106551" cy="1440310"/>
          </a:xfrm>
          <a:custGeom>
            <a:avLst/>
            <a:gdLst/>
            <a:ahLst/>
            <a:cxnLst/>
            <a:rect r="r" b="b" t="t" l="l"/>
            <a:pathLst>
              <a:path h="1440310" w="3106551">
                <a:moveTo>
                  <a:pt x="3106550" y="0"/>
                </a:moveTo>
                <a:lnTo>
                  <a:pt x="0" y="0"/>
                </a:lnTo>
                <a:lnTo>
                  <a:pt x="0" y="1440310"/>
                </a:lnTo>
                <a:lnTo>
                  <a:pt x="3106550" y="1440310"/>
                </a:lnTo>
                <a:lnTo>
                  <a:pt x="310655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4" id="24"/>
          <p:cNvSpPr/>
          <p:nvPr/>
        </p:nvSpPr>
        <p:spPr>
          <a:xfrm flipH="true" flipV="false" rot="0">
            <a:off x="13995468" y="8415300"/>
            <a:ext cx="2160500" cy="1001687"/>
          </a:xfrm>
          <a:custGeom>
            <a:avLst/>
            <a:gdLst/>
            <a:ahLst/>
            <a:cxnLst/>
            <a:rect r="r" b="b" t="t" l="l"/>
            <a:pathLst>
              <a:path h="1001687" w="2160500">
                <a:moveTo>
                  <a:pt x="2160500" y="0"/>
                </a:moveTo>
                <a:lnTo>
                  <a:pt x="0" y="0"/>
                </a:lnTo>
                <a:lnTo>
                  <a:pt x="0" y="1001686"/>
                </a:lnTo>
                <a:lnTo>
                  <a:pt x="2160500" y="1001686"/>
                </a:lnTo>
                <a:lnTo>
                  <a:pt x="216050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5" id="25"/>
          <p:cNvSpPr/>
          <p:nvPr/>
        </p:nvSpPr>
        <p:spPr>
          <a:xfrm flipH="true" flipV="false" rot="0">
            <a:off x="7710379" y="8214745"/>
            <a:ext cx="2021275" cy="937137"/>
          </a:xfrm>
          <a:custGeom>
            <a:avLst/>
            <a:gdLst/>
            <a:ahLst/>
            <a:cxnLst/>
            <a:rect r="r" b="b" t="t" l="l"/>
            <a:pathLst>
              <a:path h="937137" w="2021275">
                <a:moveTo>
                  <a:pt x="2021275" y="0"/>
                </a:moveTo>
                <a:lnTo>
                  <a:pt x="0" y="0"/>
                </a:lnTo>
                <a:lnTo>
                  <a:pt x="0" y="937137"/>
                </a:lnTo>
                <a:lnTo>
                  <a:pt x="2021275" y="937137"/>
                </a:lnTo>
                <a:lnTo>
                  <a:pt x="2021275"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6" id="26"/>
          <p:cNvSpPr/>
          <p:nvPr/>
        </p:nvSpPr>
        <p:spPr>
          <a:xfrm flipH="true" flipV="false" rot="0">
            <a:off x="10931804" y="9002688"/>
            <a:ext cx="1561819" cy="724116"/>
          </a:xfrm>
          <a:custGeom>
            <a:avLst/>
            <a:gdLst/>
            <a:ahLst/>
            <a:cxnLst/>
            <a:rect r="r" b="b" t="t" l="l"/>
            <a:pathLst>
              <a:path h="724116" w="1561819">
                <a:moveTo>
                  <a:pt x="1561818" y="0"/>
                </a:moveTo>
                <a:lnTo>
                  <a:pt x="0" y="0"/>
                </a:lnTo>
                <a:lnTo>
                  <a:pt x="0" y="724116"/>
                </a:lnTo>
                <a:lnTo>
                  <a:pt x="1561818" y="724116"/>
                </a:lnTo>
                <a:lnTo>
                  <a:pt x="1561818"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7" id="27"/>
          <p:cNvSpPr/>
          <p:nvPr/>
        </p:nvSpPr>
        <p:spPr>
          <a:xfrm flipH="true" flipV="false" rot="0">
            <a:off x="-290952" y="8214745"/>
            <a:ext cx="1561819" cy="724116"/>
          </a:xfrm>
          <a:custGeom>
            <a:avLst/>
            <a:gdLst/>
            <a:ahLst/>
            <a:cxnLst/>
            <a:rect r="r" b="b" t="t" l="l"/>
            <a:pathLst>
              <a:path h="724116" w="1561819">
                <a:moveTo>
                  <a:pt x="1561818" y="0"/>
                </a:moveTo>
                <a:lnTo>
                  <a:pt x="0" y="0"/>
                </a:lnTo>
                <a:lnTo>
                  <a:pt x="0" y="724116"/>
                </a:lnTo>
                <a:lnTo>
                  <a:pt x="1561818" y="724116"/>
                </a:lnTo>
                <a:lnTo>
                  <a:pt x="1561818"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8" id="28"/>
          <p:cNvSpPr/>
          <p:nvPr/>
        </p:nvSpPr>
        <p:spPr>
          <a:xfrm flipH="false" flipV="false" rot="0">
            <a:off x="11114037" y="1298237"/>
            <a:ext cx="2759171" cy="491634"/>
          </a:xfrm>
          <a:custGeom>
            <a:avLst/>
            <a:gdLst/>
            <a:ahLst/>
            <a:cxnLst/>
            <a:rect r="r" b="b" t="t" l="l"/>
            <a:pathLst>
              <a:path h="491634" w="2759171">
                <a:moveTo>
                  <a:pt x="0" y="0"/>
                </a:moveTo>
                <a:lnTo>
                  <a:pt x="2759171" y="0"/>
                </a:lnTo>
                <a:lnTo>
                  <a:pt x="2759171" y="491634"/>
                </a:lnTo>
                <a:lnTo>
                  <a:pt x="0" y="4916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7081643" y="1028700"/>
            <a:ext cx="248160" cy="348183"/>
          </a:xfrm>
          <a:custGeom>
            <a:avLst/>
            <a:gdLst/>
            <a:ahLst/>
            <a:cxnLst/>
            <a:rect r="r" b="b" t="t" l="l"/>
            <a:pathLst>
              <a:path h="348183" w="248160">
                <a:moveTo>
                  <a:pt x="0" y="0"/>
                </a:moveTo>
                <a:lnTo>
                  <a:pt x="248160" y="0"/>
                </a:lnTo>
                <a:lnTo>
                  <a:pt x="248160" y="348183"/>
                </a:lnTo>
                <a:lnTo>
                  <a:pt x="0" y="348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false" rot="0">
            <a:off x="16510439" y="1905952"/>
            <a:ext cx="2759171" cy="491634"/>
          </a:xfrm>
          <a:custGeom>
            <a:avLst/>
            <a:gdLst/>
            <a:ahLst/>
            <a:cxnLst/>
            <a:rect r="r" b="b" t="t" l="l"/>
            <a:pathLst>
              <a:path h="491634" w="2759171">
                <a:moveTo>
                  <a:pt x="2759171" y="0"/>
                </a:moveTo>
                <a:lnTo>
                  <a:pt x="0" y="0"/>
                </a:lnTo>
                <a:lnTo>
                  <a:pt x="0" y="491634"/>
                </a:lnTo>
                <a:lnTo>
                  <a:pt x="2759171" y="491634"/>
                </a:lnTo>
                <a:lnTo>
                  <a:pt x="2759171"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9D7DE6"/>
        </a:solidFill>
      </p:bgPr>
    </p:bg>
    <p:spTree>
      <p:nvGrpSpPr>
        <p:cNvPr id="1" name=""/>
        <p:cNvGrpSpPr/>
        <p:nvPr/>
      </p:nvGrpSpPr>
      <p:grpSpPr>
        <a:xfrm>
          <a:off x="0" y="0"/>
          <a:ext cx="0" cy="0"/>
          <a:chOff x="0" y="0"/>
          <a:chExt cx="0" cy="0"/>
        </a:xfrm>
      </p:grpSpPr>
      <p:grpSp>
        <p:nvGrpSpPr>
          <p:cNvPr name="Group 2" id="2"/>
          <p:cNvGrpSpPr/>
          <p:nvPr/>
        </p:nvGrpSpPr>
        <p:grpSpPr>
          <a:xfrm rot="0">
            <a:off x="0" y="3631391"/>
            <a:ext cx="18288000" cy="5009239"/>
            <a:chOff x="0" y="0"/>
            <a:chExt cx="24384000" cy="6678985"/>
          </a:xfrm>
        </p:grpSpPr>
        <p:sp>
          <p:nvSpPr>
            <p:cNvPr name="Freeform 3" id="3"/>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0" y="8591752"/>
            <a:ext cx="18288000" cy="3086100"/>
            <a:chOff x="0" y="0"/>
            <a:chExt cx="4816593" cy="812800"/>
          </a:xfrm>
        </p:grpSpPr>
        <p:sp>
          <p:nvSpPr>
            <p:cNvPr name="Freeform 6" id="6"/>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3C207E"/>
            </a:solidFill>
          </p:spPr>
        </p:sp>
        <p:sp>
          <p:nvSpPr>
            <p:cNvPr name="TextBox 7" id="7"/>
            <p:cNvSpPr txBox="true"/>
            <p:nvPr/>
          </p:nvSpPr>
          <p:spPr>
            <a:xfrm>
              <a:off x="0" y="0"/>
              <a:ext cx="4816593" cy="812800"/>
            </a:xfrm>
            <a:prstGeom prst="rect">
              <a:avLst/>
            </a:prstGeom>
          </p:spPr>
          <p:txBody>
            <a:bodyPr anchor="ctr" rtlCol="false" tIns="50800" lIns="50800" bIns="50800" rIns="50800"/>
            <a:lstStyle/>
            <a:p>
              <a:pPr algn="ctr">
                <a:lnSpc>
                  <a:spcPts val="2078"/>
                </a:lnSpc>
              </a:pPr>
            </a:p>
          </p:txBody>
        </p:sp>
      </p:grpSp>
      <p:grpSp>
        <p:nvGrpSpPr>
          <p:cNvPr name="Group 8" id="8"/>
          <p:cNvGrpSpPr/>
          <p:nvPr/>
        </p:nvGrpSpPr>
        <p:grpSpPr>
          <a:xfrm rot="-10800000">
            <a:off x="0" y="8591752"/>
            <a:ext cx="18288000" cy="5009239"/>
            <a:chOff x="0" y="0"/>
            <a:chExt cx="24384000" cy="6678985"/>
          </a:xfrm>
        </p:grpSpPr>
        <p:sp>
          <p:nvSpPr>
            <p:cNvPr name="Freeform 9" id="9"/>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4">
                <a:alphaModFix amt="40000"/>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4">
                <a:alphaModFix amt="40000"/>
                <a:extLst>
                  <a:ext uri="{96DAC541-7B7A-43D3-8B79-37D633B846F1}">
                    <asvg:svgBlip xmlns:asvg="http://schemas.microsoft.com/office/drawing/2016/SVG/main" r:embed="rId5"/>
                  </a:ext>
                </a:extLst>
              </a:blip>
              <a:stretch>
                <a:fillRect l="0" t="0" r="0" b="0"/>
              </a:stretch>
            </a:blipFill>
          </p:spPr>
        </p:sp>
      </p:grpSp>
      <p:sp>
        <p:nvSpPr>
          <p:cNvPr name="Freeform 11" id="11"/>
          <p:cNvSpPr/>
          <p:nvPr/>
        </p:nvSpPr>
        <p:spPr>
          <a:xfrm flipH="false" flipV="false" rot="0">
            <a:off x="1194227" y="2724275"/>
            <a:ext cx="192645" cy="270293"/>
          </a:xfrm>
          <a:custGeom>
            <a:avLst/>
            <a:gdLst/>
            <a:ahLst/>
            <a:cxnLst/>
            <a:rect r="r" b="b" t="t" l="l"/>
            <a:pathLst>
              <a:path h="270293" w="192645">
                <a:moveTo>
                  <a:pt x="0" y="0"/>
                </a:moveTo>
                <a:lnTo>
                  <a:pt x="192645" y="0"/>
                </a:lnTo>
                <a:lnTo>
                  <a:pt x="192645" y="270292"/>
                </a:lnTo>
                <a:lnTo>
                  <a:pt x="0" y="2702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8103427" y="749483"/>
            <a:ext cx="443157" cy="621777"/>
          </a:xfrm>
          <a:custGeom>
            <a:avLst/>
            <a:gdLst/>
            <a:ahLst/>
            <a:cxnLst/>
            <a:rect r="r" b="b" t="t" l="l"/>
            <a:pathLst>
              <a:path h="621777" w="443157">
                <a:moveTo>
                  <a:pt x="0" y="0"/>
                </a:moveTo>
                <a:lnTo>
                  <a:pt x="443157" y="0"/>
                </a:lnTo>
                <a:lnTo>
                  <a:pt x="443157" y="621777"/>
                </a:lnTo>
                <a:lnTo>
                  <a:pt x="0" y="6217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4457813" y="1972641"/>
            <a:ext cx="277894" cy="389903"/>
          </a:xfrm>
          <a:custGeom>
            <a:avLst/>
            <a:gdLst/>
            <a:ahLst/>
            <a:cxnLst/>
            <a:rect r="r" b="b" t="t" l="l"/>
            <a:pathLst>
              <a:path h="389903" w="277894">
                <a:moveTo>
                  <a:pt x="0" y="0"/>
                </a:moveTo>
                <a:lnTo>
                  <a:pt x="277894" y="0"/>
                </a:lnTo>
                <a:lnTo>
                  <a:pt x="277894" y="389903"/>
                </a:lnTo>
                <a:lnTo>
                  <a:pt x="0" y="3899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6290702" y="1045013"/>
            <a:ext cx="232525" cy="326247"/>
          </a:xfrm>
          <a:custGeom>
            <a:avLst/>
            <a:gdLst/>
            <a:ahLst/>
            <a:cxnLst/>
            <a:rect r="r" b="b" t="t" l="l"/>
            <a:pathLst>
              <a:path h="326247" w="232525">
                <a:moveTo>
                  <a:pt x="0" y="0"/>
                </a:moveTo>
                <a:lnTo>
                  <a:pt x="232525" y="0"/>
                </a:lnTo>
                <a:lnTo>
                  <a:pt x="232525" y="326247"/>
                </a:lnTo>
                <a:lnTo>
                  <a:pt x="0" y="3262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2867449" y="1670967"/>
            <a:ext cx="380314" cy="533604"/>
          </a:xfrm>
          <a:custGeom>
            <a:avLst/>
            <a:gdLst/>
            <a:ahLst/>
            <a:cxnLst/>
            <a:rect r="r" b="b" t="t" l="l"/>
            <a:pathLst>
              <a:path h="533604" w="380314">
                <a:moveTo>
                  <a:pt x="0" y="0"/>
                </a:moveTo>
                <a:lnTo>
                  <a:pt x="380313" y="0"/>
                </a:lnTo>
                <a:lnTo>
                  <a:pt x="380313" y="533604"/>
                </a:lnTo>
                <a:lnTo>
                  <a:pt x="0" y="5336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71705" y="1216374"/>
            <a:ext cx="3317154" cy="591057"/>
          </a:xfrm>
          <a:custGeom>
            <a:avLst/>
            <a:gdLst/>
            <a:ahLst/>
            <a:cxnLst/>
            <a:rect r="r" b="b" t="t" l="l"/>
            <a:pathLst>
              <a:path h="591057" w="3317154">
                <a:moveTo>
                  <a:pt x="0" y="0"/>
                </a:moveTo>
                <a:lnTo>
                  <a:pt x="3317155" y="0"/>
                </a:lnTo>
                <a:lnTo>
                  <a:pt x="3317155" y="591056"/>
                </a:lnTo>
                <a:lnTo>
                  <a:pt x="0" y="5910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true" flipV="false" rot="0">
            <a:off x="14630003" y="1612095"/>
            <a:ext cx="4046942" cy="721091"/>
          </a:xfrm>
          <a:custGeom>
            <a:avLst/>
            <a:gdLst/>
            <a:ahLst/>
            <a:cxnLst/>
            <a:rect r="r" b="b" t="t" l="l"/>
            <a:pathLst>
              <a:path h="721091" w="4046942">
                <a:moveTo>
                  <a:pt x="4046942" y="0"/>
                </a:moveTo>
                <a:lnTo>
                  <a:pt x="0" y="0"/>
                </a:lnTo>
                <a:lnTo>
                  <a:pt x="0" y="721092"/>
                </a:lnTo>
                <a:lnTo>
                  <a:pt x="4046942" y="721092"/>
                </a:lnTo>
                <a:lnTo>
                  <a:pt x="404694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true" flipV="false" rot="0">
            <a:off x="3058892" y="500221"/>
            <a:ext cx="2797842" cy="498525"/>
          </a:xfrm>
          <a:custGeom>
            <a:avLst/>
            <a:gdLst/>
            <a:ahLst/>
            <a:cxnLst/>
            <a:rect r="r" b="b" t="t" l="l"/>
            <a:pathLst>
              <a:path h="498525" w="2797842">
                <a:moveTo>
                  <a:pt x="2797842" y="0"/>
                </a:moveTo>
                <a:lnTo>
                  <a:pt x="0" y="0"/>
                </a:lnTo>
                <a:lnTo>
                  <a:pt x="0" y="498524"/>
                </a:lnTo>
                <a:lnTo>
                  <a:pt x="2797842" y="498524"/>
                </a:lnTo>
                <a:lnTo>
                  <a:pt x="279784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9" id="19"/>
          <p:cNvSpPr/>
          <p:nvPr/>
        </p:nvSpPr>
        <p:spPr>
          <a:xfrm flipH="true" flipV="false" rot="0">
            <a:off x="11647170" y="6136010"/>
            <a:ext cx="7421198" cy="2455742"/>
          </a:xfrm>
          <a:custGeom>
            <a:avLst/>
            <a:gdLst/>
            <a:ahLst/>
            <a:cxnLst/>
            <a:rect r="r" b="b" t="t" l="l"/>
            <a:pathLst>
              <a:path h="2455742" w="7421198">
                <a:moveTo>
                  <a:pt x="7421198" y="0"/>
                </a:moveTo>
                <a:lnTo>
                  <a:pt x="0" y="0"/>
                </a:lnTo>
                <a:lnTo>
                  <a:pt x="0" y="2455742"/>
                </a:lnTo>
                <a:lnTo>
                  <a:pt x="7421198" y="2455742"/>
                </a:lnTo>
                <a:lnTo>
                  <a:pt x="742119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20" id="20"/>
          <p:cNvSpPr txBox="true"/>
          <p:nvPr/>
        </p:nvSpPr>
        <p:spPr>
          <a:xfrm rot="0">
            <a:off x="5810558" y="1223102"/>
            <a:ext cx="6054336" cy="738759"/>
          </a:xfrm>
          <a:prstGeom prst="rect">
            <a:avLst/>
          </a:prstGeom>
        </p:spPr>
        <p:txBody>
          <a:bodyPr anchor="t" rtlCol="false" tIns="0" lIns="0" bIns="0" rIns="0">
            <a:spAutoFit/>
          </a:bodyPr>
          <a:lstStyle/>
          <a:p>
            <a:pPr algn="ctr" marL="0" indent="0" lvl="0">
              <a:lnSpc>
                <a:spcPts val="5253"/>
              </a:lnSpc>
              <a:spcBef>
                <a:spcPct val="0"/>
              </a:spcBef>
            </a:pPr>
            <a:r>
              <a:rPr lang="en-US" sz="5100">
                <a:solidFill>
                  <a:srgbClr val="FFFFFF"/>
                </a:solidFill>
                <a:latin typeface="Arcade Gamer"/>
                <a:ea typeface="Arcade Gamer"/>
                <a:cs typeface="Arcade Gamer"/>
                <a:sym typeface="Arcade Gamer"/>
              </a:rPr>
              <a:t>CARA KERJA </a:t>
            </a:r>
          </a:p>
        </p:txBody>
      </p:sp>
      <p:sp>
        <p:nvSpPr>
          <p:cNvPr name="Freeform 21" id="21"/>
          <p:cNvSpPr/>
          <p:nvPr/>
        </p:nvSpPr>
        <p:spPr>
          <a:xfrm flipH="true" flipV="false" rot="0">
            <a:off x="-271705" y="7120052"/>
            <a:ext cx="4729518" cy="1565040"/>
          </a:xfrm>
          <a:custGeom>
            <a:avLst/>
            <a:gdLst/>
            <a:ahLst/>
            <a:cxnLst/>
            <a:rect r="r" b="b" t="t" l="l"/>
            <a:pathLst>
              <a:path h="1565040" w="4729518">
                <a:moveTo>
                  <a:pt x="4729518" y="0"/>
                </a:moveTo>
                <a:lnTo>
                  <a:pt x="0" y="0"/>
                </a:lnTo>
                <a:lnTo>
                  <a:pt x="0" y="1565040"/>
                </a:lnTo>
                <a:lnTo>
                  <a:pt x="4729518" y="1565040"/>
                </a:lnTo>
                <a:lnTo>
                  <a:pt x="472951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7737420" y="7262312"/>
            <a:ext cx="2813160" cy="2813160"/>
          </a:xfrm>
          <a:custGeom>
            <a:avLst/>
            <a:gdLst/>
            <a:ahLst/>
            <a:cxnLst/>
            <a:rect r="r" b="b" t="t" l="l"/>
            <a:pathLst>
              <a:path h="2813160" w="2813160">
                <a:moveTo>
                  <a:pt x="0" y="0"/>
                </a:moveTo>
                <a:lnTo>
                  <a:pt x="2813160" y="0"/>
                </a:lnTo>
                <a:lnTo>
                  <a:pt x="2813160" y="2813160"/>
                </a:lnTo>
                <a:lnTo>
                  <a:pt x="0" y="281316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0">
            <a:off x="13769433" y="4524547"/>
            <a:ext cx="2521269" cy="449244"/>
          </a:xfrm>
          <a:custGeom>
            <a:avLst/>
            <a:gdLst/>
            <a:ahLst/>
            <a:cxnLst/>
            <a:rect r="r" b="b" t="t" l="l"/>
            <a:pathLst>
              <a:path h="449244" w="2521269">
                <a:moveTo>
                  <a:pt x="0" y="0"/>
                </a:moveTo>
                <a:lnTo>
                  <a:pt x="2521269" y="0"/>
                </a:lnTo>
                <a:lnTo>
                  <a:pt x="2521269" y="449244"/>
                </a:lnTo>
                <a:lnTo>
                  <a:pt x="0" y="4492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2949127" y="4764831"/>
            <a:ext cx="192645" cy="270293"/>
          </a:xfrm>
          <a:custGeom>
            <a:avLst/>
            <a:gdLst/>
            <a:ahLst/>
            <a:cxnLst/>
            <a:rect r="r" b="b" t="t" l="l"/>
            <a:pathLst>
              <a:path h="270293" w="192645">
                <a:moveTo>
                  <a:pt x="0" y="0"/>
                </a:moveTo>
                <a:lnTo>
                  <a:pt x="192645" y="0"/>
                </a:lnTo>
                <a:lnTo>
                  <a:pt x="192645" y="270292"/>
                </a:lnTo>
                <a:lnTo>
                  <a:pt x="0" y="2702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4933745" y="3171948"/>
            <a:ext cx="192645" cy="270293"/>
          </a:xfrm>
          <a:custGeom>
            <a:avLst/>
            <a:gdLst/>
            <a:ahLst/>
            <a:cxnLst/>
            <a:rect r="r" b="b" t="t" l="l"/>
            <a:pathLst>
              <a:path h="270293" w="192645">
                <a:moveTo>
                  <a:pt x="0" y="0"/>
                </a:moveTo>
                <a:lnTo>
                  <a:pt x="192645" y="0"/>
                </a:lnTo>
                <a:lnTo>
                  <a:pt x="192645" y="270293"/>
                </a:lnTo>
                <a:lnTo>
                  <a:pt x="0" y="2702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6" id="26"/>
          <p:cNvSpPr txBox="true"/>
          <p:nvPr/>
        </p:nvSpPr>
        <p:spPr>
          <a:xfrm rot="0">
            <a:off x="1290550" y="2223191"/>
            <a:ext cx="16290255" cy="5286898"/>
          </a:xfrm>
          <a:prstGeom prst="rect">
            <a:avLst/>
          </a:prstGeom>
        </p:spPr>
        <p:txBody>
          <a:bodyPr anchor="t" rtlCol="false" tIns="0" lIns="0" bIns="0" rIns="0">
            <a:spAutoFit/>
          </a:bodyPr>
          <a:lstStyle/>
          <a:p>
            <a:pPr algn="l" marL="652986" indent="-326493" lvl="1">
              <a:lnSpc>
                <a:spcPts val="4234"/>
              </a:lnSpc>
              <a:buFont typeface="Arial"/>
              <a:buChar char="•"/>
            </a:pPr>
            <a:r>
              <a:rPr lang="en-US" sz="3024">
                <a:solidFill>
                  <a:srgbClr val="FFFFFF"/>
                </a:solidFill>
                <a:latin typeface="Roboto"/>
                <a:ea typeface="Roboto"/>
                <a:cs typeface="Roboto"/>
                <a:sym typeface="Roboto"/>
              </a:rPr>
              <a:t> Pembagian Port pada Switch</a:t>
            </a:r>
          </a:p>
          <a:p>
            <a:pPr algn="l" marL="652986" indent="-326493" lvl="1">
              <a:lnSpc>
                <a:spcPts val="4234"/>
              </a:lnSpc>
              <a:buFont typeface="Arial"/>
              <a:buChar char="•"/>
            </a:pPr>
            <a:r>
              <a:rPr lang="en-US" sz="3024">
                <a:solidFill>
                  <a:srgbClr val="FFFFFF"/>
                </a:solidFill>
                <a:latin typeface="Roboto"/>
                <a:ea typeface="Roboto"/>
                <a:cs typeface="Roboto"/>
                <a:sym typeface="Roboto"/>
              </a:rPr>
              <a:t> Administrator mengatur setiap port switch ke dalam VLAN tertentu.</a:t>
            </a:r>
          </a:p>
          <a:p>
            <a:pPr algn="l" marL="652986" indent="-326493" lvl="1">
              <a:lnSpc>
                <a:spcPts val="4234"/>
              </a:lnSpc>
              <a:buFont typeface="Arial"/>
              <a:buChar char="•"/>
            </a:pPr>
            <a:r>
              <a:rPr lang="en-US" sz="3024">
                <a:solidFill>
                  <a:srgbClr val="FFFFFF"/>
                </a:solidFill>
                <a:latin typeface="Roboto"/>
                <a:ea typeface="Roboto"/>
                <a:cs typeface="Roboto"/>
                <a:sym typeface="Roboto"/>
              </a:rPr>
              <a:t> Contoh:</a:t>
            </a:r>
          </a:p>
          <a:p>
            <a:pPr algn="l" marL="652986" indent="-326493" lvl="1">
              <a:lnSpc>
                <a:spcPts val="4234"/>
              </a:lnSpc>
              <a:buFont typeface="Arial"/>
              <a:buChar char="•"/>
            </a:pPr>
            <a:r>
              <a:rPr lang="en-US" sz="3024">
                <a:solidFill>
                  <a:srgbClr val="FFFFFF"/>
                </a:solidFill>
                <a:latin typeface="Roboto"/>
                <a:ea typeface="Roboto"/>
                <a:cs typeface="Roboto"/>
                <a:sym typeface="Roboto"/>
              </a:rPr>
              <a:t>VLAN 10 → bagian keuangan</a:t>
            </a:r>
          </a:p>
          <a:p>
            <a:pPr algn="l" marL="652986" indent="-326493" lvl="1">
              <a:lnSpc>
                <a:spcPts val="4234"/>
              </a:lnSpc>
              <a:buFont typeface="Arial"/>
              <a:buChar char="•"/>
            </a:pPr>
            <a:r>
              <a:rPr lang="en-US" sz="3024">
                <a:solidFill>
                  <a:srgbClr val="FFFFFF"/>
                </a:solidFill>
                <a:latin typeface="Roboto"/>
                <a:ea typeface="Roboto"/>
                <a:cs typeface="Roboto"/>
                <a:sym typeface="Roboto"/>
              </a:rPr>
              <a:t>VLAN 20 → bagian teknisi</a:t>
            </a:r>
          </a:p>
          <a:p>
            <a:pPr algn="l" marL="652986" indent="-326493" lvl="1">
              <a:lnSpc>
                <a:spcPts val="4234"/>
              </a:lnSpc>
              <a:buFont typeface="Arial"/>
              <a:buChar char="•"/>
            </a:pPr>
            <a:r>
              <a:rPr lang="en-US" sz="3024">
                <a:solidFill>
                  <a:srgbClr val="FFFFFF"/>
                </a:solidFill>
                <a:latin typeface="Roboto"/>
                <a:ea typeface="Roboto"/>
                <a:cs typeface="Roboto"/>
                <a:sym typeface="Roboto"/>
              </a:rPr>
              <a:t>Penandaan Paket Data (Tagging)</a:t>
            </a:r>
          </a:p>
          <a:p>
            <a:pPr algn="l" marL="652986" indent="-326493" lvl="1">
              <a:lnSpc>
                <a:spcPts val="4234"/>
              </a:lnSpc>
              <a:buFont typeface="Arial"/>
              <a:buChar char="•"/>
            </a:pPr>
            <a:r>
              <a:rPr lang="en-US" sz="3024">
                <a:solidFill>
                  <a:srgbClr val="FFFFFF"/>
                </a:solidFill>
                <a:latin typeface="Roboto"/>
                <a:ea typeface="Roboto"/>
                <a:cs typeface="Roboto"/>
                <a:sym typeface="Roboto"/>
              </a:rPr>
              <a:t> Saat data dikirim, switch akan menambahkan tag VLAN ID ke paket untuk menandai dari VLAN mana data itu berasal.</a:t>
            </a:r>
          </a:p>
          <a:p>
            <a:pPr algn="l" marL="652986" indent="-326493" lvl="1">
              <a:lnSpc>
                <a:spcPts val="4234"/>
              </a:lnSpc>
              <a:buFont typeface="Arial"/>
              <a:buChar char="•"/>
            </a:pPr>
            <a:r>
              <a:rPr lang="en-US" sz="3024">
                <a:solidFill>
                  <a:srgbClr val="FFFFFF"/>
                </a:solidFill>
                <a:latin typeface="Roboto"/>
                <a:ea typeface="Roboto"/>
                <a:cs typeface="Roboto"/>
                <a:sym typeface="Roboto"/>
              </a:rPr>
              <a:t>Pemfilteran Lalu Lintas</a:t>
            </a:r>
          </a:p>
          <a:p>
            <a:pPr algn="l">
              <a:lnSpc>
                <a:spcPts val="4234"/>
              </a:lnSpc>
              <a:spcBef>
                <a:spcPct val="0"/>
              </a:spcBef>
            </a:pPr>
            <a:r>
              <a:rPr lang="en-US" sz="3024">
                <a:solidFill>
                  <a:srgbClr val="FFFFFF"/>
                </a:solidFill>
                <a:latin typeface="Roboto"/>
                <a:ea typeface="Roboto"/>
                <a:cs typeface="Roboto"/>
                <a:sym typeface="Roboto"/>
              </a:rPr>
              <a:t> </a:t>
            </a:r>
          </a:p>
        </p:txBody>
      </p:sp>
      <p:sp>
        <p:nvSpPr>
          <p:cNvPr name="Freeform 27" id="27"/>
          <p:cNvSpPr/>
          <p:nvPr/>
        </p:nvSpPr>
        <p:spPr>
          <a:xfrm flipH="false" flipV="false" rot="0">
            <a:off x="16767963" y="3984845"/>
            <a:ext cx="192645" cy="270293"/>
          </a:xfrm>
          <a:custGeom>
            <a:avLst/>
            <a:gdLst/>
            <a:ahLst/>
            <a:cxnLst/>
            <a:rect r="r" b="b" t="t" l="l"/>
            <a:pathLst>
              <a:path h="270293" w="192645">
                <a:moveTo>
                  <a:pt x="0" y="0"/>
                </a:moveTo>
                <a:lnTo>
                  <a:pt x="192645" y="0"/>
                </a:lnTo>
                <a:lnTo>
                  <a:pt x="192645" y="270293"/>
                </a:lnTo>
                <a:lnTo>
                  <a:pt x="0" y="27029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D7DE6"/>
        </a:solidFill>
      </p:bgPr>
    </p:bg>
    <p:spTree>
      <p:nvGrpSpPr>
        <p:cNvPr id="1" name=""/>
        <p:cNvGrpSpPr/>
        <p:nvPr/>
      </p:nvGrpSpPr>
      <p:grpSpPr>
        <a:xfrm>
          <a:off x="0" y="0"/>
          <a:ext cx="0" cy="0"/>
          <a:chOff x="0" y="0"/>
          <a:chExt cx="0" cy="0"/>
        </a:xfrm>
      </p:grpSpPr>
      <p:grpSp>
        <p:nvGrpSpPr>
          <p:cNvPr name="Group 2" id="2"/>
          <p:cNvGrpSpPr/>
          <p:nvPr/>
        </p:nvGrpSpPr>
        <p:grpSpPr>
          <a:xfrm rot="0">
            <a:off x="200025" y="3830248"/>
            <a:ext cx="18288000" cy="5009239"/>
            <a:chOff x="0" y="0"/>
            <a:chExt cx="24384000" cy="6678985"/>
          </a:xfrm>
        </p:grpSpPr>
        <p:sp>
          <p:nvSpPr>
            <p:cNvPr name="Freeform 3" id="3"/>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503780" y="1372852"/>
            <a:ext cx="333175" cy="467464"/>
          </a:xfrm>
          <a:custGeom>
            <a:avLst/>
            <a:gdLst/>
            <a:ahLst/>
            <a:cxnLst/>
            <a:rect r="r" b="b" t="t" l="l"/>
            <a:pathLst>
              <a:path h="467464" w="333175">
                <a:moveTo>
                  <a:pt x="0" y="0"/>
                </a:moveTo>
                <a:lnTo>
                  <a:pt x="333175" y="0"/>
                </a:lnTo>
                <a:lnTo>
                  <a:pt x="333175" y="467465"/>
                </a:lnTo>
                <a:lnTo>
                  <a:pt x="0" y="4674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783811" y="1164394"/>
            <a:ext cx="241372" cy="338660"/>
          </a:xfrm>
          <a:custGeom>
            <a:avLst/>
            <a:gdLst/>
            <a:ahLst/>
            <a:cxnLst/>
            <a:rect r="r" b="b" t="t" l="l"/>
            <a:pathLst>
              <a:path h="338660" w="241372">
                <a:moveTo>
                  <a:pt x="0" y="0"/>
                </a:moveTo>
                <a:lnTo>
                  <a:pt x="241373" y="0"/>
                </a:lnTo>
                <a:lnTo>
                  <a:pt x="241373" y="338660"/>
                </a:lnTo>
                <a:lnTo>
                  <a:pt x="0" y="3386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342828" y="2365430"/>
            <a:ext cx="232525" cy="326247"/>
          </a:xfrm>
          <a:custGeom>
            <a:avLst/>
            <a:gdLst/>
            <a:ahLst/>
            <a:cxnLst/>
            <a:rect r="r" b="b" t="t" l="l"/>
            <a:pathLst>
              <a:path h="326247" w="232525">
                <a:moveTo>
                  <a:pt x="0" y="0"/>
                </a:moveTo>
                <a:lnTo>
                  <a:pt x="232525" y="0"/>
                </a:lnTo>
                <a:lnTo>
                  <a:pt x="232525" y="326246"/>
                </a:lnTo>
                <a:lnTo>
                  <a:pt x="0" y="326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596934" y="3303107"/>
            <a:ext cx="280665" cy="393791"/>
          </a:xfrm>
          <a:custGeom>
            <a:avLst/>
            <a:gdLst/>
            <a:ahLst/>
            <a:cxnLst/>
            <a:rect r="r" b="b" t="t" l="l"/>
            <a:pathLst>
              <a:path h="393791" w="280665">
                <a:moveTo>
                  <a:pt x="0" y="0"/>
                </a:moveTo>
                <a:lnTo>
                  <a:pt x="280666" y="0"/>
                </a:lnTo>
                <a:lnTo>
                  <a:pt x="280666" y="393791"/>
                </a:lnTo>
                <a:lnTo>
                  <a:pt x="0" y="3937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15355" y="2691676"/>
            <a:ext cx="2888109" cy="514609"/>
          </a:xfrm>
          <a:custGeom>
            <a:avLst/>
            <a:gdLst/>
            <a:ahLst/>
            <a:cxnLst/>
            <a:rect r="r" b="b" t="t" l="l"/>
            <a:pathLst>
              <a:path h="514609" w="2888109">
                <a:moveTo>
                  <a:pt x="0" y="0"/>
                </a:moveTo>
                <a:lnTo>
                  <a:pt x="2888110" y="0"/>
                </a:lnTo>
                <a:lnTo>
                  <a:pt x="2888110" y="514609"/>
                </a:lnTo>
                <a:lnTo>
                  <a:pt x="0" y="5146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0" y="8591752"/>
            <a:ext cx="18288000" cy="3086100"/>
            <a:chOff x="0" y="0"/>
            <a:chExt cx="4816593" cy="812800"/>
          </a:xfrm>
        </p:grpSpPr>
        <p:sp>
          <p:nvSpPr>
            <p:cNvPr name="Freeform 11" id="11"/>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3C207E"/>
            </a:solidFill>
          </p:spPr>
        </p:sp>
        <p:sp>
          <p:nvSpPr>
            <p:cNvPr name="TextBox 12" id="12"/>
            <p:cNvSpPr txBox="true"/>
            <p:nvPr/>
          </p:nvSpPr>
          <p:spPr>
            <a:xfrm>
              <a:off x="0" y="0"/>
              <a:ext cx="4816593" cy="812800"/>
            </a:xfrm>
            <a:prstGeom prst="rect">
              <a:avLst/>
            </a:prstGeom>
          </p:spPr>
          <p:txBody>
            <a:bodyPr anchor="ctr" rtlCol="false" tIns="50800" lIns="50800" bIns="50800" rIns="50800"/>
            <a:lstStyle/>
            <a:p>
              <a:pPr algn="ctr">
                <a:lnSpc>
                  <a:spcPts val="2078"/>
                </a:lnSpc>
              </a:pPr>
            </a:p>
          </p:txBody>
        </p:sp>
      </p:grpSp>
      <p:grpSp>
        <p:nvGrpSpPr>
          <p:cNvPr name="Group 13" id="13"/>
          <p:cNvGrpSpPr/>
          <p:nvPr/>
        </p:nvGrpSpPr>
        <p:grpSpPr>
          <a:xfrm rot="-10800000">
            <a:off x="0" y="8591752"/>
            <a:ext cx="18288000" cy="5009239"/>
            <a:chOff x="0" y="0"/>
            <a:chExt cx="24384000" cy="6678985"/>
          </a:xfrm>
        </p:grpSpPr>
        <p:sp>
          <p:nvSpPr>
            <p:cNvPr name="Freeform 14" id="14"/>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0" r="0" b="0"/>
              </a:stretch>
            </a:blipFill>
          </p:spPr>
        </p:sp>
      </p:grpSp>
      <p:sp>
        <p:nvSpPr>
          <p:cNvPr name="Freeform 16" id="16"/>
          <p:cNvSpPr/>
          <p:nvPr/>
        </p:nvSpPr>
        <p:spPr>
          <a:xfrm flipH="false" flipV="false" rot="0">
            <a:off x="2766571" y="3696898"/>
            <a:ext cx="184738" cy="259198"/>
          </a:xfrm>
          <a:custGeom>
            <a:avLst/>
            <a:gdLst/>
            <a:ahLst/>
            <a:cxnLst/>
            <a:rect r="r" b="b" t="t" l="l"/>
            <a:pathLst>
              <a:path h="259198" w="184738">
                <a:moveTo>
                  <a:pt x="0" y="0"/>
                </a:moveTo>
                <a:lnTo>
                  <a:pt x="184737" y="0"/>
                </a:lnTo>
                <a:lnTo>
                  <a:pt x="184737" y="259198"/>
                </a:lnTo>
                <a:lnTo>
                  <a:pt x="0" y="2591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14058055" y="1987689"/>
            <a:ext cx="3950949" cy="703987"/>
          </a:xfrm>
          <a:custGeom>
            <a:avLst/>
            <a:gdLst/>
            <a:ahLst/>
            <a:cxnLst/>
            <a:rect r="r" b="b" t="t" l="l"/>
            <a:pathLst>
              <a:path h="703987" w="3950949">
                <a:moveTo>
                  <a:pt x="3950949" y="0"/>
                </a:moveTo>
                <a:lnTo>
                  <a:pt x="0" y="0"/>
                </a:lnTo>
                <a:lnTo>
                  <a:pt x="0" y="703987"/>
                </a:lnTo>
                <a:lnTo>
                  <a:pt x="3950949" y="703987"/>
                </a:lnTo>
                <a:lnTo>
                  <a:pt x="395094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true" flipV="false" rot="0">
            <a:off x="9144000" y="1423433"/>
            <a:ext cx="2899554" cy="516648"/>
          </a:xfrm>
          <a:custGeom>
            <a:avLst/>
            <a:gdLst/>
            <a:ahLst/>
            <a:cxnLst/>
            <a:rect r="r" b="b" t="t" l="l"/>
            <a:pathLst>
              <a:path h="516648" w="2899554">
                <a:moveTo>
                  <a:pt x="2899554" y="0"/>
                </a:moveTo>
                <a:lnTo>
                  <a:pt x="0" y="0"/>
                </a:lnTo>
                <a:lnTo>
                  <a:pt x="0" y="516648"/>
                </a:lnTo>
                <a:lnTo>
                  <a:pt x="2899554" y="516648"/>
                </a:lnTo>
                <a:lnTo>
                  <a:pt x="289955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595237" y="1260310"/>
            <a:ext cx="232525" cy="326247"/>
          </a:xfrm>
          <a:custGeom>
            <a:avLst/>
            <a:gdLst/>
            <a:ahLst/>
            <a:cxnLst/>
            <a:rect r="r" b="b" t="t" l="l"/>
            <a:pathLst>
              <a:path h="326247" w="232525">
                <a:moveTo>
                  <a:pt x="0" y="0"/>
                </a:moveTo>
                <a:lnTo>
                  <a:pt x="232525" y="0"/>
                </a:lnTo>
                <a:lnTo>
                  <a:pt x="232525" y="326247"/>
                </a:lnTo>
                <a:lnTo>
                  <a:pt x="0" y="326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477616" y="5054673"/>
            <a:ext cx="2664630" cy="3464649"/>
          </a:xfrm>
          <a:custGeom>
            <a:avLst/>
            <a:gdLst/>
            <a:ahLst/>
            <a:cxnLst/>
            <a:rect r="r" b="b" t="t" l="l"/>
            <a:pathLst>
              <a:path h="3464649" w="2664630">
                <a:moveTo>
                  <a:pt x="0" y="0"/>
                </a:moveTo>
                <a:lnTo>
                  <a:pt x="2664630" y="0"/>
                </a:lnTo>
                <a:lnTo>
                  <a:pt x="2664630" y="3464649"/>
                </a:lnTo>
                <a:lnTo>
                  <a:pt x="0" y="346464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1" id="21"/>
          <p:cNvSpPr/>
          <p:nvPr/>
        </p:nvSpPr>
        <p:spPr>
          <a:xfrm flipH="true" flipV="false" rot="0">
            <a:off x="15147596" y="5127104"/>
            <a:ext cx="2664630" cy="3464649"/>
          </a:xfrm>
          <a:custGeom>
            <a:avLst/>
            <a:gdLst/>
            <a:ahLst/>
            <a:cxnLst/>
            <a:rect r="r" b="b" t="t" l="l"/>
            <a:pathLst>
              <a:path h="3464649" w="2664630">
                <a:moveTo>
                  <a:pt x="2664630" y="0"/>
                </a:moveTo>
                <a:lnTo>
                  <a:pt x="0" y="0"/>
                </a:lnTo>
                <a:lnTo>
                  <a:pt x="0" y="3464648"/>
                </a:lnTo>
                <a:lnTo>
                  <a:pt x="2664630" y="3464648"/>
                </a:lnTo>
                <a:lnTo>
                  <a:pt x="266463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0" y="8077850"/>
            <a:ext cx="9144000" cy="1379913"/>
          </a:xfrm>
          <a:custGeom>
            <a:avLst/>
            <a:gdLst/>
            <a:ahLst/>
            <a:cxnLst/>
            <a:rect r="r" b="b" t="t" l="l"/>
            <a:pathLst>
              <a:path h="1379913" w="9144000">
                <a:moveTo>
                  <a:pt x="0" y="0"/>
                </a:moveTo>
                <a:lnTo>
                  <a:pt x="9144000" y="0"/>
                </a:lnTo>
                <a:lnTo>
                  <a:pt x="9144000" y="1379912"/>
                </a:lnTo>
                <a:lnTo>
                  <a:pt x="0" y="13799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false" flipV="false" rot="0">
            <a:off x="9144000" y="8077850"/>
            <a:ext cx="9144000" cy="1379913"/>
          </a:xfrm>
          <a:custGeom>
            <a:avLst/>
            <a:gdLst/>
            <a:ahLst/>
            <a:cxnLst/>
            <a:rect r="r" b="b" t="t" l="l"/>
            <a:pathLst>
              <a:path h="1379913" w="9144000">
                <a:moveTo>
                  <a:pt x="0" y="0"/>
                </a:moveTo>
                <a:lnTo>
                  <a:pt x="9144000" y="0"/>
                </a:lnTo>
                <a:lnTo>
                  <a:pt x="9144000" y="1379912"/>
                </a:lnTo>
                <a:lnTo>
                  <a:pt x="0" y="13799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4" id="24"/>
          <p:cNvSpPr txBox="true"/>
          <p:nvPr/>
        </p:nvSpPr>
        <p:spPr>
          <a:xfrm rot="0">
            <a:off x="2463309" y="1617329"/>
            <a:ext cx="6054336" cy="911224"/>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FFFFFF"/>
                </a:solidFill>
                <a:latin typeface="Arcade Gamer"/>
                <a:ea typeface="Arcade Gamer"/>
                <a:cs typeface="Arcade Gamer"/>
                <a:sym typeface="Arcade Gamer"/>
              </a:rPr>
              <a:t>CARA KERJA</a:t>
            </a:r>
          </a:p>
        </p:txBody>
      </p:sp>
      <p:sp>
        <p:nvSpPr>
          <p:cNvPr name="Freeform 25" id="25"/>
          <p:cNvSpPr/>
          <p:nvPr/>
        </p:nvSpPr>
        <p:spPr>
          <a:xfrm flipH="false" flipV="false" rot="0">
            <a:off x="13483475" y="1677193"/>
            <a:ext cx="232525" cy="326247"/>
          </a:xfrm>
          <a:custGeom>
            <a:avLst/>
            <a:gdLst/>
            <a:ahLst/>
            <a:cxnLst/>
            <a:rect r="r" b="b" t="t" l="l"/>
            <a:pathLst>
              <a:path h="326247" w="232525">
                <a:moveTo>
                  <a:pt x="0" y="0"/>
                </a:moveTo>
                <a:lnTo>
                  <a:pt x="232525" y="0"/>
                </a:lnTo>
                <a:lnTo>
                  <a:pt x="232525" y="326247"/>
                </a:lnTo>
                <a:lnTo>
                  <a:pt x="0" y="326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0">
            <a:off x="4621192" y="1327517"/>
            <a:ext cx="184625" cy="259040"/>
          </a:xfrm>
          <a:custGeom>
            <a:avLst/>
            <a:gdLst/>
            <a:ahLst/>
            <a:cxnLst/>
            <a:rect r="r" b="b" t="t" l="l"/>
            <a:pathLst>
              <a:path h="259040" w="184625">
                <a:moveTo>
                  <a:pt x="0" y="0"/>
                </a:moveTo>
                <a:lnTo>
                  <a:pt x="184625" y="0"/>
                </a:lnTo>
                <a:lnTo>
                  <a:pt x="184625" y="259040"/>
                </a:lnTo>
                <a:lnTo>
                  <a:pt x="0" y="259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7" id="27"/>
          <p:cNvSpPr txBox="true"/>
          <p:nvPr/>
        </p:nvSpPr>
        <p:spPr>
          <a:xfrm rot="0">
            <a:off x="2472755" y="2891831"/>
            <a:ext cx="14786545" cy="3487153"/>
          </a:xfrm>
          <a:prstGeom prst="rect">
            <a:avLst/>
          </a:prstGeom>
        </p:spPr>
        <p:txBody>
          <a:bodyPr anchor="t" rtlCol="false" tIns="0" lIns="0" bIns="0" rIns="0">
            <a:spAutoFit/>
          </a:bodyPr>
          <a:lstStyle/>
          <a:p>
            <a:pPr algn="l">
              <a:lnSpc>
                <a:spcPts val="3121"/>
              </a:lnSpc>
            </a:pPr>
          </a:p>
          <a:p>
            <a:pPr algn="l" marL="481429" indent="-240715" lvl="1">
              <a:lnSpc>
                <a:spcPts val="3121"/>
              </a:lnSpc>
              <a:buFont typeface="Arial"/>
              <a:buChar char="•"/>
            </a:pPr>
            <a:r>
              <a:rPr lang="en-US" sz="2229">
                <a:solidFill>
                  <a:srgbClr val="FFFFFF"/>
                </a:solidFill>
                <a:latin typeface="Roboto"/>
                <a:ea typeface="Roboto"/>
                <a:cs typeface="Roboto"/>
                <a:sym typeface="Roboto"/>
              </a:rPr>
              <a:t> Switch hanya akan mengirim paket ke port-port dalam VLAN yang sama.</a:t>
            </a:r>
          </a:p>
          <a:p>
            <a:pPr algn="l" marL="481429" indent="-240715" lvl="1">
              <a:lnSpc>
                <a:spcPts val="3121"/>
              </a:lnSpc>
              <a:buFont typeface="Arial"/>
              <a:buChar char="•"/>
            </a:pPr>
            <a:r>
              <a:rPr lang="en-US" sz="2229">
                <a:solidFill>
                  <a:srgbClr val="FFFFFF"/>
                </a:solidFill>
                <a:latin typeface="Roboto"/>
                <a:ea typeface="Roboto"/>
                <a:cs typeface="Roboto"/>
                <a:sym typeface="Roboto"/>
              </a:rPr>
              <a:t> ➤ Artinya, komputer di VLAN 10 tidak bisa berkomunikasi langsung dengan komputer di VLAN 20.</a:t>
            </a:r>
          </a:p>
          <a:p>
            <a:pPr algn="l" marL="481429" indent="-240715" lvl="1">
              <a:lnSpc>
                <a:spcPts val="3121"/>
              </a:lnSpc>
              <a:buFont typeface="Arial"/>
              <a:buChar char="•"/>
            </a:pPr>
            <a:r>
              <a:rPr lang="en-US" sz="2229">
                <a:solidFill>
                  <a:srgbClr val="FFFFFF"/>
                </a:solidFill>
                <a:latin typeface="Roboto"/>
                <a:ea typeface="Roboto"/>
                <a:cs typeface="Roboto"/>
                <a:sym typeface="Roboto"/>
              </a:rPr>
              <a:t>Penghapusan Tag (Untagging)</a:t>
            </a:r>
          </a:p>
          <a:p>
            <a:pPr algn="l" marL="481429" indent="-240715" lvl="1">
              <a:lnSpc>
                <a:spcPts val="3121"/>
              </a:lnSpc>
              <a:buFont typeface="Arial"/>
              <a:buChar char="•"/>
            </a:pPr>
            <a:r>
              <a:rPr lang="en-US" sz="2229">
                <a:solidFill>
                  <a:srgbClr val="FFFFFF"/>
                </a:solidFill>
                <a:latin typeface="Roboto"/>
                <a:ea typeface="Roboto"/>
                <a:cs typeface="Roboto"/>
                <a:sym typeface="Roboto"/>
              </a:rPr>
              <a:t> Saat paket keluar menuju perangkat biasa (PC), tag VLAN dihapus agar bisa dibaca oleh perangkat tersebut.</a:t>
            </a:r>
          </a:p>
          <a:p>
            <a:pPr algn="l" marL="481429" indent="-240715" lvl="1">
              <a:lnSpc>
                <a:spcPts val="3121"/>
              </a:lnSpc>
              <a:spcBef>
                <a:spcPct val="0"/>
              </a:spcBef>
              <a:buFont typeface="Arial"/>
              <a:buChar char="•"/>
            </a:pPr>
            <a:r>
              <a:rPr lang="en-US" sz="2229">
                <a:solidFill>
                  <a:srgbClr val="FFFFFF"/>
                </a:solidFill>
                <a:latin typeface="Roboto"/>
                <a:ea typeface="Roboto"/>
                <a:cs typeface="Roboto"/>
                <a:sym typeface="Roboto"/>
              </a:rPr>
              <a:t>Inter-VLAN </a:t>
            </a:r>
            <a:r>
              <a:rPr lang="en-US" sz="2229" strike="noStrike" u="none">
                <a:solidFill>
                  <a:srgbClr val="FFFFFF"/>
                </a:solidFill>
                <a:latin typeface="Roboto"/>
                <a:ea typeface="Roboto"/>
                <a:cs typeface="Roboto"/>
                <a:sym typeface="Roboto"/>
              </a:rPr>
              <a:t>Ro</a:t>
            </a:r>
            <a:r>
              <a:rPr lang="en-US" sz="2229" strike="noStrike" u="none">
                <a:solidFill>
                  <a:srgbClr val="FFFFFF"/>
                </a:solidFill>
                <a:latin typeface="Roboto"/>
                <a:ea typeface="Roboto"/>
                <a:cs typeface="Roboto"/>
                <a:sym typeface="Roboto"/>
              </a:rPr>
              <a:t>uting (jika diperlukan)</a:t>
            </a:r>
          </a:p>
          <a:p>
            <a:pPr algn="l" marL="481429" indent="-240715" lvl="1">
              <a:lnSpc>
                <a:spcPts val="3121"/>
              </a:lnSpc>
              <a:spcBef>
                <a:spcPct val="0"/>
              </a:spcBef>
              <a:buFont typeface="Arial"/>
              <a:buChar char="•"/>
            </a:pPr>
            <a:r>
              <a:rPr lang="en-US" sz="2229" strike="noStrike" u="none">
                <a:solidFill>
                  <a:srgbClr val="FFFFFF"/>
                </a:solidFill>
                <a:latin typeface="Roboto"/>
                <a:ea typeface="Roboto"/>
                <a:cs typeface="Roboto"/>
                <a:sym typeface="Roboto"/>
              </a:rPr>
              <a:t> Jika dua VLAN </a:t>
            </a:r>
            <a:r>
              <a:rPr lang="en-US" sz="2229" strike="noStrike" u="none">
                <a:solidFill>
                  <a:srgbClr val="FFFFFF"/>
                </a:solidFill>
                <a:latin typeface="Roboto"/>
                <a:ea typeface="Roboto"/>
                <a:cs typeface="Roboto"/>
                <a:sym typeface="Roboto"/>
              </a:rPr>
              <a:t>b</a:t>
            </a:r>
            <a:r>
              <a:rPr lang="en-US" sz="2229" strike="noStrike" u="none">
                <a:solidFill>
                  <a:srgbClr val="FFFFFF"/>
                </a:solidFill>
                <a:latin typeface="Roboto"/>
                <a:ea typeface="Roboto"/>
                <a:cs typeface="Roboto"/>
                <a:sym typeface="Roboto"/>
              </a:rPr>
              <a:t>erbeda perlu saling berk</a:t>
            </a:r>
            <a:r>
              <a:rPr lang="en-US" sz="2229" strike="noStrike" u="none">
                <a:solidFill>
                  <a:srgbClr val="FFFFFF"/>
                </a:solidFill>
                <a:latin typeface="Roboto"/>
                <a:ea typeface="Roboto"/>
                <a:cs typeface="Roboto"/>
                <a:sym typeface="Roboto"/>
              </a:rPr>
              <a:t>o</a:t>
            </a:r>
            <a:r>
              <a:rPr lang="en-US" sz="2229" strike="noStrike" u="none">
                <a:solidFill>
                  <a:srgbClr val="FFFFFF"/>
                </a:solidFill>
                <a:latin typeface="Roboto"/>
                <a:ea typeface="Roboto"/>
                <a:cs typeface="Roboto"/>
                <a:sym typeface="Roboto"/>
              </a:rPr>
              <a:t>munikasi, maka dibu</a:t>
            </a:r>
            <a:r>
              <a:rPr lang="en-US" sz="2229" strike="noStrike" u="none">
                <a:solidFill>
                  <a:srgbClr val="FFFFFF"/>
                </a:solidFill>
                <a:latin typeface="Roboto"/>
                <a:ea typeface="Roboto"/>
                <a:cs typeface="Roboto"/>
                <a:sym typeface="Roboto"/>
              </a:rPr>
              <a:t>t</a:t>
            </a:r>
            <a:r>
              <a:rPr lang="en-US" sz="2229" strike="noStrike" u="none">
                <a:solidFill>
                  <a:srgbClr val="FFFFFF"/>
                </a:solidFill>
                <a:latin typeface="Roboto"/>
                <a:ea typeface="Roboto"/>
                <a:cs typeface="Roboto"/>
                <a:sym typeface="Roboto"/>
              </a:rPr>
              <a:t>uhkan r</a:t>
            </a:r>
            <a:r>
              <a:rPr lang="en-US" sz="2229" strike="noStrike" u="none">
                <a:solidFill>
                  <a:srgbClr val="FFFFFF"/>
                </a:solidFill>
                <a:latin typeface="Roboto"/>
                <a:ea typeface="Roboto"/>
                <a:cs typeface="Roboto"/>
                <a:sym typeface="Roboto"/>
              </a:rPr>
              <a:t>o</a:t>
            </a:r>
            <a:r>
              <a:rPr lang="en-US" sz="2229" strike="noStrike" u="none">
                <a:solidFill>
                  <a:srgbClr val="FFFFFF"/>
                </a:solidFill>
                <a:latin typeface="Roboto"/>
                <a:ea typeface="Roboto"/>
                <a:cs typeface="Roboto"/>
                <a:sym typeface="Roboto"/>
              </a:rPr>
              <a:t>uter atau switch layer 3 untuk menghubungkan antar VLAN.</a:t>
            </a:r>
          </a:p>
          <a:p>
            <a:pPr algn="l" marL="0" indent="0" lvl="0">
              <a:lnSpc>
                <a:spcPts val="3121"/>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D7DE6"/>
        </a:solidFill>
      </p:bgPr>
    </p:bg>
    <p:spTree>
      <p:nvGrpSpPr>
        <p:cNvPr id="1" name=""/>
        <p:cNvGrpSpPr/>
        <p:nvPr/>
      </p:nvGrpSpPr>
      <p:grpSpPr>
        <a:xfrm>
          <a:off x="0" y="0"/>
          <a:ext cx="0" cy="0"/>
          <a:chOff x="0" y="0"/>
          <a:chExt cx="0" cy="0"/>
        </a:xfrm>
      </p:grpSpPr>
      <p:grpSp>
        <p:nvGrpSpPr>
          <p:cNvPr name="Group 2" id="2"/>
          <p:cNvGrpSpPr/>
          <p:nvPr/>
        </p:nvGrpSpPr>
        <p:grpSpPr>
          <a:xfrm rot="0">
            <a:off x="0" y="3631391"/>
            <a:ext cx="18288000" cy="5009239"/>
            <a:chOff x="0" y="0"/>
            <a:chExt cx="24384000" cy="6678985"/>
          </a:xfrm>
        </p:grpSpPr>
        <p:sp>
          <p:nvSpPr>
            <p:cNvPr name="Freeform 3" id="3"/>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503780" y="1372852"/>
            <a:ext cx="333175" cy="467464"/>
          </a:xfrm>
          <a:custGeom>
            <a:avLst/>
            <a:gdLst/>
            <a:ahLst/>
            <a:cxnLst/>
            <a:rect r="r" b="b" t="t" l="l"/>
            <a:pathLst>
              <a:path h="467464" w="333175">
                <a:moveTo>
                  <a:pt x="0" y="0"/>
                </a:moveTo>
                <a:lnTo>
                  <a:pt x="333175" y="0"/>
                </a:lnTo>
                <a:lnTo>
                  <a:pt x="333175" y="467465"/>
                </a:lnTo>
                <a:lnTo>
                  <a:pt x="0" y="4674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783811" y="1164394"/>
            <a:ext cx="241372" cy="338660"/>
          </a:xfrm>
          <a:custGeom>
            <a:avLst/>
            <a:gdLst/>
            <a:ahLst/>
            <a:cxnLst/>
            <a:rect r="r" b="b" t="t" l="l"/>
            <a:pathLst>
              <a:path h="338660" w="241372">
                <a:moveTo>
                  <a:pt x="0" y="0"/>
                </a:moveTo>
                <a:lnTo>
                  <a:pt x="241373" y="0"/>
                </a:lnTo>
                <a:lnTo>
                  <a:pt x="241373" y="338660"/>
                </a:lnTo>
                <a:lnTo>
                  <a:pt x="0" y="3386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342828" y="2365430"/>
            <a:ext cx="232525" cy="326247"/>
          </a:xfrm>
          <a:custGeom>
            <a:avLst/>
            <a:gdLst/>
            <a:ahLst/>
            <a:cxnLst/>
            <a:rect r="r" b="b" t="t" l="l"/>
            <a:pathLst>
              <a:path h="326247" w="232525">
                <a:moveTo>
                  <a:pt x="0" y="0"/>
                </a:moveTo>
                <a:lnTo>
                  <a:pt x="232525" y="0"/>
                </a:lnTo>
                <a:lnTo>
                  <a:pt x="232525" y="326246"/>
                </a:lnTo>
                <a:lnTo>
                  <a:pt x="0" y="326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5596934" y="3303107"/>
            <a:ext cx="280665" cy="393791"/>
          </a:xfrm>
          <a:custGeom>
            <a:avLst/>
            <a:gdLst/>
            <a:ahLst/>
            <a:cxnLst/>
            <a:rect r="r" b="b" t="t" l="l"/>
            <a:pathLst>
              <a:path h="393791" w="280665">
                <a:moveTo>
                  <a:pt x="0" y="0"/>
                </a:moveTo>
                <a:lnTo>
                  <a:pt x="280666" y="0"/>
                </a:lnTo>
                <a:lnTo>
                  <a:pt x="280666" y="393791"/>
                </a:lnTo>
                <a:lnTo>
                  <a:pt x="0" y="3937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15355" y="2691676"/>
            <a:ext cx="2888109" cy="514609"/>
          </a:xfrm>
          <a:custGeom>
            <a:avLst/>
            <a:gdLst/>
            <a:ahLst/>
            <a:cxnLst/>
            <a:rect r="r" b="b" t="t" l="l"/>
            <a:pathLst>
              <a:path h="514609" w="2888109">
                <a:moveTo>
                  <a:pt x="0" y="0"/>
                </a:moveTo>
                <a:lnTo>
                  <a:pt x="2888110" y="0"/>
                </a:lnTo>
                <a:lnTo>
                  <a:pt x="2888110" y="514609"/>
                </a:lnTo>
                <a:lnTo>
                  <a:pt x="0" y="5146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0" y="8591752"/>
            <a:ext cx="18288000" cy="3086100"/>
            <a:chOff x="0" y="0"/>
            <a:chExt cx="4816593" cy="812800"/>
          </a:xfrm>
        </p:grpSpPr>
        <p:sp>
          <p:nvSpPr>
            <p:cNvPr name="Freeform 11" id="11"/>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3C207E"/>
            </a:solidFill>
          </p:spPr>
        </p:sp>
        <p:sp>
          <p:nvSpPr>
            <p:cNvPr name="TextBox 12" id="12"/>
            <p:cNvSpPr txBox="true"/>
            <p:nvPr/>
          </p:nvSpPr>
          <p:spPr>
            <a:xfrm>
              <a:off x="0" y="0"/>
              <a:ext cx="4816593" cy="812800"/>
            </a:xfrm>
            <a:prstGeom prst="rect">
              <a:avLst/>
            </a:prstGeom>
          </p:spPr>
          <p:txBody>
            <a:bodyPr anchor="ctr" rtlCol="false" tIns="50800" lIns="50800" bIns="50800" rIns="50800"/>
            <a:lstStyle/>
            <a:p>
              <a:pPr algn="ctr">
                <a:lnSpc>
                  <a:spcPts val="2078"/>
                </a:lnSpc>
              </a:pPr>
            </a:p>
          </p:txBody>
        </p:sp>
      </p:grpSp>
      <p:grpSp>
        <p:nvGrpSpPr>
          <p:cNvPr name="Group 13" id="13"/>
          <p:cNvGrpSpPr/>
          <p:nvPr/>
        </p:nvGrpSpPr>
        <p:grpSpPr>
          <a:xfrm rot="-10800000">
            <a:off x="0" y="8591752"/>
            <a:ext cx="18288000" cy="5009239"/>
            <a:chOff x="0" y="0"/>
            <a:chExt cx="24384000" cy="6678985"/>
          </a:xfrm>
        </p:grpSpPr>
        <p:sp>
          <p:nvSpPr>
            <p:cNvPr name="Freeform 14" id="14"/>
            <p:cNvSpPr/>
            <p:nvPr/>
          </p:nvSpPr>
          <p:spPr>
            <a:xfrm flipH="false" flipV="false" rot="0">
              <a:off x="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12192000" y="0"/>
              <a:ext cx="12192000" cy="6678985"/>
            </a:xfrm>
            <a:custGeom>
              <a:avLst/>
              <a:gdLst/>
              <a:ahLst/>
              <a:cxnLst/>
              <a:rect r="r" b="b" t="t" l="l"/>
              <a:pathLst>
                <a:path h="6678985" w="12192000">
                  <a:moveTo>
                    <a:pt x="0" y="0"/>
                  </a:moveTo>
                  <a:lnTo>
                    <a:pt x="12192000" y="0"/>
                  </a:lnTo>
                  <a:lnTo>
                    <a:pt x="12192000" y="6678985"/>
                  </a:lnTo>
                  <a:lnTo>
                    <a:pt x="0" y="6678985"/>
                  </a:lnTo>
                  <a:lnTo>
                    <a:pt x="0" y="0"/>
                  </a:lnTo>
                  <a:close/>
                </a:path>
              </a:pathLst>
            </a:custGeom>
            <a:blipFill>
              <a:blip r:embed="rId8">
                <a:alphaModFix amt="40000"/>
                <a:extLst>
                  <a:ext uri="{96DAC541-7B7A-43D3-8B79-37D633B846F1}">
                    <asvg:svgBlip xmlns:asvg="http://schemas.microsoft.com/office/drawing/2016/SVG/main" r:embed="rId9"/>
                  </a:ext>
                </a:extLst>
              </a:blip>
              <a:stretch>
                <a:fillRect l="0" t="0" r="0" b="0"/>
              </a:stretch>
            </a:blipFill>
          </p:spPr>
        </p:sp>
      </p:grpSp>
      <p:sp>
        <p:nvSpPr>
          <p:cNvPr name="Freeform 16" id="16"/>
          <p:cNvSpPr/>
          <p:nvPr/>
        </p:nvSpPr>
        <p:spPr>
          <a:xfrm flipH="false" flipV="false" rot="0">
            <a:off x="2692830" y="3631391"/>
            <a:ext cx="184738" cy="259198"/>
          </a:xfrm>
          <a:custGeom>
            <a:avLst/>
            <a:gdLst/>
            <a:ahLst/>
            <a:cxnLst/>
            <a:rect r="r" b="b" t="t" l="l"/>
            <a:pathLst>
              <a:path h="259198" w="184738">
                <a:moveTo>
                  <a:pt x="0" y="0"/>
                </a:moveTo>
                <a:lnTo>
                  <a:pt x="184738" y="0"/>
                </a:lnTo>
                <a:lnTo>
                  <a:pt x="184738" y="259198"/>
                </a:lnTo>
                <a:lnTo>
                  <a:pt x="0" y="2591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true" flipV="false" rot="0">
            <a:off x="14058055" y="1987689"/>
            <a:ext cx="3950949" cy="703987"/>
          </a:xfrm>
          <a:custGeom>
            <a:avLst/>
            <a:gdLst/>
            <a:ahLst/>
            <a:cxnLst/>
            <a:rect r="r" b="b" t="t" l="l"/>
            <a:pathLst>
              <a:path h="703987" w="3950949">
                <a:moveTo>
                  <a:pt x="3950949" y="0"/>
                </a:moveTo>
                <a:lnTo>
                  <a:pt x="0" y="0"/>
                </a:lnTo>
                <a:lnTo>
                  <a:pt x="0" y="703987"/>
                </a:lnTo>
                <a:lnTo>
                  <a:pt x="3950949" y="703987"/>
                </a:lnTo>
                <a:lnTo>
                  <a:pt x="395094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true" flipV="false" rot="0">
            <a:off x="9614839" y="1327517"/>
            <a:ext cx="2899554" cy="516648"/>
          </a:xfrm>
          <a:custGeom>
            <a:avLst/>
            <a:gdLst/>
            <a:ahLst/>
            <a:cxnLst/>
            <a:rect r="r" b="b" t="t" l="l"/>
            <a:pathLst>
              <a:path h="516648" w="2899554">
                <a:moveTo>
                  <a:pt x="2899553" y="0"/>
                </a:moveTo>
                <a:lnTo>
                  <a:pt x="0" y="0"/>
                </a:lnTo>
                <a:lnTo>
                  <a:pt x="0" y="516648"/>
                </a:lnTo>
                <a:lnTo>
                  <a:pt x="2899553" y="516648"/>
                </a:lnTo>
                <a:lnTo>
                  <a:pt x="28995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595237" y="1260310"/>
            <a:ext cx="232525" cy="326247"/>
          </a:xfrm>
          <a:custGeom>
            <a:avLst/>
            <a:gdLst/>
            <a:ahLst/>
            <a:cxnLst/>
            <a:rect r="r" b="b" t="t" l="l"/>
            <a:pathLst>
              <a:path h="326247" w="232525">
                <a:moveTo>
                  <a:pt x="0" y="0"/>
                </a:moveTo>
                <a:lnTo>
                  <a:pt x="232525" y="0"/>
                </a:lnTo>
                <a:lnTo>
                  <a:pt x="232525" y="326247"/>
                </a:lnTo>
                <a:lnTo>
                  <a:pt x="0" y="326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13483475" y="1677193"/>
            <a:ext cx="232525" cy="326247"/>
          </a:xfrm>
          <a:custGeom>
            <a:avLst/>
            <a:gdLst/>
            <a:ahLst/>
            <a:cxnLst/>
            <a:rect r="r" b="b" t="t" l="l"/>
            <a:pathLst>
              <a:path h="326247" w="232525">
                <a:moveTo>
                  <a:pt x="0" y="0"/>
                </a:moveTo>
                <a:lnTo>
                  <a:pt x="232525" y="0"/>
                </a:lnTo>
                <a:lnTo>
                  <a:pt x="232525" y="326247"/>
                </a:lnTo>
                <a:lnTo>
                  <a:pt x="0" y="326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4621192" y="1327517"/>
            <a:ext cx="184625" cy="259040"/>
          </a:xfrm>
          <a:custGeom>
            <a:avLst/>
            <a:gdLst/>
            <a:ahLst/>
            <a:cxnLst/>
            <a:rect r="r" b="b" t="t" l="l"/>
            <a:pathLst>
              <a:path h="259040" w="184625">
                <a:moveTo>
                  <a:pt x="0" y="0"/>
                </a:moveTo>
                <a:lnTo>
                  <a:pt x="184625" y="0"/>
                </a:lnTo>
                <a:lnTo>
                  <a:pt x="184625" y="259040"/>
                </a:lnTo>
                <a:lnTo>
                  <a:pt x="0" y="2590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true" flipV="false" rot="0">
            <a:off x="10842504" y="6047007"/>
            <a:ext cx="7690165" cy="2544746"/>
          </a:xfrm>
          <a:custGeom>
            <a:avLst/>
            <a:gdLst/>
            <a:ahLst/>
            <a:cxnLst/>
            <a:rect r="r" b="b" t="t" l="l"/>
            <a:pathLst>
              <a:path h="2544746" w="7690165">
                <a:moveTo>
                  <a:pt x="7690165" y="0"/>
                </a:moveTo>
                <a:lnTo>
                  <a:pt x="0" y="0"/>
                </a:lnTo>
                <a:lnTo>
                  <a:pt x="0" y="2544745"/>
                </a:lnTo>
                <a:lnTo>
                  <a:pt x="7690165" y="2544745"/>
                </a:lnTo>
                <a:lnTo>
                  <a:pt x="769016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true" flipV="false" rot="0">
            <a:off x="-2742738" y="5863312"/>
            <a:ext cx="8245287" cy="2728440"/>
          </a:xfrm>
          <a:custGeom>
            <a:avLst/>
            <a:gdLst/>
            <a:ahLst/>
            <a:cxnLst/>
            <a:rect r="r" b="b" t="t" l="l"/>
            <a:pathLst>
              <a:path h="2728440" w="8245287">
                <a:moveTo>
                  <a:pt x="8245287" y="0"/>
                </a:moveTo>
                <a:lnTo>
                  <a:pt x="0" y="0"/>
                </a:lnTo>
                <a:lnTo>
                  <a:pt x="0" y="2728440"/>
                </a:lnTo>
                <a:lnTo>
                  <a:pt x="8245287" y="2728440"/>
                </a:lnTo>
                <a:lnTo>
                  <a:pt x="8245287"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4" id="24"/>
          <p:cNvSpPr/>
          <p:nvPr/>
        </p:nvSpPr>
        <p:spPr>
          <a:xfrm flipH="false" flipV="false" rot="0">
            <a:off x="0" y="7629573"/>
            <a:ext cx="4696162" cy="1084386"/>
          </a:xfrm>
          <a:custGeom>
            <a:avLst/>
            <a:gdLst/>
            <a:ahLst/>
            <a:cxnLst/>
            <a:rect r="r" b="b" t="t" l="l"/>
            <a:pathLst>
              <a:path h="1084386" w="4696162">
                <a:moveTo>
                  <a:pt x="0" y="0"/>
                </a:moveTo>
                <a:lnTo>
                  <a:pt x="4696162" y="0"/>
                </a:lnTo>
                <a:lnTo>
                  <a:pt x="4696162" y="1084386"/>
                </a:lnTo>
                <a:lnTo>
                  <a:pt x="0" y="10843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5" id="25"/>
          <p:cNvSpPr/>
          <p:nvPr/>
        </p:nvSpPr>
        <p:spPr>
          <a:xfrm flipH="false" flipV="false" rot="0">
            <a:off x="4519306" y="7629573"/>
            <a:ext cx="4696162" cy="1084386"/>
          </a:xfrm>
          <a:custGeom>
            <a:avLst/>
            <a:gdLst/>
            <a:ahLst/>
            <a:cxnLst/>
            <a:rect r="r" b="b" t="t" l="l"/>
            <a:pathLst>
              <a:path h="1084386" w="4696162">
                <a:moveTo>
                  <a:pt x="0" y="0"/>
                </a:moveTo>
                <a:lnTo>
                  <a:pt x="4696162" y="0"/>
                </a:lnTo>
                <a:lnTo>
                  <a:pt x="4696162" y="1084386"/>
                </a:lnTo>
                <a:lnTo>
                  <a:pt x="0" y="10843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6" id="26"/>
          <p:cNvSpPr/>
          <p:nvPr/>
        </p:nvSpPr>
        <p:spPr>
          <a:xfrm flipH="false" flipV="false" rot="0">
            <a:off x="7908235" y="7629573"/>
            <a:ext cx="4696162" cy="1084386"/>
          </a:xfrm>
          <a:custGeom>
            <a:avLst/>
            <a:gdLst/>
            <a:ahLst/>
            <a:cxnLst/>
            <a:rect r="r" b="b" t="t" l="l"/>
            <a:pathLst>
              <a:path h="1084386" w="4696162">
                <a:moveTo>
                  <a:pt x="0" y="0"/>
                </a:moveTo>
                <a:lnTo>
                  <a:pt x="4696162" y="0"/>
                </a:lnTo>
                <a:lnTo>
                  <a:pt x="4696162" y="1084386"/>
                </a:lnTo>
                <a:lnTo>
                  <a:pt x="0" y="10843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7" id="27"/>
          <p:cNvSpPr/>
          <p:nvPr/>
        </p:nvSpPr>
        <p:spPr>
          <a:xfrm flipH="false" flipV="false" rot="0">
            <a:off x="10166311" y="7629573"/>
            <a:ext cx="4696162" cy="1084386"/>
          </a:xfrm>
          <a:custGeom>
            <a:avLst/>
            <a:gdLst/>
            <a:ahLst/>
            <a:cxnLst/>
            <a:rect r="r" b="b" t="t" l="l"/>
            <a:pathLst>
              <a:path h="1084386" w="4696162">
                <a:moveTo>
                  <a:pt x="0" y="0"/>
                </a:moveTo>
                <a:lnTo>
                  <a:pt x="4696162" y="0"/>
                </a:lnTo>
                <a:lnTo>
                  <a:pt x="4696162" y="1084386"/>
                </a:lnTo>
                <a:lnTo>
                  <a:pt x="0" y="10843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8" id="28"/>
          <p:cNvSpPr/>
          <p:nvPr/>
        </p:nvSpPr>
        <p:spPr>
          <a:xfrm flipH="false" flipV="false" rot="0">
            <a:off x="14687587" y="7629573"/>
            <a:ext cx="4696162" cy="1084386"/>
          </a:xfrm>
          <a:custGeom>
            <a:avLst/>
            <a:gdLst/>
            <a:ahLst/>
            <a:cxnLst/>
            <a:rect r="r" b="b" t="t" l="l"/>
            <a:pathLst>
              <a:path h="1084386" w="4696162">
                <a:moveTo>
                  <a:pt x="0" y="0"/>
                </a:moveTo>
                <a:lnTo>
                  <a:pt x="4696161" y="0"/>
                </a:lnTo>
                <a:lnTo>
                  <a:pt x="4696161" y="1084386"/>
                </a:lnTo>
                <a:lnTo>
                  <a:pt x="0" y="10843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9" id="29"/>
          <p:cNvSpPr txBox="true"/>
          <p:nvPr/>
        </p:nvSpPr>
        <p:spPr>
          <a:xfrm rot="0">
            <a:off x="3751221" y="1931156"/>
            <a:ext cx="6054336" cy="911224"/>
          </a:xfrm>
          <a:prstGeom prst="rect">
            <a:avLst/>
          </a:prstGeom>
        </p:spPr>
        <p:txBody>
          <a:bodyPr anchor="t" rtlCol="false" tIns="0" lIns="0" bIns="0" rIns="0">
            <a:spAutoFit/>
          </a:bodyPr>
          <a:lstStyle/>
          <a:p>
            <a:pPr algn="l" marL="0" indent="0" lvl="0">
              <a:lnSpc>
                <a:spcPts val="7000"/>
              </a:lnSpc>
              <a:spcBef>
                <a:spcPct val="0"/>
              </a:spcBef>
            </a:pPr>
            <a:r>
              <a:rPr lang="en-US" sz="5000">
                <a:solidFill>
                  <a:srgbClr val="FFFFFF"/>
                </a:solidFill>
                <a:latin typeface="Arcade Gamer"/>
                <a:ea typeface="Arcade Gamer"/>
                <a:cs typeface="Arcade Gamer"/>
                <a:sym typeface="Arcade Gamer"/>
              </a:rPr>
              <a:t>KESIMPULAN</a:t>
            </a:r>
          </a:p>
        </p:txBody>
      </p:sp>
      <p:sp>
        <p:nvSpPr>
          <p:cNvPr name="TextBox 30" id="30"/>
          <p:cNvSpPr txBox="true"/>
          <p:nvPr/>
        </p:nvSpPr>
        <p:spPr>
          <a:xfrm rot="0">
            <a:off x="3621815" y="3423803"/>
            <a:ext cx="11986047" cy="2953044"/>
          </a:xfrm>
          <a:prstGeom prst="rect">
            <a:avLst/>
          </a:prstGeom>
        </p:spPr>
        <p:txBody>
          <a:bodyPr anchor="t" rtlCol="false" tIns="0" lIns="0" bIns="0" rIns="0">
            <a:spAutoFit/>
          </a:bodyPr>
          <a:lstStyle/>
          <a:p>
            <a:pPr algn="l">
              <a:lnSpc>
                <a:spcPts val="3903"/>
              </a:lnSpc>
            </a:pPr>
            <a:r>
              <a:rPr lang="en-US" sz="2787">
                <a:solidFill>
                  <a:srgbClr val="FFFFFF"/>
                </a:solidFill>
                <a:latin typeface="Roboto"/>
                <a:ea typeface="Roboto"/>
                <a:cs typeface="Roboto"/>
                <a:sym typeface="Roboto"/>
              </a:rPr>
              <a:t>VLAN (Virtual Local Area Network) adalah teknologi yang digunakan untuk membagi jaringan fisik menjadi beberapa jaringan logis agar lebih aman, efisien, dan mudah dikelola.</a:t>
            </a:r>
          </a:p>
          <a:p>
            <a:pPr algn="l">
              <a:lnSpc>
                <a:spcPts val="3903"/>
              </a:lnSpc>
              <a:spcBef>
                <a:spcPct val="0"/>
              </a:spcBef>
            </a:pPr>
            <a:r>
              <a:rPr lang="en-US" sz="2787">
                <a:solidFill>
                  <a:srgbClr val="FFFFFF"/>
                </a:solidFill>
                <a:latin typeface="Roboto"/>
                <a:ea typeface="Roboto"/>
                <a:cs typeface="Roboto"/>
                <a:sym typeface="Roboto"/>
              </a:rPr>
              <a:t>Dengan VLAN, lalu lintas data dari satu kelompok tidak akan bercampur dengan kelompok lain meskipun berada di switch yang sama. Komunikasi antar VLAN hanya bisa dilakukan melalui router atau switch layer </a:t>
            </a:r>
            <a:r>
              <a:rPr lang="en-US" sz="2787">
                <a:solidFill>
                  <a:srgbClr val="FFFFFF"/>
                </a:solidFill>
                <a:latin typeface="Roboto"/>
                <a:ea typeface="Roboto"/>
                <a:cs typeface="Roboto"/>
                <a:sym typeface="Roboto"/>
              </a:rPr>
              <a:t>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DAG101QQA-Q</dc:identifier>
  <dcterms:modified xsi:type="dcterms:W3CDTF">2011-08-01T06:04:30Z</dcterms:modified>
  <cp:revision>1</cp:revision>
  <dc:title>Purple and Pink Pixel Playful Let's Play Game Presentation</dc:title>
</cp:coreProperties>
</file>