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395" r:id="rId2"/>
    <p:sldId id="504" r:id="rId3"/>
    <p:sldId id="505" r:id="rId4"/>
    <p:sldId id="532" r:id="rId5"/>
    <p:sldId id="507" r:id="rId6"/>
    <p:sldId id="506" r:id="rId7"/>
    <p:sldId id="508" r:id="rId8"/>
    <p:sldId id="509" r:id="rId9"/>
    <p:sldId id="510" r:id="rId10"/>
    <p:sldId id="414" r:id="rId11"/>
    <p:sldId id="512" r:id="rId12"/>
    <p:sldId id="513" r:id="rId13"/>
    <p:sldId id="530" r:id="rId14"/>
    <p:sldId id="531" r:id="rId15"/>
    <p:sldId id="514" r:id="rId16"/>
    <p:sldId id="515" r:id="rId17"/>
    <p:sldId id="516" r:id="rId18"/>
    <p:sldId id="518" r:id="rId19"/>
    <p:sldId id="527" r:id="rId20"/>
    <p:sldId id="523" r:id="rId21"/>
    <p:sldId id="519" r:id="rId22"/>
    <p:sldId id="520" r:id="rId23"/>
    <p:sldId id="521" r:id="rId24"/>
    <p:sldId id="35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60AEB-C809-435B-BFF7-FDBCD8A6004C}">
          <p14:sldIdLst>
            <p14:sldId id="395"/>
            <p14:sldId id="504"/>
            <p14:sldId id="505"/>
            <p14:sldId id="532"/>
            <p14:sldId id="507"/>
            <p14:sldId id="506"/>
            <p14:sldId id="508"/>
            <p14:sldId id="509"/>
            <p14:sldId id="510"/>
            <p14:sldId id="414"/>
            <p14:sldId id="512"/>
            <p14:sldId id="513"/>
          </p14:sldIdLst>
        </p14:section>
        <p14:section name="Untitled Section" id="{16B067D7-BD8F-4B12-93F8-D43C2ED2505E}">
          <p14:sldIdLst>
            <p14:sldId id="530"/>
            <p14:sldId id="531"/>
            <p14:sldId id="514"/>
            <p14:sldId id="515"/>
            <p14:sldId id="516"/>
            <p14:sldId id="518"/>
            <p14:sldId id="527"/>
            <p14:sldId id="523"/>
            <p14:sldId id="519"/>
            <p14:sldId id="520"/>
            <p14:sldId id="521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5050"/>
    <a:srgbClr val="99FF33"/>
    <a:srgbClr val="99FF66"/>
    <a:srgbClr val="0EBEA9"/>
    <a:srgbClr val="FF6600"/>
    <a:srgbClr val="FFCC01"/>
    <a:srgbClr val="FF3300"/>
    <a:srgbClr val="E92A8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421" autoAdjust="0"/>
  </p:normalViewPr>
  <p:slideViewPr>
    <p:cSldViewPr snapToGrid="0" showGuides="1">
      <p:cViewPr varScale="1">
        <p:scale>
          <a:sx n="79" d="100"/>
          <a:sy n="79" d="100"/>
        </p:scale>
        <p:origin x="86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Accuracy Comparison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VGG16</c:v>
                </c:pt>
                <c:pt idx="1">
                  <c:v>Inception v3</c:v>
                </c:pt>
                <c:pt idx="2">
                  <c:v>Proposed Variation of CNN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0.92</c:v>
                </c:pt>
                <c:pt idx="1">
                  <c:v>0.85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E7-4D03-B602-8D2BF9CF93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VGG16</c:v>
                </c:pt>
                <c:pt idx="1">
                  <c:v>Inception v3</c:v>
                </c:pt>
                <c:pt idx="2">
                  <c:v>Proposed Variation of CNN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CE7-4D03-B602-8D2BF9CF93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VGG16</c:v>
                </c:pt>
                <c:pt idx="1">
                  <c:v>Inception v3</c:v>
                </c:pt>
                <c:pt idx="2">
                  <c:v>Proposed Variation of CNN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CE7-4D03-B602-8D2BF9CF9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70494528"/>
        <c:axId val="341866368"/>
      </c:barChart>
      <c:catAx>
        <c:axId val="37049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66368"/>
        <c:crosses val="autoZero"/>
        <c:auto val="1"/>
        <c:lblAlgn val="ctr"/>
        <c:lblOffset val="100"/>
        <c:noMultiLvlLbl val="0"/>
      </c:catAx>
      <c:valAx>
        <c:axId val="3418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9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9389-3032-4809-99FE-C50C6209E9C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BC4FB-48C1-4A1D-8AF2-3059F44BF0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BC4FB-48C1-4A1D-8AF2-3059F44BF0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95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760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5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4F297E-5C29-4C6A-82A8-01BD14A7F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69" y="1010992"/>
            <a:ext cx="8775416" cy="2586756"/>
          </a:xfrm>
          <a:prstGeom prst="rect">
            <a:avLst/>
          </a:prstGeom>
          <a:solidFill>
            <a:srgbClr val="445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982494" y="875489"/>
            <a:ext cx="9240259" cy="305256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Title: Genre </a:t>
            </a:r>
            <a:r>
              <a:rPr lang="en-US" sz="4400" b="1" dirty="0">
                <a:solidFill>
                  <a:schemeClr val="bg1"/>
                </a:solidFill>
              </a:rPr>
              <a:t>Recognition of Artworks </a:t>
            </a:r>
            <a:r>
              <a:rPr lang="en-US" sz="4400" b="1" dirty="0" smtClean="0">
                <a:solidFill>
                  <a:schemeClr val="bg1"/>
                </a:solidFill>
              </a:rPr>
              <a:t>Using </a:t>
            </a:r>
            <a:r>
              <a:rPr lang="en-US" sz="4400" b="1" dirty="0">
                <a:solidFill>
                  <a:schemeClr val="bg1"/>
                </a:solidFill>
              </a:rPr>
              <a:t>Convolutional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Neural Network</a:t>
            </a:r>
            <a:endParaRPr lang="en-GB" sz="4400" b="1" dirty="0">
              <a:solidFill>
                <a:schemeClr val="bg1"/>
              </a:solidFill>
              <a:latin typeface="Fira Sans SemiBold Italic"/>
              <a:ea typeface="Fira Sans SemiBold" panose="00000700000000000000" pitchFamily="50" charset="0"/>
              <a:cs typeface="Microsoft Uighur" panose="020000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5747C-B22B-463B-87A7-495BBDC68910}"/>
              </a:ext>
            </a:extLst>
          </p:cNvPr>
          <p:cNvSpPr/>
          <p:nvPr/>
        </p:nvSpPr>
        <p:spPr>
          <a:xfrm>
            <a:off x="4435128" y="0"/>
            <a:ext cx="3296991" cy="101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Fira Sans Heavy Italic" panose="00000A00000000000000"/>
              </a:rPr>
              <a:t>Paper ID : 3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Fira Sans Heavy Italic" panose="00000A00000000000000"/>
              </a:rPr>
              <a:t>ICCIT2020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9538" y="4342936"/>
            <a:ext cx="243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Kamran Hosain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36269" y="4203380"/>
            <a:ext cx="43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Authors:</a:t>
            </a:r>
          </a:p>
          <a:p>
            <a:pPr algn="ctr"/>
            <a:r>
              <a:rPr lang="en-US" dirty="0"/>
              <a:t>Md. Kamran Hosain , Harun-Ur-Rashid, </a:t>
            </a:r>
            <a:r>
              <a:rPr lang="en-US" dirty="0" err="1"/>
              <a:t>Tasnova</a:t>
            </a:r>
            <a:r>
              <a:rPr lang="en-US" dirty="0"/>
              <a:t> </a:t>
            </a:r>
            <a:r>
              <a:rPr lang="en-US" dirty="0" err="1"/>
              <a:t>Bintee</a:t>
            </a:r>
            <a:r>
              <a:rPr lang="en-US" dirty="0"/>
              <a:t> </a:t>
            </a:r>
            <a:r>
              <a:rPr lang="en-US" dirty="0" err="1" smtClean="0"/>
              <a:t>Taher</a:t>
            </a:r>
            <a:r>
              <a:rPr lang="en-US" dirty="0" smtClean="0"/>
              <a:t>,  </a:t>
            </a:r>
            <a:r>
              <a:rPr lang="en-US" dirty="0"/>
              <a:t>Mohammad </a:t>
            </a:r>
            <a:r>
              <a:rPr lang="en-US" dirty="0" err="1"/>
              <a:t>Masudur</a:t>
            </a:r>
            <a:r>
              <a:rPr lang="en-US" dirty="0"/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24128022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9"/>
          <p:cNvGrpSpPr/>
          <p:nvPr/>
        </p:nvGrpSpPr>
        <p:grpSpPr>
          <a:xfrm rot="16200000" flipH="1" flipV="1">
            <a:off x="7750237" y="3285706"/>
            <a:ext cx="1468226" cy="2019312"/>
            <a:chOff x="7162799" y="1178355"/>
            <a:chExt cx="1225700" cy="1643076"/>
          </a:xfrm>
          <a:solidFill>
            <a:srgbClr val="F69C15"/>
          </a:solidFill>
        </p:grpSpPr>
        <p:sp>
          <p:nvSpPr>
            <p:cNvPr id="54" name="Rectangle 24"/>
            <p:cNvSpPr/>
            <p:nvPr/>
          </p:nvSpPr>
          <p:spPr>
            <a:xfrm>
              <a:off x="7162799" y="1192656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Rectangle 8"/>
            <p:cNvSpPr/>
            <p:nvPr/>
          </p:nvSpPr>
          <p:spPr>
            <a:xfrm>
              <a:off x="7169299" y="1178355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16200000" flipH="1" flipV="1">
            <a:off x="4739251" y="3282747"/>
            <a:ext cx="1468226" cy="2019312"/>
            <a:chOff x="7162799" y="1178355"/>
            <a:chExt cx="1225700" cy="1643076"/>
          </a:xfrm>
          <a:solidFill>
            <a:srgbClr val="F69C15"/>
          </a:solidFill>
        </p:grpSpPr>
        <p:sp>
          <p:nvSpPr>
            <p:cNvPr id="51" name="Rectangle 24"/>
            <p:cNvSpPr/>
            <p:nvPr/>
          </p:nvSpPr>
          <p:spPr>
            <a:xfrm>
              <a:off x="7162799" y="1192656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2" name="Rectangle 8"/>
            <p:cNvSpPr/>
            <p:nvPr/>
          </p:nvSpPr>
          <p:spPr>
            <a:xfrm>
              <a:off x="7169299" y="1178355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8274431" y="4313273"/>
            <a:ext cx="1198276" cy="3377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Fira Sans Medium Italic" panose="00000600000000000000" pitchFamily="50" charset="0"/>
              <a:ea typeface="Fira Sans Medium Italic" panose="000006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8696994" y="4214288"/>
            <a:ext cx="1327312" cy="3377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Fira Sans Medium Italic" panose="00000600000000000000" pitchFamily="50" charset="0"/>
              <a:ea typeface="Fira Sans Medium Italic" panose="000006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254171"/>
            <a:ext cx="3962400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grpSp>
        <p:nvGrpSpPr>
          <p:cNvPr id="107" name="Group 152"/>
          <p:cNvGrpSpPr/>
          <p:nvPr/>
        </p:nvGrpSpPr>
        <p:grpSpPr>
          <a:xfrm>
            <a:off x="3323551" y="2349693"/>
            <a:ext cx="4080433" cy="558861"/>
            <a:chOff x="1176960" y="1020385"/>
            <a:chExt cx="5085182" cy="511724"/>
          </a:xfrm>
        </p:grpSpPr>
        <p:sp>
          <p:nvSpPr>
            <p:cNvPr id="108" name="Rounded Rectangle 107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1176960" y="1020385"/>
              <a:ext cx="5085182" cy="511724"/>
            </a:xfrm>
            <a:prstGeom prst="roundRect">
              <a:avLst/>
            </a:prstGeom>
            <a:solidFill>
              <a:srgbClr val="297E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Ruda" panose="02000000000000000000" pitchFamily="2" charset="0"/>
                </a:rPr>
                <a:t>Model </a:t>
              </a:r>
              <a:r>
                <a:rPr lang="en-US" sz="2000" dirty="0" smtClean="0">
                  <a:solidFill>
                    <a:schemeClr val="bg1"/>
                  </a:solidFill>
                  <a:latin typeface="Ruda" panose="02000000000000000000" pitchFamily="2" charset="0"/>
                </a:rPr>
                <a:t>Apply</a:t>
              </a:r>
              <a:endParaRPr lang="en-US" sz="2000" dirty="0">
                <a:solidFill>
                  <a:schemeClr val="bg1"/>
                </a:solidFill>
                <a:latin typeface="Ruda" panose="02000000000000000000" pitchFamily="2" charset="0"/>
              </a:endParaRPr>
            </a:p>
          </p:txBody>
        </p:sp>
      </p:grpSp>
      <p:grpSp>
        <p:nvGrpSpPr>
          <p:cNvPr id="121" name="Group 49"/>
          <p:cNvGrpSpPr/>
          <p:nvPr/>
        </p:nvGrpSpPr>
        <p:grpSpPr>
          <a:xfrm rot="16200000" flipH="1" flipV="1">
            <a:off x="1779434" y="3256450"/>
            <a:ext cx="1468226" cy="2019312"/>
            <a:chOff x="7162799" y="1178355"/>
            <a:chExt cx="1225700" cy="1643076"/>
          </a:xfrm>
          <a:solidFill>
            <a:srgbClr val="F69C15"/>
          </a:solidFill>
        </p:grpSpPr>
        <p:sp>
          <p:nvSpPr>
            <p:cNvPr id="123" name="Rectangle 24"/>
            <p:cNvSpPr/>
            <p:nvPr/>
          </p:nvSpPr>
          <p:spPr>
            <a:xfrm>
              <a:off x="7162799" y="1192656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4" name="Rectangle 8"/>
            <p:cNvSpPr/>
            <p:nvPr/>
          </p:nvSpPr>
          <p:spPr>
            <a:xfrm>
              <a:off x="7169299" y="1178355"/>
              <a:ext cx="1219200" cy="1628775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0" name="Shape 2191"/>
          <p:cNvSpPr/>
          <p:nvPr/>
        </p:nvSpPr>
        <p:spPr>
          <a:xfrm rot="16200000" flipV="1">
            <a:off x="5484616" y="-784935"/>
            <a:ext cx="41288" cy="78782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31" name="Shape 2175"/>
          <p:cNvSpPr/>
          <p:nvPr/>
        </p:nvSpPr>
        <p:spPr>
          <a:xfrm flipV="1">
            <a:off x="5195911" y="2908554"/>
            <a:ext cx="0" cy="26628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2175"/>
          <p:cNvSpPr/>
          <p:nvPr/>
        </p:nvSpPr>
        <p:spPr>
          <a:xfrm flipH="1" flipV="1">
            <a:off x="5458460" y="3174837"/>
            <a:ext cx="5002" cy="3495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8370277" y="4386775"/>
            <a:ext cx="3512234" cy="1690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50DED054-62AA-4C58-B5F1-3143F9051EC8}"/>
              </a:ext>
            </a:extLst>
          </p:cNvPr>
          <p:cNvSpPr txBox="1">
            <a:spLocks/>
          </p:cNvSpPr>
          <p:nvPr/>
        </p:nvSpPr>
        <p:spPr>
          <a:xfrm>
            <a:off x="3158362" y="739510"/>
            <a:ext cx="441081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Fira Sans Heavy Italic" panose="00000A00000000000000" pitchFamily="50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FC1C3A-2440-4DBA-8A56-3F199113ADD6}"/>
              </a:ext>
            </a:extLst>
          </p:cNvPr>
          <p:cNvSpPr txBox="1"/>
          <p:nvPr/>
        </p:nvSpPr>
        <p:spPr>
          <a:xfrm>
            <a:off x="1542537" y="3697525"/>
            <a:ext cx="1924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VGG-16 Network</a:t>
            </a:r>
            <a:endParaRPr lang="en-US" sz="1800" b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algn="ctr"/>
            <a:endParaRPr lang="en-GB" sz="1800" b="1" dirty="0">
              <a:solidFill>
                <a:schemeClr val="accent5">
                  <a:lumMod val="75000"/>
                </a:schemeClr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C6FA5A-BFA3-4724-9009-9035EAC0672B}"/>
              </a:ext>
            </a:extLst>
          </p:cNvPr>
          <p:cNvSpPr txBox="1"/>
          <p:nvPr/>
        </p:nvSpPr>
        <p:spPr>
          <a:xfrm>
            <a:off x="7782687" y="3617031"/>
            <a:ext cx="164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Proposed </a:t>
            </a:r>
            <a:r>
              <a:rPr lang="en-US" b="1" dirty="0" smtClean="0">
                <a:latin typeface="Constantia" panose="02030602050306030303" pitchFamily="18" charset="0"/>
              </a:rPr>
              <a:t>Variation </a:t>
            </a:r>
            <a:r>
              <a:rPr lang="en-US" sz="1800" b="1" dirty="0">
                <a:solidFill>
                  <a:schemeClr val="tx1"/>
                </a:solidFill>
                <a:latin typeface="Constantia" panose="02030602050306030303" pitchFamily="18" charset="0"/>
              </a:rPr>
              <a:t>of CNN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FC1C3A-2440-4DBA-8A56-3F199113ADD6}"/>
              </a:ext>
            </a:extLst>
          </p:cNvPr>
          <p:cNvSpPr txBox="1"/>
          <p:nvPr/>
        </p:nvSpPr>
        <p:spPr>
          <a:xfrm>
            <a:off x="4501240" y="3755530"/>
            <a:ext cx="1924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Inception v3</a:t>
            </a:r>
            <a:endParaRPr lang="en-US" sz="1800" b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algn="ctr"/>
            <a:endParaRPr lang="en-GB" sz="1800" b="1" dirty="0">
              <a:solidFill>
                <a:schemeClr val="accent5">
                  <a:lumMod val="75000"/>
                </a:schemeClr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48" name="Shape 2175"/>
          <p:cNvSpPr/>
          <p:nvPr/>
        </p:nvSpPr>
        <p:spPr>
          <a:xfrm flipH="1" flipV="1">
            <a:off x="8433451" y="3182419"/>
            <a:ext cx="5002" cy="3495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" name="Shape 2175"/>
          <p:cNvSpPr/>
          <p:nvPr/>
        </p:nvSpPr>
        <p:spPr>
          <a:xfrm flipH="1" flipV="1">
            <a:off x="2513547" y="3171661"/>
            <a:ext cx="5002" cy="34957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5180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98" grpId="0"/>
      <p:bldP spid="130" grpId="0" animBg="1"/>
      <p:bldP spid="131" grpId="0" animBg="1"/>
      <p:bldP spid="133" grpId="0" animBg="1"/>
      <p:bldP spid="146" grpId="0"/>
      <p:bldP spid="62" grpId="0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F870-43A6-4AF6-8E3B-597417E0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523710"/>
            <a:ext cx="5291607" cy="1227817"/>
          </a:xfrm>
        </p:spPr>
        <p:txBody>
          <a:bodyPr>
            <a:normAutofit/>
          </a:bodyPr>
          <a:lstStyle/>
          <a:p>
            <a:r>
              <a:rPr lang="en-US" sz="4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Working Process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/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CCC33-70CC-44DA-A2A6-975D23B9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25014"/>
            <a:ext cx="8596667" cy="2743200"/>
          </a:xfrm>
        </p:spPr>
        <p:txBody>
          <a:bodyPr/>
          <a:lstStyle/>
          <a:p>
            <a:pPr marL="171450" indent="-1714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Preprocess Datasets</a:t>
            </a:r>
          </a:p>
          <a:p>
            <a:pPr marL="171450" indent="-1714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Apply Deep learning models</a:t>
            </a:r>
          </a:p>
          <a:p>
            <a:pPr marL="171450" indent="-1714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Apply Proposed 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Variation of CNN </a:t>
            </a: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Model</a:t>
            </a:r>
          </a:p>
          <a:p>
            <a:pPr marL="171450" indent="-171450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Compare the models</a:t>
            </a:r>
          </a:p>
          <a:p>
            <a:pPr marL="171450" indent="-171450"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Data 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Visualization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C90-F577-40F6-91FA-21BD7163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788" y="236298"/>
            <a:ext cx="5635255" cy="6181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Working Process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473BA21-C9FD-42AC-BB36-B554E63E246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2856"/>
          <a:stretch>
            <a:fillRect/>
          </a:stretch>
        </p:blipFill>
        <p:spPr>
          <a:xfrm>
            <a:off x="533400" y="1378039"/>
            <a:ext cx="5790974" cy="54799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82703B-B63C-4F18-9907-78630378199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2856"/>
          <a:stretch>
            <a:fillRect/>
          </a:stretch>
        </p:blipFill>
        <p:spPr>
          <a:xfrm>
            <a:off x="533400" y="1378038"/>
            <a:ext cx="6259314" cy="5344733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30A89592-4302-47F5-8B5D-A3D41A2EB14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2856"/>
          <a:stretch>
            <a:fillRect/>
          </a:stretch>
        </p:blipFill>
        <p:spPr>
          <a:xfrm>
            <a:off x="778098" y="1378036"/>
            <a:ext cx="5546275" cy="5203065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07BAD11-30C7-42D7-A630-93996744035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2856"/>
          <a:stretch>
            <a:fillRect/>
          </a:stretch>
        </p:blipFill>
        <p:spPr>
          <a:xfrm>
            <a:off x="677334" y="1378033"/>
            <a:ext cx="5935076" cy="5022568"/>
          </a:xfr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4D0B26D0-09B1-443C-8D87-B31CF00B637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2856"/>
          <a:stretch>
            <a:fillRect/>
          </a:stretch>
        </p:blipFill>
        <p:spPr>
          <a:xfrm>
            <a:off x="698659" y="1378030"/>
            <a:ext cx="5251380" cy="5203064"/>
          </a:xfrm>
        </p:spPr>
      </p:pic>
      <p:grpSp>
        <p:nvGrpSpPr>
          <p:cNvPr id="54" name="Group 53"/>
          <p:cNvGrpSpPr/>
          <p:nvPr/>
        </p:nvGrpSpPr>
        <p:grpSpPr>
          <a:xfrm>
            <a:off x="3644872" y="1165863"/>
            <a:ext cx="3829368" cy="4777739"/>
            <a:chOff x="0" y="0"/>
            <a:chExt cx="1532310" cy="3565203"/>
          </a:xfrm>
        </p:grpSpPr>
        <p:sp>
          <p:nvSpPr>
            <p:cNvPr id="55" name="Shape 8"/>
            <p:cNvSpPr/>
            <p:nvPr/>
          </p:nvSpPr>
          <p:spPr>
            <a:xfrm>
              <a:off x="548493" y="548493"/>
              <a:ext cx="0" cy="307430"/>
            </a:xfrm>
            <a:custGeom>
              <a:avLst/>
              <a:gdLst/>
              <a:ahLst/>
              <a:cxnLst/>
              <a:rect l="0" t="0" r="0" b="0"/>
              <a:pathLst>
                <a:path h="307430">
                  <a:moveTo>
                    <a:pt x="0" y="0"/>
                  </a:moveTo>
                  <a:lnTo>
                    <a:pt x="0" y="307430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0"/>
            <p:cNvSpPr/>
            <p:nvPr/>
          </p:nvSpPr>
          <p:spPr>
            <a:xfrm>
              <a:off x="516497" y="839925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11"/>
            <p:cNvSpPr/>
            <p:nvPr/>
          </p:nvSpPr>
          <p:spPr>
            <a:xfrm>
              <a:off x="133627" y="17058"/>
              <a:ext cx="1096985" cy="548493"/>
            </a:xfrm>
            <a:custGeom>
              <a:avLst/>
              <a:gdLst/>
              <a:ahLst/>
              <a:cxnLst/>
              <a:rect l="0" t="0" r="0" b="0"/>
              <a:pathLst>
                <a:path w="1096985" h="548493">
                  <a:moveTo>
                    <a:pt x="548493" y="0"/>
                  </a:moveTo>
                  <a:cubicBezTo>
                    <a:pt x="566457" y="0"/>
                    <a:pt x="584377" y="440"/>
                    <a:pt x="602254" y="1321"/>
                  </a:cubicBezTo>
                  <a:cubicBezTo>
                    <a:pt x="620132" y="2201"/>
                    <a:pt x="637880" y="3517"/>
                    <a:pt x="655498" y="5270"/>
                  </a:cubicBezTo>
                  <a:cubicBezTo>
                    <a:pt x="673117" y="7022"/>
                    <a:pt x="690521" y="9202"/>
                    <a:pt x="707711" y="11809"/>
                  </a:cubicBezTo>
                  <a:cubicBezTo>
                    <a:pt x="724902" y="14416"/>
                    <a:pt x="741795" y="17438"/>
                    <a:pt x="758391" y="20876"/>
                  </a:cubicBezTo>
                  <a:cubicBezTo>
                    <a:pt x="774988" y="24313"/>
                    <a:pt x="791208" y="28149"/>
                    <a:pt x="807050" y="32383"/>
                  </a:cubicBezTo>
                  <a:cubicBezTo>
                    <a:pt x="822893" y="36617"/>
                    <a:pt x="838282" y="41229"/>
                    <a:pt x="853218" y="46219"/>
                  </a:cubicBezTo>
                  <a:cubicBezTo>
                    <a:pt x="868154" y="51209"/>
                    <a:pt x="882566" y="56553"/>
                    <a:pt x="896452" y="62251"/>
                  </a:cubicBezTo>
                  <a:cubicBezTo>
                    <a:pt x="910338" y="67949"/>
                    <a:pt x="923633" y="73974"/>
                    <a:pt x="936335" y="80325"/>
                  </a:cubicBezTo>
                  <a:cubicBezTo>
                    <a:pt x="949037" y="86676"/>
                    <a:pt x="961086" y="93323"/>
                    <a:pt x="972483" y="100266"/>
                  </a:cubicBezTo>
                  <a:cubicBezTo>
                    <a:pt x="983879" y="107209"/>
                    <a:pt x="994567" y="114415"/>
                    <a:pt x="1004547" y="121883"/>
                  </a:cubicBezTo>
                  <a:cubicBezTo>
                    <a:pt x="1014527" y="129351"/>
                    <a:pt x="1023751" y="137046"/>
                    <a:pt x="1032220" y="144967"/>
                  </a:cubicBezTo>
                  <a:cubicBezTo>
                    <a:pt x="1040688" y="152889"/>
                    <a:pt x="1048359" y="160999"/>
                    <a:pt x="1055233" y="169297"/>
                  </a:cubicBezTo>
                  <a:cubicBezTo>
                    <a:pt x="1062108" y="177595"/>
                    <a:pt x="1068153" y="186042"/>
                    <a:pt x="1073367" y="194637"/>
                  </a:cubicBezTo>
                  <a:cubicBezTo>
                    <a:pt x="1078582" y="203232"/>
                    <a:pt x="1082941" y="211934"/>
                    <a:pt x="1086446" y="220743"/>
                  </a:cubicBezTo>
                  <a:cubicBezTo>
                    <a:pt x="1089951" y="229553"/>
                    <a:pt x="1092583" y="238427"/>
                    <a:pt x="1094344" y="247365"/>
                  </a:cubicBezTo>
                  <a:cubicBezTo>
                    <a:pt x="1096105" y="256304"/>
                    <a:pt x="1096985" y="265264"/>
                    <a:pt x="1096985" y="274246"/>
                  </a:cubicBezTo>
                  <a:cubicBezTo>
                    <a:pt x="1096985" y="283228"/>
                    <a:pt x="1096105" y="292189"/>
                    <a:pt x="1094344" y="301127"/>
                  </a:cubicBezTo>
                  <a:cubicBezTo>
                    <a:pt x="1092583" y="310066"/>
                    <a:pt x="1089951" y="318940"/>
                    <a:pt x="1086446" y="327749"/>
                  </a:cubicBezTo>
                  <a:cubicBezTo>
                    <a:pt x="1082941" y="336558"/>
                    <a:pt x="1078582" y="345261"/>
                    <a:pt x="1073367" y="353856"/>
                  </a:cubicBezTo>
                  <a:cubicBezTo>
                    <a:pt x="1068153" y="362451"/>
                    <a:pt x="1062108" y="370898"/>
                    <a:pt x="1055233" y="379196"/>
                  </a:cubicBezTo>
                  <a:cubicBezTo>
                    <a:pt x="1048359" y="387494"/>
                    <a:pt x="1040688" y="395604"/>
                    <a:pt x="1032219" y="403525"/>
                  </a:cubicBezTo>
                  <a:cubicBezTo>
                    <a:pt x="1023751" y="411447"/>
                    <a:pt x="1014527" y="419141"/>
                    <a:pt x="1004547" y="426609"/>
                  </a:cubicBezTo>
                  <a:cubicBezTo>
                    <a:pt x="994567" y="434078"/>
                    <a:pt x="983879" y="441283"/>
                    <a:pt x="972483" y="448226"/>
                  </a:cubicBezTo>
                  <a:cubicBezTo>
                    <a:pt x="961086" y="455170"/>
                    <a:pt x="949037" y="461817"/>
                    <a:pt x="936335" y="468168"/>
                  </a:cubicBezTo>
                  <a:cubicBezTo>
                    <a:pt x="923633" y="474519"/>
                    <a:pt x="910338" y="480544"/>
                    <a:pt x="896452" y="486242"/>
                  </a:cubicBezTo>
                  <a:cubicBezTo>
                    <a:pt x="882566" y="491940"/>
                    <a:pt x="868154" y="497284"/>
                    <a:pt x="853218" y="502274"/>
                  </a:cubicBezTo>
                  <a:cubicBezTo>
                    <a:pt x="838282" y="507264"/>
                    <a:pt x="822892" y="511876"/>
                    <a:pt x="807050" y="516110"/>
                  </a:cubicBezTo>
                  <a:cubicBezTo>
                    <a:pt x="791208" y="520344"/>
                    <a:pt x="774988" y="524180"/>
                    <a:pt x="758391" y="527617"/>
                  </a:cubicBezTo>
                  <a:cubicBezTo>
                    <a:pt x="741795" y="531054"/>
                    <a:pt x="724902" y="534076"/>
                    <a:pt x="707711" y="536684"/>
                  </a:cubicBezTo>
                  <a:cubicBezTo>
                    <a:pt x="690521" y="539291"/>
                    <a:pt x="673117" y="541471"/>
                    <a:pt x="655498" y="543223"/>
                  </a:cubicBezTo>
                  <a:cubicBezTo>
                    <a:pt x="637880" y="544975"/>
                    <a:pt x="620132" y="546292"/>
                    <a:pt x="602254" y="547172"/>
                  </a:cubicBezTo>
                  <a:cubicBezTo>
                    <a:pt x="584377" y="548053"/>
                    <a:pt x="566457" y="548493"/>
                    <a:pt x="548493" y="548493"/>
                  </a:cubicBezTo>
                  <a:cubicBezTo>
                    <a:pt x="530529" y="548493"/>
                    <a:pt x="512608" y="548053"/>
                    <a:pt x="494731" y="547172"/>
                  </a:cubicBezTo>
                  <a:cubicBezTo>
                    <a:pt x="476853" y="546292"/>
                    <a:pt x="459105" y="544975"/>
                    <a:pt x="441486" y="543223"/>
                  </a:cubicBezTo>
                  <a:cubicBezTo>
                    <a:pt x="423868" y="541471"/>
                    <a:pt x="406464" y="539291"/>
                    <a:pt x="389274" y="536684"/>
                  </a:cubicBezTo>
                  <a:cubicBezTo>
                    <a:pt x="372084" y="534076"/>
                    <a:pt x="355190" y="531054"/>
                    <a:pt x="338593" y="527617"/>
                  </a:cubicBezTo>
                  <a:cubicBezTo>
                    <a:pt x="321997" y="524180"/>
                    <a:pt x="305778" y="520344"/>
                    <a:pt x="289935" y="516110"/>
                  </a:cubicBezTo>
                  <a:cubicBezTo>
                    <a:pt x="274093" y="511876"/>
                    <a:pt x="258703" y="507264"/>
                    <a:pt x="243766" y="502274"/>
                  </a:cubicBezTo>
                  <a:cubicBezTo>
                    <a:pt x="228830" y="497284"/>
                    <a:pt x="214419" y="491940"/>
                    <a:pt x="200532" y="486242"/>
                  </a:cubicBezTo>
                  <a:cubicBezTo>
                    <a:pt x="186646" y="480544"/>
                    <a:pt x="173352" y="474519"/>
                    <a:pt x="160650" y="468168"/>
                  </a:cubicBezTo>
                  <a:cubicBezTo>
                    <a:pt x="147947" y="461817"/>
                    <a:pt x="135898" y="455170"/>
                    <a:pt x="124502" y="448226"/>
                  </a:cubicBezTo>
                  <a:cubicBezTo>
                    <a:pt x="113106" y="441283"/>
                    <a:pt x="102418" y="434078"/>
                    <a:pt x="92438" y="426609"/>
                  </a:cubicBezTo>
                  <a:cubicBezTo>
                    <a:pt x="82458" y="419141"/>
                    <a:pt x="73233" y="411447"/>
                    <a:pt x="64765" y="403525"/>
                  </a:cubicBezTo>
                  <a:cubicBezTo>
                    <a:pt x="56297" y="395604"/>
                    <a:pt x="48626" y="387494"/>
                    <a:pt x="41751" y="379196"/>
                  </a:cubicBezTo>
                  <a:cubicBezTo>
                    <a:pt x="34877" y="370898"/>
                    <a:pt x="28832" y="362451"/>
                    <a:pt x="23618" y="353856"/>
                  </a:cubicBezTo>
                  <a:cubicBezTo>
                    <a:pt x="18403" y="345261"/>
                    <a:pt x="14044" y="336558"/>
                    <a:pt x="10539" y="327749"/>
                  </a:cubicBezTo>
                  <a:cubicBezTo>
                    <a:pt x="7034" y="318940"/>
                    <a:pt x="4402" y="310066"/>
                    <a:pt x="2641" y="301127"/>
                  </a:cubicBezTo>
                  <a:cubicBezTo>
                    <a:pt x="880" y="292189"/>
                    <a:pt x="0" y="283228"/>
                    <a:pt x="0" y="274246"/>
                  </a:cubicBezTo>
                  <a:cubicBezTo>
                    <a:pt x="0" y="265264"/>
                    <a:pt x="880" y="256304"/>
                    <a:pt x="2641" y="247365"/>
                  </a:cubicBezTo>
                  <a:cubicBezTo>
                    <a:pt x="4402" y="238427"/>
                    <a:pt x="7034" y="229553"/>
                    <a:pt x="10539" y="220743"/>
                  </a:cubicBezTo>
                  <a:cubicBezTo>
                    <a:pt x="14044" y="211934"/>
                    <a:pt x="18403" y="203232"/>
                    <a:pt x="23618" y="194637"/>
                  </a:cubicBezTo>
                  <a:cubicBezTo>
                    <a:pt x="28832" y="186042"/>
                    <a:pt x="34877" y="177595"/>
                    <a:pt x="41751" y="169297"/>
                  </a:cubicBezTo>
                  <a:cubicBezTo>
                    <a:pt x="48626" y="160999"/>
                    <a:pt x="56298" y="152889"/>
                    <a:pt x="64765" y="144967"/>
                  </a:cubicBezTo>
                  <a:cubicBezTo>
                    <a:pt x="73233" y="137046"/>
                    <a:pt x="82458" y="129351"/>
                    <a:pt x="92438" y="121883"/>
                  </a:cubicBezTo>
                  <a:cubicBezTo>
                    <a:pt x="102418" y="114415"/>
                    <a:pt x="113106" y="107209"/>
                    <a:pt x="124502" y="100266"/>
                  </a:cubicBezTo>
                  <a:cubicBezTo>
                    <a:pt x="135898" y="93323"/>
                    <a:pt x="147947" y="86676"/>
                    <a:pt x="160650" y="80325"/>
                  </a:cubicBezTo>
                  <a:cubicBezTo>
                    <a:pt x="173352" y="73974"/>
                    <a:pt x="186646" y="67949"/>
                    <a:pt x="200532" y="62251"/>
                  </a:cubicBezTo>
                  <a:cubicBezTo>
                    <a:pt x="214419" y="56553"/>
                    <a:pt x="228830" y="51209"/>
                    <a:pt x="243766" y="46219"/>
                  </a:cubicBezTo>
                  <a:cubicBezTo>
                    <a:pt x="258703" y="41229"/>
                    <a:pt x="274093" y="36617"/>
                    <a:pt x="289935" y="32383"/>
                  </a:cubicBezTo>
                  <a:cubicBezTo>
                    <a:pt x="305778" y="28149"/>
                    <a:pt x="321997" y="24313"/>
                    <a:pt x="338593" y="20876"/>
                  </a:cubicBezTo>
                  <a:cubicBezTo>
                    <a:pt x="355190" y="17438"/>
                    <a:pt x="372084" y="14416"/>
                    <a:pt x="389274" y="11809"/>
                  </a:cubicBezTo>
                  <a:cubicBezTo>
                    <a:pt x="406464" y="9202"/>
                    <a:pt x="423868" y="7022"/>
                    <a:pt x="441487" y="5270"/>
                  </a:cubicBezTo>
                  <a:cubicBezTo>
                    <a:pt x="459105" y="3517"/>
                    <a:pt x="476853" y="2201"/>
                    <a:pt x="494731" y="1321"/>
                  </a:cubicBezTo>
                  <a:cubicBezTo>
                    <a:pt x="512608" y="440"/>
                    <a:pt x="530529" y="0"/>
                    <a:pt x="5484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12"/>
            <p:cNvSpPr/>
            <p:nvPr/>
          </p:nvSpPr>
          <p:spPr>
            <a:xfrm>
              <a:off x="0" y="0"/>
              <a:ext cx="1096985" cy="548493"/>
            </a:xfrm>
            <a:custGeom>
              <a:avLst/>
              <a:gdLst/>
              <a:ahLst/>
              <a:cxnLst/>
              <a:rect l="0" t="0" r="0" b="0"/>
              <a:pathLst>
                <a:path w="1096985" h="548493">
                  <a:moveTo>
                    <a:pt x="1096985" y="274246"/>
                  </a:moveTo>
                  <a:cubicBezTo>
                    <a:pt x="1096985" y="283228"/>
                    <a:pt x="1096105" y="292189"/>
                    <a:pt x="1094344" y="301127"/>
                  </a:cubicBezTo>
                  <a:cubicBezTo>
                    <a:pt x="1092583" y="310066"/>
                    <a:pt x="1089951" y="318940"/>
                    <a:pt x="1086446" y="327749"/>
                  </a:cubicBezTo>
                  <a:cubicBezTo>
                    <a:pt x="1082941" y="336558"/>
                    <a:pt x="1078582" y="345261"/>
                    <a:pt x="1073367" y="353856"/>
                  </a:cubicBezTo>
                  <a:cubicBezTo>
                    <a:pt x="1068153" y="362451"/>
                    <a:pt x="1062108" y="370898"/>
                    <a:pt x="1055233" y="379196"/>
                  </a:cubicBezTo>
                  <a:cubicBezTo>
                    <a:pt x="1048359" y="387494"/>
                    <a:pt x="1040688" y="395604"/>
                    <a:pt x="1032219" y="403525"/>
                  </a:cubicBezTo>
                  <a:cubicBezTo>
                    <a:pt x="1023751" y="411447"/>
                    <a:pt x="1014527" y="419141"/>
                    <a:pt x="1004547" y="426609"/>
                  </a:cubicBezTo>
                  <a:cubicBezTo>
                    <a:pt x="994567" y="434078"/>
                    <a:pt x="983879" y="441283"/>
                    <a:pt x="972483" y="448226"/>
                  </a:cubicBezTo>
                  <a:cubicBezTo>
                    <a:pt x="961086" y="455170"/>
                    <a:pt x="949037" y="461817"/>
                    <a:pt x="936335" y="468168"/>
                  </a:cubicBezTo>
                  <a:cubicBezTo>
                    <a:pt x="923633" y="474519"/>
                    <a:pt x="910338" y="480544"/>
                    <a:pt x="896452" y="486242"/>
                  </a:cubicBezTo>
                  <a:cubicBezTo>
                    <a:pt x="882566" y="491940"/>
                    <a:pt x="868154" y="497284"/>
                    <a:pt x="853218" y="502274"/>
                  </a:cubicBezTo>
                  <a:cubicBezTo>
                    <a:pt x="838282" y="507264"/>
                    <a:pt x="822892" y="511876"/>
                    <a:pt x="807050" y="516110"/>
                  </a:cubicBezTo>
                  <a:cubicBezTo>
                    <a:pt x="791208" y="520344"/>
                    <a:pt x="774988" y="524180"/>
                    <a:pt x="758391" y="527617"/>
                  </a:cubicBezTo>
                  <a:cubicBezTo>
                    <a:pt x="741795" y="531054"/>
                    <a:pt x="724902" y="534076"/>
                    <a:pt x="707711" y="536684"/>
                  </a:cubicBezTo>
                  <a:cubicBezTo>
                    <a:pt x="690521" y="539291"/>
                    <a:pt x="673117" y="541471"/>
                    <a:pt x="655498" y="543223"/>
                  </a:cubicBezTo>
                  <a:cubicBezTo>
                    <a:pt x="637880" y="544975"/>
                    <a:pt x="620132" y="546292"/>
                    <a:pt x="602254" y="547172"/>
                  </a:cubicBezTo>
                  <a:cubicBezTo>
                    <a:pt x="584377" y="548053"/>
                    <a:pt x="566457" y="548493"/>
                    <a:pt x="548493" y="548493"/>
                  </a:cubicBezTo>
                  <a:cubicBezTo>
                    <a:pt x="530529" y="548493"/>
                    <a:pt x="512608" y="548053"/>
                    <a:pt x="494731" y="547172"/>
                  </a:cubicBezTo>
                  <a:cubicBezTo>
                    <a:pt x="476853" y="546292"/>
                    <a:pt x="459105" y="544975"/>
                    <a:pt x="441486" y="543223"/>
                  </a:cubicBezTo>
                  <a:cubicBezTo>
                    <a:pt x="423868" y="541471"/>
                    <a:pt x="406464" y="539291"/>
                    <a:pt x="389274" y="536684"/>
                  </a:cubicBezTo>
                  <a:cubicBezTo>
                    <a:pt x="372084" y="534076"/>
                    <a:pt x="355190" y="531054"/>
                    <a:pt x="338593" y="527617"/>
                  </a:cubicBezTo>
                  <a:cubicBezTo>
                    <a:pt x="321997" y="524180"/>
                    <a:pt x="305778" y="520344"/>
                    <a:pt x="289935" y="516110"/>
                  </a:cubicBezTo>
                  <a:cubicBezTo>
                    <a:pt x="274093" y="511876"/>
                    <a:pt x="258703" y="507264"/>
                    <a:pt x="243766" y="502274"/>
                  </a:cubicBezTo>
                  <a:cubicBezTo>
                    <a:pt x="228830" y="497284"/>
                    <a:pt x="214419" y="491940"/>
                    <a:pt x="200532" y="486242"/>
                  </a:cubicBezTo>
                  <a:cubicBezTo>
                    <a:pt x="186646" y="480544"/>
                    <a:pt x="173352" y="474519"/>
                    <a:pt x="160650" y="468168"/>
                  </a:cubicBezTo>
                  <a:cubicBezTo>
                    <a:pt x="147947" y="461817"/>
                    <a:pt x="135898" y="455170"/>
                    <a:pt x="124502" y="448226"/>
                  </a:cubicBezTo>
                  <a:cubicBezTo>
                    <a:pt x="113106" y="441283"/>
                    <a:pt x="102418" y="434078"/>
                    <a:pt x="92438" y="426609"/>
                  </a:cubicBezTo>
                  <a:cubicBezTo>
                    <a:pt x="82458" y="419141"/>
                    <a:pt x="73233" y="411447"/>
                    <a:pt x="64765" y="403525"/>
                  </a:cubicBezTo>
                  <a:cubicBezTo>
                    <a:pt x="56297" y="395604"/>
                    <a:pt x="48626" y="387494"/>
                    <a:pt x="41751" y="379196"/>
                  </a:cubicBezTo>
                  <a:cubicBezTo>
                    <a:pt x="34877" y="370898"/>
                    <a:pt x="28832" y="362451"/>
                    <a:pt x="23618" y="353856"/>
                  </a:cubicBezTo>
                  <a:cubicBezTo>
                    <a:pt x="18403" y="345261"/>
                    <a:pt x="14044" y="336558"/>
                    <a:pt x="10539" y="327749"/>
                  </a:cubicBezTo>
                  <a:cubicBezTo>
                    <a:pt x="7034" y="318940"/>
                    <a:pt x="4402" y="310066"/>
                    <a:pt x="2641" y="301127"/>
                  </a:cubicBezTo>
                  <a:cubicBezTo>
                    <a:pt x="880" y="292189"/>
                    <a:pt x="0" y="283228"/>
                    <a:pt x="0" y="274246"/>
                  </a:cubicBezTo>
                  <a:cubicBezTo>
                    <a:pt x="0" y="265264"/>
                    <a:pt x="880" y="256304"/>
                    <a:pt x="2641" y="247365"/>
                  </a:cubicBezTo>
                  <a:cubicBezTo>
                    <a:pt x="4402" y="238427"/>
                    <a:pt x="7034" y="229553"/>
                    <a:pt x="10539" y="220743"/>
                  </a:cubicBezTo>
                  <a:cubicBezTo>
                    <a:pt x="14044" y="211934"/>
                    <a:pt x="18403" y="203232"/>
                    <a:pt x="23618" y="194637"/>
                  </a:cubicBezTo>
                  <a:cubicBezTo>
                    <a:pt x="28832" y="186042"/>
                    <a:pt x="34877" y="177595"/>
                    <a:pt x="41751" y="169297"/>
                  </a:cubicBezTo>
                  <a:cubicBezTo>
                    <a:pt x="48626" y="160999"/>
                    <a:pt x="56298" y="152889"/>
                    <a:pt x="64765" y="144967"/>
                  </a:cubicBezTo>
                  <a:cubicBezTo>
                    <a:pt x="73233" y="137046"/>
                    <a:pt x="82458" y="129351"/>
                    <a:pt x="92438" y="121883"/>
                  </a:cubicBezTo>
                  <a:cubicBezTo>
                    <a:pt x="102418" y="114415"/>
                    <a:pt x="113106" y="107209"/>
                    <a:pt x="124502" y="100266"/>
                  </a:cubicBezTo>
                  <a:cubicBezTo>
                    <a:pt x="135898" y="93323"/>
                    <a:pt x="147947" y="86676"/>
                    <a:pt x="160650" y="80325"/>
                  </a:cubicBezTo>
                  <a:cubicBezTo>
                    <a:pt x="173352" y="73974"/>
                    <a:pt x="186646" y="67949"/>
                    <a:pt x="200532" y="62251"/>
                  </a:cubicBezTo>
                  <a:cubicBezTo>
                    <a:pt x="214419" y="56553"/>
                    <a:pt x="228830" y="51209"/>
                    <a:pt x="243766" y="46219"/>
                  </a:cubicBezTo>
                  <a:cubicBezTo>
                    <a:pt x="258703" y="41229"/>
                    <a:pt x="274093" y="36617"/>
                    <a:pt x="289935" y="32383"/>
                  </a:cubicBezTo>
                  <a:cubicBezTo>
                    <a:pt x="305778" y="28149"/>
                    <a:pt x="321997" y="24313"/>
                    <a:pt x="338593" y="20876"/>
                  </a:cubicBezTo>
                  <a:cubicBezTo>
                    <a:pt x="355190" y="17438"/>
                    <a:pt x="372084" y="14416"/>
                    <a:pt x="389274" y="11809"/>
                  </a:cubicBezTo>
                  <a:cubicBezTo>
                    <a:pt x="406464" y="9202"/>
                    <a:pt x="423868" y="7022"/>
                    <a:pt x="441487" y="5270"/>
                  </a:cubicBezTo>
                  <a:cubicBezTo>
                    <a:pt x="459105" y="3517"/>
                    <a:pt x="476853" y="2201"/>
                    <a:pt x="494731" y="1321"/>
                  </a:cubicBezTo>
                  <a:cubicBezTo>
                    <a:pt x="512608" y="440"/>
                    <a:pt x="530529" y="0"/>
                    <a:pt x="548493" y="0"/>
                  </a:cubicBezTo>
                  <a:cubicBezTo>
                    <a:pt x="566457" y="0"/>
                    <a:pt x="584377" y="440"/>
                    <a:pt x="602254" y="1321"/>
                  </a:cubicBezTo>
                  <a:cubicBezTo>
                    <a:pt x="620132" y="2201"/>
                    <a:pt x="637880" y="3517"/>
                    <a:pt x="655498" y="5270"/>
                  </a:cubicBezTo>
                  <a:cubicBezTo>
                    <a:pt x="673117" y="7022"/>
                    <a:pt x="690521" y="9202"/>
                    <a:pt x="707711" y="11809"/>
                  </a:cubicBezTo>
                  <a:cubicBezTo>
                    <a:pt x="724902" y="14416"/>
                    <a:pt x="741795" y="17438"/>
                    <a:pt x="758391" y="20876"/>
                  </a:cubicBezTo>
                  <a:cubicBezTo>
                    <a:pt x="774988" y="24313"/>
                    <a:pt x="791208" y="28149"/>
                    <a:pt x="807050" y="32383"/>
                  </a:cubicBezTo>
                  <a:cubicBezTo>
                    <a:pt x="822893" y="36617"/>
                    <a:pt x="838282" y="41229"/>
                    <a:pt x="853218" y="46219"/>
                  </a:cubicBezTo>
                  <a:cubicBezTo>
                    <a:pt x="868154" y="51209"/>
                    <a:pt x="882566" y="56553"/>
                    <a:pt x="896452" y="62251"/>
                  </a:cubicBezTo>
                  <a:cubicBezTo>
                    <a:pt x="910338" y="67949"/>
                    <a:pt x="923633" y="73974"/>
                    <a:pt x="936335" y="80325"/>
                  </a:cubicBezTo>
                  <a:cubicBezTo>
                    <a:pt x="949037" y="86676"/>
                    <a:pt x="961086" y="93323"/>
                    <a:pt x="972483" y="100266"/>
                  </a:cubicBezTo>
                  <a:cubicBezTo>
                    <a:pt x="983879" y="107209"/>
                    <a:pt x="994567" y="114415"/>
                    <a:pt x="1004547" y="121883"/>
                  </a:cubicBezTo>
                  <a:cubicBezTo>
                    <a:pt x="1014527" y="129351"/>
                    <a:pt x="1023751" y="137046"/>
                    <a:pt x="1032220" y="144967"/>
                  </a:cubicBezTo>
                  <a:cubicBezTo>
                    <a:pt x="1040688" y="152889"/>
                    <a:pt x="1048359" y="160999"/>
                    <a:pt x="1055233" y="169297"/>
                  </a:cubicBezTo>
                  <a:cubicBezTo>
                    <a:pt x="1062108" y="177595"/>
                    <a:pt x="1068153" y="186042"/>
                    <a:pt x="1073367" y="194637"/>
                  </a:cubicBezTo>
                  <a:cubicBezTo>
                    <a:pt x="1078582" y="203232"/>
                    <a:pt x="1082941" y="211934"/>
                    <a:pt x="1086446" y="220743"/>
                  </a:cubicBezTo>
                  <a:cubicBezTo>
                    <a:pt x="1089951" y="229553"/>
                    <a:pt x="1092583" y="238427"/>
                    <a:pt x="1094344" y="247365"/>
                  </a:cubicBezTo>
                  <a:cubicBezTo>
                    <a:pt x="1096105" y="256304"/>
                    <a:pt x="1096985" y="265264"/>
                    <a:pt x="1096985" y="274246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2402" y="176270"/>
              <a:ext cx="385014" cy="2460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Start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Shape 14"/>
            <p:cNvSpPr/>
            <p:nvPr/>
          </p:nvSpPr>
          <p:spPr>
            <a:xfrm>
              <a:off x="548493" y="1005570"/>
              <a:ext cx="0" cy="182831"/>
            </a:xfrm>
            <a:custGeom>
              <a:avLst/>
              <a:gdLst/>
              <a:ahLst/>
              <a:cxnLst/>
              <a:rect l="0" t="0" r="0" b="0"/>
              <a:pathLst>
                <a:path h="182831">
                  <a:moveTo>
                    <a:pt x="0" y="0"/>
                  </a:moveTo>
                  <a:lnTo>
                    <a:pt x="0" y="182831"/>
                  </a:lnTo>
                  <a:lnTo>
                    <a:pt x="0" y="0"/>
                  </a:lnTo>
                  <a:lnTo>
                    <a:pt x="0" y="12459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15"/>
            <p:cNvSpPr/>
            <p:nvPr/>
          </p:nvSpPr>
          <p:spPr>
            <a:xfrm>
              <a:off x="516497" y="111417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16"/>
            <p:cNvSpPr/>
            <p:nvPr/>
          </p:nvSpPr>
          <p:spPr>
            <a:xfrm>
              <a:off x="516497" y="111417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276"/>
            <p:cNvSpPr/>
            <p:nvPr/>
          </p:nvSpPr>
          <p:spPr>
            <a:xfrm>
              <a:off x="0" y="731324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18"/>
            <p:cNvSpPr/>
            <p:nvPr/>
          </p:nvSpPr>
          <p:spPr>
            <a:xfrm>
              <a:off x="0" y="731324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173" y="785932"/>
              <a:ext cx="1135419" cy="2145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Image acquisition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Shape 20"/>
            <p:cNvSpPr/>
            <p:nvPr/>
          </p:nvSpPr>
          <p:spPr>
            <a:xfrm>
              <a:off x="548493" y="1462647"/>
              <a:ext cx="0" cy="182831"/>
            </a:xfrm>
            <a:custGeom>
              <a:avLst/>
              <a:gdLst/>
              <a:ahLst/>
              <a:cxnLst/>
              <a:rect l="0" t="0" r="0" b="0"/>
              <a:pathLst>
                <a:path h="182831">
                  <a:moveTo>
                    <a:pt x="0" y="0"/>
                  </a:moveTo>
                  <a:lnTo>
                    <a:pt x="0" y="182831"/>
                  </a:lnTo>
                  <a:lnTo>
                    <a:pt x="0" y="0"/>
                  </a:lnTo>
                  <a:lnTo>
                    <a:pt x="0" y="12459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21"/>
            <p:cNvSpPr/>
            <p:nvPr/>
          </p:nvSpPr>
          <p:spPr>
            <a:xfrm>
              <a:off x="516497" y="1571249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22"/>
            <p:cNvSpPr/>
            <p:nvPr/>
          </p:nvSpPr>
          <p:spPr>
            <a:xfrm>
              <a:off x="516497" y="1571249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277"/>
            <p:cNvSpPr/>
            <p:nvPr/>
          </p:nvSpPr>
          <p:spPr>
            <a:xfrm>
              <a:off x="0" y="1188401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24"/>
            <p:cNvSpPr/>
            <p:nvPr/>
          </p:nvSpPr>
          <p:spPr>
            <a:xfrm>
              <a:off x="0" y="1188401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7163" y="1248073"/>
              <a:ext cx="1265147" cy="214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 preprocessing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2" name="Shape 26"/>
            <p:cNvSpPr/>
            <p:nvPr/>
          </p:nvSpPr>
          <p:spPr>
            <a:xfrm>
              <a:off x="548493" y="1919724"/>
              <a:ext cx="0" cy="182831"/>
            </a:xfrm>
            <a:custGeom>
              <a:avLst/>
              <a:gdLst/>
              <a:ahLst/>
              <a:cxnLst/>
              <a:rect l="0" t="0" r="0" b="0"/>
              <a:pathLst>
                <a:path h="182831">
                  <a:moveTo>
                    <a:pt x="0" y="0"/>
                  </a:moveTo>
                  <a:lnTo>
                    <a:pt x="0" y="182831"/>
                  </a:lnTo>
                  <a:lnTo>
                    <a:pt x="0" y="0"/>
                  </a:lnTo>
                  <a:lnTo>
                    <a:pt x="0" y="12459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27"/>
            <p:cNvSpPr/>
            <p:nvPr/>
          </p:nvSpPr>
          <p:spPr>
            <a:xfrm>
              <a:off x="516497" y="2028326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28"/>
            <p:cNvSpPr/>
            <p:nvPr/>
          </p:nvSpPr>
          <p:spPr>
            <a:xfrm>
              <a:off x="516497" y="2028326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278"/>
            <p:cNvSpPr/>
            <p:nvPr/>
          </p:nvSpPr>
          <p:spPr>
            <a:xfrm>
              <a:off x="0" y="1645478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30"/>
            <p:cNvSpPr/>
            <p:nvPr/>
          </p:nvSpPr>
          <p:spPr>
            <a:xfrm>
              <a:off x="0" y="1645478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7903" y="1675276"/>
              <a:ext cx="1362674" cy="1458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Apply Deep Learning Models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Shape 33"/>
            <p:cNvSpPr/>
            <p:nvPr/>
          </p:nvSpPr>
          <p:spPr>
            <a:xfrm>
              <a:off x="548493" y="2376802"/>
              <a:ext cx="0" cy="182831"/>
            </a:xfrm>
            <a:custGeom>
              <a:avLst/>
              <a:gdLst/>
              <a:ahLst/>
              <a:cxnLst/>
              <a:rect l="0" t="0" r="0" b="0"/>
              <a:pathLst>
                <a:path h="182831">
                  <a:moveTo>
                    <a:pt x="0" y="0"/>
                  </a:moveTo>
                  <a:lnTo>
                    <a:pt x="0" y="182831"/>
                  </a:lnTo>
                  <a:lnTo>
                    <a:pt x="0" y="0"/>
                  </a:lnTo>
                  <a:lnTo>
                    <a:pt x="0" y="12459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Shape 34"/>
            <p:cNvSpPr/>
            <p:nvPr/>
          </p:nvSpPr>
          <p:spPr>
            <a:xfrm>
              <a:off x="516497" y="2485403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Shape 35"/>
            <p:cNvSpPr/>
            <p:nvPr/>
          </p:nvSpPr>
          <p:spPr>
            <a:xfrm>
              <a:off x="516497" y="2485403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8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279"/>
            <p:cNvSpPr/>
            <p:nvPr/>
          </p:nvSpPr>
          <p:spPr>
            <a:xfrm>
              <a:off x="0" y="2102556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37"/>
            <p:cNvSpPr/>
            <p:nvPr/>
          </p:nvSpPr>
          <p:spPr>
            <a:xfrm>
              <a:off x="0" y="2102556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0126" y="2132353"/>
              <a:ext cx="1127227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Identify Genre for Images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64091" y="2260335"/>
              <a:ext cx="478447" cy="1458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5" name="Shape 40"/>
            <p:cNvSpPr/>
            <p:nvPr/>
          </p:nvSpPr>
          <p:spPr>
            <a:xfrm>
              <a:off x="548493" y="2833879"/>
              <a:ext cx="0" cy="182831"/>
            </a:xfrm>
            <a:custGeom>
              <a:avLst/>
              <a:gdLst/>
              <a:ahLst/>
              <a:cxnLst/>
              <a:rect l="0" t="0" r="0" b="0"/>
              <a:pathLst>
                <a:path h="182831">
                  <a:moveTo>
                    <a:pt x="0" y="0"/>
                  </a:moveTo>
                  <a:lnTo>
                    <a:pt x="0" y="182831"/>
                  </a:lnTo>
                  <a:lnTo>
                    <a:pt x="0" y="0"/>
                  </a:lnTo>
                  <a:lnTo>
                    <a:pt x="0" y="124599"/>
                  </a:lnTo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Shape 41"/>
            <p:cNvSpPr/>
            <p:nvPr/>
          </p:nvSpPr>
          <p:spPr>
            <a:xfrm>
              <a:off x="516497" y="294248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0" y="0"/>
                  </a:moveTo>
                  <a:lnTo>
                    <a:pt x="31995" y="15997"/>
                  </a:lnTo>
                  <a:lnTo>
                    <a:pt x="63991" y="0"/>
                  </a:lnTo>
                  <a:lnTo>
                    <a:pt x="31995" y="639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Shape 42"/>
            <p:cNvSpPr/>
            <p:nvPr/>
          </p:nvSpPr>
          <p:spPr>
            <a:xfrm>
              <a:off x="516497" y="2942481"/>
              <a:ext cx="63991" cy="63991"/>
            </a:xfrm>
            <a:custGeom>
              <a:avLst/>
              <a:gdLst/>
              <a:ahLst/>
              <a:cxnLst/>
              <a:rect l="0" t="0" r="0" b="0"/>
              <a:pathLst>
                <a:path w="63991" h="63991">
                  <a:moveTo>
                    <a:pt x="31995" y="63991"/>
                  </a:moveTo>
                  <a:lnTo>
                    <a:pt x="0" y="0"/>
                  </a:lnTo>
                  <a:lnTo>
                    <a:pt x="31995" y="15997"/>
                  </a:lnTo>
                  <a:lnTo>
                    <a:pt x="63991" y="0"/>
                  </a:lnTo>
                  <a:lnTo>
                    <a:pt x="31995" y="63991"/>
                  </a:lnTo>
                  <a:close/>
                </a:path>
              </a:pathLst>
            </a:custGeom>
            <a:ln w="914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Shape 280"/>
            <p:cNvSpPr/>
            <p:nvPr/>
          </p:nvSpPr>
          <p:spPr>
            <a:xfrm>
              <a:off x="0" y="2559632"/>
              <a:ext cx="1096985" cy="289617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Shape 44"/>
            <p:cNvSpPr/>
            <p:nvPr/>
          </p:nvSpPr>
          <p:spPr>
            <a:xfrm>
              <a:off x="0" y="2559633"/>
              <a:ext cx="1096985" cy="274246"/>
            </a:xfrm>
            <a:custGeom>
              <a:avLst/>
              <a:gdLst/>
              <a:ahLst/>
              <a:cxnLst/>
              <a:rect l="0" t="0" r="0" b="0"/>
              <a:pathLst>
                <a:path w="1096985" h="274246">
                  <a:moveTo>
                    <a:pt x="0" y="0"/>
                  </a:moveTo>
                  <a:lnTo>
                    <a:pt x="1096985" y="0"/>
                  </a:lnTo>
                  <a:lnTo>
                    <a:pt x="1096985" y="274246"/>
                  </a:lnTo>
                  <a:lnTo>
                    <a:pt x="0" y="274246"/>
                  </a:ln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6861" y="2651420"/>
              <a:ext cx="1127085" cy="1459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Compare Results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Shape 46"/>
            <p:cNvSpPr/>
            <p:nvPr/>
          </p:nvSpPr>
          <p:spPr>
            <a:xfrm>
              <a:off x="0" y="3016710"/>
              <a:ext cx="1096985" cy="548493"/>
            </a:xfrm>
            <a:custGeom>
              <a:avLst/>
              <a:gdLst/>
              <a:ahLst/>
              <a:cxnLst/>
              <a:rect l="0" t="0" r="0" b="0"/>
              <a:pathLst>
                <a:path w="1096985" h="548493">
                  <a:moveTo>
                    <a:pt x="548493" y="0"/>
                  </a:moveTo>
                  <a:cubicBezTo>
                    <a:pt x="566457" y="0"/>
                    <a:pt x="584377" y="440"/>
                    <a:pt x="602254" y="1321"/>
                  </a:cubicBezTo>
                  <a:cubicBezTo>
                    <a:pt x="620132" y="2201"/>
                    <a:pt x="637880" y="3517"/>
                    <a:pt x="655498" y="5269"/>
                  </a:cubicBezTo>
                  <a:cubicBezTo>
                    <a:pt x="673117" y="7022"/>
                    <a:pt x="690521" y="9201"/>
                    <a:pt x="707711" y="11809"/>
                  </a:cubicBezTo>
                  <a:cubicBezTo>
                    <a:pt x="724902" y="14416"/>
                    <a:pt x="741795" y="17438"/>
                    <a:pt x="758391" y="20875"/>
                  </a:cubicBezTo>
                  <a:cubicBezTo>
                    <a:pt x="774988" y="24312"/>
                    <a:pt x="791208" y="28149"/>
                    <a:pt x="807050" y="32383"/>
                  </a:cubicBezTo>
                  <a:cubicBezTo>
                    <a:pt x="822893" y="36616"/>
                    <a:pt x="838282" y="41228"/>
                    <a:pt x="853218" y="46218"/>
                  </a:cubicBezTo>
                  <a:cubicBezTo>
                    <a:pt x="868154" y="51209"/>
                    <a:pt x="882566" y="56553"/>
                    <a:pt x="896452" y="62251"/>
                  </a:cubicBezTo>
                  <a:cubicBezTo>
                    <a:pt x="910338" y="67949"/>
                    <a:pt x="923633" y="73974"/>
                    <a:pt x="936335" y="80325"/>
                  </a:cubicBezTo>
                  <a:cubicBezTo>
                    <a:pt x="949037" y="86676"/>
                    <a:pt x="961086" y="93323"/>
                    <a:pt x="972483" y="100266"/>
                  </a:cubicBezTo>
                  <a:cubicBezTo>
                    <a:pt x="983879" y="107209"/>
                    <a:pt x="994567" y="114415"/>
                    <a:pt x="1004547" y="121883"/>
                  </a:cubicBezTo>
                  <a:cubicBezTo>
                    <a:pt x="1014527" y="129351"/>
                    <a:pt x="1023751" y="137046"/>
                    <a:pt x="1032220" y="144967"/>
                  </a:cubicBezTo>
                  <a:cubicBezTo>
                    <a:pt x="1040688" y="152889"/>
                    <a:pt x="1048359" y="160998"/>
                    <a:pt x="1055233" y="169297"/>
                  </a:cubicBezTo>
                  <a:cubicBezTo>
                    <a:pt x="1062108" y="177595"/>
                    <a:pt x="1068153" y="186042"/>
                    <a:pt x="1073367" y="194637"/>
                  </a:cubicBezTo>
                  <a:cubicBezTo>
                    <a:pt x="1078582" y="203232"/>
                    <a:pt x="1082941" y="211934"/>
                    <a:pt x="1086446" y="220743"/>
                  </a:cubicBezTo>
                  <a:cubicBezTo>
                    <a:pt x="1089951" y="229553"/>
                    <a:pt x="1092583" y="238427"/>
                    <a:pt x="1094344" y="247366"/>
                  </a:cubicBezTo>
                  <a:cubicBezTo>
                    <a:pt x="1096105" y="256305"/>
                    <a:pt x="1096985" y="265265"/>
                    <a:pt x="1096985" y="274246"/>
                  </a:cubicBezTo>
                  <a:cubicBezTo>
                    <a:pt x="1096985" y="283228"/>
                    <a:pt x="1096105" y="292188"/>
                    <a:pt x="1094344" y="301127"/>
                  </a:cubicBezTo>
                  <a:cubicBezTo>
                    <a:pt x="1092583" y="310066"/>
                    <a:pt x="1089951" y="318939"/>
                    <a:pt x="1086446" y="327749"/>
                  </a:cubicBezTo>
                  <a:cubicBezTo>
                    <a:pt x="1082941" y="336558"/>
                    <a:pt x="1078582" y="345261"/>
                    <a:pt x="1073367" y="353856"/>
                  </a:cubicBezTo>
                  <a:cubicBezTo>
                    <a:pt x="1068153" y="362451"/>
                    <a:pt x="1062108" y="370898"/>
                    <a:pt x="1055233" y="379195"/>
                  </a:cubicBezTo>
                  <a:cubicBezTo>
                    <a:pt x="1048359" y="387493"/>
                    <a:pt x="1040688" y="395603"/>
                    <a:pt x="1032219" y="403525"/>
                  </a:cubicBezTo>
                  <a:cubicBezTo>
                    <a:pt x="1023751" y="411446"/>
                    <a:pt x="1014527" y="419141"/>
                    <a:pt x="1004547" y="426609"/>
                  </a:cubicBezTo>
                  <a:cubicBezTo>
                    <a:pt x="994567" y="434077"/>
                    <a:pt x="983879" y="441283"/>
                    <a:pt x="972483" y="448226"/>
                  </a:cubicBezTo>
                  <a:cubicBezTo>
                    <a:pt x="961086" y="455169"/>
                    <a:pt x="949037" y="461816"/>
                    <a:pt x="936335" y="468168"/>
                  </a:cubicBezTo>
                  <a:cubicBezTo>
                    <a:pt x="923633" y="474519"/>
                    <a:pt x="910338" y="480544"/>
                    <a:pt x="896452" y="486242"/>
                  </a:cubicBezTo>
                  <a:cubicBezTo>
                    <a:pt x="882566" y="491939"/>
                    <a:pt x="868154" y="497283"/>
                    <a:pt x="853218" y="502273"/>
                  </a:cubicBezTo>
                  <a:cubicBezTo>
                    <a:pt x="838282" y="507263"/>
                    <a:pt x="822892" y="511875"/>
                    <a:pt x="807050" y="516110"/>
                  </a:cubicBezTo>
                  <a:cubicBezTo>
                    <a:pt x="791208" y="520343"/>
                    <a:pt x="774988" y="524179"/>
                    <a:pt x="758391" y="527616"/>
                  </a:cubicBezTo>
                  <a:cubicBezTo>
                    <a:pt x="741795" y="531054"/>
                    <a:pt x="724902" y="534076"/>
                    <a:pt x="707711" y="536684"/>
                  </a:cubicBezTo>
                  <a:cubicBezTo>
                    <a:pt x="690521" y="539291"/>
                    <a:pt x="673117" y="541470"/>
                    <a:pt x="655498" y="543223"/>
                  </a:cubicBezTo>
                  <a:cubicBezTo>
                    <a:pt x="637880" y="544975"/>
                    <a:pt x="620132" y="546292"/>
                    <a:pt x="602254" y="547172"/>
                  </a:cubicBezTo>
                  <a:cubicBezTo>
                    <a:pt x="584377" y="548053"/>
                    <a:pt x="566457" y="548493"/>
                    <a:pt x="548493" y="548493"/>
                  </a:cubicBezTo>
                  <a:cubicBezTo>
                    <a:pt x="530529" y="548493"/>
                    <a:pt x="512608" y="548053"/>
                    <a:pt x="494731" y="547172"/>
                  </a:cubicBezTo>
                  <a:cubicBezTo>
                    <a:pt x="476853" y="546292"/>
                    <a:pt x="459105" y="544975"/>
                    <a:pt x="441486" y="543223"/>
                  </a:cubicBezTo>
                  <a:cubicBezTo>
                    <a:pt x="423868" y="541470"/>
                    <a:pt x="406464" y="539291"/>
                    <a:pt x="389274" y="536684"/>
                  </a:cubicBezTo>
                  <a:cubicBezTo>
                    <a:pt x="372084" y="534076"/>
                    <a:pt x="355190" y="531054"/>
                    <a:pt x="338593" y="527616"/>
                  </a:cubicBezTo>
                  <a:cubicBezTo>
                    <a:pt x="321997" y="524179"/>
                    <a:pt x="305778" y="520343"/>
                    <a:pt x="289935" y="516109"/>
                  </a:cubicBezTo>
                  <a:cubicBezTo>
                    <a:pt x="274093" y="511875"/>
                    <a:pt x="258703" y="507263"/>
                    <a:pt x="243766" y="502273"/>
                  </a:cubicBezTo>
                  <a:cubicBezTo>
                    <a:pt x="228830" y="497283"/>
                    <a:pt x="214419" y="491939"/>
                    <a:pt x="200532" y="486242"/>
                  </a:cubicBezTo>
                  <a:cubicBezTo>
                    <a:pt x="186646" y="480544"/>
                    <a:pt x="173352" y="474519"/>
                    <a:pt x="160650" y="468168"/>
                  </a:cubicBezTo>
                  <a:cubicBezTo>
                    <a:pt x="147947" y="461816"/>
                    <a:pt x="135898" y="455169"/>
                    <a:pt x="124502" y="448226"/>
                  </a:cubicBezTo>
                  <a:cubicBezTo>
                    <a:pt x="113106" y="441283"/>
                    <a:pt x="102418" y="434077"/>
                    <a:pt x="92438" y="426609"/>
                  </a:cubicBezTo>
                  <a:cubicBezTo>
                    <a:pt x="82458" y="419141"/>
                    <a:pt x="73233" y="411446"/>
                    <a:pt x="64765" y="403525"/>
                  </a:cubicBezTo>
                  <a:cubicBezTo>
                    <a:pt x="56297" y="395604"/>
                    <a:pt x="48626" y="387494"/>
                    <a:pt x="41751" y="379195"/>
                  </a:cubicBezTo>
                  <a:cubicBezTo>
                    <a:pt x="34877" y="370898"/>
                    <a:pt x="28832" y="362451"/>
                    <a:pt x="23618" y="353856"/>
                  </a:cubicBezTo>
                  <a:cubicBezTo>
                    <a:pt x="18403" y="345261"/>
                    <a:pt x="14044" y="336558"/>
                    <a:pt x="10539" y="327749"/>
                  </a:cubicBezTo>
                  <a:cubicBezTo>
                    <a:pt x="7034" y="318939"/>
                    <a:pt x="4402" y="310066"/>
                    <a:pt x="2641" y="301127"/>
                  </a:cubicBezTo>
                  <a:cubicBezTo>
                    <a:pt x="880" y="292188"/>
                    <a:pt x="0" y="283228"/>
                    <a:pt x="0" y="274246"/>
                  </a:cubicBezTo>
                  <a:cubicBezTo>
                    <a:pt x="0" y="265265"/>
                    <a:pt x="880" y="256304"/>
                    <a:pt x="2641" y="247366"/>
                  </a:cubicBezTo>
                  <a:cubicBezTo>
                    <a:pt x="4402" y="238427"/>
                    <a:pt x="7034" y="229553"/>
                    <a:pt x="10539" y="220743"/>
                  </a:cubicBezTo>
                  <a:cubicBezTo>
                    <a:pt x="14044" y="211934"/>
                    <a:pt x="18403" y="203232"/>
                    <a:pt x="23618" y="194637"/>
                  </a:cubicBezTo>
                  <a:cubicBezTo>
                    <a:pt x="28832" y="186042"/>
                    <a:pt x="34877" y="177595"/>
                    <a:pt x="41751" y="169297"/>
                  </a:cubicBezTo>
                  <a:cubicBezTo>
                    <a:pt x="48626" y="160998"/>
                    <a:pt x="56298" y="152889"/>
                    <a:pt x="64765" y="144968"/>
                  </a:cubicBezTo>
                  <a:cubicBezTo>
                    <a:pt x="73233" y="137046"/>
                    <a:pt x="82458" y="129351"/>
                    <a:pt x="92438" y="121883"/>
                  </a:cubicBezTo>
                  <a:cubicBezTo>
                    <a:pt x="102418" y="114415"/>
                    <a:pt x="113106" y="107209"/>
                    <a:pt x="124502" y="100266"/>
                  </a:cubicBezTo>
                  <a:cubicBezTo>
                    <a:pt x="135898" y="93323"/>
                    <a:pt x="147947" y="86676"/>
                    <a:pt x="160650" y="80325"/>
                  </a:cubicBezTo>
                  <a:cubicBezTo>
                    <a:pt x="173352" y="73974"/>
                    <a:pt x="186646" y="67949"/>
                    <a:pt x="200532" y="62251"/>
                  </a:cubicBezTo>
                  <a:cubicBezTo>
                    <a:pt x="214419" y="56553"/>
                    <a:pt x="228830" y="51209"/>
                    <a:pt x="243766" y="46218"/>
                  </a:cubicBezTo>
                  <a:cubicBezTo>
                    <a:pt x="258703" y="41228"/>
                    <a:pt x="274093" y="36616"/>
                    <a:pt x="289935" y="32383"/>
                  </a:cubicBezTo>
                  <a:cubicBezTo>
                    <a:pt x="305778" y="28149"/>
                    <a:pt x="321997" y="24312"/>
                    <a:pt x="338593" y="20875"/>
                  </a:cubicBezTo>
                  <a:cubicBezTo>
                    <a:pt x="355190" y="17438"/>
                    <a:pt x="372084" y="14416"/>
                    <a:pt x="389274" y="11809"/>
                  </a:cubicBezTo>
                  <a:cubicBezTo>
                    <a:pt x="406464" y="9201"/>
                    <a:pt x="423868" y="7022"/>
                    <a:pt x="441487" y="5269"/>
                  </a:cubicBezTo>
                  <a:cubicBezTo>
                    <a:pt x="459105" y="3517"/>
                    <a:pt x="476853" y="2201"/>
                    <a:pt x="494731" y="1321"/>
                  </a:cubicBezTo>
                  <a:cubicBezTo>
                    <a:pt x="512608" y="440"/>
                    <a:pt x="530529" y="0"/>
                    <a:pt x="5484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Shape 47"/>
            <p:cNvSpPr/>
            <p:nvPr/>
          </p:nvSpPr>
          <p:spPr>
            <a:xfrm>
              <a:off x="0" y="3016710"/>
              <a:ext cx="1096985" cy="548493"/>
            </a:xfrm>
            <a:custGeom>
              <a:avLst/>
              <a:gdLst/>
              <a:ahLst/>
              <a:cxnLst/>
              <a:rect l="0" t="0" r="0" b="0"/>
              <a:pathLst>
                <a:path w="1096985" h="548493">
                  <a:moveTo>
                    <a:pt x="1096985" y="274246"/>
                  </a:moveTo>
                  <a:cubicBezTo>
                    <a:pt x="1096985" y="283228"/>
                    <a:pt x="1096105" y="292188"/>
                    <a:pt x="1094344" y="301127"/>
                  </a:cubicBezTo>
                  <a:cubicBezTo>
                    <a:pt x="1092583" y="310066"/>
                    <a:pt x="1089951" y="318939"/>
                    <a:pt x="1086446" y="327749"/>
                  </a:cubicBezTo>
                  <a:cubicBezTo>
                    <a:pt x="1082941" y="336558"/>
                    <a:pt x="1078582" y="345261"/>
                    <a:pt x="1073367" y="353856"/>
                  </a:cubicBezTo>
                  <a:cubicBezTo>
                    <a:pt x="1068153" y="362451"/>
                    <a:pt x="1062108" y="370898"/>
                    <a:pt x="1055233" y="379195"/>
                  </a:cubicBezTo>
                  <a:cubicBezTo>
                    <a:pt x="1048359" y="387493"/>
                    <a:pt x="1040688" y="395603"/>
                    <a:pt x="1032219" y="403525"/>
                  </a:cubicBezTo>
                  <a:cubicBezTo>
                    <a:pt x="1023751" y="411446"/>
                    <a:pt x="1014527" y="419141"/>
                    <a:pt x="1004547" y="426609"/>
                  </a:cubicBezTo>
                  <a:cubicBezTo>
                    <a:pt x="994567" y="434077"/>
                    <a:pt x="983879" y="441283"/>
                    <a:pt x="972483" y="448226"/>
                  </a:cubicBezTo>
                  <a:cubicBezTo>
                    <a:pt x="961086" y="455169"/>
                    <a:pt x="949037" y="461816"/>
                    <a:pt x="936335" y="468168"/>
                  </a:cubicBezTo>
                  <a:cubicBezTo>
                    <a:pt x="923633" y="474519"/>
                    <a:pt x="910338" y="480544"/>
                    <a:pt x="896452" y="486242"/>
                  </a:cubicBezTo>
                  <a:cubicBezTo>
                    <a:pt x="882566" y="491939"/>
                    <a:pt x="868154" y="497283"/>
                    <a:pt x="853218" y="502273"/>
                  </a:cubicBezTo>
                  <a:cubicBezTo>
                    <a:pt x="838282" y="507263"/>
                    <a:pt x="822892" y="511875"/>
                    <a:pt x="807050" y="516110"/>
                  </a:cubicBezTo>
                  <a:cubicBezTo>
                    <a:pt x="791208" y="520343"/>
                    <a:pt x="774988" y="524179"/>
                    <a:pt x="758391" y="527616"/>
                  </a:cubicBezTo>
                  <a:cubicBezTo>
                    <a:pt x="741795" y="531054"/>
                    <a:pt x="724902" y="534076"/>
                    <a:pt x="707711" y="536684"/>
                  </a:cubicBezTo>
                  <a:cubicBezTo>
                    <a:pt x="690521" y="539291"/>
                    <a:pt x="673117" y="541470"/>
                    <a:pt x="655498" y="543223"/>
                  </a:cubicBezTo>
                  <a:cubicBezTo>
                    <a:pt x="637880" y="544975"/>
                    <a:pt x="620132" y="546292"/>
                    <a:pt x="602254" y="547172"/>
                  </a:cubicBezTo>
                  <a:cubicBezTo>
                    <a:pt x="584377" y="548053"/>
                    <a:pt x="566457" y="548493"/>
                    <a:pt x="548493" y="548493"/>
                  </a:cubicBezTo>
                  <a:cubicBezTo>
                    <a:pt x="530529" y="548493"/>
                    <a:pt x="512608" y="548053"/>
                    <a:pt x="494731" y="547172"/>
                  </a:cubicBezTo>
                  <a:cubicBezTo>
                    <a:pt x="476853" y="546292"/>
                    <a:pt x="459105" y="544975"/>
                    <a:pt x="441486" y="543223"/>
                  </a:cubicBezTo>
                  <a:cubicBezTo>
                    <a:pt x="423868" y="541470"/>
                    <a:pt x="406464" y="539291"/>
                    <a:pt x="389274" y="536684"/>
                  </a:cubicBezTo>
                  <a:cubicBezTo>
                    <a:pt x="372084" y="534076"/>
                    <a:pt x="355190" y="531054"/>
                    <a:pt x="338593" y="527616"/>
                  </a:cubicBezTo>
                  <a:cubicBezTo>
                    <a:pt x="321997" y="524179"/>
                    <a:pt x="305778" y="520343"/>
                    <a:pt x="289935" y="516109"/>
                  </a:cubicBezTo>
                  <a:cubicBezTo>
                    <a:pt x="274093" y="511875"/>
                    <a:pt x="258703" y="507263"/>
                    <a:pt x="243766" y="502273"/>
                  </a:cubicBezTo>
                  <a:cubicBezTo>
                    <a:pt x="228830" y="497283"/>
                    <a:pt x="214419" y="491939"/>
                    <a:pt x="200532" y="486242"/>
                  </a:cubicBezTo>
                  <a:cubicBezTo>
                    <a:pt x="186646" y="480544"/>
                    <a:pt x="173352" y="474519"/>
                    <a:pt x="160650" y="468168"/>
                  </a:cubicBezTo>
                  <a:cubicBezTo>
                    <a:pt x="147947" y="461816"/>
                    <a:pt x="135898" y="455169"/>
                    <a:pt x="124502" y="448226"/>
                  </a:cubicBezTo>
                  <a:cubicBezTo>
                    <a:pt x="113106" y="441283"/>
                    <a:pt x="102418" y="434077"/>
                    <a:pt x="92438" y="426609"/>
                  </a:cubicBezTo>
                  <a:cubicBezTo>
                    <a:pt x="82458" y="419141"/>
                    <a:pt x="73233" y="411446"/>
                    <a:pt x="64765" y="403525"/>
                  </a:cubicBezTo>
                  <a:cubicBezTo>
                    <a:pt x="56297" y="395604"/>
                    <a:pt x="48626" y="387494"/>
                    <a:pt x="41751" y="379195"/>
                  </a:cubicBezTo>
                  <a:cubicBezTo>
                    <a:pt x="34877" y="370898"/>
                    <a:pt x="28832" y="362451"/>
                    <a:pt x="23618" y="353856"/>
                  </a:cubicBezTo>
                  <a:cubicBezTo>
                    <a:pt x="18403" y="345261"/>
                    <a:pt x="14044" y="336558"/>
                    <a:pt x="10539" y="327749"/>
                  </a:cubicBezTo>
                  <a:cubicBezTo>
                    <a:pt x="7034" y="318939"/>
                    <a:pt x="4402" y="310066"/>
                    <a:pt x="2641" y="301127"/>
                  </a:cubicBezTo>
                  <a:cubicBezTo>
                    <a:pt x="880" y="292188"/>
                    <a:pt x="0" y="283228"/>
                    <a:pt x="0" y="274246"/>
                  </a:cubicBezTo>
                  <a:cubicBezTo>
                    <a:pt x="0" y="265265"/>
                    <a:pt x="880" y="256304"/>
                    <a:pt x="2641" y="247366"/>
                  </a:cubicBezTo>
                  <a:cubicBezTo>
                    <a:pt x="4402" y="238427"/>
                    <a:pt x="7034" y="229553"/>
                    <a:pt x="10539" y="220743"/>
                  </a:cubicBezTo>
                  <a:cubicBezTo>
                    <a:pt x="14044" y="211934"/>
                    <a:pt x="18403" y="203232"/>
                    <a:pt x="23618" y="194637"/>
                  </a:cubicBezTo>
                  <a:cubicBezTo>
                    <a:pt x="28832" y="186042"/>
                    <a:pt x="34877" y="177595"/>
                    <a:pt x="41751" y="169297"/>
                  </a:cubicBezTo>
                  <a:cubicBezTo>
                    <a:pt x="48626" y="160998"/>
                    <a:pt x="56298" y="152889"/>
                    <a:pt x="64765" y="144968"/>
                  </a:cubicBezTo>
                  <a:cubicBezTo>
                    <a:pt x="73233" y="137046"/>
                    <a:pt x="82458" y="129351"/>
                    <a:pt x="92438" y="121883"/>
                  </a:cubicBezTo>
                  <a:cubicBezTo>
                    <a:pt x="102418" y="114415"/>
                    <a:pt x="113106" y="107209"/>
                    <a:pt x="124502" y="100266"/>
                  </a:cubicBezTo>
                  <a:cubicBezTo>
                    <a:pt x="135898" y="93323"/>
                    <a:pt x="147947" y="86676"/>
                    <a:pt x="160650" y="80325"/>
                  </a:cubicBezTo>
                  <a:cubicBezTo>
                    <a:pt x="173352" y="73974"/>
                    <a:pt x="186646" y="67949"/>
                    <a:pt x="200532" y="62251"/>
                  </a:cubicBezTo>
                  <a:cubicBezTo>
                    <a:pt x="214419" y="56553"/>
                    <a:pt x="228830" y="51209"/>
                    <a:pt x="243766" y="46218"/>
                  </a:cubicBezTo>
                  <a:cubicBezTo>
                    <a:pt x="258703" y="41228"/>
                    <a:pt x="274093" y="36616"/>
                    <a:pt x="289935" y="32383"/>
                  </a:cubicBezTo>
                  <a:cubicBezTo>
                    <a:pt x="305778" y="28149"/>
                    <a:pt x="321997" y="24312"/>
                    <a:pt x="338593" y="20875"/>
                  </a:cubicBezTo>
                  <a:cubicBezTo>
                    <a:pt x="355190" y="17438"/>
                    <a:pt x="372084" y="14416"/>
                    <a:pt x="389274" y="11809"/>
                  </a:cubicBezTo>
                  <a:cubicBezTo>
                    <a:pt x="406464" y="9201"/>
                    <a:pt x="423868" y="7022"/>
                    <a:pt x="441487" y="5269"/>
                  </a:cubicBezTo>
                  <a:cubicBezTo>
                    <a:pt x="459105" y="3517"/>
                    <a:pt x="476853" y="2201"/>
                    <a:pt x="494731" y="1321"/>
                  </a:cubicBezTo>
                  <a:cubicBezTo>
                    <a:pt x="512608" y="440"/>
                    <a:pt x="530529" y="0"/>
                    <a:pt x="548493" y="0"/>
                  </a:cubicBezTo>
                  <a:cubicBezTo>
                    <a:pt x="566457" y="0"/>
                    <a:pt x="584377" y="440"/>
                    <a:pt x="602254" y="1321"/>
                  </a:cubicBezTo>
                  <a:cubicBezTo>
                    <a:pt x="620132" y="2201"/>
                    <a:pt x="637880" y="3517"/>
                    <a:pt x="655498" y="5269"/>
                  </a:cubicBezTo>
                  <a:cubicBezTo>
                    <a:pt x="673117" y="7022"/>
                    <a:pt x="690521" y="9201"/>
                    <a:pt x="707711" y="11809"/>
                  </a:cubicBezTo>
                  <a:cubicBezTo>
                    <a:pt x="724902" y="14416"/>
                    <a:pt x="741795" y="17438"/>
                    <a:pt x="758391" y="20875"/>
                  </a:cubicBezTo>
                  <a:cubicBezTo>
                    <a:pt x="774988" y="24312"/>
                    <a:pt x="791208" y="28149"/>
                    <a:pt x="807050" y="32383"/>
                  </a:cubicBezTo>
                  <a:cubicBezTo>
                    <a:pt x="822893" y="36616"/>
                    <a:pt x="838282" y="41228"/>
                    <a:pt x="853218" y="46218"/>
                  </a:cubicBezTo>
                  <a:cubicBezTo>
                    <a:pt x="868154" y="51209"/>
                    <a:pt x="882566" y="56553"/>
                    <a:pt x="896452" y="62251"/>
                  </a:cubicBezTo>
                  <a:cubicBezTo>
                    <a:pt x="910338" y="67949"/>
                    <a:pt x="923633" y="73974"/>
                    <a:pt x="936335" y="80325"/>
                  </a:cubicBezTo>
                  <a:cubicBezTo>
                    <a:pt x="949037" y="86676"/>
                    <a:pt x="961086" y="93323"/>
                    <a:pt x="972483" y="100266"/>
                  </a:cubicBezTo>
                  <a:cubicBezTo>
                    <a:pt x="983879" y="107209"/>
                    <a:pt x="994567" y="114415"/>
                    <a:pt x="1004547" y="121883"/>
                  </a:cubicBezTo>
                  <a:cubicBezTo>
                    <a:pt x="1014527" y="129351"/>
                    <a:pt x="1023751" y="137046"/>
                    <a:pt x="1032220" y="144967"/>
                  </a:cubicBezTo>
                  <a:cubicBezTo>
                    <a:pt x="1040688" y="152889"/>
                    <a:pt x="1048359" y="160998"/>
                    <a:pt x="1055233" y="169297"/>
                  </a:cubicBezTo>
                  <a:cubicBezTo>
                    <a:pt x="1062108" y="177595"/>
                    <a:pt x="1068153" y="186042"/>
                    <a:pt x="1073367" y="194637"/>
                  </a:cubicBezTo>
                  <a:cubicBezTo>
                    <a:pt x="1078582" y="203232"/>
                    <a:pt x="1082941" y="211934"/>
                    <a:pt x="1086446" y="220743"/>
                  </a:cubicBezTo>
                  <a:cubicBezTo>
                    <a:pt x="1089951" y="229553"/>
                    <a:pt x="1092583" y="238427"/>
                    <a:pt x="1094344" y="247366"/>
                  </a:cubicBezTo>
                  <a:cubicBezTo>
                    <a:pt x="1096105" y="256305"/>
                    <a:pt x="1096985" y="265265"/>
                    <a:pt x="1096985" y="274246"/>
                  </a:cubicBezTo>
                  <a:close/>
                </a:path>
              </a:pathLst>
            </a:custGeom>
            <a:ln w="9142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46222" y="3247622"/>
              <a:ext cx="259598" cy="1459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End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274889"/>
            <a:ext cx="4533900" cy="3880773"/>
          </a:xfrm>
        </p:spPr>
        <p:txBody>
          <a:bodyPr>
            <a:normAutofit/>
          </a:bodyPr>
          <a:lstStyle/>
          <a:p>
            <a:r>
              <a:rPr lang="en-US" sz="2400" i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5 Convolutional layer</a:t>
            </a:r>
            <a:endParaRPr lang="en-US" sz="2400" dirty="0" smtClean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en-US" sz="2400" i="0" dirty="0" err="1" smtClean="0">
                <a:solidFill>
                  <a:schemeClr val="tx1"/>
                </a:solidFill>
                <a:latin typeface="Constantia" panose="02030602050306030303" pitchFamily="18" charset="0"/>
              </a:rPr>
              <a:t>Relu</a:t>
            </a:r>
            <a:r>
              <a:rPr lang="en-US" sz="2400" i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 as activation Function</a:t>
            </a:r>
            <a:endParaRPr lang="en-US" sz="2400" dirty="0" smtClean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en-US" sz="2400" i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Dropout set to 25%</a:t>
            </a:r>
            <a:endParaRPr lang="en-US" sz="2400" dirty="0" smtClean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r>
              <a:rPr lang="en-US" sz="2400" i="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Classifier as </a:t>
            </a:r>
            <a:r>
              <a:rPr lang="en-US" sz="2400" i="0" dirty="0" err="1" smtClean="0">
                <a:solidFill>
                  <a:schemeClr val="tx1"/>
                </a:solidFill>
                <a:latin typeface="Constantia" panose="02030602050306030303" pitchFamily="18" charset="0"/>
              </a:rPr>
              <a:t>Softmax</a:t>
            </a:r>
            <a:endParaRPr lang="en-US" sz="28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98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Proposed Variation of CNN Model</a:t>
            </a:r>
          </a:p>
        </p:txBody>
      </p:sp>
    </p:spTree>
    <p:extLst>
      <p:ext uri="{BB962C8B-B14F-4D97-AF65-F5344CB8AC3E}">
        <p14:creationId xmlns:p14="http://schemas.microsoft.com/office/powerpoint/2010/main" val="16706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Content Placeholder 10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88" y="3332784"/>
            <a:ext cx="1155469" cy="12884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33320" y="2902863"/>
            <a:ext cx="7084695" cy="3275880"/>
            <a:chOff x="0" y="0"/>
            <a:chExt cx="7084810" cy="327588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7084810" cy="3275880"/>
              <a:chOff x="0" y="0"/>
              <a:chExt cx="7915950" cy="331632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704694" cy="3316328"/>
                <a:chOff x="0" y="0"/>
                <a:chExt cx="7011912" cy="3578224"/>
              </a:xfrm>
            </p:grpSpPr>
            <p:cxnSp>
              <p:nvCxnSpPr>
                <p:cNvPr id="15" name="Straight Connector 14"/>
                <p:cNvCxnSpPr>
                  <a:stCxn id="100" idx="2"/>
                </p:cNvCxnSpPr>
                <p:nvPr/>
              </p:nvCxnSpPr>
              <p:spPr>
                <a:xfrm>
                  <a:off x="5520541" y="1924048"/>
                  <a:ext cx="496719" cy="414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235700" y="1365250"/>
                  <a:ext cx="248920" cy="640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235700" y="38100"/>
                  <a:ext cx="289560" cy="716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0" y="0"/>
                  <a:ext cx="7011912" cy="3578224"/>
                  <a:chOff x="1" y="0"/>
                  <a:chExt cx="7012453" cy="3578224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4876800" y="1918533"/>
                    <a:ext cx="274864" cy="608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5084618" y="1821873"/>
                    <a:ext cx="217714" cy="244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" y="0"/>
                    <a:ext cx="7012453" cy="3578224"/>
                    <a:chOff x="1" y="0"/>
                    <a:chExt cx="7012453" cy="3578224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" y="0"/>
                      <a:ext cx="7012453" cy="3578224"/>
                      <a:chOff x="1" y="0"/>
                      <a:chExt cx="7012453" cy="357822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4238625" y="1628775"/>
                        <a:ext cx="263770" cy="87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7" name="Group 26"/>
                      <p:cNvGrpSpPr/>
                      <p:nvPr/>
                    </p:nvGrpSpPr>
                    <p:grpSpPr>
                      <a:xfrm>
                        <a:off x="1" y="0"/>
                        <a:ext cx="7012453" cy="3578224"/>
                        <a:chOff x="1" y="0"/>
                        <a:chExt cx="7012453" cy="3578224"/>
                      </a:xfrm>
                    </p:grpSpPr>
                    <p:cxnSp>
                      <p:nvCxnSpPr>
                        <p:cNvPr id="28" name="Straight Connector 27"/>
                        <p:cNvCxnSpPr/>
                        <p:nvPr/>
                      </p:nvCxnSpPr>
                      <p:spPr>
                        <a:xfrm flipV="1">
                          <a:off x="4459514" y="1812325"/>
                          <a:ext cx="46459" cy="558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Connector 28"/>
                        <p:cNvCxnSpPr/>
                        <p:nvPr/>
                      </p:nvCxnSpPr>
                      <p:spPr>
                        <a:xfrm flipV="1">
                          <a:off x="4258962" y="1913238"/>
                          <a:ext cx="239626" cy="4414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0" name="Group 29"/>
                        <p:cNvGrpSpPr/>
                        <p:nvPr/>
                      </p:nvGrpSpPr>
                      <p:grpSpPr>
                        <a:xfrm>
                          <a:off x="1" y="0"/>
                          <a:ext cx="7012453" cy="3578224"/>
                          <a:chOff x="1" y="0"/>
                          <a:chExt cx="7012453" cy="3578224"/>
                        </a:xfrm>
                      </p:grpSpPr>
                      <p:grpSp>
                        <p:nvGrpSpPr>
                          <p:cNvPr id="31" name="Group 30"/>
                          <p:cNvGrpSpPr/>
                          <p:nvPr/>
                        </p:nvGrpSpPr>
                        <p:grpSpPr>
                          <a:xfrm>
                            <a:off x="1" y="0"/>
                            <a:ext cx="7012453" cy="3578224"/>
                            <a:chOff x="1" y="0"/>
                            <a:chExt cx="7012453" cy="3578224"/>
                          </a:xfrm>
                        </p:grpSpPr>
                        <p:cxnSp>
                          <p:nvCxnSpPr>
                            <p:cNvPr id="33" name="Straight Connector 32"/>
                            <p:cNvCxnSpPr/>
                            <p:nvPr/>
                          </p:nvCxnSpPr>
                          <p:spPr>
                            <a:xfrm flipV="1">
                              <a:off x="3846576" y="1932709"/>
                              <a:ext cx="181837" cy="1496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Straight Connector 33"/>
                            <p:cNvCxnSpPr/>
                            <p:nvPr/>
                          </p:nvCxnSpPr>
                          <p:spPr>
                            <a:xfrm>
                              <a:off x="4176346" y="1298331"/>
                              <a:ext cx="63206" cy="173593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Straight Connector 34"/>
                            <p:cNvCxnSpPr/>
                            <p:nvPr/>
                          </p:nvCxnSpPr>
                          <p:spPr>
                            <a:xfrm>
                              <a:off x="3839308" y="1521069"/>
                              <a:ext cx="206797" cy="97604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>
                            <a:xfrm>
                              <a:off x="4440382" y="1503218"/>
                              <a:ext cx="295836" cy="1344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1" y="0"/>
                              <a:ext cx="7012453" cy="3578224"/>
                              <a:chOff x="1" y="-1"/>
                              <a:chExt cx="7340081" cy="3847335"/>
                            </a:xfrm>
                          </p:grpSpPr>
                          <p:cxnSp>
                            <p:nvCxnSpPr>
                              <p:cNvPr id="38" name="Straight Connector 37"/>
                              <p:cNvCxnSpPr/>
                              <p:nvPr/>
                            </p:nvCxnSpPr>
                            <p:spPr>
                              <a:xfrm>
                                <a:off x="3335215" y="1559169"/>
                                <a:ext cx="331667" cy="1172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39" name="Group 38"/>
                              <p:cNvGrpSpPr/>
                              <p:nvPr/>
                            </p:nvGrpSpPr>
                            <p:grpSpPr>
                              <a:xfrm>
                                <a:off x="1" y="-1"/>
                                <a:ext cx="7340081" cy="3847335"/>
                                <a:chOff x="1" y="-1"/>
                                <a:chExt cx="7340081" cy="3847335"/>
                              </a:xfrm>
                            </p:grpSpPr>
                            <p:grpSp>
                              <p:nvGrpSpPr>
                                <p:cNvPr id="40" name="Group 39"/>
                                <p:cNvGrpSpPr/>
                                <p:nvPr/>
                              </p:nvGrpSpPr>
                              <p:grpSpPr>
                                <a:xfrm>
                                  <a:off x="1" y="-1"/>
                                  <a:ext cx="7340081" cy="3847335"/>
                                  <a:chOff x="1" y="-1"/>
                                  <a:chExt cx="7340081" cy="3847335"/>
                                </a:xfrm>
                              </p:grpSpPr>
                              <p:grpSp>
                                <p:nvGrpSpPr>
                                  <p:cNvPr id="42" name="Group 41"/>
                                  <p:cNvGrpSpPr/>
                                  <p:nvPr/>
                                </p:nvGrpSpPr>
                                <p:grpSpPr>
                                  <a:xfrm>
                                    <a:off x="1" y="-1"/>
                                    <a:ext cx="7340081" cy="3847335"/>
                                    <a:chOff x="1" y="-1"/>
                                    <a:chExt cx="7340081" cy="3847335"/>
                                  </a:xfrm>
                                </p:grpSpPr>
                                <p:cxnSp>
                                  <p:nvCxnSpPr>
                                    <p:cNvPr id="44" name="Straight Connector 43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709737" y="1351547"/>
                                      <a:ext cx="294640" cy="10160"/>
                                    </a:xfrm>
                                    <a:prstGeom prst="lin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45" name="Straight Connector 44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393000" y="2037347"/>
                                      <a:ext cx="273883" cy="61742"/>
                                    </a:xfrm>
                                    <a:prstGeom prst="line">
                                      <a:avLst/>
                                    </a:prstGeom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grpSp>
                                  <p:nvGrpSpPr>
                                    <p:cNvPr id="46" name="Group 4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" y="-1"/>
                                      <a:ext cx="7340081" cy="3847335"/>
                                      <a:chOff x="1" y="-1"/>
                                      <a:chExt cx="7340081" cy="3847335"/>
                                    </a:xfrm>
                                  </p:grpSpPr>
                                  <p:grpSp>
                                    <p:nvGrpSpPr>
                                      <p:cNvPr id="47" name="Group 4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" y="-1"/>
                                        <a:ext cx="7340081" cy="3847335"/>
                                        <a:chOff x="1" y="-1"/>
                                        <a:chExt cx="6723395" cy="3688757"/>
                                      </a:xfrm>
                                    </p:grpSpPr>
                                    <p:grpSp>
                                      <p:nvGrpSpPr>
                                        <p:cNvPr id="51" name="Group 5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" y="-1"/>
                                          <a:ext cx="6723395" cy="3688757"/>
                                          <a:chOff x="1" y="-1"/>
                                          <a:chExt cx="6723395" cy="3688757"/>
                                        </a:xfrm>
                                      </p:grpSpPr>
                                      <p:cxnSp>
                                        <p:nvCxnSpPr>
                                          <p:cNvPr id="53" name="Straight Connector 52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2564242" y="831408"/>
                                            <a:ext cx="336611" cy="63319"/>
                                          </a:xfrm>
                                          <a:prstGeom prst="line">
                                            <a:avLst/>
                                          </a:prstGeom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grpSp>
                                        <p:nvGrpSpPr>
                                          <p:cNvPr id="54" name="Group 5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" y="-1"/>
                                            <a:ext cx="6723395" cy="3688757"/>
                                            <a:chOff x="1" y="-1"/>
                                            <a:chExt cx="6723786" cy="3688757"/>
                                          </a:xfrm>
                                        </p:grpSpPr>
                                        <p:cxnSp>
                                          <p:nvCxnSpPr>
                                            <p:cNvPr id="58" name="Straight Connector 57"/>
                                            <p:cNvCxnSpPr>
                                              <a:stCxn id="103" idx="2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703014" y="1934972"/>
                                              <a:ext cx="950961" cy="37387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59" name="Group 5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" y="-1"/>
                                              <a:ext cx="6723786" cy="3688757"/>
                                              <a:chOff x="0" y="12079"/>
                                              <a:chExt cx="6626631" cy="35229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0" name="Group 59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0" y="12079"/>
                                                <a:ext cx="6369668" cy="3216482"/>
                                                <a:chOff x="0" y="-2093"/>
                                                <a:chExt cx="6444294" cy="3387207"/>
                                              </a:xfrm>
                                            </p:grpSpPr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63" name="Rectangle 62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745054" y="1447782"/>
                                                      <a:ext cx="1005771" cy="33232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solidFill>
                                                      <a:schemeClr val="lt1">
                                                        <a:alpha val="0"/>
                                                      </a:schemeClr>
                                                    </a:solidFill>
                                                    <a:ln>
                                                      <a:noFill/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6"/>
                                                    </a:lnRef>
                                                    <a:fillRef idx="1">
                                                      <a:schemeClr val="lt1"/>
                                                    </a:fillRef>
                                                    <a:effectRef idx="0">
                                                      <a:schemeClr val="accent6"/>
                                                    </a:effectRef>
                                                    <a:fontRef idx="minor">
                                                      <a:schemeClr val="dk1"/>
                                                    </a:fontRef>
                                                  </p:style>
                                                  <p:txBody>
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<a:prstTxWarp prst="textNoShape">
                                                        <a:avLst/>
                                                      </a:prstTxWarp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marL="0" marR="0">
                                                        <a:lnSpc>
                                                          <a:spcPct val="107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800"/>
                                                        </a:spcAft>
                                                      </a:pPr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r>
                                                              <a:rPr lang="en-US" sz="8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14×14×256</m:t>
                                                            </m:r>
                                                          </m:oMath>
                                                        </m:oMathPara>
                                                      </a14:m>
                                                      <a:endParaRPr lang="en-US" sz="1100">
                                                        <a:effectLst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63" name="Rectangle 62"/>
                                                    <p:cNvSpPr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745054" y="1447782"/>
                                                      <a:ext cx="1005771" cy="33232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3"/>
                                                      <a:stretch>
                                                        <a:fillRect/>
                                                      </a:stretch>
                                                    </a:blipFill>
                                                    <a:ln>
                                                      <a:noFill/>
                                                    </a:ln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en-US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  <p:grpSp>
                                              <p:nvGrpSpPr>
                                                <p:cNvPr id="64" name="Group 63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0" y="-2093"/>
                                                  <a:ext cx="6444294" cy="3387207"/>
                                                  <a:chOff x="0" y="-2017"/>
                                                  <a:chExt cx="4962387" cy="326428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65" name="Group 64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0" y="-2017"/>
                                                    <a:ext cx="4962387" cy="3264283"/>
                                                    <a:chOff x="0" y="1984626"/>
                                                    <a:chExt cx="4962387" cy="3264283"/>
                                                  </a:xfrm>
                                                </p:grpSpPr>
                                                <mc:AlternateContent xmlns:mc="http://schemas.openxmlformats.org/markup-compatibility/2006" xmlns:a14="http://schemas.microsoft.com/office/drawing/2010/main">
                                                  <mc:Choice Requires="a14">
                                                    <p:sp>
                                                      <p:nvSpPr>
                                                        <p:cNvPr id="67" name="Rectangle 66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012875" y="2409564"/>
                                                          <a:ext cx="1079500" cy="24130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ln>
                                                          <a:noFill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marL="0" marR="0">
                                                            <a:lnSpc>
                                                              <a:spcPct val="107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800"/>
                                                            </a:spcAft>
                                                          </a:pPr>
                                                          <a14:m>
                                                            <m:oMathPara xmlns:m="http://schemas.openxmlformats.org/officeDocument/2006/math">
                                                              <m:oMathParaPr>
                                                                <m:jc m:val="centerGroup"/>
                                                              </m:oMathParaPr>
                                                              <m:oMath xmlns:m="http://schemas.openxmlformats.org/officeDocument/2006/math">
                                                                <m:r>
                                                                  <a:rPr lang="en-US" sz="800" i="1">
                                                                    <a:effectLst/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122×122×64</m:t>
                                                                </m:r>
                                                              </m:oMath>
                                                            </m:oMathPara>
                                                          </a14:m>
                                                          <a:endParaRPr lang="en-US" sz="110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mc:Choice>
                                                  <mc:Fallback xmlns="">
                                                    <p:sp>
                                                      <p:nvSpPr>
                                                        <p:cNvPr id="67" name="Rectangle 66"/>
                                                        <p:cNvSpPr>
                                                          <a:spLocks noRot="1" noChangeAspect="1" noMove="1" noResize="1" noEditPoints="1" noAdjustHandles="1" noChangeArrowheads="1" noChangeShapeType="1" noTextEdit="1"/>
                                                        </p:cNvSpPr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012875" y="2409564"/>
                                                          <a:ext cx="1079500" cy="241300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blipFill>
                                                          <a:blip r:embed="rId4"/>
                                                          <a:stretch>
                                                            <a:fillRect/>
                                                          </a:stretch>
                                                        </a:blipFill>
                                                        <a:ln>
                                                          <a:noFill/>
                                                        </a:ln>
                                                      </p:spPr>
                                                      <p:txBody>
                                                        <a:bodyPr/>
                                                        <a:lstStyle/>
                                                        <a:p>
                                                          <a:r>
                                                            <a:rPr lang="en-US">
                                                              <a:noFill/>
                                                            </a:rPr>
                                                            <a:t> 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</mc:Fallback>
                                                </mc:AlternateContent>
                                                <p:grpSp>
                                                  <p:nvGrpSpPr>
                                                    <p:cNvPr id="68" name="Group 67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0" y="1984626"/>
                                                      <a:ext cx="4962387" cy="3264283"/>
                                                      <a:chOff x="0" y="-2017"/>
                                                      <a:chExt cx="4962387" cy="3264283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69" name="Rectangle 6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094986" y="2003865"/>
                                                        <a:ext cx="928687" cy="376238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maxpool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grpSp>
                                                    <p:nvGrpSpPr>
                                                      <p:cNvPr id="71" name="Group 70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0" y="-2017"/>
                                                        <a:ext cx="4962387" cy="3172054"/>
                                                        <a:chOff x="0" y="-2017"/>
                                                        <a:chExt cx="4962387" cy="3172054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73" name="Rectangle 72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490657" y="1626688"/>
                                                          <a:ext cx="351863" cy="29041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bg1">
                                                            <a:alpha val="58000"/>
                                                          </a:schemeClr>
                                                        </a:solidFill>
                                                        <a:ln>
                                                          <a:solidFill>
                                                            <a:schemeClr val="accent1">
                                                              <a:alpha val="85000"/>
                                                            </a:schemeClr>
                                                          </a:solidFill>
                                                        </a:ln>
                                                        <a:scene3d>
                                                          <a:camera prst="isometricOffAxis2Right"/>
                                                          <a:lightRig rig="freezing" dir="t">
                                                            <a:rot lat="0" lon="0" rev="6600000"/>
                                                          </a:lightRig>
                                                        </a:scene3d>
                                                        <a:sp3d>
                                                          <a:bevelT w="0" h="419100" prst="coolSlant"/>
                                                          <a:bevelB w="0" h="0"/>
                                                        </a:sp3d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mc:AlternateContent xmlns:mc="http://schemas.openxmlformats.org/markup-compatibility/2006" xmlns:a14="http://schemas.microsoft.com/office/drawing/2010/main">
                                                      <mc:Choice Requires="a14">
                                                        <p:sp>
                                                          <p:nvSpPr>
                                                            <p:cNvPr id="74" name="Rectangle 7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2430433" y="967427"/>
                                                              <a:ext cx="1098550" cy="31750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14:m>
                                                                <m:oMathPara xmlns:m="http://schemas.openxmlformats.org/officeDocument/2006/math">
                                                                  <m:oMathParaPr>
                                                                    <m:jc m:val="centerGroup"/>
                                                                  </m:oMathParaPr>
                                                                  <m:oMath xmlns:m="http://schemas.openxmlformats.org/officeDocument/2006/math">
                                                                    <m:r>
                                                                      <a:rPr lang="en-US" sz="800" i="1">
                                                                        <a:effectLst/>
                                                                        <a:latin typeface="Cambria Math" panose="02040503050406030204" pitchFamily="18" charset="0"/>
                                                                        <a:ea typeface="Calibri" panose="020F0502020204030204" pitchFamily="34" charset="0"/>
                                                                        <a:cs typeface="Times New Roman" panose="02020603050405020304" pitchFamily="18" charset="0"/>
                                                                      </a:rPr>
                                                                      <m:t>58×58×128</m:t>
                                                                    </m:r>
                                                                  </m:oMath>
                                                                </m:oMathPara>
                                                              </a14:m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</mc:Choice>
                                                      <mc:Fallback xmlns="">
                                                        <p:sp>
                                                          <p:nvSpPr>
                                                            <p:cNvPr id="74" name="Rectangle 73"/>
                                                            <p:cNvSpPr>
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</p:cNvSpPr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2430433" y="967427"/>
                                                              <a:ext cx="1098550" cy="31750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blipFill>
                                                              <a:blip r:embed="rId5"/>
                                                              <a:stretch>
                                                                <a:fillRect/>
                                                              </a:stretch>
                                                            </a:blipFill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txBody>
                                                            <a:bodyPr/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>
                                                                  <a:noFill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</mc:Fallback>
                                                    </mc:AlternateContent>
                                                    <p:grpSp>
                                                      <p:nvGrpSpPr>
                                                        <p:cNvPr id="75" name="Group 74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0" y="-2017"/>
                                                          <a:ext cx="4962387" cy="3172054"/>
                                                          <a:chOff x="0" y="-2017"/>
                                                          <a:chExt cx="4962387" cy="3172054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77" name="Rectangle 76"/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2908643" y="2067482"/>
                                                            <a:ext cx="877029" cy="268337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6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accent6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000" dirty="0" err="1" smtClean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maxpool</a:t>
                                                            </a:r>
                                                            <a:endParaRPr lang="en-US" sz="1100" dirty="0" smtClean="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endParaRPr>
                                                          </a:p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100" dirty="0" smtClean="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 </a:t>
                                                            </a:r>
                                                            <a:endParaRPr lang="en-US" sz="1100" dirty="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endParaRP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78" name="Rectangle 77"/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3332241" y="2344705"/>
                                                            <a:ext cx="839005" cy="825332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ln>
                                                            <a:noFill/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6"/>
                                                          </a:lnRef>
                                                          <a:fillRef idx="1">
                                                            <a:schemeClr val="lt1"/>
                                                          </a:fillRef>
                                                          <a:effectRef idx="0">
                                                            <a:schemeClr val="accent6"/>
                                                          </a:effectRef>
                                                          <a:fontRef idx="minor">
                                                            <a:schemeClr val="dk1"/>
                                                          </a:fontRef>
                                                        </p:style>
                                                        <p:txBody>
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<a:prstTxWarp prst="textNoShape">
                                                              <a:avLst/>
                                                            </a:prstTxWarp>
                                                            <a:no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Depth=256</a:t>
                                                            </a:r>
                                                            <a:b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a:br>
                                                            <a: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1x1 </a:t>
                                                            </a:r>
                                                            <a:r>
                                                              <a:rPr lang="en-US" sz="1000" dirty="0" err="1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conv</a:t>
                                                            </a:r>
                                                            <a: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/>
                                                            </a:r>
                                                            <a:b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a:br>
                                                            <a:r>
                                                              <a:rPr lang="en-US" sz="1000" dirty="0">
                                                                <a:effectLst/>
                                                                <a:latin typeface="Times New Roman" panose="020206030504050203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conv4_1</a:t>
                                                            </a:r>
                                                            <a:endParaRPr lang="en-US" sz="1100" dirty="0">
                                                              <a:effectLst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endParaRPr>
                                                          </a:p>
                                                          <a:p>
                                                            <a:pPr marL="0" marR="0" algn="ctr">
                                                              <a:lnSpc>
                                                                <a:spcPct val="107000"/>
                                                              </a:lnSpc>
                                                              <a:spcBef>
                                                                <a:spcPts val="0"/>
                                                              </a:spcBef>
                                                              <a:spcAft>
                                                                <a:spcPts val="800"/>
                                                              </a:spcAft>
                                                            </a:pPr>
                                                            <a:r>
                                                              <a:rPr lang="en-US" sz="1100" dirty="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a:t> 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mc:AlternateContent xmlns:mc="http://schemas.openxmlformats.org/markup-compatibility/2006" xmlns:a14="http://schemas.microsoft.com/office/drawing/2010/main">
                                                        <mc:Choice Requires="a14">
                                                          <p:sp>
                                                            <p:nvSpPr>
                                                              <p:cNvPr id="79" name="Rectangle 7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240643" y="1231980"/>
                                                                <a:ext cx="833579" cy="236654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6"/>
                                                              </a:lnRef>
                                                              <a:fillRef idx="1">
                                                                <a:schemeClr val="lt1"/>
                                                              </a:fillRef>
                                                              <a:effectRef idx="0">
                                                                <a:schemeClr val="accent6"/>
                                                              </a:effectRef>
                                                              <a:fontRef idx="minor">
                                                                <a:schemeClr val="dk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<a:prstTxWarp prst="textNoShape">
                                                                  <a:avLst/>
                                                                </a:prstTxWarp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marL="0" marR="0">
                                                                  <a:lnSpc>
                                                                    <a:spcPct val="107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800"/>
                                                                  </a:spcAft>
                                                                </a:pPr>
                                                                <a14:m>
                                                                  <m:oMathPara xmlns:m="http://schemas.openxmlformats.org/officeDocument/2006/math">
                                                                    <m:oMathParaPr>
                                                                      <m:jc m:val="centerGroup"/>
                                                                    </m:oMathParaPr>
                                                                    <m:oMath xmlns:m="http://schemas.openxmlformats.org/officeDocument/2006/math">
                                                                      <m:r>
                                                                        <a:rPr lang="en-US" sz="800" i="1">
                                                                          <a:effectLst/>
                                                                          <a:latin typeface="Cambria Math" panose="02040503050406030204" pitchFamily="18" charset="0"/>
                                                                          <a:ea typeface="Calibri" panose="020F0502020204030204" pitchFamily="34" charset="0"/>
                                                                          <a:cs typeface="Times New Roman" panose="02020603050405020304" pitchFamily="18" charset="0"/>
                                                                        </a:rPr>
                                                                        <m:t>29×29×256</m:t>
                                                                      </m:r>
                                                                    </m:oMath>
                                                                  </m:oMathPara>
                                                                </a14:m>
                                                                <a:endPara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</mc:Choice>
                                                        <mc:Fallback xmlns="">
                                                          <p:sp>
                                                            <p:nvSpPr>
                                                              <p:cNvPr id="79" name="Rectangle 78"/>
                                                              <p:cNvSpPr>
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</p:cNvSpPr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240643" y="1231980"/>
                                                                <a:ext cx="833579" cy="236654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blipFill>
                                                                <a:blip r:embed="rId6"/>
                                                                <a:stretch>
                                                                  <a:fillRect t="-2857"/>
                                                                </a:stretch>
                                                              </a:blipFill>
                                                              <a:ln>
                                                                <a:noFill/>
                                                              </a:ln>
                                                            </p:spPr>
                                                            <p:txBody>
                                                              <a:bodyPr/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>
                                                                    <a:noFill/>
                                                                  </a:rPr>
                                                                  <a:t> 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</mc:Fallback>
                                                      </mc:AlternateContent>
                                                      <p:cxnSp>
                                                        <p:nvCxnSpPr>
                                                          <p:cNvPr id="80" name="Straight Connector 79"/>
                                                          <p:cNvCxnSpPr>
                                                            <a:stCxn id="73" idx="2"/>
                                                            <a:endCxn id="78" idx="0"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3666588" y="1917100"/>
                                                            <a:ext cx="85155" cy="427606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prstDash val="sysDot"/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  <p:grpSp>
                                                        <p:nvGrpSpPr>
                                                          <p:cNvPr id="81" name="Group 80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0" y="-2017"/>
                                                            <a:ext cx="4962387" cy="2916667"/>
                                                            <a:chOff x="0" y="10683"/>
                                                            <a:chExt cx="4962387" cy="2916667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84" name="Rectangle 83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362038" y="2018823"/>
                                                              <a:ext cx="628331" cy="334241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000" dirty="0" err="1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maxpool</a:t>
                                                              </a:r>
                                                              <a:endParaRPr lang="en-US" sz="1100" dirty="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marL="0" marR="0"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 dirty="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83" name="Rectangle 82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787400" y="2235200"/>
                                                              <a:ext cx="965200" cy="69215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noFill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6"/>
                                                            </a:lnRef>
                                                            <a:fillRef idx="1">
                                                              <a:schemeClr val="lt1"/>
                                                            </a:fillRef>
                                                            <a:effectRef idx="0">
                                                              <a:schemeClr val="accent6"/>
                                                            </a:effectRef>
                                                            <a:fontRef idx="minor">
                                                              <a:schemeClr val="dk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<a:prstTxWarp prst="textNoShape">
                                                                <a:avLst/>
                                                              </a:prstTxWarp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marL="0" marR="0"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Depth=32</a:t>
                                                              </a:r>
                                                              <a:br>
                                                                <a:rPr lang="en-US" sz="1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a:br>
                                                              <a:r>
                                                                <a:rPr lang="en-US" sz="1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5x5 conv</a:t>
                                                              </a:r>
                                                              <a:br>
                                                                <a:rPr lang="en-US" sz="1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</a:br>
                                                              <a:r>
                                                                <a:rPr lang="en-US" sz="1000">
                                                                  <a:effectLst/>
                                                                  <a:latin typeface="Times New Roman" panose="02020603050405020304" pitchFamily="18" charset="0"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conv1</a:t>
                                                              </a:r>
                                                              <a:endParaRPr lang="en-US" sz="1100">
                                                                <a:effectLst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marL="0" marR="0" algn="ctr">
                                                                <a:lnSpc>
                                                                  <a:spcPct val="107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800"/>
                                                                </a:spcAft>
                                                              </a:pPr>
                                                              <a:r>
                                                                <a:rPr lang="en-US" sz="1100">
                                                                  <a:effectLst/>
                                                                  <a:ea typeface="Calibri" panose="020F0502020204030204" pitchFamily="34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85" name="Straight Connector 84"/>
                                                            <p:cNvCxnSpPr>
                                                              <a:stCxn id="94" idx="2"/>
                                                              <a:endCxn id="83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1269936" y="1729093"/>
                                                              <a:ext cx="344226" cy="506107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prstDash val="sysDot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86" name="Group 85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0" y="10683"/>
                                                              <a:ext cx="4962387" cy="2016760"/>
                                                              <a:chOff x="0" y="10683"/>
                                                              <a:chExt cx="4962387" cy="2016760"/>
                                                            </a:xfrm>
                                                          </p:grpSpPr>
                                                          <mc:AlternateContent xmlns:mc="http://schemas.openxmlformats.org/markup-compatibility/2006" xmlns:a14="http://schemas.microsoft.com/office/drawing/2010/main">
                                                            <mc:Choice Requires="a14">
                                                              <p:sp>
                                                                <p:nvSpPr>
                                                                  <p:cNvPr id="89" name="Rectangle 88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44450" y="101600"/>
                                                                    <a:ext cx="1079500" cy="2413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07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800"/>
                                                                      </a:spcAft>
                                                                    </a:pPr>
                                                                    <a14:m>
                                                                      <m:oMathPara xmlns:m="http://schemas.openxmlformats.org/officeDocument/2006/math">
                                                                        <m:oMathParaPr>
                                                                          <m:jc m:val="centerGroup"/>
                                                                        </m:oMathParaPr>
                                                                        <m:oMath xmlns:m="http://schemas.openxmlformats.org/officeDocument/2006/math">
                                                                          <m:r>
                                                                            <a:rPr lang="en-US" sz="800" i="1">
                                                                              <a:effectLst/>
                                                                              <a:latin typeface="Cambria Math" panose="02040503050406030204" pitchFamily="18" charset="0"/>
                                                                              <a:ea typeface="Calibri" panose="020F0502020204030204" pitchFamily="34" charset="0"/>
                                                                              <a:cs typeface="Times New Roman" panose="02020603050405020304" pitchFamily="18" charset="0"/>
                                                                            </a:rPr>
                                                                            <m:t>256×256×3</m:t>
                                                                          </m:r>
                                                                        </m:oMath>
                                                                      </m:oMathPara>
                                                                    </a14:m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Choice>
                                                            <mc:Fallback xmlns="">
                                                              <p:sp>
                                                                <p:nvSpPr>
                                                                  <p:cNvPr id="89" name="Rectangle 88"/>
                                                                  <p:cNvSpPr>
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</p:cNvSpPr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44450" y="101600"/>
                                                                    <a:ext cx="1079500" cy="2413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blipFill>
                                                                    <a:blip r:embed="rId7"/>
                                                                    <a:stretch>
                                                                      <a:fillRect t="-2778"/>
                                                                    </a:stretch>
                                                                  </a:blipFill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</p:spPr>
                                                                <p:txBody>
                                                                  <a:bodyPr/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en-US">
                                                                        <a:noFill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Fallback>
                                                          </mc:AlternateContent>
                                                          <mc:AlternateContent xmlns:mc="http://schemas.openxmlformats.org/markup-compatibility/2006" xmlns:a14="http://schemas.microsoft.com/office/drawing/2010/main">
                                                            <mc:Choice Requires="a14">
                                                              <p:sp>
                                                                <p:nvSpPr>
                                                                  <p:cNvPr id="90" name="Rectangle 89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306936" y="142183"/>
                                                                    <a:ext cx="1079500" cy="2413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6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accent6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marL="0" marR="0">
                                                                      <a:lnSpc>
                                                                        <a:spcPct val="107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800"/>
                                                                      </a:spcAft>
                                                                    </a:pPr>
                                                                    <a14:m>
                                                                      <m:oMathPara xmlns:m="http://schemas.openxmlformats.org/officeDocument/2006/math">
                                                                        <m:oMathParaPr>
                                                                          <m:jc m:val="centerGroup"/>
                                                                        </m:oMathParaPr>
                                                                        <m:oMath xmlns:m="http://schemas.openxmlformats.org/officeDocument/2006/math">
                                                                          <m:r>
                                                                            <a:rPr lang="en-US" sz="800" i="1">
                                                                              <a:effectLst/>
                                                                              <a:latin typeface="Cambria Math" panose="02040503050406030204" pitchFamily="18" charset="0"/>
                                                                              <a:ea typeface="Calibri" panose="020F0502020204030204" pitchFamily="34" charset="0"/>
                                                                              <a:cs typeface="Times New Roman" panose="02020603050405020304" pitchFamily="18" charset="0"/>
                                                                            </a:rPr>
                                                                            <m:t>252×252×32</m:t>
                                                                          </m:r>
                                                                        </m:oMath>
                                                                      </m:oMathPara>
                                                                    </a14:m>
                                                                    <a:endParaRPr lang="en-US" sz="1100">
                                                                      <a:effectLst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Choice>
                                                            <mc:Fallback xmlns="">
                                                              <p:sp>
                                                                <p:nvSpPr>
                                                                  <p:cNvPr id="90" name="Rectangle 89"/>
                                                                  <p:cNvSpPr>
                                                                    <a:spLocks noRot="1" noChangeAspect="1" noMove="1" noResize="1" noEditPoints="1" noAdjustHandles="1" noChangeArrowheads="1" noChangeShapeType="1" noTextEdit="1"/>
                                                                  </p:cNvSpPr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306936" y="142183"/>
                                                                    <a:ext cx="1079500" cy="2413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blipFill>
                                                                    <a:blip r:embed="rId8"/>
                                                                    <a:stretch>
                                                                      <a:fillRect/>
                                                                    </a:stretch>
                                                                  </a:blipFill>
                                                                  <a:ln>
                                                                    <a:noFill/>
                                                                  </a:ln>
                                                                </p:spPr>
                                                                <p:txBody>
                                                                  <a:bodyPr/>
                                                                  <a:lstStyle/>
                                                                  <a:p>
                                                                    <a:r>
                                                                      <a:rPr lang="en-US">
                                                                        <a:noFill/>
                                                                      </a:rPr>
                                                                      <a:t> 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mc:Fallback>
                                                          </mc:AlternateContent>
                                                          <p:grpSp>
                                                            <p:nvGrpSpPr>
                                                              <p:cNvPr id="91" name="Group 90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0" y="10683"/>
                                                                <a:ext cx="4962387" cy="2016760"/>
                                                                <a:chOff x="0" y="11390"/>
                                                                <a:chExt cx="5592705" cy="2150110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92" name="Group 91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443845" y="11390"/>
                                                                  <a:ext cx="5148860" cy="2150110"/>
                                                                  <a:chOff x="-1203184" y="777075"/>
                                                                  <a:chExt cx="6487388" cy="3213116"/>
                                                                </a:xfrm>
                                                              </p:grpSpPr>
                                                              <p:sp>
                                                                <p:nvSpPr>
                                                                  <p:cNvPr id="94" name="Rectangle 93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-414212" y="1731781"/>
                                                                    <a:ext cx="1888066" cy="1783078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ln>
                                                                    <a:solidFill>
                                                                      <a:schemeClr val="accent1"/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6985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95" name="Rectangle 94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23979" y="2301475"/>
                                                                    <a:ext cx="1295187" cy="1231988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accent4">
                                                                      <a:alpha val="58000"/>
                                                                    </a:schemeClr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>
                                                                        <a:alpha val="8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6985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96" name="Rectangle 95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844957" y="2387686"/>
                                                                    <a:ext cx="1052629" cy="1340337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bg1">
                                                                      <a:alpha val="58000"/>
                                                                    </a:schemeClr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>
                                                                        <a:alpha val="8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25400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97" name="Straight Connector 96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 flipV="1">
                                                                    <a:off x="-1203184" y="3856928"/>
                                                                    <a:ext cx="6482682" cy="124422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 w="0"/>
                                                                </p:spPr>
                                                                <p:style>
                                                                  <a:lnRef idx="3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2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98" name="Rectangle 97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419159" y="2933830"/>
                                                                    <a:ext cx="748829" cy="80706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accent4">
                                                                      <a:alpha val="58000"/>
                                                                    </a:schemeClr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>
                                                                        <a:alpha val="8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25400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99" name="Rectangle 98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2038157" y="3003393"/>
                                                                    <a:ext cx="791071" cy="730239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bg1">
                                                                      <a:alpha val="58000"/>
                                                                    </a:schemeClr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>
                                                                        <a:alpha val="8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41910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00" name="Rectangle 99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821254" y="3722445"/>
                                                                    <a:ext cx="376012" cy="11761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accent4">
                                                                      <a:alpha val="58000"/>
                                                                    </a:schemeClr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>
                                                                        <a:alpha val="85000"/>
                                                                      </a:schemeClr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32385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01" name="Rectangle 100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4699866" y="777075"/>
                                                                    <a:ext cx="177665" cy="3213116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accent1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/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25400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02" name="Rectangle 101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 flipH="1">
                                                                    <a:off x="5101824" y="2048085"/>
                                                                    <a:ext cx="182380" cy="928056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accent1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chemeClr val="accent1"/>
                                                                    </a:solidFill>
                                                                  </a:ln>
                                                                  <a:scene3d>
                                                                    <a:camera prst="isometricOffAxis2Right"/>
                                                                    <a:lightRig rig="freezing" dir="t">
                                                                      <a:rot lat="0" lon="0" rev="6600000"/>
                                                                    </a:lightRig>
                                                                  </a:scene3d>
                                                                  <a:sp3d>
                                                                    <a:bevelT w="0" h="254000" prst="coolSlant"/>
                                                                    <a:bevelB w="0" h="0"/>
                                                                  </a:sp3d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dk1"/>
                                                                  </a:lnRef>
                                                                  <a:fillRef idx="1">
                                                                    <a:schemeClr val="lt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dk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  <a:prstTxWarp prst="textNoShape">
                                                                      <a:avLst/>
                                                                    </a:prstTxWarp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sp>
                                                              <p:nvSpPr>
                                                                <p:cNvPr id="93" name="Rectangle 92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0" y="450110"/>
                                                                  <a:ext cx="1279761" cy="1646439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w="38100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6"/>
                                                                </a:lnRef>
                                                                <a:fillRef idx="1">
                                                                  <a:schemeClr val="lt1"/>
                                                                </a:fillRef>
                                                                <a:effectRef idx="0">
                                                                  <a:schemeClr val="accent6"/>
                                                                </a:effectRef>
                                                                <a:fontRef idx="minor">
                                                                  <a:schemeClr val="dk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        <a:prstTxWarp prst="textNoShape">
                                                                    <a:avLst/>
                                                                  </a:prstTxWarp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marL="0" marR="0" algn="ctr">
                                                                    <a:lnSpc>
                                                                      <a:spcPct val="107000"/>
                                                                    </a:lnSpc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800"/>
                                                                    </a:spcAft>
                                                                  </a:pPr>
                                                                  <a:endParaRPr lang="en-US" sz="1100">
                                                                    <a:effectLst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87" name="Straight Connector 86"/>
                                                            <p:cNvCxnSpPr>
                                                              <a:stCxn id="95" idx="2"/>
                                                              <a:endCxn id="84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1676204" y="1740771"/>
                                                              <a:ext cx="108287" cy="278052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prstDash val="sysDot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cxnSp>
                                                          <p:nvCxnSpPr>
                                                            <p:cNvPr id="88" name="Straight Connector 87"/>
                                                            <p:cNvCxnSpPr>
                                                              <a:stCxn id="96" idx="2"/>
                                                              <a:endCxn id="69" idx="1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 flipH="1">
                                                              <a:off x="2094987" y="1862891"/>
                                                              <a:ext cx="111826" cy="341794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1270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prstDash val="sysDot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cxnSp>
                                                        <p:nvCxnSpPr>
                                                          <p:cNvPr id="82" name="Straight Connector 81"/>
                                                          <p:cNvCxnSpPr>
                                                            <a:stCxn id="76" idx="2"/>
                                                            <a:endCxn id="77" idx="0"/>
                                                          </p:cNvCxnSpPr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3204648" y="1895205"/>
                                                            <a:ext cx="142509" cy="172277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127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prstDash val="sysDot"/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76" name="Rectangle 75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023673" y="1554210"/>
                                                          <a:ext cx="361950" cy="34099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chemeClr val="accent4">
                                                            <a:alpha val="58000"/>
                                                          </a:schemeClr>
                                                        </a:solidFill>
                                                        <a:ln>
                                                          <a:solidFill>
                                                            <a:schemeClr val="accent1">
                                                              <a:alpha val="85000"/>
                                                            </a:schemeClr>
                                                          </a:solidFill>
                                                        </a:ln>
                                                        <a:scene3d>
                                                          <a:camera prst="isometricOffAxis2Right"/>
                                                          <a:lightRig rig="freezing" dir="t">
                                                            <a:rot lat="0" lon="0" rev="6600000"/>
                                                          </a:lightRig>
                                                        </a:scene3d>
                                                        <a:sp3d>
                                                          <a:bevelT w="0" h="254000" prst="coolSlant"/>
                                                          <a:bevelB w="0" h="0"/>
                                                        </a:sp3d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dk1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  <a:prstTxWarp prst="textNoShape">
                                                            <a:avLst/>
                                                          </a:prstTxWarp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72" name="Rectangle 71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514600" y="2228850"/>
                                                        <a:ext cx="965200" cy="6921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Depth=128</a:t>
                                                        </a:r>
                                                        <a:b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3x3 conv</a:t>
                                                        </a:r>
                                                        <a:b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conv3_1</a:t>
                                                        </a:r>
                                                        <a:endParaRPr lang="en-US" sz="110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70" name="Rectangle 69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587500" y="2222500"/>
                                                        <a:ext cx="965200" cy="103976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6"/>
                                                      </a:lnRef>
                                                      <a:fillRef idx="1">
                                                        <a:schemeClr val="lt1"/>
                                                      </a:fillRef>
                                                      <a:effectRef idx="0">
                                                        <a:schemeClr val="accent6"/>
                                                      </a:effectRef>
                                                      <a:fontRef idx="minor">
                                                        <a:schemeClr val="dk1"/>
                                                      </a:fontRef>
                                                    </p:style>
                                                    <p:txBody>
      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Depth=64</a:t>
                                                        </a:r>
                                                        <a:b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5x5 </a:t>
                                                        </a:r>
                                                        <a:r>
                                                          <a:rPr lang="en-US" sz="1000" dirty="0" err="1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conv</a:t>
                                                        </a: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/>
                                                        </a:r>
                                                        <a:b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conv2_1</a:t>
                                                        </a:r>
                                                        <a:b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3x3 </a:t>
                                                        </a:r>
                                                        <a:r>
                                                          <a:rPr lang="en-US" sz="1000" dirty="0" err="1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conv</a:t>
                                                        </a: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/>
                                                        </a:r>
                                                        <a:b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a:br>
                                                        <a:r>
                                                          <a:rPr lang="en-US" sz="1000" dirty="0">
                                                            <a:effectLst/>
                                                            <a:latin typeface="Times New Roman" panose="020206030504050203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conv2_2</a:t>
                                                        </a:r>
                                                        <a:endParaRPr lang="en-US" sz="1100" dirty="0">
                                                          <a:effectLst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  <a:p>
                                                        <a:pPr marL="0" marR="0" algn="ctr">
                                                          <a:lnSpc>
                                                            <a:spcPct val="107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800"/>
                                                          </a:spcAft>
                                                        </a:pPr>
                                                        <a:r>
                                                          <a:rPr lang="en-US" sz="1100" dirty="0">
                                                            <a:effectLst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  <p:cxnSp>
                                                <p:nvCxnSpPr>
                                                  <p:cNvPr id="66" name="Straight Connector 65"/>
                                                  <p:cNvCxnSpPr>
                                                    <a:stCxn id="98" idx="2"/>
                                                    <a:endCxn id="69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2504207" y="1858267"/>
                                                    <a:ext cx="55124" cy="145598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2700">
                                                    <a:solidFill>
                                                      <a:schemeClr val="tx1"/>
                                                    </a:solidFill>
                                                    <a:prstDash val="sysDot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</p:grpSp>
                                          <p:cxnSp>
                                            <p:nvCxnSpPr>
                                              <p:cNvPr id="61" name="Straight Connector 60"/>
                                              <p:cNvCxnSpPr>
                                                <a:stCxn id="101" idx="2"/>
                                                <a:endCxn id="62" idx="0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5921764" y="1999305"/>
                                                <a:ext cx="139717" cy="221843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2700">
                                                <a:solidFill>
                                                  <a:schemeClr val="tx1"/>
                                                </a:solidFill>
                                                <a:prstDash val="sysDot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62" name="Rectangle 61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496331" y="2221148"/>
                                                <a:ext cx="1130300" cy="1313929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ln>
                                                <a:noFill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6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6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marL="0" marR="0" algn="ctr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US" sz="1000" dirty="0">
                                                    <a:effectLst/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Fully Connected Layer</a:t>
                                                </a:r>
                                                <a:br>
                                                  <a:rPr lang="en-US" sz="1000" dirty="0">
                                                    <a:effectLst/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a:br>
                                                <a:r>
                                                  <a:rPr lang="en-US" sz="1000" dirty="0">
                                                    <a:effectLst/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Size=1024</a:t>
                                                </a:r>
                                                <a:br>
                                                  <a:rPr lang="en-US" sz="1000" dirty="0">
                                                    <a:effectLst/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a:br>
                                                <a:r>
                                                  <a:rPr lang="en-US" sz="1000" dirty="0" err="1">
                                                    <a:effectLst/>
                                                    <a:latin typeface="Times New Roman" panose="020206030504050203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Softmax</a:t>
                                                </a:r>
                                                <a:endParaRPr lang="en-US" sz="1100" dirty="0">
                                                  <a:effectLst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endParaRPr>
                                              </a:p>
                                              <a:p>
                                                <a:pPr marL="0" marR="0" algn="ctr">
                                                  <a:lnSpc>
                                                    <a:spcPct val="107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800"/>
                                                  </a:spcAft>
                                                </a:pPr>
                                                <a:r>
                                                  <a:rPr lang="en-US" sz="1100" dirty="0">
                                                    <a:effectLst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57" name="Straight Connector 56"/>
                                            <p:cNvCxnSpPr>
                                              <a:stCxn id="103" idx="0"/>
                                              <a:endCxn id="94" idx="0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703014" y="484105"/>
                                              <a:ext cx="1399393" cy="134136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2700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55" name="Straight Connector 54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2062042" y="1919045"/>
                                            <a:ext cx="411413" cy="77601"/>
                                          </a:xfrm>
                                          <a:prstGeom prst="line">
                                            <a:avLst/>
                                          </a:prstGeom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56" name="Straight Connector 55"/>
                                          <p:cNvCxnSpPr/>
                                          <p:nvPr/>
                                        </p:nvCxnSpPr>
                                        <p:spPr>
                                          <a:xfrm flipV="1">
                                            <a:off x="2006832" y="1181623"/>
                                            <a:ext cx="448435" cy="5085"/>
                                          </a:xfrm>
                                          <a:prstGeom prst="line">
                                            <a:avLst/>
                                          </a:prstGeom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52" name="Straight Connector 51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2473455" y="395165"/>
                                          <a:ext cx="50018" cy="428613"/>
                                        </a:xfrm>
                                        <a:prstGeom prst="line">
                                          <a:avLst/>
                                        </a:prstGeom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48" name="Straight Connector 47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3368040" y="970280"/>
                                        <a:ext cx="132080" cy="357704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9" name="Straight Connector 48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905760" y="1244600"/>
                                        <a:ext cx="279803" cy="279400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50" name="Straight Connector 49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2895600" y="2065105"/>
                                        <a:ext cx="258119" cy="45552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43" name="Straight Connector 42"/>
                                  <p:cNvCxnSpPr/>
                                  <p:nvPr/>
                                </p:nvCxnSpPr>
                                <p:spPr>
                                  <a:xfrm>
                                    <a:off x="1866900" y="930728"/>
                                    <a:ext cx="337457" cy="293915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41" name="Straight Connector 40"/>
                                <p:cNvCxnSpPr/>
                                <p:nvPr/>
                              </p:nvCxnSpPr>
                              <p:spPr>
                                <a:xfrm flipV="1">
                                  <a:off x="1866900" y="2012399"/>
                                  <a:ext cx="351865" cy="81588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  <p:cxnSp>
                        <p:nvCxnSpPr>
                          <p:cNvPr id="32" name="Straight Connector 31"/>
                          <p:cNvCxnSpPr/>
                          <p:nvPr/>
                        </p:nvCxnSpPr>
                        <p:spPr>
                          <a:xfrm>
                            <a:off x="3838575" y="1962150"/>
                            <a:ext cx="139700" cy="25908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5087644" y="1582271"/>
                      <a:ext cx="238934" cy="1802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>
                      <a:off x="4865914" y="1698171"/>
                      <a:ext cx="290946" cy="1524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" name="Straight Connector 18"/>
                <p:cNvCxnSpPr>
                  <a:stCxn id="100" idx="1"/>
                </p:cNvCxnSpPr>
                <p:nvPr/>
              </p:nvCxnSpPr>
              <p:spPr>
                <a:xfrm flipV="1">
                  <a:off x="5340714" y="38101"/>
                  <a:ext cx="762906" cy="1849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454393" y="696976"/>
                <a:ext cx="1461557" cy="657098"/>
                <a:chOff x="-49821" y="-43252"/>
                <a:chExt cx="1461557" cy="65709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-49821" y="-43252"/>
                  <a:ext cx="1368684" cy="28470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8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High Renaissance 0.976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-49821" y="165576"/>
                  <a:ext cx="1224280" cy="21844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8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Impressionism 0.176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-49821" y="375086"/>
                  <a:ext cx="1461557" cy="23876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8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Post-Impressionism 0.025</a:t>
                  </a:r>
                  <a:endPara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4548188" y="1800225"/>
              <a:ext cx="720526" cy="366712"/>
              <a:chOff x="0" y="0"/>
              <a:chExt cx="720526" cy="36671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00012"/>
                <a:ext cx="720526" cy="266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maxpool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8575" y="0"/>
                <a:ext cx="186112" cy="1192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Title 1"/>
          <p:cNvSpPr txBox="1">
            <a:spLocks/>
          </p:cNvSpPr>
          <p:nvPr/>
        </p:nvSpPr>
        <p:spPr>
          <a:xfrm>
            <a:off x="708730" y="640640"/>
            <a:ext cx="8596668" cy="9829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Proposed Variation of CNN 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70426" y="5873971"/>
            <a:ext cx="4859199" cy="358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igure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Variation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CNN model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CED9-FDFC-4E9B-85D1-B8E88E4F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280" y="609600"/>
            <a:ext cx="6271722" cy="1320800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VGG-16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A9EA-3B92-4141-B3CA-68C07050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5769"/>
            <a:ext cx="9342429" cy="4315593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The VGG-16 Model was trained on the ImageNet database. It has a lot of hidden layers and parameters and its gives quite a good performance in image datasets for its extensive feature.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Training Loss:</a:t>
            </a:r>
            <a:r>
              <a:rPr lang="en-US" sz="1400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0.1263</a:t>
            </a:r>
            <a:endParaRPr lang="en-US" sz="11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Training Accuracy:</a:t>
            </a:r>
            <a:r>
              <a:rPr lang="en-US" sz="1400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0.9264</a:t>
            </a:r>
            <a:endParaRPr lang="en-US" sz="11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Validation loss:</a:t>
            </a:r>
            <a:r>
              <a:rPr lang="en-US" sz="1400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10.3640</a:t>
            </a:r>
            <a:endParaRPr lang="en-US" sz="11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Validation accuracy: </a:t>
            </a:r>
            <a:r>
              <a:rPr lang="en-US" sz="1400" dirty="0">
                <a:solidFill>
                  <a:srgbClr val="0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0.3570</a:t>
            </a:r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4EE998A-A9DE-44FC-96A7-B4E1F3EA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31" y="2683336"/>
            <a:ext cx="4598971" cy="33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1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BEC-41B3-4332-BA1D-9B10C6AD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860" y="609600"/>
            <a:ext cx="5905962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Inception_V3 Model</a:t>
            </a:r>
            <a:endParaRPr lang="en-US" sz="4400" b="1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ED35-8DC0-434D-A3F8-E288BD59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8648"/>
            <a:ext cx="8956063" cy="4509751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Inceptionv3 is a Convolutional neural network for assisting in image analysis and object detection and got its start as a module for Google net.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Training Loss: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0.7283</a:t>
            </a:r>
            <a:endParaRPr lang="en-US" sz="1000" dirty="0">
              <a:latin typeface="Constantia" panose="02030602050306030303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Training Accuracy: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0.9594</a:t>
            </a:r>
            <a:endParaRPr lang="en-US" sz="1000" dirty="0">
              <a:latin typeface="Constantia" panose="02030602050306030303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Validation loss: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11.0284</a:t>
            </a:r>
            <a:endParaRPr lang="en-US" sz="1000" dirty="0">
              <a:latin typeface="Constantia" panose="02030602050306030303" pitchFamily="18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Validation accuracy: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0.3319</a:t>
            </a:r>
            <a:endParaRPr lang="en-US" sz="18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6F71B70-CB67-4DFF-B727-901CE591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667000"/>
            <a:ext cx="4703178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3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A8EC-02E8-431A-AB73-C28D22F6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Proposed Variation of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C33B-4D79-467F-ABFD-C21EED17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5921"/>
            <a:ext cx="9432581" cy="4700789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 this model we have modified the kernels , paddings and all of its features so that the defected images can easily be extracted for not defected images.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Training Loss: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0.1043</a:t>
            </a:r>
            <a:endParaRPr lang="en-US" sz="1000" dirty="0">
              <a:latin typeface="Constantia" panose="02030602050306030303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Training Accuracy: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0.9689</a:t>
            </a:r>
          </a:p>
          <a:p>
            <a:pPr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Validation loss: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0.4306</a:t>
            </a:r>
            <a:endParaRPr lang="en-US" sz="1000" dirty="0">
              <a:latin typeface="Constantia" panose="02030602050306030303" pitchFamily="18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Validation accuracy:</a:t>
            </a:r>
            <a:r>
              <a:rPr lang="en-US" sz="1800" dirty="0">
                <a:solidFill>
                  <a:srgbClr val="000000"/>
                </a:solidFill>
                <a:latin typeface="Constantia" panose="02030602050306030303" pitchFamily="18" charset="0"/>
              </a:rPr>
              <a:t> 0.9136</a:t>
            </a:r>
            <a:endParaRPr lang="en-US" sz="18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5270D-B12A-4688-BC7F-F7FDA6383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47" y="2617463"/>
            <a:ext cx="4886278" cy="330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9C5B-B207-48FD-A798-FDA317E8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609600"/>
            <a:ext cx="6858462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Model Evaluation Metrics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0B4BAD-4445-4AA3-AF42-09FA5D48A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661073"/>
              </p:ext>
            </p:extLst>
          </p:nvPr>
        </p:nvGraphicFramePr>
        <p:xfrm>
          <a:off x="677863" y="2160587"/>
          <a:ext cx="8596308" cy="298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057802963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366115692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4579773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83207157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77581985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880233165"/>
                    </a:ext>
                  </a:extLst>
                </a:gridCol>
              </a:tblGrid>
              <a:tr h="6917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Loss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58695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15981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dirty="0"/>
                        <a:t>Inception 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43106"/>
                  </a:ext>
                </a:extLst>
              </a:tr>
              <a:tr h="691754">
                <a:tc>
                  <a:txBody>
                    <a:bodyPr/>
                    <a:lstStyle/>
                    <a:p>
                      <a:r>
                        <a:rPr lang="en-US" dirty="0"/>
                        <a:t>Proposed Variation of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.9821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4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6C32-49DF-4162-A3D3-AB85B3E6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680" y="594360"/>
            <a:ext cx="6706062" cy="1320800"/>
          </a:xfrm>
        </p:spPr>
        <p:txBody>
          <a:bodyPr/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Result Analysis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01A28E-D89D-44F5-8DA7-F343FF1B2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2992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6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2E1E-D325-4CA6-A873-DFAD2A1E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025" y="509039"/>
            <a:ext cx="3856029" cy="69116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Heavy Italic"/>
              </a:rPr>
              <a:t>  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Outline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29A-EB80-483B-80FC-3D01C460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616" y="1429202"/>
            <a:ext cx="4314423" cy="524170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1. Introduction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2. Objective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3. Motivation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4. Challenges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5. Dataset Overview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6. Working Process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7. Methodology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8. Result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9. Outcome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10. Future work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11.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B7F6F0-D61C-447C-ABCC-70F1D57441C8}"/>
              </a:ext>
            </a:extLst>
          </p:cNvPr>
          <p:cNvSpPr/>
          <p:nvPr/>
        </p:nvSpPr>
        <p:spPr>
          <a:xfrm>
            <a:off x="1509784" y="398125"/>
            <a:ext cx="5864252" cy="109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Result Analysis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4" r="8325"/>
          <a:stretch/>
        </p:blipFill>
        <p:spPr>
          <a:xfrm>
            <a:off x="2181558" y="2785081"/>
            <a:ext cx="3161490" cy="3411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9784" y="1677290"/>
            <a:ext cx="644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tantia" panose="02030602050306030303" pitchFamily="18" charset="0"/>
                <a:ea typeface="Fira Sans Heavy Italic" panose="00000A00000000000000" pitchFamily="50" charset="0"/>
                <a:cs typeface="Times New Roman" pitchFamily="18" charset="0"/>
              </a:rPr>
              <a:t>The most Accurate Model is generated from</a:t>
            </a:r>
            <a:br>
              <a:rPr lang="en-GB" dirty="0">
                <a:latin typeface="Constantia" panose="02030602050306030303" pitchFamily="18" charset="0"/>
                <a:ea typeface="Fira Sans Heavy Italic" panose="00000A00000000000000" pitchFamily="50" charset="0"/>
                <a:cs typeface="Times New Roman" pitchFamily="18" charset="0"/>
              </a:rPr>
            </a:br>
            <a:r>
              <a:rPr lang="en-GB" dirty="0">
                <a:latin typeface="Constantia" panose="02030602050306030303" pitchFamily="18" charset="0"/>
                <a:ea typeface="Fira Sans Heavy Italic" panose="00000A00000000000000" pitchFamily="50" charset="0"/>
                <a:cs typeface="Times New Roman" pitchFamily="18" charset="0"/>
              </a:rPr>
              <a:t>Convolutional Neural Network with </a:t>
            </a:r>
            <a:r>
              <a:rPr lang="en-US" dirty="0">
                <a:solidFill>
                  <a:srgbClr val="FF0000"/>
                </a:solidFill>
                <a:latin typeface="Constantia" panose="02030602050306030303" pitchFamily="18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98% </a:t>
            </a:r>
            <a:r>
              <a:rPr lang="en-GB" dirty="0">
                <a:latin typeface="Constantia" panose="02030602050306030303" pitchFamily="18" charset="0"/>
                <a:ea typeface="Fira Sans Heavy Italic" panose="00000A00000000000000" pitchFamily="50" charset="0"/>
                <a:cs typeface="Times New Roman" pitchFamily="18" charset="0"/>
              </a:rPr>
              <a:t>of Accuracy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Fira Sans Heavy Italic" panose="00000A00000000000000" pitchFamily="50" charset="0"/>
                <a:cs typeface="Times New Roman" pitchFamily="18" charset="0"/>
              </a:rPr>
              <a:t/>
            </a:r>
            <a:b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Fira Sans Heavy Italic" panose="00000A00000000000000" pitchFamily="50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r="11362"/>
          <a:stretch/>
        </p:blipFill>
        <p:spPr>
          <a:xfrm>
            <a:off x="5885704" y="2698918"/>
            <a:ext cx="2976664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29A4-305A-41D4-83F5-80FD2D5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20" y="609600"/>
            <a:ext cx="5951682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Outcome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505D-D8D5-4A00-94C5-29320762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onstantia" panose="02030602050306030303" pitchFamily="18" charset="0"/>
              </a:rPr>
              <a:t>Expected Outcome from this proposed model: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Deep learning based genre recognition approach</a:t>
            </a:r>
          </a:p>
          <a:p>
            <a:pPr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Can detect various types of artworks effectively</a:t>
            </a:r>
          </a:p>
          <a:p>
            <a:pPr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Efficient genre classification process</a:t>
            </a:r>
          </a:p>
          <a:p>
            <a:pPr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Help people to know about the meaning of unknown artworks.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rgbClr val="000000"/>
              </a:solidFill>
              <a:latin typeface="Fira Sans Heavy Italic" panose="00000A0000000000000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6658-F820-4906-AF0C-9EF3B51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60" y="609600"/>
            <a:ext cx="6215842" cy="1320800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Future Work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4B1-D0D8-4800-9C64-73EE13A8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9929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Intended to work with higher dataset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To identify lots of genres of artwork.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Generating new artwork from artworks of famous artist.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Publish a new paper on these above topics.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DD7A-8FA8-43C1-8335-4D994377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609600"/>
            <a:ext cx="6553662" cy="1320800"/>
          </a:xfrm>
        </p:spPr>
        <p:txBody>
          <a:bodyPr/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Conclusion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8A74-8AFE-4DDD-81C2-E30B85C2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To conclude, The difficulties of comprehending artworks is no more. Features and meaning of artworks can easily be interpreted 	by this research. Then ,Comparison of deep learning of model has been demonstrated . Furthermore, New artist are highly benefited and can be motivated by knowing the genres of their artworks and they can also test their genres of images as well, through this research.</a:t>
            </a:r>
            <a:endParaRPr 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607256">
            <a:off x="2809836" y="1084514"/>
            <a:ext cx="7753752" cy="4091228"/>
            <a:chOff x="3600048" y="1675079"/>
            <a:chExt cx="7753752" cy="4091228"/>
          </a:xfrm>
        </p:grpSpPr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3600048" y="2922919"/>
              <a:ext cx="6920251" cy="2843388"/>
            </a:xfrm>
            <a:custGeom>
              <a:avLst/>
              <a:gdLst>
                <a:gd name="T0" fmla="*/ 0 w 1296"/>
                <a:gd name="T1" fmla="*/ 421 h 439"/>
                <a:gd name="T2" fmla="*/ 61 w 1296"/>
                <a:gd name="T3" fmla="*/ 427 h 439"/>
                <a:gd name="T4" fmla="*/ 221 w 1296"/>
                <a:gd name="T5" fmla="*/ 433 h 439"/>
                <a:gd name="T6" fmla="*/ 447 w 1296"/>
                <a:gd name="T7" fmla="*/ 422 h 439"/>
                <a:gd name="T8" fmla="*/ 573 w 1296"/>
                <a:gd name="T9" fmla="*/ 404 h 439"/>
                <a:gd name="T10" fmla="*/ 702 w 1296"/>
                <a:gd name="T11" fmla="*/ 377 h 439"/>
                <a:gd name="T12" fmla="*/ 828 w 1296"/>
                <a:gd name="T13" fmla="*/ 338 h 439"/>
                <a:gd name="T14" fmla="*/ 944 w 1296"/>
                <a:gd name="T15" fmla="*/ 288 h 439"/>
                <a:gd name="T16" fmla="*/ 1047 w 1296"/>
                <a:gd name="T17" fmla="*/ 229 h 439"/>
                <a:gd name="T18" fmla="*/ 1131 w 1296"/>
                <a:gd name="T19" fmla="*/ 165 h 439"/>
                <a:gd name="T20" fmla="*/ 1195 w 1296"/>
                <a:gd name="T21" fmla="*/ 102 h 439"/>
                <a:gd name="T22" fmla="*/ 1219 w 1296"/>
                <a:gd name="T23" fmla="*/ 74 h 439"/>
                <a:gd name="T24" fmla="*/ 1239 w 1296"/>
                <a:gd name="T25" fmla="*/ 50 h 439"/>
                <a:gd name="T26" fmla="*/ 1253 w 1296"/>
                <a:gd name="T27" fmla="*/ 29 h 439"/>
                <a:gd name="T28" fmla="*/ 1264 w 1296"/>
                <a:gd name="T29" fmla="*/ 13 h 439"/>
                <a:gd name="T30" fmla="*/ 1272 w 1296"/>
                <a:gd name="T31" fmla="*/ 0 h 439"/>
                <a:gd name="T32" fmla="*/ 1296 w 1296"/>
                <a:gd name="T33" fmla="*/ 16 h 439"/>
                <a:gd name="T34" fmla="*/ 1287 w 1296"/>
                <a:gd name="T35" fmla="*/ 29 h 439"/>
                <a:gd name="T36" fmla="*/ 1276 w 1296"/>
                <a:gd name="T37" fmla="*/ 45 h 439"/>
                <a:gd name="T38" fmla="*/ 1260 w 1296"/>
                <a:gd name="T39" fmla="*/ 66 h 439"/>
                <a:gd name="T40" fmla="*/ 1239 w 1296"/>
                <a:gd name="T41" fmla="*/ 91 h 439"/>
                <a:gd name="T42" fmla="*/ 1213 w 1296"/>
                <a:gd name="T43" fmla="*/ 120 h 439"/>
                <a:gd name="T44" fmla="*/ 1146 w 1296"/>
                <a:gd name="T45" fmla="*/ 183 h 439"/>
                <a:gd name="T46" fmla="*/ 1058 w 1296"/>
                <a:gd name="T47" fmla="*/ 247 h 439"/>
                <a:gd name="T48" fmla="*/ 953 w 1296"/>
                <a:gd name="T49" fmla="*/ 305 h 439"/>
                <a:gd name="T50" fmla="*/ 833 w 1296"/>
                <a:gd name="T51" fmla="*/ 354 h 439"/>
                <a:gd name="T52" fmla="*/ 706 w 1296"/>
                <a:gd name="T53" fmla="*/ 390 h 439"/>
                <a:gd name="T54" fmla="*/ 575 w 1296"/>
                <a:gd name="T55" fmla="*/ 415 h 439"/>
                <a:gd name="T56" fmla="*/ 448 w 1296"/>
                <a:gd name="T57" fmla="*/ 430 h 439"/>
                <a:gd name="T58" fmla="*/ 221 w 1296"/>
                <a:gd name="T59" fmla="*/ 437 h 439"/>
                <a:gd name="T60" fmla="*/ 60 w 1296"/>
                <a:gd name="T61" fmla="*/ 428 h 439"/>
                <a:gd name="T62" fmla="*/ 0 w 1296"/>
                <a:gd name="T63" fmla="*/ 42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96" h="439">
                  <a:moveTo>
                    <a:pt x="0" y="421"/>
                  </a:moveTo>
                  <a:cubicBezTo>
                    <a:pt x="0" y="421"/>
                    <a:pt x="22" y="424"/>
                    <a:pt x="61" y="427"/>
                  </a:cubicBezTo>
                  <a:cubicBezTo>
                    <a:pt x="99" y="430"/>
                    <a:pt x="154" y="433"/>
                    <a:pt x="221" y="433"/>
                  </a:cubicBezTo>
                  <a:cubicBezTo>
                    <a:pt x="287" y="433"/>
                    <a:pt x="365" y="430"/>
                    <a:pt x="447" y="422"/>
                  </a:cubicBezTo>
                  <a:cubicBezTo>
                    <a:pt x="488" y="417"/>
                    <a:pt x="531" y="412"/>
                    <a:pt x="573" y="404"/>
                  </a:cubicBezTo>
                  <a:cubicBezTo>
                    <a:pt x="616" y="397"/>
                    <a:pt x="660" y="388"/>
                    <a:pt x="702" y="377"/>
                  </a:cubicBezTo>
                  <a:cubicBezTo>
                    <a:pt x="745" y="366"/>
                    <a:pt x="787" y="353"/>
                    <a:pt x="828" y="338"/>
                  </a:cubicBezTo>
                  <a:cubicBezTo>
                    <a:pt x="868" y="323"/>
                    <a:pt x="907" y="306"/>
                    <a:pt x="944" y="288"/>
                  </a:cubicBezTo>
                  <a:cubicBezTo>
                    <a:pt x="981" y="269"/>
                    <a:pt x="1015" y="249"/>
                    <a:pt x="1047" y="229"/>
                  </a:cubicBezTo>
                  <a:cubicBezTo>
                    <a:pt x="1078" y="208"/>
                    <a:pt x="1106" y="186"/>
                    <a:pt x="1131" y="165"/>
                  </a:cubicBezTo>
                  <a:cubicBezTo>
                    <a:pt x="1156" y="143"/>
                    <a:pt x="1177" y="122"/>
                    <a:pt x="1195" y="102"/>
                  </a:cubicBezTo>
                  <a:cubicBezTo>
                    <a:pt x="1204" y="93"/>
                    <a:pt x="1212" y="83"/>
                    <a:pt x="1219" y="74"/>
                  </a:cubicBezTo>
                  <a:cubicBezTo>
                    <a:pt x="1226" y="65"/>
                    <a:pt x="1233" y="57"/>
                    <a:pt x="1239" y="50"/>
                  </a:cubicBezTo>
                  <a:cubicBezTo>
                    <a:pt x="1244" y="42"/>
                    <a:pt x="1249" y="35"/>
                    <a:pt x="1253" y="29"/>
                  </a:cubicBezTo>
                  <a:cubicBezTo>
                    <a:pt x="1258" y="23"/>
                    <a:pt x="1261" y="18"/>
                    <a:pt x="1264" y="13"/>
                  </a:cubicBezTo>
                  <a:cubicBezTo>
                    <a:pt x="1270" y="5"/>
                    <a:pt x="1272" y="0"/>
                    <a:pt x="1272" y="0"/>
                  </a:cubicBezTo>
                  <a:cubicBezTo>
                    <a:pt x="1296" y="16"/>
                    <a:pt x="1296" y="16"/>
                    <a:pt x="1296" y="16"/>
                  </a:cubicBezTo>
                  <a:cubicBezTo>
                    <a:pt x="1296" y="16"/>
                    <a:pt x="1293" y="20"/>
                    <a:pt x="1287" y="29"/>
                  </a:cubicBezTo>
                  <a:cubicBezTo>
                    <a:pt x="1284" y="33"/>
                    <a:pt x="1280" y="39"/>
                    <a:pt x="1276" y="45"/>
                  </a:cubicBezTo>
                  <a:cubicBezTo>
                    <a:pt x="1271" y="51"/>
                    <a:pt x="1266" y="58"/>
                    <a:pt x="1260" y="66"/>
                  </a:cubicBezTo>
                  <a:cubicBezTo>
                    <a:pt x="1254" y="73"/>
                    <a:pt x="1247" y="82"/>
                    <a:pt x="1239" y="91"/>
                  </a:cubicBezTo>
                  <a:cubicBezTo>
                    <a:pt x="1231" y="100"/>
                    <a:pt x="1223" y="110"/>
                    <a:pt x="1213" y="120"/>
                  </a:cubicBezTo>
                  <a:cubicBezTo>
                    <a:pt x="1195" y="140"/>
                    <a:pt x="1172" y="161"/>
                    <a:pt x="1146" y="183"/>
                  </a:cubicBezTo>
                  <a:cubicBezTo>
                    <a:pt x="1120" y="204"/>
                    <a:pt x="1091" y="226"/>
                    <a:pt x="1058" y="247"/>
                  </a:cubicBezTo>
                  <a:cubicBezTo>
                    <a:pt x="1026" y="267"/>
                    <a:pt x="990" y="287"/>
                    <a:pt x="953" y="305"/>
                  </a:cubicBezTo>
                  <a:cubicBezTo>
                    <a:pt x="915" y="323"/>
                    <a:pt x="875" y="339"/>
                    <a:pt x="833" y="354"/>
                  </a:cubicBezTo>
                  <a:cubicBezTo>
                    <a:pt x="792" y="368"/>
                    <a:pt x="749" y="380"/>
                    <a:pt x="706" y="390"/>
                  </a:cubicBezTo>
                  <a:cubicBezTo>
                    <a:pt x="662" y="401"/>
                    <a:pt x="619" y="409"/>
                    <a:pt x="575" y="415"/>
                  </a:cubicBezTo>
                  <a:cubicBezTo>
                    <a:pt x="532" y="422"/>
                    <a:pt x="489" y="427"/>
                    <a:pt x="448" y="430"/>
                  </a:cubicBezTo>
                  <a:cubicBezTo>
                    <a:pt x="365" y="437"/>
                    <a:pt x="287" y="439"/>
                    <a:pt x="221" y="437"/>
                  </a:cubicBezTo>
                  <a:cubicBezTo>
                    <a:pt x="154" y="436"/>
                    <a:pt x="99" y="432"/>
                    <a:pt x="60" y="428"/>
                  </a:cubicBezTo>
                  <a:cubicBezTo>
                    <a:pt x="22" y="424"/>
                    <a:pt x="0" y="421"/>
                    <a:pt x="0" y="4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10046935" y="3047561"/>
              <a:ext cx="374562" cy="311679"/>
            </a:xfrm>
            <a:custGeom>
              <a:avLst/>
              <a:gdLst>
                <a:gd name="T0" fmla="*/ 119 w 137"/>
                <a:gd name="T1" fmla="*/ 114 h 114"/>
                <a:gd name="T2" fmla="*/ 0 w 137"/>
                <a:gd name="T3" fmla="*/ 26 h 114"/>
                <a:gd name="T4" fmla="*/ 19 w 137"/>
                <a:gd name="T5" fmla="*/ 0 h 114"/>
                <a:gd name="T6" fmla="*/ 137 w 137"/>
                <a:gd name="T7" fmla="*/ 85 h 114"/>
                <a:gd name="T8" fmla="*/ 119 w 137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14">
                  <a:moveTo>
                    <a:pt x="119" y="114"/>
                  </a:moveTo>
                  <a:lnTo>
                    <a:pt x="0" y="26"/>
                  </a:lnTo>
                  <a:lnTo>
                    <a:pt x="19" y="0"/>
                  </a:lnTo>
                  <a:lnTo>
                    <a:pt x="137" y="85"/>
                  </a:lnTo>
                  <a:lnTo>
                    <a:pt x="119" y="1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9614958" y="2484351"/>
              <a:ext cx="612422" cy="661635"/>
            </a:xfrm>
            <a:custGeom>
              <a:avLst/>
              <a:gdLst>
                <a:gd name="T0" fmla="*/ 95 w 95"/>
                <a:gd name="T1" fmla="*/ 26 h 102"/>
                <a:gd name="T2" fmla="*/ 82 w 95"/>
                <a:gd name="T3" fmla="*/ 0 h 102"/>
                <a:gd name="T4" fmla="*/ 0 w 95"/>
                <a:gd name="T5" fmla="*/ 102 h 102"/>
                <a:gd name="T6" fmla="*/ 82 w 95"/>
                <a:gd name="T7" fmla="*/ 67 h 102"/>
                <a:gd name="T8" fmla="*/ 95 w 95"/>
                <a:gd name="T9" fmla="*/ 2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2">
                  <a:moveTo>
                    <a:pt x="95" y="26"/>
                  </a:moveTo>
                  <a:cubicBezTo>
                    <a:pt x="95" y="26"/>
                    <a:pt x="79" y="15"/>
                    <a:pt x="82" y="0"/>
                  </a:cubicBezTo>
                  <a:cubicBezTo>
                    <a:pt x="82" y="0"/>
                    <a:pt x="16" y="28"/>
                    <a:pt x="0" y="102"/>
                  </a:cubicBezTo>
                  <a:cubicBezTo>
                    <a:pt x="0" y="102"/>
                    <a:pt x="46" y="60"/>
                    <a:pt x="82" y="67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00B0F0">
                <a:alpha val="7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10481645" y="3042093"/>
              <a:ext cx="464785" cy="738187"/>
            </a:xfrm>
            <a:custGeom>
              <a:avLst/>
              <a:gdLst>
                <a:gd name="T0" fmla="*/ 44 w 72"/>
                <a:gd name="T1" fmla="*/ 0 h 114"/>
                <a:gd name="T2" fmla="*/ 72 w 72"/>
                <a:gd name="T3" fmla="*/ 4 h 114"/>
                <a:gd name="T4" fmla="*/ 0 w 72"/>
                <a:gd name="T5" fmla="*/ 114 h 114"/>
                <a:gd name="T6" fmla="*/ 8 w 72"/>
                <a:gd name="T7" fmla="*/ 25 h 114"/>
                <a:gd name="T8" fmla="*/ 44 w 72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4">
                  <a:moveTo>
                    <a:pt x="44" y="0"/>
                  </a:moveTo>
                  <a:cubicBezTo>
                    <a:pt x="44" y="0"/>
                    <a:pt x="58" y="12"/>
                    <a:pt x="72" y="4"/>
                  </a:cubicBezTo>
                  <a:cubicBezTo>
                    <a:pt x="72" y="4"/>
                    <a:pt x="66" y="76"/>
                    <a:pt x="0" y="114"/>
                  </a:cubicBezTo>
                  <a:cubicBezTo>
                    <a:pt x="0" y="114"/>
                    <a:pt x="26" y="57"/>
                    <a:pt x="8" y="2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10098881" y="1675079"/>
              <a:ext cx="1254919" cy="1604874"/>
            </a:xfrm>
            <a:custGeom>
              <a:avLst/>
              <a:gdLst>
                <a:gd name="T0" fmla="*/ 50 w 194"/>
                <a:gd name="T1" fmla="*/ 248 h 248"/>
                <a:gd name="T2" fmla="*/ 140 w 194"/>
                <a:gd name="T3" fmla="*/ 167 h 248"/>
                <a:gd name="T4" fmla="*/ 193 w 194"/>
                <a:gd name="T5" fmla="*/ 0 h 248"/>
                <a:gd name="T6" fmla="*/ 50 w 194"/>
                <a:gd name="T7" fmla="*/ 101 h 248"/>
                <a:gd name="T8" fmla="*/ 0 w 194"/>
                <a:gd name="T9" fmla="*/ 212 h 248"/>
                <a:gd name="T10" fmla="*/ 50 w 194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8">
                  <a:moveTo>
                    <a:pt x="50" y="248"/>
                  </a:moveTo>
                  <a:cubicBezTo>
                    <a:pt x="80" y="233"/>
                    <a:pt x="106" y="213"/>
                    <a:pt x="140" y="167"/>
                  </a:cubicBezTo>
                  <a:cubicBezTo>
                    <a:pt x="194" y="92"/>
                    <a:pt x="193" y="0"/>
                    <a:pt x="193" y="0"/>
                  </a:cubicBezTo>
                  <a:cubicBezTo>
                    <a:pt x="193" y="0"/>
                    <a:pt x="105" y="27"/>
                    <a:pt x="50" y="101"/>
                  </a:cubicBezTo>
                  <a:cubicBezTo>
                    <a:pt x="17" y="148"/>
                    <a:pt x="6" y="179"/>
                    <a:pt x="0" y="212"/>
                  </a:cubicBezTo>
                  <a:cubicBezTo>
                    <a:pt x="50" y="248"/>
                    <a:pt x="50" y="248"/>
                    <a:pt x="50" y="24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>
              <a:off x="10098881" y="2951870"/>
              <a:ext cx="415572" cy="328083"/>
            </a:xfrm>
            <a:custGeom>
              <a:avLst/>
              <a:gdLst>
                <a:gd name="T0" fmla="*/ 3 w 64"/>
                <a:gd name="T1" fmla="*/ 0 h 51"/>
                <a:gd name="T2" fmla="*/ 0 w 64"/>
                <a:gd name="T3" fmla="*/ 15 h 51"/>
                <a:gd name="T4" fmla="*/ 50 w 64"/>
                <a:gd name="T5" fmla="*/ 51 h 51"/>
                <a:gd name="T6" fmla="*/ 64 w 64"/>
                <a:gd name="T7" fmla="*/ 44 h 51"/>
                <a:gd name="T8" fmla="*/ 3 w 64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1">
                  <a:moveTo>
                    <a:pt x="3" y="0"/>
                  </a:moveTo>
                  <a:cubicBezTo>
                    <a:pt x="2" y="5"/>
                    <a:pt x="1" y="10"/>
                    <a:pt x="0" y="1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5" y="49"/>
                    <a:pt x="59" y="46"/>
                    <a:pt x="64" y="4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10894483" y="1675079"/>
              <a:ext cx="459317" cy="503061"/>
            </a:xfrm>
            <a:custGeom>
              <a:avLst/>
              <a:gdLst>
                <a:gd name="T0" fmla="*/ 59 w 71"/>
                <a:gd name="T1" fmla="*/ 78 h 78"/>
                <a:gd name="T2" fmla="*/ 70 w 71"/>
                <a:gd name="T3" fmla="*/ 0 h 78"/>
                <a:gd name="T4" fmla="*/ 0 w 71"/>
                <a:gd name="T5" fmla="*/ 34 h 78"/>
                <a:gd name="T6" fmla="*/ 59 w 71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8">
                  <a:moveTo>
                    <a:pt x="59" y="78"/>
                  </a:moveTo>
                  <a:cubicBezTo>
                    <a:pt x="71" y="34"/>
                    <a:pt x="70" y="0"/>
                    <a:pt x="70" y="0"/>
                  </a:cubicBezTo>
                  <a:cubicBezTo>
                    <a:pt x="70" y="0"/>
                    <a:pt x="37" y="10"/>
                    <a:pt x="0" y="34"/>
                  </a:cubicBezTo>
                  <a:cubicBezTo>
                    <a:pt x="59" y="78"/>
                    <a:pt x="59" y="78"/>
                    <a:pt x="59" y="78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0046935" y="2763222"/>
              <a:ext cx="519465" cy="699911"/>
            </a:xfrm>
            <a:custGeom>
              <a:avLst/>
              <a:gdLst>
                <a:gd name="T0" fmla="*/ 33 w 80"/>
                <a:gd name="T1" fmla="*/ 52 h 108"/>
                <a:gd name="T2" fmla="*/ 0 w 80"/>
                <a:gd name="T3" fmla="*/ 108 h 108"/>
                <a:gd name="T4" fmla="*/ 43 w 80"/>
                <a:gd name="T5" fmla="*/ 59 h 108"/>
                <a:gd name="T6" fmla="*/ 77 w 80"/>
                <a:gd name="T7" fmla="*/ 2 h 108"/>
                <a:gd name="T8" fmla="*/ 33 w 80"/>
                <a:gd name="T9" fmla="*/ 5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8">
                  <a:moveTo>
                    <a:pt x="33" y="52"/>
                  </a:moveTo>
                  <a:cubicBezTo>
                    <a:pt x="12" y="81"/>
                    <a:pt x="0" y="108"/>
                    <a:pt x="0" y="108"/>
                  </a:cubicBezTo>
                  <a:cubicBezTo>
                    <a:pt x="0" y="108"/>
                    <a:pt x="22" y="88"/>
                    <a:pt x="43" y="59"/>
                  </a:cubicBezTo>
                  <a:cubicBezTo>
                    <a:pt x="65" y="30"/>
                    <a:pt x="80" y="4"/>
                    <a:pt x="77" y="2"/>
                  </a:cubicBezTo>
                  <a:cubicBezTo>
                    <a:pt x="74" y="0"/>
                    <a:pt x="55" y="22"/>
                    <a:pt x="33" y="52"/>
                  </a:cubicBezTo>
                </a:path>
              </a:pathLst>
            </a:custGeom>
            <a:solidFill>
              <a:srgbClr val="92D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0675761" y="2139864"/>
              <a:ext cx="388232" cy="382764"/>
            </a:xfrm>
            <a:custGeom>
              <a:avLst/>
              <a:gdLst>
                <a:gd name="T0" fmla="*/ 51 w 60"/>
                <a:gd name="T1" fmla="*/ 45 h 59"/>
                <a:gd name="T2" fmla="*/ 15 w 60"/>
                <a:gd name="T3" fmla="*/ 51 h 59"/>
                <a:gd name="T4" fmla="*/ 9 w 60"/>
                <a:gd name="T5" fmla="*/ 14 h 59"/>
                <a:gd name="T6" fmla="*/ 45 w 60"/>
                <a:gd name="T7" fmla="*/ 8 h 59"/>
                <a:gd name="T8" fmla="*/ 51 w 60"/>
                <a:gd name="T9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51" y="45"/>
                  </a:moveTo>
                  <a:cubicBezTo>
                    <a:pt x="43" y="57"/>
                    <a:pt x="26" y="59"/>
                    <a:pt x="15" y="51"/>
                  </a:cubicBezTo>
                  <a:cubicBezTo>
                    <a:pt x="3" y="42"/>
                    <a:pt x="0" y="26"/>
                    <a:pt x="9" y="14"/>
                  </a:cubicBezTo>
                  <a:cubicBezTo>
                    <a:pt x="17" y="2"/>
                    <a:pt x="34" y="0"/>
                    <a:pt x="45" y="8"/>
                  </a:cubicBezTo>
                  <a:cubicBezTo>
                    <a:pt x="57" y="17"/>
                    <a:pt x="60" y="33"/>
                    <a:pt x="5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10727708" y="2191810"/>
              <a:ext cx="284339" cy="278871"/>
            </a:xfrm>
            <a:custGeom>
              <a:avLst/>
              <a:gdLst>
                <a:gd name="T0" fmla="*/ 38 w 44"/>
                <a:gd name="T1" fmla="*/ 33 h 43"/>
                <a:gd name="T2" fmla="*/ 11 w 44"/>
                <a:gd name="T3" fmla="*/ 37 h 43"/>
                <a:gd name="T4" fmla="*/ 6 w 44"/>
                <a:gd name="T5" fmla="*/ 10 h 43"/>
                <a:gd name="T6" fmla="*/ 33 w 44"/>
                <a:gd name="T7" fmla="*/ 6 h 43"/>
                <a:gd name="T8" fmla="*/ 38 w 44"/>
                <a:gd name="T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38" y="33"/>
                  </a:moveTo>
                  <a:cubicBezTo>
                    <a:pt x="31" y="41"/>
                    <a:pt x="19" y="43"/>
                    <a:pt x="11" y="37"/>
                  </a:cubicBezTo>
                  <a:cubicBezTo>
                    <a:pt x="2" y="31"/>
                    <a:pt x="0" y="19"/>
                    <a:pt x="6" y="10"/>
                  </a:cubicBezTo>
                  <a:cubicBezTo>
                    <a:pt x="13" y="2"/>
                    <a:pt x="25" y="0"/>
                    <a:pt x="33" y="6"/>
                  </a:cubicBezTo>
                  <a:cubicBezTo>
                    <a:pt x="42" y="12"/>
                    <a:pt x="44" y="24"/>
                    <a:pt x="38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10325806" y="3208868"/>
              <a:ext cx="95691" cy="71085"/>
            </a:xfrm>
            <a:custGeom>
              <a:avLst/>
              <a:gdLst>
                <a:gd name="T0" fmla="*/ 0 w 35"/>
                <a:gd name="T1" fmla="*/ 0 h 26"/>
                <a:gd name="T2" fmla="*/ 0 w 35"/>
                <a:gd name="T3" fmla="*/ 0 h 26"/>
                <a:gd name="T4" fmla="*/ 35 w 35"/>
                <a:gd name="T5" fmla="*/ 26 h 26"/>
                <a:gd name="T6" fmla="*/ 33 w 35"/>
                <a:gd name="T7" fmla="*/ 26 h 26"/>
                <a:gd name="T8" fmla="*/ 0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0" y="0"/>
                  </a:moveTo>
                  <a:lnTo>
                    <a:pt x="0" y="0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10241051" y="3189730"/>
              <a:ext cx="180446" cy="169510"/>
            </a:xfrm>
            <a:custGeom>
              <a:avLst/>
              <a:gdLst>
                <a:gd name="T0" fmla="*/ 8 w 28"/>
                <a:gd name="T1" fmla="*/ 0 h 26"/>
                <a:gd name="T2" fmla="*/ 3 w 28"/>
                <a:gd name="T3" fmla="*/ 7 h 26"/>
                <a:gd name="T4" fmla="*/ 0 w 28"/>
                <a:gd name="T5" fmla="*/ 11 h 26"/>
                <a:gd name="T6" fmla="*/ 20 w 28"/>
                <a:gd name="T7" fmla="*/ 26 h 26"/>
                <a:gd name="T8" fmla="*/ 28 w 28"/>
                <a:gd name="T9" fmla="*/ 14 h 26"/>
                <a:gd name="T10" fmla="*/ 13 w 28"/>
                <a:gd name="T11" fmla="*/ 3 h 26"/>
                <a:gd name="T12" fmla="*/ 8 w 2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6" y="2"/>
                    <a:pt x="5" y="5"/>
                    <a:pt x="3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0292997" y="3189730"/>
              <a:ext cx="123031" cy="90223"/>
            </a:xfrm>
            <a:custGeom>
              <a:avLst/>
              <a:gdLst>
                <a:gd name="T0" fmla="*/ 0 w 19"/>
                <a:gd name="T1" fmla="*/ 0 h 14"/>
                <a:gd name="T2" fmla="*/ 0 w 19"/>
                <a:gd name="T3" fmla="*/ 0 h 14"/>
                <a:gd name="T4" fmla="*/ 19 w 19"/>
                <a:gd name="T5" fmla="*/ 14 h 14"/>
                <a:gd name="T6" fmla="*/ 0 w 1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10260189" y="3189730"/>
              <a:ext cx="32808" cy="46478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5 w 5"/>
                <a:gd name="T7" fmla="*/ 0 h 7"/>
                <a:gd name="T8" fmla="*/ 5 w 5"/>
                <a:gd name="T9" fmla="*/ 0 h 7"/>
                <a:gd name="T10" fmla="*/ 5 w 5"/>
                <a:gd name="T11" fmla="*/ 0 h 7"/>
                <a:gd name="T12" fmla="*/ 5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5"/>
                    <a:pt x="0" y="7"/>
                  </a:cubicBezTo>
                  <a:cubicBezTo>
                    <a:pt x="2" y="5"/>
                    <a:pt x="3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11348332" y="1680547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11348332" y="16805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3"/>
            <p:cNvSpPr>
              <a:spLocks noChangeArrowheads="1"/>
            </p:cNvSpPr>
            <p:nvPr/>
          </p:nvSpPr>
          <p:spPr bwMode="auto">
            <a:xfrm>
              <a:off x="11348332" y="1675079"/>
              <a:ext cx="2734" cy="2734"/>
            </a:xfrm>
            <a:prstGeom prst="rect">
              <a:avLst/>
            </a:prstGeom>
            <a:solidFill>
              <a:srgbClr val="FC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/>
            <p:cNvSpPr>
              <a:spLocks noEditPoints="1"/>
            </p:cNvSpPr>
            <p:nvPr/>
          </p:nvSpPr>
          <p:spPr bwMode="auto">
            <a:xfrm>
              <a:off x="11006578" y="1718823"/>
              <a:ext cx="341753" cy="1044398"/>
            </a:xfrm>
            <a:custGeom>
              <a:avLst/>
              <a:gdLst>
                <a:gd name="T0" fmla="*/ 0 w 53"/>
                <a:gd name="T1" fmla="*/ 161 h 161"/>
                <a:gd name="T2" fmla="*/ 0 w 53"/>
                <a:gd name="T3" fmla="*/ 161 h 161"/>
                <a:gd name="T4" fmla="*/ 0 w 53"/>
                <a:gd name="T5" fmla="*/ 161 h 161"/>
                <a:gd name="T6" fmla="*/ 0 w 53"/>
                <a:gd name="T7" fmla="*/ 160 h 161"/>
                <a:gd name="T8" fmla="*/ 0 w 53"/>
                <a:gd name="T9" fmla="*/ 160 h 161"/>
                <a:gd name="T10" fmla="*/ 0 w 53"/>
                <a:gd name="T11" fmla="*/ 160 h 161"/>
                <a:gd name="T12" fmla="*/ 0 w 53"/>
                <a:gd name="T13" fmla="*/ 160 h 161"/>
                <a:gd name="T14" fmla="*/ 0 w 53"/>
                <a:gd name="T15" fmla="*/ 160 h 161"/>
                <a:gd name="T16" fmla="*/ 0 w 53"/>
                <a:gd name="T17" fmla="*/ 160 h 161"/>
                <a:gd name="T18" fmla="*/ 0 w 53"/>
                <a:gd name="T19" fmla="*/ 160 h 161"/>
                <a:gd name="T20" fmla="*/ 0 w 53"/>
                <a:gd name="T21" fmla="*/ 160 h 161"/>
                <a:gd name="T22" fmla="*/ 0 w 53"/>
                <a:gd name="T23" fmla="*/ 160 h 161"/>
                <a:gd name="T24" fmla="*/ 0 w 53"/>
                <a:gd name="T25" fmla="*/ 160 h 161"/>
                <a:gd name="T26" fmla="*/ 0 w 53"/>
                <a:gd name="T27" fmla="*/ 160 h 161"/>
                <a:gd name="T28" fmla="*/ 0 w 53"/>
                <a:gd name="T29" fmla="*/ 160 h 161"/>
                <a:gd name="T30" fmla="*/ 1 w 53"/>
                <a:gd name="T31" fmla="*/ 159 h 161"/>
                <a:gd name="T32" fmla="*/ 1 w 53"/>
                <a:gd name="T33" fmla="*/ 159 h 161"/>
                <a:gd name="T34" fmla="*/ 1 w 53"/>
                <a:gd name="T35" fmla="*/ 159 h 161"/>
                <a:gd name="T36" fmla="*/ 7 w 53"/>
                <a:gd name="T37" fmla="*/ 150 h 161"/>
                <a:gd name="T38" fmla="*/ 7 w 53"/>
                <a:gd name="T39" fmla="*/ 150 h 161"/>
                <a:gd name="T40" fmla="*/ 7 w 53"/>
                <a:gd name="T41" fmla="*/ 150 h 161"/>
                <a:gd name="T42" fmla="*/ 7 w 53"/>
                <a:gd name="T43" fmla="*/ 149 h 161"/>
                <a:gd name="T44" fmla="*/ 7 w 53"/>
                <a:gd name="T45" fmla="*/ 149 h 161"/>
                <a:gd name="T46" fmla="*/ 7 w 53"/>
                <a:gd name="T47" fmla="*/ 149 h 161"/>
                <a:gd name="T48" fmla="*/ 8 w 53"/>
                <a:gd name="T49" fmla="*/ 149 h 161"/>
                <a:gd name="T50" fmla="*/ 8 w 53"/>
                <a:gd name="T51" fmla="*/ 149 h 161"/>
                <a:gd name="T52" fmla="*/ 8 w 53"/>
                <a:gd name="T53" fmla="*/ 149 h 161"/>
                <a:gd name="T54" fmla="*/ 8 w 53"/>
                <a:gd name="T55" fmla="*/ 149 h 161"/>
                <a:gd name="T56" fmla="*/ 8 w 53"/>
                <a:gd name="T57" fmla="*/ 149 h 161"/>
                <a:gd name="T58" fmla="*/ 8 w 53"/>
                <a:gd name="T59" fmla="*/ 149 h 161"/>
                <a:gd name="T60" fmla="*/ 8 w 53"/>
                <a:gd name="T61" fmla="*/ 149 h 161"/>
                <a:gd name="T62" fmla="*/ 8 w 53"/>
                <a:gd name="T63" fmla="*/ 149 h 161"/>
                <a:gd name="T64" fmla="*/ 8 w 53"/>
                <a:gd name="T65" fmla="*/ 149 h 161"/>
                <a:gd name="T66" fmla="*/ 8 w 53"/>
                <a:gd name="T67" fmla="*/ 148 h 161"/>
                <a:gd name="T68" fmla="*/ 8 w 53"/>
                <a:gd name="T69" fmla="*/ 148 h 161"/>
                <a:gd name="T70" fmla="*/ 8 w 53"/>
                <a:gd name="T71" fmla="*/ 148 h 161"/>
                <a:gd name="T72" fmla="*/ 53 w 53"/>
                <a:gd name="T73" fmla="*/ 0 h 161"/>
                <a:gd name="T74" fmla="*/ 8 w 53"/>
                <a:gd name="T75" fmla="*/ 148 h 161"/>
                <a:gd name="T76" fmla="*/ 53 w 53"/>
                <a:gd name="T7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" h="161">
                  <a:moveTo>
                    <a:pt x="0" y="161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0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moveTo>
                    <a:pt x="1" y="159"/>
                  </a:moveTo>
                  <a:cubicBezTo>
                    <a:pt x="1" y="159"/>
                    <a:pt x="1" y="159"/>
                    <a:pt x="1" y="159"/>
                  </a:cubicBezTo>
                  <a:cubicBezTo>
                    <a:pt x="1" y="159"/>
                    <a:pt x="1" y="159"/>
                    <a:pt x="1" y="159"/>
                  </a:cubicBezTo>
                  <a:moveTo>
                    <a:pt x="7" y="150"/>
                  </a:moveTo>
                  <a:cubicBezTo>
                    <a:pt x="7" y="150"/>
                    <a:pt x="7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moveTo>
                    <a:pt x="7" y="149"/>
                  </a:move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9"/>
                  </a:moveTo>
                  <a:cubicBezTo>
                    <a:pt x="8" y="149"/>
                    <a:pt x="8" y="149"/>
                    <a:pt x="8" y="149"/>
                  </a:cubicBezTo>
                  <a:cubicBezTo>
                    <a:pt x="8" y="149"/>
                    <a:pt x="8" y="149"/>
                    <a:pt x="8" y="149"/>
                  </a:cubicBezTo>
                  <a:moveTo>
                    <a:pt x="8" y="148"/>
                  </a:moveTo>
                  <a:cubicBezTo>
                    <a:pt x="8" y="148"/>
                    <a:pt x="8" y="148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moveTo>
                    <a:pt x="53" y="0"/>
                  </a:moveTo>
                  <a:cubicBezTo>
                    <a:pt x="52" y="21"/>
                    <a:pt x="46" y="89"/>
                    <a:pt x="8" y="148"/>
                  </a:cubicBezTo>
                  <a:cubicBezTo>
                    <a:pt x="46" y="89"/>
                    <a:pt x="52" y="21"/>
                    <a:pt x="53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350412" y="1694217"/>
              <a:ext cx="997920" cy="1541991"/>
            </a:xfrm>
            <a:custGeom>
              <a:avLst/>
              <a:gdLst>
                <a:gd name="T0" fmla="*/ 154 w 154"/>
                <a:gd name="T1" fmla="*/ 9 h 238"/>
                <a:gd name="T2" fmla="*/ 154 w 154"/>
                <a:gd name="T3" fmla="*/ 9 h 238"/>
                <a:gd name="T4" fmla="*/ 152 w 154"/>
                <a:gd name="T5" fmla="*/ 27 h 238"/>
                <a:gd name="T6" fmla="*/ 152 w 154"/>
                <a:gd name="T7" fmla="*/ 27 h 238"/>
                <a:gd name="T8" fmla="*/ 152 w 154"/>
                <a:gd name="T9" fmla="*/ 27 h 238"/>
                <a:gd name="T10" fmla="*/ 152 w 154"/>
                <a:gd name="T11" fmla="*/ 28 h 238"/>
                <a:gd name="T12" fmla="*/ 143 w 154"/>
                <a:gd name="T13" fmla="*/ 74 h 238"/>
                <a:gd name="T14" fmla="*/ 143 w 154"/>
                <a:gd name="T15" fmla="*/ 74 h 238"/>
                <a:gd name="T16" fmla="*/ 143 w 154"/>
                <a:gd name="T17" fmla="*/ 74 h 238"/>
                <a:gd name="T18" fmla="*/ 143 w 154"/>
                <a:gd name="T19" fmla="*/ 75 h 238"/>
                <a:gd name="T20" fmla="*/ 95 w 154"/>
                <a:gd name="T21" fmla="*/ 77 h 238"/>
                <a:gd name="T22" fmla="*/ 106 w 154"/>
                <a:gd name="T23" fmla="*/ 98 h 238"/>
                <a:gd name="T24" fmla="*/ 101 w 154"/>
                <a:gd name="T25" fmla="*/ 114 h 238"/>
                <a:gd name="T26" fmla="*/ 101 w 154"/>
                <a:gd name="T27" fmla="*/ 114 h 238"/>
                <a:gd name="T28" fmla="*/ 80 w 154"/>
                <a:gd name="T29" fmla="*/ 125 h 238"/>
                <a:gd name="T30" fmla="*/ 80 w 154"/>
                <a:gd name="T31" fmla="*/ 125 h 238"/>
                <a:gd name="T32" fmla="*/ 65 w 154"/>
                <a:gd name="T33" fmla="*/ 120 h 238"/>
                <a:gd name="T34" fmla="*/ 65 w 154"/>
                <a:gd name="T35" fmla="*/ 120 h 238"/>
                <a:gd name="T36" fmla="*/ 30 w 154"/>
                <a:gd name="T37" fmla="*/ 167 h 238"/>
                <a:gd name="T38" fmla="*/ 30 w 154"/>
                <a:gd name="T39" fmla="*/ 167 h 238"/>
                <a:gd name="T40" fmla="*/ 30 w 154"/>
                <a:gd name="T41" fmla="*/ 167 h 238"/>
                <a:gd name="T42" fmla="*/ 30 w 154"/>
                <a:gd name="T43" fmla="*/ 167 h 238"/>
                <a:gd name="T44" fmla="*/ 30 w 154"/>
                <a:gd name="T45" fmla="*/ 167 h 238"/>
                <a:gd name="T46" fmla="*/ 30 w 154"/>
                <a:gd name="T47" fmla="*/ 167 h 238"/>
                <a:gd name="T48" fmla="*/ 30 w 154"/>
                <a:gd name="T49" fmla="*/ 167 h 238"/>
                <a:gd name="T50" fmla="*/ 30 w 154"/>
                <a:gd name="T51" fmla="*/ 167 h 238"/>
                <a:gd name="T52" fmla="*/ 30 w 154"/>
                <a:gd name="T53" fmla="*/ 167 h 238"/>
                <a:gd name="T54" fmla="*/ 30 w 154"/>
                <a:gd name="T55" fmla="*/ 167 h 238"/>
                <a:gd name="T56" fmla="*/ 30 w 154"/>
                <a:gd name="T57" fmla="*/ 167 h 238"/>
                <a:gd name="T58" fmla="*/ 30 w 154"/>
                <a:gd name="T59" fmla="*/ 167 h 238"/>
                <a:gd name="T60" fmla="*/ 30 w 154"/>
                <a:gd name="T61" fmla="*/ 167 h 238"/>
                <a:gd name="T62" fmla="*/ 30 w 154"/>
                <a:gd name="T63" fmla="*/ 167 h 238"/>
                <a:gd name="T64" fmla="*/ 20 w 154"/>
                <a:gd name="T65" fmla="*/ 189 h 238"/>
                <a:gd name="T66" fmla="*/ 20 w 154"/>
                <a:gd name="T67" fmla="*/ 189 h 238"/>
                <a:gd name="T68" fmla="*/ 20 w 154"/>
                <a:gd name="T69" fmla="*/ 190 h 238"/>
                <a:gd name="T70" fmla="*/ 9 w 154"/>
                <a:gd name="T71" fmla="*/ 206 h 238"/>
                <a:gd name="T72" fmla="*/ 9 w 154"/>
                <a:gd name="T73" fmla="*/ 206 h 238"/>
                <a:gd name="T74" fmla="*/ 9 w 154"/>
                <a:gd name="T75" fmla="*/ 206 h 238"/>
                <a:gd name="T76" fmla="*/ 25 w 154"/>
                <a:gd name="T77" fmla="*/ 238 h 238"/>
                <a:gd name="T78" fmla="*/ 64 w 154"/>
                <a:gd name="T79" fmla="*/ 208 h 238"/>
                <a:gd name="T80" fmla="*/ 101 w 154"/>
                <a:gd name="T81" fmla="*/ 165 h 238"/>
                <a:gd name="T82" fmla="*/ 101 w 154"/>
                <a:gd name="T83" fmla="*/ 164 h 238"/>
                <a:gd name="T84" fmla="*/ 101 w 154"/>
                <a:gd name="T85" fmla="*/ 164 h 238"/>
                <a:gd name="T86" fmla="*/ 101 w 154"/>
                <a:gd name="T87" fmla="*/ 164 h 238"/>
                <a:gd name="T88" fmla="*/ 101 w 154"/>
                <a:gd name="T89" fmla="*/ 164 h 238"/>
                <a:gd name="T90" fmla="*/ 102 w 154"/>
                <a:gd name="T91" fmla="*/ 163 h 238"/>
                <a:gd name="T92" fmla="*/ 108 w 154"/>
                <a:gd name="T93" fmla="*/ 154 h 238"/>
                <a:gd name="T94" fmla="*/ 108 w 154"/>
                <a:gd name="T95" fmla="*/ 153 h 238"/>
                <a:gd name="T96" fmla="*/ 109 w 154"/>
                <a:gd name="T97" fmla="*/ 153 h 238"/>
                <a:gd name="T98" fmla="*/ 109 w 154"/>
                <a:gd name="T99" fmla="*/ 153 h 238"/>
                <a:gd name="T100" fmla="*/ 109 w 154"/>
                <a:gd name="T101" fmla="*/ 153 h 238"/>
                <a:gd name="T102" fmla="*/ 109 w 154"/>
                <a:gd name="T103" fmla="*/ 152 h 238"/>
                <a:gd name="T104" fmla="*/ 109 w 154"/>
                <a:gd name="T105" fmla="*/ 152 h 238"/>
                <a:gd name="T106" fmla="*/ 154 w 154"/>
                <a:gd name="T10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238">
                  <a:moveTo>
                    <a:pt x="154" y="0"/>
                  </a:moveTo>
                  <a:cubicBezTo>
                    <a:pt x="154" y="2"/>
                    <a:pt x="154" y="5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3" y="14"/>
                    <a:pt x="153" y="20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0" y="40"/>
                    <a:pt x="148" y="56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3" y="74"/>
                    <a:pt x="143" y="74"/>
                    <a:pt x="143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102" y="82"/>
                    <a:pt x="106" y="90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104"/>
                    <a:pt x="105" y="109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96" y="121"/>
                    <a:pt x="88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75" y="125"/>
                    <a:pt x="69" y="123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0" y="167"/>
                    <a:pt x="30" y="167"/>
                    <a:pt x="30" y="167"/>
                  </a:cubicBezTo>
                  <a:cubicBezTo>
                    <a:pt x="31" y="169"/>
                    <a:pt x="27" y="177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20" y="189"/>
                    <a:pt x="20" y="190"/>
                    <a:pt x="20" y="190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7" y="195"/>
                    <a:pt x="13" y="200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9" y="206"/>
                    <a:pt x="9" y="206"/>
                    <a:pt x="9" y="206"/>
                  </a:cubicBezTo>
                  <a:cubicBezTo>
                    <a:pt x="6" y="210"/>
                    <a:pt x="3" y="215"/>
                    <a:pt x="0" y="219"/>
                  </a:cubicBezTo>
                  <a:cubicBezTo>
                    <a:pt x="25" y="238"/>
                    <a:pt x="25" y="238"/>
                    <a:pt x="25" y="238"/>
                  </a:cubicBezTo>
                  <a:cubicBezTo>
                    <a:pt x="26" y="237"/>
                    <a:pt x="28" y="236"/>
                    <a:pt x="29" y="235"/>
                  </a:cubicBezTo>
                  <a:cubicBezTo>
                    <a:pt x="41" y="228"/>
                    <a:pt x="52" y="219"/>
                    <a:pt x="64" y="208"/>
                  </a:cubicBezTo>
                  <a:cubicBezTo>
                    <a:pt x="75" y="197"/>
                    <a:pt x="87" y="183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2" y="163"/>
                  </a:cubicBezTo>
                  <a:cubicBezTo>
                    <a:pt x="102" y="163"/>
                    <a:pt x="102" y="163"/>
                    <a:pt x="102" y="163"/>
                  </a:cubicBezTo>
                  <a:cubicBezTo>
                    <a:pt x="104" y="160"/>
                    <a:pt x="106" y="157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8" y="153"/>
                    <a:pt x="108" y="153"/>
                  </a:cubicBezTo>
                  <a:cubicBezTo>
                    <a:pt x="108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09" y="153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09" y="152"/>
                    <a:pt x="109" y="152"/>
                    <a:pt x="109" y="152"/>
                  </a:cubicBezTo>
                  <a:cubicBezTo>
                    <a:pt x="147" y="93"/>
                    <a:pt x="153" y="25"/>
                    <a:pt x="154" y="4"/>
                  </a:cubicBezTo>
                  <a:cubicBezTo>
                    <a:pt x="154" y="2"/>
                    <a:pt x="154" y="1"/>
                    <a:pt x="1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/>
            <p:cNvSpPr>
              <a:spLocks noEditPoints="1"/>
            </p:cNvSpPr>
            <p:nvPr/>
          </p:nvSpPr>
          <p:spPr bwMode="auto">
            <a:xfrm>
              <a:off x="11277247" y="1751632"/>
              <a:ext cx="71085" cy="426508"/>
            </a:xfrm>
            <a:custGeom>
              <a:avLst/>
              <a:gdLst>
                <a:gd name="T0" fmla="*/ 0 w 11"/>
                <a:gd name="T1" fmla="*/ 65 h 66"/>
                <a:gd name="T2" fmla="*/ 0 w 11"/>
                <a:gd name="T3" fmla="*/ 66 h 66"/>
                <a:gd name="T4" fmla="*/ 0 w 11"/>
                <a:gd name="T5" fmla="*/ 66 h 66"/>
                <a:gd name="T6" fmla="*/ 0 w 11"/>
                <a:gd name="T7" fmla="*/ 65 h 66"/>
                <a:gd name="T8" fmla="*/ 0 w 11"/>
                <a:gd name="T9" fmla="*/ 65 h 66"/>
                <a:gd name="T10" fmla="*/ 0 w 11"/>
                <a:gd name="T11" fmla="*/ 65 h 66"/>
                <a:gd name="T12" fmla="*/ 0 w 11"/>
                <a:gd name="T13" fmla="*/ 65 h 66"/>
                <a:gd name="T14" fmla="*/ 0 w 11"/>
                <a:gd name="T15" fmla="*/ 65 h 66"/>
                <a:gd name="T16" fmla="*/ 0 w 11"/>
                <a:gd name="T17" fmla="*/ 65 h 66"/>
                <a:gd name="T18" fmla="*/ 0 w 11"/>
                <a:gd name="T19" fmla="*/ 65 h 66"/>
                <a:gd name="T20" fmla="*/ 9 w 11"/>
                <a:gd name="T21" fmla="*/ 19 h 66"/>
                <a:gd name="T22" fmla="*/ 9 w 11"/>
                <a:gd name="T23" fmla="*/ 19 h 66"/>
                <a:gd name="T24" fmla="*/ 9 w 11"/>
                <a:gd name="T25" fmla="*/ 19 h 66"/>
                <a:gd name="T26" fmla="*/ 9 w 11"/>
                <a:gd name="T27" fmla="*/ 18 h 66"/>
                <a:gd name="T28" fmla="*/ 9 w 11"/>
                <a:gd name="T29" fmla="*/ 18 h 66"/>
                <a:gd name="T30" fmla="*/ 9 w 11"/>
                <a:gd name="T31" fmla="*/ 18 h 66"/>
                <a:gd name="T32" fmla="*/ 9 w 11"/>
                <a:gd name="T33" fmla="*/ 18 h 66"/>
                <a:gd name="T34" fmla="*/ 9 w 11"/>
                <a:gd name="T35" fmla="*/ 18 h 66"/>
                <a:gd name="T36" fmla="*/ 9 w 11"/>
                <a:gd name="T37" fmla="*/ 18 h 66"/>
                <a:gd name="T38" fmla="*/ 9 w 11"/>
                <a:gd name="T39" fmla="*/ 18 h 66"/>
                <a:gd name="T40" fmla="*/ 9 w 11"/>
                <a:gd name="T41" fmla="*/ 18 h 66"/>
                <a:gd name="T42" fmla="*/ 9 w 11"/>
                <a:gd name="T43" fmla="*/ 18 h 66"/>
                <a:gd name="T44" fmla="*/ 11 w 11"/>
                <a:gd name="T45" fmla="*/ 0 h 66"/>
                <a:gd name="T46" fmla="*/ 9 w 11"/>
                <a:gd name="T47" fmla="*/ 18 h 66"/>
                <a:gd name="T48" fmla="*/ 11 w 11"/>
                <a:gd name="T49" fmla="*/ 0 h 66"/>
                <a:gd name="T50" fmla="*/ 11 w 11"/>
                <a:gd name="T51" fmla="*/ 0 h 66"/>
                <a:gd name="T52" fmla="*/ 11 w 11"/>
                <a:gd name="T53" fmla="*/ 0 h 66"/>
                <a:gd name="T54" fmla="*/ 11 w 11"/>
                <a:gd name="T5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" h="66">
                  <a:moveTo>
                    <a:pt x="0" y="65"/>
                  </a:moveTo>
                  <a:cubicBezTo>
                    <a:pt x="0" y="65"/>
                    <a:pt x="0" y="65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moveTo>
                    <a:pt x="11" y="0"/>
                  </a:moveTo>
                  <a:cubicBezTo>
                    <a:pt x="10" y="5"/>
                    <a:pt x="10" y="11"/>
                    <a:pt x="9" y="18"/>
                  </a:cubicBezTo>
                  <a:cubicBezTo>
                    <a:pt x="10" y="11"/>
                    <a:pt x="10" y="5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/>
            <p:cNvSpPr>
              <a:spLocks noEditPoints="1"/>
            </p:cNvSpPr>
            <p:nvPr/>
          </p:nvSpPr>
          <p:spPr bwMode="auto">
            <a:xfrm>
              <a:off x="10410560" y="2776892"/>
              <a:ext cx="133967" cy="251531"/>
            </a:xfrm>
            <a:custGeom>
              <a:avLst/>
              <a:gdLst>
                <a:gd name="T0" fmla="*/ 0 w 21"/>
                <a:gd name="T1" fmla="*/ 39 h 39"/>
                <a:gd name="T2" fmla="*/ 0 w 21"/>
                <a:gd name="T3" fmla="*/ 39 h 39"/>
                <a:gd name="T4" fmla="*/ 0 w 21"/>
                <a:gd name="T5" fmla="*/ 39 h 39"/>
                <a:gd name="T6" fmla="*/ 0 w 21"/>
                <a:gd name="T7" fmla="*/ 39 h 39"/>
                <a:gd name="T8" fmla="*/ 0 w 21"/>
                <a:gd name="T9" fmla="*/ 39 h 39"/>
                <a:gd name="T10" fmla="*/ 0 w 21"/>
                <a:gd name="T11" fmla="*/ 39 h 39"/>
                <a:gd name="T12" fmla="*/ 11 w 21"/>
                <a:gd name="T13" fmla="*/ 23 h 39"/>
                <a:gd name="T14" fmla="*/ 0 w 21"/>
                <a:gd name="T15" fmla="*/ 39 h 39"/>
                <a:gd name="T16" fmla="*/ 11 w 21"/>
                <a:gd name="T17" fmla="*/ 23 h 39"/>
                <a:gd name="T18" fmla="*/ 11 w 21"/>
                <a:gd name="T19" fmla="*/ 22 h 39"/>
                <a:gd name="T20" fmla="*/ 11 w 21"/>
                <a:gd name="T21" fmla="*/ 23 h 39"/>
                <a:gd name="T22" fmla="*/ 11 w 21"/>
                <a:gd name="T23" fmla="*/ 22 h 39"/>
                <a:gd name="T24" fmla="*/ 11 w 21"/>
                <a:gd name="T25" fmla="*/ 22 h 39"/>
                <a:gd name="T26" fmla="*/ 11 w 21"/>
                <a:gd name="T27" fmla="*/ 22 h 39"/>
                <a:gd name="T28" fmla="*/ 11 w 21"/>
                <a:gd name="T29" fmla="*/ 22 h 39"/>
                <a:gd name="T30" fmla="*/ 11 w 21"/>
                <a:gd name="T31" fmla="*/ 22 h 39"/>
                <a:gd name="T32" fmla="*/ 11 w 21"/>
                <a:gd name="T33" fmla="*/ 22 h 39"/>
                <a:gd name="T34" fmla="*/ 11 w 21"/>
                <a:gd name="T35" fmla="*/ 22 h 39"/>
                <a:gd name="T36" fmla="*/ 21 w 21"/>
                <a:gd name="T37" fmla="*/ 0 h 39"/>
                <a:gd name="T38" fmla="*/ 21 w 21"/>
                <a:gd name="T39" fmla="*/ 0 h 39"/>
                <a:gd name="T40" fmla="*/ 21 w 21"/>
                <a:gd name="T41" fmla="*/ 0 h 39"/>
                <a:gd name="T42" fmla="*/ 21 w 21"/>
                <a:gd name="T43" fmla="*/ 0 h 39"/>
                <a:gd name="T44" fmla="*/ 21 w 21"/>
                <a:gd name="T45" fmla="*/ 0 h 39"/>
                <a:gd name="T46" fmla="*/ 21 w 21"/>
                <a:gd name="T47" fmla="*/ 0 h 39"/>
                <a:gd name="T48" fmla="*/ 21 w 21"/>
                <a:gd name="T49" fmla="*/ 0 h 39"/>
                <a:gd name="T50" fmla="*/ 21 w 21"/>
                <a:gd name="T51" fmla="*/ 0 h 39"/>
                <a:gd name="T52" fmla="*/ 21 w 21"/>
                <a:gd name="T53" fmla="*/ 0 h 39"/>
                <a:gd name="T54" fmla="*/ 21 w 21"/>
                <a:gd name="T55" fmla="*/ 0 h 39"/>
                <a:gd name="T56" fmla="*/ 21 w 21"/>
                <a:gd name="T57" fmla="*/ 0 h 39"/>
                <a:gd name="T58" fmla="*/ 21 w 21"/>
                <a:gd name="T59" fmla="*/ 0 h 39"/>
                <a:gd name="T60" fmla="*/ 21 w 21"/>
                <a:gd name="T61" fmla="*/ 0 h 39"/>
                <a:gd name="T62" fmla="*/ 21 w 21"/>
                <a:gd name="T63" fmla="*/ 0 h 39"/>
                <a:gd name="T64" fmla="*/ 21 w 21"/>
                <a:gd name="T65" fmla="*/ 0 h 39"/>
                <a:gd name="T66" fmla="*/ 21 w 21"/>
                <a:gd name="T67" fmla="*/ 0 h 39"/>
                <a:gd name="T68" fmla="*/ 21 w 21"/>
                <a:gd name="T69" fmla="*/ 0 h 39"/>
                <a:gd name="T70" fmla="*/ 21 w 21"/>
                <a:gd name="T71" fmla="*/ 0 h 39"/>
                <a:gd name="T72" fmla="*/ 21 w 21"/>
                <a:gd name="T73" fmla="*/ 0 h 39"/>
                <a:gd name="T74" fmla="*/ 21 w 21"/>
                <a:gd name="T75" fmla="*/ 0 h 39"/>
                <a:gd name="T76" fmla="*/ 21 w 21"/>
                <a:gd name="T77" fmla="*/ 0 h 39"/>
                <a:gd name="T78" fmla="*/ 21 w 21"/>
                <a:gd name="T79" fmla="*/ 0 h 39"/>
                <a:gd name="T80" fmla="*/ 21 w 21"/>
                <a:gd name="T81" fmla="*/ 0 h 39"/>
                <a:gd name="T82" fmla="*/ 21 w 21"/>
                <a:gd name="T83" fmla="*/ 0 h 39"/>
                <a:gd name="T84" fmla="*/ 21 w 21"/>
                <a:gd name="T85" fmla="*/ 0 h 39"/>
                <a:gd name="T86" fmla="*/ 21 w 21"/>
                <a:gd name="T87" fmla="*/ 0 h 39"/>
                <a:gd name="T88" fmla="*/ 21 w 21"/>
                <a:gd name="T89" fmla="*/ 0 h 39"/>
                <a:gd name="T90" fmla="*/ 21 w 21"/>
                <a:gd name="T91" fmla="*/ 0 h 39"/>
                <a:gd name="T92" fmla="*/ 21 w 21"/>
                <a:gd name="T93" fmla="*/ 0 h 39"/>
                <a:gd name="T94" fmla="*/ 21 w 21"/>
                <a:gd name="T95" fmla="*/ 0 h 39"/>
                <a:gd name="T96" fmla="*/ 21 w 21"/>
                <a:gd name="T97" fmla="*/ 0 h 39"/>
                <a:gd name="T98" fmla="*/ 21 w 21"/>
                <a:gd name="T99" fmla="*/ 0 h 39"/>
                <a:gd name="T100" fmla="*/ 21 w 21"/>
                <a:gd name="T101" fmla="*/ 0 h 39"/>
                <a:gd name="T102" fmla="*/ 21 w 21"/>
                <a:gd name="T103" fmla="*/ 0 h 39"/>
                <a:gd name="T104" fmla="*/ 21 w 21"/>
                <a:gd name="T105" fmla="*/ 0 h 39"/>
                <a:gd name="T106" fmla="*/ 21 w 21"/>
                <a:gd name="T107" fmla="*/ 0 h 39"/>
                <a:gd name="T108" fmla="*/ 21 w 21"/>
                <a:gd name="T109" fmla="*/ 0 h 39"/>
                <a:gd name="T110" fmla="*/ 21 w 21"/>
                <a:gd name="T111" fmla="*/ 0 h 39"/>
                <a:gd name="T112" fmla="*/ 21 w 21"/>
                <a:gd name="T1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" h="39"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11" y="23"/>
                  </a:moveTo>
                  <a:cubicBezTo>
                    <a:pt x="8" y="28"/>
                    <a:pt x="4" y="33"/>
                    <a:pt x="0" y="39"/>
                  </a:cubicBezTo>
                  <a:cubicBezTo>
                    <a:pt x="4" y="33"/>
                    <a:pt x="8" y="28"/>
                    <a:pt x="11" y="23"/>
                  </a:cubicBezTo>
                  <a:moveTo>
                    <a:pt x="11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5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/>
            <p:cNvSpPr>
              <a:spLocks/>
            </p:cNvSpPr>
            <p:nvPr/>
          </p:nvSpPr>
          <p:spPr bwMode="auto">
            <a:xfrm>
              <a:off x="10421497" y="3279953"/>
              <a:ext cx="820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/>
            <p:cNvSpPr>
              <a:spLocks/>
            </p:cNvSpPr>
            <p:nvPr/>
          </p:nvSpPr>
          <p:spPr bwMode="auto">
            <a:xfrm>
              <a:off x="10421497" y="3260815"/>
              <a:ext cx="46478" cy="19138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0 w 7"/>
                <a:gd name="T5" fmla="*/ 3 h 3"/>
                <a:gd name="T6" fmla="*/ 1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5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5" y="1"/>
                    <a:pt x="7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auto">
            <a:xfrm>
              <a:off x="10506251" y="3236209"/>
              <a:ext cx="8202" cy="546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FCFD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10500783" y="3241677"/>
              <a:ext cx="546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E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10467975" y="3241677"/>
              <a:ext cx="32808" cy="19138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" y="2"/>
                    <a:pt x="3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6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11348332" y="1675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/>
            <p:cNvSpPr>
              <a:spLocks noEditPoints="1"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30 w 41"/>
                <a:gd name="T1" fmla="*/ 77 h 78"/>
                <a:gd name="T2" fmla="*/ 30 w 41"/>
                <a:gd name="T3" fmla="*/ 77 h 78"/>
                <a:gd name="T4" fmla="*/ 30 w 41"/>
                <a:gd name="T5" fmla="*/ 77 h 78"/>
                <a:gd name="T6" fmla="*/ 30 w 41"/>
                <a:gd name="T7" fmla="*/ 77 h 78"/>
                <a:gd name="T8" fmla="*/ 30 w 41"/>
                <a:gd name="T9" fmla="*/ 77 h 78"/>
                <a:gd name="T10" fmla="*/ 30 w 41"/>
                <a:gd name="T11" fmla="*/ 77 h 78"/>
                <a:gd name="T12" fmla="*/ 0 w 41"/>
                <a:gd name="T13" fmla="*/ 56 h 78"/>
                <a:gd name="T14" fmla="*/ 0 w 41"/>
                <a:gd name="T15" fmla="*/ 56 h 78"/>
                <a:gd name="T16" fmla="*/ 30 w 41"/>
                <a:gd name="T17" fmla="*/ 78 h 78"/>
                <a:gd name="T18" fmla="*/ 0 w 41"/>
                <a:gd name="T19" fmla="*/ 56 h 78"/>
                <a:gd name="T20" fmla="*/ 39 w 41"/>
                <a:gd name="T21" fmla="*/ 31 h 78"/>
                <a:gd name="T22" fmla="*/ 30 w 41"/>
                <a:gd name="T23" fmla="*/ 77 h 78"/>
                <a:gd name="T24" fmla="*/ 39 w 41"/>
                <a:gd name="T25" fmla="*/ 31 h 78"/>
                <a:gd name="T26" fmla="*/ 39 w 41"/>
                <a:gd name="T27" fmla="*/ 30 h 78"/>
                <a:gd name="T28" fmla="*/ 39 w 41"/>
                <a:gd name="T29" fmla="*/ 31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39 w 41"/>
                <a:gd name="T39" fmla="*/ 30 h 78"/>
                <a:gd name="T40" fmla="*/ 39 w 41"/>
                <a:gd name="T41" fmla="*/ 30 h 78"/>
                <a:gd name="T42" fmla="*/ 39 w 41"/>
                <a:gd name="T43" fmla="*/ 30 h 78"/>
                <a:gd name="T44" fmla="*/ 39 w 41"/>
                <a:gd name="T45" fmla="*/ 30 h 78"/>
                <a:gd name="T46" fmla="*/ 39 w 41"/>
                <a:gd name="T47" fmla="*/ 30 h 78"/>
                <a:gd name="T48" fmla="*/ 39 w 41"/>
                <a:gd name="T49" fmla="*/ 30 h 78"/>
                <a:gd name="T50" fmla="*/ 41 w 41"/>
                <a:gd name="T51" fmla="*/ 12 h 78"/>
                <a:gd name="T52" fmla="*/ 41 w 41"/>
                <a:gd name="T53" fmla="*/ 12 h 78"/>
                <a:gd name="T54" fmla="*/ 41 w 41"/>
                <a:gd name="T55" fmla="*/ 12 h 78"/>
                <a:gd name="T56" fmla="*/ 41 w 41"/>
                <a:gd name="T57" fmla="*/ 2 h 78"/>
                <a:gd name="T58" fmla="*/ 41 w 41"/>
                <a:gd name="T59" fmla="*/ 12 h 78"/>
                <a:gd name="T60" fmla="*/ 41 w 41"/>
                <a:gd name="T61" fmla="*/ 3 h 78"/>
                <a:gd name="T62" fmla="*/ 41 w 41"/>
                <a:gd name="T63" fmla="*/ 3 h 78"/>
                <a:gd name="T64" fmla="*/ 41 w 41"/>
                <a:gd name="T65" fmla="*/ 3 h 78"/>
                <a:gd name="T66" fmla="*/ 41 w 41"/>
                <a:gd name="T67" fmla="*/ 2 h 78"/>
                <a:gd name="T68" fmla="*/ 41 w 41"/>
                <a:gd name="T69" fmla="*/ 0 h 78"/>
                <a:gd name="T70" fmla="*/ 41 w 41"/>
                <a:gd name="T71" fmla="*/ 1 h 78"/>
                <a:gd name="T72" fmla="*/ 41 w 41"/>
                <a:gd name="T73" fmla="*/ 0 h 78"/>
                <a:gd name="T74" fmla="*/ 41 w 41"/>
                <a:gd name="T75" fmla="*/ 0 h 78"/>
                <a:gd name="T76" fmla="*/ 41 w 41"/>
                <a:gd name="T77" fmla="*/ 0 h 78"/>
                <a:gd name="T78" fmla="*/ 41 w 41"/>
                <a:gd name="T79" fmla="*/ 0 h 78"/>
                <a:gd name="T80" fmla="*/ 41 w 41"/>
                <a:gd name="T81" fmla="*/ 0 h 78"/>
                <a:gd name="T82" fmla="*/ 41 w 41"/>
                <a:gd name="T83" fmla="*/ 0 h 78"/>
                <a:gd name="T84" fmla="*/ 41 w 41"/>
                <a:gd name="T85" fmla="*/ 0 h 78"/>
                <a:gd name="T86" fmla="*/ 41 w 41"/>
                <a:gd name="T87" fmla="*/ 0 h 78"/>
                <a:gd name="T88" fmla="*/ 41 w 41"/>
                <a:gd name="T89" fmla="*/ 0 h 78"/>
                <a:gd name="T90" fmla="*/ 41 w 41"/>
                <a:gd name="T9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8"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30" y="77"/>
                  </a:move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39" y="31"/>
                  </a:moveTo>
                  <a:cubicBezTo>
                    <a:pt x="37" y="43"/>
                    <a:pt x="35" y="59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moveTo>
                    <a:pt x="39" y="30"/>
                  </a:moveTo>
                  <a:cubicBezTo>
                    <a:pt x="39" y="30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moveTo>
                    <a:pt x="41" y="2"/>
                  </a:moveTo>
                  <a:cubicBezTo>
                    <a:pt x="41" y="4"/>
                    <a:pt x="41" y="7"/>
                    <a:pt x="41" y="12"/>
                  </a:cubicBezTo>
                  <a:cubicBezTo>
                    <a:pt x="41" y="8"/>
                    <a:pt x="41" y="5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2"/>
                    <a:pt x="41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11083131" y="1675079"/>
              <a:ext cx="265201" cy="503061"/>
            </a:xfrm>
            <a:custGeom>
              <a:avLst/>
              <a:gdLst>
                <a:gd name="T0" fmla="*/ 41 w 41"/>
                <a:gd name="T1" fmla="*/ 0 h 78"/>
                <a:gd name="T2" fmla="*/ 41 w 41"/>
                <a:gd name="T3" fmla="*/ 0 h 78"/>
                <a:gd name="T4" fmla="*/ 41 w 41"/>
                <a:gd name="T5" fmla="*/ 0 h 78"/>
                <a:gd name="T6" fmla="*/ 0 w 41"/>
                <a:gd name="T7" fmla="*/ 56 h 78"/>
                <a:gd name="T8" fmla="*/ 30 w 41"/>
                <a:gd name="T9" fmla="*/ 78 h 78"/>
                <a:gd name="T10" fmla="*/ 30 w 41"/>
                <a:gd name="T11" fmla="*/ 77 h 78"/>
                <a:gd name="T12" fmla="*/ 30 w 41"/>
                <a:gd name="T13" fmla="*/ 77 h 78"/>
                <a:gd name="T14" fmla="*/ 30 w 41"/>
                <a:gd name="T15" fmla="*/ 77 h 78"/>
                <a:gd name="T16" fmla="*/ 30 w 41"/>
                <a:gd name="T17" fmla="*/ 77 h 78"/>
                <a:gd name="T18" fmla="*/ 30 w 41"/>
                <a:gd name="T19" fmla="*/ 77 h 78"/>
                <a:gd name="T20" fmla="*/ 39 w 41"/>
                <a:gd name="T21" fmla="*/ 31 h 78"/>
                <a:gd name="T22" fmla="*/ 39 w 41"/>
                <a:gd name="T23" fmla="*/ 31 h 78"/>
                <a:gd name="T24" fmla="*/ 39 w 41"/>
                <a:gd name="T25" fmla="*/ 30 h 78"/>
                <a:gd name="T26" fmla="*/ 39 w 41"/>
                <a:gd name="T27" fmla="*/ 30 h 78"/>
                <a:gd name="T28" fmla="*/ 39 w 41"/>
                <a:gd name="T29" fmla="*/ 30 h 78"/>
                <a:gd name="T30" fmla="*/ 39 w 41"/>
                <a:gd name="T31" fmla="*/ 30 h 78"/>
                <a:gd name="T32" fmla="*/ 39 w 41"/>
                <a:gd name="T33" fmla="*/ 30 h 78"/>
                <a:gd name="T34" fmla="*/ 39 w 41"/>
                <a:gd name="T35" fmla="*/ 30 h 78"/>
                <a:gd name="T36" fmla="*/ 39 w 41"/>
                <a:gd name="T37" fmla="*/ 30 h 78"/>
                <a:gd name="T38" fmla="*/ 41 w 41"/>
                <a:gd name="T39" fmla="*/ 12 h 78"/>
                <a:gd name="T40" fmla="*/ 41 w 41"/>
                <a:gd name="T41" fmla="*/ 12 h 78"/>
                <a:gd name="T42" fmla="*/ 41 w 41"/>
                <a:gd name="T43" fmla="*/ 12 h 78"/>
                <a:gd name="T44" fmla="*/ 41 w 41"/>
                <a:gd name="T45" fmla="*/ 2 h 78"/>
                <a:gd name="T46" fmla="*/ 41 w 41"/>
                <a:gd name="T47" fmla="*/ 1 h 78"/>
                <a:gd name="T48" fmla="*/ 41 w 41"/>
                <a:gd name="T49" fmla="*/ 1 h 78"/>
                <a:gd name="T50" fmla="*/ 41 w 41"/>
                <a:gd name="T51" fmla="*/ 1 h 78"/>
                <a:gd name="T52" fmla="*/ 41 w 41"/>
                <a:gd name="T53" fmla="*/ 1 h 78"/>
                <a:gd name="T54" fmla="*/ 41 w 41"/>
                <a:gd name="T55" fmla="*/ 0 h 78"/>
                <a:gd name="T56" fmla="*/ 41 w 41"/>
                <a:gd name="T57" fmla="*/ 0 h 78"/>
                <a:gd name="T58" fmla="*/ 41 w 41"/>
                <a:gd name="T59" fmla="*/ 0 h 78"/>
                <a:gd name="T60" fmla="*/ 41 w 41"/>
                <a:gd name="T61" fmla="*/ 0 h 78"/>
                <a:gd name="T62" fmla="*/ 41 w 41"/>
                <a:gd name="T63" fmla="*/ 0 h 78"/>
                <a:gd name="T64" fmla="*/ 41 w 41"/>
                <a:gd name="T65" fmla="*/ 0 h 78"/>
                <a:gd name="T66" fmla="*/ 41 w 41"/>
                <a:gd name="T6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8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5" y="59"/>
                    <a:pt x="37" y="43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3"/>
                    <a:pt x="40" y="17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7"/>
                    <a:pt x="41" y="4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/>
            <p:cNvSpPr>
              <a:spLocks noEditPoints="1"/>
            </p:cNvSpPr>
            <p:nvPr/>
          </p:nvSpPr>
          <p:spPr bwMode="auto">
            <a:xfrm>
              <a:off x="10771452" y="2432405"/>
              <a:ext cx="235126" cy="71085"/>
            </a:xfrm>
            <a:custGeom>
              <a:avLst/>
              <a:gdLst>
                <a:gd name="T0" fmla="*/ 15 w 36"/>
                <a:gd name="T1" fmla="*/ 11 h 11"/>
                <a:gd name="T2" fmla="*/ 15 w 36"/>
                <a:gd name="T3" fmla="*/ 11 h 11"/>
                <a:gd name="T4" fmla="*/ 15 w 36"/>
                <a:gd name="T5" fmla="*/ 11 h 11"/>
                <a:gd name="T6" fmla="*/ 15 w 36"/>
                <a:gd name="T7" fmla="*/ 11 h 11"/>
                <a:gd name="T8" fmla="*/ 0 w 36"/>
                <a:gd name="T9" fmla="*/ 6 h 11"/>
                <a:gd name="T10" fmla="*/ 0 w 36"/>
                <a:gd name="T11" fmla="*/ 6 h 11"/>
                <a:gd name="T12" fmla="*/ 0 w 36"/>
                <a:gd name="T13" fmla="*/ 6 h 11"/>
                <a:gd name="T14" fmla="*/ 36 w 36"/>
                <a:gd name="T15" fmla="*/ 0 h 11"/>
                <a:gd name="T16" fmla="*/ 15 w 36"/>
                <a:gd name="T17" fmla="*/ 11 h 11"/>
                <a:gd name="T18" fmla="*/ 36 w 36"/>
                <a:gd name="T19" fmla="*/ 0 h 11"/>
                <a:gd name="T20" fmla="*/ 36 w 36"/>
                <a:gd name="T21" fmla="*/ 0 h 11"/>
                <a:gd name="T22" fmla="*/ 36 w 36"/>
                <a:gd name="T23" fmla="*/ 0 h 11"/>
                <a:gd name="T24" fmla="*/ 36 w 3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"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36" y="0"/>
                  </a:moveTo>
                  <a:cubicBezTo>
                    <a:pt x="31" y="7"/>
                    <a:pt x="23" y="11"/>
                    <a:pt x="15" y="11"/>
                  </a:cubicBezTo>
                  <a:cubicBezTo>
                    <a:pt x="23" y="11"/>
                    <a:pt x="31" y="7"/>
                    <a:pt x="36" y="0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19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10771452" y="2191810"/>
              <a:ext cx="265201" cy="311679"/>
            </a:xfrm>
            <a:custGeom>
              <a:avLst/>
              <a:gdLst>
                <a:gd name="T0" fmla="*/ 30 w 41"/>
                <a:gd name="T1" fmla="*/ 0 h 48"/>
                <a:gd name="T2" fmla="*/ 26 w 41"/>
                <a:gd name="T3" fmla="*/ 6 h 48"/>
                <a:gd name="T4" fmla="*/ 34 w 41"/>
                <a:gd name="T5" fmla="*/ 21 h 48"/>
                <a:gd name="T6" fmla="*/ 31 w 41"/>
                <a:gd name="T7" fmla="*/ 33 h 48"/>
                <a:gd name="T8" fmla="*/ 15 w 41"/>
                <a:gd name="T9" fmla="*/ 41 h 48"/>
                <a:gd name="T10" fmla="*/ 4 w 41"/>
                <a:gd name="T11" fmla="*/ 37 h 48"/>
                <a:gd name="T12" fmla="*/ 4 w 41"/>
                <a:gd name="T13" fmla="*/ 37 h 48"/>
                <a:gd name="T14" fmla="*/ 0 w 41"/>
                <a:gd name="T15" fmla="*/ 43 h 48"/>
                <a:gd name="T16" fmla="*/ 0 w 41"/>
                <a:gd name="T17" fmla="*/ 43 h 48"/>
                <a:gd name="T18" fmla="*/ 0 w 41"/>
                <a:gd name="T19" fmla="*/ 43 h 48"/>
                <a:gd name="T20" fmla="*/ 0 w 41"/>
                <a:gd name="T21" fmla="*/ 43 h 48"/>
                <a:gd name="T22" fmla="*/ 0 w 41"/>
                <a:gd name="T23" fmla="*/ 43 h 48"/>
                <a:gd name="T24" fmla="*/ 15 w 41"/>
                <a:gd name="T25" fmla="*/ 48 h 48"/>
                <a:gd name="T26" fmla="*/ 15 w 41"/>
                <a:gd name="T27" fmla="*/ 48 h 48"/>
                <a:gd name="T28" fmla="*/ 15 w 41"/>
                <a:gd name="T29" fmla="*/ 48 h 48"/>
                <a:gd name="T30" fmla="*/ 15 w 41"/>
                <a:gd name="T31" fmla="*/ 48 h 48"/>
                <a:gd name="T32" fmla="*/ 15 w 41"/>
                <a:gd name="T33" fmla="*/ 48 h 48"/>
                <a:gd name="T34" fmla="*/ 15 w 41"/>
                <a:gd name="T35" fmla="*/ 48 h 48"/>
                <a:gd name="T36" fmla="*/ 36 w 41"/>
                <a:gd name="T37" fmla="*/ 37 h 48"/>
                <a:gd name="T38" fmla="*/ 36 w 41"/>
                <a:gd name="T39" fmla="*/ 37 h 48"/>
                <a:gd name="T40" fmla="*/ 36 w 41"/>
                <a:gd name="T41" fmla="*/ 37 h 48"/>
                <a:gd name="T42" fmla="*/ 36 w 41"/>
                <a:gd name="T43" fmla="*/ 37 h 48"/>
                <a:gd name="T44" fmla="*/ 36 w 41"/>
                <a:gd name="T45" fmla="*/ 37 h 48"/>
                <a:gd name="T46" fmla="*/ 36 w 41"/>
                <a:gd name="T47" fmla="*/ 37 h 48"/>
                <a:gd name="T48" fmla="*/ 36 w 41"/>
                <a:gd name="T49" fmla="*/ 37 h 48"/>
                <a:gd name="T50" fmla="*/ 41 w 41"/>
                <a:gd name="T51" fmla="*/ 21 h 48"/>
                <a:gd name="T52" fmla="*/ 30 w 41"/>
                <a:gd name="T53" fmla="*/ 0 h 48"/>
                <a:gd name="T54" fmla="*/ 30 w 41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48">
                  <a:moveTo>
                    <a:pt x="30" y="0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32" y="10"/>
                    <a:pt x="34" y="16"/>
                    <a:pt x="34" y="21"/>
                  </a:cubicBezTo>
                  <a:cubicBezTo>
                    <a:pt x="34" y="25"/>
                    <a:pt x="33" y="29"/>
                    <a:pt x="31" y="33"/>
                  </a:cubicBezTo>
                  <a:cubicBezTo>
                    <a:pt x="27" y="38"/>
                    <a:pt x="21" y="41"/>
                    <a:pt x="15" y="41"/>
                  </a:cubicBezTo>
                  <a:cubicBezTo>
                    <a:pt x="11" y="41"/>
                    <a:pt x="7" y="40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6"/>
                    <a:pt x="10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23" y="48"/>
                    <a:pt x="31" y="44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40" y="32"/>
                    <a:pt x="41" y="27"/>
                    <a:pt x="41" y="21"/>
                  </a:cubicBezTo>
                  <a:cubicBezTo>
                    <a:pt x="41" y="13"/>
                    <a:pt x="37" y="5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229072" y="2800956"/>
            <a:ext cx="44172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gnika" panose="02010003020600000004" pitchFamily="50" charset="0"/>
                <a:cs typeface="Clear Sans" panose="020B0503030202020304" pitchFamily="34" charset="0"/>
              </a:rPr>
              <a:t>Thank You</a:t>
            </a:r>
          </a:p>
        </p:txBody>
      </p:sp>
      <p:sp>
        <p:nvSpPr>
          <p:cNvPr id="93" name="Rectangle 6"/>
          <p:cNvSpPr/>
          <p:nvPr/>
        </p:nvSpPr>
        <p:spPr>
          <a:xfrm>
            <a:off x="0" y="4161853"/>
            <a:ext cx="12192000" cy="2769279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57561 h 1359765"/>
              <a:gd name="connsiteX1" fmla="*/ 574189 w 6216319"/>
              <a:gd name="connsiteY1" fmla="*/ 379355 h 1359765"/>
              <a:gd name="connsiteX2" fmla="*/ 2265770 w 6216319"/>
              <a:gd name="connsiteY2" fmla="*/ 566088 h 1359765"/>
              <a:gd name="connsiteX3" fmla="*/ 3244906 w 6216319"/>
              <a:gd name="connsiteY3" fmla="*/ 549904 h 1359765"/>
              <a:gd name="connsiteX4" fmla="*/ 4628644 w 6216319"/>
              <a:gd name="connsiteY4" fmla="*/ 1092071 h 1359765"/>
              <a:gd name="connsiteX5" fmla="*/ 5356927 w 6216319"/>
              <a:gd name="connsiteY5" fmla="*/ 1245819 h 1359765"/>
              <a:gd name="connsiteX6" fmla="*/ 6216319 w 6216319"/>
              <a:gd name="connsiteY6" fmla="*/ 1359765 h 1359765"/>
              <a:gd name="connsiteX7" fmla="*/ 0 w 6216319"/>
              <a:gd name="connsiteY7" fmla="*/ 1359765 h 1359765"/>
              <a:gd name="connsiteX8" fmla="*/ 0 w 6216319"/>
              <a:gd name="connsiteY8" fmla="*/ 57561 h 1359765"/>
              <a:gd name="connsiteX0" fmla="*/ 0 w 6216319"/>
              <a:gd name="connsiteY0" fmla="*/ 55201 h 1357405"/>
              <a:gd name="connsiteX1" fmla="*/ 574189 w 6216319"/>
              <a:gd name="connsiteY1" fmla="*/ 376995 h 1357405"/>
              <a:gd name="connsiteX2" fmla="*/ 2244895 w 6216319"/>
              <a:gd name="connsiteY2" fmla="*/ 570887 h 1357405"/>
              <a:gd name="connsiteX3" fmla="*/ 3244906 w 6216319"/>
              <a:gd name="connsiteY3" fmla="*/ 547544 h 1357405"/>
              <a:gd name="connsiteX4" fmla="*/ 4628644 w 6216319"/>
              <a:gd name="connsiteY4" fmla="*/ 1089711 h 1357405"/>
              <a:gd name="connsiteX5" fmla="*/ 5356927 w 6216319"/>
              <a:gd name="connsiteY5" fmla="*/ 1243459 h 1357405"/>
              <a:gd name="connsiteX6" fmla="*/ 6216319 w 6216319"/>
              <a:gd name="connsiteY6" fmla="*/ 1357405 h 1357405"/>
              <a:gd name="connsiteX7" fmla="*/ 0 w 6216319"/>
              <a:gd name="connsiteY7" fmla="*/ 1357405 h 1357405"/>
              <a:gd name="connsiteX8" fmla="*/ 0 w 6216319"/>
              <a:gd name="connsiteY8" fmla="*/ 55201 h 1357405"/>
              <a:gd name="connsiteX0" fmla="*/ 0 w 6216319"/>
              <a:gd name="connsiteY0" fmla="*/ 49067 h 1351271"/>
              <a:gd name="connsiteX1" fmla="*/ 574189 w 6216319"/>
              <a:gd name="connsiteY1" fmla="*/ 370861 h 1351271"/>
              <a:gd name="connsiteX2" fmla="*/ 1217749 w 6216319"/>
              <a:gd name="connsiteY2" fmla="*/ 1887 h 1351271"/>
              <a:gd name="connsiteX3" fmla="*/ 2244895 w 6216319"/>
              <a:gd name="connsiteY3" fmla="*/ 564753 h 1351271"/>
              <a:gd name="connsiteX4" fmla="*/ 3244906 w 6216319"/>
              <a:gd name="connsiteY4" fmla="*/ 541410 h 1351271"/>
              <a:gd name="connsiteX5" fmla="*/ 4628644 w 6216319"/>
              <a:gd name="connsiteY5" fmla="*/ 1083577 h 1351271"/>
              <a:gd name="connsiteX6" fmla="*/ 5356927 w 6216319"/>
              <a:gd name="connsiteY6" fmla="*/ 1237325 h 1351271"/>
              <a:gd name="connsiteX7" fmla="*/ 6216319 w 6216319"/>
              <a:gd name="connsiteY7" fmla="*/ 1351271 h 1351271"/>
              <a:gd name="connsiteX8" fmla="*/ 0 w 6216319"/>
              <a:gd name="connsiteY8" fmla="*/ 1351271 h 1351271"/>
              <a:gd name="connsiteX9" fmla="*/ 0 w 6216319"/>
              <a:gd name="connsiteY9" fmla="*/ 49067 h 1351271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2244895 w 6216319"/>
              <a:gd name="connsiteY3" fmla="*/ 515708 h 1302226"/>
              <a:gd name="connsiteX4" fmla="*/ 3244906 w 6216319"/>
              <a:gd name="connsiteY4" fmla="*/ 492365 h 1302226"/>
              <a:gd name="connsiteX5" fmla="*/ 4628644 w 6216319"/>
              <a:gd name="connsiteY5" fmla="*/ 1034532 h 1302226"/>
              <a:gd name="connsiteX6" fmla="*/ 5356927 w 6216319"/>
              <a:gd name="connsiteY6" fmla="*/ 1188280 h 1302226"/>
              <a:gd name="connsiteX7" fmla="*/ 6216319 w 6216319"/>
              <a:gd name="connsiteY7" fmla="*/ 1302226 h 1302226"/>
              <a:gd name="connsiteX8" fmla="*/ 0 w 6216319"/>
              <a:gd name="connsiteY8" fmla="*/ 1302226 h 1302226"/>
              <a:gd name="connsiteX9" fmla="*/ 0 w 6216319"/>
              <a:gd name="connsiteY9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04848 w 6216319"/>
              <a:gd name="connsiteY3" fmla="*/ 296453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244895 w 6216319"/>
              <a:gd name="connsiteY4" fmla="*/ 515708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244906 w 6216319"/>
              <a:gd name="connsiteY5" fmla="*/ 492365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4628644 w 6216319"/>
              <a:gd name="connsiteY6" fmla="*/ 1034532 h 1302226"/>
              <a:gd name="connsiteX7" fmla="*/ 5356927 w 6216319"/>
              <a:gd name="connsiteY7" fmla="*/ 1188280 h 1302226"/>
              <a:gd name="connsiteX8" fmla="*/ 6216319 w 6216319"/>
              <a:gd name="connsiteY8" fmla="*/ 1302226 h 1302226"/>
              <a:gd name="connsiteX9" fmla="*/ 0 w 6216319"/>
              <a:gd name="connsiteY9" fmla="*/ 1302226 h 1302226"/>
              <a:gd name="connsiteX10" fmla="*/ 0 w 6216319"/>
              <a:gd name="connsiteY10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889839 w 6216319"/>
              <a:gd name="connsiteY6" fmla="*/ 317928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48869 w 6216319"/>
              <a:gd name="connsiteY6" fmla="*/ 761757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28644 w 6216319"/>
              <a:gd name="connsiteY7" fmla="*/ 1034532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356927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6216319 w 6216319"/>
              <a:gd name="connsiteY9" fmla="*/ 1302226 h 1302226"/>
              <a:gd name="connsiteX10" fmla="*/ 0 w 6216319"/>
              <a:gd name="connsiteY10" fmla="*/ 1302226 h 1302226"/>
              <a:gd name="connsiteX11" fmla="*/ 0 w 6216319"/>
              <a:gd name="connsiteY11" fmla="*/ 22 h 1302226"/>
              <a:gd name="connsiteX0" fmla="*/ 0 w 6613304"/>
              <a:gd name="connsiteY0" fmla="*/ 22 h 1302226"/>
              <a:gd name="connsiteX1" fmla="*/ 574189 w 6613304"/>
              <a:gd name="connsiteY1" fmla="*/ 321816 h 1302226"/>
              <a:gd name="connsiteX2" fmla="*/ 1015951 w 6613304"/>
              <a:gd name="connsiteY2" fmla="*/ 346561 h 1302226"/>
              <a:gd name="connsiteX3" fmla="*/ 1732682 w 6613304"/>
              <a:gd name="connsiteY3" fmla="*/ 368038 h 1302226"/>
              <a:gd name="connsiteX4" fmla="*/ 2147475 w 6613304"/>
              <a:gd name="connsiteY4" fmla="*/ 479915 h 1302226"/>
              <a:gd name="connsiteX5" fmla="*/ 3043108 w 6613304"/>
              <a:gd name="connsiteY5" fmla="*/ 549633 h 1302226"/>
              <a:gd name="connsiteX6" fmla="*/ 3562786 w 6613304"/>
              <a:gd name="connsiteY6" fmla="*/ 790391 h 1302226"/>
              <a:gd name="connsiteX7" fmla="*/ 4684312 w 6613304"/>
              <a:gd name="connsiteY7" fmla="*/ 1156227 h 1302226"/>
              <a:gd name="connsiteX8" fmla="*/ 5092502 w 6613304"/>
              <a:gd name="connsiteY8" fmla="*/ 1188280 h 1302226"/>
              <a:gd name="connsiteX9" fmla="*/ 5886947 w 6613304"/>
              <a:gd name="connsiteY9" fmla="*/ 1005147 h 1302226"/>
              <a:gd name="connsiteX10" fmla="*/ 6216319 w 6613304"/>
              <a:gd name="connsiteY10" fmla="*/ 1302226 h 1302226"/>
              <a:gd name="connsiteX11" fmla="*/ 0 w 6613304"/>
              <a:gd name="connsiteY11" fmla="*/ 1302226 h 1302226"/>
              <a:gd name="connsiteX12" fmla="*/ 0 w 6613304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7699"/>
              <a:gd name="connsiteY0" fmla="*/ 22 h 1302226"/>
              <a:gd name="connsiteX1" fmla="*/ 574189 w 6597699"/>
              <a:gd name="connsiteY1" fmla="*/ 321816 h 1302226"/>
              <a:gd name="connsiteX2" fmla="*/ 1015951 w 6597699"/>
              <a:gd name="connsiteY2" fmla="*/ 346561 h 1302226"/>
              <a:gd name="connsiteX3" fmla="*/ 1732682 w 6597699"/>
              <a:gd name="connsiteY3" fmla="*/ 368038 h 1302226"/>
              <a:gd name="connsiteX4" fmla="*/ 2147475 w 6597699"/>
              <a:gd name="connsiteY4" fmla="*/ 479915 h 1302226"/>
              <a:gd name="connsiteX5" fmla="*/ 3043108 w 6597699"/>
              <a:gd name="connsiteY5" fmla="*/ 549633 h 1302226"/>
              <a:gd name="connsiteX6" fmla="*/ 3562786 w 6597699"/>
              <a:gd name="connsiteY6" fmla="*/ 790391 h 1302226"/>
              <a:gd name="connsiteX7" fmla="*/ 4684312 w 6597699"/>
              <a:gd name="connsiteY7" fmla="*/ 1156227 h 1302226"/>
              <a:gd name="connsiteX8" fmla="*/ 5092502 w 6597699"/>
              <a:gd name="connsiteY8" fmla="*/ 1188280 h 1302226"/>
              <a:gd name="connsiteX9" fmla="*/ 5810403 w 6597699"/>
              <a:gd name="connsiteY9" fmla="*/ 1184110 h 1302226"/>
              <a:gd name="connsiteX10" fmla="*/ 6216319 w 6597699"/>
              <a:gd name="connsiteY10" fmla="*/ 1302226 h 1302226"/>
              <a:gd name="connsiteX11" fmla="*/ 0 w 6597699"/>
              <a:gd name="connsiteY11" fmla="*/ 1302226 h 1302226"/>
              <a:gd name="connsiteX12" fmla="*/ 0 w 6597699"/>
              <a:gd name="connsiteY12" fmla="*/ 22 h 1302226"/>
              <a:gd name="connsiteX0" fmla="*/ 0 w 6590574"/>
              <a:gd name="connsiteY0" fmla="*/ 22 h 1302226"/>
              <a:gd name="connsiteX1" fmla="*/ 574189 w 6590574"/>
              <a:gd name="connsiteY1" fmla="*/ 321816 h 1302226"/>
              <a:gd name="connsiteX2" fmla="*/ 1015951 w 6590574"/>
              <a:gd name="connsiteY2" fmla="*/ 346561 h 1302226"/>
              <a:gd name="connsiteX3" fmla="*/ 1732682 w 6590574"/>
              <a:gd name="connsiteY3" fmla="*/ 368038 h 1302226"/>
              <a:gd name="connsiteX4" fmla="*/ 2147475 w 6590574"/>
              <a:gd name="connsiteY4" fmla="*/ 479915 h 1302226"/>
              <a:gd name="connsiteX5" fmla="*/ 3043108 w 6590574"/>
              <a:gd name="connsiteY5" fmla="*/ 549633 h 1302226"/>
              <a:gd name="connsiteX6" fmla="*/ 3562786 w 6590574"/>
              <a:gd name="connsiteY6" fmla="*/ 790391 h 1302226"/>
              <a:gd name="connsiteX7" fmla="*/ 4684312 w 6590574"/>
              <a:gd name="connsiteY7" fmla="*/ 1156227 h 1302226"/>
              <a:gd name="connsiteX8" fmla="*/ 5092502 w 6590574"/>
              <a:gd name="connsiteY8" fmla="*/ 1188280 h 1302226"/>
              <a:gd name="connsiteX9" fmla="*/ 5810403 w 6590574"/>
              <a:gd name="connsiteY9" fmla="*/ 1184110 h 1302226"/>
              <a:gd name="connsiteX10" fmla="*/ 6216319 w 6590574"/>
              <a:gd name="connsiteY10" fmla="*/ 1302226 h 1302226"/>
              <a:gd name="connsiteX11" fmla="*/ 0 w 6590574"/>
              <a:gd name="connsiteY11" fmla="*/ 1302226 h 1302226"/>
              <a:gd name="connsiteX12" fmla="*/ 0 w 6590574"/>
              <a:gd name="connsiteY12" fmla="*/ 22 h 1302226"/>
              <a:gd name="connsiteX0" fmla="*/ 0 w 6216319"/>
              <a:gd name="connsiteY0" fmla="*/ 22 h 1302226"/>
              <a:gd name="connsiteX1" fmla="*/ 574189 w 6216319"/>
              <a:gd name="connsiteY1" fmla="*/ 321816 h 1302226"/>
              <a:gd name="connsiteX2" fmla="*/ 1015951 w 6216319"/>
              <a:gd name="connsiteY2" fmla="*/ 346561 h 1302226"/>
              <a:gd name="connsiteX3" fmla="*/ 1732682 w 6216319"/>
              <a:gd name="connsiteY3" fmla="*/ 368038 h 1302226"/>
              <a:gd name="connsiteX4" fmla="*/ 2147475 w 6216319"/>
              <a:gd name="connsiteY4" fmla="*/ 479915 h 1302226"/>
              <a:gd name="connsiteX5" fmla="*/ 3043108 w 6216319"/>
              <a:gd name="connsiteY5" fmla="*/ 549633 h 1302226"/>
              <a:gd name="connsiteX6" fmla="*/ 3562786 w 6216319"/>
              <a:gd name="connsiteY6" fmla="*/ 790391 h 1302226"/>
              <a:gd name="connsiteX7" fmla="*/ 4684312 w 6216319"/>
              <a:gd name="connsiteY7" fmla="*/ 1156227 h 1302226"/>
              <a:gd name="connsiteX8" fmla="*/ 5092502 w 6216319"/>
              <a:gd name="connsiteY8" fmla="*/ 1188280 h 1302226"/>
              <a:gd name="connsiteX9" fmla="*/ 5810403 w 6216319"/>
              <a:gd name="connsiteY9" fmla="*/ 1184110 h 1302226"/>
              <a:gd name="connsiteX10" fmla="*/ 6216319 w 6216319"/>
              <a:gd name="connsiteY10" fmla="*/ 1302226 h 1302226"/>
              <a:gd name="connsiteX11" fmla="*/ 0 w 6216319"/>
              <a:gd name="connsiteY11" fmla="*/ 1302226 h 1302226"/>
              <a:gd name="connsiteX12" fmla="*/ 0 w 6216319"/>
              <a:gd name="connsiteY12" fmla="*/ 22 h 1302226"/>
              <a:gd name="connsiteX0" fmla="*/ 0 w 6216319"/>
              <a:gd name="connsiteY0" fmla="*/ 10 h 1452543"/>
              <a:gd name="connsiteX1" fmla="*/ 574189 w 6216319"/>
              <a:gd name="connsiteY1" fmla="*/ 472133 h 1452543"/>
              <a:gd name="connsiteX2" fmla="*/ 1015951 w 6216319"/>
              <a:gd name="connsiteY2" fmla="*/ 496878 h 1452543"/>
              <a:gd name="connsiteX3" fmla="*/ 1732682 w 6216319"/>
              <a:gd name="connsiteY3" fmla="*/ 518355 h 1452543"/>
              <a:gd name="connsiteX4" fmla="*/ 2147475 w 6216319"/>
              <a:gd name="connsiteY4" fmla="*/ 630232 h 1452543"/>
              <a:gd name="connsiteX5" fmla="*/ 3043108 w 6216319"/>
              <a:gd name="connsiteY5" fmla="*/ 699950 h 1452543"/>
              <a:gd name="connsiteX6" fmla="*/ 3562786 w 6216319"/>
              <a:gd name="connsiteY6" fmla="*/ 940708 h 1452543"/>
              <a:gd name="connsiteX7" fmla="*/ 4684312 w 6216319"/>
              <a:gd name="connsiteY7" fmla="*/ 1306544 h 1452543"/>
              <a:gd name="connsiteX8" fmla="*/ 5092502 w 6216319"/>
              <a:gd name="connsiteY8" fmla="*/ 1338597 h 1452543"/>
              <a:gd name="connsiteX9" fmla="*/ 5810403 w 6216319"/>
              <a:gd name="connsiteY9" fmla="*/ 1334427 h 1452543"/>
              <a:gd name="connsiteX10" fmla="*/ 6216319 w 6216319"/>
              <a:gd name="connsiteY10" fmla="*/ 1452543 h 1452543"/>
              <a:gd name="connsiteX11" fmla="*/ 0 w 6216319"/>
              <a:gd name="connsiteY11" fmla="*/ 1452543 h 1452543"/>
              <a:gd name="connsiteX12" fmla="*/ 0 w 6216319"/>
              <a:gd name="connsiteY12" fmla="*/ 10 h 145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"/>
          <p:cNvSpPr/>
          <p:nvPr/>
        </p:nvSpPr>
        <p:spPr>
          <a:xfrm>
            <a:off x="-16156" y="5447541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"/>
          <p:cNvSpPr/>
          <p:nvPr/>
        </p:nvSpPr>
        <p:spPr>
          <a:xfrm flipV="1">
            <a:off x="-25069" y="-9350"/>
            <a:ext cx="6216319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" fmla="*/ 0 w 6216319"/>
              <a:gd name="connsiteY0" fmla="*/ 9364 h 1311568"/>
              <a:gd name="connsiteX1" fmla="*/ 339865 w 6216319"/>
              <a:gd name="connsiteY1" fmla="*/ 0 h 1311568"/>
              <a:gd name="connsiteX2" fmla="*/ 6216319 w 6216319"/>
              <a:gd name="connsiteY2" fmla="*/ 9364 h 1311568"/>
              <a:gd name="connsiteX3" fmla="*/ 6216319 w 6216319"/>
              <a:gd name="connsiteY3" fmla="*/ 1311568 h 1311568"/>
              <a:gd name="connsiteX4" fmla="*/ 0 w 6216319"/>
              <a:gd name="connsiteY4" fmla="*/ 1311568 h 1311568"/>
              <a:gd name="connsiteX5" fmla="*/ 0 w 6216319"/>
              <a:gd name="connsiteY5" fmla="*/ 9364 h 1311568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6216319 w 6216319"/>
              <a:gd name="connsiteY2" fmla="*/ 0 h 1302204"/>
              <a:gd name="connsiteX3" fmla="*/ 6216319 w 6216319"/>
              <a:gd name="connsiteY3" fmla="*/ 1302204 h 1302204"/>
              <a:gd name="connsiteX4" fmla="*/ 0 w 6216319"/>
              <a:gd name="connsiteY4" fmla="*/ 1302204 h 1302204"/>
              <a:gd name="connsiteX5" fmla="*/ 0 w 6216319"/>
              <a:gd name="connsiteY5" fmla="*/ 0 h 1302204"/>
              <a:gd name="connsiteX0" fmla="*/ 0 w 6216319"/>
              <a:gd name="connsiteY0" fmla="*/ 47249 h 1349453"/>
              <a:gd name="connsiteX1" fmla="*/ 339865 w 6216319"/>
              <a:gd name="connsiteY1" fmla="*/ 232094 h 1349453"/>
              <a:gd name="connsiteX2" fmla="*/ 2273862 w 6216319"/>
              <a:gd name="connsiteY2" fmla="*/ 280646 h 1349453"/>
              <a:gd name="connsiteX3" fmla="*/ 6216319 w 6216319"/>
              <a:gd name="connsiteY3" fmla="*/ 47249 h 1349453"/>
              <a:gd name="connsiteX4" fmla="*/ 6216319 w 6216319"/>
              <a:gd name="connsiteY4" fmla="*/ 1349453 h 1349453"/>
              <a:gd name="connsiteX5" fmla="*/ 0 w 6216319"/>
              <a:gd name="connsiteY5" fmla="*/ 1349453 h 1349453"/>
              <a:gd name="connsiteX6" fmla="*/ 0 w 6216319"/>
              <a:gd name="connsiteY6" fmla="*/ 47249 h 1349453"/>
              <a:gd name="connsiteX0" fmla="*/ 0 w 6216319"/>
              <a:gd name="connsiteY0" fmla="*/ 30623 h 1332827"/>
              <a:gd name="connsiteX1" fmla="*/ 339865 w 6216319"/>
              <a:gd name="connsiteY1" fmla="*/ 215468 h 1332827"/>
              <a:gd name="connsiteX2" fmla="*/ 2265770 w 6216319"/>
              <a:gd name="connsiteY2" fmla="*/ 539150 h 1332827"/>
              <a:gd name="connsiteX3" fmla="*/ 6216319 w 6216319"/>
              <a:gd name="connsiteY3" fmla="*/ 30623 h 1332827"/>
              <a:gd name="connsiteX4" fmla="*/ 6216319 w 6216319"/>
              <a:gd name="connsiteY4" fmla="*/ 1332827 h 1332827"/>
              <a:gd name="connsiteX5" fmla="*/ 0 w 6216319"/>
              <a:gd name="connsiteY5" fmla="*/ 1332827 h 1332827"/>
              <a:gd name="connsiteX6" fmla="*/ 0 w 6216319"/>
              <a:gd name="connsiteY6" fmla="*/ 30623 h 1332827"/>
              <a:gd name="connsiteX0" fmla="*/ 0 w 6216319"/>
              <a:gd name="connsiteY0" fmla="*/ 31024 h 1333228"/>
              <a:gd name="connsiteX1" fmla="*/ 339865 w 6216319"/>
              <a:gd name="connsiteY1" fmla="*/ 215869 h 1333228"/>
              <a:gd name="connsiteX2" fmla="*/ 2265770 w 6216319"/>
              <a:gd name="connsiteY2" fmla="*/ 539551 h 1333228"/>
              <a:gd name="connsiteX3" fmla="*/ 3269182 w 6216319"/>
              <a:gd name="connsiteY3" fmla="*/ 418171 h 1333228"/>
              <a:gd name="connsiteX4" fmla="*/ 6216319 w 6216319"/>
              <a:gd name="connsiteY4" fmla="*/ 31024 h 1333228"/>
              <a:gd name="connsiteX5" fmla="*/ 6216319 w 6216319"/>
              <a:gd name="connsiteY5" fmla="*/ 1333228 h 1333228"/>
              <a:gd name="connsiteX6" fmla="*/ 0 w 6216319"/>
              <a:gd name="connsiteY6" fmla="*/ 1333228 h 1333228"/>
              <a:gd name="connsiteX7" fmla="*/ 0 w 6216319"/>
              <a:gd name="connsiteY7" fmla="*/ 31024 h 1333228"/>
              <a:gd name="connsiteX0" fmla="*/ 0 w 6216319"/>
              <a:gd name="connsiteY0" fmla="*/ 26175 h 1328379"/>
              <a:gd name="connsiteX1" fmla="*/ 339865 w 6216319"/>
              <a:gd name="connsiteY1" fmla="*/ 211020 h 1328379"/>
              <a:gd name="connsiteX2" fmla="*/ 2265770 w 6216319"/>
              <a:gd name="connsiteY2" fmla="*/ 534702 h 1328379"/>
              <a:gd name="connsiteX3" fmla="*/ 3244906 w 6216319"/>
              <a:gd name="connsiteY3" fmla="*/ 518518 h 1328379"/>
              <a:gd name="connsiteX4" fmla="*/ 6216319 w 6216319"/>
              <a:gd name="connsiteY4" fmla="*/ 26175 h 1328379"/>
              <a:gd name="connsiteX5" fmla="*/ 6216319 w 6216319"/>
              <a:gd name="connsiteY5" fmla="*/ 1328379 h 1328379"/>
              <a:gd name="connsiteX6" fmla="*/ 0 w 6216319"/>
              <a:gd name="connsiteY6" fmla="*/ 1328379 h 1328379"/>
              <a:gd name="connsiteX7" fmla="*/ 0 w 6216319"/>
              <a:gd name="connsiteY7" fmla="*/ 26175 h 1328379"/>
              <a:gd name="connsiteX0" fmla="*/ 0 w 6216319"/>
              <a:gd name="connsiteY0" fmla="*/ 63128 h 1365332"/>
              <a:gd name="connsiteX1" fmla="*/ 339865 w 6216319"/>
              <a:gd name="connsiteY1" fmla="*/ 247973 h 1365332"/>
              <a:gd name="connsiteX2" fmla="*/ 2265770 w 6216319"/>
              <a:gd name="connsiteY2" fmla="*/ 571655 h 1365332"/>
              <a:gd name="connsiteX3" fmla="*/ 3244906 w 6216319"/>
              <a:gd name="connsiteY3" fmla="*/ 555471 h 1365332"/>
              <a:gd name="connsiteX4" fmla="*/ 4725749 w 6216319"/>
              <a:gd name="connsiteY4" fmla="*/ 239882 h 1365332"/>
              <a:gd name="connsiteX5" fmla="*/ 6216319 w 6216319"/>
              <a:gd name="connsiteY5" fmla="*/ 63128 h 1365332"/>
              <a:gd name="connsiteX6" fmla="*/ 6216319 w 6216319"/>
              <a:gd name="connsiteY6" fmla="*/ 1365332 h 1365332"/>
              <a:gd name="connsiteX7" fmla="*/ 0 w 6216319"/>
              <a:gd name="connsiteY7" fmla="*/ 1365332 h 1365332"/>
              <a:gd name="connsiteX8" fmla="*/ 0 w 6216319"/>
              <a:gd name="connsiteY8" fmla="*/ 63128 h 1365332"/>
              <a:gd name="connsiteX0" fmla="*/ 0 w 6216319"/>
              <a:gd name="connsiteY0" fmla="*/ 20810 h 1323014"/>
              <a:gd name="connsiteX1" fmla="*/ 339865 w 6216319"/>
              <a:gd name="connsiteY1" fmla="*/ 205655 h 1323014"/>
              <a:gd name="connsiteX2" fmla="*/ 2265770 w 6216319"/>
              <a:gd name="connsiteY2" fmla="*/ 529337 h 1323014"/>
              <a:gd name="connsiteX3" fmla="*/ 3244906 w 6216319"/>
              <a:gd name="connsiteY3" fmla="*/ 513153 h 1323014"/>
              <a:gd name="connsiteX4" fmla="*/ 4628644 w 6216319"/>
              <a:gd name="connsiteY4" fmla="*/ 1055320 h 1323014"/>
              <a:gd name="connsiteX5" fmla="*/ 6216319 w 6216319"/>
              <a:gd name="connsiteY5" fmla="*/ 20810 h 1323014"/>
              <a:gd name="connsiteX6" fmla="*/ 6216319 w 6216319"/>
              <a:gd name="connsiteY6" fmla="*/ 1323014 h 1323014"/>
              <a:gd name="connsiteX7" fmla="*/ 0 w 6216319"/>
              <a:gd name="connsiteY7" fmla="*/ 1323014 h 1323014"/>
              <a:gd name="connsiteX8" fmla="*/ 0 w 6216319"/>
              <a:gd name="connsiteY8" fmla="*/ 20810 h 1323014"/>
              <a:gd name="connsiteX0" fmla="*/ 0 w 6216319"/>
              <a:gd name="connsiteY0" fmla="*/ 32243 h 1334447"/>
              <a:gd name="connsiteX1" fmla="*/ 339865 w 6216319"/>
              <a:gd name="connsiteY1" fmla="*/ 217088 h 1334447"/>
              <a:gd name="connsiteX2" fmla="*/ 2265770 w 6216319"/>
              <a:gd name="connsiteY2" fmla="*/ 540770 h 1334447"/>
              <a:gd name="connsiteX3" fmla="*/ 3244906 w 6216319"/>
              <a:gd name="connsiteY3" fmla="*/ 524586 h 1334447"/>
              <a:gd name="connsiteX4" fmla="*/ 4628644 w 6216319"/>
              <a:gd name="connsiteY4" fmla="*/ 1066753 h 1334447"/>
              <a:gd name="connsiteX5" fmla="*/ 5526860 w 6216319"/>
              <a:gd name="connsiteY5" fmla="*/ 451758 h 1334447"/>
              <a:gd name="connsiteX6" fmla="*/ 6216319 w 6216319"/>
              <a:gd name="connsiteY6" fmla="*/ 32243 h 1334447"/>
              <a:gd name="connsiteX7" fmla="*/ 6216319 w 6216319"/>
              <a:gd name="connsiteY7" fmla="*/ 1334447 h 1334447"/>
              <a:gd name="connsiteX8" fmla="*/ 0 w 6216319"/>
              <a:gd name="connsiteY8" fmla="*/ 1334447 h 1334447"/>
              <a:gd name="connsiteX9" fmla="*/ 0 w 6216319"/>
              <a:gd name="connsiteY9" fmla="*/ 32243 h 1334447"/>
              <a:gd name="connsiteX0" fmla="*/ 0 w 6216319"/>
              <a:gd name="connsiteY0" fmla="*/ 12831 h 1315035"/>
              <a:gd name="connsiteX1" fmla="*/ 339865 w 6216319"/>
              <a:gd name="connsiteY1" fmla="*/ 197676 h 1315035"/>
              <a:gd name="connsiteX2" fmla="*/ 2265770 w 6216319"/>
              <a:gd name="connsiteY2" fmla="*/ 521358 h 1315035"/>
              <a:gd name="connsiteX3" fmla="*/ 3244906 w 6216319"/>
              <a:gd name="connsiteY3" fmla="*/ 505174 h 1315035"/>
              <a:gd name="connsiteX4" fmla="*/ 4628644 w 6216319"/>
              <a:gd name="connsiteY4" fmla="*/ 1047341 h 1315035"/>
              <a:gd name="connsiteX5" fmla="*/ 5356927 w 6216319"/>
              <a:gd name="connsiteY5" fmla="*/ 1201089 h 1315035"/>
              <a:gd name="connsiteX6" fmla="*/ 6216319 w 6216319"/>
              <a:gd name="connsiteY6" fmla="*/ 12831 h 1315035"/>
              <a:gd name="connsiteX7" fmla="*/ 6216319 w 6216319"/>
              <a:gd name="connsiteY7" fmla="*/ 1315035 h 1315035"/>
              <a:gd name="connsiteX8" fmla="*/ 0 w 6216319"/>
              <a:gd name="connsiteY8" fmla="*/ 1315035 h 1315035"/>
              <a:gd name="connsiteX9" fmla="*/ 0 w 6216319"/>
              <a:gd name="connsiteY9" fmla="*/ 12831 h 1315035"/>
              <a:gd name="connsiteX0" fmla="*/ 0 w 6498499"/>
              <a:gd name="connsiteY0" fmla="*/ 0 h 1302204"/>
              <a:gd name="connsiteX1" fmla="*/ 339865 w 6498499"/>
              <a:gd name="connsiteY1" fmla="*/ 184845 h 1302204"/>
              <a:gd name="connsiteX2" fmla="*/ 2265770 w 6498499"/>
              <a:gd name="connsiteY2" fmla="*/ 508527 h 1302204"/>
              <a:gd name="connsiteX3" fmla="*/ 3244906 w 6498499"/>
              <a:gd name="connsiteY3" fmla="*/ 492343 h 1302204"/>
              <a:gd name="connsiteX4" fmla="*/ 4628644 w 6498499"/>
              <a:gd name="connsiteY4" fmla="*/ 1034510 h 1302204"/>
              <a:gd name="connsiteX5" fmla="*/ 5356927 w 6498499"/>
              <a:gd name="connsiteY5" fmla="*/ 1188258 h 1302204"/>
              <a:gd name="connsiteX6" fmla="*/ 6216319 w 6498499"/>
              <a:gd name="connsiteY6" fmla="*/ 1302204 h 1302204"/>
              <a:gd name="connsiteX7" fmla="*/ 0 w 6498499"/>
              <a:gd name="connsiteY7" fmla="*/ 1302204 h 1302204"/>
              <a:gd name="connsiteX8" fmla="*/ 0 w 649849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0 h 1302204"/>
              <a:gd name="connsiteX1" fmla="*/ 339865 w 6216319"/>
              <a:gd name="connsiteY1" fmla="*/ 184845 h 1302204"/>
              <a:gd name="connsiteX2" fmla="*/ 2265770 w 6216319"/>
              <a:gd name="connsiteY2" fmla="*/ 508527 h 1302204"/>
              <a:gd name="connsiteX3" fmla="*/ 3244906 w 6216319"/>
              <a:gd name="connsiteY3" fmla="*/ 492343 h 1302204"/>
              <a:gd name="connsiteX4" fmla="*/ 4628644 w 6216319"/>
              <a:gd name="connsiteY4" fmla="*/ 1034510 h 1302204"/>
              <a:gd name="connsiteX5" fmla="*/ 5356927 w 6216319"/>
              <a:gd name="connsiteY5" fmla="*/ 1188258 h 1302204"/>
              <a:gd name="connsiteX6" fmla="*/ 6216319 w 6216319"/>
              <a:gd name="connsiteY6" fmla="*/ 1302204 h 1302204"/>
              <a:gd name="connsiteX7" fmla="*/ 0 w 6216319"/>
              <a:gd name="connsiteY7" fmla="*/ 1302204 h 1302204"/>
              <a:gd name="connsiteX8" fmla="*/ 0 w 6216319"/>
              <a:gd name="connsiteY8" fmla="*/ 0 h 1302204"/>
              <a:gd name="connsiteX0" fmla="*/ 0 w 6216319"/>
              <a:gd name="connsiteY0" fmla="*/ 147589 h 1449793"/>
              <a:gd name="connsiteX1" fmla="*/ 339865 w 6216319"/>
              <a:gd name="connsiteY1" fmla="*/ 332434 h 1449793"/>
              <a:gd name="connsiteX2" fmla="*/ 2265770 w 6216319"/>
              <a:gd name="connsiteY2" fmla="*/ 656116 h 1449793"/>
              <a:gd name="connsiteX3" fmla="*/ 3244906 w 6216319"/>
              <a:gd name="connsiteY3" fmla="*/ 639932 h 1449793"/>
              <a:gd name="connsiteX4" fmla="*/ 4628644 w 6216319"/>
              <a:gd name="connsiteY4" fmla="*/ 1182099 h 1449793"/>
              <a:gd name="connsiteX5" fmla="*/ 5356927 w 6216319"/>
              <a:gd name="connsiteY5" fmla="*/ 1335847 h 1449793"/>
              <a:gd name="connsiteX6" fmla="*/ 6216319 w 6216319"/>
              <a:gd name="connsiteY6" fmla="*/ 1449793 h 1449793"/>
              <a:gd name="connsiteX7" fmla="*/ 0 w 6216319"/>
              <a:gd name="connsiteY7" fmla="*/ 1449793 h 1449793"/>
              <a:gd name="connsiteX8" fmla="*/ 0 w 6216319"/>
              <a:gd name="connsiteY8" fmla="*/ 147589 h 1449793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21021 h 1423225"/>
              <a:gd name="connsiteX1" fmla="*/ 339865 w 6216319"/>
              <a:gd name="connsiteY1" fmla="*/ 305866 h 1423225"/>
              <a:gd name="connsiteX2" fmla="*/ 2265770 w 6216319"/>
              <a:gd name="connsiteY2" fmla="*/ 629548 h 1423225"/>
              <a:gd name="connsiteX3" fmla="*/ 3244906 w 6216319"/>
              <a:gd name="connsiteY3" fmla="*/ 613364 h 1423225"/>
              <a:gd name="connsiteX4" fmla="*/ 4628644 w 6216319"/>
              <a:gd name="connsiteY4" fmla="*/ 1155531 h 1423225"/>
              <a:gd name="connsiteX5" fmla="*/ 5356927 w 6216319"/>
              <a:gd name="connsiteY5" fmla="*/ 1309279 h 1423225"/>
              <a:gd name="connsiteX6" fmla="*/ 6216319 w 6216319"/>
              <a:gd name="connsiteY6" fmla="*/ 1423225 h 1423225"/>
              <a:gd name="connsiteX7" fmla="*/ 0 w 6216319"/>
              <a:gd name="connsiteY7" fmla="*/ 1423225 h 1423225"/>
              <a:gd name="connsiteX8" fmla="*/ 0 w 6216319"/>
              <a:gd name="connsiteY8" fmla="*/ 121021 h 1423225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140194 h 1442398"/>
              <a:gd name="connsiteX1" fmla="*/ 339865 w 6216319"/>
              <a:gd name="connsiteY1" fmla="*/ 325039 h 1442398"/>
              <a:gd name="connsiteX2" fmla="*/ 2265770 w 6216319"/>
              <a:gd name="connsiteY2" fmla="*/ 648721 h 1442398"/>
              <a:gd name="connsiteX3" fmla="*/ 3244906 w 6216319"/>
              <a:gd name="connsiteY3" fmla="*/ 632537 h 1442398"/>
              <a:gd name="connsiteX4" fmla="*/ 4628644 w 6216319"/>
              <a:gd name="connsiteY4" fmla="*/ 1174704 h 1442398"/>
              <a:gd name="connsiteX5" fmla="*/ 5356927 w 6216319"/>
              <a:gd name="connsiteY5" fmla="*/ 1328452 h 1442398"/>
              <a:gd name="connsiteX6" fmla="*/ 6216319 w 6216319"/>
              <a:gd name="connsiteY6" fmla="*/ 1442398 h 1442398"/>
              <a:gd name="connsiteX7" fmla="*/ 0 w 6216319"/>
              <a:gd name="connsiteY7" fmla="*/ 1442398 h 1442398"/>
              <a:gd name="connsiteX8" fmla="*/ 0 w 6216319"/>
              <a:gd name="connsiteY8" fmla="*/ 140194 h 1442398"/>
              <a:gd name="connsiteX0" fmla="*/ 0 w 6216319"/>
              <a:gd name="connsiteY0" fmla="*/ 34944 h 1337148"/>
              <a:gd name="connsiteX1" fmla="*/ 339865 w 6216319"/>
              <a:gd name="connsiteY1" fmla="*/ 219789 h 1337148"/>
              <a:gd name="connsiteX2" fmla="*/ 2265770 w 6216319"/>
              <a:gd name="connsiteY2" fmla="*/ 543471 h 1337148"/>
              <a:gd name="connsiteX3" fmla="*/ 3244906 w 6216319"/>
              <a:gd name="connsiteY3" fmla="*/ 527287 h 1337148"/>
              <a:gd name="connsiteX4" fmla="*/ 4628644 w 6216319"/>
              <a:gd name="connsiteY4" fmla="*/ 1069454 h 1337148"/>
              <a:gd name="connsiteX5" fmla="*/ 5356927 w 6216319"/>
              <a:gd name="connsiteY5" fmla="*/ 1223202 h 1337148"/>
              <a:gd name="connsiteX6" fmla="*/ 6216319 w 6216319"/>
              <a:gd name="connsiteY6" fmla="*/ 1337148 h 1337148"/>
              <a:gd name="connsiteX7" fmla="*/ 0 w 6216319"/>
              <a:gd name="connsiteY7" fmla="*/ 1337148 h 1337148"/>
              <a:gd name="connsiteX8" fmla="*/ 0 w 6216319"/>
              <a:gd name="connsiteY8" fmla="*/ 34944 h 1337148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44896 h 1347100"/>
              <a:gd name="connsiteX1" fmla="*/ 339865 w 6216319"/>
              <a:gd name="connsiteY1" fmla="*/ 229741 h 1347100"/>
              <a:gd name="connsiteX2" fmla="*/ 2265770 w 6216319"/>
              <a:gd name="connsiteY2" fmla="*/ 553423 h 1347100"/>
              <a:gd name="connsiteX3" fmla="*/ 3244906 w 6216319"/>
              <a:gd name="connsiteY3" fmla="*/ 537239 h 1347100"/>
              <a:gd name="connsiteX4" fmla="*/ 4628644 w 6216319"/>
              <a:gd name="connsiteY4" fmla="*/ 1079406 h 1347100"/>
              <a:gd name="connsiteX5" fmla="*/ 5356927 w 6216319"/>
              <a:gd name="connsiteY5" fmla="*/ 1233154 h 1347100"/>
              <a:gd name="connsiteX6" fmla="*/ 6216319 w 6216319"/>
              <a:gd name="connsiteY6" fmla="*/ 1347100 h 1347100"/>
              <a:gd name="connsiteX7" fmla="*/ 0 w 6216319"/>
              <a:gd name="connsiteY7" fmla="*/ 1347100 h 1347100"/>
              <a:gd name="connsiteX8" fmla="*/ 0 w 6216319"/>
              <a:gd name="connsiteY8" fmla="*/ 44896 h 1347100"/>
              <a:gd name="connsiteX0" fmla="*/ 0 w 6216319"/>
              <a:gd name="connsiteY0" fmla="*/ 530 h 1302734"/>
              <a:gd name="connsiteX1" fmla="*/ 339865 w 6216319"/>
              <a:gd name="connsiteY1" fmla="*/ 185375 h 1302734"/>
              <a:gd name="connsiteX2" fmla="*/ 2265770 w 6216319"/>
              <a:gd name="connsiteY2" fmla="*/ 509057 h 1302734"/>
              <a:gd name="connsiteX3" fmla="*/ 3244906 w 6216319"/>
              <a:gd name="connsiteY3" fmla="*/ 492873 h 1302734"/>
              <a:gd name="connsiteX4" fmla="*/ 4628644 w 6216319"/>
              <a:gd name="connsiteY4" fmla="*/ 1035040 h 1302734"/>
              <a:gd name="connsiteX5" fmla="*/ 5356927 w 6216319"/>
              <a:gd name="connsiteY5" fmla="*/ 1188788 h 1302734"/>
              <a:gd name="connsiteX6" fmla="*/ 6216319 w 6216319"/>
              <a:gd name="connsiteY6" fmla="*/ 1302734 h 1302734"/>
              <a:gd name="connsiteX7" fmla="*/ 0 w 6216319"/>
              <a:gd name="connsiteY7" fmla="*/ 1302734 h 1302734"/>
              <a:gd name="connsiteX8" fmla="*/ 0 w 6216319"/>
              <a:gd name="connsiteY8" fmla="*/ 530 h 1302734"/>
              <a:gd name="connsiteX0" fmla="*/ 0 w 6216319"/>
              <a:gd name="connsiteY0" fmla="*/ 20163 h 1322367"/>
              <a:gd name="connsiteX1" fmla="*/ 2265770 w 6216319"/>
              <a:gd name="connsiteY1" fmla="*/ 528690 h 1322367"/>
              <a:gd name="connsiteX2" fmla="*/ 3244906 w 6216319"/>
              <a:gd name="connsiteY2" fmla="*/ 512506 h 1322367"/>
              <a:gd name="connsiteX3" fmla="*/ 4628644 w 6216319"/>
              <a:gd name="connsiteY3" fmla="*/ 1054673 h 1322367"/>
              <a:gd name="connsiteX4" fmla="*/ 5356927 w 6216319"/>
              <a:gd name="connsiteY4" fmla="*/ 1208421 h 1322367"/>
              <a:gd name="connsiteX5" fmla="*/ 6216319 w 6216319"/>
              <a:gd name="connsiteY5" fmla="*/ 1322367 h 1322367"/>
              <a:gd name="connsiteX6" fmla="*/ 0 w 6216319"/>
              <a:gd name="connsiteY6" fmla="*/ 1322367 h 1322367"/>
              <a:gd name="connsiteX7" fmla="*/ 0 w 6216319"/>
              <a:gd name="connsiteY7" fmla="*/ 20163 h 1322367"/>
              <a:gd name="connsiteX0" fmla="*/ 0 w 6216319"/>
              <a:gd name="connsiteY0" fmla="*/ 105646 h 1407850"/>
              <a:gd name="connsiteX1" fmla="*/ 477430 w 6216319"/>
              <a:gd name="connsiteY1" fmla="*/ 136745 h 1407850"/>
              <a:gd name="connsiteX2" fmla="*/ 2265770 w 6216319"/>
              <a:gd name="connsiteY2" fmla="*/ 614173 h 1407850"/>
              <a:gd name="connsiteX3" fmla="*/ 3244906 w 6216319"/>
              <a:gd name="connsiteY3" fmla="*/ 597989 h 1407850"/>
              <a:gd name="connsiteX4" fmla="*/ 4628644 w 6216319"/>
              <a:gd name="connsiteY4" fmla="*/ 1140156 h 1407850"/>
              <a:gd name="connsiteX5" fmla="*/ 5356927 w 6216319"/>
              <a:gd name="connsiteY5" fmla="*/ 1293904 h 1407850"/>
              <a:gd name="connsiteX6" fmla="*/ 6216319 w 6216319"/>
              <a:gd name="connsiteY6" fmla="*/ 1407850 h 1407850"/>
              <a:gd name="connsiteX7" fmla="*/ 0 w 6216319"/>
              <a:gd name="connsiteY7" fmla="*/ 1407850 h 1407850"/>
              <a:gd name="connsiteX8" fmla="*/ 0 w 6216319"/>
              <a:gd name="connsiteY8" fmla="*/ 105646 h 1407850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71230 h 1373434"/>
              <a:gd name="connsiteX1" fmla="*/ 323681 w 6216319"/>
              <a:gd name="connsiteY1" fmla="*/ 264170 h 1373434"/>
              <a:gd name="connsiteX2" fmla="*/ 2265770 w 6216319"/>
              <a:gd name="connsiteY2" fmla="*/ 579757 h 1373434"/>
              <a:gd name="connsiteX3" fmla="*/ 3244906 w 6216319"/>
              <a:gd name="connsiteY3" fmla="*/ 563573 h 1373434"/>
              <a:gd name="connsiteX4" fmla="*/ 4628644 w 6216319"/>
              <a:gd name="connsiteY4" fmla="*/ 1105740 h 1373434"/>
              <a:gd name="connsiteX5" fmla="*/ 5356927 w 6216319"/>
              <a:gd name="connsiteY5" fmla="*/ 1259488 h 1373434"/>
              <a:gd name="connsiteX6" fmla="*/ 6216319 w 6216319"/>
              <a:gd name="connsiteY6" fmla="*/ 1373434 h 1373434"/>
              <a:gd name="connsiteX7" fmla="*/ 0 w 6216319"/>
              <a:gd name="connsiteY7" fmla="*/ 1373434 h 1373434"/>
              <a:gd name="connsiteX8" fmla="*/ 0 w 6216319"/>
              <a:gd name="connsiteY8" fmla="*/ 71230 h 1373434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  <a:gd name="connsiteX0" fmla="*/ 0 w 6216319"/>
              <a:gd name="connsiteY0" fmla="*/ 147399 h 1449603"/>
              <a:gd name="connsiteX1" fmla="*/ 323681 w 6216319"/>
              <a:gd name="connsiteY1" fmla="*/ 340339 h 1449603"/>
              <a:gd name="connsiteX2" fmla="*/ 2265770 w 6216319"/>
              <a:gd name="connsiteY2" fmla="*/ 655926 h 1449603"/>
              <a:gd name="connsiteX3" fmla="*/ 3244906 w 6216319"/>
              <a:gd name="connsiteY3" fmla="*/ 639742 h 1449603"/>
              <a:gd name="connsiteX4" fmla="*/ 4628644 w 6216319"/>
              <a:gd name="connsiteY4" fmla="*/ 1181909 h 1449603"/>
              <a:gd name="connsiteX5" fmla="*/ 5356927 w 6216319"/>
              <a:gd name="connsiteY5" fmla="*/ 1335657 h 1449603"/>
              <a:gd name="connsiteX6" fmla="*/ 6216319 w 6216319"/>
              <a:gd name="connsiteY6" fmla="*/ 1449603 h 1449603"/>
              <a:gd name="connsiteX7" fmla="*/ 0 w 6216319"/>
              <a:gd name="connsiteY7" fmla="*/ 1449603 h 1449603"/>
              <a:gd name="connsiteX8" fmla="*/ 0 w 6216319"/>
              <a:gd name="connsiteY8" fmla="*/ 147399 h 144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624577" y="267656"/>
            <a:ext cx="4486374" cy="5479009"/>
            <a:chOff x="6624577" y="267656"/>
            <a:chExt cx="4486374" cy="5479009"/>
          </a:xfrm>
        </p:grpSpPr>
        <p:sp>
          <p:nvSpPr>
            <p:cNvPr id="96" name="Freeform 9"/>
            <p:cNvSpPr>
              <a:spLocks/>
            </p:cNvSpPr>
            <p:nvPr/>
          </p:nvSpPr>
          <p:spPr bwMode="auto">
            <a:xfrm>
              <a:off x="9209126" y="267656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6624577" y="701858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9095390" y="4384590"/>
              <a:ext cx="1901825" cy="1362075"/>
            </a:xfrm>
            <a:custGeom>
              <a:avLst/>
              <a:gdLst>
                <a:gd name="T0" fmla="*/ 464 w 504"/>
                <a:gd name="T1" fmla="*/ 178 h 360"/>
                <a:gd name="T2" fmla="*/ 468 w 504"/>
                <a:gd name="T3" fmla="*/ 144 h 360"/>
                <a:gd name="T4" fmla="*/ 324 w 504"/>
                <a:gd name="T5" fmla="*/ 0 h 360"/>
                <a:gd name="T6" fmla="*/ 196 w 504"/>
                <a:gd name="T7" fmla="*/ 79 h 360"/>
                <a:gd name="T8" fmla="*/ 162 w 504"/>
                <a:gd name="T9" fmla="*/ 72 h 360"/>
                <a:gd name="T10" fmla="*/ 72 w 504"/>
                <a:gd name="T11" fmla="*/ 159 h 360"/>
                <a:gd name="T12" fmla="*/ 0 w 504"/>
                <a:gd name="T13" fmla="*/ 252 h 360"/>
                <a:gd name="T14" fmla="*/ 144 w 504"/>
                <a:gd name="T15" fmla="*/ 360 h 360"/>
                <a:gd name="T16" fmla="*/ 360 w 504"/>
                <a:gd name="T17" fmla="*/ 360 h 360"/>
                <a:gd name="T18" fmla="*/ 504 w 504"/>
                <a:gd name="T19" fmla="*/ 252 h 360"/>
                <a:gd name="T20" fmla="*/ 464 w 504"/>
                <a:gd name="T21" fmla="*/ 17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60">
                  <a:moveTo>
                    <a:pt x="464" y="178"/>
                  </a:moveTo>
                  <a:cubicBezTo>
                    <a:pt x="466" y="167"/>
                    <a:pt x="468" y="156"/>
                    <a:pt x="468" y="144"/>
                  </a:cubicBezTo>
                  <a:cubicBezTo>
                    <a:pt x="468" y="64"/>
                    <a:pt x="404" y="0"/>
                    <a:pt x="324" y="0"/>
                  </a:cubicBezTo>
                  <a:cubicBezTo>
                    <a:pt x="268" y="0"/>
                    <a:pt x="220" y="32"/>
                    <a:pt x="196" y="79"/>
                  </a:cubicBezTo>
                  <a:cubicBezTo>
                    <a:pt x="186" y="74"/>
                    <a:pt x="174" y="72"/>
                    <a:pt x="162" y="72"/>
                  </a:cubicBezTo>
                  <a:cubicBezTo>
                    <a:pt x="113" y="72"/>
                    <a:pt x="74" y="111"/>
                    <a:pt x="72" y="159"/>
                  </a:cubicBezTo>
                  <a:cubicBezTo>
                    <a:pt x="29" y="178"/>
                    <a:pt x="0" y="212"/>
                    <a:pt x="0" y="252"/>
                  </a:cubicBezTo>
                  <a:cubicBezTo>
                    <a:pt x="0" y="311"/>
                    <a:pt x="65" y="360"/>
                    <a:pt x="144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439" y="360"/>
                    <a:pt x="504" y="311"/>
                    <a:pt x="504" y="252"/>
                  </a:cubicBezTo>
                  <a:cubicBezTo>
                    <a:pt x="504" y="223"/>
                    <a:pt x="489" y="197"/>
                    <a:pt x="464" y="178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9" name="Freeform 9"/>
          <p:cNvSpPr>
            <a:spLocks/>
          </p:cNvSpPr>
          <p:nvPr/>
        </p:nvSpPr>
        <p:spPr bwMode="auto">
          <a:xfrm>
            <a:off x="10523802" y="2845799"/>
            <a:ext cx="1901825" cy="1362075"/>
          </a:xfrm>
          <a:custGeom>
            <a:avLst/>
            <a:gdLst>
              <a:gd name="T0" fmla="*/ 464 w 504"/>
              <a:gd name="T1" fmla="*/ 178 h 360"/>
              <a:gd name="T2" fmla="*/ 468 w 504"/>
              <a:gd name="T3" fmla="*/ 144 h 360"/>
              <a:gd name="T4" fmla="*/ 324 w 504"/>
              <a:gd name="T5" fmla="*/ 0 h 360"/>
              <a:gd name="T6" fmla="*/ 196 w 504"/>
              <a:gd name="T7" fmla="*/ 79 h 360"/>
              <a:gd name="T8" fmla="*/ 162 w 504"/>
              <a:gd name="T9" fmla="*/ 72 h 360"/>
              <a:gd name="T10" fmla="*/ 72 w 504"/>
              <a:gd name="T11" fmla="*/ 159 h 360"/>
              <a:gd name="T12" fmla="*/ 0 w 504"/>
              <a:gd name="T13" fmla="*/ 252 h 360"/>
              <a:gd name="T14" fmla="*/ 144 w 504"/>
              <a:gd name="T15" fmla="*/ 360 h 360"/>
              <a:gd name="T16" fmla="*/ 360 w 504"/>
              <a:gd name="T17" fmla="*/ 360 h 360"/>
              <a:gd name="T18" fmla="*/ 504 w 504"/>
              <a:gd name="T19" fmla="*/ 252 h 360"/>
              <a:gd name="T20" fmla="*/ 464 w 504"/>
              <a:gd name="T21" fmla="*/ 17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4" h="360">
                <a:moveTo>
                  <a:pt x="464" y="178"/>
                </a:moveTo>
                <a:cubicBezTo>
                  <a:pt x="466" y="167"/>
                  <a:pt x="468" y="156"/>
                  <a:pt x="468" y="144"/>
                </a:cubicBezTo>
                <a:cubicBezTo>
                  <a:pt x="468" y="64"/>
                  <a:pt x="404" y="0"/>
                  <a:pt x="324" y="0"/>
                </a:cubicBezTo>
                <a:cubicBezTo>
                  <a:pt x="268" y="0"/>
                  <a:pt x="220" y="32"/>
                  <a:pt x="196" y="79"/>
                </a:cubicBezTo>
                <a:cubicBezTo>
                  <a:pt x="186" y="74"/>
                  <a:pt x="174" y="72"/>
                  <a:pt x="162" y="72"/>
                </a:cubicBezTo>
                <a:cubicBezTo>
                  <a:pt x="113" y="72"/>
                  <a:pt x="74" y="111"/>
                  <a:pt x="72" y="159"/>
                </a:cubicBezTo>
                <a:cubicBezTo>
                  <a:pt x="29" y="178"/>
                  <a:pt x="0" y="212"/>
                  <a:pt x="0" y="252"/>
                </a:cubicBezTo>
                <a:cubicBezTo>
                  <a:pt x="0" y="311"/>
                  <a:pt x="65" y="360"/>
                  <a:pt x="144" y="360"/>
                </a:cubicBezTo>
                <a:cubicBezTo>
                  <a:pt x="360" y="360"/>
                  <a:pt x="360" y="360"/>
                  <a:pt x="360" y="360"/>
                </a:cubicBezTo>
                <a:cubicBezTo>
                  <a:pt x="439" y="360"/>
                  <a:pt x="504" y="311"/>
                  <a:pt x="504" y="252"/>
                </a:cubicBezTo>
                <a:cubicBezTo>
                  <a:pt x="504" y="223"/>
                  <a:pt x="489" y="197"/>
                  <a:pt x="464" y="178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4805156"/>
      </p:ext>
    </p:extLst>
  </p:cSld>
  <p:clrMapOvr>
    <a:masterClrMapping/>
  </p:clrMapOvr>
  <p:transition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 animBg="1"/>
      <p:bldP spid="95" grpId="0" animBg="1"/>
      <p:bldP spid="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6030-7E51-403A-BD55-E4E9D6D6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609600"/>
            <a:ext cx="5667202" cy="1320800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EA5-95D5-4BDE-B99E-5281D198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58" y="1874519"/>
            <a:ext cx="8945634" cy="321263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According </a:t>
            </a: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to the objects and depicted themes, artworks can be divided by </a:t>
            </a:r>
            <a:r>
              <a:rPr lang="en-US" altLang="en-US" sz="2400" dirty="0" smtClean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genre.</a:t>
            </a: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In this research, Explanation </a:t>
            </a:r>
            <a:r>
              <a:rPr lang="en-US" altLang="en-US" sz="2400" dirty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from Variation of </a:t>
            </a:r>
            <a:r>
              <a:rPr lang="en-US" altLang="en-US" sz="2400" dirty="0" smtClean="0">
                <a:solidFill>
                  <a:schemeClr val="tx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artworks has been conducted by images.</a:t>
            </a:r>
          </a:p>
          <a:p>
            <a:pPr marL="0" indent="0" eaLnBrk="1" hangingPunct="1">
              <a:buNone/>
              <a:defRPr/>
            </a:pPr>
            <a:endParaRPr lang="en-US" altLang="en-US" sz="2800" dirty="0">
              <a:solidFill>
                <a:schemeClr val="tx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0C282-29B5-410C-8A55-5A215AC71803}"/>
              </a:ext>
            </a:extLst>
          </p:cNvPr>
          <p:cNvSpPr/>
          <p:nvPr/>
        </p:nvSpPr>
        <p:spPr>
          <a:xfrm>
            <a:off x="3771011" y="611030"/>
            <a:ext cx="3683357" cy="334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Motivation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81057" y="3147060"/>
            <a:ext cx="1745524" cy="5791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9457" y="3271005"/>
            <a:ext cx="2533300" cy="581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 Impressionism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5" y="2133599"/>
            <a:ext cx="4030166" cy="33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0C282-29B5-410C-8A55-5A215AC71803}"/>
              </a:ext>
            </a:extLst>
          </p:cNvPr>
          <p:cNvSpPr/>
          <p:nvPr/>
        </p:nvSpPr>
        <p:spPr>
          <a:xfrm>
            <a:off x="3771011" y="611030"/>
            <a:ext cx="3683357" cy="334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Motivation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B5CB6B0-1C1F-4892-98D1-5848630B449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17895" y="1601353"/>
            <a:ext cx="3844678" cy="2584148"/>
          </a:xfrm>
          <a:custGeom>
            <a:avLst/>
            <a:gdLst>
              <a:gd name="T0" fmla="*/ 30 w 909"/>
              <a:gd name="T1" fmla="*/ 0 h 480"/>
              <a:gd name="T2" fmla="*/ 732 w 909"/>
              <a:gd name="T3" fmla="*/ 0 h 480"/>
              <a:gd name="T4" fmla="*/ 762 w 909"/>
              <a:gd name="T5" fmla="*/ 0 h 480"/>
              <a:gd name="T6" fmla="*/ 767 w 909"/>
              <a:gd name="T7" fmla="*/ 0 h 480"/>
              <a:gd name="T8" fmla="*/ 909 w 909"/>
              <a:gd name="T9" fmla="*/ 2 h 480"/>
              <a:gd name="T10" fmla="*/ 792 w 909"/>
              <a:gd name="T11" fmla="*/ 117 h 480"/>
              <a:gd name="T12" fmla="*/ 792 w 909"/>
              <a:gd name="T13" fmla="*/ 450 h 480"/>
              <a:gd name="T14" fmla="*/ 762 w 909"/>
              <a:gd name="T15" fmla="*/ 480 h 480"/>
              <a:gd name="T16" fmla="*/ 30 w 909"/>
              <a:gd name="T17" fmla="*/ 480 h 480"/>
              <a:gd name="T18" fmla="*/ 0 w 909"/>
              <a:gd name="T19" fmla="*/ 450 h 480"/>
              <a:gd name="T20" fmla="*/ 0 w 909"/>
              <a:gd name="T21" fmla="*/ 30 h 480"/>
              <a:gd name="T22" fmla="*/ 30 w 909"/>
              <a:gd name="T2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9" h="480">
                <a:moveTo>
                  <a:pt x="30" y="0"/>
                </a:moveTo>
                <a:cubicBezTo>
                  <a:pt x="732" y="0"/>
                  <a:pt x="732" y="0"/>
                  <a:pt x="73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4" y="0"/>
                  <a:pt x="765" y="0"/>
                  <a:pt x="767" y="0"/>
                </a:cubicBezTo>
                <a:cubicBezTo>
                  <a:pt x="909" y="2"/>
                  <a:pt x="909" y="2"/>
                  <a:pt x="909" y="2"/>
                </a:cubicBezTo>
                <a:cubicBezTo>
                  <a:pt x="792" y="117"/>
                  <a:pt x="792" y="117"/>
                  <a:pt x="792" y="117"/>
                </a:cubicBezTo>
                <a:cubicBezTo>
                  <a:pt x="792" y="450"/>
                  <a:pt x="792" y="450"/>
                  <a:pt x="792" y="450"/>
                </a:cubicBezTo>
                <a:cubicBezTo>
                  <a:pt x="792" y="466"/>
                  <a:pt x="779" y="480"/>
                  <a:pt x="762" y="480"/>
                </a:cubicBezTo>
                <a:cubicBezTo>
                  <a:pt x="30" y="480"/>
                  <a:pt x="30" y="480"/>
                  <a:pt x="30" y="480"/>
                </a:cubicBezTo>
                <a:cubicBezTo>
                  <a:pt x="13" y="480"/>
                  <a:pt x="0" y="466"/>
                  <a:pt x="0" y="4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3" y="0"/>
                  <a:pt x="3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b="1" dirty="0">
              <a:latin typeface="Fira Sans Heavy Italic" panose="00000A00000000000000"/>
            </a:endParaRPr>
          </a:p>
          <a:p>
            <a:r>
              <a:rPr lang="en-US" sz="2400" b="1" dirty="0">
                <a:latin typeface="Constantia" panose="02030602050306030303" pitchFamily="18" charset="0"/>
              </a:rPr>
              <a:t>For reducing the difficulties to identify artworks genre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390841-CFF7-475F-8CF2-B1786CA6CD09}"/>
              </a:ext>
            </a:extLst>
          </p:cNvPr>
          <p:cNvSpPr/>
          <p:nvPr/>
        </p:nvSpPr>
        <p:spPr>
          <a:xfrm>
            <a:off x="6167336" y="1794458"/>
            <a:ext cx="3081919" cy="23910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For knowing the meaning of artworks  </a:t>
            </a:r>
          </a:p>
        </p:txBody>
      </p:sp>
    </p:spTree>
    <p:extLst>
      <p:ext uri="{BB962C8B-B14F-4D97-AF65-F5344CB8AC3E}">
        <p14:creationId xmlns:p14="http://schemas.microsoft.com/office/powerpoint/2010/main" val="39909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5122B0-D090-4711-8672-A85EDCA3B96A}"/>
              </a:ext>
            </a:extLst>
          </p:cNvPr>
          <p:cNvSpPr/>
          <p:nvPr/>
        </p:nvSpPr>
        <p:spPr>
          <a:xfrm>
            <a:off x="3477296" y="337843"/>
            <a:ext cx="3367095" cy="148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cs typeface="Adobe Hebrew" panose="02040503050201020203" pitchFamily="18" charset="-79"/>
              </a:rPr>
              <a:t>Objective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4443" y="1885496"/>
            <a:ext cx="7191633" cy="308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Delineate artworks features: Identify artworks features and themes of artworks.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Automate </a:t>
            </a: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this </a:t>
            </a: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problem: Make this problem automated.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Accuracy: Identify the genre with better accuracy.</a:t>
            </a:r>
            <a:endParaRPr lang="en-US" sz="24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58E4-A1E4-469C-81D9-20D4B703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4" y="497840"/>
            <a:ext cx="3386665" cy="74874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3E419-8B43-4CDE-AD32-2C1D8127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93838"/>
            <a:ext cx="9157545" cy="274420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1. Dataset Gathering</a:t>
            </a:r>
          </a:p>
          <a:p>
            <a:pPr algn="just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2. Data Pre-processing</a:t>
            </a:r>
          </a:p>
          <a:p>
            <a:pPr algn="just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</a:rPr>
              <a:t>3. Make Variation of model according to dataset perspective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5E7C-FD3B-480D-9721-B65B8C46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360" y="231820"/>
            <a:ext cx="6266641" cy="7740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Dataset </a:t>
            </a: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4" y="1484335"/>
            <a:ext cx="2601896" cy="2151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092" y="3718560"/>
            <a:ext cx="194056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Baroque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56" y="1459390"/>
            <a:ext cx="2956184" cy="21427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49988" y="3708400"/>
            <a:ext cx="22555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Impressionism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938" y="6170295"/>
            <a:ext cx="2646868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Impressionism,Post</a:t>
            </a:r>
            <a:r>
              <a:rPr lang="en-US" dirty="0" smtClean="0">
                <a:solidFill>
                  <a:schemeClr val="tx1"/>
                </a:solidFill>
              </a:rPr>
              <a:t>-Impressionism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72" y="4043680"/>
            <a:ext cx="2542834" cy="199453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49988" y="6170295"/>
            <a:ext cx="2494092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Social </a:t>
            </a:r>
            <a:r>
              <a:rPr lang="en-US" dirty="0" err="1" smtClean="0">
                <a:solidFill>
                  <a:schemeClr val="tx1"/>
                </a:solidFill>
              </a:rPr>
              <a:t>Realism,Muralism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89" y="4043680"/>
            <a:ext cx="2910651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7D79DA-1CE0-473F-8CA1-A31F1E458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4" y="2146663"/>
            <a:ext cx="8814712" cy="20019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E645E7C-FD3B-480D-9721-B65B8C46F963}"/>
              </a:ext>
            </a:extLst>
          </p:cNvPr>
          <p:cNvSpPr txBox="1">
            <a:spLocks/>
          </p:cNvSpPr>
          <p:nvPr/>
        </p:nvSpPr>
        <p:spPr>
          <a:xfrm>
            <a:off x="3007360" y="231820"/>
            <a:ext cx="6266641" cy="774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Dataset Overview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12695</TotalTime>
  <Words>574</Words>
  <Application>Microsoft Office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4" baseType="lpstr">
      <vt:lpstr>Adobe Hebrew</vt:lpstr>
      <vt:lpstr>Arial</vt:lpstr>
      <vt:lpstr>Calibri</vt:lpstr>
      <vt:lpstr>Cambria Math</vt:lpstr>
      <vt:lpstr>Clear Sans</vt:lpstr>
      <vt:lpstr>Clear Sans Light</vt:lpstr>
      <vt:lpstr>Constantia</vt:lpstr>
      <vt:lpstr>Fira Sans Heavy Italic</vt:lpstr>
      <vt:lpstr>Fira Sans Medium Italic</vt:lpstr>
      <vt:lpstr>Fira Sans SemiBold</vt:lpstr>
      <vt:lpstr>Fira Sans SemiBold Italic</vt:lpstr>
      <vt:lpstr>Helvetica Light</vt:lpstr>
      <vt:lpstr>Microsoft Uighur</vt:lpstr>
      <vt:lpstr>Ruda</vt:lpstr>
      <vt:lpstr>Signika</vt:lpstr>
      <vt:lpstr>Times New Roman</vt:lpstr>
      <vt:lpstr>Trebuchet MS</vt:lpstr>
      <vt:lpstr>Wingdings</vt:lpstr>
      <vt:lpstr>Wingdings 3</vt:lpstr>
      <vt:lpstr>Facet</vt:lpstr>
      <vt:lpstr>PowerPoint Presentation</vt:lpstr>
      <vt:lpstr>  Outline</vt:lpstr>
      <vt:lpstr>Introduction</vt:lpstr>
      <vt:lpstr>PowerPoint Presentation</vt:lpstr>
      <vt:lpstr>PowerPoint Presentation</vt:lpstr>
      <vt:lpstr>PowerPoint Presentation</vt:lpstr>
      <vt:lpstr>Challenges</vt:lpstr>
      <vt:lpstr>Dataset Overview</vt:lpstr>
      <vt:lpstr>PowerPoint Presentation</vt:lpstr>
      <vt:lpstr>PowerPoint Presentation</vt:lpstr>
      <vt:lpstr>Working Process </vt:lpstr>
      <vt:lpstr>Working Process</vt:lpstr>
      <vt:lpstr>Proposed Variation of CNN Model</vt:lpstr>
      <vt:lpstr>PowerPoint Presentation</vt:lpstr>
      <vt:lpstr>VGG-16 Model</vt:lpstr>
      <vt:lpstr>Inception_V3 Model</vt:lpstr>
      <vt:lpstr>Proposed Variation of CNN Model</vt:lpstr>
      <vt:lpstr>Model Evaluation Metrics</vt:lpstr>
      <vt:lpstr>Result Analysis</vt:lpstr>
      <vt:lpstr>PowerPoint Presentation</vt:lpstr>
      <vt:lpstr>Outcome</vt:lpstr>
      <vt:lpstr>Future Work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Kamraan Hosain</dc:creator>
  <cp:lastModifiedBy>Kamran</cp:lastModifiedBy>
  <cp:revision>1688</cp:revision>
  <dcterms:created xsi:type="dcterms:W3CDTF">2015-06-05T10:23:02Z</dcterms:created>
  <dcterms:modified xsi:type="dcterms:W3CDTF">2020-11-25T17:51:16Z</dcterms:modified>
</cp:coreProperties>
</file>