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147474096" r:id="rId2"/>
    <p:sldId id="2147474092" r:id="rId3"/>
    <p:sldId id="2147474103" r:id="rId4"/>
    <p:sldId id="1878" r:id="rId5"/>
    <p:sldId id="2147474105" r:id="rId6"/>
    <p:sldId id="2147474106" r:id="rId7"/>
    <p:sldId id="2147474093" r:id="rId8"/>
    <p:sldId id="2147474097" r:id="rId9"/>
    <p:sldId id="2147474098" r:id="rId10"/>
    <p:sldId id="1876" r:id="rId11"/>
    <p:sldId id="2147474099" r:id="rId12"/>
    <p:sldId id="2147474100" r:id="rId13"/>
    <p:sldId id="1875" r:id="rId14"/>
    <p:sldId id="1877" r:id="rId15"/>
    <p:sldId id="257" r:id="rId16"/>
    <p:sldId id="258" r:id="rId17"/>
    <p:sldId id="2147474094" r:id="rId18"/>
    <p:sldId id="2147474095" r:id="rId19"/>
    <p:sldId id="2147474101" r:id="rId20"/>
    <p:sldId id="2147474102" r:id="rId21"/>
    <p:sldId id="214747410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85EBF0-610E-4B16-9544-A1E6533C8696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2AAA3-EBAA-41E4-86EE-211F75A79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5568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AAA3-EBAA-41E4-86EE-211F75A7989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90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Every model “m” is trained in BNN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2AAA3-EBAA-41E4-86EE-211F75A79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026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C2DFF71-5A4C-449E-A764-BE8AD824C32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3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81110-D204-4792-A88E-08A0E9EA5D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1A1F86-D563-42BD-8FEB-5C4717EDC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D1063-0464-4E44-A352-EA92E1C2B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ADF80-A1EE-4AE2-A903-086AABAC6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5463B-BA4B-4379-B641-2EAFC97EE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624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191A1-2132-4BA7-B211-887A74EB1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36720-4C99-428B-B6EA-392452131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93F48A-2BDE-4101-8AE2-A1D0BF696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721E8-BFB8-42EF-B7E4-AD05E7EDA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88B4-2906-4893-8D58-8AD6E6D8C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14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7CDC70-0410-4436-834F-B9A7E75B52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4ECEB-2417-4F6F-9EC2-2B9A8707E1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48D1BB-84CE-4224-B3EE-8A376DDCF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03EF55-8B09-4595-BCA6-C071E87AA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7309-65D0-4038-A135-93B7261FA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949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23CFA-5B80-4307-8FAD-7C0A7712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2612B-F077-421E-AA4A-B49E822E5A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8FC37-B004-4BC1-84B4-268D1AF30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B53C21-72BA-4FCA-9AA8-E5F73474D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4F421-B54E-48A4-AE61-75984BA94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49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907BC-20F4-47B9-91F7-6EE5ABC2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D03F84-AABE-48D8-9003-26FF528DE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6792DA-DC1F-4E60-B851-FFA3692F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39475-4E27-41C4-B626-779E04C8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71B8EE-A8EC-426F-8653-FFE55CF5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064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3807-33DA-4BE5-AFDB-A00F80879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24D3-C1CD-4D2B-A237-C37FE4DC81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2874A2-F48E-47EB-8E9F-1AF4C1F451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0EB94-6BCA-48C9-992F-47B8F759A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FD4970-A1A2-429D-AEBE-8F9B0F8B7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9A2F8-2945-4EEB-84B5-6AD5DDF9C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103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7E40-5287-4F82-9AC1-D23278CD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091921-F646-4387-9116-64F6266706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6A0664-FA08-4B92-965E-806BB98200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91EA7A-35E4-42AA-8316-A2141D29FB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BF841A-FD7B-4854-9A2F-506F9FA79E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0FED8B-F06E-486F-80E3-DE2A7D1B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DF30DA-8CED-4F66-8C08-9B6E27312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D3116-BF0D-4859-B503-C55667A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653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DC21D-0AEC-4C2E-A236-63D1EB7CB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CAED40-B56A-47B3-9FB4-34618F3F0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0D775D-17B4-44D8-B968-030C9807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74CD7C-E72C-4EB1-9140-AF054177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147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81718B-F0D0-45E8-81CC-7EE077CD1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018016-23B3-478A-9F43-AEFA3F33B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48DC4-9776-4FC3-9D5D-AC5417B77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088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94DB6-ACDD-42B0-9566-88343D508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750C5-A1D5-48EA-B3A1-4D78C864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743727-F536-4AF4-96DC-5423CF670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FE161-778A-4BC4-8CD3-A278C1682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481F33-0862-4FF4-9956-B3C33BF7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63707-8866-423E-9B53-EB7E5325B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070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16144-8678-4A18-92E5-70E9E81E2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20B32-740D-4256-90C7-7CA4C8986E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EBF864-A94F-4D44-835E-3C1BCB3420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279E17-832F-472F-814C-5BD16CEB2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4AD5D-FC7B-4F91-BD71-79F1DD3C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DBD05-D106-4B4C-93AE-DCDA34A59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415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BEB701-4CBA-4478-8B4D-4A3F227B9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50A0C-6875-4ABB-8D19-6C40AA03B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D5B9CA-6BF7-4E8C-AA38-24C955F9CB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369D4-9D2C-4598-BF9E-42A114D4EC9E}" type="datetimeFigureOut">
              <a:rPr lang="en-US" smtClean="0"/>
              <a:t>2/13/2023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257311-FC96-4C04-803E-503BFC8681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0ADC1-4A6E-4D67-9F80-C5BA2DB223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181E5F-3BBE-43DD-8CE1-26807D843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501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30.png"/><Relationship Id="rId7" Type="http://schemas.openxmlformats.org/officeDocument/2006/relationships/image" Target="../media/image7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0.png"/><Relationship Id="rId4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271F-C19D-4478-A954-C5B5BED22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B3CE-4342-43E8-B61C-5682469FF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Loss function evaluation</a:t>
            </a:r>
          </a:p>
          <a:p>
            <a:r>
              <a:rPr lang="en-US" dirty="0"/>
              <a:t>Optimization of all the developed Hybrid methods.</a:t>
            </a:r>
          </a:p>
          <a:p>
            <a:r>
              <a:rPr lang="en-US" dirty="0"/>
              <a:t>Doing more experience with more data for some of developed approaches</a:t>
            </a:r>
          </a:p>
          <a:p>
            <a:r>
              <a:rPr lang="en-US" dirty="0"/>
              <a:t>Developing one more hierarchical taxonomy for China-Geo data, defining 163 logic rules.</a:t>
            </a:r>
          </a:p>
          <a:p>
            <a:r>
              <a:rPr lang="en-US" dirty="0"/>
              <a:t>Updating available libraries from old papers code.</a:t>
            </a:r>
          </a:p>
          <a:p>
            <a:r>
              <a:rPr lang="en-US" dirty="0"/>
              <a:t>Working on a research plan</a:t>
            </a:r>
          </a:p>
          <a:p>
            <a:r>
              <a:rPr lang="en-US" dirty="0"/>
              <a:t>Target a conference to submit a paper</a:t>
            </a:r>
          </a:p>
          <a:p>
            <a:pPr lvl="1"/>
            <a:r>
              <a:rPr lang="en-US" b="0" i="0" dirty="0">
                <a:solidFill>
                  <a:srgbClr val="000000"/>
                </a:solidFill>
                <a:effectLst/>
                <a:latin typeface="-apple-system"/>
              </a:rPr>
              <a:t>20th International Conference on Principles of Knowledge Representation and Reasoning</a:t>
            </a:r>
          </a:p>
          <a:p>
            <a:pPr lvl="1"/>
            <a:r>
              <a:rPr lang="en-US" dirty="0">
                <a:solidFill>
                  <a:srgbClr val="000000"/>
                </a:solidFill>
                <a:latin typeface="-apple-system"/>
              </a:rPr>
              <a:t>Paper submission deadline: March 14, 2023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5 patents submitted (2 accepted so far)</a:t>
            </a:r>
          </a:p>
          <a:p>
            <a:r>
              <a:rPr lang="en-US" dirty="0">
                <a:solidFill>
                  <a:srgbClr val="000000"/>
                </a:solidFill>
                <a:latin typeface="-apple-system"/>
              </a:rPr>
              <a:t>Writing paper (4 pages so far)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45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9CF025A-D8CF-42FD-B8CE-28861C68D54D}"/>
              </a:ext>
            </a:extLst>
          </p:cNvPr>
          <p:cNvSpPr/>
          <p:nvPr/>
        </p:nvSpPr>
        <p:spPr>
          <a:xfrm>
            <a:off x="337900" y="1308282"/>
            <a:ext cx="2982351" cy="44735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/>
              <a:t>Task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131C98-35A9-4A74-B90F-8C9BC0E5BD0B}"/>
              </a:ext>
            </a:extLst>
          </p:cNvPr>
          <p:cNvSpPr/>
          <p:nvPr/>
        </p:nvSpPr>
        <p:spPr>
          <a:xfrm>
            <a:off x="4821701" y="872194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B6709CB9-9728-460F-A567-9006D8B962D8}"/>
              </a:ext>
            </a:extLst>
          </p:cNvPr>
          <p:cNvSpPr/>
          <p:nvPr/>
        </p:nvSpPr>
        <p:spPr>
          <a:xfrm>
            <a:off x="4895555" y="2082014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3CB077-C3D4-4869-B7C1-BD431D03910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5180427" y="1814729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05FFDA4-6F15-4811-A023-AF7BD56165AC}"/>
              </a:ext>
            </a:extLst>
          </p:cNvPr>
          <p:cNvSpPr/>
          <p:nvPr/>
        </p:nvSpPr>
        <p:spPr>
          <a:xfrm>
            <a:off x="5996351" y="113947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25269B9B-37DC-45DA-A29D-6F84B70DF016}"/>
              </a:ext>
            </a:extLst>
          </p:cNvPr>
          <p:cNvSpPr/>
          <p:nvPr/>
        </p:nvSpPr>
        <p:spPr>
          <a:xfrm>
            <a:off x="6070205" y="234929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9507794-15FA-4FB5-AF6F-C52B613865CD}"/>
              </a:ext>
            </a:extLst>
          </p:cNvPr>
          <p:cNvCxnSpPr>
            <a:stCxn id="10" idx="2"/>
            <a:endCxn id="11" idx="0"/>
          </p:cNvCxnSpPr>
          <p:nvPr/>
        </p:nvCxnSpPr>
        <p:spPr>
          <a:xfrm>
            <a:off x="6355077" y="208201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FDB36DA1-DDF0-466B-8B3F-5759CE4B6F3B}"/>
              </a:ext>
            </a:extLst>
          </p:cNvPr>
          <p:cNvSpPr/>
          <p:nvPr/>
        </p:nvSpPr>
        <p:spPr>
          <a:xfrm>
            <a:off x="5180425" y="280649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5</a:t>
            </a:r>
          </a:p>
        </p:txBody>
      </p:sp>
      <p:sp>
        <p:nvSpPr>
          <p:cNvPr id="15" name="Cube 14">
            <a:extLst>
              <a:ext uri="{FF2B5EF4-FFF2-40B4-BE49-F238E27FC236}">
                <a16:creationId xmlns:a16="http://schemas.microsoft.com/office/drawing/2014/main" id="{437AA837-C701-42EB-B80B-C4435D564E31}"/>
              </a:ext>
            </a:extLst>
          </p:cNvPr>
          <p:cNvSpPr/>
          <p:nvPr/>
        </p:nvSpPr>
        <p:spPr>
          <a:xfrm>
            <a:off x="5254279" y="401631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m5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494470F-7765-48BD-84C4-0FB0D0C67452}"/>
              </a:ext>
            </a:extLst>
          </p:cNvPr>
          <p:cNvCxnSpPr>
            <a:stCxn id="14" idx="2"/>
            <a:endCxn id="15" idx="0"/>
          </p:cNvCxnSpPr>
          <p:nvPr/>
        </p:nvCxnSpPr>
        <p:spPr>
          <a:xfrm>
            <a:off x="5539151" y="374903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0071BB86-0821-4CB0-872B-208278BDAE0F}"/>
              </a:ext>
            </a:extLst>
          </p:cNvPr>
          <p:cNvSpPr/>
          <p:nvPr/>
        </p:nvSpPr>
        <p:spPr>
          <a:xfrm>
            <a:off x="6666919" y="212422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3</a:t>
            </a:r>
          </a:p>
        </p:txBody>
      </p:sp>
      <p:sp>
        <p:nvSpPr>
          <p:cNvPr id="18" name="Cube 17">
            <a:extLst>
              <a:ext uri="{FF2B5EF4-FFF2-40B4-BE49-F238E27FC236}">
                <a16:creationId xmlns:a16="http://schemas.microsoft.com/office/drawing/2014/main" id="{7C11944B-47E5-4EF0-9E4D-19AAE9EF21C6}"/>
              </a:ext>
            </a:extLst>
          </p:cNvPr>
          <p:cNvSpPr/>
          <p:nvPr/>
        </p:nvSpPr>
        <p:spPr>
          <a:xfrm>
            <a:off x="6740773" y="333404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m3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0D0A86E-AB5B-4945-A220-158A62B78C74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7025645" y="306676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4D78FD1-6E80-4303-B263-B926B67E7858}"/>
              </a:ext>
            </a:extLst>
          </p:cNvPr>
          <p:cNvSpPr/>
          <p:nvPr/>
        </p:nvSpPr>
        <p:spPr>
          <a:xfrm>
            <a:off x="5943295" y="333404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6</a:t>
            </a:r>
          </a:p>
        </p:txBody>
      </p:sp>
      <p:sp>
        <p:nvSpPr>
          <p:cNvPr id="21" name="Cube 20">
            <a:extLst>
              <a:ext uri="{FF2B5EF4-FFF2-40B4-BE49-F238E27FC236}">
                <a16:creationId xmlns:a16="http://schemas.microsoft.com/office/drawing/2014/main" id="{D69C4996-FD82-4702-A91A-E8D8FD8C92F7}"/>
              </a:ext>
            </a:extLst>
          </p:cNvPr>
          <p:cNvSpPr/>
          <p:nvPr/>
        </p:nvSpPr>
        <p:spPr>
          <a:xfrm>
            <a:off x="6017149" y="454386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m6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02578F3-15F1-4D21-93D1-ABE5FB332933}"/>
              </a:ext>
            </a:extLst>
          </p:cNvPr>
          <p:cNvCxnSpPr>
            <a:stCxn id="20" idx="2"/>
            <a:endCxn id="21" idx="0"/>
          </p:cNvCxnSpPr>
          <p:nvPr/>
        </p:nvCxnSpPr>
        <p:spPr>
          <a:xfrm>
            <a:off x="6302021" y="427658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097E0EE-2849-4DF8-AA3E-8CD4482516C0}"/>
              </a:ext>
            </a:extLst>
          </p:cNvPr>
          <p:cNvSpPr/>
          <p:nvPr/>
        </p:nvSpPr>
        <p:spPr>
          <a:xfrm>
            <a:off x="4331669" y="3066764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24" name="Cube 23">
            <a:extLst>
              <a:ext uri="{FF2B5EF4-FFF2-40B4-BE49-F238E27FC236}">
                <a16:creationId xmlns:a16="http://schemas.microsoft.com/office/drawing/2014/main" id="{D990E9F9-B1E3-4175-91FA-30353CA97FB5}"/>
              </a:ext>
            </a:extLst>
          </p:cNvPr>
          <p:cNvSpPr/>
          <p:nvPr/>
        </p:nvSpPr>
        <p:spPr>
          <a:xfrm>
            <a:off x="4405523" y="4276584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m4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5A8E4254-721A-4F03-99CC-49DCFBBB5F9F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>
            <a:off x="4690395" y="4009299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9B58681C-DBDA-4A9E-8D85-A5280EBB5E2E}"/>
              </a:ext>
            </a:extLst>
          </p:cNvPr>
          <p:cNvSpPr/>
          <p:nvPr/>
        </p:nvSpPr>
        <p:spPr>
          <a:xfrm>
            <a:off x="5174864" y="457198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7</a:t>
            </a:r>
          </a:p>
        </p:txBody>
      </p:sp>
      <p:sp>
        <p:nvSpPr>
          <p:cNvPr id="27" name="Cube 26">
            <a:extLst>
              <a:ext uri="{FF2B5EF4-FFF2-40B4-BE49-F238E27FC236}">
                <a16:creationId xmlns:a16="http://schemas.microsoft.com/office/drawing/2014/main" id="{36FD98E5-30B3-4264-98C3-6E93D62EFB07}"/>
              </a:ext>
            </a:extLst>
          </p:cNvPr>
          <p:cNvSpPr/>
          <p:nvPr/>
        </p:nvSpPr>
        <p:spPr>
          <a:xfrm>
            <a:off x="5248718" y="578180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m7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AA7218E-0A04-488F-AC21-B00C9B7D8A77}"/>
              </a:ext>
            </a:extLst>
          </p:cNvPr>
          <p:cNvCxnSpPr>
            <a:stCxn id="26" idx="2"/>
            <a:endCxn id="27" idx="0"/>
          </p:cNvCxnSpPr>
          <p:nvPr/>
        </p:nvCxnSpPr>
        <p:spPr>
          <a:xfrm>
            <a:off x="5533590" y="551452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C598622-2B51-455F-80EC-53FE75F57000}"/>
              </a:ext>
            </a:extLst>
          </p:cNvPr>
          <p:cNvSpPr/>
          <p:nvPr/>
        </p:nvSpPr>
        <p:spPr>
          <a:xfrm>
            <a:off x="3981732" y="129071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9</a:t>
            </a:r>
          </a:p>
        </p:txBody>
      </p:sp>
      <p:sp>
        <p:nvSpPr>
          <p:cNvPr id="30" name="Cube 29">
            <a:extLst>
              <a:ext uri="{FF2B5EF4-FFF2-40B4-BE49-F238E27FC236}">
                <a16:creationId xmlns:a16="http://schemas.microsoft.com/office/drawing/2014/main" id="{01A191E4-15B6-44AF-BCCB-BA79EB94CF5F}"/>
              </a:ext>
            </a:extLst>
          </p:cNvPr>
          <p:cNvSpPr/>
          <p:nvPr/>
        </p:nvSpPr>
        <p:spPr>
          <a:xfrm>
            <a:off x="4055586" y="250053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m9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0D3B004-2BC8-41F7-8434-002A8193940C}"/>
              </a:ext>
            </a:extLst>
          </p:cNvPr>
          <p:cNvCxnSpPr>
            <a:stCxn id="29" idx="2"/>
            <a:endCxn id="30" idx="0"/>
          </p:cNvCxnSpPr>
          <p:nvPr/>
        </p:nvCxnSpPr>
        <p:spPr>
          <a:xfrm>
            <a:off x="4340458" y="223325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51774684-D905-496C-8811-EE1AC9B62549}"/>
              </a:ext>
            </a:extLst>
          </p:cNvPr>
          <p:cNvSpPr/>
          <p:nvPr/>
        </p:nvSpPr>
        <p:spPr>
          <a:xfrm>
            <a:off x="6343481" y="4002251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11</a:t>
            </a:r>
          </a:p>
        </p:txBody>
      </p:sp>
      <p:sp>
        <p:nvSpPr>
          <p:cNvPr id="33" name="Cube 32">
            <a:extLst>
              <a:ext uri="{FF2B5EF4-FFF2-40B4-BE49-F238E27FC236}">
                <a16:creationId xmlns:a16="http://schemas.microsoft.com/office/drawing/2014/main" id="{DB0C8116-8100-45C4-85A2-C32B5305202F}"/>
              </a:ext>
            </a:extLst>
          </p:cNvPr>
          <p:cNvSpPr/>
          <p:nvPr/>
        </p:nvSpPr>
        <p:spPr>
          <a:xfrm>
            <a:off x="6417335" y="5212071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m11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9F063BD-B612-450E-84A0-842F589ADA97}"/>
              </a:ext>
            </a:extLst>
          </p:cNvPr>
          <p:cNvCxnSpPr>
            <a:stCxn id="32" idx="2"/>
            <a:endCxn id="33" idx="0"/>
          </p:cNvCxnSpPr>
          <p:nvPr/>
        </p:nvCxnSpPr>
        <p:spPr>
          <a:xfrm>
            <a:off x="6702207" y="4944786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E1DC25C-BE87-4C9E-A319-2B761EA0EA81}"/>
              </a:ext>
            </a:extLst>
          </p:cNvPr>
          <p:cNvSpPr/>
          <p:nvPr/>
        </p:nvSpPr>
        <p:spPr>
          <a:xfrm>
            <a:off x="5303956" y="1318842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10</a:t>
            </a:r>
          </a:p>
        </p:txBody>
      </p:sp>
      <p:sp>
        <p:nvSpPr>
          <p:cNvPr id="36" name="Cube 35">
            <a:extLst>
              <a:ext uri="{FF2B5EF4-FFF2-40B4-BE49-F238E27FC236}">
                <a16:creationId xmlns:a16="http://schemas.microsoft.com/office/drawing/2014/main" id="{5FDD3748-CD5A-49D8-B0EA-97DF22348E35}"/>
              </a:ext>
            </a:extLst>
          </p:cNvPr>
          <p:cNvSpPr/>
          <p:nvPr/>
        </p:nvSpPr>
        <p:spPr>
          <a:xfrm>
            <a:off x="5377810" y="2528662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m10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88DF3E6-A9D6-4DCF-9717-0AD4881C50D6}"/>
              </a:ext>
            </a:extLst>
          </p:cNvPr>
          <p:cNvCxnSpPr>
            <a:stCxn id="35" idx="2"/>
            <a:endCxn id="36" idx="0"/>
          </p:cNvCxnSpPr>
          <p:nvPr/>
        </p:nvCxnSpPr>
        <p:spPr>
          <a:xfrm>
            <a:off x="5662682" y="2261377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AB07633A-F423-451D-BF07-A306093C03C2}"/>
              </a:ext>
            </a:extLst>
          </p:cNvPr>
          <p:cNvSpPr/>
          <p:nvPr/>
        </p:nvSpPr>
        <p:spPr>
          <a:xfrm>
            <a:off x="8795531" y="1913221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02222107-A1F8-4BF3-BB62-94CBF339D045}"/>
              </a:ext>
            </a:extLst>
          </p:cNvPr>
          <p:cNvSpPr/>
          <p:nvPr/>
        </p:nvSpPr>
        <p:spPr>
          <a:xfrm>
            <a:off x="8353563" y="2581414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2ED00A-1C76-4512-BBFA-B539C8777EC2}"/>
              </a:ext>
            </a:extLst>
          </p:cNvPr>
          <p:cNvSpPr/>
          <p:nvPr/>
        </p:nvSpPr>
        <p:spPr>
          <a:xfrm>
            <a:off x="9252731" y="2584935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09BA56CA-DB93-4DEC-9E2A-AE1212B65CF2}"/>
              </a:ext>
            </a:extLst>
          </p:cNvPr>
          <p:cNvSpPr/>
          <p:nvPr/>
        </p:nvSpPr>
        <p:spPr>
          <a:xfrm>
            <a:off x="7896363" y="3267200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5045BB6-E49E-4244-ADFB-C6197F4775FF}"/>
              </a:ext>
            </a:extLst>
          </p:cNvPr>
          <p:cNvSpPr/>
          <p:nvPr/>
        </p:nvSpPr>
        <p:spPr>
          <a:xfrm>
            <a:off x="8792014" y="3263726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8B11E7F2-8754-4E1D-B8C8-87376EF477B1}"/>
              </a:ext>
            </a:extLst>
          </p:cNvPr>
          <p:cNvSpPr/>
          <p:nvPr/>
        </p:nvSpPr>
        <p:spPr>
          <a:xfrm>
            <a:off x="9760353" y="3263726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28646F16-CF43-4B55-B3BC-935697FF9766}"/>
              </a:ext>
            </a:extLst>
          </p:cNvPr>
          <p:cNvSpPr/>
          <p:nvPr/>
        </p:nvSpPr>
        <p:spPr>
          <a:xfrm>
            <a:off x="8353563" y="4047978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61575E0-F9A2-4435-B695-47577D4BD705}"/>
              </a:ext>
            </a:extLst>
          </p:cNvPr>
          <p:cNvSpPr/>
          <p:nvPr/>
        </p:nvSpPr>
        <p:spPr>
          <a:xfrm>
            <a:off x="9252731" y="4047978"/>
            <a:ext cx="457200" cy="457200"/>
          </a:xfrm>
          <a:prstGeom prst="ellipse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D04DB-8177-4D1E-A430-D1CEAA8953BF}"/>
              </a:ext>
            </a:extLst>
          </p:cNvPr>
          <p:cNvCxnSpPr>
            <a:stCxn id="38" idx="3"/>
            <a:endCxn id="39" idx="0"/>
          </p:cNvCxnSpPr>
          <p:nvPr/>
        </p:nvCxnSpPr>
        <p:spPr>
          <a:xfrm flipH="1">
            <a:off x="8582163" y="2303466"/>
            <a:ext cx="280323" cy="2779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646CECC-A71F-45B4-B60A-DB0A9FFC498F}"/>
              </a:ext>
            </a:extLst>
          </p:cNvPr>
          <p:cNvCxnSpPr>
            <a:stCxn id="38" idx="5"/>
            <a:endCxn id="40" idx="0"/>
          </p:cNvCxnSpPr>
          <p:nvPr/>
        </p:nvCxnSpPr>
        <p:spPr>
          <a:xfrm>
            <a:off x="9185776" y="2303466"/>
            <a:ext cx="295555" cy="2814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25D3978-3025-4173-BD66-2A2677B38321}"/>
              </a:ext>
            </a:extLst>
          </p:cNvPr>
          <p:cNvCxnSpPr>
            <a:stCxn id="39" idx="3"/>
            <a:endCxn id="41" idx="0"/>
          </p:cNvCxnSpPr>
          <p:nvPr/>
        </p:nvCxnSpPr>
        <p:spPr>
          <a:xfrm flipH="1">
            <a:off x="8124963" y="2971659"/>
            <a:ext cx="295555" cy="295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EDED84F-BC7A-4E8E-815B-4A85B6ED5E3B}"/>
              </a:ext>
            </a:extLst>
          </p:cNvPr>
          <p:cNvCxnSpPr>
            <a:stCxn id="39" idx="5"/>
            <a:endCxn id="42" idx="0"/>
          </p:cNvCxnSpPr>
          <p:nvPr/>
        </p:nvCxnSpPr>
        <p:spPr>
          <a:xfrm>
            <a:off x="8743808" y="2971659"/>
            <a:ext cx="276806" cy="29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6BF46572-A190-4CE6-8D3D-120BE30CBC49}"/>
              </a:ext>
            </a:extLst>
          </p:cNvPr>
          <p:cNvCxnSpPr>
            <a:stCxn id="42" idx="3"/>
            <a:endCxn id="44" idx="0"/>
          </p:cNvCxnSpPr>
          <p:nvPr/>
        </p:nvCxnSpPr>
        <p:spPr>
          <a:xfrm flipH="1">
            <a:off x="8582163" y="3653971"/>
            <a:ext cx="276806" cy="3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71E064FB-D2F3-4A3D-88BB-BFF0181160E6}"/>
              </a:ext>
            </a:extLst>
          </p:cNvPr>
          <p:cNvCxnSpPr>
            <a:stCxn id="42" idx="5"/>
            <a:endCxn id="45" idx="0"/>
          </p:cNvCxnSpPr>
          <p:nvPr/>
        </p:nvCxnSpPr>
        <p:spPr>
          <a:xfrm>
            <a:off x="9182259" y="3653971"/>
            <a:ext cx="299072" cy="3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3D5096F-6E35-4C70-86EE-BAB1FF9AB3E7}"/>
              </a:ext>
            </a:extLst>
          </p:cNvPr>
          <p:cNvCxnSpPr>
            <a:stCxn id="40" idx="5"/>
            <a:endCxn id="43" idx="0"/>
          </p:cNvCxnSpPr>
          <p:nvPr/>
        </p:nvCxnSpPr>
        <p:spPr>
          <a:xfrm>
            <a:off x="9642976" y="2975180"/>
            <a:ext cx="345977" cy="28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BA698D1B-7917-4AF1-9AF7-7653226BE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5" y="6410595"/>
            <a:ext cx="3400425" cy="333375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983D2066-059D-43FE-9A39-B29B10D164A1}"/>
              </a:ext>
            </a:extLst>
          </p:cNvPr>
          <p:cNvSpPr/>
          <p:nvPr/>
        </p:nvSpPr>
        <p:spPr>
          <a:xfrm>
            <a:off x="3904361" y="4318799"/>
            <a:ext cx="717452" cy="94253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8</a:t>
            </a:r>
          </a:p>
        </p:txBody>
      </p:sp>
      <p:sp>
        <p:nvSpPr>
          <p:cNvPr id="62" name="Cube 61">
            <a:extLst>
              <a:ext uri="{FF2B5EF4-FFF2-40B4-BE49-F238E27FC236}">
                <a16:creationId xmlns:a16="http://schemas.microsoft.com/office/drawing/2014/main" id="{CE0269CD-E55E-4BE4-B3E0-F621D3B49CA4}"/>
              </a:ext>
            </a:extLst>
          </p:cNvPr>
          <p:cNvSpPr/>
          <p:nvPr/>
        </p:nvSpPr>
        <p:spPr>
          <a:xfrm>
            <a:off x="3978215" y="5528619"/>
            <a:ext cx="457200" cy="457200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m8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3143B981-6E1D-4926-8EEE-EA32AC495423}"/>
              </a:ext>
            </a:extLst>
          </p:cNvPr>
          <p:cNvCxnSpPr>
            <a:stCxn id="61" idx="2"/>
            <a:endCxn id="62" idx="0"/>
          </p:cNvCxnSpPr>
          <p:nvPr/>
        </p:nvCxnSpPr>
        <p:spPr>
          <a:xfrm>
            <a:off x="4263087" y="5261334"/>
            <a:ext cx="878" cy="2672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4F07D4A1-1770-4B73-A55F-A7EABE753332}"/>
              </a:ext>
            </a:extLst>
          </p:cNvPr>
          <p:cNvSpPr/>
          <p:nvPr/>
        </p:nvSpPr>
        <p:spPr>
          <a:xfrm>
            <a:off x="10847500" y="3175892"/>
            <a:ext cx="1158506" cy="615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5B3A98AC-E5CE-4F7F-BEAD-05E8217C9B5F}"/>
              </a:ext>
            </a:extLst>
          </p:cNvPr>
          <p:cNvSpPr/>
          <p:nvPr/>
        </p:nvSpPr>
        <p:spPr>
          <a:xfrm>
            <a:off x="10396150" y="3168704"/>
            <a:ext cx="271437" cy="68227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7C625FBD-EAAD-4CB1-A90F-257F4D73A2C2}"/>
              </a:ext>
            </a:extLst>
          </p:cNvPr>
          <p:cNvSpPr/>
          <p:nvPr/>
        </p:nvSpPr>
        <p:spPr>
          <a:xfrm>
            <a:off x="7523997" y="3151191"/>
            <a:ext cx="271437" cy="68227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Right 55">
            <a:extLst>
              <a:ext uri="{FF2B5EF4-FFF2-40B4-BE49-F238E27FC236}">
                <a16:creationId xmlns:a16="http://schemas.microsoft.com/office/drawing/2014/main" id="{730859FB-9B27-44FF-92E1-588BA3B14A54}"/>
              </a:ext>
            </a:extLst>
          </p:cNvPr>
          <p:cNvSpPr/>
          <p:nvPr/>
        </p:nvSpPr>
        <p:spPr>
          <a:xfrm>
            <a:off x="3456356" y="3175892"/>
            <a:ext cx="271437" cy="682270"/>
          </a:xfrm>
          <a:prstGeom prst="right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2C6B9-CC44-4F92-8438-936D3441A53F}"/>
              </a:ext>
            </a:extLst>
          </p:cNvPr>
          <p:cNvSpPr txBox="1"/>
          <p:nvPr/>
        </p:nvSpPr>
        <p:spPr>
          <a:xfrm>
            <a:off x="8026615" y="4877985"/>
            <a:ext cx="373851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A general illustration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4E29CC-3472-4CD4-BE7C-98B7D1431BA8}"/>
              </a:ext>
            </a:extLst>
          </p:cNvPr>
          <p:cNvCxnSpPr>
            <a:stCxn id="40" idx="3"/>
            <a:endCxn id="42" idx="0"/>
          </p:cNvCxnSpPr>
          <p:nvPr/>
        </p:nvCxnSpPr>
        <p:spPr>
          <a:xfrm flipH="1">
            <a:off x="9020614" y="2975180"/>
            <a:ext cx="299072" cy="288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EC1DBD-6808-4728-95EB-C874490AFC13}"/>
              </a:ext>
            </a:extLst>
          </p:cNvPr>
          <p:cNvCxnSpPr>
            <a:stCxn id="43" idx="3"/>
            <a:endCxn id="45" idx="0"/>
          </p:cNvCxnSpPr>
          <p:nvPr/>
        </p:nvCxnSpPr>
        <p:spPr>
          <a:xfrm flipH="1">
            <a:off x="9481331" y="3653971"/>
            <a:ext cx="345977" cy="394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7509B0A-A6B2-4C46-BD23-B58F9F0F5227}"/>
              </a:ext>
            </a:extLst>
          </p:cNvPr>
          <p:cNvCxnSpPr>
            <a:cxnSpLocks/>
            <a:stCxn id="41" idx="5"/>
            <a:endCxn id="44" idx="0"/>
          </p:cNvCxnSpPr>
          <p:nvPr/>
        </p:nvCxnSpPr>
        <p:spPr>
          <a:xfrm>
            <a:off x="8286608" y="3657445"/>
            <a:ext cx="295555" cy="3905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FD1234B-ED9F-4F05-8D69-BD3374E06656}"/>
              </a:ext>
            </a:extLst>
          </p:cNvPr>
          <p:cNvSpPr/>
          <p:nvPr/>
        </p:nvSpPr>
        <p:spPr>
          <a:xfrm>
            <a:off x="10847500" y="2124229"/>
            <a:ext cx="1158506" cy="61535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Explanation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6A13E11-462A-4780-919D-A2F0C066FB4E}"/>
              </a:ext>
            </a:extLst>
          </p:cNvPr>
          <p:cNvSpPr/>
          <p:nvPr/>
        </p:nvSpPr>
        <p:spPr>
          <a:xfrm>
            <a:off x="9602557" y="1322379"/>
            <a:ext cx="1083506" cy="35348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Compilation</a:t>
            </a:r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DFCD4D9-E557-4197-8566-D83DC584AEDE}"/>
              </a:ext>
            </a:extLst>
          </p:cNvPr>
          <p:cNvCxnSpPr>
            <a:stCxn id="38" idx="0"/>
            <a:endCxn id="65" idx="1"/>
          </p:cNvCxnSpPr>
          <p:nvPr/>
        </p:nvCxnSpPr>
        <p:spPr>
          <a:xfrm rot="5400000" flipH="1" flipV="1">
            <a:off x="9106295" y="1416959"/>
            <a:ext cx="414099" cy="57842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81E282C4-2B26-4AE9-A95E-3BB1910C9C71}"/>
              </a:ext>
            </a:extLst>
          </p:cNvPr>
          <p:cNvCxnSpPr>
            <a:stCxn id="65" idx="3"/>
            <a:endCxn id="64" idx="0"/>
          </p:cNvCxnSpPr>
          <p:nvPr/>
        </p:nvCxnSpPr>
        <p:spPr>
          <a:xfrm>
            <a:off x="10686063" y="1499122"/>
            <a:ext cx="740690" cy="625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B545E1F-CB92-4E08-9C6A-33520DF167A0}"/>
              </a:ext>
            </a:extLst>
          </p:cNvPr>
          <p:cNvSpPr txBox="1"/>
          <p:nvPr/>
        </p:nvSpPr>
        <p:spPr>
          <a:xfrm>
            <a:off x="4821701" y="14240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Learning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B587AF-B6D9-48F0-9ECB-6829C2EE774D}"/>
              </a:ext>
            </a:extLst>
          </p:cNvPr>
          <p:cNvSpPr txBox="1"/>
          <p:nvPr/>
        </p:nvSpPr>
        <p:spPr>
          <a:xfrm>
            <a:off x="8470363" y="142406"/>
            <a:ext cx="108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Inference</a:t>
            </a:r>
          </a:p>
        </p:txBody>
      </p:sp>
    </p:spTree>
    <p:extLst>
      <p:ext uri="{BB962C8B-B14F-4D97-AF65-F5344CB8AC3E}">
        <p14:creationId xmlns:p14="http://schemas.microsoft.com/office/powerpoint/2010/main" val="414582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EF0D-775C-48BA-ACE0-50609FFDF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BNN vs. ANN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6C4992-9D55-4F60-9040-8B3B30FD2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6491" y="1903461"/>
            <a:ext cx="5648325" cy="47720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F7B5AF-1F5F-439A-8623-5A9E71482621}"/>
                  </a:ext>
                </a:extLst>
              </p:cNvPr>
              <p:cNvSpPr txBox="1"/>
              <p:nvPr/>
            </p:nvSpPr>
            <p:spPr>
              <a:xfrm>
                <a:off x="447675" y="1903461"/>
                <a:ext cx="5468816" cy="50783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The point estimate approach</a:t>
                </a:r>
                <a:r>
                  <a:rPr lang="en-US" dirty="0"/>
                  <a:t>, which is the traditional approach in deep learning, is relatively easy to deploy with modern algorithms and software packages, but </a:t>
                </a:r>
                <a:r>
                  <a:rPr lang="en-US" b="1" dirty="0">
                    <a:solidFill>
                      <a:srgbClr val="FF0000"/>
                    </a:solidFill>
                  </a:rPr>
                  <a:t>tends to lack </a:t>
                </a:r>
                <a:r>
                  <a:rPr lang="en-US" b="1" dirty="0" err="1">
                    <a:solidFill>
                      <a:srgbClr val="FF0000"/>
                    </a:solidFill>
                  </a:rPr>
                  <a:t>Explainability</a:t>
                </a:r>
                <a:r>
                  <a:rPr lang="en-US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The final model might also generalize in unforeseen and </a:t>
                </a:r>
                <a:r>
                  <a:rPr lang="en-US" b="1" dirty="0">
                    <a:solidFill>
                      <a:srgbClr val="FF0000"/>
                    </a:solidFill>
                  </a:rPr>
                  <a:t>overconfident</a:t>
                </a:r>
                <a:r>
                  <a:rPr lang="en-US" dirty="0"/>
                  <a:t> ways on out-of-training distribution data points.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ANN is unable to say </a:t>
                </a:r>
                <a:r>
                  <a:rPr lang="en-US" i="1" dirty="0"/>
                  <a:t>“I don’t know”</a:t>
                </a:r>
                <a:r>
                  <a:rPr lang="en-US" dirty="0"/>
                  <a:t>, which is problematic in many critical applications.</a:t>
                </a:r>
                <a:endParaRPr lang="en-US" i="1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When using a BNN for prediction</a:t>
                </a:r>
                <a:r>
                  <a:rPr lang="en-US" dirty="0"/>
                  <a:t>, the probability distribution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called the marginal and which </a:t>
                </a:r>
                <a:r>
                  <a:rPr lang="en-US" b="1" dirty="0"/>
                  <a:t>quantifies the model’s uncertainty on its prediction</a:t>
                </a:r>
                <a:r>
                  <a:rPr lang="en-US" dirty="0"/>
                  <a:t>, is of particular interest.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Mitigate overfitting,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Enables learning from small datasets,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rgbClr val="0070C0"/>
                    </a:solidFill>
                  </a:rPr>
                  <a:t>provides a mathematical framework to understand many regularization techniques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3F7B5AF-1F5F-439A-8623-5A9E714826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1903461"/>
                <a:ext cx="5468816" cy="5078313"/>
              </a:xfrm>
              <a:prstGeom prst="rect">
                <a:avLst/>
              </a:prstGeom>
              <a:blipFill>
                <a:blip r:embed="rId3"/>
                <a:stretch>
                  <a:fillRect l="-668" t="-600" r="-1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529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35892-1748-4319-979B-ABA2D2A06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D6DDF8F-2B78-40BF-85B4-51CB27871A4E}"/>
              </a:ext>
            </a:extLst>
          </p:cNvPr>
          <p:cNvSpPr/>
          <p:nvPr/>
        </p:nvSpPr>
        <p:spPr>
          <a:xfrm>
            <a:off x="253217" y="3217980"/>
            <a:ext cx="2743200" cy="2011680"/>
          </a:xfrm>
          <a:prstGeom prst="roundRect">
            <a:avLst/>
          </a:prstGeom>
          <a:ln w="22225">
            <a:solidFill>
              <a:schemeClr val="accent5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Critical Tasks/Applications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Requirements</a:t>
            </a:r>
          </a:p>
          <a:p>
            <a:r>
              <a:rPr lang="en-US" sz="1200" dirty="0"/>
              <a:t>…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00B063E-905A-463F-882D-8CE49AD3FEF4}"/>
              </a:ext>
            </a:extLst>
          </p:cNvPr>
          <p:cNvSpPr/>
          <p:nvPr/>
        </p:nvSpPr>
        <p:spPr>
          <a:xfrm>
            <a:off x="3233223" y="2099598"/>
            <a:ext cx="2743200" cy="2011680"/>
          </a:xfrm>
          <a:prstGeom prst="roundRect">
            <a:avLst/>
          </a:prstGeom>
          <a:ln w="2222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609AC7-3C49-48FC-AC5C-1F1F308E46A3}"/>
              </a:ext>
            </a:extLst>
          </p:cNvPr>
          <p:cNvSpPr/>
          <p:nvPr/>
        </p:nvSpPr>
        <p:spPr>
          <a:xfrm>
            <a:off x="3233223" y="4378564"/>
            <a:ext cx="2743200" cy="2011680"/>
          </a:xfrm>
          <a:prstGeom prst="roundRect">
            <a:avLst/>
          </a:prstGeom>
          <a:ln w="22225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66BDFF8-DCF1-4833-B444-404E98462175}"/>
              </a:ext>
            </a:extLst>
          </p:cNvPr>
          <p:cNvSpPr/>
          <p:nvPr/>
        </p:nvSpPr>
        <p:spPr>
          <a:xfrm>
            <a:off x="6213229" y="2099598"/>
            <a:ext cx="2743200" cy="2011680"/>
          </a:xfrm>
          <a:prstGeom prst="roundRect">
            <a:avLst/>
          </a:prstGeom>
          <a:ln w="22225">
            <a:solidFill>
              <a:srgbClr val="CC3399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CDC44E-A6EE-480E-9079-F554CB239E9D}"/>
              </a:ext>
            </a:extLst>
          </p:cNvPr>
          <p:cNvSpPr/>
          <p:nvPr/>
        </p:nvSpPr>
        <p:spPr>
          <a:xfrm>
            <a:off x="6213229" y="4378564"/>
            <a:ext cx="2743200" cy="2011680"/>
          </a:xfrm>
          <a:prstGeom prst="roundRect">
            <a:avLst/>
          </a:prstGeom>
          <a:ln w="22225">
            <a:solidFill>
              <a:srgbClr val="7030A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BE774B-01FF-4A49-BF9D-941069600E95}"/>
              </a:ext>
            </a:extLst>
          </p:cNvPr>
          <p:cNvSpPr txBox="1"/>
          <p:nvPr/>
        </p:nvSpPr>
        <p:spPr>
          <a:xfrm>
            <a:off x="253217" y="2895235"/>
            <a:ext cx="199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Our Target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7FFF88F-101F-4CA2-8D94-1591363B69DD}"/>
              </a:ext>
            </a:extLst>
          </p:cNvPr>
          <p:cNvSpPr/>
          <p:nvPr/>
        </p:nvSpPr>
        <p:spPr>
          <a:xfrm>
            <a:off x="9195583" y="3217980"/>
            <a:ext cx="2743200" cy="2011680"/>
          </a:xfrm>
          <a:prstGeom prst="roundRect">
            <a:avLst/>
          </a:prstGeom>
          <a:ln w="2222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3A4463-D4AD-4795-95A3-A2C5EE43508E}"/>
              </a:ext>
            </a:extLst>
          </p:cNvPr>
          <p:cNvSpPr txBox="1"/>
          <p:nvPr/>
        </p:nvSpPr>
        <p:spPr>
          <a:xfrm>
            <a:off x="3237911" y="1789190"/>
            <a:ext cx="199761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Knowledge Construction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DD9030-1639-4458-850A-962E1115AF97}"/>
              </a:ext>
            </a:extLst>
          </p:cNvPr>
          <p:cNvSpPr txBox="1"/>
          <p:nvPr/>
        </p:nvSpPr>
        <p:spPr>
          <a:xfrm>
            <a:off x="1827623" y="5940007"/>
            <a:ext cx="154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Task Specialization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4650A6-64D7-49EC-BF13-CA9C14A84C03}"/>
              </a:ext>
            </a:extLst>
          </p:cNvPr>
          <p:cNvSpPr txBox="1"/>
          <p:nvPr/>
        </p:nvSpPr>
        <p:spPr>
          <a:xfrm>
            <a:off x="6213229" y="1789190"/>
            <a:ext cx="154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Training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998CE7-A0A6-46FF-8D96-B2B2A8BF0249}"/>
              </a:ext>
            </a:extLst>
          </p:cNvPr>
          <p:cNvSpPr txBox="1"/>
          <p:nvPr/>
        </p:nvSpPr>
        <p:spPr>
          <a:xfrm>
            <a:off x="9019734" y="5943521"/>
            <a:ext cx="154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Learner Architecture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0CB8A2-14FF-49EE-B5DB-84BFC06558F7}"/>
              </a:ext>
            </a:extLst>
          </p:cNvPr>
          <p:cNvSpPr txBox="1"/>
          <p:nvPr/>
        </p:nvSpPr>
        <p:spPr>
          <a:xfrm>
            <a:off x="9193235" y="2884034"/>
            <a:ext cx="15451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Explanation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543DD7-C935-450A-B6E3-E6FF27E2D3EE}"/>
              </a:ext>
            </a:extLst>
          </p:cNvPr>
          <p:cNvSpPr/>
          <p:nvPr/>
        </p:nvSpPr>
        <p:spPr>
          <a:xfrm>
            <a:off x="3372723" y="4679376"/>
            <a:ext cx="2437234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Break down the Task into smaller tasks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30398302-3EBB-4132-B5E4-12DBA33A2DC8}"/>
              </a:ext>
            </a:extLst>
          </p:cNvPr>
          <p:cNvSpPr/>
          <p:nvPr/>
        </p:nvSpPr>
        <p:spPr>
          <a:xfrm>
            <a:off x="3372722" y="5219483"/>
            <a:ext cx="2423751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/ Tasks Matching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290F7A6-6DEC-4514-AD57-F219F0E91EA2}"/>
              </a:ext>
            </a:extLst>
          </p:cNvPr>
          <p:cNvSpPr/>
          <p:nvPr/>
        </p:nvSpPr>
        <p:spPr>
          <a:xfrm>
            <a:off x="3372723" y="2530427"/>
            <a:ext cx="1151216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KL Extraction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C15A8F7-69B3-4134-B4C1-5201F3C044AC}"/>
              </a:ext>
            </a:extLst>
          </p:cNvPr>
          <p:cNvSpPr/>
          <p:nvPr/>
        </p:nvSpPr>
        <p:spPr>
          <a:xfrm>
            <a:off x="4015732" y="3402145"/>
            <a:ext cx="1151216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KL Representation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A250569-A3CF-47EE-B8BD-EB7737557C67}"/>
              </a:ext>
            </a:extLst>
          </p:cNvPr>
          <p:cNvSpPr/>
          <p:nvPr/>
        </p:nvSpPr>
        <p:spPr>
          <a:xfrm>
            <a:off x="4663439" y="2514122"/>
            <a:ext cx="1151216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KL Validation</a:t>
            </a:r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D46C9E8D-B1B9-49B6-ADD7-0695173F4D03}"/>
              </a:ext>
            </a:extLst>
          </p:cNvPr>
          <p:cNvCxnSpPr>
            <a:stCxn id="18" idx="2"/>
            <a:endCxn id="19" idx="1"/>
          </p:cNvCxnSpPr>
          <p:nvPr/>
        </p:nvCxnSpPr>
        <p:spPr>
          <a:xfrm rot="16200000" flipH="1">
            <a:off x="3648163" y="3238558"/>
            <a:ext cx="667736" cy="674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Curved 24">
            <a:extLst>
              <a:ext uri="{FF2B5EF4-FFF2-40B4-BE49-F238E27FC236}">
                <a16:creationId xmlns:a16="http://schemas.microsoft.com/office/drawing/2014/main" id="{D43AC0F1-6DAA-4008-BFEA-2A1962721278}"/>
              </a:ext>
            </a:extLst>
          </p:cNvPr>
          <p:cNvCxnSpPr>
            <a:stCxn id="19" idx="3"/>
            <a:endCxn id="20" idx="2"/>
          </p:cNvCxnSpPr>
          <p:nvPr/>
        </p:nvCxnSpPr>
        <p:spPr>
          <a:xfrm flipV="1">
            <a:off x="5166948" y="2922086"/>
            <a:ext cx="72099" cy="6840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Connector: Curved 26">
            <a:extLst>
              <a:ext uri="{FF2B5EF4-FFF2-40B4-BE49-F238E27FC236}">
                <a16:creationId xmlns:a16="http://schemas.microsoft.com/office/drawing/2014/main" id="{42882535-2BD9-4766-809D-631264EAFD15}"/>
              </a:ext>
            </a:extLst>
          </p:cNvPr>
          <p:cNvCxnSpPr>
            <a:cxnSpLocks/>
            <a:stCxn id="20" idx="0"/>
            <a:endCxn id="18" idx="0"/>
          </p:cNvCxnSpPr>
          <p:nvPr/>
        </p:nvCxnSpPr>
        <p:spPr>
          <a:xfrm rot="16200000" flipH="1" flipV="1">
            <a:off x="4585536" y="1876916"/>
            <a:ext cx="16305" cy="1290716"/>
          </a:xfrm>
          <a:prstGeom prst="curvedConnector3">
            <a:avLst>
              <a:gd name="adj1" fmla="val -140202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6ABDBA4-F8EA-4040-9526-2CF170B9459A}"/>
              </a:ext>
            </a:extLst>
          </p:cNvPr>
          <p:cNvSpPr/>
          <p:nvPr/>
        </p:nvSpPr>
        <p:spPr>
          <a:xfrm>
            <a:off x="6498980" y="4730779"/>
            <a:ext cx="1079983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LLM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95A1DCA2-E4C6-4E57-A0EF-F74D99334CE1}"/>
              </a:ext>
            </a:extLst>
          </p:cNvPr>
          <p:cNvSpPr/>
          <p:nvPr/>
        </p:nvSpPr>
        <p:spPr>
          <a:xfrm>
            <a:off x="6498979" y="5714994"/>
            <a:ext cx="2242037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Regularization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2972EA34-C655-47CE-A8FC-754E2373B0F4}"/>
              </a:ext>
            </a:extLst>
          </p:cNvPr>
          <p:cNvSpPr/>
          <p:nvPr/>
        </p:nvSpPr>
        <p:spPr>
          <a:xfrm>
            <a:off x="6498979" y="5222886"/>
            <a:ext cx="1079983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In-context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4556728-541F-4858-A305-BD3E2D69BD97}"/>
              </a:ext>
            </a:extLst>
          </p:cNvPr>
          <p:cNvSpPr/>
          <p:nvPr/>
        </p:nvSpPr>
        <p:spPr>
          <a:xfrm>
            <a:off x="3372721" y="5759172"/>
            <a:ext cx="2423751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Coverage/Generalization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21A33BD-BDDB-484A-9766-FC72853AC018}"/>
              </a:ext>
            </a:extLst>
          </p:cNvPr>
          <p:cNvSpPr/>
          <p:nvPr/>
        </p:nvSpPr>
        <p:spPr>
          <a:xfrm>
            <a:off x="9443816" y="4631252"/>
            <a:ext cx="1010529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Visualization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B5243EA0-6788-4D0E-B5F8-4AD548BAA121}"/>
              </a:ext>
            </a:extLst>
          </p:cNvPr>
          <p:cNvSpPr/>
          <p:nvPr/>
        </p:nvSpPr>
        <p:spPr>
          <a:xfrm>
            <a:off x="9443816" y="4081099"/>
            <a:ext cx="2242037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Symbolic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2E24F6-F019-4079-B162-BFC803CB06A5}"/>
              </a:ext>
            </a:extLst>
          </p:cNvPr>
          <p:cNvSpPr/>
          <p:nvPr/>
        </p:nvSpPr>
        <p:spPr>
          <a:xfrm>
            <a:off x="9446163" y="3530946"/>
            <a:ext cx="2242037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Decision Graph</a:t>
            </a:r>
          </a:p>
        </p:txBody>
      </p: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E643F1F-1A9A-4370-8379-B5646D04865B}"/>
              </a:ext>
            </a:extLst>
          </p:cNvPr>
          <p:cNvCxnSpPr>
            <a:cxnSpLocks/>
            <a:stCxn id="4" idx="0"/>
          </p:cNvCxnSpPr>
          <p:nvPr/>
        </p:nvCxnSpPr>
        <p:spPr>
          <a:xfrm rot="5400000" flipH="1" flipV="1">
            <a:off x="2202183" y="2157044"/>
            <a:ext cx="483571" cy="16383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8D2474ED-FA86-44D6-9921-DA235B952934}"/>
              </a:ext>
            </a:extLst>
          </p:cNvPr>
          <p:cNvCxnSpPr>
            <a:cxnSpLocks/>
            <a:stCxn id="4" idx="2"/>
          </p:cNvCxnSpPr>
          <p:nvPr/>
        </p:nvCxnSpPr>
        <p:spPr>
          <a:xfrm rot="16200000" flipH="1">
            <a:off x="2164264" y="4690213"/>
            <a:ext cx="529512" cy="16084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93A462D-845B-4643-BC24-DB83C5F45927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4604823" y="4111278"/>
            <a:ext cx="0" cy="26728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470E9822-956F-4427-9CF9-9ACC17E794F7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5976423" y="5384404"/>
            <a:ext cx="236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7C6FE3A-9827-4AEC-9D8A-E50B1CE4433B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7584829" y="4111278"/>
            <a:ext cx="0" cy="26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A2B8B08C-21E8-4DBF-8C10-1F800DFF625F}"/>
              </a:ext>
            </a:extLst>
          </p:cNvPr>
          <p:cNvCxnSpPr>
            <a:endCxn id="10" idx="0"/>
          </p:cNvCxnSpPr>
          <p:nvPr/>
        </p:nvCxnSpPr>
        <p:spPr>
          <a:xfrm>
            <a:off x="8956429" y="2514121"/>
            <a:ext cx="1610754" cy="70385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D85BC13A-87F2-4EC5-A5A0-9C5F94EF29AA}"/>
              </a:ext>
            </a:extLst>
          </p:cNvPr>
          <p:cNvSpPr/>
          <p:nvPr/>
        </p:nvSpPr>
        <p:spPr>
          <a:xfrm>
            <a:off x="6504844" y="2389748"/>
            <a:ext cx="1079985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Stochastic Model</a:t>
            </a:r>
          </a:p>
        </p:txBody>
      </p: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C5D2FAFA-C71F-4F3E-8968-06217D61CEA8}"/>
              </a:ext>
            </a:extLst>
          </p:cNvPr>
          <p:cNvSpPr/>
          <p:nvPr/>
        </p:nvSpPr>
        <p:spPr>
          <a:xfrm>
            <a:off x="6498979" y="2919445"/>
            <a:ext cx="2242037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Inference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647B756C-3921-4C3A-AE4C-F94B97D2F832}"/>
              </a:ext>
            </a:extLst>
          </p:cNvPr>
          <p:cNvSpPr/>
          <p:nvPr/>
        </p:nvSpPr>
        <p:spPr>
          <a:xfrm>
            <a:off x="7656059" y="4730779"/>
            <a:ext cx="1079985" cy="89666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background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6246EB7-9213-45C7-AD67-D1F1EC2D943C}"/>
              </a:ext>
            </a:extLst>
          </p:cNvPr>
          <p:cNvSpPr/>
          <p:nvPr/>
        </p:nvSpPr>
        <p:spPr>
          <a:xfrm>
            <a:off x="6504844" y="3450618"/>
            <a:ext cx="2242037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BNN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13347D18-DA4E-4933-AF79-9CDFA0E87D5A}"/>
              </a:ext>
            </a:extLst>
          </p:cNvPr>
          <p:cNvSpPr/>
          <p:nvPr/>
        </p:nvSpPr>
        <p:spPr>
          <a:xfrm>
            <a:off x="7656060" y="2388272"/>
            <a:ext cx="1079985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Prior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924A95C9-9182-4FDE-8E94-4DBA9D46A9B7}"/>
              </a:ext>
            </a:extLst>
          </p:cNvPr>
          <p:cNvSpPr/>
          <p:nvPr/>
        </p:nvSpPr>
        <p:spPr>
          <a:xfrm>
            <a:off x="10675324" y="4631252"/>
            <a:ext cx="1010529" cy="40796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994115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08ABE-2D66-41F2-B131-F8479018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Iteration in a 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62942B-7451-436F-9F25-0EC02014F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56882" cy="480740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Understanding Data</a:t>
            </a:r>
          </a:p>
          <a:p>
            <a:r>
              <a:rPr lang="en-US" dirty="0"/>
              <a:t>Knowledge/logic statement, in a way that suit our data</a:t>
            </a:r>
          </a:p>
          <a:p>
            <a:r>
              <a:rPr lang="en-US" dirty="0"/>
              <a:t>Expressing/representing knowledge in a suitable language</a:t>
            </a:r>
          </a:p>
          <a:p>
            <a:pPr lvl="1"/>
            <a:r>
              <a:rPr lang="en-US" dirty="0"/>
              <a:t>PL</a:t>
            </a:r>
          </a:p>
          <a:p>
            <a:pPr lvl="1"/>
            <a:r>
              <a:rPr lang="en-US" dirty="0"/>
              <a:t>FOL</a:t>
            </a:r>
          </a:p>
          <a:p>
            <a:r>
              <a:rPr lang="en-US" dirty="0"/>
              <a:t>Model(s) building</a:t>
            </a:r>
          </a:p>
          <a:p>
            <a:pPr lvl="1"/>
            <a:r>
              <a:rPr lang="en-US" dirty="0"/>
              <a:t>Network</a:t>
            </a:r>
          </a:p>
          <a:p>
            <a:pPr lvl="1"/>
            <a:r>
              <a:rPr lang="en-US" dirty="0"/>
              <a:t>Activation function</a:t>
            </a:r>
          </a:p>
          <a:p>
            <a:pPr lvl="1"/>
            <a:r>
              <a:rPr lang="en-US" dirty="0"/>
              <a:t>Loss function</a:t>
            </a:r>
          </a:p>
          <a:p>
            <a:r>
              <a:rPr lang="en-US" dirty="0"/>
              <a:t>Validation</a:t>
            </a:r>
          </a:p>
          <a:p>
            <a:pPr lvl="1"/>
            <a:r>
              <a:rPr lang="en-US" dirty="0"/>
              <a:t>E.g., loss function </a:t>
            </a:r>
            <a:r>
              <a:rPr lang="en-US" sz="2500" dirty="0"/>
              <a:t>validation (Differentiability, Monotonicity, Semantic equivalence, Identity, Label-literal correspondence)</a:t>
            </a:r>
          </a:p>
          <a:p>
            <a:r>
              <a:rPr lang="en-US" dirty="0"/>
              <a:t>Computation structure</a:t>
            </a:r>
          </a:p>
          <a:p>
            <a:pPr lvl="1"/>
            <a:r>
              <a:rPr lang="en-US" dirty="0"/>
              <a:t>Tensor network</a:t>
            </a:r>
          </a:p>
          <a:p>
            <a:pPr lvl="2"/>
            <a:r>
              <a:rPr lang="en-US" dirty="0"/>
              <a:t>Issue of stacking computation on GPU device</a:t>
            </a:r>
          </a:p>
          <a:p>
            <a:pPr lvl="1"/>
            <a:r>
              <a:rPr lang="en-US" dirty="0"/>
              <a:t>Batch computation</a:t>
            </a:r>
          </a:p>
          <a:p>
            <a:pPr lvl="2"/>
            <a:r>
              <a:rPr lang="en-US" dirty="0"/>
              <a:t>Graph</a:t>
            </a:r>
          </a:p>
          <a:p>
            <a:pPr lvl="2"/>
            <a:r>
              <a:rPr lang="en-US" dirty="0"/>
              <a:t>Variables (e.g., variables for imbalance data in LTN)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463B4F-1651-4DDD-85CA-A4B05CE865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0268828" y="4962525"/>
            <a:ext cx="3400425" cy="333375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BC404415-5CB6-4C2F-A21A-0BC15604268C}"/>
              </a:ext>
            </a:extLst>
          </p:cNvPr>
          <p:cNvSpPr/>
          <p:nvPr/>
        </p:nvSpPr>
        <p:spPr>
          <a:xfrm>
            <a:off x="8784240" y="2008682"/>
            <a:ext cx="996696" cy="993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Extraction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07ED71-4E54-47B1-92B8-5A134402EE82}"/>
              </a:ext>
            </a:extLst>
          </p:cNvPr>
          <p:cNvSpPr/>
          <p:nvPr/>
        </p:nvSpPr>
        <p:spPr>
          <a:xfrm>
            <a:off x="10308390" y="3236227"/>
            <a:ext cx="996696" cy="993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Knowledge Representation?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5C5AA77-A0E9-4CAE-A24F-5B71078867F3}"/>
              </a:ext>
            </a:extLst>
          </p:cNvPr>
          <p:cNvSpPr/>
          <p:nvPr/>
        </p:nvSpPr>
        <p:spPr>
          <a:xfrm>
            <a:off x="8784240" y="4632662"/>
            <a:ext cx="996696" cy="993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Model block?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1EA59CA-18BA-4E4A-87FE-8FBE09F95E54}"/>
              </a:ext>
            </a:extLst>
          </p:cNvPr>
          <p:cNvSpPr/>
          <p:nvPr/>
        </p:nvSpPr>
        <p:spPr>
          <a:xfrm>
            <a:off x="7130272" y="3236226"/>
            <a:ext cx="996696" cy="99309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validation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6892DBC5-7E97-4C64-B16D-A1E098E957C4}"/>
              </a:ext>
            </a:extLst>
          </p:cNvPr>
          <p:cNvCxnSpPr>
            <a:stCxn id="5" idx="6"/>
            <a:endCxn id="6" idx="0"/>
          </p:cNvCxnSpPr>
          <p:nvPr/>
        </p:nvCxnSpPr>
        <p:spPr>
          <a:xfrm>
            <a:off x="9780936" y="2505232"/>
            <a:ext cx="1025802" cy="73099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C4922C4F-D7E0-49A2-A5B3-CD8E6FC7B9BE}"/>
              </a:ext>
            </a:extLst>
          </p:cNvPr>
          <p:cNvCxnSpPr>
            <a:stCxn id="6" idx="4"/>
            <a:endCxn id="7" idx="6"/>
          </p:cNvCxnSpPr>
          <p:nvPr/>
        </p:nvCxnSpPr>
        <p:spPr>
          <a:xfrm rot="5400000">
            <a:off x="9843894" y="4166368"/>
            <a:ext cx="899886" cy="1025802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83C61A3E-6D78-4FF8-9F3B-548F3CB1681E}"/>
              </a:ext>
            </a:extLst>
          </p:cNvPr>
          <p:cNvCxnSpPr>
            <a:stCxn id="7" idx="2"/>
            <a:endCxn id="8" idx="4"/>
          </p:cNvCxnSpPr>
          <p:nvPr/>
        </p:nvCxnSpPr>
        <p:spPr>
          <a:xfrm rot="10800000">
            <a:off x="7628620" y="4229326"/>
            <a:ext cx="1155620" cy="899887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2AC709DC-26E9-4954-B199-2F320243CCD2}"/>
              </a:ext>
            </a:extLst>
          </p:cNvPr>
          <p:cNvCxnSpPr>
            <a:stCxn id="8" idx="0"/>
            <a:endCxn id="5" idx="2"/>
          </p:cNvCxnSpPr>
          <p:nvPr/>
        </p:nvCxnSpPr>
        <p:spPr>
          <a:xfrm rot="5400000" flipH="1" flipV="1">
            <a:off x="7840933" y="2292919"/>
            <a:ext cx="730994" cy="115562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2A68409-D132-4293-8149-12DA54062FFA}"/>
              </a:ext>
            </a:extLst>
          </p:cNvPr>
          <p:cNvSpPr/>
          <p:nvPr/>
        </p:nvSpPr>
        <p:spPr>
          <a:xfrm>
            <a:off x="9843145" y="1971691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E43DCE-AE5B-466C-8CF3-76B63B6C03A8}"/>
              </a:ext>
            </a:extLst>
          </p:cNvPr>
          <p:cNvSpPr/>
          <p:nvPr/>
        </p:nvSpPr>
        <p:spPr>
          <a:xfrm>
            <a:off x="9843145" y="2216088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7C0C29-8A1F-4B6A-BF63-9A0084B576C3}"/>
              </a:ext>
            </a:extLst>
          </p:cNvPr>
          <p:cNvSpPr txBox="1"/>
          <p:nvPr/>
        </p:nvSpPr>
        <p:spPr>
          <a:xfrm>
            <a:off x="9937833" y="1915137"/>
            <a:ext cx="11753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Available &amp; correct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EF64630-4CF8-485E-82A7-A6B1F9CA1692}"/>
              </a:ext>
            </a:extLst>
          </p:cNvPr>
          <p:cNvSpPr txBox="1"/>
          <p:nvPr/>
        </p:nvSpPr>
        <p:spPr>
          <a:xfrm>
            <a:off x="9937833" y="2157891"/>
            <a:ext cx="171713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Need to be extract &amp; validate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181D9D-F5CE-41F5-83A3-021086022F51}"/>
              </a:ext>
            </a:extLst>
          </p:cNvPr>
          <p:cNvSpPr/>
          <p:nvPr/>
        </p:nvSpPr>
        <p:spPr>
          <a:xfrm>
            <a:off x="9879843" y="5317578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62A6A04-28BF-424B-B2F2-2054A7676E4A}"/>
              </a:ext>
            </a:extLst>
          </p:cNvPr>
          <p:cNvSpPr/>
          <p:nvPr/>
        </p:nvSpPr>
        <p:spPr>
          <a:xfrm>
            <a:off x="9879843" y="5558292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3ABEE-3D13-468D-987C-898E751C6910}"/>
              </a:ext>
            </a:extLst>
          </p:cNvPr>
          <p:cNvSpPr txBox="1"/>
          <p:nvPr/>
        </p:nvSpPr>
        <p:spPr>
          <a:xfrm>
            <a:off x="9964334" y="5259182"/>
            <a:ext cx="35137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CA3998-FAF9-4A19-B1FD-75BF0350848E}"/>
              </a:ext>
            </a:extLst>
          </p:cNvPr>
          <p:cNvSpPr txBox="1"/>
          <p:nvPr/>
        </p:nvSpPr>
        <p:spPr>
          <a:xfrm>
            <a:off x="9950899" y="5502649"/>
            <a:ext cx="86914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Loss function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4E12835-D30A-4476-8310-3804200B0DB5}"/>
              </a:ext>
            </a:extLst>
          </p:cNvPr>
          <p:cNvSpPr/>
          <p:nvPr/>
        </p:nvSpPr>
        <p:spPr>
          <a:xfrm>
            <a:off x="10975995" y="4289855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C901BFF-4826-4D86-B3E9-7F9CB4A54936}"/>
              </a:ext>
            </a:extLst>
          </p:cNvPr>
          <p:cNvSpPr/>
          <p:nvPr/>
        </p:nvSpPr>
        <p:spPr>
          <a:xfrm>
            <a:off x="10975995" y="4530569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D4133B-B529-4DBA-BC6D-494A5801089D}"/>
              </a:ext>
            </a:extLst>
          </p:cNvPr>
          <p:cNvSpPr txBox="1"/>
          <p:nvPr/>
        </p:nvSpPr>
        <p:spPr>
          <a:xfrm>
            <a:off x="11060486" y="4231459"/>
            <a:ext cx="4635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Rules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2AC849B-9455-4EDE-A291-0C7E17E612E0}"/>
              </a:ext>
            </a:extLst>
          </p:cNvPr>
          <p:cNvSpPr txBox="1"/>
          <p:nvPr/>
        </p:nvSpPr>
        <p:spPr>
          <a:xfrm>
            <a:off x="11047051" y="4474926"/>
            <a:ext cx="50526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Graph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0121FE8-10CE-4AEF-B15D-D60E380945D8}"/>
              </a:ext>
            </a:extLst>
          </p:cNvPr>
          <p:cNvSpPr/>
          <p:nvPr/>
        </p:nvSpPr>
        <p:spPr>
          <a:xfrm>
            <a:off x="8218553" y="3510618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B675381-7588-44B2-8D3A-A2A41FB1ED12}"/>
              </a:ext>
            </a:extLst>
          </p:cNvPr>
          <p:cNvSpPr/>
          <p:nvPr/>
        </p:nvSpPr>
        <p:spPr>
          <a:xfrm>
            <a:off x="8218553" y="3751332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CB420B-AC6A-4944-98FE-A04F859D8415}"/>
              </a:ext>
            </a:extLst>
          </p:cNvPr>
          <p:cNvSpPr txBox="1"/>
          <p:nvPr/>
        </p:nvSpPr>
        <p:spPr>
          <a:xfrm>
            <a:off x="8303044" y="3452222"/>
            <a:ext cx="94609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Loss validation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42A801-65F8-4A43-B31D-EF58CA167C8F}"/>
              </a:ext>
            </a:extLst>
          </p:cNvPr>
          <p:cNvSpPr txBox="1"/>
          <p:nvPr/>
        </p:nvSpPr>
        <p:spPr>
          <a:xfrm>
            <a:off x="8289609" y="3695689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NN validation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B924393-D1FC-4C70-8EA8-C6FF7BAE2075}"/>
              </a:ext>
            </a:extLst>
          </p:cNvPr>
          <p:cNvSpPr/>
          <p:nvPr/>
        </p:nvSpPr>
        <p:spPr>
          <a:xfrm>
            <a:off x="8218553" y="3985374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F39B8CF-764B-45EE-9EC6-80D420DA1276}"/>
              </a:ext>
            </a:extLst>
          </p:cNvPr>
          <p:cNvSpPr/>
          <p:nvPr/>
        </p:nvSpPr>
        <p:spPr>
          <a:xfrm>
            <a:off x="8218553" y="4226088"/>
            <a:ext cx="137160" cy="13493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A69BEB-DC60-4CAF-AB8E-D34112440F6B}"/>
              </a:ext>
            </a:extLst>
          </p:cNvPr>
          <p:cNvSpPr txBox="1"/>
          <p:nvPr/>
        </p:nvSpPr>
        <p:spPr>
          <a:xfrm>
            <a:off x="8303044" y="3926978"/>
            <a:ext cx="9252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Rep validation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13252F-B6E8-4F4B-9C5E-67D8373012A7}"/>
              </a:ext>
            </a:extLst>
          </p:cNvPr>
          <p:cNvSpPr txBox="1"/>
          <p:nvPr/>
        </p:nvSpPr>
        <p:spPr>
          <a:xfrm>
            <a:off x="8290645" y="4170445"/>
            <a:ext cx="13035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Knowledge validation</a:t>
            </a:r>
          </a:p>
        </p:txBody>
      </p:sp>
    </p:spTree>
    <p:extLst>
      <p:ext uri="{BB962C8B-B14F-4D97-AF65-F5344CB8AC3E}">
        <p14:creationId xmlns:p14="http://schemas.microsoft.com/office/powerpoint/2010/main" val="1950506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A083C-044D-438A-8086-CBFD95CD2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Learning + in-context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4C164A-B771-4D0B-8262-43E4CE6FE6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Instruction prompt tuning</a:t>
            </a:r>
          </a:p>
          <a:p>
            <a:pPr lvl="1"/>
            <a:r>
              <a:rPr lang="en-US" sz="1800" dirty="0"/>
              <a:t>Prompt generation</a:t>
            </a:r>
          </a:p>
          <a:p>
            <a:r>
              <a:rPr lang="en-US" sz="1800" dirty="0"/>
              <a:t>Adapting LLM to a Domain</a:t>
            </a:r>
          </a:p>
          <a:p>
            <a:pPr lvl="1"/>
            <a:r>
              <a:rPr lang="en-US" sz="1800" dirty="0"/>
              <a:t>Few-shot/in-context learning (GPT-2, </a:t>
            </a:r>
            <a:r>
              <a:rPr lang="en-US" sz="1800" dirty="0" err="1"/>
              <a:t>MetaICL</a:t>
            </a:r>
            <a:r>
              <a:rPr lang="en-US" sz="1800" dirty="0"/>
              <a:t>, </a:t>
            </a:r>
            <a:r>
              <a:rPr lang="en-US" sz="1800" dirty="0" err="1"/>
              <a:t>Fairseq</a:t>
            </a:r>
            <a:r>
              <a:rPr lang="en-US" sz="1800" dirty="0"/>
              <a:t> 13B,..)</a:t>
            </a:r>
          </a:p>
          <a:p>
            <a:r>
              <a:rPr lang="en-US" sz="1800" dirty="0"/>
              <a:t>Loss function modification</a:t>
            </a:r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9635D6-D6C2-4728-847B-9812DD3B9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10223117" y="2561431"/>
            <a:ext cx="3400425" cy="3333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14F77-F5E4-4761-8FB3-998FD0BA6DFA}"/>
                  </a:ext>
                </a:extLst>
              </p:cNvPr>
              <p:cNvSpPr txBox="1"/>
              <p:nvPr/>
            </p:nvSpPr>
            <p:spPr>
              <a:xfrm>
                <a:off x="1603717" y="5304442"/>
                <a:ext cx="793377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𝑖𝑓</m:t>
                    </m:r>
                  </m:oMath>
                </a14:m>
                <a:r>
                  <a:rPr lang="en-US" dirty="0"/>
                  <a:t>  </a:t>
                </a:r>
                <a:r>
                  <a:rPr lang="en-US" dirty="0">
                    <a:solidFill>
                      <a:srgbClr val="0070C0"/>
                    </a:solidFill>
                  </a:rPr>
                  <a:t>the query is about </a:t>
                </a:r>
                <a:r>
                  <a:rPr lang="en-US" b="1" dirty="0">
                    <a:solidFill>
                      <a:srgbClr val="0070C0"/>
                    </a:solidFill>
                  </a:rPr>
                  <a:t>Delivery</a:t>
                </a:r>
                <a:r>
                  <a:rPr lang="en-US" dirty="0"/>
                  <a:t>   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customer is </a:t>
                </a:r>
                <a:r>
                  <a:rPr lang="en-US" b="1" dirty="0">
                    <a:solidFill>
                      <a:srgbClr val="0070C0"/>
                    </a:solidFill>
                  </a:rPr>
                  <a:t>Very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b="1" dirty="0">
                    <a:solidFill>
                      <a:srgbClr val="0070C0"/>
                    </a:solidFill>
                  </a:rPr>
                  <a:t>Angry</a:t>
                </a:r>
                <a:r>
                  <a:rPr lang="en-US" dirty="0"/>
                  <a:t>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  </a:t>
                </a:r>
                <a:r>
                  <a:rPr lang="en-US" dirty="0">
                    <a:solidFill>
                      <a:srgbClr val="0070C0"/>
                    </a:solidFill>
                  </a:rPr>
                  <a:t>priority is </a:t>
                </a:r>
                <a:r>
                  <a:rPr lang="en-US" b="1" dirty="0">
                    <a:solidFill>
                      <a:srgbClr val="0070C0"/>
                    </a:solidFill>
                  </a:rPr>
                  <a:t>High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614F77-F5E4-4761-8FB3-998FD0BA6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17" y="5304442"/>
                <a:ext cx="7933775" cy="369332"/>
              </a:xfrm>
              <a:prstGeom prst="rect">
                <a:avLst/>
              </a:prstGeom>
              <a:blipFill>
                <a:blip r:embed="rId3"/>
                <a:stretch>
                  <a:fillRect l="-23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2C82C-54C5-44B3-A888-26F4999C711B}"/>
                  </a:ext>
                </a:extLst>
              </p:cNvPr>
              <p:cNvSpPr txBox="1"/>
              <p:nvPr/>
            </p:nvSpPr>
            <p:spPr>
              <a:xfrm>
                <a:off x="1603717" y="6028771"/>
                <a:ext cx="40166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Data-driven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       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       class C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52C82C-54C5-44B3-A888-26F4999C71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717" y="6028771"/>
                <a:ext cx="4016677" cy="369332"/>
              </a:xfrm>
              <a:prstGeom prst="rect">
                <a:avLst/>
              </a:prstGeom>
              <a:blipFill>
                <a:blip r:embed="rId4"/>
                <a:stretch>
                  <a:fillRect l="-1214" t="-9836" r="-45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C093FD-E32A-4A43-9DE4-3B413035BBB3}"/>
                  </a:ext>
                </a:extLst>
              </p:cNvPr>
              <p:cNvSpPr txBox="1"/>
              <p:nvPr/>
            </p:nvSpPr>
            <p:spPr>
              <a:xfrm>
                <a:off x="3000087" y="463362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1C093FD-E32A-4A43-9DE4-3B413035B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087" y="4633628"/>
                <a:ext cx="38568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3981D-BA06-49D5-8379-6B341037C31B}"/>
                  </a:ext>
                </a:extLst>
              </p:cNvPr>
              <p:cNvSpPr txBox="1"/>
              <p:nvPr/>
            </p:nvSpPr>
            <p:spPr>
              <a:xfrm>
                <a:off x="5922942" y="4633628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FB3981D-BA06-49D5-8379-6B341037C3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942" y="4633628"/>
                <a:ext cx="39606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B14639-E84F-4949-AFA9-0A0C915A9212}"/>
                  </a:ext>
                </a:extLst>
              </p:cNvPr>
              <p:cNvSpPr txBox="1"/>
              <p:nvPr/>
            </p:nvSpPr>
            <p:spPr>
              <a:xfrm>
                <a:off x="8488819" y="4633628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2B14639-E84F-4949-AFA9-0A0C915A9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8819" y="4633628"/>
                <a:ext cx="38568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57A2B58-47E8-4A47-BE42-F2EAB1085510}"/>
              </a:ext>
            </a:extLst>
          </p:cNvPr>
          <p:cNvSpPr/>
          <p:nvPr/>
        </p:nvSpPr>
        <p:spPr>
          <a:xfrm>
            <a:off x="1603717" y="4454256"/>
            <a:ext cx="7933775" cy="724329"/>
          </a:xfrm>
          <a:prstGeom prst="rect">
            <a:avLst/>
          </a:prstGeom>
          <a:solidFill>
            <a:schemeClr val="accent6">
              <a:lumMod val="40000"/>
              <a:lumOff val="60000"/>
              <a:alpha val="50000"/>
            </a:scheme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CCE300-F2CA-4555-8DC9-308E8184EC91}"/>
              </a:ext>
            </a:extLst>
          </p:cNvPr>
          <p:cNvSpPr/>
          <p:nvPr/>
        </p:nvSpPr>
        <p:spPr>
          <a:xfrm>
            <a:off x="1603717" y="5175811"/>
            <a:ext cx="7933775" cy="724329"/>
          </a:xfrm>
          <a:prstGeom prst="rect">
            <a:avLst/>
          </a:prstGeom>
          <a:solidFill>
            <a:srgbClr val="92D050">
              <a:alpha val="50000"/>
            </a:srgbClr>
          </a:solidFill>
          <a:ln>
            <a:solidFill>
              <a:srgbClr val="00B050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55337C-99B0-4232-91DF-F7A222209E5C}"/>
              </a:ext>
            </a:extLst>
          </p:cNvPr>
          <p:cNvSpPr/>
          <p:nvPr/>
        </p:nvSpPr>
        <p:spPr>
          <a:xfrm>
            <a:off x="1603716" y="5897067"/>
            <a:ext cx="7933775" cy="724329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EF12239-D431-4E1F-8DF7-B5DF0557C037}"/>
              </a:ext>
            </a:extLst>
          </p:cNvPr>
          <p:cNvSpPr/>
          <p:nvPr/>
        </p:nvSpPr>
        <p:spPr>
          <a:xfrm>
            <a:off x="5908436" y="4614671"/>
            <a:ext cx="411480" cy="40724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3ED41D9-296C-484A-A3A8-3F5DBAAD2F93}"/>
              </a:ext>
            </a:extLst>
          </p:cNvPr>
          <p:cNvSpPr/>
          <p:nvPr/>
        </p:nvSpPr>
        <p:spPr>
          <a:xfrm>
            <a:off x="2974290" y="4638813"/>
            <a:ext cx="411480" cy="40724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7E97442-68ED-4698-81F8-BE378AE6B2D5}"/>
              </a:ext>
            </a:extLst>
          </p:cNvPr>
          <p:cNvSpPr/>
          <p:nvPr/>
        </p:nvSpPr>
        <p:spPr>
          <a:xfrm>
            <a:off x="8463022" y="4614671"/>
            <a:ext cx="411480" cy="407246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9D13A2-518D-4404-B630-F48D744EC1B2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3180030" y="5046059"/>
            <a:ext cx="0" cy="25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CDEF783-72C0-442E-8CEC-C4087A62E506}"/>
              </a:ext>
            </a:extLst>
          </p:cNvPr>
          <p:cNvCxnSpPr>
            <a:stCxn id="13" idx="4"/>
          </p:cNvCxnSpPr>
          <p:nvPr/>
        </p:nvCxnSpPr>
        <p:spPr>
          <a:xfrm>
            <a:off x="6114176" y="5021917"/>
            <a:ext cx="0" cy="2825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7210E45-C87B-4CF9-A311-40075D498D46}"/>
              </a:ext>
            </a:extLst>
          </p:cNvPr>
          <p:cNvCxnSpPr/>
          <p:nvPr/>
        </p:nvCxnSpPr>
        <p:spPr>
          <a:xfrm>
            <a:off x="8681660" y="5031991"/>
            <a:ext cx="0" cy="258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768261-E05D-4FE3-98D8-3C69AA93B9F6}"/>
              </a:ext>
            </a:extLst>
          </p:cNvPr>
          <p:cNvCxnSpPr/>
          <p:nvPr/>
        </p:nvCxnSpPr>
        <p:spPr>
          <a:xfrm>
            <a:off x="3807800" y="5907406"/>
            <a:ext cx="0" cy="1951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ECFB0F8-5256-4B3D-BADF-0705B5B30E8F}"/>
              </a:ext>
            </a:extLst>
          </p:cNvPr>
          <p:cNvSpPr txBox="1"/>
          <p:nvPr/>
        </p:nvSpPr>
        <p:spPr>
          <a:xfrm>
            <a:off x="9754472" y="4654428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BNN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EB773D2-52C8-48DB-BF61-B9EF8A2EAA4A}"/>
              </a:ext>
            </a:extLst>
          </p:cNvPr>
          <p:cNvSpPr txBox="1"/>
          <p:nvPr/>
        </p:nvSpPr>
        <p:spPr>
          <a:xfrm>
            <a:off x="9763555" y="5353309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6C8EB6-55AA-4E4C-A0F9-04B89338E125}"/>
              </a:ext>
            </a:extLst>
          </p:cNvPr>
          <p:cNvSpPr txBox="1"/>
          <p:nvPr/>
        </p:nvSpPr>
        <p:spPr>
          <a:xfrm>
            <a:off x="9754472" y="5999930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DNN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4904C9-2D45-4DBE-A179-14535549BE87}"/>
                  </a:ext>
                </a:extLst>
              </p:cNvPr>
              <p:cNvSpPr/>
              <p:nvPr/>
            </p:nvSpPr>
            <p:spPr>
              <a:xfrm>
                <a:off x="10606027" y="5636008"/>
                <a:ext cx="411480" cy="411480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C64904C9-2D45-4DBE-A179-14535549BE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027" y="5636008"/>
                <a:ext cx="411480" cy="411480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4897AB5-F0F1-4CA4-B6AA-3C01713767F0}"/>
              </a:ext>
            </a:extLst>
          </p:cNvPr>
          <p:cNvCxnSpPr>
            <a:cxnSpLocks/>
            <a:stCxn id="30" idx="3"/>
            <a:endCxn id="32" idx="1"/>
          </p:cNvCxnSpPr>
          <p:nvPr/>
        </p:nvCxnSpPr>
        <p:spPr>
          <a:xfrm>
            <a:off x="10222335" y="5537975"/>
            <a:ext cx="443952" cy="1582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BD1689C-CCDF-4D7A-81F7-2096BAB5A186}"/>
              </a:ext>
            </a:extLst>
          </p:cNvPr>
          <p:cNvCxnSpPr>
            <a:cxnSpLocks/>
            <a:stCxn id="31" idx="3"/>
            <a:endCxn id="32" idx="3"/>
          </p:cNvCxnSpPr>
          <p:nvPr/>
        </p:nvCxnSpPr>
        <p:spPr>
          <a:xfrm flipV="1">
            <a:off x="10379964" y="5987228"/>
            <a:ext cx="286323" cy="1973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52B03DF-7B3B-449A-8E0B-8B8CC5109FB1}"/>
              </a:ext>
            </a:extLst>
          </p:cNvPr>
          <p:cNvCxnSpPr>
            <a:stCxn id="32" idx="6"/>
          </p:cNvCxnSpPr>
          <p:nvPr/>
        </p:nvCxnSpPr>
        <p:spPr>
          <a:xfrm>
            <a:off x="11017507" y="5841748"/>
            <a:ext cx="79507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A3AAEA1-B661-44C1-BBDB-0EA7F1ADE535}"/>
              </a:ext>
            </a:extLst>
          </p:cNvPr>
          <p:cNvSpPr txBox="1"/>
          <p:nvPr/>
        </p:nvSpPr>
        <p:spPr>
          <a:xfrm>
            <a:off x="11125523" y="5463001"/>
            <a:ext cx="960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Solution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64BB521-04FF-4FC5-A0E1-5DCB9E336039}"/>
              </a:ext>
            </a:extLst>
          </p:cNvPr>
          <p:cNvSpPr/>
          <p:nvPr/>
        </p:nvSpPr>
        <p:spPr>
          <a:xfrm>
            <a:off x="1603715" y="4100284"/>
            <a:ext cx="7933775" cy="356616"/>
          </a:xfrm>
          <a:prstGeom prst="rect">
            <a:avLst/>
          </a:prstGeom>
          <a:solidFill>
            <a:srgbClr val="FFC0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AC19F64-B9BA-49EF-BDFD-5CB4B8327BB4}"/>
              </a:ext>
            </a:extLst>
          </p:cNvPr>
          <p:cNvSpPr/>
          <p:nvPr/>
        </p:nvSpPr>
        <p:spPr>
          <a:xfrm>
            <a:off x="1603714" y="3729928"/>
            <a:ext cx="7933775" cy="365760"/>
          </a:xfrm>
          <a:prstGeom prst="rect">
            <a:avLst/>
          </a:prstGeom>
          <a:solidFill>
            <a:srgbClr val="C00000">
              <a:alpha val="50000"/>
            </a:srgbClr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C88718B-8981-42B7-B9B3-42E384E39B8C}"/>
              </a:ext>
            </a:extLst>
          </p:cNvPr>
          <p:cNvSpPr txBox="1"/>
          <p:nvPr/>
        </p:nvSpPr>
        <p:spPr>
          <a:xfrm>
            <a:off x="9754472" y="4088873"/>
            <a:ext cx="5774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LLM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C5A5B2F-2DF3-4BD2-B083-7ECB3C780B42}"/>
              </a:ext>
            </a:extLst>
          </p:cNvPr>
          <p:cNvSpPr txBox="1"/>
          <p:nvPr/>
        </p:nvSpPr>
        <p:spPr>
          <a:xfrm>
            <a:off x="9754469" y="3707984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EXP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EF40ABE7-3879-450F-89C8-47226F804F6A}"/>
              </a:ext>
            </a:extLst>
          </p:cNvPr>
          <p:cNvCxnSpPr>
            <a:endCxn id="15" idx="0"/>
          </p:cNvCxnSpPr>
          <p:nvPr/>
        </p:nvCxnSpPr>
        <p:spPr>
          <a:xfrm flipH="1">
            <a:off x="3180030" y="3892650"/>
            <a:ext cx="0" cy="746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9E253E0-06B4-4822-BE04-EFCB2E3E8B50}"/>
              </a:ext>
            </a:extLst>
          </p:cNvPr>
          <p:cNvCxnSpPr/>
          <p:nvPr/>
        </p:nvCxnSpPr>
        <p:spPr>
          <a:xfrm>
            <a:off x="6114176" y="4252387"/>
            <a:ext cx="0" cy="38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794932-DC69-4B15-B525-5CC74BEF4652}"/>
              </a:ext>
            </a:extLst>
          </p:cNvPr>
          <p:cNvCxnSpPr/>
          <p:nvPr/>
        </p:nvCxnSpPr>
        <p:spPr>
          <a:xfrm>
            <a:off x="8661147" y="4252386"/>
            <a:ext cx="0" cy="3808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F2B30A7-0BFC-4084-A6ED-E55BA6C96805}"/>
              </a:ext>
            </a:extLst>
          </p:cNvPr>
          <p:cNvCxnSpPr>
            <a:endCxn id="13" idx="1"/>
          </p:cNvCxnSpPr>
          <p:nvPr/>
        </p:nvCxnSpPr>
        <p:spPr>
          <a:xfrm>
            <a:off x="3180030" y="3892650"/>
            <a:ext cx="2788666" cy="78166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198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77D00-89C8-4238-95AD-EA55A34C1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Hybrid Learning + in-context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C43752-A989-42BD-9659-D6E849A7940F}"/>
              </a:ext>
            </a:extLst>
          </p:cNvPr>
          <p:cNvSpPr/>
          <p:nvPr/>
        </p:nvSpPr>
        <p:spPr>
          <a:xfrm>
            <a:off x="1708582" y="2624860"/>
            <a:ext cx="1024128" cy="1024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Knowledge Generation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5DE44D0-0473-4DB6-B709-829BAA4150B6}"/>
              </a:ext>
            </a:extLst>
          </p:cNvPr>
          <p:cNvSpPr/>
          <p:nvPr/>
        </p:nvSpPr>
        <p:spPr>
          <a:xfrm>
            <a:off x="1708582" y="3786078"/>
            <a:ext cx="1024128" cy="1024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NNF Generation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49C989-AD3D-4625-B5BF-A8D2733A91FE}"/>
              </a:ext>
            </a:extLst>
          </p:cNvPr>
          <p:cNvSpPr/>
          <p:nvPr/>
        </p:nvSpPr>
        <p:spPr>
          <a:xfrm>
            <a:off x="3023966" y="1797144"/>
            <a:ext cx="4512213" cy="464234"/>
          </a:xfrm>
          <a:prstGeom prst="rect">
            <a:avLst/>
          </a:prstGeom>
          <a:solidFill>
            <a:schemeClr val="accent2">
              <a:lumMod val="40000"/>
              <a:lumOff val="60000"/>
              <a:alpha val="46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42881-DE65-46AA-B1D0-6B22CF933FB4}"/>
              </a:ext>
            </a:extLst>
          </p:cNvPr>
          <p:cNvSpPr/>
          <p:nvPr/>
        </p:nvSpPr>
        <p:spPr>
          <a:xfrm>
            <a:off x="8578650" y="2624860"/>
            <a:ext cx="1024128" cy="1024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Memory Matrix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0BC861-7E89-4F18-95B9-9EA7CB663BC6}"/>
              </a:ext>
            </a:extLst>
          </p:cNvPr>
          <p:cNvSpPr/>
          <p:nvPr/>
        </p:nvSpPr>
        <p:spPr>
          <a:xfrm>
            <a:off x="8578650" y="3786078"/>
            <a:ext cx="1024128" cy="10241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Hidden States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E4E9FB8-A7AB-4D5A-BA65-FE9D93DA14EC}"/>
              </a:ext>
            </a:extLst>
          </p:cNvPr>
          <p:cNvSpPr/>
          <p:nvPr/>
        </p:nvSpPr>
        <p:spPr>
          <a:xfrm>
            <a:off x="8442076" y="2487685"/>
            <a:ext cx="1325880" cy="245610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30470B-12E3-4E9C-923C-4FFC66372276}"/>
              </a:ext>
            </a:extLst>
          </p:cNvPr>
          <p:cNvSpPr/>
          <p:nvPr/>
        </p:nvSpPr>
        <p:spPr>
          <a:xfrm rot="16200000">
            <a:off x="7396966" y="3385147"/>
            <a:ext cx="1145344" cy="66118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Prompts</a:t>
            </a:r>
          </a:p>
          <a:p>
            <a:pPr algn="ctr"/>
            <a:r>
              <a:rPr lang="en-US" sz="1400" dirty="0"/>
              <a:t>Generation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E0C3DF5-C12E-45BA-8166-DA4377D7A4EB}"/>
                  </a:ext>
                </a:extLst>
              </p:cNvPr>
              <p:cNvSpPr/>
              <p:nvPr/>
            </p:nvSpPr>
            <p:spPr>
              <a:xfrm>
                <a:off x="3635912" y="2624860"/>
                <a:ext cx="3418449" cy="464234"/>
              </a:xfrm>
              <a:prstGeom prst="roundRect">
                <a:avLst/>
              </a:prstGeom>
              <a:ln>
                <a:prstDash val="dash"/>
                <a:headEnd type="none" w="med" len="med"/>
                <a:tailEnd type="none" w="med" len="med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0E0C3DF5-C12E-45BA-8166-DA4377D7A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5912" y="2624860"/>
                <a:ext cx="3418449" cy="46423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prstDash val="dash"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CF3D17C-9D41-4E2F-8701-26DAFD77CD97}"/>
              </a:ext>
            </a:extLst>
          </p:cNvPr>
          <p:cNvSpPr/>
          <p:nvPr/>
        </p:nvSpPr>
        <p:spPr>
          <a:xfrm>
            <a:off x="1557706" y="2487684"/>
            <a:ext cx="1325880" cy="2456105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D1549F11-55C9-429A-9D5B-789764DAA832}"/>
              </a:ext>
            </a:extLst>
          </p:cNvPr>
          <p:cNvCxnSpPr>
            <a:stCxn id="13" idx="3"/>
            <a:endCxn id="12" idx="1"/>
          </p:cNvCxnSpPr>
          <p:nvPr/>
        </p:nvCxnSpPr>
        <p:spPr>
          <a:xfrm flipV="1">
            <a:off x="2883586" y="2856977"/>
            <a:ext cx="752326" cy="85876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422C62-9CD2-4CAA-A0A0-41532525B53B}"/>
                  </a:ext>
                </a:extLst>
              </p:cNvPr>
              <p:cNvSpPr/>
              <p:nvPr/>
            </p:nvSpPr>
            <p:spPr>
              <a:xfrm>
                <a:off x="4313213" y="3487136"/>
                <a:ext cx="4572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07422C62-9CD2-4CAA-A0A0-41532525B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3213" y="3487136"/>
                <a:ext cx="457200" cy="45720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7827338-5BCE-4280-891A-7D1C91B9F2D8}"/>
                  </a:ext>
                </a:extLst>
              </p:cNvPr>
              <p:cNvSpPr/>
              <p:nvPr/>
            </p:nvSpPr>
            <p:spPr>
              <a:xfrm>
                <a:off x="4894150" y="3487136"/>
                <a:ext cx="4572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: Rounded Corners 16">
                <a:extLst>
                  <a:ext uri="{FF2B5EF4-FFF2-40B4-BE49-F238E27FC236}">
                    <a16:creationId xmlns:a16="http://schemas.microsoft.com/office/drawing/2014/main" id="{67827338-5BCE-4280-891A-7D1C91B9F2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4150" y="3487136"/>
                <a:ext cx="457200" cy="457200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446417F-B7AB-4966-85B7-B7F346137346}"/>
                  </a:ext>
                </a:extLst>
              </p:cNvPr>
              <p:cNvSpPr/>
              <p:nvPr/>
            </p:nvSpPr>
            <p:spPr>
              <a:xfrm>
                <a:off x="5475087" y="3487136"/>
                <a:ext cx="4572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446417F-B7AB-4966-85B7-B7F3461373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5087" y="3487136"/>
                <a:ext cx="457200" cy="457200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E0583B-D219-4810-A409-D1D7A6DBF2B0}"/>
                  </a:ext>
                </a:extLst>
              </p:cNvPr>
              <p:cNvSpPr/>
              <p:nvPr/>
            </p:nvSpPr>
            <p:spPr>
              <a:xfrm>
                <a:off x="6056024" y="3486914"/>
                <a:ext cx="457200" cy="457200"/>
              </a:xfrm>
              <a:prstGeom prst="round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5AE0583B-D219-4810-A409-D1D7A6DBF2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6024" y="3486914"/>
                <a:ext cx="457200" cy="457200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28F3934D-1189-43B0-85D8-900B08F95469}"/>
              </a:ext>
            </a:extLst>
          </p:cNvPr>
          <p:cNvSpPr/>
          <p:nvPr/>
        </p:nvSpPr>
        <p:spPr>
          <a:xfrm>
            <a:off x="4195659" y="3385145"/>
            <a:ext cx="2427147" cy="661182"/>
          </a:xfrm>
          <a:prstGeom prst="roundRect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5BE49A5-F340-4BE3-9343-DC1596EC44A2}"/>
              </a:ext>
            </a:extLst>
          </p:cNvPr>
          <p:cNvSpPr/>
          <p:nvPr/>
        </p:nvSpPr>
        <p:spPr>
          <a:xfrm>
            <a:off x="4894151" y="4318809"/>
            <a:ext cx="733865" cy="39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SDD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2E6EAF5-9A74-4E77-B8EA-3F75B91C2BFB}"/>
              </a:ext>
            </a:extLst>
          </p:cNvPr>
          <p:cNvSpPr/>
          <p:nvPr/>
        </p:nvSpPr>
        <p:spPr>
          <a:xfrm>
            <a:off x="4894150" y="4789507"/>
            <a:ext cx="733865" cy="3929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WMC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2EB73D-6C05-4BF0-B4B8-F654EF56D50F}"/>
                  </a:ext>
                </a:extLst>
              </p:cNvPr>
              <p:cNvSpPr txBox="1"/>
              <p:nvPr/>
            </p:nvSpPr>
            <p:spPr>
              <a:xfrm>
                <a:off x="4067614" y="5338099"/>
                <a:ext cx="2424916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𝐿𝑜𝑠𝑠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𝑙𝑜𝑔𝑖𝑐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𝑑𝑎𝑡𝑎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82EB73D-6C05-4BF0-B4B8-F654EF56D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614" y="5338099"/>
                <a:ext cx="2424916" cy="391902"/>
              </a:xfrm>
              <a:prstGeom prst="rect">
                <a:avLst/>
              </a:prstGeom>
              <a:blipFill>
                <a:blip r:embed="rId7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0446C9E-20D6-482D-AE0B-4D4FCE79593E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5261082" y="5182461"/>
            <a:ext cx="1" cy="269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Arrow: Pentagon 34">
            <a:extLst>
              <a:ext uri="{FF2B5EF4-FFF2-40B4-BE49-F238E27FC236}">
                <a16:creationId xmlns:a16="http://schemas.microsoft.com/office/drawing/2014/main" id="{74EA10BE-9724-4F58-BD79-532C3717CE6F}"/>
              </a:ext>
            </a:extLst>
          </p:cNvPr>
          <p:cNvSpPr/>
          <p:nvPr/>
        </p:nvSpPr>
        <p:spPr>
          <a:xfrm rot="5400000">
            <a:off x="3725914" y="1571266"/>
            <a:ext cx="3108316" cy="4512213"/>
          </a:xfrm>
          <a:prstGeom prst="homePlate">
            <a:avLst>
              <a:gd name="adj" fmla="val 11410"/>
            </a:avLst>
          </a:prstGeom>
          <a:solidFill>
            <a:schemeClr val="accent3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E19704C-97A4-427A-B9F5-D61B193FCC09}"/>
              </a:ext>
            </a:extLst>
          </p:cNvPr>
          <p:cNvCxnSpPr>
            <a:stCxn id="11" idx="0"/>
            <a:endCxn id="25" idx="3"/>
          </p:cNvCxnSpPr>
          <p:nvPr/>
        </p:nvCxnSpPr>
        <p:spPr>
          <a:xfrm flipH="1" flipV="1">
            <a:off x="6622806" y="3715736"/>
            <a:ext cx="1016241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4BFF70A-C572-4D40-B0CE-6842C5EFE905}"/>
              </a:ext>
            </a:extLst>
          </p:cNvPr>
          <p:cNvCxnSpPr>
            <a:stCxn id="10" idx="1"/>
            <a:endCxn id="11" idx="2"/>
          </p:cNvCxnSpPr>
          <p:nvPr/>
        </p:nvCxnSpPr>
        <p:spPr>
          <a:xfrm flipH="1">
            <a:off x="8300229" y="3715738"/>
            <a:ext cx="14184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1B2240BF-CE71-458D-8A4E-BD31C5865E60}"/>
              </a:ext>
            </a:extLst>
          </p:cNvPr>
          <p:cNvSpPr/>
          <p:nvPr/>
        </p:nvSpPr>
        <p:spPr>
          <a:xfrm>
            <a:off x="1387133" y="2275446"/>
            <a:ext cx="1636832" cy="2752751"/>
          </a:xfrm>
          <a:prstGeom prst="rect">
            <a:avLst/>
          </a:prstGeom>
          <a:solidFill>
            <a:schemeClr val="accent4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4AE2F66B-F188-4294-8958-5F52934B49C3}"/>
              </a:ext>
            </a:extLst>
          </p:cNvPr>
          <p:cNvSpPr/>
          <p:nvPr/>
        </p:nvSpPr>
        <p:spPr>
          <a:xfrm>
            <a:off x="7531930" y="2261378"/>
            <a:ext cx="2345755" cy="2777901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ube 52">
            <a:extLst>
              <a:ext uri="{FF2B5EF4-FFF2-40B4-BE49-F238E27FC236}">
                <a16:creationId xmlns:a16="http://schemas.microsoft.com/office/drawing/2014/main" id="{0ADE01DA-04DF-4A17-8393-277652E85EF1}"/>
              </a:ext>
            </a:extLst>
          </p:cNvPr>
          <p:cNvSpPr/>
          <p:nvPr/>
        </p:nvSpPr>
        <p:spPr>
          <a:xfrm>
            <a:off x="4894150" y="5975399"/>
            <a:ext cx="640080" cy="637793"/>
          </a:xfrm>
          <a:prstGeom prst="cub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95EB342A-60E9-46E7-8A01-E65AE54F4975}"/>
              </a:ext>
            </a:extLst>
          </p:cNvPr>
          <p:cNvCxnSpPr>
            <a:stCxn id="31" idx="1"/>
            <a:endCxn id="53" idx="2"/>
          </p:cNvCxnSpPr>
          <p:nvPr/>
        </p:nvCxnSpPr>
        <p:spPr>
          <a:xfrm rot="10800000" flipH="1" flipV="1">
            <a:off x="4067614" y="5534050"/>
            <a:ext cx="826536" cy="839970"/>
          </a:xfrm>
          <a:prstGeom prst="bentConnector3">
            <a:avLst>
              <a:gd name="adj1" fmla="val -27658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DB080573-EDA4-439D-8645-4AC570F4C185}"/>
              </a:ext>
            </a:extLst>
          </p:cNvPr>
          <p:cNvCxnSpPr/>
          <p:nvPr/>
        </p:nvCxnSpPr>
        <p:spPr>
          <a:xfrm>
            <a:off x="10058399" y="2261378"/>
            <a:ext cx="0" cy="27668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48B0B18-3DFD-4D0D-8EA7-7292647F1772}"/>
              </a:ext>
            </a:extLst>
          </p:cNvPr>
          <p:cNvCxnSpPr/>
          <p:nvPr/>
        </p:nvCxnSpPr>
        <p:spPr>
          <a:xfrm>
            <a:off x="10058399" y="5338099"/>
            <a:ext cx="0" cy="127509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07FAB285-54D2-431F-BE1A-F857B36A9D94}"/>
              </a:ext>
            </a:extLst>
          </p:cNvPr>
          <p:cNvSpPr txBox="1"/>
          <p:nvPr/>
        </p:nvSpPr>
        <p:spPr>
          <a:xfrm>
            <a:off x="10138546" y="3530848"/>
            <a:ext cx="1070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Inference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3F8BBB3-FBE3-4D1E-AA85-4E4026AAF09D}"/>
              </a:ext>
            </a:extLst>
          </p:cNvPr>
          <p:cNvSpPr txBox="1"/>
          <p:nvPr/>
        </p:nvSpPr>
        <p:spPr>
          <a:xfrm>
            <a:off x="10138546" y="5769369"/>
            <a:ext cx="927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Training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DFB8A84-DB9E-4FD6-BBBB-147FA8BBF75D}"/>
              </a:ext>
            </a:extLst>
          </p:cNvPr>
          <p:cNvSpPr txBox="1"/>
          <p:nvPr/>
        </p:nvSpPr>
        <p:spPr>
          <a:xfrm>
            <a:off x="1148835" y="2052434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Abadi" panose="020B0604020202020204" pitchFamily="34" charset="0"/>
              </a:rPr>
              <a:t>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0E15D3E-6DC8-4B29-B84F-3F79E1790F15}"/>
              </a:ext>
            </a:extLst>
          </p:cNvPr>
          <p:cNvSpPr txBox="1"/>
          <p:nvPr/>
        </p:nvSpPr>
        <p:spPr>
          <a:xfrm>
            <a:off x="7592986" y="2273214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Abadi" panose="020B0604020202020204" pitchFamily="34" charset="0"/>
              </a:rPr>
              <a:t>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D215023-79ED-4F73-96DE-6B7296F0483A}"/>
              </a:ext>
            </a:extLst>
          </p:cNvPr>
          <p:cNvSpPr txBox="1"/>
          <p:nvPr/>
        </p:nvSpPr>
        <p:spPr>
          <a:xfrm>
            <a:off x="3398784" y="4092023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Abadi" panose="020B0604020202020204" pitchFamily="34" charset="0"/>
              </a:rPr>
              <a:t>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F3FB036-9F65-41B8-9FF3-2E80E06B729F}"/>
              </a:ext>
            </a:extLst>
          </p:cNvPr>
          <p:cNvSpPr txBox="1"/>
          <p:nvPr/>
        </p:nvSpPr>
        <p:spPr>
          <a:xfrm>
            <a:off x="6169302" y="5811490"/>
            <a:ext cx="5950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>
                <a:solidFill>
                  <a:schemeClr val="accent2"/>
                </a:solidFill>
                <a:latin typeface="Abadi" panose="020B0604020202020204" pitchFamily="34" charset="0"/>
              </a:rPr>
              <a:t>4</a:t>
            </a:r>
          </a:p>
        </p:txBody>
      </p:sp>
      <p:pic>
        <p:nvPicPr>
          <p:cNvPr id="66" name="Picture 65">
            <a:extLst>
              <a:ext uri="{FF2B5EF4-FFF2-40B4-BE49-F238E27FC236}">
                <a16:creationId xmlns:a16="http://schemas.microsoft.com/office/drawing/2014/main" id="{C5C7E465-D606-4D02-99CD-8FE77CD28F3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4835" y="6410595"/>
            <a:ext cx="3400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6017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3DD5550-F346-453E-81CF-7AF7A1DD3360}"/>
              </a:ext>
            </a:extLst>
          </p:cNvPr>
          <p:cNvSpPr/>
          <p:nvPr/>
        </p:nvSpPr>
        <p:spPr>
          <a:xfrm>
            <a:off x="3221502" y="2996419"/>
            <a:ext cx="5542670" cy="156678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CEB774E-AB53-455D-89D0-833972FA231F}"/>
              </a:ext>
            </a:extLst>
          </p:cNvPr>
          <p:cNvSpPr/>
          <p:nvPr/>
        </p:nvSpPr>
        <p:spPr>
          <a:xfrm>
            <a:off x="2190017" y="2652955"/>
            <a:ext cx="1505243" cy="534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specific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86E6A8-31C9-4851-91DC-2DABC041BAA6}"/>
              </a:ext>
            </a:extLst>
          </p:cNvPr>
          <p:cNvSpPr/>
          <p:nvPr/>
        </p:nvSpPr>
        <p:spPr>
          <a:xfrm>
            <a:off x="3946133" y="766983"/>
            <a:ext cx="1505243" cy="3440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0FB3325-9D15-4D93-B1C7-09A33A70988E}"/>
              </a:ext>
            </a:extLst>
          </p:cNvPr>
          <p:cNvSpPr/>
          <p:nvPr/>
        </p:nvSpPr>
        <p:spPr>
          <a:xfrm>
            <a:off x="3946132" y="1207670"/>
            <a:ext cx="1505243" cy="32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Tabular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22F5FA6-5767-4487-B568-2083396FAFED}"/>
              </a:ext>
            </a:extLst>
          </p:cNvPr>
          <p:cNvSpPr/>
          <p:nvPr/>
        </p:nvSpPr>
        <p:spPr>
          <a:xfrm>
            <a:off x="3946132" y="1613242"/>
            <a:ext cx="1505243" cy="3298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multimodal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570898F-5C4D-4177-9795-29DFE397FB6C}"/>
              </a:ext>
            </a:extLst>
          </p:cNvPr>
          <p:cNvSpPr/>
          <p:nvPr/>
        </p:nvSpPr>
        <p:spPr>
          <a:xfrm>
            <a:off x="4236716" y="5887917"/>
            <a:ext cx="1505243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Paper writing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28BEA4-8F93-4CEC-AF66-D100668E57D1}"/>
              </a:ext>
            </a:extLst>
          </p:cNvPr>
          <p:cNvSpPr/>
          <p:nvPr/>
        </p:nvSpPr>
        <p:spPr>
          <a:xfrm>
            <a:off x="6510995" y="5887917"/>
            <a:ext cx="1505243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B02535-2F0F-4027-BC4B-3C8311CCC208}"/>
              </a:ext>
            </a:extLst>
          </p:cNvPr>
          <p:cNvSpPr/>
          <p:nvPr/>
        </p:nvSpPr>
        <p:spPr>
          <a:xfrm>
            <a:off x="8290414" y="2731089"/>
            <a:ext cx="1505243" cy="534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B30E3-0B4F-406C-B7D6-B4DE7CA9FA1B}"/>
              </a:ext>
            </a:extLst>
          </p:cNvPr>
          <p:cNvSpPr/>
          <p:nvPr/>
        </p:nvSpPr>
        <p:spPr>
          <a:xfrm>
            <a:off x="10644215" y="2719965"/>
            <a:ext cx="1410287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Learning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8E35915-7A43-4B6E-822A-FA09CB66D2CE}"/>
              </a:ext>
            </a:extLst>
          </p:cNvPr>
          <p:cNvSpPr/>
          <p:nvPr/>
        </p:nvSpPr>
        <p:spPr>
          <a:xfrm>
            <a:off x="1921604" y="3764302"/>
            <a:ext cx="1226234" cy="534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Validation 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8C6E8C-9531-4105-9839-FF022C30D776}"/>
              </a:ext>
            </a:extLst>
          </p:cNvPr>
          <p:cNvCxnSpPr/>
          <p:nvPr/>
        </p:nvCxnSpPr>
        <p:spPr>
          <a:xfrm>
            <a:off x="1856935" y="5148775"/>
            <a:ext cx="8650458" cy="0"/>
          </a:xfrm>
          <a:prstGeom prst="line">
            <a:avLst/>
          </a:prstGeom>
          <a:ln w="2857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Arrow: Down 16">
            <a:extLst>
              <a:ext uri="{FF2B5EF4-FFF2-40B4-BE49-F238E27FC236}">
                <a16:creationId xmlns:a16="http://schemas.microsoft.com/office/drawing/2014/main" id="{900302E6-9DCE-4060-8F15-816F49538F76}"/>
              </a:ext>
            </a:extLst>
          </p:cNvPr>
          <p:cNvSpPr/>
          <p:nvPr/>
        </p:nvSpPr>
        <p:spPr>
          <a:xfrm>
            <a:off x="4487594" y="4867422"/>
            <a:ext cx="906192" cy="680521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FB4836F4-9AAF-4F0A-AC0D-654AA02653F4}"/>
              </a:ext>
            </a:extLst>
          </p:cNvPr>
          <p:cNvSpPr/>
          <p:nvPr/>
        </p:nvSpPr>
        <p:spPr>
          <a:xfrm>
            <a:off x="6810520" y="4867421"/>
            <a:ext cx="906192" cy="680521"/>
          </a:xfrm>
          <a:prstGeom prst="downArrow">
            <a:avLst/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9EACE8E-A97D-4EB2-8476-EF5959B10DE1}"/>
              </a:ext>
            </a:extLst>
          </p:cNvPr>
          <p:cNvCxnSpPr>
            <a:cxnSpLocks/>
            <a:stCxn id="11" idx="3"/>
            <a:endCxn id="58" idx="1"/>
          </p:cNvCxnSpPr>
          <p:nvPr/>
        </p:nvCxnSpPr>
        <p:spPr>
          <a:xfrm flipV="1">
            <a:off x="9795657" y="2362120"/>
            <a:ext cx="848557" cy="63625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71603039-785B-4333-ABA8-E9BFC43BD73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695260" y="939021"/>
            <a:ext cx="250873" cy="19812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73821027-22C9-4853-9116-39051FF88452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 flipV="1">
            <a:off x="3695260" y="1372591"/>
            <a:ext cx="250872" cy="15476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8E953B77-EFE2-4816-A7B0-53BB053EAB89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3695260" y="1778163"/>
            <a:ext cx="250872" cy="114207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E8A96DD-AE5E-4722-AEA5-D59829859F8F}"/>
              </a:ext>
            </a:extLst>
          </p:cNvPr>
          <p:cNvSpPr txBox="1"/>
          <p:nvPr/>
        </p:nvSpPr>
        <p:spPr>
          <a:xfrm>
            <a:off x="407963" y="5970537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9EB989-24F7-4197-9C35-4E7D3B0BD4CA}"/>
              </a:ext>
            </a:extLst>
          </p:cNvPr>
          <p:cNvSpPr/>
          <p:nvPr/>
        </p:nvSpPr>
        <p:spPr>
          <a:xfrm>
            <a:off x="110052" y="2968787"/>
            <a:ext cx="122623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Model 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EA318C8-2D9F-4FED-85F8-CC8939E8591E}"/>
              </a:ext>
            </a:extLst>
          </p:cNvPr>
          <p:cNvSpPr/>
          <p:nvPr/>
        </p:nvSpPr>
        <p:spPr>
          <a:xfrm>
            <a:off x="137498" y="3634951"/>
            <a:ext cx="122623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 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856D77DE-8FE5-4D46-800F-24A53E644E63}"/>
              </a:ext>
            </a:extLst>
          </p:cNvPr>
          <p:cNvCxnSpPr>
            <a:cxnSpLocks/>
            <a:stCxn id="14" idx="1"/>
            <a:endCxn id="28" idx="3"/>
          </p:cNvCxnSpPr>
          <p:nvPr/>
        </p:nvCxnSpPr>
        <p:spPr>
          <a:xfrm rot="10800000">
            <a:off x="1336286" y="3236074"/>
            <a:ext cx="585318" cy="7955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DA2AFC5D-4D65-48EC-A898-C9293EF7CBFD}"/>
              </a:ext>
            </a:extLst>
          </p:cNvPr>
          <p:cNvCxnSpPr>
            <a:cxnSpLocks/>
            <a:stCxn id="14" idx="1"/>
            <a:endCxn id="29" idx="3"/>
          </p:cNvCxnSpPr>
          <p:nvPr/>
        </p:nvCxnSpPr>
        <p:spPr>
          <a:xfrm rot="10800000">
            <a:off x="1363732" y="3902238"/>
            <a:ext cx="557872" cy="12935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386F8DBA-5889-49BF-BD20-3F84E9724FDE}"/>
              </a:ext>
            </a:extLst>
          </p:cNvPr>
          <p:cNvSpPr/>
          <p:nvPr/>
        </p:nvSpPr>
        <p:spPr>
          <a:xfrm>
            <a:off x="137498" y="4305217"/>
            <a:ext cx="1226234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Explanation 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C1C927ED-A5F1-4E66-B5F1-F4F658D88268}"/>
              </a:ext>
            </a:extLst>
          </p:cNvPr>
          <p:cNvCxnSpPr>
            <a:cxnSpLocks/>
            <a:stCxn id="14" idx="1"/>
            <a:endCxn id="35" idx="3"/>
          </p:cNvCxnSpPr>
          <p:nvPr/>
        </p:nvCxnSpPr>
        <p:spPr>
          <a:xfrm rot="10800000" flipV="1">
            <a:off x="1363732" y="4031587"/>
            <a:ext cx="557872" cy="5409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C5FBAA25-930A-462E-9294-27AD41E399F8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9795657" y="2987251"/>
            <a:ext cx="848558" cy="111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0A53A4B6-1099-4F28-B194-B5B4EA9E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5" y="6410595"/>
            <a:ext cx="3400425" cy="333375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79AAFE25-03CE-4160-99A4-A78E9CB687E5}"/>
              </a:ext>
            </a:extLst>
          </p:cNvPr>
          <p:cNvSpPr/>
          <p:nvPr/>
        </p:nvSpPr>
        <p:spPr>
          <a:xfrm>
            <a:off x="5789003" y="84683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3702B76-590B-4FD3-9355-1FB002BE5A68}"/>
              </a:ext>
            </a:extLst>
          </p:cNvPr>
          <p:cNvSpPr/>
          <p:nvPr/>
        </p:nvSpPr>
        <p:spPr>
          <a:xfrm>
            <a:off x="5789003" y="408910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5D3D9A1-5F79-4FCF-9EF3-1DE641DD5757}"/>
              </a:ext>
            </a:extLst>
          </p:cNvPr>
          <p:cNvSpPr/>
          <p:nvPr/>
        </p:nvSpPr>
        <p:spPr>
          <a:xfrm>
            <a:off x="5790172" y="733137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3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13CACED-67AD-4175-9CE7-C1AAD4097E42}"/>
              </a:ext>
            </a:extLst>
          </p:cNvPr>
          <p:cNvSpPr/>
          <p:nvPr/>
        </p:nvSpPr>
        <p:spPr>
          <a:xfrm>
            <a:off x="6911995" y="937144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40B26D-8FB0-4AE4-B940-E5BDFA41D309}"/>
              </a:ext>
            </a:extLst>
          </p:cNvPr>
          <p:cNvSpPr/>
          <p:nvPr/>
        </p:nvSpPr>
        <p:spPr>
          <a:xfrm>
            <a:off x="6911995" y="1261371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D2E2A7A-3805-40BF-BFD1-17C07BF344FB}"/>
              </a:ext>
            </a:extLst>
          </p:cNvPr>
          <p:cNvSpPr/>
          <p:nvPr/>
        </p:nvSpPr>
        <p:spPr>
          <a:xfrm>
            <a:off x="5794719" y="1466185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35187F47-8569-4613-A05A-EB020837819D}"/>
              </a:ext>
            </a:extLst>
          </p:cNvPr>
          <p:cNvSpPr/>
          <p:nvPr/>
        </p:nvSpPr>
        <p:spPr>
          <a:xfrm>
            <a:off x="5794719" y="1790412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2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2F5401E-1AE0-46B2-ACE8-A958B81B6F9E}"/>
              </a:ext>
            </a:extLst>
          </p:cNvPr>
          <p:cNvSpPr/>
          <p:nvPr/>
        </p:nvSpPr>
        <p:spPr>
          <a:xfrm>
            <a:off x="5795888" y="2114639"/>
            <a:ext cx="600224" cy="25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Task 3</a:t>
            </a: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6C437811-B6E4-450E-9EE5-EBB0F9379092}"/>
              </a:ext>
            </a:extLst>
          </p:cNvPr>
          <p:cNvCxnSpPr>
            <a:cxnSpLocks/>
            <a:stCxn id="6" idx="3"/>
            <a:endCxn id="30" idx="1"/>
          </p:cNvCxnSpPr>
          <p:nvPr/>
        </p:nvCxnSpPr>
        <p:spPr>
          <a:xfrm flipV="1">
            <a:off x="5451376" y="212465"/>
            <a:ext cx="337627" cy="72655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B527C2-C1A7-44A0-B886-EC4E3A4EC5BE}"/>
              </a:ext>
            </a:extLst>
          </p:cNvPr>
          <p:cNvCxnSpPr>
            <a:cxnSpLocks/>
            <a:stCxn id="6" idx="3"/>
            <a:endCxn id="32" idx="1"/>
          </p:cNvCxnSpPr>
          <p:nvPr/>
        </p:nvCxnSpPr>
        <p:spPr>
          <a:xfrm flipV="1">
            <a:off x="5451376" y="536692"/>
            <a:ext cx="337627" cy="4023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F7B9DAC0-8821-4A27-ADEE-6C61905ED80E}"/>
              </a:ext>
            </a:extLst>
          </p:cNvPr>
          <p:cNvCxnSpPr>
            <a:cxnSpLocks/>
            <a:stCxn id="6" idx="3"/>
            <a:endCxn id="34" idx="1"/>
          </p:cNvCxnSpPr>
          <p:nvPr/>
        </p:nvCxnSpPr>
        <p:spPr>
          <a:xfrm flipV="1">
            <a:off x="5451376" y="860919"/>
            <a:ext cx="338796" cy="781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1DCAF6E5-0C8E-4B6B-85D3-174F73125702}"/>
              </a:ext>
            </a:extLst>
          </p:cNvPr>
          <p:cNvCxnSpPr>
            <a:cxnSpLocks/>
            <a:stCxn id="7" idx="3"/>
            <a:endCxn id="36" idx="1"/>
          </p:cNvCxnSpPr>
          <p:nvPr/>
        </p:nvCxnSpPr>
        <p:spPr>
          <a:xfrm flipV="1">
            <a:off x="5451375" y="1064926"/>
            <a:ext cx="1460620" cy="30766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C55969F0-2D56-4293-8402-98AEDF8AA245}"/>
              </a:ext>
            </a:extLst>
          </p:cNvPr>
          <p:cNvCxnSpPr>
            <a:cxnSpLocks/>
            <a:stCxn id="7" idx="3"/>
            <a:endCxn id="38" idx="1"/>
          </p:cNvCxnSpPr>
          <p:nvPr/>
        </p:nvCxnSpPr>
        <p:spPr>
          <a:xfrm>
            <a:off x="5451375" y="1372591"/>
            <a:ext cx="1460620" cy="165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4A2D4D8-86E4-4EED-B1BE-7EEBA285E0A0}"/>
              </a:ext>
            </a:extLst>
          </p:cNvPr>
          <p:cNvCxnSpPr>
            <a:cxnSpLocks/>
            <a:stCxn id="8" idx="3"/>
            <a:endCxn id="42" idx="1"/>
          </p:cNvCxnSpPr>
          <p:nvPr/>
        </p:nvCxnSpPr>
        <p:spPr>
          <a:xfrm flipV="1">
            <a:off x="5451375" y="1593967"/>
            <a:ext cx="343344" cy="1841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3FC6B7F9-AC8B-4E10-9737-7B100317465F}"/>
              </a:ext>
            </a:extLst>
          </p:cNvPr>
          <p:cNvCxnSpPr>
            <a:cxnSpLocks/>
            <a:stCxn id="8" idx="3"/>
            <a:endCxn id="43" idx="1"/>
          </p:cNvCxnSpPr>
          <p:nvPr/>
        </p:nvCxnSpPr>
        <p:spPr>
          <a:xfrm>
            <a:off x="5451375" y="1778163"/>
            <a:ext cx="343344" cy="1400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A5A237FF-BEA0-4EEE-B74E-906ED763F1BE}"/>
              </a:ext>
            </a:extLst>
          </p:cNvPr>
          <p:cNvCxnSpPr>
            <a:cxnSpLocks/>
            <a:stCxn id="8" idx="3"/>
            <a:endCxn id="45" idx="1"/>
          </p:cNvCxnSpPr>
          <p:nvPr/>
        </p:nvCxnSpPr>
        <p:spPr>
          <a:xfrm>
            <a:off x="5451375" y="1778163"/>
            <a:ext cx="344513" cy="46425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F9EFDE93-6081-4FF4-9254-EA52C0C4BBE0}"/>
              </a:ext>
            </a:extLst>
          </p:cNvPr>
          <p:cNvSpPr/>
          <p:nvPr/>
        </p:nvSpPr>
        <p:spPr>
          <a:xfrm>
            <a:off x="10644214" y="2094834"/>
            <a:ext cx="1410287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Regularization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E5FD8F4-F6CB-4BC5-8D0A-179786BD9C51}"/>
              </a:ext>
            </a:extLst>
          </p:cNvPr>
          <p:cNvSpPr/>
          <p:nvPr/>
        </p:nvSpPr>
        <p:spPr>
          <a:xfrm>
            <a:off x="6451113" y="2395245"/>
            <a:ext cx="1265599" cy="53830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Knowledge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435BCA0-4E0B-4B9F-B95C-1DBA8177A770}"/>
              </a:ext>
            </a:extLst>
          </p:cNvPr>
          <p:cNvSpPr/>
          <p:nvPr/>
        </p:nvSpPr>
        <p:spPr>
          <a:xfrm>
            <a:off x="8290415" y="1055499"/>
            <a:ext cx="1280160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Generation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922D05E-65CE-47EB-90A7-384373533020}"/>
              </a:ext>
            </a:extLst>
          </p:cNvPr>
          <p:cNvSpPr/>
          <p:nvPr/>
        </p:nvSpPr>
        <p:spPr>
          <a:xfrm>
            <a:off x="8290414" y="1707746"/>
            <a:ext cx="1279818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Representation</a:t>
            </a:r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99DB17B1-E74C-4DD0-BDAC-5B487AD21898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 flipV="1">
            <a:off x="7716712" y="1322785"/>
            <a:ext cx="573703" cy="13416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C73A5F5A-6A74-47AF-9B70-F6021247C154}"/>
              </a:ext>
            </a:extLst>
          </p:cNvPr>
          <p:cNvCxnSpPr>
            <a:cxnSpLocks/>
            <a:stCxn id="60" idx="3"/>
            <a:endCxn id="70" idx="1"/>
          </p:cNvCxnSpPr>
          <p:nvPr/>
        </p:nvCxnSpPr>
        <p:spPr>
          <a:xfrm flipV="1">
            <a:off x="7716712" y="1975032"/>
            <a:ext cx="573702" cy="68936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E0ED052-DEA1-4F40-AC6F-9522F8FCCFBB}"/>
              </a:ext>
            </a:extLst>
          </p:cNvPr>
          <p:cNvSpPr/>
          <p:nvPr/>
        </p:nvSpPr>
        <p:spPr>
          <a:xfrm>
            <a:off x="8527293" y="4169523"/>
            <a:ext cx="1505243" cy="5345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Explanation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6299A6B-CF03-4AB1-952C-AF9FC70A622C}"/>
              </a:ext>
            </a:extLst>
          </p:cNvPr>
          <p:cNvSpPr/>
          <p:nvPr/>
        </p:nvSpPr>
        <p:spPr>
          <a:xfrm>
            <a:off x="10343078" y="3447871"/>
            <a:ext cx="1410287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Symbolic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D7FA407A-9260-4C2B-BAB0-B1834C4CB1DF}"/>
              </a:ext>
            </a:extLst>
          </p:cNvPr>
          <p:cNvSpPr/>
          <p:nvPr/>
        </p:nvSpPr>
        <p:spPr>
          <a:xfrm>
            <a:off x="10343078" y="4087042"/>
            <a:ext cx="1410287" cy="53457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Visualization</a:t>
            </a:r>
          </a:p>
        </p:txBody>
      </p: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E49E3BF9-5BBB-4B4A-A6D7-7B49A512C636}"/>
              </a:ext>
            </a:extLst>
          </p:cNvPr>
          <p:cNvCxnSpPr>
            <a:stCxn id="108" idx="3"/>
            <a:endCxn id="111" idx="1"/>
          </p:cNvCxnSpPr>
          <p:nvPr/>
        </p:nvCxnSpPr>
        <p:spPr>
          <a:xfrm flipV="1">
            <a:off x="10032536" y="3715157"/>
            <a:ext cx="310542" cy="72165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530FC810-C15F-4EB9-85A2-DDBF4C0314D9}"/>
              </a:ext>
            </a:extLst>
          </p:cNvPr>
          <p:cNvCxnSpPr>
            <a:stCxn id="108" idx="3"/>
            <a:endCxn id="112" idx="1"/>
          </p:cNvCxnSpPr>
          <p:nvPr/>
        </p:nvCxnSpPr>
        <p:spPr>
          <a:xfrm flipV="1">
            <a:off x="10032536" y="4354328"/>
            <a:ext cx="310542" cy="8248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8" name="Connector: Curved 117">
            <a:extLst>
              <a:ext uri="{FF2B5EF4-FFF2-40B4-BE49-F238E27FC236}">
                <a16:creationId xmlns:a16="http://schemas.microsoft.com/office/drawing/2014/main" id="{F2855E6C-1431-4C79-B343-E55ECDF57488}"/>
              </a:ext>
            </a:extLst>
          </p:cNvPr>
          <p:cNvCxnSpPr>
            <a:cxnSpLocks/>
          </p:cNvCxnSpPr>
          <p:nvPr/>
        </p:nvCxnSpPr>
        <p:spPr>
          <a:xfrm flipV="1">
            <a:off x="4263246" y="3109343"/>
            <a:ext cx="1562636" cy="1132655"/>
          </a:xfrm>
          <a:prstGeom prst="curvedConnector3">
            <a:avLst>
              <a:gd name="adj1" fmla="val -5803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8" name="Connector: Curved 127">
            <a:extLst>
              <a:ext uri="{FF2B5EF4-FFF2-40B4-BE49-F238E27FC236}">
                <a16:creationId xmlns:a16="http://schemas.microsoft.com/office/drawing/2014/main" id="{88DDD125-E649-44CB-BB81-D75A9165350D}"/>
              </a:ext>
            </a:extLst>
          </p:cNvPr>
          <p:cNvCxnSpPr>
            <a:cxnSpLocks/>
          </p:cNvCxnSpPr>
          <p:nvPr/>
        </p:nvCxnSpPr>
        <p:spPr>
          <a:xfrm rot="10800000" flipV="1">
            <a:off x="5278431" y="3236713"/>
            <a:ext cx="2233788" cy="1202679"/>
          </a:xfrm>
          <a:prstGeom prst="curvedConnector3">
            <a:avLst>
              <a:gd name="adj1" fmla="val -4950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Title 1">
            <a:extLst>
              <a:ext uri="{FF2B5EF4-FFF2-40B4-BE49-F238E27FC236}">
                <a16:creationId xmlns:a16="http://schemas.microsoft.com/office/drawing/2014/main" id="{93305AB7-4BEB-4345-A2F3-C9DA8303A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764588" cy="1325563"/>
          </a:xfrm>
        </p:spPr>
        <p:txBody>
          <a:bodyPr/>
          <a:lstStyle/>
          <a:p>
            <a:r>
              <a:rPr lang="en-US" dirty="0"/>
              <a:t>Hybrid Center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EBB3D2D-F788-4B04-ADC0-9AEBE9CBA875}"/>
              </a:ext>
            </a:extLst>
          </p:cNvPr>
          <p:cNvSpPr txBox="1"/>
          <p:nvPr/>
        </p:nvSpPr>
        <p:spPr>
          <a:xfrm>
            <a:off x="5447824" y="3015141"/>
            <a:ext cx="2520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Hybrid Learning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C9238C57-3BB8-4CD2-AB22-D8B975A28EE4}"/>
              </a:ext>
            </a:extLst>
          </p:cNvPr>
          <p:cNvSpPr/>
          <p:nvPr/>
        </p:nvSpPr>
        <p:spPr>
          <a:xfrm>
            <a:off x="4600409" y="3384473"/>
            <a:ext cx="2761488" cy="77724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200" dirty="0"/>
              <a:t>Human-in-loop</a:t>
            </a:r>
          </a:p>
        </p:txBody>
      </p:sp>
    </p:spTree>
    <p:extLst>
      <p:ext uri="{BB962C8B-B14F-4D97-AF65-F5344CB8AC3E}">
        <p14:creationId xmlns:p14="http://schemas.microsoft.com/office/powerpoint/2010/main" val="297712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46D21-C7C3-4778-9707-6CA7BB525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6251917" cy="2448413"/>
          </a:xfrm>
        </p:spPr>
        <p:txBody>
          <a:bodyPr>
            <a:normAutofit fontScale="90000"/>
          </a:bodyPr>
          <a:lstStyle/>
          <a:p>
            <a:r>
              <a:rPr lang="en-US" dirty="0"/>
              <a:t>Rethinking the Role of Demonstrations: What Makes In-Context Learning Work?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AF88B6-7C1E-40E6-92B0-DE92D3F3E9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8243" y="1346737"/>
            <a:ext cx="4400550" cy="18859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D6A43-41BE-4449-8DA3-C6B4370E9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474328"/>
            <a:ext cx="9248775" cy="296227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029B7EF-0903-4891-BA6A-D7D8CE7B7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835" y="6410595"/>
            <a:ext cx="3400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480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AE6C5-CC1C-4715-AE4E-7D8A2580B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Rethinking the Role of Demonstrations: What Makes In-Context Learning Work?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D995DE-920B-4999-9A85-851DD6EDEC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112" y="2204451"/>
            <a:ext cx="9629775" cy="37433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425C53B-A396-4C6F-A682-B1FE8150A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4835" y="6410595"/>
            <a:ext cx="3400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137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AC4C1-9D7F-4106-A9E7-4FBFF7334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14CF35B-C51B-42B5-A8C2-0E794B83012A}"/>
              </a:ext>
            </a:extLst>
          </p:cNvPr>
          <p:cNvCxnSpPr/>
          <p:nvPr/>
        </p:nvCxnSpPr>
        <p:spPr>
          <a:xfrm>
            <a:off x="604911" y="4065559"/>
            <a:ext cx="10958732" cy="0"/>
          </a:xfrm>
          <a:prstGeom prst="straightConnector1">
            <a:avLst/>
          </a:prstGeom>
          <a:ln w="50800"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CA025477-F04B-457A-9FCE-40CE14314066}"/>
              </a:ext>
            </a:extLst>
          </p:cNvPr>
          <p:cNvSpPr/>
          <p:nvPr/>
        </p:nvSpPr>
        <p:spPr>
          <a:xfrm>
            <a:off x="754971" y="3938949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DD6FA4-8679-47A7-8CF5-774D27B42333}"/>
              </a:ext>
            </a:extLst>
          </p:cNvPr>
          <p:cNvSpPr/>
          <p:nvPr/>
        </p:nvSpPr>
        <p:spPr>
          <a:xfrm>
            <a:off x="1920239" y="3938949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BE40A5-4E33-479A-8BF5-FC397CB8F733}"/>
              </a:ext>
            </a:extLst>
          </p:cNvPr>
          <p:cNvSpPr/>
          <p:nvPr/>
        </p:nvSpPr>
        <p:spPr>
          <a:xfrm>
            <a:off x="881580" y="2391507"/>
            <a:ext cx="1568547" cy="103866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Define a project on a real scenario for a critical Application: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Law,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Medical,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…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91B053-7174-4A42-A3A6-5EF8D6725668}"/>
              </a:ext>
            </a:extLst>
          </p:cNvPr>
          <p:cNvCxnSpPr>
            <a:cxnSpLocks/>
            <a:stCxn id="6" idx="0"/>
            <a:endCxn id="8" idx="1"/>
          </p:cNvCxnSpPr>
          <p:nvPr/>
        </p:nvCxnSpPr>
        <p:spPr>
          <a:xfrm flipH="1" flipV="1">
            <a:off x="881580" y="2910838"/>
            <a:ext cx="1" cy="1028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816D9E9-5EED-4F0C-B276-D7CD3B41CD57}"/>
              </a:ext>
            </a:extLst>
          </p:cNvPr>
          <p:cNvSpPr/>
          <p:nvPr/>
        </p:nvSpPr>
        <p:spPr>
          <a:xfrm>
            <a:off x="1262574" y="4801769"/>
            <a:ext cx="1568547" cy="122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Finish the first loop of Knowledge generation: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A human in loop process to identifying an expressing required knowledge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3E321D1-523D-4C19-AB31-4B6CD6F6FA10}"/>
              </a:ext>
            </a:extLst>
          </p:cNvPr>
          <p:cNvSpPr/>
          <p:nvPr/>
        </p:nvSpPr>
        <p:spPr>
          <a:xfrm>
            <a:off x="2821745" y="2206282"/>
            <a:ext cx="1568547" cy="12238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Break down the task into smaller tasks as atomic concepts for a bigger task: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It should be corresponded to the generated knowledges</a:t>
            </a:r>
          </a:p>
          <a:p>
            <a:endParaRPr lang="en-US" sz="1000" dirty="0">
              <a:solidFill>
                <a:schemeClr val="accent1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7198648-06AE-4B83-B07E-2D6CBE65DD01}"/>
              </a:ext>
            </a:extLst>
          </p:cNvPr>
          <p:cNvSpPr/>
          <p:nvPr/>
        </p:nvSpPr>
        <p:spPr>
          <a:xfrm>
            <a:off x="2223866" y="3936608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3F43EA8-7E2D-44E0-AB2C-47F6F769403C}"/>
              </a:ext>
            </a:extLst>
          </p:cNvPr>
          <p:cNvCxnSpPr>
            <a:stCxn id="7" idx="4"/>
            <a:endCxn id="11" idx="0"/>
          </p:cNvCxnSpPr>
          <p:nvPr/>
        </p:nvCxnSpPr>
        <p:spPr>
          <a:xfrm flipH="1">
            <a:off x="2046848" y="4192168"/>
            <a:ext cx="1" cy="60960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B4F068BE-BF9B-4C7D-8B6C-3D693F1FA97E}"/>
              </a:ext>
            </a:extLst>
          </p:cNvPr>
          <p:cNvCxnSpPr>
            <a:stCxn id="14" idx="0"/>
            <a:endCxn id="12" idx="2"/>
          </p:cNvCxnSpPr>
          <p:nvPr/>
        </p:nvCxnSpPr>
        <p:spPr>
          <a:xfrm rot="5400000" flipH="1" flipV="1">
            <a:off x="2725028" y="3055618"/>
            <a:ext cx="506439" cy="1255543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E8B6BF60-476F-47AC-AE75-F97DEF52DA08}"/>
              </a:ext>
            </a:extLst>
          </p:cNvPr>
          <p:cNvSpPr/>
          <p:nvPr/>
        </p:nvSpPr>
        <p:spPr>
          <a:xfrm>
            <a:off x="5105399" y="3936608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A83DB00-BAE0-4E84-B992-497EC249C885}"/>
              </a:ext>
            </a:extLst>
          </p:cNvPr>
          <p:cNvSpPr/>
          <p:nvPr/>
        </p:nvSpPr>
        <p:spPr>
          <a:xfrm>
            <a:off x="4461807" y="4800599"/>
            <a:ext cx="1568547" cy="188155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Define architecture of the learning algorithm: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Hybrid Learning, LLM, In-context Learning,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Stochastic models,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Likelihood,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Prior,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Inference,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MCMC,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Stochastic variational inference 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FD8BE4-3FBA-4E64-9BEF-4299832BC2D6}"/>
              </a:ext>
            </a:extLst>
          </p:cNvPr>
          <p:cNvCxnSpPr>
            <a:cxnSpLocks/>
            <a:stCxn id="19" idx="4"/>
            <a:endCxn id="20" idx="0"/>
          </p:cNvCxnSpPr>
          <p:nvPr/>
        </p:nvCxnSpPr>
        <p:spPr>
          <a:xfrm>
            <a:off x="5232009" y="4189827"/>
            <a:ext cx="14072" cy="6107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82E339B0-44DE-4C4C-9D57-29E8AFEB198D}"/>
              </a:ext>
            </a:extLst>
          </p:cNvPr>
          <p:cNvSpPr/>
          <p:nvPr/>
        </p:nvSpPr>
        <p:spPr>
          <a:xfrm>
            <a:off x="6210879" y="3936608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4D52B13-249C-40EE-887D-1AD496DFBBA9}"/>
              </a:ext>
            </a:extLst>
          </p:cNvPr>
          <p:cNvSpPr/>
          <p:nvPr/>
        </p:nvSpPr>
        <p:spPr>
          <a:xfrm>
            <a:off x="7936523" y="3936607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EEF5B80C-45E4-4706-96AA-01B70E53BAB5}"/>
              </a:ext>
            </a:extLst>
          </p:cNvPr>
          <p:cNvCxnSpPr>
            <a:cxnSpLocks/>
            <a:stCxn id="30" idx="4"/>
          </p:cNvCxnSpPr>
          <p:nvPr/>
        </p:nvCxnSpPr>
        <p:spPr>
          <a:xfrm flipH="1">
            <a:off x="8063132" y="4189826"/>
            <a:ext cx="1" cy="6119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F05ECDFC-0EC1-445B-8494-EF411CB1A897}"/>
              </a:ext>
            </a:extLst>
          </p:cNvPr>
          <p:cNvSpPr/>
          <p:nvPr/>
        </p:nvSpPr>
        <p:spPr>
          <a:xfrm>
            <a:off x="8413067" y="3936606"/>
            <a:ext cx="253219" cy="25321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3D4105F-0E04-4733-A984-3227D3D221E3}"/>
              </a:ext>
            </a:extLst>
          </p:cNvPr>
          <p:cNvSpPr/>
          <p:nvPr/>
        </p:nvSpPr>
        <p:spPr>
          <a:xfrm>
            <a:off x="7755402" y="2499355"/>
            <a:ext cx="1568547" cy="954258"/>
          </a:xfrm>
          <a:prstGeom prst="rect">
            <a:avLst/>
          </a:prstGeom>
          <a:ln>
            <a:solidFill>
              <a:srgbClr val="CC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Finish first iteration of developing loop and evaluation: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Knowledge, data, model, and explanation human in loop validation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8D86E26-68B9-4786-B05D-3008E0817871}"/>
              </a:ext>
            </a:extLst>
          </p:cNvPr>
          <p:cNvCxnSpPr>
            <a:stCxn id="34" idx="0"/>
            <a:endCxn id="35" idx="2"/>
          </p:cNvCxnSpPr>
          <p:nvPr/>
        </p:nvCxnSpPr>
        <p:spPr>
          <a:xfrm flipH="1" flipV="1">
            <a:off x="8539676" y="3453613"/>
            <a:ext cx="1" cy="482993"/>
          </a:xfrm>
          <a:prstGeom prst="line">
            <a:avLst/>
          </a:prstGeom>
          <a:ln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EAB8FDB5-1700-41E6-8F8B-1B6AC2181C45}"/>
              </a:ext>
            </a:extLst>
          </p:cNvPr>
          <p:cNvSpPr/>
          <p:nvPr/>
        </p:nvSpPr>
        <p:spPr>
          <a:xfrm>
            <a:off x="5686859" y="3936605"/>
            <a:ext cx="253219" cy="253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9848F8A0-E416-4B1A-86C7-B6424B5C29C9}"/>
              </a:ext>
            </a:extLst>
          </p:cNvPr>
          <p:cNvSpPr/>
          <p:nvPr/>
        </p:nvSpPr>
        <p:spPr>
          <a:xfrm>
            <a:off x="7421876" y="3936604"/>
            <a:ext cx="253219" cy="2532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ECBDE03-3005-4FD2-B3DE-588F9FC02D33}"/>
              </a:ext>
            </a:extLst>
          </p:cNvPr>
          <p:cNvSpPr/>
          <p:nvPr/>
        </p:nvSpPr>
        <p:spPr>
          <a:xfrm>
            <a:off x="5029194" y="1972994"/>
            <a:ext cx="1568547" cy="635388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Submitting several patent corresponding to the developed ideas</a:t>
            </a:r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9F3FB2E-3E8E-454A-B98B-C4277D075C4F}"/>
              </a:ext>
            </a:extLst>
          </p:cNvPr>
          <p:cNvCxnSpPr>
            <a:cxnSpLocks/>
            <a:stCxn id="26" idx="0"/>
          </p:cNvCxnSpPr>
          <p:nvPr/>
        </p:nvCxnSpPr>
        <p:spPr>
          <a:xfrm rot="5400000" flipH="1" flipV="1">
            <a:off x="6134092" y="3606603"/>
            <a:ext cx="533402" cy="126609"/>
          </a:xfrm>
          <a:prstGeom prst="bentConnector3">
            <a:avLst/>
          </a:prstGeom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5F4F47E-C56E-47B5-AB6A-55EAF1BD1CE5}"/>
              </a:ext>
            </a:extLst>
          </p:cNvPr>
          <p:cNvCxnSpPr>
            <a:stCxn id="38" idx="0"/>
            <a:endCxn id="40" idx="2"/>
          </p:cNvCxnSpPr>
          <p:nvPr/>
        </p:nvCxnSpPr>
        <p:spPr>
          <a:xfrm flipH="1" flipV="1">
            <a:off x="5813468" y="2608382"/>
            <a:ext cx="1" cy="132822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DBBB2E9F-50E5-4369-90D4-555C6D5CDD2C}"/>
              </a:ext>
            </a:extLst>
          </p:cNvPr>
          <p:cNvSpPr/>
          <p:nvPr/>
        </p:nvSpPr>
        <p:spPr>
          <a:xfrm>
            <a:off x="5679824" y="2767818"/>
            <a:ext cx="1568547" cy="6353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Experimental results: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Various dataset,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optimization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025BD58-CC2F-49D9-A4DD-AFDE569E2206}"/>
              </a:ext>
            </a:extLst>
          </p:cNvPr>
          <p:cNvSpPr/>
          <p:nvPr/>
        </p:nvSpPr>
        <p:spPr>
          <a:xfrm>
            <a:off x="6760112" y="6050284"/>
            <a:ext cx="1568547" cy="63538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Writing paper(s) based on the solid ideas and their experimental results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36F5B83-624F-4920-B900-27B93E209911}"/>
              </a:ext>
            </a:extLst>
          </p:cNvPr>
          <p:cNvCxnSpPr>
            <a:stCxn id="39" idx="4"/>
            <a:endCxn id="61" idx="0"/>
          </p:cNvCxnSpPr>
          <p:nvPr/>
        </p:nvCxnSpPr>
        <p:spPr>
          <a:xfrm flipH="1">
            <a:off x="7544386" y="4189823"/>
            <a:ext cx="4100" cy="1860461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9BD75193-45F7-4B77-A101-689963388AC1}"/>
              </a:ext>
            </a:extLst>
          </p:cNvPr>
          <p:cNvSpPr/>
          <p:nvPr/>
        </p:nvSpPr>
        <p:spPr>
          <a:xfrm>
            <a:off x="7278858" y="4801769"/>
            <a:ext cx="1568547" cy="92846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Explanation: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Compilation,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Symbolic,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Decision Graph,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Human-like explanation,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DA417824-4B6E-4880-9B18-B8BDF8007F64}"/>
              </a:ext>
            </a:extLst>
          </p:cNvPr>
          <p:cNvSpPr/>
          <p:nvPr/>
        </p:nvSpPr>
        <p:spPr>
          <a:xfrm>
            <a:off x="8969915" y="3936603"/>
            <a:ext cx="253219" cy="2532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C9527F3-274F-4EB8-B925-8FD278716BBF}"/>
              </a:ext>
            </a:extLst>
          </p:cNvPr>
          <p:cNvSpPr/>
          <p:nvPr/>
        </p:nvSpPr>
        <p:spPr>
          <a:xfrm>
            <a:off x="9451151" y="2608382"/>
            <a:ext cx="1568547" cy="84523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Output Framework: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Portfolio,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Visual explanation,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On-line adjustment, API ,..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FB561D3-EB34-4870-A157-932D61990294}"/>
              </a:ext>
            </a:extLst>
          </p:cNvPr>
          <p:cNvCxnSpPr>
            <a:cxnSpLocks/>
            <a:stCxn id="65" idx="0"/>
            <a:endCxn id="66" idx="2"/>
          </p:cNvCxnSpPr>
          <p:nvPr/>
        </p:nvCxnSpPr>
        <p:spPr>
          <a:xfrm rot="5400000" flipH="1" flipV="1">
            <a:off x="9424480" y="3125658"/>
            <a:ext cx="482990" cy="113890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E122B041-24B8-41F8-9A62-B827FF055AB8}"/>
              </a:ext>
            </a:extLst>
          </p:cNvPr>
          <p:cNvSpPr/>
          <p:nvPr/>
        </p:nvSpPr>
        <p:spPr>
          <a:xfrm>
            <a:off x="10835342" y="3936603"/>
            <a:ext cx="253219" cy="2532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397EC96A-D1B4-47B1-B6D7-305E90EFA3CE}"/>
              </a:ext>
            </a:extLst>
          </p:cNvPr>
          <p:cNvSpPr/>
          <p:nvPr/>
        </p:nvSpPr>
        <p:spPr>
          <a:xfrm>
            <a:off x="9647500" y="4805283"/>
            <a:ext cx="1568547" cy="928466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Domain Adaptation:</a:t>
            </a:r>
          </a:p>
          <a:p>
            <a:r>
              <a:rPr lang="en-US" sz="1000" dirty="0">
                <a:solidFill>
                  <a:schemeClr val="accent1"/>
                </a:solidFill>
              </a:rPr>
              <a:t>Making a domain adaptive framework in other critical domain and even suitable for non-critical projects</a:t>
            </a:r>
          </a:p>
        </p:txBody>
      </p: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B66B0F7C-3D58-4695-8F13-B4F121A4AE58}"/>
              </a:ext>
            </a:extLst>
          </p:cNvPr>
          <p:cNvCxnSpPr>
            <a:stCxn id="69" idx="4"/>
            <a:endCxn id="71" idx="0"/>
          </p:cNvCxnSpPr>
          <p:nvPr/>
        </p:nvCxnSpPr>
        <p:spPr>
          <a:xfrm rot="5400000">
            <a:off x="10389133" y="4232463"/>
            <a:ext cx="615461" cy="530178"/>
          </a:xfrm>
          <a:prstGeom prst="bentConnector3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C82A2B2-E3EC-430F-A3D2-2F0523165AF5}"/>
              </a:ext>
            </a:extLst>
          </p:cNvPr>
          <p:cNvSpPr txBox="1"/>
          <p:nvPr/>
        </p:nvSpPr>
        <p:spPr>
          <a:xfrm>
            <a:off x="1262574" y="4431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FDDF494-6762-440D-922B-E2E0C8F9E714}"/>
              </a:ext>
            </a:extLst>
          </p:cNvPr>
          <p:cNvSpPr txBox="1"/>
          <p:nvPr/>
        </p:nvSpPr>
        <p:spPr>
          <a:xfrm>
            <a:off x="2831121" y="18564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4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E9DBB1B-F1D0-45F8-9D2C-B2BEA63E8357}"/>
              </a:ext>
            </a:extLst>
          </p:cNvPr>
          <p:cNvSpPr txBox="1"/>
          <p:nvPr/>
        </p:nvSpPr>
        <p:spPr>
          <a:xfrm>
            <a:off x="857347" y="2021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E4660ED-DAA8-45DF-954C-161F3BC3AB9D}"/>
              </a:ext>
            </a:extLst>
          </p:cNvPr>
          <p:cNvSpPr txBox="1"/>
          <p:nvPr/>
        </p:nvSpPr>
        <p:spPr>
          <a:xfrm>
            <a:off x="4484870" y="4431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10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716681-0356-45F0-A951-C6CADDEF19AB}"/>
              </a:ext>
            </a:extLst>
          </p:cNvPr>
          <p:cNvSpPr txBox="1"/>
          <p:nvPr/>
        </p:nvSpPr>
        <p:spPr>
          <a:xfrm>
            <a:off x="5134756" y="15857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80C472D-9BF5-4C38-8A7D-B131AE0CBA36}"/>
              </a:ext>
            </a:extLst>
          </p:cNvPr>
          <p:cNvSpPr txBox="1"/>
          <p:nvPr/>
        </p:nvSpPr>
        <p:spPr>
          <a:xfrm>
            <a:off x="6951194" y="241434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12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8D4F6C-9ABE-453C-9DA4-458D562D0C7F}"/>
              </a:ext>
            </a:extLst>
          </p:cNvPr>
          <p:cNvSpPr txBox="1"/>
          <p:nvPr/>
        </p:nvSpPr>
        <p:spPr>
          <a:xfrm>
            <a:off x="8467289" y="443126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15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C3D5BA3E-9275-4879-8BAC-A0CD562D4C94}"/>
              </a:ext>
            </a:extLst>
          </p:cNvPr>
          <p:cNvSpPr txBox="1"/>
          <p:nvPr/>
        </p:nvSpPr>
        <p:spPr>
          <a:xfrm>
            <a:off x="6735878" y="567508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15D5ED3-0179-4781-8FD1-AEA8D6DD7F5C}"/>
              </a:ext>
            </a:extLst>
          </p:cNvPr>
          <p:cNvSpPr txBox="1"/>
          <p:nvPr/>
        </p:nvSpPr>
        <p:spPr>
          <a:xfrm>
            <a:off x="7670994" y="21200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16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DB960F4C-7DD5-4FA6-BA7D-4C7FFBCB14C7}"/>
              </a:ext>
            </a:extLst>
          </p:cNvPr>
          <p:cNvSpPr txBox="1"/>
          <p:nvPr/>
        </p:nvSpPr>
        <p:spPr>
          <a:xfrm>
            <a:off x="9335475" y="222967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18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61213CD-E497-4BAC-BBC8-579E83E87B1D}"/>
              </a:ext>
            </a:extLst>
          </p:cNvPr>
          <p:cNvSpPr txBox="1"/>
          <p:nvPr/>
        </p:nvSpPr>
        <p:spPr>
          <a:xfrm>
            <a:off x="9647500" y="442193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24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4788209-DD90-44C8-AD9C-C08F3B038E61}"/>
              </a:ext>
            </a:extLst>
          </p:cNvPr>
          <p:cNvSpPr/>
          <p:nvPr/>
        </p:nvSpPr>
        <p:spPr>
          <a:xfrm>
            <a:off x="4044864" y="3936602"/>
            <a:ext cx="253219" cy="25321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8A9DC60-ADF2-4E93-8C04-C39CA78C864E}"/>
              </a:ext>
            </a:extLst>
          </p:cNvPr>
          <p:cNvSpPr/>
          <p:nvPr/>
        </p:nvSpPr>
        <p:spPr>
          <a:xfrm>
            <a:off x="3023971" y="4804107"/>
            <a:ext cx="1367488" cy="1371607"/>
          </a:xfrm>
          <a:prstGeom prst="rect">
            <a:avLst/>
          </a:prstGeom>
          <a:ln>
            <a:solidFill>
              <a:srgbClr val="CC3399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000" dirty="0">
                <a:solidFill>
                  <a:schemeClr val="accent1"/>
                </a:solidFill>
              </a:rPr>
              <a:t>Develop a system to transfer knowledge (Expert, commonsense, …) to axioms (logical representation), a Human in-loop platform</a:t>
            </a: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2D4B23C7-CC4F-4AE4-B8DD-BD19FA92AB7C}"/>
              </a:ext>
            </a:extLst>
          </p:cNvPr>
          <p:cNvCxnSpPr>
            <a:cxnSpLocks/>
            <a:stCxn id="48" idx="4"/>
            <a:endCxn id="49" idx="0"/>
          </p:cNvCxnSpPr>
          <p:nvPr/>
        </p:nvCxnSpPr>
        <p:spPr>
          <a:xfrm rot="5400000">
            <a:off x="3632452" y="4265085"/>
            <a:ext cx="614286" cy="463759"/>
          </a:xfrm>
          <a:prstGeom prst="bentConnector3">
            <a:avLst/>
          </a:prstGeom>
          <a:ln>
            <a:solidFill>
              <a:srgbClr val="CC33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67A146EB-CF57-44C8-95CC-D3F44D5F5446}"/>
              </a:ext>
            </a:extLst>
          </p:cNvPr>
          <p:cNvSpPr txBox="1"/>
          <p:nvPr/>
        </p:nvSpPr>
        <p:spPr>
          <a:xfrm>
            <a:off x="3019669" y="4431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C44D25-031C-48A3-A75A-3F4DF3F981C7}"/>
              </a:ext>
            </a:extLst>
          </p:cNvPr>
          <p:cNvSpPr/>
          <p:nvPr/>
        </p:nvSpPr>
        <p:spPr>
          <a:xfrm>
            <a:off x="8786715" y="545854"/>
            <a:ext cx="253219" cy="253219"/>
          </a:xfrm>
          <a:prstGeom prst="ellipse">
            <a:avLst/>
          </a:prstGeom>
          <a:solidFill>
            <a:srgbClr val="CC3399"/>
          </a:solidFill>
          <a:ln>
            <a:solidFill>
              <a:srgbClr val="CC339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71A148C2-DE17-4216-8DBE-880737762290}"/>
              </a:ext>
            </a:extLst>
          </p:cNvPr>
          <p:cNvSpPr/>
          <p:nvPr/>
        </p:nvSpPr>
        <p:spPr>
          <a:xfrm>
            <a:off x="8789068" y="878087"/>
            <a:ext cx="253219" cy="253219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8DDD17D-0060-4866-A2A8-10A7678B8961}"/>
              </a:ext>
            </a:extLst>
          </p:cNvPr>
          <p:cNvSpPr/>
          <p:nvPr/>
        </p:nvSpPr>
        <p:spPr>
          <a:xfrm>
            <a:off x="8784955" y="211627"/>
            <a:ext cx="253219" cy="2532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F67FB9B-0F3C-4C72-9506-3B5370F36B38}"/>
              </a:ext>
            </a:extLst>
          </p:cNvPr>
          <p:cNvSpPr/>
          <p:nvPr/>
        </p:nvSpPr>
        <p:spPr>
          <a:xfrm>
            <a:off x="10079507" y="214140"/>
            <a:ext cx="253219" cy="253219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D8949110-2044-41B1-BBCB-B7CBE28D5658}"/>
              </a:ext>
            </a:extLst>
          </p:cNvPr>
          <p:cNvSpPr/>
          <p:nvPr/>
        </p:nvSpPr>
        <p:spPr>
          <a:xfrm>
            <a:off x="10082112" y="894204"/>
            <a:ext cx="253219" cy="253219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C3CAB4D-AE0B-4819-A59C-24459E3C16EB}"/>
              </a:ext>
            </a:extLst>
          </p:cNvPr>
          <p:cNvSpPr txBox="1"/>
          <p:nvPr/>
        </p:nvSpPr>
        <p:spPr>
          <a:xfrm>
            <a:off x="9098559" y="186309"/>
            <a:ext cx="5793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Steps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1F446AC6-897D-45C4-8006-99AB10CED455}"/>
              </a:ext>
            </a:extLst>
          </p:cNvPr>
          <p:cNvSpPr txBox="1"/>
          <p:nvPr/>
        </p:nvSpPr>
        <p:spPr>
          <a:xfrm>
            <a:off x="9098558" y="518387"/>
            <a:ext cx="9183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Milestone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D6AA514-E9DB-4BFB-B667-3A1D93823E3F}"/>
              </a:ext>
            </a:extLst>
          </p:cNvPr>
          <p:cNvSpPr txBox="1"/>
          <p:nvPr/>
        </p:nvSpPr>
        <p:spPr>
          <a:xfrm>
            <a:off x="9098557" y="844964"/>
            <a:ext cx="7318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Patents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DE9945F-753F-445D-BC32-29D0F74E403E}"/>
              </a:ext>
            </a:extLst>
          </p:cNvPr>
          <p:cNvSpPr txBox="1"/>
          <p:nvPr/>
        </p:nvSpPr>
        <p:spPr>
          <a:xfrm>
            <a:off x="10388996" y="185969"/>
            <a:ext cx="15458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Output framework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B0696E32-DD6B-48AD-9DE9-88D6280471A0}"/>
              </a:ext>
            </a:extLst>
          </p:cNvPr>
          <p:cNvSpPr txBox="1"/>
          <p:nvPr/>
        </p:nvSpPr>
        <p:spPr>
          <a:xfrm>
            <a:off x="10391601" y="861762"/>
            <a:ext cx="4619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End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5D15202-E457-4522-8E59-FD3361162D46}"/>
              </a:ext>
            </a:extLst>
          </p:cNvPr>
          <p:cNvSpPr/>
          <p:nvPr/>
        </p:nvSpPr>
        <p:spPr>
          <a:xfrm>
            <a:off x="10079507" y="540866"/>
            <a:ext cx="253219" cy="253219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623AC42C-22E5-410C-A93B-129FB0FA5456}"/>
              </a:ext>
            </a:extLst>
          </p:cNvPr>
          <p:cNvSpPr txBox="1"/>
          <p:nvPr/>
        </p:nvSpPr>
        <p:spPr>
          <a:xfrm>
            <a:off x="10388996" y="524883"/>
            <a:ext cx="10006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Publication</a:t>
            </a:r>
          </a:p>
        </p:txBody>
      </p:sp>
    </p:spTree>
    <p:extLst>
      <p:ext uri="{BB962C8B-B14F-4D97-AF65-F5344CB8AC3E}">
        <p14:creationId xmlns:p14="http://schemas.microsoft.com/office/powerpoint/2010/main" val="2713840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08CFB4-14A3-4475-889A-7C11B04D8815}"/>
              </a:ext>
            </a:extLst>
          </p:cNvPr>
          <p:cNvSpPr txBox="1"/>
          <p:nvPr/>
        </p:nvSpPr>
        <p:spPr>
          <a:xfrm>
            <a:off x="46804" y="80399"/>
            <a:ext cx="67495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Differentiations for Lenovo’s Hybrid AI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7A5EEF-F7FD-4358-8C95-7E6F3CA86E5B}"/>
              </a:ext>
            </a:extLst>
          </p:cNvPr>
          <p:cNvSpPr txBox="1"/>
          <p:nvPr/>
        </p:nvSpPr>
        <p:spPr>
          <a:xfrm>
            <a:off x="640081" y="925830"/>
            <a:ext cx="113347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b="1" dirty="0">
                <a:latin typeface="Arial" pitchFamily="34" charset="0"/>
                <a:cs typeface="Arial" pitchFamily="34" charset="0"/>
              </a:rPr>
              <a:t> Model </a:t>
            </a:r>
            <a:r>
              <a:rPr lang="en-US" sz="2400" b="1" dirty="0" err="1">
                <a:latin typeface="Arial" pitchFamily="34" charset="0"/>
                <a:cs typeface="Arial" pitchFamily="34" charset="0"/>
              </a:rPr>
              <a:t>Explainability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By using hybrid learning to inject knowledge into deep learning, hybrid AI could be explainable;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Human-Centric &amp; Human-AI Collaboration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</a:t>
            </a:r>
            <a:r>
              <a:rPr lang="en-US" altLang="zh-CN" sz="2400" dirty="0">
                <a:latin typeface="Arial" pitchFamily="34" charset="0"/>
                <a:cs typeface="Arial" pitchFamily="34" charset="0"/>
              </a:rPr>
              <a:t>By supporting human-AI collaboration, human and AI systems can build better trust and augment each other;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n-US" sz="2400" b="1" dirty="0">
                <a:latin typeface="Arial" pitchFamily="34" charset="0"/>
                <a:cs typeface="Arial" pitchFamily="34" charset="0"/>
              </a:rPr>
              <a:t>Extrapolation Capability</a:t>
            </a:r>
            <a:r>
              <a:rPr lang="en-US" sz="2400" dirty="0">
                <a:latin typeface="Arial" pitchFamily="34" charset="0"/>
                <a:cs typeface="Arial" pitchFamily="34" charset="0"/>
              </a:rPr>
              <a:t>: Estimating values, which extend beyond a particular collection of data or observation (that are typically used for model training), is critical for enhancing model robustness.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DD72F2-2329-43DC-A8AF-80AE02A51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5" y="6410595"/>
            <a:ext cx="3400425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874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9B9AB-1040-40C6-864D-FC666DCB4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39125AC-0860-4BEE-854D-98E4C0C2F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410106"/>
              </p:ext>
            </p:extLst>
          </p:nvPr>
        </p:nvGraphicFramePr>
        <p:xfrm>
          <a:off x="1032803" y="1535943"/>
          <a:ext cx="10320997" cy="4754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08821">
                  <a:extLst>
                    <a:ext uri="{9D8B030D-6E8A-4147-A177-3AD203B41FA5}">
                      <a16:colId xmlns:a16="http://schemas.microsoft.com/office/drawing/2014/main" val="1232510703"/>
                    </a:ext>
                  </a:extLst>
                </a:gridCol>
                <a:gridCol w="893770">
                  <a:extLst>
                    <a:ext uri="{9D8B030D-6E8A-4147-A177-3AD203B41FA5}">
                      <a16:colId xmlns:a16="http://schemas.microsoft.com/office/drawing/2014/main" val="2741666711"/>
                    </a:ext>
                  </a:extLst>
                </a:gridCol>
                <a:gridCol w="928468">
                  <a:extLst>
                    <a:ext uri="{9D8B030D-6E8A-4147-A177-3AD203B41FA5}">
                      <a16:colId xmlns:a16="http://schemas.microsoft.com/office/drawing/2014/main" val="1298625046"/>
                    </a:ext>
                  </a:extLst>
                </a:gridCol>
                <a:gridCol w="4489938">
                  <a:extLst>
                    <a:ext uri="{9D8B030D-6E8A-4147-A177-3AD203B41FA5}">
                      <a16:colId xmlns:a16="http://schemas.microsoft.com/office/drawing/2014/main" val="28130859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Risk 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Occurring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Occurring Prob.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Contingency Plan/Mitigation 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0639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Knowledge generation and Evaluation: Human in loop process requires more manpower for Identifying knowledge, expert knowledge, commonsense knowledge, and transforming knowledge to axioms and required formula.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3-4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risk related to Human capabilities, the percentage dropped, of course, by increasing human in-loop capability.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1977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Development: Not available open packages, Old version of package required long time upgrading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6-8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Had similar experiences, knowledgeable. The main portion belongs to the libraries in symbolic reasoning due to some principal approaches developed in old version of code.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4702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Explanation evaluation: Crowdsourcing issues, 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Month 14-15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Manageable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1533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8480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CC625-3BC2-441B-A183-8C94663D5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 steps to define Bayesian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B1D97-B39D-474B-8EF9-48303DF4E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Variables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Edges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Local condition distribution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Joint distribution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58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050" name="图形 1" descr="Table&#10;&#10;Description automatically generated">
            <a:extLst>
              <a:ext uri="{FF2B5EF4-FFF2-40B4-BE49-F238E27FC236}">
                <a16:creationId xmlns:a16="http://schemas.microsoft.com/office/drawing/2014/main" id="{7C364F39-E74A-47D4-8BAE-65CF1E0D95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114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BAAA797-F317-44F0-B33F-2CA97BC7A7B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568" y="873513"/>
            <a:ext cx="3209544" cy="48083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Picture 7" descr="Text&#10;&#10;Description automatically generated">
            <a:extLst>
              <a:ext uri="{FF2B5EF4-FFF2-40B4-BE49-F238E27FC236}">
                <a16:creationId xmlns:a16="http://schemas.microsoft.com/office/drawing/2014/main" id="{D6CE9B02-6E04-465A-BC7A-7355EA454A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87333" y="993292"/>
            <a:ext cx="3209544" cy="45687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 descr="Text, letter&#10;&#10;Description automatically generated">
            <a:extLst>
              <a:ext uri="{FF2B5EF4-FFF2-40B4-BE49-F238E27FC236}">
                <a16:creationId xmlns:a16="http://schemas.microsoft.com/office/drawing/2014/main" id="{0EC15506-FADF-4C0A-8E79-0F87D8B03C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87" y="1109054"/>
            <a:ext cx="3209544" cy="433722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47C0D2-1006-4418-A6D9-34551E4A4BB3}"/>
              </a:ext>
            </a:extLst>
          </p:cNvPr>
          <p:cNvSpPr txBox="1"/>
          <p:nvPr/>
        </p:nvSpPr>
        <p:spPr>
          <a:xfrm>
            <a:off x="1682802" y="6185998"/>
            <a:ext cx="12843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Explainable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642D8D-A865-4AAD-AEB6-056F179186D6}"/>
              </a:ext>
            </a:extLst>
          </p:cNvPr>
          <p:cNvSpPr txBox="1"/>
          <p:nvPr/>
        </p:nvSpPr>
        <p:spPr>
          <a:xfrm>
            <a:off x="5085868" y="6185998"/>
            <a:ext cx="2012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Pre-trained models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B4DF48D-14BE-456E-A4DC-8B851CD97E74}"/>
              </a:ext>
            </a:extLst>
          </p:cNvPr>
          <p:cNvSpPr txBox="1"/>
          <p:nvPr/>
        </p:nvSpPr>
        <p:spPr>
          <a:xfrm>
            <a:off x="9027541" y="6185998"/>
            <a:ext cx="170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Neuro-Symbolic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F66FB3-ACBD-4210-9B9F-60D9963E5AAD}"/>
              </a:ext>
            </a:extLst>
          </p:cNvPr>
          <p:cNvSpPr txBox="1"/>
          <p:nvPr/>
        </p:nvSpPr>
        <p:spPr>
          <a:xfrm>
            <a:off x="5235620" y="184666"/>
            <a:ext cx="1712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paper 2020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125BB1C-B865-425E-9218-1F068575DC7B}"/>
              </a:ext>
            </a:extLst>
          </p:cNvPr>
          <p:cNvSpPr txBox="1"/>
          <p:nvPr/>
        </p:nvSpPr>
        <p:spPr>
          <a:xfrm>
            <a:off x="2033058" y="165718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8D83689-1AF1-4941-A600-A649FF3E341A}"/>
              </a:ext>
            </a:extLst>
          </p:cNvPr>
          <p:cNvSpPr txBox="1"/>
          <p:nvPr/>
        </p:nvSpPr>
        <p:spPr>
          <a:xfrm>
            <a:off x="9394564" y="165718"/>
            <a:ext cx="9721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wave</a:t>
            </a:r>
          </a:p>
        </p:txBody>
      </p:sp>
    </p:spTree>
    <p:extLst>
      <p:ext uri="{BB962C8B-B14F-4D97-AF65-F5344CB8AC3E}">
        <p14:creationId xmlns:p14="http://schemas.microsoft.com/office/powerpoint/2010/main" val="21804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D3EF8-FADC-4820-A9D5-0ABBEECF8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to Taxonomy of Hybrid Intelligence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66977-B9E6-41BA-9626-894D281C87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5117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Task Characteristics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Learning Paradigm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Human-AI Interaction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AI-Human Interaction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777B78-3120-490D-B655-5219AE33B3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0688" y="1909126"/>
            <a:ext cx="2652639" cy="40688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F586AA-1A0D-4717-B320-4848419E22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887" y="1217866"/>
            <a:ext cx="2652639" cy="545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81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825A-DE9A-4C6C-B442-235B384EF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 of building Human Intelligence (HI)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F11D7-63B7-4D3A-BA59-EA852B967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Collaborative HI: </a:t>
            </a:r>
            <a:r>
              <a:rPr lang="en-US" dirty="0"/>
              <a:t>How do we develop AI systems that work in synergy with humans?</a:t>
            </a:r>
          </a:p>
          <a:p>
            <a:r>
              <a:rPr lang="en-US" b="1" dirty="0"/>
              <a:t>Adaptive HI: </a:t>
            </a:r>
            <a:r>
              <a:rPr lang="en-US" dirty="0"/>
              <a:t>How can these systems learn from and adapt to humans and their environment?</a:t>
            </a:r>
          </a:p>
          <a:p>
            <a:r>
              <a:rPr lang="en-US" b="1" dirty="0"/>
              <a:t>Responsible HI: </a:t>
            </a:r>
            <a:r>
              <a:rPr lang="en-US" dirty="0"/>
              <a:t>How do we ensure that they behave ethically and responsibly?</a:t>
            </a:r>
          </a:p>
          <a:p>
            <a:r>
              <a:rPr lang="en-US" b="1" dirty="0"/>
              <a:t>Explainable HI: </a:t>
            </a:r>
            <a:r>
              <a:rPr lang="en-US" dirty="0"/>
              <a:t>How can AI systems and humans share and explain their awareness, goals, and strategies?</a:t>
            </a:r>
          </a:p>
        </p:txBody>
      </p:sp>
    </p:spTree>
    <p:extLst>
      <p:ext uri="{BB962C8B-B14F-4D97-AF65-F5344CB8AC3E}">
        <p14:creationId xmlns:p14="http://schemas.microsoft.com/office/powerpoint/2010/main" val="2176322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alculator with a screen&#10;&#10;Description automatically generated with medium confidence">
            <a:extLst>
              <a:ext uri="{FF2B5EF4-FFF2-40B4-BE49-F238E27FC236}">
                <a16:creationId xmlns:a16="http://schemas.microsoft.com/office/drawing/2014/main" id="{175E3902-BAA5-493E-9AD1-D9DC1CD663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091" r="19852" b="1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BA7B4-2A0D-41FD-99E8-3AD16DDEEC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77981" y="-551693"/>
                <a:ext cx="4023360" cy="3204134"/>
              </a:xfrm>
            </p:spPr>
            <p:txBody>
              <a:bodyPr vert="horz" lIns="91440" tIns="45720" rIns="91440" bIns="45720" rtlCol="0" anchor="b"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A0BA7B4-2A0D-41FD-99E8-3AD16DDEEC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77981" y="-551693"/>
                <a:ext cx="4023360" cy="3204134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B2AA6BE-05DC-436D-9336-5FBD2682422E}"/>
              </a:ext>
            </a:extLst>
          </p:cNvPr>
          <p:cNvCxnSpPr>
            <a:cxnSpLocks/>
            <a:stCxn id="13" idx="4"/>
            <a:endCxn id="7" idx="2"/>
          </p:cNvCxnSpPr>
          <p:nvPr/>
        </p:nvCxnSpPr>
        <p:spPr>
          <a:xfrm rot="5400000" flipH="1">
            <a:off x="3726308" y="252789"/>
            <a:ext cx="766292" cy="5438419"/>
          </a:xfrm>
          <a:prstGeom prst="bentConnector3">
            <a:avLst>
              <a:gd name="adj1" fmla="val -25196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B41CAAB-B17B-4121-AD90-04A72D27F6EE}"/>
              </a:ext>
            </a:extLst>
          </p:cNvPr>
          <p:cNvSpPr txBox="1"/>
          <p:nvPr/>
        </p:nvSpPr>
        <p:spPr>
          <a:xfrm>
            <a:off x="1218562" y="22195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CF9963-CE66-4CCC-BD5E-82BE7BF08A94}"/>
              </a:ext>
            </a:extLst>
          </p:cNvPr>
          <p:cNvSpPr/>
          <p:nvPr/>
        </p:nvSpPr>
        <p:spPr>
          <a:xfrm>
            <a:off x="6462903" y="2623624"/>
            <a:ext cx="731520" cy="73152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669ECB9-A66B-4E0A-9654-EF55DB4E0D84}"/>
              </a:ext>
            </a:extLst>
          </p:cNvPr>
          <p:cNvSpPr/>
          <p:nvPr/>
        </p:nvSpPr>
        <p:spPr>
          <a:xfrm>
            <a:off x="7314843" y="2846363"/>
            <a:ext cx="731520" cy="73152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4E8E401-9F51-44F7-86DB-0508715EEB58}"/>
              </a:ext>
            </a:extLst>
          </p:cNvPr>
          <p:cNvSpPr txBox="1"/>
          <p:nvPr/>
        </p:nvSpPr>
        <p:spPr>
          <a:xfrm>
            <a:off x="2308338" y="22195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C6D23D0A-EBBB-4F0D-A1BE-5E6895D3284F}"/>
              </a:ext>
            </a:extLst>
          </p:cNvPr>
          <p:cNvCxnSpPr>
            <a:stCxn id="20" idx="4"/>
            <a:endCxn id="21" idx="2"/>
          </p:cNvCxnSpPr>
          <p:nvPr/>
        </p:nvCxnSpPr>
        <p:spPr>
          <a:xfrm rot="5400000" flipH="1">
            <a:off x="4585796" y="483077"/>
            <a:ext cx="989031" cy="5200583"/>
          </a:xfrm>
          <a:prstGeom prst="bentConnector3">
            <a:avLst>
              <a:gd name="adj1" fmla="val -20944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50C997D2-99BB-4547-9406-3EA15BADCD04}"/>
              </a:ext>
            </a:extLst>
          </p:cNvPr>
          <p:cNvSpPr/>
          <p:nvPr/>
        </p:nvSpPr>
        <p:spPr>
          <a:xfrm>
            <a:off x="8494184" y="4349659"/>
            <a:ext cx="731520" cy="7315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1969CC5-C244-4C37-AF26-3F3DCD1AD487}"/>
              </a:ext>
            </a:extLst>
          </p:cNvPr>
          <p:cNvSpPr/>
          <p:nvPr/>
        </p:nvSpPr>
        <p:spPr>
          <a:xfrm>
            <a:off x="9336579" y="3443266"/>
            <a:ext cx="731520" cy="731520"/>
          </a:xfrm>
          <a:prstGeom prst="ellipse">
            <a:avLst/>
          </a:prstGeom>
          <a:noFill/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6F8D336-DEFC-4B9B-8C1A-5ED1C924E7F8}"/>
              </a:ext>
            </a:extLst>
          </p:cNvPr>
          <p:cNvSpPr/>
          <p:nvPr/>
        </p:nvSpPr>
        <p:spPr>
          <a:xfrm>
            <a:off x="7645273" y="3746354"/>
            <a:ext cx="731520" cy="731520"/>
          </a:xfrm>
          <a:prstGeom prst="ellipse">
            <a:avLst/>
          </a:prstGeom>
          <a:noFill/>
          <a:ln w="9525" cap="flat" cmpd="sng" algn="ctr">
            <a:solidFill>
              <a:schemeClr val="bg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948077-F65C-4DED-9F5E-453970B3B7B2}"/>
              </a:ext>
            </a:extLst>
          </p:cNvPr>
          <p:cNvSpPr txBox="1"/>
          <p:nvPr/>
        </p:nvSpPr>
        <p:spPr>
          <a:xfrm>
            <a:off x="1764359" y="228310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9E91B7-96B6-4453-AB0D-C13167414B28}"/>
              </a:ext>
            </a:extLst>
          </p:cNvPr>
          <p:cNvSpPr txBox="1"/>
          <p:nvPr/>
        </p:nvSpPr>
        <p:spPr>
          <a:xfrm>
            <a:off x="3133686" y="225131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64D12D-6AC4-48CE-91F1-CD65B477A2DE}"/>
              </a:ext>
            </a:extLst>
          </p:cNvPr>
          <p:cNvSpPr txBox="1"/>
          <p:nvPr/>
        </p:nvSpPr>
        <p:spPr>
          <a:xfrm>
            <a:off x="3671760" y="221952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3ED84A65-AAA0-434E-92E9-507AC6FEF601}"/>
              </a:ext>
            </a:extLst>
          </p:cNvPr>
          <p:cNvCxnSpPr>
            <a:stCxn id="26" idx="4"/>
            <a:endCxn id="29" idx="2"/>
          </p:cNvCxnSpPr>
          <p:nvPr/>
        </p:nvCxnSpPr>
        <p:spPr>
          <a:xfrm rot="5400000" flipH="1">
            <a:off x="4183624" y="404859"/>
            <a:ext cx="2428738" cy="6923903"/>
          </a:xfrm>
          <a:prstGeom prst="bentConnector3">
            <a:avLst>
              <a:gd name="adj1" fmla="val -5748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29F2D90C-1142-4A22-8AF0-31B1A0246414}"/>
              </a:ext>
            </a:extLst>
          </p:cNvPr>
          <p:cNvCxnSpPr>
            <a:stCxn id="28" idx="4"/>
            <a:endCxn id="31" idx="2"/>
          </p:cNvCxnSpPr>
          <p:nvPr/>
        </p:nvCxnSpPr>
        <p:spPr>
          <a:xfrm rot="5400000" flipH="1">
            <a:off x="4982727" y="1449568"/>
            <a:ext cx="1889022" cy="4167591"/>
          </a:xfrm>
          <a:prstGeom prst="bentConnector3">
            <a:avLst>
              <a:gd name="adj1" fmla="val -8210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850B55E6-9C4B-4F5F-B9B7-78713295B5C4}"/>
              </a:ext>
            </a:extLst>
          </p:cNvPr>
          <p:cNvCxnSpPr>
            <a:stCxn id="27" idx="4"/>
            <a:endCxn id="30" idx="2"/>
          </p:cNvCxnSpPr>
          <p:nvPr/>
        </p:nvCxnSpPr>
        <p:spPr>
          <a:xfrm rot="5400000" flipH="1">
            <a:off x="5726784" y="199232"/>
            <a:ext cx="1554139" cy="6396971"/>
          </a:xfrm>
          <a:prstGeom prst="bentConnector3">
            <a:avLst>
              <a:gd name="adj1" fmla="val -13509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74590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1609E-00DA-4273-8867-AD31CF89F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Neural-Symbolic Learning Systems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1DEC9E-D8B5-4C70-9506-B1E3E6288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598" y="2343921"/>
            <a:ext cx="7686675" cy="3829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E693D4-ED51-4125-B9F3-B4795E1CC923}"/>
              </a:ext>
            </a:extLst>
          </p:cNvPr>
          <p:cNvSpPr txBox="1"/>
          <p:nvPr/>
        </p:nvSpPr>
        <p:spPr>
          <a:xfrm>
            <a:off x="168812" y="2082015"/>
            <a:ext cx="427658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Bayesian Networks/Learning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A symbolic approach to Explain Bayesian Networks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Compiling Bayesian Network Classifier into Decision Graphs </a:t>
            </a:r>
          </a:p>
        </p:txBody>
      </p:sp>
    </p:spTree>
    <p:extLst>
      <p:ext uri="{BB962C8B-B14F-4D97-AF65-F5344CB8AC3E}">
        <p14:creationId xmlns:p14="http://schemas.microsoft.com/office/powerpoint/2010/main" val="1570904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DE9B3-F534-4CE8-88D7-1ECBDC59F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Learning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83A81DC-41CF-4B28-82C0-EC2D3304BE84}"/>
              </a:ext>
            </a:extLst>
          </p:cNvPr>
          <p:cNvSpPr/>
          <p:nvPr/>
        </p:nvSpPr>
        <p:spPr>
          <a:xfrm>
            <a:off x="5809958" y="4009292"/>
            <a:ext cx="3643532" cy="1012873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Bayesian Learning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04B300-7D4E-4FF8-8FE3-B5EFAA6FDE29}"/>
              </a:ext>
            </a:extLst>
          </p:cNvPr>
          <p:cNvSpPr/>
          <p:nvPr/>
        </p:nvSpPr>
        <p:spPr>
          <a:xfrm>
            <a:off x="3291840" y="2785403"/>
            <a:ext cx="75965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7B8F4D0-7EFC-4EAC-AAF2-AFF27481165C}"/>
              </a:ext>
            </a:extLst>
          </p:cNvPr>
          <p:cNvSpPr/>
          <p:nvPr/>
        </p:nvSpPr>
        <p:spPr>
          <a:xfrm>
            <a:off x="2912012" y="3756074"/>
            <a:ext cx="75965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C50785-8379-42D1-84E3-B3FD11356F82}"/>
              </a:ext>
            </a:extLst>
          </p:cNvPr>
          <p:cNvSpPr/>
          <p:nvPr/>
        </p:nvSpPr>
        <p:spPr>
          <a:xfrm>
            <a:off x="3671668" y="4747845"/>
            <a:ext cx="75965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100A3-9D86-4E6B-8ACC-5E09058A69BB}"/>
              </a:ext>
            </a:extLst>
          </p:cNvPr>
          <p:cNvSpPr/>
          <p:nvPr/>
        </p:nvSpPr>
        <p:spPr>
          <a:xfrm>
            <a:off x="2912012" y="5714046"/>
            <a:ext cx="75965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5</a:t>
            </a:r>
          </a:p>
        </p:txBody>
      </p:sp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FEBD3F06-5AF2-417D-B44C-5C73F7665FB5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4051496" y="3059723"/>
            <a:ext cx="2292045" cy="10979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1BBFBE0-67A3-4D44-9771-4B4809884A90}"/>
              </a:ext>
            </a:extLst>
          </p:cNvPr>
          <p:cNvCxnSpPr>
            <a:stCxn id="6" idx="3"/>
            <a:endCxn id="4" idx="2"/>
          </p:cNvCxnSpPr>
          <p:nvPr/>
        </p:nvCxnSpPr>
        <p:spPr>
          <a:xfrm>
            <a:off x="3671668" y="4030394"/>
            <a:ext cx="2138290" cy="485335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B23C7F0-3CE1-4B5C-BF57-D7367291896F}"/>
              </a:ext>
            </a:extLst>
          </p:cNvPr>
          <p:cNvCxnSpPr>
            <a:stCxn id="7" idx="3"/>
            <a:endCxn id="4" idx="3"/>
          </p:cNvCxnSpPr>
          <p:nvPr/>
        </p:nvCxnSpPr>
        <p:spPr>
          <a:xfrm flipV="1">
            <a:off x="4431324" y="4873833"/>
            <a:ext cx="1912217" cy="148332"/>
          </a:xfrm>
          <a:prstGeom prst="curvedConnector4">
            <a:avLst>
              <a:gd name="adj1" fmla="val 36048"/>
              <a:gd name="adj2" fmla="val -5411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FBB430D7-8541-40D3-BA22-25437BDA6396}"/>
              </a:ext>
            </a:extLst>
          </p:cNvPr>
          <p:cNvCxnSpPr>
            <a:stCxn id="8" idx="3"/>
            <a:endCxn id="4" idx="4"/>
          </p:cNvCxnSpPr>
          <p:nvPr/>
        </p:nvCxnSpPr>
        <p:spPr>
          <a:xfrm flipV="1">
            <a:off x="3671668" y="5022165"/>
            <a:ext cx="3960056" cy="9662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59BB6D16-C4C5-4221-901B-941680573AFA}"/>
              </a:ext>
            </a:extLst>
          </p:cNvPr>
          <p:cNvSpPr/>
          <p:nvPr/>
        </p:nvSpPr>
        <p:spPr>
          <a:xfrm>
            <a:off x="4360985" y="2236763"/>
            <a:ext cx="759656" cy="5486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Task 1</a:t>
            </a:r>
          </a:p>
        </p:txBody>
      </p: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67A12B7E-8CB5-4989-87C3-623DA4606969}"/>
              </a:ext>
            </a:extLst>
          </p:cNvPr>
          <p:cNvCxnSpPr>
            <a:stCxn id="17" idx="3"/>
            <a:endCxn id="4" idx="0"/>
          </p:cNvCxnSpPr>
          <p:nvPr/>
        </p:nvCxnSpPr>
        <p:spPr>
          <a:xfrm>
            <a:off x="5120641" y="2511083"/>
            <a:ext cx="2511083" cy="1498209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05CF62B-AF23-460D-8E62-6B0E36A0916E}"/>
              </a:ext>
            </a:extLst>
          </p:cNvPr>
          <p:cNvCxnSpPr>
            <a:stCxn id="4" idx="6"/>
          </p:cNvCxnSpPr>
          <p:nvPr/>
        </p:nvCxnSpPr>
        <p:spPr>
          <a:xfrm>
            <a:off x="9453490" y="4515729"/>
            <a:ext cx="6752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620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11789</TotalTime>
  <Words>1211</Words>
  <Application>Microsoft Office PowerPoint</Application>
  <PresentationFormat>宽屏</PresentationFormat>
  <Paragraphs>313</Paragraphs>
  <Slides>21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9" baseType="lpstr">
      <vt:lpstr>-apple-system</vt:lpstr>
      <vt:lpstr>Abadi</vt:lpstr>
      <vt:lpstr>Arial</vt:lpstr>
      <vt:lpstr>Calibri</vt:lpstr>
      <vt:lpstr>Calibri Light</vt:lpstr>
      <vt:lpstr>Cambria Math</vt:lpstr>
      <vt:lpstr>Wingdings</vt:lpstr>
      <vt:lpstr>Office Theme</vt:lpstr>
      <vt:lpstr>Report</vt:lpstr>
      <vt:lpstr>PowerPoint 演示文稿</vt:lpstr>
      <vt:lpstr>PowerPoint 演示文稿</vt:lpstr>
      <vt:lpstr>PowerPoint 演示文稿</vt:lpstr>
      <vt:lpstr>Adapting to Taxonomy of Hybrid Intelligence design</vt:lpstr>
      <vt:lpstr>Challenges of building Human Intelligence (HI) systems</vt:lpstr>
      <vt:lpstr>(A+B)×C</vt:lpstr>
      <vt:lpstr>Neural-Symbolic Learning Systems</vt:lpstr>
      <vt:lpstr>Bayesian Learning</vt:lpstr>
      <vt:lpstr>PowerPoint 演示文稿</vt:lpstr>
      <vt:lpstr>BNN vs. ANN</vt:lpstr>
      <vt:lpstr>Workflow</vt:lpstr>
      <vt:lpstr>Iteration in a NN</vt:lpstr>
      <vt:lpstr>Hybrid Learning + in-context Learning</vt:lpstr>
      <vt:lpstr>Hybrid Learning + in-context Learning</vt:lpstr>
      <vt:lpstr>Hybrid Center</vt:lpstr>
      <vt:lpstr>Rethinking the Role of Demonstrations: What Makes In-Context Learning Work? </vt:lpstr>
      <vt:lpstr>Rethinking the Role of Demonstrations: What Makes In-Context Learning Work? </vt:lpstr>
      <vt:lpstr>Timeline</vt:lpstr>
      <vt:lpstr>Risks</vt:lpstr>
      <vt:lpstr>4 steps to define Bayesian Network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Learning + in-context Learning</dc:title>
  <dc:creator>Mohsen Pourvali</dc:creator>
  <cp:lastModifiedBy>孟 遥</cp:lastModifiedBy>
  <cp:revision>177</cp:revision>
  <dcterms:created xsi:type="dcterms:W3CDTF">2023-01-05T05:36:00Z</dcterms:created>
  <dcterms:modified xsi:type="dcterms:W3CDTF">2023-02-13T09:35:30Z</dcterms:modified>
</cp:coreProperties>
</file>