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79157F-C982-4804-87A8-3F41D8A6527C}">
  <a:tblStyle styleId="{FB79157F-C982-4804-87A8-3F41D8A652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oddmotto/public-ap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200"/>
              <a:t>HTTP</a:t>
            </a:r>
            <a:br>
              <a:rPr lang="en" sz="7200"/>
            </a:br>
            <a:r>
              <a:rPr lang="en" sz="7200"/>
              <a:t>AJAX Requests</a:t>
            </a:r>
            <a:endParaRPr sz="7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200"/>
              <a:t>JSON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Request - Methods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GET</a:t>
            </a:r>
            <a:br>
              <a:rPr lang="en"/>
            </a:br>
            <a:r>
              <a:rPr lang="en"/>
              <a:t>The GET method is used to retrieve information from the given server using a given URI. Requests using GET should only retrieve data and should have no other effect on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u="sng"/>
              <a:t>POST</a:t>
            </a:r>
            <a:br>
              <a:rPr lang="en"/>
            </a:br>
            <a:r>
              <a:rPr lang="en"/>
              <a:t>A POST request is used to send data to the server, for example, customer information, file upload, etc. using HTML forms.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After receiving and interpreting a request message, a server responds with an HTTP response message.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Response - Status</a:t>
            </a:r>
            <a:endParaRPr/>
          </a:p>
        </p:txBody>
      </p:sp>
      <p:graphicFrame>
        <p:nvGraphicFramePr>
          <p:cNvPr id="167" name="Google Shape;167;p36"/>
          <p:cNvGraphicFramePr/>
          <p:nvPr/>
        </p:nvGraphicFramePr>
        <p:xfrm>
          <a:off x="1700213" y="10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{FB79157F-C982-4804-87A8-3F41D8A6527C}</a:tableStyleId>
              </a:tblPr>
              <a:tblGrid>
                <a:gridCol w="466725"/>
                <a:gridCol w="5276850"/>
              </a:tblGrid>
              <a:tr h="7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50" u="none" cap="none" strike="noStrike">
                        <a:solidFill>
                          <a:srgbClr val="31313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1xx: Informational</a:t>
                      </a:r>
                      <a:b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means the request was received and the process is continuing.</a:t>
                      </a:r>
                      <a:endParaRPr sz="10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50" u="none" cap="none" strike="noStrike">
                        <a:solidFill>
                          <a:srgbClr val="31313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2xx: Success</a:t>
                      </a:r>
                      <a:b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means the action was successfully received, understood, and accepted.</a:t>
                      </a:r>
                      <a:endParaRPr sz="10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50" u="none" cap="none" strike="noStrike">
                        <a:solidFill>
                          <a:srgbClr val="31313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3xx: Redirection</a:t>
                      </a:r>
                      <a:b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means further action must be taken in order to complete the request.</a:t>
                      </a:r>
                      <a:endParaRPr sz="10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50" u="none" cap="none" strike="noStrike">
                        <a:solidFill>
                          <a:srgbClr val="31313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4xx: Client Error</a:t>
                      </a:r>
                      <a:b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means the request contains incorrect syntax or cannot be fulfilled.</a:t>
                      </a:r>
                      <a:endParaRPr sz="10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050" u="none" cap="none" strike="noStrike">
                        <a:solidFill>
                          <a:srgbClr val="31313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5xx: Server Error</a:t>
                      </a:r>
                      <a:br>
                        <a:rPr b="1" lang="en" sz="1050" u="none" cap="none" strike="noStrike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5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means the server failed to fulfill an apparently valid request.</a:t>
                      </a:r>
                      <a:endParaRPr sz="105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 - JavaScript Object Notation</a:t>
            </a:r>
            <a:endParaRPr/>
          </a:p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A </a:t>
            </a:r>
            <a:r>
              <a:rPr i="1" lang="en" sz="3000"/>
              <a:t>language-agnostic</a:t>
            </a:r>
            <a:r>
              <a:rPr lang="en" sz="2400"/>
              <a:t> lightweight  data-interchange </a:t>
            </a:r>
            <a:r>
              <a:rPr i="1" lang="en" sz="3000"/>
              <a:t>format</a:t>
            </a:r>
            <a:endParaRPr i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 - JavaScript Object Notation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JSON is built on two structures: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collection of name/value pairs. In various languages, this is realized as an object, record, struct, dictionary, hash table, keyed list, or associative array.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ordered list of values. In most languages, this is realized as an array, vector, list, or sequence.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XHTTP Rеquest - Get Example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200"/>
              <a:t>var xmlHttp = new XMLHttpRequest();</a:t>
            </a:r>
            <a:br>
              <a:rPr i="1" lang="en" sz="1200"/>
            </a:br>
            <a:r>
              <a:rPr i="1" lang="en" sz="1200"/>
              <a:t>    xmlHttp.onreadystatechange = function() { </a:t>
            </a:r>
            <a:br>
              <a:rPr i="1" lang="en" sz="1200"/>
            </a:br>
            <a:r>
              <a:rPr i="1" lang="en" sz="1200"/>
              <a:t>        if (xmlHttp.readyState == 4 &amp;&amp; xmlHttp.status == 200)</a:t>
            </a:r>
            <a:br>
              <a:rPr i="1" lang="en" sz="1200"/>
            </a:br>
            <a:r>
              <a:rPr i="1" lang="en" sz="1200"/>
              <a:t>            console.log(xmlHttp.responseText);</a:t>
            </a:r>
            <a:br>
              <a:rPr i="1" lang="en" sz="1200"/>
            </a:br>
            <a:r>
              <a:rPr i="1" lang="en" sz="1200"/>
              <a:t>    }</a:t>
            </a:r>
            <a:br>
              <a:rPr i="1" lang="en" sz="1200"/>
            </a:br>
            <a:r>
              <a:rPr i="1" lang="en" sz="1200"/>
              <a:t>    xmlHttp.open("GET", 'https://ghibliapi.herokuapp.com/films/58611129-2dbc-4a81-a72f-77ddfc1b1b49', true); // true for asynchronous </a:t>
            </a:r>
            <a:br>
              <a:rPr i="1" lang="en" sz="1200"/>
            </a:br>
            <a:r>
              <a:rPr i="1" lang="en" sz="1200"/>
              <a:t>    xmlHttp.send(null);</a:t>
            </a:r>
            <a:endParaRPr i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Fetch API - GET Example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200"/>
              <a:t>fetch('https://ghibliapi.herokuapp.com/films/58611129-2dbc-4a81-a72f-77ddfc1b1b49', {</a:t>
            </a:r>
            <a:br>
              <a:rPr i="1" lang="en" sz="1200"/>
            </a:br>
            <a:r>
              <a:rPr i="1" lang="en" sz="1200"/>
              <a:t>    method: 'get'</a:t>
            </a:r>
            <a:br>
              <a:rPr i="1" lang="en" sz="1200"/>
            </a:br>
            <a:r>
              <a:rPr i="1" lang="en" sz="1200"/>
              <a:t>})</a:t>
            </a:r>
            <a:br>
              <a:rPr i="1" lang="en" sz="1200"/>
            </a:br>
            <a:r>
              <a:rPr i="1" lang="en" sz="1200"/>
              <a:t>    .then(function (response) {</a:t>
            </a:r>
            <a:br>
              <a:rPr i="1" lang="en" sz="1200"/>
            </a:br>
            <a:r>
              <a:rPr i="1" lang="en" sz="1200"/>
              <a:t>        return response.json()</a:t>
            </a:r>
            <a:br>
              <a:rPr i="1" lang="en" sz="1200"/>
            </a:br>
            <a:r>
              <a:rPr i="1" lang="en" sz="1200"/>
              <a:t>            .then(</a:t>
            </a:r>
            <a:br>
              <a:rPr i="1" lang="en" sz="1200"/>
            </a:br>
            <a:r>
              <a:rPr i="1" lang="en" sz="1200"/>
              <a:t>                function (data) {</a:t>
            </a:r>
            <a:br>
              <a:rPr i="1" lang="en" sz="1200"/>
            </a:br>
            <a:r>
              <a:rPr i="1" lang="en" sz="1200"/>
              <a:t>                    console.log(data);</a:t>
            </a:r>
            <a:br>
              <a:rPr i="1" lang="en" sz="1200"/>
            </a:br>
            <a:r>
              <a:rPr i="1" lang="en" sz="1200"/>
              <a:t>                }</a:t>
            </a:r>
            <a:br>
              <a:rPr i="1" lang="en" sz="1200"/>
            </a:br>
            <a:r>
              <a:rPr i="1" lang="en" sz="1200"/>
              <a:t>            )</a:t>
            </a:r>
            <a:br>
              <a:rPr i="1" lang="en" sz="1200"/>
            </a:br>
            <a:r>
              <a:rPr i="1" lang="en" sz="1200"/>
              <a:t>    }).catch(function (err) {</a:t>
            </a:r>
            <a:br>
              <a:rPr i="1" lang="en" sz="1200"/>
            </a:br>
            <a:r>
              <a:rPr i="1" lang="en" sz="1200"/>
              <a:t>    // Error :(</a:t>
            </a:r>
            <a:br>
              <a:rPr i="1" lang="en" sz="1200"/>
            </a:br>
            <a:r>
              <a:rPr i="1" lang="en" sz="1200"/>
              <a:t>    console.log('bebebe');</a:t>
            </a:r>
            <a:br>
              <a:rPr i="1" lang="en" sz="1200"/>
            </a:br>
            <a:r>
              <a:rPr i="1" lang="en" sz="1200"/>
              <a:t>});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Public APIs</a:t>
            </a:r>
            <a:endParaRPr/>
          </a:p>
        </p:txBody>
      </p:sp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https://github.com/toddmotto/public-apis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Asynchrony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200"/>
              <a:t>Asynchronous Programming vs Parallel Programming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Asynchronous Code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In </a:t>
            </a:r>
            <a:r>
              <a:rPr lang="en" u="sng"/>
              <a:t>synchronous</a:t>
            </a:r>
            <a:r>
              <a:rPr lang="en"/>
              <a:t> programs, if you have two lines of code (L1 followed by L2), then L2 cannot begin running until L1 has finished executing.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 </a:t>
            </a:r>
            <a:r>
              <a:rPr lang="en" u="sng"/>
              <a:t>asynchronous</a:t>
            </a:r>
            <a:r>
              <a:rPr lang="en"/>
              <a:t> programs, you can have two lines of code (L1 followed by L2), where L1 schedules some task to be run in the future, but L2 runs before that task completes.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“Each function gets an argument which is another function that is called with a parameter that is the response of the previous action.”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- Hypertext Transfer Protocol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HTTP is the foundation of data communication for the World Wide Web.</a:t>
            </a:r>
            <a:br>
              <a:rPr lang="en"/>
            </a:br>
            <a:br>
              <a:rPr lang="en"/>
            </a:br>
            <a:r>
              <a:rPr lang="en"/>
              <a:t>HTTP is the protocol that allows for sending documents back and forth on the web.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- Hypertext Transfer Protocol</a:t>
            </a:r>
            <a:endParaRPr/>
          </a:p>
        </p:txBody>
      </p:sp>
      <p:pic>
        <p:nvPicPr>
          <p:cNvPr id="131" name="Google Shape;1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739" y="1093850"/>
            <a:ext cx="5624511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- Hypertext Transfer Protocol</a:t>
            </a:r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590" y="1093850"/>
            <a:ext cx="3518822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- Hypertext Transfer Protocol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HTTP is based on the client-server architecture model and a stateless request/response protocol that operates by exchanging messages across a reliable TCP/IP connection.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HTTP Request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An HTTP client sends an HTTP request to a server in the form of a request message.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request method indicates the method to be performed on the resource identified by the given Request-URI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