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matic SC"/>
      <p:regular r:id="rId31"/>
      <p:bold r:id="rId32"/>
    </p:embeddedFont>
    <p:embeddedFont>
      <p:font typeface="Source Code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AmaticS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i="0" sz="2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</a:pPr>
            <a:r>
              <a:rPr b="1" i="0" lang="en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Types, Values, Operators</a:t>
            </a:r>
            <a:br>
              <a:rPr b="1" i="0" lang="en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</a:br>
            <a:r>
              <a:rPr b="1" i="0" lang="en" sz="6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Part 1</a:t>
            </a:r>
            <a:endParaRPr b="1" i="0" sz="60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Types: String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90825" y="1211100"/>
            <a:ext cx="8520600" cy="3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3000" u="none" cap="none" strike="noStrike">
                <a:solidFill>
                  <a:srgbClr val="0C343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Moon</a:t>
            </a:r>
            <a:r>
              <a:rPr b="0" i="0" lang="en" sz="3000" u="none" cap="none" strike="noStrike">
                <a:solidFill>
                  <a:srgbClr val="0C343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b="0" i="0" sz="30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30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Jupiter</a:t>
            </a:r>
            <a:r>
              <a:rPr b="0" i="0" lang="en" sz="30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 b="0" i="0" sz="30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30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Saturn\'s moon</a:t>
            </a:r>
            <a:r>
              <a:rPr b="0" i="0" lang="en" sz="30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 b="0" i="0" sz="30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30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</a:t>
            </a: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Milky 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Way</a:t>
            </a:r>
            <a:r>
              <a:rPr b="1" i="0" lang="en" sz="30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</a:t>
            </a:r>
            <a:endParaRPr b="1" i="0" sz="30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Types:boolean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 Conversion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 -&gt; string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-&gt; number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 -&gt; boolean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 -&gt; number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-&gt; boolean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 -&gt; string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 Conversion: Falsy values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t/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""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0, -0, NaN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null, undefined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Variables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Containers to store the data.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Types: Null &amp; undefined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 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 a language keyword that evaluates to a special value that is usually used to indicate the absence of a value.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Types: Null &amp; undefined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 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 a language keyword that evaluates to a special value that is usually used to indicate the absence of a value.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undefined 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 the value of variables that have not been initialized or of the property of an object which does not exist.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3209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Operators: Unary Operators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304875"/>
            <a:ext cx="85206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(increments)</a:t>
            </a:r>
            <a:endParaRPr b="0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</a:t>
            </a: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(decrements)</a:t>
            </a:r>
            <a:endParaRPr b="0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(sign changes)</a:t>
            </a:r>
            <a:endParaRPr b="0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(converts)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typeof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3209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Operators: Binary Arithmetic Operators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3209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Operators: Assignment Operators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206200" y="11935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+=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-=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*=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/=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%=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68700"/>
            <a:ext cx="85206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3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b="1" i="0" lang="en" sz="3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 i="0" sz="36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3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b + 3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3209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Operators: Binary Comparison Operators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==, ===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(equality)</a:t>
            </a:r>
            <a:endParaRPr b="0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!=, !==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(inequality)</a:t>
            </a:r>
            <a:endParaRPr b="0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&gt;= </a:t>
            </a: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(greater than, greater than or equal)</a:t>
            </a:r>
            <a:endParaRPr b="0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&lt;, &lt;=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(less than, less than or equal)</a:t>
            </a:r>
            <a:endParaRPr b="0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3209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Operators: Logical Operators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2111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sng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 Algebra</a:t>
            </a:r>
            <a:endParaRPr b="0" i="0" sz="1800" u="sng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</a:t>
            </a:r>
            <a:r>
              <a:rPr b="0" i="0" lang="en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(logical not)</a:t>
            </a:r>
            <a:endParaRPr b="0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 </a:t>
            </a:r>
            <a:r>
              <a:rPr b="0" i="0" lang="en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(boolean and)</a:t>
            </a:r>
            <a:endParaRPr b="0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|| </a:t>
            </a:r>
            <a:r>
              <a:rPr b="0" i="0" lang="en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(boolean or)</a:t>
            </a:r>
            <a:endParaRPr b="0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sng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Ternary operator</a:t>
            </a:r>
            <a:endParaRPr b="0" i="0" sz="1800" u="sng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?: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Arithmetics: Math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Math.pow(n, m)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Math.sqrt(n)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Math.ceil(n)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Math.floor(n)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Math.log(n)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Math.PI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Math.E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Conditionals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228675"/>
            <a:ext cx="4213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if(expression)</a:t>
            </a:r>
            <a:b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statement</a:t>
            </a:r>
            <a:endParaRPr b="0" i="1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1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726950" y="1228675"/>
            <a:ext cx="4213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if(expression)</a:t>
            </a:r>
            <a:b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statement</a:t>
            </a:r>
            <a:endParaRPr b="0" i="1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if(another expression)</a:t>
            </a:r>
            <a:b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statement</a:t>
            </a:r>
            <a:endParaRPr b="0" i="1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b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statement</a:t>
            </a:r>
            <a:endParaRPr b="0" i="1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Conditionals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228675"/>
            <a:ext cx="8401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switch(expression) {</a:t>
            </a:r>
            <a:b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case value:</a:t>
            </a:r>
            <a:b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statements</a:t>
            </a:r>
            <a:b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break;</a:t>
            </a:r>
            <a:endParaRPr b="0" i="1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default:</a:t>
            </a:r>
            <a:b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statements</a:t>
            </a:r>
            <a:endParaRPr b="0" i="1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1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1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Thanks!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Statements</a:t>
            </a:r>
            <a:endParaRPr b="1" i="0" sz="54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group of 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ource Code Pro"/>
              <a:buChar char="●"/>
            </a:pP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ource Code Pro"/>
              <a:buChar char="●"/>
            </a:pP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numbers 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ource Code Pro"/>
              <a:buChar char="●"/>
            </a:pP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operators 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that performs a specific task is a statement.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Expressions</a:t>
            </a:r>
            <a:endParaRPr b="1" i="0" sz="54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Statements are made up of one or more expressions.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68700"/>
            <a:ext cx="85206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1" i="0" sz="36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3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b + 3</a:t>
            </a:r>
            <a:endParaRPr b="1" i="0" sz="36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2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a number literal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2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b="1" i="0" lang="en" sz="2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are operators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2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b="1" i="0" lang="en" sz="26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b="0" i="0" lang="en" sz="2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are variables</a:t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undefined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Types:number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228675"/>
            <a:ext cx="85206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7, -7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0, -0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0.19, -0.19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Types:number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228675"/>
            <a:ext cx="85206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7, -7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0, -0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0.19, -0.19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5.1E+7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Infinity(Number.POSITIVE_INFINITY), -Infinity(Number.NEGATIVE_INFINITY)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Number.MAX_VALUE, Number.MIN_VALUE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NaN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Types:number - base Systems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228675"/>
            <a:ext cx="85206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Base-10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0, 3, 100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Base-16 (hexadecimal)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0x9, 0xA,0x12E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Base-8 (octal)</a:t>
            </a:r>
            <a:b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rgbClr val="0C343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00, 07, 0112</a:t>
            </a:r>
            <a:endParaRPr b="0" i="0" sz="1800" u="none" cap="none" strike="noStrike">
              <a:solidFill>
                <a:srgbClr val="0C343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