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matic SC" charset="-79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438d03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438d03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29098cc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29098cc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438d039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438d039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29098cc4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29098cc4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29098cc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29098cc4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29098cc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29098cc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438d039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438d039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29098cc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29098cc4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99484b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99484b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99484b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99484bc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99484b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99484b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438d039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438d039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99484b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99484b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99484bc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99484bc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99484bc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99484bc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99484bc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99484bc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99484bc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299484bc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29098cc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29098cc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38d039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438d039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29098cc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29098cc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9098cc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9098cc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29098cc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29098cc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29098cc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29098cc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29098cc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29098cc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29098cc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29098cc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Types, Values, Operators</a:t>
            </a:r>
            <a:br>
              <a:rPr lang="en"/>
            </a:br>
            <a:r>
              <a:rPr lang="en" sz="6000"/>
              <a:t>Part 3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311700" y="2788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214" name="Google Shape;214;p22"/>
          <p:cNvGrpSpPr/>
          <p:nvPr/>
        </p:nvGrpSpPr>
        <p:grpSpPr>
          <a:xfrm>
            <a:off x="1677239" y="2250313"/>
            <a:ext cx="5716422" cy="586950"/>
            <a:chOff x="824625" y="2641625"/>
            <a:chExt cx="4194000" cy="419400"/>
          </a:xfrm>
        </p:grpSpPr>
        <p:sp>
          <p:nvSpPr>
            <p:cNvPr id="215" name="Google Shape;215;p22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0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1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2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3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4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5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6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7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8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9</a:t>
            </a:r>
            <a:endParaRPr sz="2400" b="1">
              <a:solidFill>
                <a:srgbClr val="274E13"/>
              </a:solidFill>
            </a:endParaRPr>
          </a:p>
        </p:txBody>
      </p:sp>
      <p:cxnSp>
        <p:nvCxnSpPr>
          <p:cNvPr id="235" name="Google Shape;235;p22"/>
          <p:cNvCxnSpPr/>
          <p:nvPr/>
        </p:nvCxnSpPr>
        <p:spPr>
          <a:xfrm>
            <a:off x="1677175" y="3047100"/>
            <a:ext cx="15654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2"/>
          <p:cNvSpPr txBox="1"/>
          <p:nvPr/>
        </p:nvSpPr>
        <p:spPr>
          <a:xfrm>
            <a:off x="2930575" y="2833800"/>
            <a:ext cx="3223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134F5C"/>
                </a:solidFill>
              </a:rPr>
              <a:t>Array length is 10</a:t>
            </a:r>
            <a:endParaRPr sz="2200" b="1">
              <a:solidFill>
                <a:srgbClr val="134F5C"/>
              </a:solidFill>
            </a:endParaRPr>
          </a:p>
        </p:txBody>
      </p:sp>
      <p:cxnSp>
        <p:nvCxnSpPr>
          <p:cNvPr id="237" name="Google Shape;237;p22"/>
          <p:cNvCxnSpPr/>
          <p:nvPr/>
        </p:nvCxnSpPr>
        <p:spPr>
          <a:xfrm>
            <a:off x="5841850" y="3047100"/>
            <a:ext cx="15654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2"/>
          <p:cNvSpPr/>
          <p:nvPr/>
        </p:nvSpPr>
        <p:spPr>
          <a:xfrm>
            <a:off x="3480250" y="2334150"/>
            <a:ext cx="377400" cy="4332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 rot="-9093424">
            <a:off x="3506961" y="573197"/>
            <a:ext cx="581377" cy="2053806"/>
          </a:xfrm>
          <a:prstGeom prst="curvedLeftArrow">
            <a:avLst>
              <a:gd name="adj1" fmla="val 35725"/>
              <a:gd name="adj2" fmla="val 117332"/>
              <a:gd name="adj3" fmla="val 220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4362850" y="894525"/>
            <a:ext cx="3223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Element/Value </a:t>
            </a:r>
            <a:endParaRPr sz="1800" b="1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at index 3</a:t>
            </a:r>
            <a:endParaRPr sz="1800" b="1">
              <a:solidFill>
                <a:srgbClr val="134F5C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 rot="-9918904">
            <a:off x="476217" y="2101790"/>
            <a:ext cx="1298207" cy="72387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251850" y="133663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First index is 0</a:t>
            </a:r>
            <a:endParaRPr sz="1800" b="1">
              <a:solidFill>
                <a:srgbClr val="134F5C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 rot="-488029">
            <a:off x="7456880" y="1945918"/>
            <a:ext cx="653070" cy="2124969"/>
          </a:xfrm>
          <a:prstGeom prst="curvedLeftArrow">
            <a:avLst>
              <a:gd name="adj1" fmla="val 25000"/>
              <a:gd name="adj2" fmla="val 54578"/>
              <a:gd name="adj3" fmla="val 23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6596700" y="363408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Indices</a:t>
            </a:r>
            <a:endParaRPr sz="1800" b="1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Declare, Get and Change 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i="1">
                <a:solidFill>
                  <a:srgbClr val="0C343D"/>
                </a:solidFill>
              </a:rPr>
              <a:t>var arr = [10, 20, 30, 40, 50, 60];</a:t>
            </a:r>
            <a:br>
              <a:rPr lang="en" sz="2400" i="1">
                <a:solidFill>
                  <a:srgbClr val="0C343D"/>
                </a:solidFill>
              </a:rPr>
            </a:br>
            <a:r>
              <a:rPr lang="en" sz="2400" i="1">
                <a:solidFill>
                  <a:srgbClr val="0C343D"/>
                </a:solidFill>
              </a:rPr>
              <a:t>var l = arr.length;</a:t>
            </a:r>
            <a:br>
              <a:rPr lang="en" sz="2400" i="1">
                <a:solidFill>
                  <a:srgbClr val="0C343D"/>
                </a:solidFill>
              </a:rPr>
            </a:br>
            <a:r>
              <a:rPr lang="en" sz="2400" i="1">
                <a:solidFill>
                  <a:srgbClr val="0C343D"/>
                </a:solidFill>
              </a:rPr>
              <a:t>var element0 = arr[0];</a:t>
            </a:r>
            <a:br>
              <a:rPr lang="en" sz="2400" i="1">
                <a:solidFill>
                  <a:srgbClr val="0C343D"/>
                </a:solidFill>
              </a:rPr>
            </a:br>
            <a:r>
              <a:rPr lang="en" sz="2400" i="1">
                <a:solidFill>
                  <a:srgbClr val="0C343D"/>
                </a:solidFill>
              </a:rPr>
              <a:t>var element4 = arr[2];</a:t>
            </a:r>
            <a:br>
              <a:rPr lang="en" sz="2400" i="1">
                <a:solidFill>
                  <a:srgbClr val="0C343D"/>
                </a:solidFill>
              </a:rPr>
            </a:br>
            <a:r>
              <a:rPr lang="en" sz="2400" i="1">
                <a:solidFill>
                  <a:srgbClr val="0C343D"/>
                </a:solidFill>
              </a:rPr>
              <a:t>arr[1] = 25;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Pop and Push</a:t>
            </a:r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0C343D"/>
                </a:solidFill>
              </a:rPr>
              <a:t>var arr = [‘ok’, ‘wow’, ‘hi’, ‘yeah’];</a:t>
            </a:r>
            <a:br>
              <a:rPr lang="en" sz="2400" i="1">
                <a:solidFill>
                  <a:srgbClr val="0C343D"/>
                </a:solidFill>
              </a:rPr>
            </a:br>
            <a:r>
              <a:rPr lang="en" sz="2400" i="1">
                <a:solidFill>
                  <a:srgbClr val="0C343D"/>
                </a:solidFill>
              </a:rPr>
              <a:t>var last = arr.pop();</a:t>
            </a:r>
            <a:br>
              <a:rPr lang="en" sz="2400" i="1">
                <a:solidFill>
                  <a:srgbClr val="0C343D"/>
                </a:solidFill>
              </a:rPr>
            </a:br>
            <a:r>
              <a:rPr lang="en" sz="2400" i="1">
                <a:solidFill>
                  <a:srgbClr val="0C343D"/>
                </a:solidFill>
              </a:rPr>
              <a:t>var newLast = ‘bye’;</a:t>
            </a:r>
            <a:br>
              <a:rPr lang="en" sz="2400" i="1">
                <a:solidFill>
                  <a:srgbClr val="0C343D"/>
                </a:solidFill>
              </a:rPr>
            </a:br>
            <a:r>
              <a:rPr lang="en" sz="2400" i="1">
                <a:solidFill>
                  <a:srgbClr val="0C343D"/>
                </a:solidFill>
              </a:rPr>
              <a:t>arr.push(newLast);</a:t>
            </a:r>
            <a:endParaRPr sz="2400" i="1">
              <a:solidFill>
                <a:srgbClr val="0C343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Strings can behave them like arrays.</a:t>
            </a:r>
            <a:br>
              <a:rPr lang="en" sz="2000"/>
            </a:br>
            <a:r>
              <a:rPr lang="en" sz="2000" b="1"/>
              <a:t>But there are differences!</a:t>
            </a:r>
            <a:endParaRPr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9"/>
          <p:cNvGrpSpPr/>
          <p:nvPr/>
        </p:nvGrpSpPr>
        <p:grpSpPr>
          <a:xfrm>
            <a:off x="2142150" y="1134775"/>
            <a:ext cx="4859700" cy="3687900"/>
            <a:chOff x="1406175" y="1134775"/>
            <a:chExt cx="4859700" cy="3687900"/>
          </a:xfrm>
        </p:grpSpPr>
        <p:sp>
          <p:nvSpPr>
            <p:cNvPr id="284" name="Google Shape;284;p29"/>
            <p:cNvSpPr/>
            <p:nvPr/>
          </p:nvSpPr>
          <p:spPr>
            <a:xfrm>
              <a:off x="1406175" y="1134775"/>
              <a:ext cx="4859700" cy="368790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 txBox="1"/>
            <p:nvPr/>
          </p:nvSpPr>
          <p:spPr>
            <a:xfrm>
              <a:off x="1541825" y="12334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73763"/>
                  </a:solidFill>
                </a:rPr>
                <a:t>GLOBAL SCOPE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224575" y="1665150"/>
              <a:ext cx="3831600" cy="2923200"/>
            </a:xfrm>
            <a:prstGeom prst="rect">
              <a:avLst/>
            </a:prstGeom>
            <a:solidFill>
              <a:srgbClr val="D9D9D9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 txBox="1"/>
            <p:nvPr/>
          </p:nvSpPr>
          <p:spPr>
            <a:xfrm>
              <a:off x="2372625" y="17184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73763"/>
                  </a:solidFill>
                </a:rPr>
                <a:t>FUNCTION SCOPE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972625" y="2203450"/>
              <a:ext cx="2849400" cy="2126100"/>
            </a:xfrm>
            <a:prstGeom prst="rect">
              <a:avLst/>
            </a:prstGeom>
            <a:solidFill>
              <a:srgbClr val="B7B7B7"/>
            </a:solidFill>
            <a:ln w="2857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 txBox="1"/>
            <p:nvPr/>
          </p:nvSpPr>
          <p:spPr>
            <a:xfrm>
              <a:off x="3178275" y="23025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73763"/>
                  </a:solidFill>
                </a:rPr>
                <a:t>BLOCK SCOPE</a:t>
              </a:r>
              <a:endParaRPr b="1">
                <a:solidFill>
                  <a:srgbClr val="073763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Let, const</a:t>
            </a:r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variables that are limited in scope to the block.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1412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i="1">
                <a:solidFill>
                  <a:srgbClr val="0C343D"/>
                </a:solidFill>
              </a:rPr>
              <a:t>for( ;condition1; ) {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	statement1;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	for( ;condition2; ) {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		statement2;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	}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}</a:t>
            </a:r>
            <a:endParaRPr sz="200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699575" y="1228675"/>
            <a:ext cx="4008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i="1">
                <a:solidFill>
                  <a:srgbClr val="0C343D"/>
                </a:solidFill>
              </a:rPr>
              <a:t>while(condition1) {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	statement1;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	while(condition2) {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		statement2;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	}</a:t>
            </a:r>
            <a:br>
              <a:rPr lang="en" sz="2000" i="1">
                <a:solidFill>
                  <a:srgbClr val="0C343D"/>
                </a:solidFill>
              </a:rPr>
            </a:br>
            <a:r>
              <a:rPr lang="en" sz="2000" i="1">
                <a:solidFill>
                  <a:srgbClr val="0C343D"/>
                </a:solidFill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 scope of a variable declared with var is its current execution context, [which is either the enclosing function or,] for variables declared outside any function, global.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Hoisting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Variable declarations are processed before any code is executed.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Declaring a variable anywhere in the code is equivalent to declaring it at the top.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This also means that a variable can appear to be used before it's declared.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behavior is called "hoisting".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Hoisting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let </a:t>
            </a:r>
            <a:r>
              <a:rPr lang="en" sz="2000"/>
              <a:t>will hoist the variable to the top of the block. However, referencing the variable in the block before the variable declaration results in a ReferenceError.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75" y="1233450"/>
            <a:ext cx="7942750" cy="36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788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81" name="Google Shape;81;p17"/>
          <p:cNvGrpSpPr/>
          <p:nvPr/>
        </p:nvGrpSpPr>
        <p:grpSpPr>
          <a:xfrm>
            <a:off x="1677239" y="2250313"/>
            <a:ext cx="5716422" cy="586950"/>
            <a:chOff x="824625" y="2641625"/>
            <a:chExt cx="4194000" cy="419400"/>
          </a:xfrm>
        </p:grpSpPr>
        <p:sp>
          <p:nvSpPr>
            <p:cNvPr id="82" name="Google Shape;82;p17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788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1677239" y="2250313"/>
            <a:ext cx="5716422" cy="586950"/>
            <a:chOff x="824625" y="2641625"/>
            <a:chExt cx="4194000" cy="419400"/>
          </a:xfrm>
        </p:grpSpPr>
        <p:sp>
          <p:nvSpPr>
            <p:cNvPr id="98" name="Google Shape;98;p18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8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0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1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2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3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4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5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6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7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8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9</a:t>
            </a:r>
            <a:endParaRPr sz="2400" b="1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2788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1677239" y="2250313"/>
            <a:ext cx="5716422" cy="586950"/>
            <a:chOff x="824625" y="2641625"/>
            <a:chExt cx="4194000" cy="419400"/>
          </a:xfrm>
        </p:grpSpPr>
        <p:sp>
          <p:nvSpPr>
            <p:cNvPr id="124" name="Google Shape;124;p19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9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0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1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2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3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4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5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6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7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8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9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 rot="-488029">
            <a:off x="7456880" y="1945918"/>
            <a:ext cx="653070" cy="2124969"/>
          </a:xfrm>
          <a:prstGeom prst="curvedLeftArrow">
            <a:avLst>
              <a:gd name="adj1" fmla="val 25000"/>
              <a:gd name="adj2" fmla="val 54578"/>
              <a:gd name="adj3" fmla="val 23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6596700" y="363408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Indices</a:t>
            </a:r>
            <a:endParaRPr sz="1800" b="1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1700" y="2788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1677239" y="2250313"/>
            <a:ext cx="5716422" cy="586950"/>
            <a:chOff x="824625" y="2641625"/>
            <a:chExt cx="4194000" cy="419400"/>
          </a:xfrm>
        </p:grpSpPr>
        <p:sp>
          <p:nvSpPr>
            <p:cNvPr id="152" name="Google Shape;152;p20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0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1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2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3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4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5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6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7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8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9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72" name="Google Shape;172;p20"/>
          <p:cNvSpPr/>
          <p:nvPr/>
        </p:nvSpPr>
        <p:spPr>
          <a:xfrm rot="-9918904">
            <a:off x="476217" y="2101790"/>
            <a:ext cx="1298207" cy="72387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251850" y="133663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First index is 0</a:t>
            </a:r>
            <a:endParaRPr sz="1800" b="1">
              <a:solidFill>
                <a:srgbClr val="134F5C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 rot="-488029">
            <a:off x="7456880" y="1945918"/>
            <a:ext cx="653070" cy="2124969"/>
          </a:xfrm>
          <a:prstGeom prst="curvedLeftArrow">
            <a:avLst>
              <a:gd name="adj1" fmla="val 25000"/>
              <a:gd name="adj2" fmla="val 54578"/>
              <a:gd name="adj3" fmla="val 23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6596700" y="363408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Indices</a:t>
            </a:r>
            <a:endParaRPr sz="1800" b="1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311700" y="2788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81" name="Google Shape;181;p21"/>
          <p:cNvGrpSpPr/>
          <p:nvPr/>
        </p:nvGrpSpPr>
        <p:grpSpPr>
          <a:xfrm>
            <a:off x="1677239" y="2250313"/>
            <a:ext cx="5716422" cy="586950"/>
            <a:chOff x="824625" y="2641625"/>
            <a:chExt cx="4194000" cy="419400"/>
          </a:xfrm>
        </p:grpSpPr>
        <p:sp>
          <p:nvSpPr>
            <p:cNvPr id="182" name="Google Shape;182;p21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0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1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2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3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4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5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6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7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8</a:t>
            </a:r>
            <a:endParaRPr sz="2400" b="1">
              <a:solidFill>
                <a:srgbClr val="274E13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4E13"/>
                </a:solidFill>
              </a:rPr>
              <a:t>9</a:t>
            </a:r>
            <a:endParaRPr sz="2400" b="1">
              <a:solidFill>
                <a:srgbClr val="274E13"/>
              </a:solidFill>
            </a:endParaRPr>
          </a:p>
        </p:txBody>
      </p:sp>
      <p:cxnSp>
        <p:nvCxnSpPr>
          <p:cNvPr id="202" name="Google Shape;202;p21"/>
          <p:cNvCxnSpPr/>
          <p:nvPr/>
        </p:nvCxnSpPr>
        <p:spPr>
          <a:xfrm>
            <a:off x="1677175" y="3047100"/>
            <a:ext cx="15654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1"/>
          <p:cNvSpPr txBox="1"/>
          <p:nvPr/>
        </p:nvSpPr>
        <p:spPr>
          <a:xfrm>
            <a:off x="2930575" y="2833800"/>
            <a:ext cx="3223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134F5C"/>
                </a:solidFill>
              </a:rPr>
              <a:t>Array length is 10</a:t>
            </a:r>
            <a:endParaRPr sz="2200" b="1">
              <a:solidFill>
                <a:srgbClr val="134F5C"/>
              </a:solidFill>
            </a:endParaRPr>
          </a:p>
        </p:txBody>
      </p:sp>
      <p:cxnSp>
        <p:nvCxnSpPr>
          <p:cNvPr id="204" name="Google Shape;204;p21"/>
          <p:cNvCxnSpPr/>
          <p:nvPr/>
        </p:nvCxnSpPr>
        <p:spPr>
          <a:xfrm>
            <a:off x="5841850" y="3047100"/>
            <a:ext cx="15654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1"/>
          <p:cNvSpPr/>
          <p:nvPr/>
        </p:nvSpPr>
        <p:spPr>
          <a:xfrm rot="-9918904">
            <a:off x="476217" y="2101790"/>
            <a:ext cx="1298207" cy="72387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251850" y="133663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First index is 0</a:t>
            </a:r>
            <a:endParaRPr sz="1800" b="1">
              <a:solidFill>
                <a:srgbClr val="134F5C"/>
              </a:solidFill>
            </a:endParaRPr>
          </a:p>
        </p:txBody>
      </p:sp>
      <p:sp>
        <p:nvSpPr>
          <p:cNvPr id="207" name="Google Shape;207;p21"/>
          <p:cNvSpPr/>
          <p:nvPr/>
        </p:nvSpPr>
        <p:spPr>
          <a:xfrm rot="-488029">
            <a:off x="7456880" y="1945918"/>
            <a:ext cx="653070" cy="2124969"/>
          </a:xfrm>
          <a:prstGeom prst="curvedLeftArrow">
            <a:avLst>
              <a:gd name="adj1" fmla="val 25000"/>
              <a:gd name="adj2" fmla="val 54578"/>
              <a:gd name="adj3" fmla="val 23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6596700" y="363408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34F5C"/>
                </a:solidFill>
              </a:rPr>
              <a:t>Indices</a:t>
            </a:r>
            <a:endParaRPr sz="1800" b="1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PresentationFormat>On-screen Show (16:9)</PresentationFormat>
  <Paragraphs>101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Amatic SC</vt:lpstr>
      <vt:lpstr>Source Code Pro</vt:lpstr>
      <vt:lpstr>Beach Day</vt:lpstr>
      <vt:lpstr>Types, Values, Operators Part 3</vt:lpstr>
      <vt:lpstr>Nested loops</vt:lpstr>
      <vt:lpstr>Nested loops</vt:lpstr>
      <vt:lpstr>EXAMPLE</vt:lpstr>
      <vt:lpstr>Arrays</vt:lpstr>
      <vt:lpstr>Arrays</vt:lpstr>
      <vt:lpstr>Arrays</vt:lpstr>
      <vt:lpstr>Arrays</vt:lpstr>
      <vt:lpstr>Arrays</vt:lpstr>
      <vt:lpstr>Arrays</vt:lpstr>
      <vt:lpstr>Arrays: Declare, Get and Change </vt:lpstr>
      <vt:lpstr>EXAMPLE</vt:lpstr>
      <vt:lpstr>Arrays: Pop and Push</vt:lpstr>
      <vt:lpstr>EXAMPLE</vt:lpstr>
      <vt:lpstr>Strings </vt:lpstr>
      <vt:lpstr>EXAMPLE</vt:lpstr>
      <vt:lpstr>SCOPE </vt:lpstr>
      <vt:lpstr>EXAMPLE</vt:lpstr>
      <vt:lpstr>Let, const</vt:lpstr>
      <vt:lpstr>EXAMPLE</vt:lpstr>
      <vt:lpstr>Var </vt:lpstr>
      <vt:lpstr>EXAMPLE</vt:lpstr>
      <vt:lpstr>Hoisting</vt:lpstr>
      <vt:lpstr>Hoisting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Types, Values, Operators Part 3</dc:title>
  <cp:lastModifiedBy>hfdev</cp:lastModifiedBy>
  <cp:revision>1</cp:revision>
  <dcterms:modified xsi:type="dcterms:W3CDTF">2018-10-05T13:40:49Z</dcterms:modified>
</cp:coreProperties>
</file>