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Proxima Nova"/>
      <p:regular r:id="rId29"/>
      <p:bold r:id="rId30"/>
      <p:italic r:id="rId31"/>
      <p:boldItalic r:id="rId32"/>
    </p:embeddedFont>
    <p:embeddedFont>
      <p:font typeface="Amatic SC"/>
      <p:regular r:id="rId33"/>
      <p:bold r:id="rId34"/>
    </p:embeddedFont>
    <p:embeddedFont>
      <p:font typeface="Source Code Pro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italic.fntdata"/><Relationship Id="rId30" Type="http://schemas.openxmlformats.org/officeDocument/2006/relationships/font" Target="fonts/ProximaNova-bold.fntdata"/><Relationship Id="rId11" Type="http://schemas.openxmlformats.org/officeDocument/2006/relationships/slide" Target="slides/slide6.xml"/><Relationship Id="rId33" Type="http://schemas.openxmlformats.org/officeDocument/2006/relationships/font" Target="fonts/AmaticSC-regular.fntdata"/><Relationship Id="rId10" Type="http://schemas.openxmlformats.org/officeDocument/2006/relationships/slide" Target="slides/slide5.xml"/><Relationship Id="rId32" Type="http://schemas.openxmlformats.org/officeDocument/2006/relationships/font" Target="fonts/ProximaNova-boldItalic.fntdata"/><Relationship Id="rId13" Type="http://schemas.openxmlformats.org/officeDocument/2006/relationships/slide" Target="slides/slide8.xml"/><Relationship Id="rId35" Type="http://schemas.openxmlformats.org/officeDocument/2006/relationships/font" Target="fonts/SourceCodePro-regular.fntdata"/><Relationship Id="rId12" Type="http://schemas.openxmlformats.org/officeDocument/2006/relationships/slide" Target="slides/slide7.xml"/><Relationship Id="rId34" Type="http://schemas.openxmlformats.org/officeDocument/2006/relationships/font" Target="fonts/AmaticSC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SourceCodePr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Amatic SC"/>
              <a:buNone/>
              <a:defRPr b="1" i="0" sz="80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Amatic SC"/>
              <a:buNone/>
              <a:defRPr b="1" i="0" sz="80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Amatic SC"/>
              <a:buNone/>
              <a:defRPr b="1" i="0" sz="80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Amatic SC"/>
              <a:buNone/>
              <a:defRPr b="1" i="0" sz="80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Amatic SC"/>
              <a:buNone/>
              <a:defRPr b="1" i="0" sz="80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Amatic SC"/>
              <a:buNone/>
              <a:defRPr b="1" i="0" sz="80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Amatic SC"/>
              <a:buNone/>
              <a:defRPr b="1" i="0" sz="80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Amatic SC"/>
              <a:buNone/>
              <a:defRPr b="1" i="0" sz="80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Amatic SC"/>
              <a:buNone/>
              <a:defRPr b="1" i="0" sz="80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Source Code Pro"/>
              <a:buNone/>
              <a:defRPr b="1" i="0" sz="21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Source Code Pro"/>
              <a:buNone/>
              <a:defRPr b="1" i="0" sz="21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Source Code Pro"/>
              <a:buNone/>
              <a:defRPr b="1" i="0" sz="21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Source Code Pro"/>
              <a:buNone/>
              <a:defRPr b="1" i="0" sz="21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Source Code Pro"/>
              <a:buNone/>
              <a:defRPr b="1" i="0" sz="21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Source Code Pro"/>
              <a:buNone/>
              <a:defRPr b="1" i="0" sz="21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Source Code Pro"/>
              <a:buNone/>
              <a:defRPr b="1" i="0" sz="21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Source Code Pro"/>
              <a:buNone/>
              <a:defRPr b="1" i="0" sz="21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Source Code Pro"/>
              <a:buNone/>
              <a:defRPr b="1" i="0" sz="21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matic SC"/>
              <a:buNone/>
              <a:defRPr b="1" i="0" sz="12000" u="none" cap="none" strike="noStrike">
                <a:solidFill>
                  <a:schemeClr val="lt1"/>
                </a:solidFill>
                <a:highlight>
                  <a:schemeClr val="accent1"/>
                </a:highlight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matic SC"/>
              <a:buNone/>
              <a:defRPr b="1" i="0" sz="12000" u="none" cap="none" strike="noStrike">
                <a:solidFill>
                  <a:schemeClr val="lt1"/>
                </a:solidFill>
                <a:highlight>
                  <a:schemeClr val="accent1"/>
                </a:highlight>
                <a:latin typeface="Amatic SC"/>
                <a:ea typeface="Amatic SC"/>
                <a:cs typeface="Amatic SC"/>
                <a:sym typeface="Amatic SC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matic SC"/>
              <a:buNone/>
              <a:defRPr b="1" i="0" sz="12000" u="none" cap="none" strike="noStrike">
                <a:solidFill>
                  <a:schemeClr val="lt1"/>
                </a:solidFill>
                <a:highlight>
                  <a:schemeClr val="accent1"/>
                </a:highlight>
                <a:latin typeface="Amatic SC"/>
                <a:ea typeface="Amatic SC"/>
                <a:cs typeface="Amatic SC"/>
                <a:sym typeface="Amatic SC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matic SC"/>
              <a:buNone/>
              <a:defRPr b="1" i="0" sz="12000" u="none" cap="none" strike="noStrike">
                <a:solidFill>
                  <a:schemeClr val="lt1"/>
                </a:solidFill>
                <a:highlight>
                  <a:schemeClr val="accent1"/>
                </a:highlight>
                <a:latin typeface="Amatic SC"/>
                <a:ea typeface="Amatic SC"/>
                <a:cs typeface="Amatic SC"/>
                <a:sym typeface="Amatic SC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matic SC"/>
              <a:buNone/>
              <a:defRPr b="1" i="0" sz="12000" u="none" cap="none" strike="noStrike">
                <a:solidFill>
                  <a:schemeClr val="lt1"/>
                </a:solidFill>
                <a:highlight>
                  <a:schemeClr val="accent1"/>
                </a:highlight>
                <a:latin typeface="Amatic SC"/>
                <a:ea typeface="Amatic SC"/>
                <a:cs typeface="Amatic SC"/>
                <a:sym typeface="Amatic SC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matic SC"/>
              <a:buNone/>
              <a:defRPr b="1" i="0" sz="12000" u="none" cap="none" strike="noStrike">
                <a:solidFill>
                  <a:schemeClr val="lt1"/>
                </a:solidFill>
                <a:highlight>
                  <a:schemeClr val="accent1"/>
                </a:highlight>
                <a:latin typeface="Amatic SC"/>
                <a:ea typeface="Amatic SC"/>
                <a:cs typeface="Amatic SC"/>
                <a:sym typeface="Amatic SC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matic SC"/>
              <a:buNone/>
              <a:defRPr b="1" i="0" sz="12000" u="none" cap="none" strike="noStrike">
                <a:solidFill>
                  <a:schemeClr val="lt1"/>
                </a:solidFill>
                <a:highlight>
                  <a:schemeClr val="accent1"/>
                </a:highlight>
                <a:latin typeface="Amatic SC"/>
                <a:ea typeface="Amatic SC"/>
                <a:cs typeface="Amatic SC"/>
                <a:sym typeface="Amatic SC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matic SC"/>
              <a:buNone/>
              <a:defRPr b="1" i="0" sz="12000" u="none" cap="none" strike="noStrike">
                <a:solidFill>
                  <a:schemeClr val="lt1"/>
                </a:solidFill>
                <a:highlight>
                  <a:schemeClr val="accent1"/>
                </a:highlight>
                <a:latin typeface="Amatic SC"/>
                <a:ea typeface="Amatic SC"/>
                <a:cs typeface="Amatic SC"/>
                <a:sym typeface="Amatic SC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matic SC"/>
              <a:buNone/>
              <a:defRPr b="1" i="0" sz="12000" u="none" cap="none" strike="noStrike">
                <a:solidFill>
                  <a:schemeClr val="lt1"/>
                </a:solidFill>
                <a:highlight>
                  <a:schemeClr val="accent1"/>
                </a:highlight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ource Code Pro"/>
              <a:buChar char="●"/>
              <a:defRPr b="0" i="0" sz="1800" u="none" cap="none" strike="noStrike">
                <a:solidFill>
                  <a:schemeClr val="accent1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accent1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accent1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accent1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accent1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accent1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accent1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accent1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accent1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b="1" i="0" sz="48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b="1" i="0" sz="48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b="1" i="0" sz="48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b="1" i="0" sz="48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b="1" i="0" sz="48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b="1" i="0" sz="48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b="1" i="0" sz="48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b="1" i="0" sz="48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b="1" i="0" sz="48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○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■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●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○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■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●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○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Source Code Pro"/>
              <a:buChar char="■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○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■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●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○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■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●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○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Source Code Pro"/>
              <a:buChar char="■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matic SC"/>
              <a:buNone/>
              <a:defRPr b="1" i="0" sz="40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matic SC"/>
              <a:buNone/>
              <a:defRPr b="1" i="0" sz="40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matic SC"/>
              <a:buNone/>
              <a:defRPr b="1" i="0" sz="40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matic SC"/>
              <a:buNone/>
              <a:defRPr b="1" i="0" sz="40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matic SC"/>
              <a:buNone/>
              <a:defRPr b="1" i="0" sz="40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matic SC"/>
              <a:buNone/>
              <a:defRPr b="1" i="0" sz="40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matic SC"/>
              <a:buNone/>
              <a:defRPr b="1" i="0" sz="40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matic SC"/>
              <a:buNone/>
              <a:defRPr b="1" i="0" sz="40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matic SC"/>
              <a:buNone/>
              <a:defRPr b="1" i="0" sz="40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matic SC"/>
              <a:buNone/>
              <a:defRPr b="1" i="0" sz="3000" u="none" cap="none" strike="noStrike">
                <a:solidFill>
                  <a:schemeClr val="accent1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matic SC"/>
              <a:buNone/>
              <a:defRPr b="1" i="0" sz="3000" u="none" cap="none" strike="noStrike">
                <a:solidFill>
                  <a:schemeClr val="accent1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matic SC"/>
              <a:buNone/>
              <a:defRPr b="1" i="0" sz="3000" u="none" cap="none" strike="noStrike">
                <a:solidFill>
                  <a:schemeClr val="accent1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matic SC"/>
              <a:buNone/>
              <a:defRPr b="1" i="0" sz="3000" u="none" cap="none" strike="noStrike">
                <a:solidFill>
                  <a:schemeClr val="accent1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matic SC"/>
              <a:buNone/>
              <a:defRPr b="1" i="0" sz="3000" u="none" cap="none" strike="noStrike">
                <a:solidFill>
                  <a:schemeClr val="accent1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matic SC"/>
              <a:buNone/>
              <a:defRPr b="1" i="0" sz="3000" u="none" cap="none" strike="noStrike">
                <a:solidFill>
                  <a:schemeClr val="accent1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matic SC"/>
              <a:buNone/>
              <a:defRPr b="1" i="0" sz="3000" u="none" cap="none" strike="noStrike">
                <a:solidFill>
                  <a:schemeClr val="accent1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matic SC"/>
              <a:buNone/>
              <a:defRPr b="1" i="0" sz="3000" u="none" cap="none" strike="noStrike">
                <a:solidFill>
                  <a:schemeClr val="accent1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matic SC"/>
              <a:buNone/>
              <a:defRPr b="1" i="0" sz="3000" u="none" cap="none" strike="noStrike">
                <a:solidFill>
                  <a:schemeClr val="accent1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●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○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■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●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○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■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●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○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Source Code Pro"/>
              <a:buChar char="■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b="1" i="0" sz="60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b="1" i="0" sz="60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b="1" i="0" sz="60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b="1" i="0" sz="60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b="1" i="0" sz="60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b="1" i="0" sz="60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b="1" i="0" sz="60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b="1" i="0" sz="60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b="1" i="0" sz="60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matic SC"/>
              <a:buNone/>
              <a:defRPr b="1" i="0" sz="54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matic SC"/>
              <a:buNone/>
              <a:defRPr b="1" i="0" sz="54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matic SC"/>
              <a:buNone/>
              <a:defRPr b="1" i="0" sz="54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matic SC"/>
              <a:buNone/>
              <a:defRPr b="1" i="0" sz="54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matic SC"/>
              <a:buNone/>
              <a:defRPr b="1" i="0" sz="54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matic SC"/>
              <a:buNone/>
              <a:defRPr b="1" i="0" sz="54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matic SC"/>
              <a:buNone/>
              <a:defRPr b="1" i="0" sz="54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matic SC"/>
              <a:buNone/>
              <a:defRPr b="1" i="0" sz="54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matic SC"/>
              <a:buNone/>
              <a:defRPr b="1" i="0" sz="54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ource Code Pro"/>
              <a:buChar char="●"/>
              <a:defRPr b="0" i="0" sz="1800" u="none" cap="none" strike="noStrike">
                <a:solidFill>
                  <a:schemeClr val="accent1"/>
                </a:solidFill>
                <a:highlight>
                  <a:schemeClr val="lt1"/>
                </a:highlight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accent1"/>
                </a:solidFill>
                <a:highlight>
                  <a:schemeClr val="lt1"/>
                </a:highlight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accent1"/>
                </a:solidFill>
                <a:highlight>
                  <a:schemeClr val="lt1"/>
                </a:highlight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accent1"/>
                </a:solidFill>
                <a:highlight>
                  <a:schemeClr val="lt1"/>
                </a:highlight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accent1"/>
                </a:solidFill>
                <a:highlight>
                  <a:schemeClr val="lt1"/>
                </a:highlight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accent1"/>
                </a:solidFill>
                <a:highlight>
                  <a:schemeClr val="lt1"/>
                </a:highlight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accent1"/>
                </a:solidFill>
                <a:highlight>
                  <a:schemeClr val="lt1"/>
                </a:highlight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accent1"/>
                </a:solidFill>
                <a:highlight>
                  <a:schemeClr val="lt1"/>
                </a:highlight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accent1"/>
                </a:solidFill>
                <a:highlight>
                  <a:schemeClr val="lt1"/>
                </a:highlight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i="0" sz="24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Amatic SC"/>
              <a:buNone/>
            </a:pPr>
            <a:r>
              <a:rPr b="1" i="0" lang="en" sz="80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Functions</a:t>
            </a:r>
            <a:br>
              <a:rPr b="1" i="0" lang="en" sz="80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</a:br>
            <a:r>
              <a:rPr b="1" i="0" lang="en" sz="60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Part 1</a:t>
            </a:r>
            <a:endParaRPr b="1" i="0" sz="6000" u="none" cap="none" strike="noStrike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</a:pPr>
            <a:r>
              <a:rPr b="1" i="0" lang="en" sz="48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EXAMPLE</a:t>
            </a:r>
            <a:endParaRPr b="1" i="0" sz="4800" u="none" cap="none" strike="noStrike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</a:pPr>
            <a:r>
              <a:rPr b="1" i="0" lang="en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Default values</a:t>
            </a:r>
            <a:endParaRPr b="1" i="0" sz="4200" u="none" cap="none" strike="noStrike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0" i="0" lang="en" sz="2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Keep in mind!</a:t>
            </a:r>
            <a:br>
              <a:rPr b="0" i="0" lang="en" sz="2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0" lang="en" sz="2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Default values work only for undefined values. If value of the passed argument is null, it will remain null in the whole funcion.</a:t>
            </a:r>
            <a:endParaRPr b="0" i="0" sz="24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</a:pPr>
            <a:r>
              <a:rPr b="1" i="0" lang="en" sz="48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EXAMPLE</a:t>
            </a:r>
            <a:endParaRPr b="1" i="0" sz="4800" u="none" cap="none" strike="noStrike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</a:pPr>
            <a:r>
              <a:rPr b="1" i="0" lang="en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Arguments And Parameters</a:t>
            </a:r>
            <a:endParaRPr b="1" i="0" sz="4200" u="none" cap="none" strike="noStrike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b="0" i="0" lang="en" sz="2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no declared types</a:t>
            </a:r>
            <a:endParaRPr b="0" i="0" sz="24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b="0" i="0" lang="en" sz="2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no type checking</a:t>
            </a:r>
            <a:endParaRPr b="0" i="0" sz="24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b="0" i="0" lang="en" sz="2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fewer arguments are ok. they set to undefined</a:t>
            </a:r>
            <a:endParaRPr b="0" i="0" sz="24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b="0" i="0" lang="en" sz="2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even sometimes desirable to have optionals, give them reasonable defaults</a:t>
            </a:r>
            <a:endParaRPr b="0" i="0" sz="18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</a:pPr>
            <a:r>
              <a:rPr b="1" i="0" lang="en" sz="48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EXAMPLE</a:t>
            </a:r>
            <a:endParaRPr b="1" i="0" sz="4800" u="none" cap="none" strike="noStrike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</a:pPr>
            <a:r>
              <a:rPr b="1" i="0" lang="en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Return</a:t>
            </a:r>
            <a:endParaRPr b="1" i="0" sz="4200" u="none" cap="none" strike="noStrike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2479250"/>
            <a:ext cx="8520600" cy="20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ource Code Pro"/>
              <a:buChar char="●"/>
            </a:pPr>
            <a:r>
              <a:rPr b="0" i="0" lang="en" sz="2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may appear only within the body of a function</a:t>
            </a:r>
            <a:endParaRPr b="0" i="0" sz="22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ource Code Pro"/>
              <a:buChar char="●"/>
            </a:pPr>
            <a:r>
              <a:rPr b="0" i="0" lang="en" sz="2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it is a Syntax Error to appear anywhere else</a:t>
            </a:r>
            <a:endParaRPr b="0" i="0" sz="22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0" name="Google Shape;140;p27"/>
          <p:cNvSpPr/>
          <p:nvPr/>
        </p:nvSpPr>
        <p:spPr>
          <a:xfrm>
            <a:off x="311700" y="1093850"/>
            <a:ext cx="8520600" cy="1212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A64D79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0" i="1" lang="en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expression</a:t>
            </a:r>
            <a:r>
              <a:rPr b="0" i="0" lang="en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2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</a:pPr>
            <a:r>
              <a:rPr b="1" i="0" lang="en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Return</a:t>
            </a:r>
            <a:endParaRPr b="1" i="0" sz="4200" u="none" cap="none" strike="noStrike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46" name="Google Shape;146;p28"/>
          <p:cNvSpPr/>
          <p:nvPr/>
        </p:nvSpPr>
        <p:spPr>
          <a:xfrm>
            <a:off x="1073075" y="1492475"/>
            <a:ext cx="7162800" cy="25902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return;</a:t>
            </a:r>
            <a:br>
              <a:rPr b="0" i="0" lang="en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0" i="0" lang="en" sz="2400" u="none" cap="none" strike="noStrik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b="0" i="0" lang="en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br>
              <a:rPr b="0" i="0" lang="en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0" i="0" lang="en" sz="2400" u="none" cap="none" strike="noStrik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b="0" i="0" lang="en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br>
              <a:rPr b="0" i="0" lang="en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return x;</a:t>
            </a:r>
            <a:br>
              <a:rPr b="0" i="0" lang="en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return x</a:t>
            </a:r>
            <a:r>
              <a:rPr b="0" i="0" lang="en" sz="2400" u="none" cap="none" strike="noStrik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2400" u="none" cap="none" strike="noStrike">
                <a:solidFill>
                  <a:srgbClr val="A64D79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0" i="0" lang="en" sz="2400" u="none" cap="none" strike="noStrik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i="0" lang="en" sz="2400" u="none" cap="none" strike="noStrik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2400" u="none" cap="none" strike="noStrik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b="0" i="0" lang="en" sz="2400" u="none" cap="none" strike="noStrik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 3</a:t>
            </a:r>
            <a:r>
              <a:rPr b="0" i="0" lang="en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2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</a:pPr>
            <a:r>
              <a:rPr b="1" i="0" lang="en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FUnction and Return</a:t>
            </a:r>
            <a:endParaRPr b="1" i="0" sz="4200" u="none" cap="none" strike="noStrike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52" name="Google Shape;152;p29"/>
          <p:cNvSpPr txBox="1"/>
          <p:nvPr>
            <p:ph idx="1" type="body"/>
          </p:nvPr>
        </p:nvSpPr>
        <p:spPr>
          <a:xfrm>
            <a:off x="311700" y="1228675"/>
            <a:ext cx="8520600" cy="3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0" i="0" lang="en" sz="2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When the return statement is executed, the function that contains it returns the value of expression to its caller.</a:t>
            </a:r>
            <a:endParaRPr b="0" i="0" sz="22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0" i="0" lang="en" sz="2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With no return statement, a function invocation simply executes each of the statements in the function body in turn until it reaches the end of the function and returns </a:t>
            </a:r>
            <a:r>
              <a:rPr b="0" i="0" lang="en" sz="2200" u="none" cap="none" strike="noStrike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undefined.</a:t>
            </a:r>
            <a:endParaRPr b="0" i="0" sz="2200" u="none" cap="none" strike="noStrike">
              <a:solidFill>
                <a:srgbClr val="A64D7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</a:pPr>
            <a:r>
              <a:rPr b="1" i="0" lang="en" sz="48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EXAMPLE</a:t>
            </a:r>
            <a:endParaRPr b="1" i="0" sz="4800" u="none" cap="none" strike="noStrike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</a:pPr>
            <a:r>
              <a:rPr b="1" i="0" lang="en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Arrow functions</a:t>
            </a:r>
            <a:endParaRPr b="1" i="0" sz="4200" u="none" cap="none" strike="noStrike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311700" y="1228675"/>
            <a:ext cx="8520600" cy="3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t/>
            </a:r>
            <a:endParaRPr b="0" i="0" sz="2200" u="none" cap="none" strike="noStrike">
              <a:solidFill>
                <a:srgbClr val="A64D7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0" i="0" lang="en" sz="2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let func = (arg1, arg2, ...argN) =&gt; expression</a:t>
            </a:r>
            <a:endParaRPr b="0" i="0" sz="22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</a:pPr>
            <a:r>
              <a:rPr b="1" i="0" lang="en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What is a Function?</a:t>
            </a:r>
            <a:endParaRPr b="1" i="0" sz="4200" u="none" cap="none" strike="noStrike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0" i="0" lang="en" sz="2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 function is a block of organized, reusable code that is used to perform a single, related action.</a:t>
            </a:r>
            <a:br>
              <a:rPr b="0" i="0" lang="en" sz="2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 b="0" i="0" sz="24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</a:pPr>
            <a:r>
              <a:rPr b="1" i="0" lang="en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SCOPE</a:t>
            </a:r>
            <a:endParaRPr b="1" i="0" sz="4200" u="none" cap="none" strike="noStrike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</a:pPr>
            <a:r>
              <a:t/>
            </a:r>
            <a:endParaRPr b="1" i="0" sz="4200" u="none" cap="none" strike="noStrike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grpSp>
        <p:nvGrpSpPr>
          <p:cNvPr id="169" name="Google Shape;169;p32"/>
          <p:cNvGrpSpPr/>
          <p:nvPr/>
        </p:nvGrpSpPr>
        <p:grpSpPr>
          <a:xfrm>
            <a:off x="2142150" y="1134775"/>
            <a:ext cx="4859700" cy="3687900"/>
            <a:chOff x="1406175" y="1134775"/>
            <a:chExt cx="4859700" cy="3687900"/>
          </a:xfrm>
        </p:grpSpPr>
        <p:sp>
          <p:nvSpPr>
            <p:cNvPr id="170" name="Google Shape;170;p32"/>
            <p:cNvSpPr/>
            <p:nvPr/>
          </p:nvSpPr>
          <p:spPr>
            <a:xfrm>
              <a:off x="1406175" y="1134775"/>
              <a:ext cx="4859700" cy="3687900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32"/>
            <p:cNvSpPr txBox="1"/>
            <p:nvPr/>
          </p:nvSpPr>
          <p:spPr>
            <a:xfrm>
              <a:off x="1541825" y="1233450"/>
              <a:ext cx="1924200" cy="30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073763"/>
                  </a:solidFill>
                  <a:latin typeface="Arial"/>
                  <a:ea typeface="Arial"/>
                  <a:cs typeface="Arial"/>
                  <a:sym typeface="Arial"/>
                </a:rPr>
                <a:t>GLOBAL SCOPE</a:t>
              </a:r>
              <a:endParaRPr b="1" i="0" sz="1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32"/>
            <p:cNvSpPr/>
            <p:nvPr/>
          </p:nvSpPr>
          <p:spPr>
            <a:xfrm>
              <a:off x="2224575" y="1665150"/>
              <a:ext cx="3831600" cy="2923200"/>
            </a:xfrm>
            <a:prstGeom prst="rect">
              <a:avLst/>
            </a:prstGeom>
            <a:solidFill>
              <a:srgbClr val="D9D9D9"/>
            </a:solidFill>
            <a:ln cap="flat" cmpd="sng" w="2857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32"/>
            <p:cNvSpPr txBox="1"/>
            <p:nvPr/>
          </p:nvSpPr>
          <p:spPr>
            <a:xfrm>
              <a:off x="2372625" y="1718450"/>
              <a:ext cx="1924200" cy="30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073763"/>
                  </a:solidFill>
                  <a:latin typeface="Arial"/>
                  <a:ea typeface="Arial"/>
                  <a:cs typeface="Arial"/>
                  <a:sym typeface="Arial"/>
                </a:rPr>
                <a:t>FUNCTION SCOPE</a:t>
              </a:r>
              <a:endParaRPr b="1" i="0" sz="1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32"/>
            <p:cNvSpPr/>
            <p:nvPr/>
          </p:nvSpPr>
          <p:spPr>
            <a:xfrm>
              <a:off x="2972625" y="2203450"/>
              <a:ext cx="2849400" cy="2126100"/>
            </a:xfrm>
            <a:prstGeom prst="rect">
              <a:avLst/>
            </a:prstGeom>
            <a:solidFill>
              <a:srgbClr val="B7B7B7"/>
            </a:solidFill>
            <a:ln cap="flat" cmpd="sng" w="2857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32"/>
            <p:cNvSpPr txBox="1"/>
            <p:nvPr/>
          </p:nvSpPr>
          <p:spPr>
            <a:xfrm>
              <a:off x="3178275" y="2302550"/>
              <a:ext cx="1924200" cy="30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073763"/>
                  </a:solidFill>
                  <a:latin typeface="Arial"/>
                  <a:ea typeface="Arial"/>
                  <a:cs typeface="Arial"/>
                  <a:sym typeface="Arial"/>
                </a:rPr>
                <a:t>BLOCK SCOPE</a:t>
              </a:r>
              <a:endParaRPr b="1" i="0" sz="1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</a:pPr>
            <a:r>
              <a:rPr b="1" i="0" lang="en" sz="48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EXAMPLE</a:t>
            </a:r>
            <a:endParaRPr b="1" i="0" sz="4800" u="none" cap="none" strike="noStrike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</a:pPr>
            <a:r>
              <a:rPr b="1" i="0" lang="en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Declaration, Arguments, Return, Call</a:t>
            </a:r>
            <a:br>
              <a:rPr b="1" i="0" lang="en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</a:br>
            <a:endParaRPr b="1" i="0" sz="4200" u="none" cap="none" strike="noStrike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86" name="Google Shape;18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245800"/>
            <a:ext cx="8520600" cy="372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</a:pPr>
            <a:r>
              <a:rPr b="1" i="0" lang="en" sz="48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Thank You!</a:t>
            </a:r>
            <a:endParaRPr b="1" i="0" sz="4800" u="none" cap="none" strike="noStrike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</a:pPr>
            <a:r>
              <a:rPr b="1" i="0" lang="en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Functions we know</a:t>
            </a:r>
            <a:endParaRPr b="1" i="0" sz="4200" u="none" cap="none" strike="noStrike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console</a:t>
            </a:r>
            <a:r>
              <a:rPr b="0" i="0" lang="en" sz="2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b="0" i="0" lang="en" sz="36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log</a:t>
            </a:r>
            <a:br>
              <a:rPr b="0" i="0" lang="en" sz="2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0" lang="en" sz="36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prompt</a:t>
            </a:r>
            <a:br>
              <a:rPr b="0" i="0" lang="en" sz="2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0" lang="en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Math</a:t>
            </a:r>
            <a:r>
              <a:rPr b="0" i="0" lang="en" sz="2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b="0" i="0" lang="en" sz="36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floor</a:t>
            </a:r>
            <a:br>
              <a:rPr b="0" i="0" lang="en" sz="2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0" lang="en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Array</a:t>
            </a:r>
            <a:r>
              <a:rPr b="0" i="0" lang="en" sz="2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b="0" i="0" lang="en" sz="36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push</a:t>
            </a:r>
            <a:endParaRPr b="0" i="0" sz="36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</a:pPr>
            <a:r>
              <a:rPr b="1" i="0" lang="en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Why Functions?</a:t>
            </a:r>
            <a:endParaRPr b="1" i="0" sz="4200" u="none" cap="none" strike="noStrike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Code Pro"/>
              <a:buChar char="●"/>
            </a:pPr>
            <a:r>
              <a:rPr b="0" i="0" lang="en" sz="2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to reduce repetition</a:t>
            </a:r>
            <a:endParaRPr b="0" i="0" sz="24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Code Pro"/>
              <a:buChar char="●"/>
            </a:pPr>
            <a:r>
              <a:rPr b="0" i="0" lang="en" sz="2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to associate names with subprograms</a:t>
            </a:r>
            <a:endParaRPr b="0" i="0" sz="24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Code Pro"/>
              <a:buChar char="●"/>
            </a:pPr>
            <a:r>
              <a:rPr b="0" i="0" lang="en" sz="2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to isolate these subprograms from each other</a:t>
            </a:r>
            <a:endParaRPr b="0" i="0" sz="24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b="0" i="0" lang="en" sz="2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to structure larger programs</a:t>
            </a:r>
            <a:br>
              <a:rPr b="0" i="0" lang="en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 b="0" i="0" sz="18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</a:pPr>
            <a:r>
              <a:rPr b="1" i="0" lang="en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Defining Functions</a:t>
            </a:r>
            <a:endParaRPr b="1" i="0" sz="4200" u="none" cap="none" strike="noStrike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311700" y="1295125"/>
            <a:ext cx="8520600" cy="3540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7"/>
          <p:cNvSpPr txBox="1"/>
          <p:nvPr/>
        </p:nvSpPr>
        <p:spPr>
          <a:xfrm flipH="1">
            <a:off x="370025" y="1408625"/>
            <a:ext cx="8387400" cy="3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A64D7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A64D79"/>
                </a:solidFill>
                <a:latin typeface="Arial"/>
                <a:ea typeface="Arial"/>
                <a:cs typeface="Arial"/>
                <a:sym typeface="Arial"/>
              </a:rPr>
              <a:t>function </a:t>
            </a:r>
            <a:r>
              <a:rPr b="0" i="0" lang="en" sz="2800" u="none" cap="none" strike="noStrik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functionName</a:t>
            </a:r>
            <a:r>
              <a:rPr b="0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" sz="2800" u="none" cap="none" strike="noStrik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functionArguments</a:t>
            </a:r>
            <a:r>
              <a:rPr b="0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" sz="28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// function body</a:t>
            </a:r>
            <a:endParaRPr b="0" i="0" sz="1800" u="none" cap="none" strike="noStrik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</a:pPr>
            <a:r>
              <a:rPr b="1" i="0" lang="en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Declaration</a:t>
            </a:r>
            <a:endParaRPr b="1" i="0" sz="4200" u="none" cap="none" strike="noStrike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7" name="Google Shape;87;p18"/>
          <p:cNvSpPr/>
          <p:nvPr/>
        </p:nvSpPr>
        <p:spPr>
          <a:xfrm>
            <a:off x="311700" y="1152475"/>
            <a:ext cx="8520600" cy="1445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A64D79"/>
                </a:solidFill>
                <a:latin typeface="Proxima Nova"/>
                <a:ea typeface="Proxima Nova"/>
                <a:cs typeface="Proxima Nova"/>
                <a:sym typeface="Proxima Nova"/>
              </a:rPr>
              <a:t>var</a:t>
            </a:r>
            <a:r>
              <a:rPr b="0" i="0" lang="en" sz="2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0" i="0" lang="en" sz="2400" u="none" cap="none" strike="noStrike">
                <a:solidFill>
                  <a:srgbClr val="0B5394"/>
                </a:solidFill>
                <a:latin typeface="Proxima Nova"/>
                <a:ea typeface="Proxima Nova"/>
                <a:cs typeface="Proxima Nova"/>
                <a:sym typeface="Proxima Nova"/>
              </a:rPr>
              <a:t>myFunction </a:t>
            </a:r>
            <a:r>
              <a:rPr b="0" i="0" lang="en" sz="2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= </a:t>
            </a:r>
            <a:r>
              <a:rPr b="0" i="0" lang="en" sz="2400" u="none" cap="none" strike="noStrike">
                <a:solidFill>
                  <a:srgbClr val="A64D79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</a:t>
            </a:r>
            <a:r>
              <a:rPr b="0" i="0" lang="en" sz="2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(...) {</a:t>
            </a:r>
            <a:br>
              <a:rPr b="0" i="0" lang="en" sz="2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0" i="0" lang="en" sz="2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	...</a:t>
            </a:r>
            <a:br>
              <a:rPr b="0" i="0" lang="en" sz="2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0" i="0" lang="en" sz="2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}</a:t>
            </a:r>
            <a:endParaRPr b="0" i="0" sz="2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8"/>
          <p:cNvSpPr/>
          <p:nvPr/>
        </p:nvSpPr>
        <p:spPr>
          <a:xfrm>
            <a:off x="311700" y="2871375"/>
            <a:ext cx="8520600" cy="1445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A64D79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 </a:t>
            </a:r>
            <a:r>
              <a:rPr b="0" i="0" lang="en" sz="2400" u="none" cap="none" strike="noStrike">
                <a:solidFill>
                  <a:srgbClr val="0B5394"/>
                </a:solidFill>
                <a:latin typeface="Proxima Nova"/>
                <a:ea typeface="Proxima Nova"/>
                <a:cs typeface="Proxima Nova"/>
                <a:sym typeface="Proxima Nova"/>
              </a:rPr>
              <a:t>myFunction</a:t>
            </a:r>
            <a:r>
              <a:rPr b="0" i="0" lang="en" sz="2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(...) {</a:t>
            </a:r>
            <a:br>
              <a:rPr b="0" i="0" lang="en" sz="2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0" i="0" lang="en" sz="2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	…</a:t>
            </a:r>
            <a:br>
              <a:rPr b="0" i="0" lang="en" sz="2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0" i="0" lang="en" sz="2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}</a:t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</a:pPr>
            <a:r>
              <a:rPr b="1" i="0" lang="en" sz="48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EXAMPLE</a:t>
            </a:r>
            <a:endParaRPr b="1" i="0" sz="4800" u="none" cap="none" strike="noStrike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</a:pPr>
            <a:r>
              <a:rPr b="1" i="0" lang="en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Invocation</a:t>
            </a:r>
            <a:endParaRPr b="1" i="0" sz="4200" u="none" cap="none" strike="noStrike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9" name="Google Shape;99;p20"/>
          <p:cNvSpPr/>
          <p:nvPr/>
        </p:nvSpPr>
        <p:spPr>
          <a:xfrm>
            <a:off x="311700" y="1295125"/>
            <a:ext cx="8520600" cy="3540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0"/>
          <p:cNvSpPr txBox="1"/>
          <p:nvPr/>
        </p:nvSpPr>
        <p:spPr>
          <a:xfrm flipH="1">
            <a:off x="370025" y="1408625"/>
            <a:ext cx="8387400" cy="3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A64D79"/>
                </a:solidFill>
                <a:latin typeface="Arial"/>
                <a:ea typeface="Arial"/>
                <a:cs typeface="Arial"/>
                <a:sym typeface="Arial"/>
              </a:rPr>
              <a:t>function </a:t>
            </a:r>
            <a:r>
              <a:rPr b="0" i="0" lang="en" sz="2800" u="none" cap="none" strike="noStrik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functionName</a:t>
            </a:r>
            <a:r>
              <a:rPr b="0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" sz="2800" u="none" cap="none" strike="noStrik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functionArguments</a:t>
            </a:r>
            <a:r>
              <a:rPr b="0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" sz="28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// function body</a:t>
            </a:r>
            <a:endParaRPr b="0" i="0" sz="1800" u="none" cap="none" strike="noStrik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functionName(</a:t>
            </a:r>
            <a:r>
              <a:rPr b="0" i="0" lang="en" sz="2800" u="none" cap="none" strike="noStrike">
                <a:solidFill>
                  <a:srgbClr val="134F5C"/>
                </a:solidFill>
                <a:latin typeface="Arial"/>
                <a:ea typeface="Arial"/>
                <a:cs typeface="Arial"/>
                <a:sym typeface="Arial"/>
              </a:rPr>
              <a:t>argumentValues</a:t>
            </a:r>
            <a:r>
              <a:rPr b="0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75725" y="2672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</a:pPr>
            <a:r>
              <a:rPr b="1" i="0" lang="en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Default values</a:t>
            </a:r>
            <a:endParaRPr b="1" i="0" sz="4200" u="none" cap="none" strike="noStrike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0" i="0" lang="en" sz="2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 a parameter is not provided, then its value becomes </a:t>
            </a:r>
            <a:r>
              <a:rPr b="0" i="0" lang="en" sz="2400" u="sng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undefined</a:t>
            </a:r>
            <a:r>
              <a:rPr b="0" i="0" lang="en" sz="2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 b="0" i="0" sz="24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0" i="0" lang="en" sz="2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But you can declare default values for such cases.</a:t>
            </a:r>
            <a:endParaRPr b="0" i="0" sz="24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