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9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C6EBB0-0EFA-4337-A70B-146EC50A1732}"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C447B-2677-49CF-B53E-C884E8E0A43C}" type="slidenum">
              <a:rPr lang="en-US" smtClean="0"/>
              <a:t>‹#›</a:t>
            </a:fld>
            <a:endParaRPr lang="en-US"/>
          </a:p>
        </p:txBody>
      </p:sp>
    </p:spTree>
    <p:extLst>
      <p:ext uri="{BB962C8B-B14F-4D97-AF65-F5344CB8AC3E}">
        <p14:creationId xmlns:p14="http://schemas.microsoft.com/office/powerpoint/2010/main" val="127382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6EBB0-0EFA-4337-A70B-146EC50A1732}"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C447B-2677-49CF-B53E-C884E8E0A43C}" type="slidenum">
              <a:rPr lang="en-US" smtClean="0"/>
              <a:t>‹#›</a:t>
            </a:fld>
            <a:endParaRPr lang="en-US"/>
          </a:p>
        </p:txBody>
      </p:sp>
    </p:spTree>
    <p:extLst>
      <p:ext uri="{BB962C8B-B14F-4D97-AF65-F5344CB8AC3E}">
        <p14:creationId xmlns:p14="http://schemas.microsoft.com/office/powerpoint/2010/main" val="5073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6EBB0-0EFA-4337-A70B-146EC50A1732}"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C447B-2677-49CF-B53E-C884E8E0A43C}" type="slidenum">
              <a:rPr lang="en-US" smtClean="0"/>
              <a:t>‹#›</a:t>
            </a:fld>
            <a:endParaRPr lang="en-US"/>
          </a:p>
        </p:txBody>
      </p:sp>
    </p:spTree>
    <p:extLst>
      <p:ext uri="{BB962C8B-B14F-4D97-AF65-F5344CB8AC3E}">
        <p14:creationId xmlns:p14="http://schemas.microsoft.com/office/powerpoint/2010/main" val="47686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6EBB0-0EFA-4337-A70B-146EC50A1732}"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C447B-2677-49CF-B53E-C884E8E0A43C}" type="slidenum">
              <a:rPr lang="en-US" smtClean="0"/>
              <a:t>‹#›</a:t>
            </a:fld>
            <a:endParaRPr lang="en-US"/>
          </a:p>
        </p:txBody>
      </p:sp>
    </p:spTree>
    <p:extLst>
      <p:ext uri="{BB962C8B-B14F-4D97-AF65-F5344CB8AC3E}">
        <p14:creationId xmlns:p14="http://schemas.microsoft.com/office/powerpoint/2010/main" val="53385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C6EBB0-0EFA-4337-A70B-146EC50A1732}"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C447B-2677-49CF-B53E-C884E8E0A43C}" type="slidenum">
              <a:rPr lang="en-US" smtClean="0"/>
              <a:t>‹#›</a:t>
            </a:fld>
            <a:endParaRPr lang="en-US"/>
          </a:p>
        </p:txBody>
      </p:sp>
    </p:spTree>
    <p:extLst>
      <p:ext uri="{BB962C8B-B14F-4D97-AF65-F5344CB8AC3E}">
        <p14:creationId xmlns:p14="http://schemas.microsoft.com/office/powerpoint/2010/main" val="329303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C6EBB0-0EFA-4337-A70B-146EC50A1732}"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C447B-2677-49CF-B53E-C884E8E0A43C}" type="slidenum">
              <a:rPr lang="en-US" smtClean="0"/>
              <a:t>‹#›</a:t>
            </a:fld>
            <a:endParaRPr lang="en-US"/>
          </a:p>
        </p:txBody>
      </p:sp>
    </p:spTree>
    <p:extLst>
      <p:ext uri="{BB962C8B-B14F-4D97-AF65-F5344CB8AC3E}">
        <p14:creationId xmlns:p14="http://schemas.microsoft.com/office/powerpoint/2010/main" val="913123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C6EBB0-0EFA-4337-A70B-146EC50A1732}"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3C447B-2677-49CF-B53E-C884E8E0A43C}" type="slidenum">
              <a:rPr lang="en-US" smtClean="0"/>
              <a:t>‹#›</a:t>
            </a:fld>
            <a:endParaRPr lang="en-US"/>
          </a:p>
        </p:txBody>
      </p:sp>
    </p:spTree>
    <p:extLst>
      <p:ext uri="{BB962C8B-B14F-4D97-AF65-F5344CB8AC3E}">
        <p14:creationId xmlns:p14="http://schemas.microsoft.com/office/powerpoint/2010/main" val="373108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C6EBB0-0EFA-4337-A70B-146EC50A1732}"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C447B-2677-49CF-B53E-C884E8E0A43C}" type="slidenum">
              <a:rPr lang="en-US" smtClean="0"/>
              <a:t>‹#›</a:t>
            </a:fld>
            <a:endParaRPr lang="en-US"/>
          </a:p>
        </p:txBody>
      </p:sp>
    </p:spTree>
    <p:extLst>
      <p:ext uri="{BB962C8B-B14F-4D97-AF65-F5344CB8AC3E}">
        <p14:creationId xmlns:p14="http://schemas.microsoft.com/office/powerpoint/2010/main" val="338923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6EBB0-0EFA-4337-A70B-146EC50A1732}"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3C447B-2677-49CF-B53E-C884E8E0A43C}" type="slidenum">
              <a:rPr lang="en-US" smtClean="0"/>
              <a:t>‹#›</a:t>
            </a:fld>
            <a:endParaRPr lang="en-US"/>
          </a:p>
        </p:txBody>
      </p:sp>
    </p:spTree>
    <p:extLst>
      <p:ext uri="{BB962C8B-B14F-4D97-AF65-F5344CB8AC3E}">
        <p14:creationId xmlns:p14="http://schemas.microsoft.com/office/powerpoint/2010/main" val="11168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C6EBB0-0EFA-4337-A70B-146EC50A1732}"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C447B-2677-49CF-B53E-C884E8E0A43C}" type="slidenum">
              <a:rPr lang="en-US" smtClean="0"/>
              <a:t>‹#›</a:t>
            </a:fld>
            <a:endParaRPr lang="en-US"/>
          </a:p>
        </p:txBody>
      </p:sp>
    </p:spTree>
    <p:extLst>
      <p:ext uri="{BB962C8B-B14F-4D97-AF65-F5344CB8AC3E}">
        <p14:creationId xmlns:p14="http://schemas.microsoft.com/office/powerpoint/2010/main" val="27291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C6EBB0-0EFA-4337-A70B-146EC50A1732}"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C447B-2677-49CF-B53E-C884E8E0A43C}" type="slidenum">
              <a:rPr lang="en-US" smtClean="0"/>
              <a:t>‹#›</a:t>
            </a:fld>
            <a:endParaRPr lang="en-US"/>
          </a:p>
        </p:txBody>
      </p:sp>
    </p:spTree>
    <p:extLst>
      <p:ext uri="{BB962C8B-B14F-4D97-AF65-F5344CB8AC3E}">
        <p14:creationId xmlns:p14="http://schemas.microsoft.com/office/powerpoint/2010/main" val="62076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6EBB0-0EFA-4337-A70B-146EC50A1732}" type="datetimeFigureOut">
              <a:rPr lang="en-US" smtClean="0"/>
              <a:t>4/20/2023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C447B-2677-49CF-B53E-C884E8E0A43C}" type="slidenum">
              <a:rPr lang="en-US" smtClean="0"/>
              <a:t>‹#›</a:t>
            </a:fld>
            <a:endParaRPr lang="en-US"/>
          </a:p>
        </p:txBody>
      </p:sp>
    </p:spTree>
    <p:extLst>
      <p:ext uri="{BB962C8B-B14F-4D97-AF65-F5344CB8AC3E}">
        <p14:creationId xmlns:p14="http://schemas.microsoft.com/office/powerpoint/2010/main" val="4135704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SWIN TRANSFORMER</a:t>
            </a:r>
            <a:endParaRPr lang="en-US" b="1" dirty="0"/>
          </a:p>
        </p:txBody>
      </p:sp>
      <p:sp>
        <p:nvSpPr>
          <p:cNvPr id="3" name="Subtitle 2"/>
          <p:cNvSpPr>
            <a:spLocks noGrp="1"/>
          </p:cNvSpPr>
          <p:nvPr>
            <p:ph type="subTitle" idx="1"/>
          </p:nvPr>
        </p:nvSpPr>
        <p:spPr>
          <a:xfrm>
            <a:off x="1524000" y="4000500"/>
            <a:ext cx="9144000" cy="1257300"/>
          </a:xfrm>
        </p:spPr>
        <p:txBody>
          <a:bodyPr>
            <a:normAutofit/>
          </a:bodyPr>
          <a:lstStyle/>
          <a:p>
            <a:r>
              <a:rPr lang="en-US" dirty="0" smtClean="0"/>
              <a:t>520H0622 – </a:t>
            </a:r>
            <a:r>
              <a:rPr lang="en-US" dirty="0" err="1" smtClean="0"/>
              <a:t>Lê</a:t>
            </a:r>
            <a:r>
              <a:rPr lang="en-US" dirty="0" smtClean="0"/>
              <a:t> </a:t>
            </a:r>
            <a:r>
              <a:rPr lang="en-US" dirty="0" err="1" smtClean="0"/>
              <a:t>Bá</a:t>
            </a:r>
            <a:r>
              <a:rPr lang="en-US" dirty="0" smtClean="0"/>
              <a:t> </a:t>
            </a:r>
            <a:r>
              <a:rPr lang="en-US" dirty="0" err="1" smtClean="0"/>
              <a:t>Duy</a:t>
            </a:r>
            <a:endParaRPr lang="en-US" dirty="0" smtClean="0"/>
          </a:p>
          <a:p>
            <a:r>
              <a:rPr lang="en-US" dirty="0" smtClean="0"/>
              <a:t>520H0667 – </a:t>
            </a:r>
            <a:r>
              <a:rPr lang="en-US" dirty="0" err="1" smtClean="0"/>
              <a:t>Trần</a:t>
            </a:r>
            <a:r>
              <a:rPr lang="en-US" dirty="0" smtClean="0"/>
              <a:t> </a:t>
            </a:r>
            <a:r>
              <a:rPr lang="en-US" dirty="0" err="1" smtClean="0"/>
              <a:t>Cự</a:t>
            </a:r>
            <a:r>
              <a:rPr lang="en-US" dirty="0" smtClean="0"/>
              <a:t> </a:t>
            </a:r>
            <a:r>
              <a:rPr lang="en-US" dirty="0" err="1" smtClean="0"/>
              <a:t>Phú</a:t>
            </a:r>
            <a:endParaRPr lang="en-US" dirty="0"/>
          </a:p>
        </p:txBody>
      </p:sp>
    </p:spTree>
    <p:extLst>
      <p:ext uri="{BB962C8B-B14F-4D97-AF65-F5344CB8AC3E}">
        <p14:creationId xmlns:p14="http://schemas.microsoft.com/office/powerpoint/2010/main" val="1575348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SHIFTED WINDOW BASED SELF-ATTENTION</a:t>
            </a:r>
            <a:endParaRPr lang="en-US"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15390" y="2855146"/>
            <a:ext cx="5761219" cy="2292295"/>
          </a:xfrm>
          <a:prstGeom prst="rect">
            <a:avLst/>
          </a:prstGeom>
        </p:spPr>
      </p:pic>
    </p:spTree>
    <p:extLst>
      <p:ext uri="{BB962C8B-B14F-4D97-AF65-F5344CB8AC3E}">
        <p14:creationId xmlns:p14="http://schemas.microsoft.com/office/powerpoint/2010/main" val="351330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SHIFTED WINDOW BASED SELF-ATTENTION</a:t>
            </a:r>
            <a:endParaRPr lang="en-US" dirty="0"/>
          </a:p>
        </p:txBody>
      </p:sp>
      <p:sp>
        <p:nvSpPr>
          <p:cNvPr id="3" name="Content Placeholder 2"/>
          <p:cNvSpPr>
            <a:spLocks noGrp="1"/>
          </p:cNvSpPr>
          <p:nvPr>
            <p:ph idx="1"/>
          </p:nvPr>
        </p:nvSpPr>
        <p:spPr/>
        <p:txBody>
          <a:bodyPr/>
          <a:lstStyle/>
          <a:p>
            <a:pPr marL="0" indent="0" algn="just">
              <a:buNone/>
            </a:pPr>
            <a:r>
              <a:rPr lang="vi-VN" dirty="0" smtClean="0">
                <a:latin typeface="Calibri" panose="020F0502020204030204" pitchFamily="34" charset="0"/>
                <a:cs typeface="Calibri" panose="020F0502020204030204" pitchFamily="34" charset="0"/>
              </a:rPr>
              <a:t>Việc Vision Transformer sử dụng self attention trên toàn bộ ảnh gây ra vấn đề như đã nói ở phần mở đầu là độ phức tạp của thuật toán sẽ tăng theo số patch. Mà số patch thì phụ thuộc vào kích cỡ ảnh đầu vào, phụ thuộc vào bài toán mà chúng ta cần giải quyết . Do vậy cơ chế W-MSA và SW-MSA được thiết kế để giải quyết vấn đề đó. Hình minh họa trên mô tả việc tính toán self attention giữa các patch (hình vuông viền xám) trên cùng 1 cửa sổ (hình vuông viền đỏ) với nhau thay vì tính toán self attention giữa các path trên toàn bộ bức ảnh.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6297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W-MSA &amp; SW-MSA</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algn="just"/>
                <a:r>
                  <a:rPr lang="en-US" dirty="0" smtClean="0"/>
                  <a:t>W-MSA: </a:t>
                </a:r>
                <a:r>
                  <a:rPr lang="en-US" dirty="0" err="1"/>
                  <a:t>Giả</a:t>
                </a:r>
                <a:r>
                  <a:rPr lang="en-US" dirty="0"/>
                  <a:t> </a:t>
                </a:r>
                <a:r>
                  <a:rPr lang="en-US" dirty="0" err="1"/>
                  <a:t>sử</a:t>
                </a:r>
                <a:r>
                  <a:rPr lang="en-US" dirty="0"/>
                  <a:t> </a:t>
                </a:r>
                <a:r>
                  <a:rPr lang="en-US" dirty="0" err="1"/>
                  <a:t>ảnh</a:t>
                </a:r>
                <a:r>
                  <a:rPr lang="en-US" dirty="0"/>
                  <a:t> </a:t>
                </a:r>
                <a:r>
                  <a:rPr lang="en-US" dirty="0" err="1"/>
                  <a:t>đầu</a:t>
                </a:r>
                <a:r>
                  <a:rPr lang="en-US" dirty="0"/>
                  <a:t> </a:t>
                </a:r>
                <a:r>
                  <a:rPr lang="en-US" dirty="0" err="1"/>
                  <a:t>vào</a:t>
                </a:r>
                <a:r>
                  <a:rPr lang="en-US" dirty="0"/>
                  <a:t> </a:t>
                </a:r>
                <a:r>
                  <a:rPr lang="en-US" dirty="0" err="1"/>
                  <a:t>có</a:t>
                </a:r>
                <a:r>
                  <a:rPr lang="en-US" dirty="0"/>
                  <a:t> </a:t>
                </a:r>
                <a:r>
                  <a:rPr lang="en-US" dirty="0" err="1"/>
                  <a:t>kích</a:t>
                </a:r>
                <a:r>
                  <a:rPr lang="en-US" dirty="0"/>
                  <a:t> </a:t>
                </a:r>
                <a:r>
                  <a:rPr lang="en-US" dirty="0" err="1"/>
                  <a:t>thước</a:t>
                </a:r>
                <a:r>
                  <a:rPr lang="en-US" dirty="0"/>
                  <a:t> </a:t>
                </a:r>
                <a:r>
                  <a:rPr lang="en-US" dirty="0" err="1"/>
                  <a:t>HxW</a:t>
                </a:r>
                <a:r>
                  <a:rPr lang="en-US" dirty="0"/>
                  <a:t>, </a:t>
                </a:r>
                <a:r>
                  <a:rPr lang="en-US" dirty="0" err="1"/>
                  <a:t>được</a:t>
                </a:r>
                <a:r>
                  <a:rPr lang="en-US" dirty="0"/>
                  <a:t> chia </a:t>
                </a:r>
                <a:r>
                  <a:rPr lang="en-US" dirty="0" err="1"/>
                  <a:t>làm</a:t>
                </a:r>
                <a:r>
                  <a:rPr lang="en-US" dirty="0"/>
                  <a:t> </a:t>
                </a:r>
                <a:r>
                  <a:rPr lang="en-US" dirty="0" err="1"/>
                  <a:t>các</a:t>
                </a:r>
                <a:r>
                  <a:rPr lang="en-US" dirty="0"/>
                  <a:t> patch </a:t>
                </a:r>
                <a:r>
                  <a:rPr lang="en-US" dirty="0" err="1"/>
                  <a:t>và</a:t>
                </a:r>
                <a:r>
                  <a:rPr lang="en-US" dirty="0"/>
                  <a:t> </a:t>
                </a:r>
                <a:r>
                  <a:rPr lang="en-US" dirty="0" err="1"/>
                  <a:t>các</a:t>
                </a:r>
                <a:r>
                  <a:rPr lang="en-US" dirty="0"/>
                  <a:t> </a:t>
                </a:r>
                <a:r>
                  <a:rPr lang="en-US" dirty="0" err="1"/>
                  <a:t>cửa</a:t>
                </a:r>
                <a:r>
                  <a:rPr lang="en-US" dirty="0"/>
                  <a:t> </a:t>
                </a:r>
                <a:r>
                  <a:rPr lang="en-US" dirty="0" err="1"/>
                  <a:t>sổ</a:t>
                </a:r>
                <a:r>
                  <a:rPr lang="en-US" dirty="0"/>
                  <a:t>, </a:t>
                </a:r>
                <a:r>
                  <a:rPr lang="en-US" dirty="0" err="1"/>
                  <a:t>mỗi</a:t>
                </a:r>
                <a:r>
                  <a:rPr lang="en-US" dirty="0"/>
                  <a:t> </a:t>
                </a:r>
                <a:r>
                  <a:rPr lang="en-US" dirty="0" err="1"/>
                  <a:t>cửa</a:t>
                </a:r>
                <a:r>
                  <a:rPr lang="en-US" dirty="0"/>
                  <a:t> </a:t>
                </a:r>
                <a:r>
                  <a:rPr lang="en-US" dirty="0" err="1"/>
                  <a:t>sổ</a:t>
                </a:r>
                <a:r>
                  <a:rPr lang="en-US" dirty="0"/>
                  <a:t> </a:t>
                </a:r>
                <a:r>
                  <a:rPr lang="en-US" dirty="0" err="1"/>
                  <a:t>có</a:t>
                </a:r>
                <a:r>
                  <a:rPr lang="en-US" dirty="0"/>
                  <a:t> </a:t>
                </a:r>
                <a:r>
                  <a:rPr lang="en-US" dirty="0" err="1"/>
                  <a:t>MxM</a:t>
                </a:r>
                <a:r>
                  <a:rPr lang="en-US" dirty="0"/>
                  <a:t> patch, </a:t>
                </a:r>
                <a:r>
                  <a:rPr lang="en-US" dirty="0" err="1"/>
                  <a:t>độ</a:t>
                </a:r>
                <a:r>
                  <a:rPr lang="en-US" dirty="0"/>
                  <a:t> </a:t>
                </a:r>
                <a:r>
                  <a:rPr lang="en-US" dirty="0" err="1"/>
                  <a:t>phức</a:t>
                </a:r>
                <a:r>
                  <a:rPr lang="en-US" dirty="0"/>
                  <a:t> </a:t>
                </a:r>
                <a:r>
                  <a:rPr lang="en-US" dirty="0" err="1"/>
                  <a:t>tạp</a:t>
                </a:r>
                <a:r>
                  <a:rPr lang="en-US" dirty="0"/>
                  <a:t> </a:t>
                </a:r>
                <a:r>
                  <a:rPr lang="en-US" dirty="0" err="1"/>
                  <a:t>tính</a:t>
                </a:r>
                <a:r>
                  <a:rPr lang="en-US" dirty="0"/>
                  <a:t> </a:t>
                </a:r>
                <a:r>
                  <a:rPr lang="en-US" dirty="0" err="1"/>
                  <a:t>toán</a:t>
                </a:r>
                <a:r>
                  <a:rPr lang="en-US" dirty="0"/>
                  <a:t> </a:t>
                </a:r>
                <a:r>
                  <a:rPr lang="en-US" dirty="0" err="1"/>
                  <a:t>của</a:t>
                </a:r>
                <a:r>
                  <a:rPr lang="en-US" dirty="0"/>
                  <a:t> MSA </a:t>
                </a:r>
                <a:r>
                  <a:rPr lang="en-US" dirty="0" err="1"/>
                  <a:t>truyền</a:t>
                </a:r>
                <a:r>
                  <a:rPr lang="en-US" dirty="0"/>
                  <a:t> </a:t>
                </a:r>
                <a:r>
                  <a:rPr lang="en-US" dirty="0" err="1"/>
                  <a:t>thống</a:t>
                </a:r>
                <a:r>
                  <a:rPr lang="en-US" dirty="0"/>
                  <a:t> </a:t>
                </a:r>
                <a:r>
                  <a:rPr lang="en-US" dirty="0" err="1"/>
                  <a:t>với</a:t>
                </a:r>
                <a:r>
                  <a:rPr lang="en-US" dirty="0"/>
                  <a:t> W-MSA </a:t>
                </a:r>
                <a:r>
                  <a:rPr lang="en-US" dirty="0" err="1"/>
                  <a:t>dựa</a:t>
                </a:r>
                <a:r>
                  <a:rPr lang="en-US" dirty="0"/>
                  <a:t> </a:t>
                </a:r>
                <a:r>
                  <a:rPr lang="en-US" dirty="0" err="1"/>
                  <a:t>trên</a:t>
                </a:r>
                <a:r>
                  <a:rPr lang="en-US" dirty="0"/>
                  <a:t> </a:t>
                </a:r>
                <a:r>
                  <a:rPr lang="en-US" dirty="0" err="1"/>
                  <a:t>cửa</a:t>
                </a:r>
                <a:r>
                  <a:rPr lang="en-US" dirty="0"/>
                  <a:t> </a:t>
                </a:r>
                <a:r>
                  <a:rPr lang="en-US" dirty="0" err="1"/>
                  <a:t>sổ</a:t>
                </a:r>
                <a:r>
                  <a:rPr lang="en-US" dirty="0"/>
                  <a:t> </a:t>
                </a:r>
                <a:r>
                  <a:rPr lang="en-US" dirty="0" err="1"/>
                  <a:t>là</a:t>
                </a:r>
                <a:r>
                  <a:rPr lang="en-US" dirty="0" smtClean="0"/>
                  <a:t>:</a:t>
                </a:r>
              </a:p>
              <a:p>
                <a:pPr marL="0" lvl="0" indent="0" algn="just">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Ω</m:t>
                      </m:r>
                      <m:d>
                        <m:dPr>
                          <m:ctrlPr>
                            <a:rPr lang="en-US" b="0" i="1" smtClean="0">
                              <a:latin typeface="Cambria Math" panose="02040503050406030204" pitchFamily="18" charset="0"/>
                            </a:rPr>
                          </m:ctrlPr>
                        </m:dPr>
                        <m:e>
                          <m:r>
                            <a:rPr lang="en-US" b="0" i="1" smtClean="0">
                              <a:latin typeface="Cambria Math" panose="02040503050406030204" pitchFamily="18" charset="0"/>
                            </a:rPr>
                            <m:t>𝑀𝑆𝐴</m:t>
                          </m:r>
                        </m:e>
                      </m:d>
                      <m:r>
                        <a:rPr lang="en-US" b="0" i="1" smtClean="0">
                          <a:latin typeface="Cambria Math" panose="02040503050406030204" pitchFamily="18" charset="0"/>
                        </a:rPr>
                        <m:t>=4</m:t>
                      </m:r>
                      <m:r>
                        <a:rPr lang="en-US" b="0" i="1" smtClean="0">
                          <a:latin typeface="Cambria Math" panose="02040503050406030204" pitchFamily="18" charset="0"/>
                        </a:rPr>
                        <m:t>𝐻𝑊</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𝐻𝑊</m:t>
                              </m:r>
                            </m:e>
                          </m:d>
                        </m:e>
                        <m:sup>
                          <m:r>
                            <a:rPr lang="en-US" b="0" i="1" smtClean="0">
                              <a:latin typeface="Cambria Math" panose="02040503050406030204" pitchFamily="18" charset="0"/>
                            </a:rPr>
                            <m:t>2</m:t>
                          </m:r>
                        </m:sup>
                      </m:sSup>
                      <m:r>
                        <a:rPr lang="en-US" b="0" i="1" smtClean="0">
                          <a:latin typeface="Cambria Math" panose="02040503050406030204" pitchFamily="18" charset="0"/>
                        </a:rPr>
                        <m:t>𝐶</m:t>
                      </m:r>
                    </m:oMath>
                  </m:oMathPara>
                </a14:m>
                <a:endParaRPr lang="en-US" b="0" dirty="0" smtClean="0"/>
              </a:p>
              <a:p>
                <a:pPr marL="0" lvl="0" indent="0" algn="just">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Ω</m:t>
                      </m:r>
                      <m:d>
                        <m:dPr>
                          <m:ctrlPr>
                            <a:rPr lang="en-US" b="0" i="1" smtClean="0">
                              <a:latin typeface="Cambria Math" panose="02040503050406030204" pitchFamily="18" charset="0"/>
                            </a:rPr>
                          </m:ctrlPr>
                        </m:dPr>
                        <m:e>
                          <m:r>
                            <a:rPr lang="en-US" b="0" i="1" smtClean="0">
                              <a:latin typeface="Cambria Math" panose="02040503050406030204" pitchFamily="18" charset="0"/>
                            </a:rPr>
                            <m:t>𝑊</m:t>
                          </m:r>
                          <m:r>
                            <a:rPr lang="en-US" b="0" i="1" smtClean="0">
                              <a:latin typeface="Cambria Math" panose="02040503050406030204" pitchFamily="18" charset="0"/>
                            </a:rPr>
                            <m:t> </m:t>
                          </m:r>
                          <m:r>
                            <a:rPr lang="en-US" b="0" i="1" smtClean="0">
                              <a:latin typeface="Cambria Math" panose="02040503050406030204" pitchFamily="18" charset="0"/>
                            </a:rPr>
                            <m:t>𝑀𝑆𝐴</m:t>
                          </m:r>
                        </m:e>
                      </m:d>
                      <m:r>
                        <a:rPr lang="en-US" b="0" i="1" smtClean="0">
                          <a:latin typeface="Cambria Math" panose="02040503050406030204" pitchFamily="18" charset="0"/>
                        </a:rPr>
                        <m:t>=4</m:t>
                      </m:r>
                      <m:r>
                        <a:rPr lang="en-US" b="0" i="1" smtClean="0">
                          <a:latin typeface="Cambria Math" panose="02040503050406030204" pitchFamily="18" charset="0"/>
                        </a:rPr>
                        <m:t>𝐻𝑊</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2</m:t>
                          </m:r>
                        </m:sup>
                      </m:sSup>
                      <m:r>
                        <a:rPr lang="en-US" b="0" i="1" smtClean="0">
                          <a:latin typeface="Cambria Math" panose="02040503050406030204" pitchFamily="18" charset="0"/>
                        </a:rPr>
                        <m:t>𝐻𝑊𝐶</m:t>
                      </m:r>
                    </m:oMath>
                  </m:oMathPara>
                </a14:m>
                <a:endParaRPr lang="en-US" dirty="0" smtClean="0"/>
              </a:p>
              <a:p>
                <a:pPr algn="just"/>
                <a:r>
                  <a:rPr lang="en-US" dirty="0" smtClean="0"/>
                  <a:t>SW-MSA: </a:t>
                </a:r>
                <a:r>
                  <a:rPr lang="en-US" dirty="0" err="1" smtClean="0"/>
                  <a:t>Nếu</a:t>
                </a:r>
                <a:r>
                  <a:rPr lang="en-US" dirty="0" smtClean="0"/>
                  <a:t> </a:t>
                </a:r>
                <a:r>
                  <a:rPr lang="en-US" dirty="0" err="1" smtClean="0"/>
                  <a:t>chỉ</a:t>
                </a:r>
                <a:r>
                  <a:rPr lang="en-US" dirty="0" smtClean="0"/>
                  <a:t> </a:t>
                </a:r>
                <a:r>
                  <a:rPr lang="en-US" dirty="0" err="1" smtClean="0"/>
                  <a:t>dùng</a:t>
                </a:r>
                <a:r>
                  <a:rPr lang="en-US" dirty="0" smtClean="0"/>
                  <a:t> self attention </a:t>
                </a:r>
                <a:r>
                  <a:rPr lang="en-US" dirty="0" err="1" smtClean="0"/>
                  <a:t>trên</a:t>
                </a:r>
                <a:r>
                  <a:rPr lang="en-US" dirty="0" smtClean="0"/>
                  <a:t> 1 </a:t>
                </a:r>
                <a:r>
                  <a:rPr lang="en-US" dirty="0" err="1" smtClean="0"/>
                  <a:t>cửa</a:t>
                </a:r>
                <a:r>
                  <a:rPr lang="en-US" dirty="0" smtClean="0"/>
                  <a:t> </a:t>
                </a:r>
                <a:r>
                  <a:rPr lang="en-US" dirty="0" err="1" smtClean="0"/>
                  <a:t>sổ</a:t>
                </a:r>
                <a:r>
                  <a:rPr lang="en-US" dirty="0" smtClean="0"/>
                  <a:t> </a:t>
                </a:r>
                <a:r>
                  <a:rPr lang="en-US" dirty="0" err="1" smtClean="0"/>
                  <a:t>có</a:t>
                </a:r>
                <a:r>
                  <a:rPr lang="en-US" dirty="0" smtClean="0"/>
                  <a:t> </a:t>
                </a:r>
                <a:r>
                  <a:rPr lang="en-US" dirty="0" err="1" smtClean="0"/>
                  <a:t>vị</a:t>
                </a:r>
                <a:r>
                  <a:rPr lang="en-US" dirty="0" smtClean="0"/>
                  <a:t> </a:t>
                </a:r>
                <a:r>
                  <a:rPr lang="en-US" dirty="0" err="1" smtClean="0"/>
                  <a:t>trí</a:t>
                </a:r>
                <a:r>
                  <a:rPr lang="en-US" dirty="0" smtClean="0"/>
                  <a:t> </a:t>
                </a:r>
                <a:r>
                  <a:rPr lang="en-US" dirty="0" err="1" smtClean="0"/>
                  <a:t>cố</a:t>
                </a:r>
                <a:r>
                  <a:rPr lang="en-US" dirty="0" smtClean="0"/>
                  <a:t> </a:t>
                </a:r>
                <a:r>
                  <a:rPr lang="en-US" dirty="0" err="1" smtClean="0"/>
                  <a:t>định</a:t>
                </a:r>
                <a:r>
                  <a:rPr lang="en-US" dirty="0" smtClean="0"/>
                  <a:t> </a:t>
                </a:r>
                <a:r>
                  <a:rPr lang="en-US" dirty="0" err="1" smtClean="0"/>
                  <a:t>sẽ</a:t>
                </a:r>
                <a:r>
                  <a:rPr lang="en-US" dirty="0" smtClean="0"/>
                  <a:t> </a:t>
                </a:r>
                <a:r>
                  <a:rPr lang="en-US" dirty="0" err="1" smtClean="0"/>
                  <a:t>làm</a:t>
                </a:r>
                <a:r>
                  <a:rPr lang="en-US" dirty="0" smtClean="0"/>
                  <a:t> </a:t>
                </a:r>
                <a:r>
                  <a:rPr lang="en-US" dirty="0" err="1" smtClean="0"/>
                  <a:t>thiếu</a:t>
                </a:r>
                <a:r>
                  <a:rPr lang="en-US" dirty="0" smtClean="0"/>
                  <a:t> </a:t>
                </a:r>
                <a:r>
                  <a:rPr lang="en-US" dirty="0" err="1" smtClean="0"/>
                  <a:t>đi</a:t>
                </a:r>
                <a:r>
                  <a:rPr lang="en-US" dirty="0" smtClean="0"/>
                  <a:t> </a:t>
                </a:r>
                <a:r>
                  <a:rPr lang="en-US" dirty="0" err="1" smtClean="0"/>
                  <a:t>tính</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thông</a:t>
                </a:r>
                <a:r>
                  <a:rPr lang="en-US" dirty="0" smtClean="0"/>
                  <a:t> tin </a:t>
                </a:r>
                <a:r>
                  <a:rPr lang="en-US" dirty="0" err="1" smtClean="0"/>
                  <a:t>với</a:t>
                </a:r>
                <a:r>
                  <a:rPr lang="en-US" dirty="0" smtClean="0"/>
                  <a:t> </a:t>
                </a:r>
                <a:r>
                  <a:rPr lang="en-US" dirty="0" err="1" smtClean="0"/>
                  <a:t>các</a:t>
                </a:r>
                <a:r>
                  <a:rPr lang="en-US" dirty="0" smtClean="0"/>
                  <a:t> </a:t>
                </a:r>
                <a:r>
                  <a:rPr lang="en-US" dirty="0" err="1" smtClean="0"/>
                  <a:t>vùng</a:t>
                </a:r>
                <a:r>
                  <a:rPr lang="en-US" dirty="0" smtClean="0"/>
                  <a:t> </a:t>
                </a:r>
                <a:r>
                  <a:rPr lang="en-US" dirty="0" err="1" smtClean="0"/>
                  <a:t>khác</a:t>
                </a:r>
                <a:r>
                  <a:rPr lang="en-US" dirty="0" smtClean="0"/>
                  <a:t> </a:t>
                </a:r>
                <a:r>
                  <a:rPr lang="en-US" dirty="0" err="1" smtClean="0"/>
                  <a:t>trong</a:t>
                </a:r>
                <a:r>
                  <a:rPr lang="en-US" dirty="0" smtClean="0"/>
                  <a:t> </a:t>
                </a:r>
                <a:r>
                  <a:rPr lang="en-US" dirty="0" err="1" smtClean="0"/>
                  <a:t>ảnh</a:t>
                </a:r>
                <a:r>
                  <a:rPr lang="en-US" dirty="0" smtClean="0"/>
                  <a:t>, do </a:t>
                </a:r>
                <a:r>
                  <a:rPr lang="en-US" dirty="0" err="1" smtClean="0"/>
                  <a:t>vậy</a:t>
                </a:r>
                <a:r>
                  <a:rPr lang="en-US" dirty="0" smtClean="0"/>
                  <a:t> </a:t>
                </a:r>
                <a:r>
                  <a:rPr lang="en-US" dirty="0" err="1" smtClean="0"/>
                  <a:t>có</a:t>
                </a:r>
                <a:r>
                  <a:rPr lang="en-US" dirty="0" smtClean="0"/>
                  <a:t> </a:t>
                </a:r>
                <a:r>
                  <a:rPr lang="en-US" dirty="0" err="1" smtClean="0"/>
                  <a:t>thể</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tới</a:t>
                </a:r>
                <a:r>
                  <a:rPr lang="en-US" dirty="0" smtClean="0"/>
                  <a:t> </a:t>
                </a:r>
                <a:r>
                  <a:rPr lang="en-US" dirty="0" err="1" smtClean="0"/>
                  <a:t>hiệu</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Cơ</a:t>
                </a:r>
                <a:r>
                  <a:rPr lang="en-US" dirty="0" smtClean="0"/>
                  <a:t> </a:t>
                </a:r>
                <a:r>
                  <a:rPr lang="en-US" dirty="0" err="1" smtClean="0"/>
                  <a:t>chế</a:t>
                </a:r>
                <a:r>
                  <a:rPr lang="en-US" dirty="0" smtClean="0"/>
                  <a:t> Shifted Windows MSA </a:t>
                </a:r>
                <a:r>
                  <a:rPr lang="en-US" dirty="0" err="1" smtClean="0"/>
                  <a:t>sẽ</a:t>
                </a:r>
                <a:r>
                  <a:rPr lang="en-US" dirty="0" smtClean="0"/>
                  <a:t> </a:t>
                </a:r>
                <a:r>
                  <a:rPr lang="en-US" dirty="0" err="1" smtClean="0"/>
                  <a:t>dịch</a:t>
                </a:r>
                <a:r>
                  <a:rPr lang="en-US" dirty="0" smtClean="0"/>
                  <a:t> </a:t>
                </a:r>
                <a:r>
                  <a:rPr lang="en-US" dirty="0" err="1" smtClean="0"/>
                  <a:t>cửa</a:t>
                </a:r>
                <a:r>
                  <a:rPr lang="en-US" dirty="0" smtClean="0"/>
                  <a:t> </a:t>
                </a:r>
                <a:r>
                  <a:rPr lang="en-US" dirty="0" err="1" smtClean="0"/>
                  <a:t>sổ</a:t>
                </a:r>
                <a:r>
                  <a:rPr lang="en-US" dirty="0" smtClean="0"/>
                  <a:t> </a:t>
                </a:r>
                <a:r>
                  <a:rPr lang="en-US" dirty="0" err="1" smtClean="0"/>
                  <a:t>đi</a:t>
                </a:r>
                <a:r>
                  <a:rPr lang="en-US" dirty="0" smtClean="0"/>
                  <a:t> 1 </a:t>
                </a:r>
                <a:r>
                  <a:rPr lang="en-US" dirty="0" err="1" smtClean="0"/>
                  <a:t>đoạn</a:t>
                </a:r>
                <a:r>
                  <a:rPr lang="en-US" dirty="0" smtClean="0"/>
                  <a:t> </a:t>
                </a:r>
                <a:r>
                  <a:rPr lang="en-US" dirty="0" err="1" smtClean="0"/>
                  <a:t>và</a:t>
                </a:r>
                <a:r>
                  <a:rPr lang="en-US" dirty="0" smtClean="0"/>
                  <a:t> </a:t>
                </a:r>
                <a:r>
                  <a:rPr lang="en-US" dirty="0" err="1" smtClean="0"/>
                  <a:t>Swin</a:t>
                </a:r>
                <a:r>
                  <a:rPr lang="en-US" dirty="0" smtClean="0"/>
                  <a:t> Transformer Block </a:t>
                </a:r>
                <a:r>
                  <a:rPr lang="en-US" dirty="0" err="1" smtClean="0"/>
                  <a:t>sẽ</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tính</a:t>
                </a:r>
                <a:r>
                  <a:rPr lang="en-US" dirty="0" smtClean="0"/>
                  <a:t> </a:t>
                </a:r>
                <a:r>
                  <a:rPr lang="en-US" dirty="0" err="1" smtClean="0"/>
                  <a:t>toán</a:t>
                </a:r>
                <a:r>
                  <a:rPr lang="en-US" dirty="0" smtClean="0"/>
                  <a:t> self attention </a:t>
                </a:r>
                <a:r>
                  <a:rPr lang="en-US" dirty="0" err="1" smtClean="0"/>
                  <a:t>trên</a:t>
                </a:r>
                <a:r>
                  <a:rPr lang="en-US" dirty="0" smtClean="0"/>
                  <a:t> </a:t>
                </a:r>
                <a:r>
                  <a:rPr lang="en-US" dirty="0" err="1" smtClean="0"/>
                  <a:t>các</a:t>
                </a:r>
                <a:r>
                  <a:rPr lang="en-US" dirty="0" smtClean="0"/>
                  <a:t> </a:t>
                </a:r>
                <a:r>
                  <a:rPr lang="en-US" dirty="0" err="1" smtClean="0"/>
                  <a:t>vị</a:t>
                </a:r>
                <a:r>
                  <a:rPr lang="en-US" dirty="0" smtClean="0"/>
                  <a:t> </a:t>
                </a:r>
                <a:r>
                  <a:rPr lang="en-US" dirty="0" err="1" smtClean="0"/>
                  <a:t>trí</a:t>
                </a:r>
                <a:r>
                  <a:rPr lang="en-US" dirty="0" smtClean="0"/>
                  <a:t> </a:t>
                </a:r>
                <a:r>
                  <a:rPr lang="en-US" dirty="0" err="1" smtClean="0"/>
                  <a:t>cửa</a:t>
                </a:r>
                <a:r>
                  <a:rPr lang="en-US" dirty="0" smtClean="0"/>
                  <a:t> </a:t>
                </a:r>
                <a:r>
                  <a:rPr lang="en-US" dirty="0" err="1" smtClean="0"/>
                  <a:t>sổ</a:t>
                </a:r>
                <a:r>
                  <a:rPr lang="en-US" dirty="0" smtClean="0"/>
                  <a:t> </a:t>
                </a:r>
                <a:r>
                  <a:rPr lang="en-US" dirty="0" err="1" smtClean="0"/>
                  <a:t>mới</a:t>
                </a:r>
                <a:r>
                  <a:rPr lang="en-US" dirty="0" smtClean="0"/>
                  <a:t> </a:t>
                </a:r>
                <a:r>
                  <a:rPr lang="en-US" dirty="0" err="1" smtClean="0"/>
                  <a:t>đó</a:t>
                </a:r>
                <a:r>
                  <a:rPr lang="en-US" dirty="0" smtClean="0"/>
                  <a:t>. </a:t>
                </a:r>
                <a:r>
                  <a:rPr lang="en-US" dirty="0" err="1" smtClean="0"/>
                  <a:t>Sau</a:t>
                </a:r>
                <a:r>
                  <a:rPr lang="en-US" dirty="0" smtClean="0"/>
                  <a:t> </a:t>
                </a:r>
                <a:r>
                  <a:rPr lang="en-US" dirty="0" err="1" smtClean="0"/>
                  <a:t>khi</a:t>
                </a:r>
                <a:r>
                  <a:rPr lang="en-US" dirty="0" smtClean="0"/>
                  <a:t> </a:t>
                </a:r>
                <a:r>
                  <a:rPr lang="en-US" dirty="0" err="1" smtClean="0"/>
                  <a:t>dịch</a:t>
                </a:r>
                <a:r>
                  <a:rPr lang="en-US" dirty="0" smtClean="0"/>
                  <a:t> </a:t>
                </a:r>
                <a:r>
                  <a:rPr lang="en-US" dirty="0" err="1" smtClean="0"/>
                  <a:t>cửa</a:t>
                </a:r>
                <a:r>
                  <a:rPr lang="en-US" dirty="0" smtClean="0"/>
                  <a:t> </a:t>
                </a:r>
                <a:r>
                  <a:rPr lang="en-US" dirty="0" err="1" smtClean="0"/>
                  <a:t>sổ</a:t>
                </a:r>
                <a:r>
                  <a:rPr lang="en-US" dirty="0" smtClean="0"/>
                  <a:t>, </a:t>
                </a:r>
                <a:r>
                  <a:rPr lang="en-US" dirty="0" err="1" smtClean="0"/>
                  <a:t>tại</a:t>
                </a:r>
                <a:r>
                  <a:rPr lang="en-US" dirty="0" smtClean="0"/>
                  <a:t> </a:t>
                </a:r>
                <a:r>
                  <a:rPr lang="en-US" dirty="0" err="1" smtClean="0"/>
                  <a:t>mỗi</a:t>
                </a:r>
                <a:r>
                  <a:rPr lang="en-US" dirty="0" smtClean="0"/>
                  <a:t> </a:t>
                </a:r>
                <a:r>
                  <a:rPr lang="en-US" dirty="0" err="1" smtClean="0"/>
                  <a:t>cửa</a:t>
                </a:r>
                <a:r>
                  <a:rPr lang="en-US" dirty="0" smtClean="0"/>
                  <a:t> </a:t>
                </a:r>
                <a:r>
                  <a:rPr lang="en-US" dirty="0" err="1" smtClean="0"/>
                  <a:t>sổ</a:t>
                </a:r>
                <a:r>
                  <a:rPr lang="en-US" dirty="0" smtClean="0"/>
                  <a:t> </a:t>
                </a:r>
                <a:r>
                  <a:rPr lang="en-US" dirty="0" err="1" smtClean="0"/>
                  <a:t>sẽ</a:t>
                </a:r>
                <a:r>
                  <a:rPr lang="en-US" dirty="0" smtClean="0"/>
                  <a:t> </a:t>
                </a:r>
                <a:r>
                  <a:rPr lang="en-US" dirty="0" err="1" smtClean="0"/>
                  <a:t>có</a:t>
                </a:r>
                <a:r>
                  <a:rPr lang="en-US" dirty="0" smtClean="0"/>
                  <a:t> </a:t>
                </a:r>
                <a:r>
                  <a:rPr lang="en-US" dirty="0" err="1" smtClean="0"/>
                  <a:t>số</a:t>
                </a:r>
                <a:r>
                  <a:rPr lang="en-US" dirty="0" smtClean="0"/>
                  <a:t> </a:t>
                </a:r>
                <a:r>
                  <a:rPr lang="en-US" dirty="0" err="1" smtClean="0"/>
                  <a:t>lượng</a:t>
                </a:r>
                <a:r>
                  <a:rPr lang="en-US" dirty="0" smtClean="0"/>
                  <a:t> patch </a:t>
                </a:r>
                <a:r>
                  <a:rPr lang="en-US" dirty="0" err="1" smtClean="0"/>
                  <a:t>không</a:t>
                </a:r>
                <a:r>
                  <a:rPr lang="en-US" dirty="0" smtClean="0"/>
                  <a:t> </a:t>
                </a:r>
                <a:r>
                  <a:rPr lang="en-US" dirty="0" err="1" smtClean="0"/>
                  <a:t>đồng</a:t>
                </a:r>
                <a:r>
                  <a:rPr lang="en-US" dirty="0" smtClean="0"/>
                  <a:t> </a:t>
                </a:r>
                <a:r>
                  <a:rPr lang="en-US" dirty="0" err="1" smtClean="0"/>
                  <a:t>đều</a:t>
                </a:r>
                <a:r>
                  <a:rPr lang="en-US" dirty="0" smtClean="0"/>
                  <a:t>.</a:t>
                </a:r>
              </a:p>
              <a:p>
                <a:pPr marL="0" indent="0" algn="just">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1159"/>
                </a:stretch>
              </a:blipFill>
            </p:spPr>
            <p:txBody>
              <a:bodyPr/>
              <a:lstStyle/>
              <a:p>
                <a:r>
                  <a:rPr lang="en-US">
                    <a:noFill/>
                  </a:rPr>
                  <a:t> </a:t>
                </a:r>
              </a:p>
            </p:txBody>
          </p:sp>
        </mc:Fallback>
      </mc:AlternateContent>
    </p:spTree>
    <p:extLst>
      <p:ext uri="{BB962C8B-B14F-4D97-AF65-F5344CB8AC3E}">
        <p14:creationId xmlns:p14="http://schemas.microsoft.com/office/powerpoint/2010/main" val="2247438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VẤN ĐỀ CỦA SWIN TRANSFORMER</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err="1"/>
              <a:t>Sau</a:t>
            </a:r>
            <a:r>
              <a:rPr lang="en-US" dirty="0"/>
              <a:t> </a:t>
            </a:r>
            <a:r>
              <a:rPr lang="en-US" dirty="0" err="1"/>
              <a:t>khi</a:t>
            </a:r>
            <a:r>
              <a:rPr lang="en-US" dirty="0"/>
              <a:t> </a:t>
            </a:r>
            <a:r>
              <a:rPr lang="en-US" dirty="0" err="1"/>
              <a:t>đã</a:t>
            </a:r>
            <a:r>
              <a:rPr lang="en-US" dirty="0"/>
              <a:t> </a:t>
            </a:r>
            <a:r>
              <a:rPr lang="en-US" dirty="0" err="1"/>
              <a:t>dịch</a:t>
            </a:r>
            <a:r>
              <a:rPr lang="en-US" dirty="0"/>
              <a:t> </a:t>
            </a:r>
            <a:r>
              <a:rPr lang="en-US" dirty="0" err="1"/>
              <a:t>cửa</a:t>
            </a:r>
            <a:r>
              <a:rPr lang="en-US" dirty="0"/>
              <a:t> </a:t>
            </a:r>
            <a:r>
              <a:rPr lang="en-US" dirty="0" err="1"/>
              <a:t>sổ</a:t>
            </a:r>
            <a:r>
              <a:rPr lang="en-US" dirty="0"/>
              <a:t> </a:t>
            </a:r>
            <a:r>
              <a:rPr lang="en-US" dirty="0" err="1"/>
              <a:t>để</a:t>
            </a:r>
            <a:r>
              <a:rPr lang="en-US" dirty="0"/>
              <a:t> </a:t>
            </a:r>
            <a:r>
              <a:rPr lang="en-US" dirty="0" err="1"/>
              <a:t>tính</a:t>
            </a:r>
            <a:r>
              <a:rPr lang="en-US" dirty="0"/>
              <a:t> self attention </a:t>
            </a:r>
            <a:r>
              <a:rPr lang="en-US" dirty="0" err="1"/>
              <a:t>trên</a:t>
            </a:r>
            <a:r>
              <a:rPr lang="en-US" dirty="0"/>
              <a:t> </a:t>
            </a:r>
            <a:r>
              <a:rPr lang="en-US" dirty="0" err="1"/>
              <a:t>các</a:t>
            </a:r>
            <a:r>
              <a:rPr lang="en-US" dirty="0"/>
              <a:t> </a:t>
            </a:r>
            <a:r>
              <a:rPr lang="en-US" dirty="0" err="1"/>
              <a:t>vùng</a:t>
            </a:r>
            <a:r>
              <a:rPr lang="en-US" dirty="0"/>
              <a:t> </a:t>
            </a:r>
            <a:r>
              <a:rPr lang="en-US" dirty="0" err="1"/>
              <a:t>cửa</a:t>
            </a:r>
            <a:r>
              <a:rPr lang="en-US" dirty="0"/>
              <a:t> </a:t>
            </a:r>
            <a:r>
              <a:rPr lang="en-US" dirty="0" err="1"/>
              <a:t>sổ</a:t>
            </a:r>
            <a:r>
              <a:rPr lang="en-US" dirty="0"/>
              <a:t> </a:t>
            </a:r>
            <a:r>
              <a:rPr lang="en-US" dirty="0" err="1"/>
              <a:t>cục</a:t>
            </a:r>
            <a:r>
              <a:rPr lang="en-US" dirty="0"/>
              <a:t> </a:t>
            </a:r>
            <a:r>
              <a:rPr lang="en-US" dirty="0" err="1"/>
              <a:t>bộ</a:t>
            </a:r>
            <a:r>
              <a:rPr lang="en-US" dirty="0"/>
              <a:t> </a:t>
            </a:r>
            <a:r>
              <a:rPr lang="en-US" dirty="0" err="1"/>
              <a:t>mới</a:t>
            </a:r>
            <a:r>
              <a:rPr lang="en-US" dirty="0"/>
              <a:t> </a:t>
            </a:r>
            <a:r>
              <a:rPr lang="en-US" dirty="0" err="1"/>
              <a:t>nảy</a:t>
            </a:r>
            <a:r>
              <a:rPr lang="en-US" dirty="0"/>
              <a:t> </a:t>
            </a:r>
            <a:r>
              <a:rPr lang="en-US" dirty="0" err="1"/>
              <a:t>sinh</a:t>
            </a:r>
            <a:r>
              <a:rPr lang="en-US" dirty="0"/>
              <a:t> </a:t>
            </a:r>
            <a:r>
              <a:rPr lang="en-US" dirty="0" err="1"/>
              <a:t>ra</a:t>
            </a:r>
            <a:r>
              <a:rPr lang="en-US" dirty="0"/>
              <a:t> </a:t>
            </a:r>
            <a:r>
              <a:rPr lang="en-US" dirty="0" err="1"/>
              <a:t>một</a:t>
            </a:r>
            <a:r>
              <a:rPr lang="en-US" dirty="0"/>
              <a:t> </a:t>
            </a:r>
            <a:r>
              <a:rPr lang="en-US" dirty="0" err="1"/>
              <a:t>vấn</a:t>
            </a:r>
            <a:r>
              <a:rPr lang="en-US" dirty="0"/>
              <a:t> </a:t>
            </a:r>
            <a:r>
              <a:rPr lang="en-US" dirty="0" err="1"/>
              <a:t>đề</a:t>
            </a:r>
            <a:r>
              <a:rPr lang="en-US" dirty="0"/>
              <a:t> </a:t>
            </a:r>
            <a:r>
              <a:rPr lang="en-US" dirty="0" err="1"/>
              <a:t>đó</a:t>
            </a:r>
            <a:r>
              <a:rPr lang="en-US" dirty="0"/>
              <a:t> </a:t>
            </a:r>
            <a:r>
              <a:rPr lang="en-US" dirty="0" err="1"/>
              <a:t>là</a:t>
            </a:r>
            <a:r>
              <a:rPr lang="en-US" dirty="0"/>
              <a:t> </a:t>
            </a:r>
            <a:r>
              <a:rPr lang="en-US" dirty="0" err="1"/>
              <a:t>xuất</a:t>
            </a:r>
            <a:r>
              <a:rPr lang="en-US" dirty="0"/>
              <a:t> </a:t>
            </a:r>
            <a:r>
              <a:rPr lang="en-US" dirty="0" err="1"/>
              <a:t>hiện</a:t>
            </a:r>
            <a:r>
              <a:rPr lang="en-US" dirty="0"/>
              <a:t> </a:t>
            </a:r>
            <a:r>
              <a:rPr lang="en-US" dirty="0" err="1"/>
              <a:t>thêm</a:t>
            </a:r>
            <a:r>
              <a:rPr lang="en-US" dirty="0"/>
              <a:t> </a:t>
            </a:r>
            <a:r>
              <a:rPr lang="en-US" dirty="0" err="1"/>
              <a:t>cửa</a:t>
            </a:r>
            <a:r>
              <a:rPr lang="en-US" dirty="0"/>
              <a:t> </a:t>
            </a:r>
            <a:r>
              <a:rPr lang="en-US" dirty="0" err="1"/>
              <a:t>sổ</a:t>
            </a:r>
            <a:r>
              <a:rPr lang="en-US" dirty="0"/>
              <a:t> (</a:t>
            </a:r>
            <a:r>
              <a:rPr lang="en-US" dirty="0" err="1"/>
              <a:t>từ</a:t>
            </a:r>
            <a:r>
              <a:rPr lang="en-US" dirty="0"/>
              <a:t> H/M x W/M </a:t>
            </a:r>
            <a:r>
              <a:rPr lang="en-US" dirty="0" err="1"/>
              <a:t>cửa</a:t>
            </a:r>
            <a:r>
              <a:rPr lang="en-US" dirty="0"/>
              <a:t> </a:t>
            </a:r>
            <a:r>
              <a:rPr lang="en-US" dirty="0" err="1"/>
              <a:t>sổ</a:t>
            </a:r>
            <a:r>
              <a:rPr lang="en-US" dirty="0"/>
              <a:t> </a:t>
            </a:r>
            <a:r>
              <a:rPr lang="en-US" dirty="0" err="1"/>
              <a:t>thành</a:t>
            </a:r>
            <a:r>
              <a:rPr lang="en-US" dirty="0"/>
              <a:t> (H/M+1) x (W/M+1) </a:t>
            </a:r>
            <a:r>
              <a:rPr lang="en-US" dirty="0" err="1"/>
              <a:t>cửa</a:t>
            </a:r>
            <a:r>
              <a:rPr lang="en-US" dirty="0"/>
              <a:t> </a:t>
            </a:r>
            <a:r>
              <a:rPr lang="en-US" dirty="0" err="1"/>
              <a:t>sổ</a:t>
            </a:r>
            <a:r>
              <a:rPr lang="en-US" dirty="0"/>
              <a:t>) </a:t>
            </a:r>
            <a:r>
              <a:rPr lang="en-US" dirty="0" err="1"/>
              <a:t>và</a:t>
            </a:r>
            <a:r>
              <a:rPr lang="en-US" dirty="0"/>
              <a:t> </a:t>
            </a:r>
            <a:r>
              <a:rPr lang="en-US" dirty="0" err="1"/>
              <a:t>có</a:t>
            </a:r>
            <a:r>
              <a:rPr lang="en-US" dirty="0"/>
              <a:t> </a:t>
            </a:r>
            <a:r>
              <a:rPr lang="en-US" dirty="0" err="1"/>
              <a:t>một</a:t>
            </a:r>
            <a:r>
              <a:rPr lang="en-US" dirty="0"/>
              <a:t> </a:t>
            </a:r>
            <a:r>
              <a:rPr lang="en-US" dirty="0" err="1"/>
              <a:t>số</a:t>
            </a:r>
            <a:r>
              <a:rPr lang="en-US" dirty="0"/>
              <a:t> </a:t>
            </a:r>
            <a:r>
              <a:rPr lang="en-US" dirty="0" err="1"/>
              <a:t>cửa</a:t>
            </a:r>
            <a:r>
              <a:rPr lang="en-US" dirty="0"/>
              <a:t> </a:t>
            </a:r>
            <a:r>
              <a:rPr lang="en-US" dirty="0" err="1"/>
              <a:t>sổ</a:t>
            </a:r>
            <a:r>
              <a:rPr lang="en-US" dirty="0"/>
              <a:t> </a:t>
            </a:r>
            <a:r>
              <a:rPr lang="en-US" dirty="0" err="1"/>
              <a:t>có</a:t>
            </a:r>
            <a:r>
              <a:rPr lang="en-US" dirty="0"/>
              <a:t> </a:t>
            </a:r>
            <a:r>
              <a:rPr lang="en-US" dirty="0" err="1"/>
              <a:t>kích</a:t>
            </a:r>
            <a:r>
              <a:rPr lang="en-US" dirty="0"/>
              <a:t> </a:t>
            </a:r>
            <a:r>
              <a:rPr lang="en-US" dirty="0" err="1"/>
              <a:t>thước</a:t>
            </a:r>
            <a:r>
              <a:rPr lang="en-US" dirty="0"/>
              <a:t> </a:t>
            </a:r>
            <a:r>
              <a:rPr lang="en-US" dirty="0" err="1"/>
              <a:t>nhỏ</a:t>
            </a:r>
            <a:r>
              <a:rPr lang="en-US" dirty="0"/>
              <a:t> </a:t>
            </a:r>
            <a:r>
              <a:rPr lang="en-US" dirty="0" err="1"/>
              <a:t>hơn</a:t>
            </a:r>
            <a:r>
              <a:rPr lang="en-US" dirty="0"/>
              <a:t> </a:t>
            </a:r>
            <a:r>
              <a:rPr lang="en-US" dirty="0" err="1"/>
              <a:t>MxM</a:t>
            </a:r>
            <a:r>
              <a:rPr lang="en-US" dirty="0"/>
              <a:t>. Theo </a:t>
            </a:r>
            <a:r>
              <a:rPr lang="en-US" dirty="0" err="1"/>
              <a:t>cách</a:t>
            </a:r>
            <a:r>
              <a:rPr lang="en-US" dirty="0"/>
              <a:t> </a:t>
            </a:r>
            <a:r>
              <a:rPr lang="en-US" dirty="0" err="1"/>
              <a:t>trực</a:t>
            </a:r>
            <a:r>
              <a:rPr lang="en-US" dirty="0"/>
              <a:t> </a:t>
            </a:r>
            <a:r>
              <a:rPr lang="en-US" dirty="0" err="1"/>
              <a:t>quan</a:t>
            </a:r>
            <a:r>
              <a:rPr lang="en-US" dirty="0"/>
              <a:t>, </a:t>
            </a:r>
            <a:r>
              <a:rPr lang="en-US" dirty="0" err="1"/>
              <a:t>phương</a:t>
            </a:r>
            <a:r>
              <a:rPr lang="en-US" dirty="0"/>
              <a:t> </a:t>
            </a:r>
            <a:r>
              <a:rPr lang="en-US" dirty="0" err="1"/>
              <a:t>án</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này</a:t>
            </a:r>
            <a:r>
              <a:rPr lang="en-US" dirty="0"/>
              <a:t> </a:t>
            </a:r>
            <a:r>
              <a:rPr lang="en-US" dirty="0" err="1"/>
              <a:t>là</a:t>
            </a:r>
            <a:r>
              <a:rPr lang="en-US" dirty="0"/>
              <a:t> ta </a:t>
            </a:r>
            <a:r>
              <a:rPr lang="en-US" dirty="0" err="1"/>
              <a:t>sẽ</a:t>
            </a:r>
            <a:r>
              <a:rPr lang="en-US" dirty="0"/>
              <a:t> pad </a:t>
            </a:r>
            <a:r>
              <a:rPr lang="en-US" dirty="0" err="1"/>
              <a:t>thêm</a:t>
            </a:r>
            <a:r>
              <a:rPr lang="en-US" dirty="0"/>
              <a:t> </a:t>
            </a:r>
            <a:r>
              <a:rPr lang="en-US" dirty="0" err="1"/>
              <a:t>để</a:t>
            </a:r>
            <a:r>
              <a:rPr lang="en-US" dirty="0"/>
              <a:t> </a:t>
            </a:r>
            <a:r>
              <a:rPr lang="en-US" dirty="0" err="1"/>
              <a:t>mỗi</a:t>
            </a:r>
            <a:r>
              <a:rPr lang="en-US" dirty="0"/>
              <a:t> </a:t>
            </a:r>
            <a:r>
              <a:rPr lang="en-US" dirty="0" err="1"/>
              <a:t>cửa</a:t>
            </a:r>
            <a:r>
              <a:rPr lang="en-US" dirty="0"/>
              <a:t> </a:t>
            </a:r>
            <a:r>
              <a:rPr lang="en-US" dirty="0" err="1"/>
              <a:t>sổ</a:t>
            </a:r>
            <a:r>
              <a:rPr lang="en-US" dirty="0"/>
              <a:t> </a:t>
            </a:r>
            <a:r>
              <a:rPr lang="en-US" dirty="0" err="1"/>
              <a:t>có</a:t>
            </a:r>
            <a:r>
              <a:rPr lang="en-US" dirty="0"/>
              <a:t> </a:t>
            </a:r>
            <a:r>
              <a:rPr lang="en-US" dirty="0" err="1"/>
              <a:t>đủ</a:t>
            </a:r>
            <a:r>
              <a:rPr lang="en-US" dirty="0"/>
              <a:t> </a:t>
            </a:r>
            <a:r>
              <a:rPr lang="en-US" dirty="0" err="1"/>
              <a:t>kích</a:t>
            </a:r>
            <a:r>
              <a:rPr lang="en-US" dirty="0"/>
              <a:t> </a:t>
            </a:r>
            <a:r>
              <a:rPr lang="en-US" dirty="0" err="1"/>
              <a:t>thước</a:t>
            </a:r>
            <a:r>
              <a:rPr lang="en-US" dirty="0"/>
              <a:t> </a:t>
            </a:r>
            <a:r>
              <a:rPr lang="en-US" dirty="0" err="1"/>
              <a:t>MxM</a:t>
            </a:r>
            <a:r>
              <a:rPr lang="en-US" dirty="0"/>
              <a:t> patch </a:t>
            </a:r>
            <a:r>
              <a:rPr lang="en-US" dirty="0" err="1"/>
              <a:t>và</a:t>
            </a:r>
            <a:r>
              <a:rPr lang="en-US" dirty="0"/>
              <a:t> </a:t>
            </a:r>
            <a:r>
              <a:rPr lang="en-US" dirty="0" err="1"/>
              <a:t>khi</a:t>
            </a:r>
            <a:r>
              <a:rPr lang="en-US" dirty="0"/>
              <a:t> </a:t>
            </a:r>
            <a:r>
              <a:rPr lang="en-US" dirty="0" err="1"/>
              <a:t>tính</a:t>
            </a:r>
            <a:r>
              <a:rPr lang="en-US" dirty="0"/>
              <a:t> self attention </a:t>
            </a:r>
            <a:r>
              <a:rPr lang="en-US" dirty="0" err="1"/>
              <a:t>những</a:t>
            </a:r>
            <a:r>
              <a:rPr lang="en-US" dirty="0"/>
              <a:t> </a:t>
            </a:r>
            <a:r>
              <a:rPr lang="en-US" dirty="0" err="1"/>
              <a:t>thành</a:t>
            </a:r>
            <a:r>
              <a:rPr lang="en-US" dirty="0"/>
              <a:t> </a:t>
            </a:r>
            <a:r>
              <a:rPr lang="en-US" dirty="0" err="1"/>
              <a:t>phần</a:t>
            </a:r>
            <a:r>
              <a:rPr lang="en-US" dirty="0"/>
              <a:t> pad </a:t>
            </a:r>
            <a:r>
              <a:rPr lang="en-US" dirty="0" err="1"/>
              <a:t>thêm</a:t>
            </a:r>
            <a:r>
              <a:rPr lang="en-US" dirty="0"/>
              <a:t> </a:t>
            </a:r>
            <a:r>
              <a:rPr lang="en-US" dirty="0" err="1"/>
              <a:t>vào</a:t>
            </a:r>
            <a:r>
              <a:rPr lang="en-US" dirty="0"/>
              <a:t> </a:t>
            </a:r>
            <a:r>
              <a:rPr lang="en-US" dirty="0" err="1"/>
              <a:t>sẽ</a:t>
            </a:r>
            <a:r>
              <a:rPr lang="en-US" dirty="0"/>
              <a:t> </a:t>
            </a:r>
            <a:r>
              <a:rPr lang="en-US" dirty="0" err="1"/>
              <a:t>bị</a:t>
            </a:r>
            <a:r>
              <a:rPr lang="en-US" dirty="0"/>
              <a:t> mask </a:t>
            </a:r>
            <a:r>
              <a:rPr lang="en-US" dirty="0" err="1"/>
              <a:t>đi</a:t>
            </a:r>
            <a:r>
              <a:rPr lang="en-US" dirty="0"/>
              <a:t>. </a:t>
            </a:r>
            <a:r>
              <a:rPr lang="en-US" dirty="0" err="1"/>
              <a:t>Tuy</a:t>
            </a:r>
            <a:r>
              <a:rPr lang="en-US" dirty="0"/>
              <a:t> </a:t>
            </a:r>
            <a:r>
              <a:rPr lang="en-US" dirty="0" err="1"/>
              <a:t>nhiên</a:t>
            </a:r>
            <a:r>
              <a:rPr lang="en-US" dirty="0"/>
              <a:t>, </a:t>
            </a:r>
            <a:r>
              <a:rPr lang="en-US" dirty="0" err="1"/>
              <a:t>việc</a:t>
            </a:r>
            <a:r>
              <a:rPr lang="en-US" dirty="0"/>
              <a:t> padding </a:t>
            </a:r>
            <a:r>
              <a:rPr lang="en-US" dirty="0" err="1"/>
              <a:t>này</a:t>
            </a:r>
            <a:r>
              <a:rPr lang="en-US" dirty="0"/>
              <a:t> </a:t>
            </a:r>
            <a:r>
              <a:rPr lang="en-US" dirty="0" err="1"/>
              <a:t>sẽ</a:t>
            </a:r>
            <a:r>
              <a:rPr lang="en-US" dirty="0"/>
              <a:t> </a:t>
            </a:r>
            <a:r>
              <a:rPr lang="en-US" dirty="0" err="1"/>
              <a:t>gặp</a:t>
            </a:r>
            <a:r>
              <a:rPr lang="en-US" dirty="0"/>
              <a:t> </a:t>
            </a:r>
            <a:r>
              <a:rPr lang="en-US" dirty="0" err="1"/>
              <a:t>vấn</a:t>
            </a:r>
            <a:r>
              <a:rPr lang="en-US" dirty="0"/>
              <a:t> </a:t>
            </a:r>
            <a:r>
              <a:rPr lang="en-US" dirty="0" err="1"/>
              <a:t>đề</a:t>
            </a:r>
            <a:r>
              <a:rPr lang="en-US" dirty="0"/>
              <a:t> </a:t>
            </a:r>
            <a:r>
              <a:rPr lang="en-US" dirty="0" err="1"/>
              <a:t>về</a:t>
            </a:r>
            <a:r>
              <a:rPr lang="en-US" dirty="0"/>
              <a:t> chi </a:t>
            </a:r>
            <a:r>
              <a:rPr lang="en-US" dirty="0" err="1"/>
              <a:t>phí</a:t>
            </a:r>
            <a:r>
              <a:rPr lang="en-US" dirty="0"/>
              <a:t> </a:t>
            </a:r>
            <a:r>
              <a:rPr lang="en-US" dirty="0" err="1"/>
              <a:t>tính</a:t>
            </a:r>
            <a:r>
              <a:rPr lang="en-US" dirty="0"/>
              <a:t> </a:t>
            </a:r>
            <a:r>
              <a:rPr lang="en-US" dirty="0" err="1"/>
              <a:t>toán</a:t>
            </a:r>
            <a:r>
              <a:rPr lang="en-US" dirty="0"/>
              <a:t> </a:t>
            </a:r>
            <a:r>
              <a:rPr lang="en-US" dirty="0" err="1"/>
              <a:t>khi</a:t>
            </a:r>
            <a:r>
              <a:rPr lang="en-US" dirty="0"/>
              <a:t> </a:t>
            </a:r>
            <a:r>
              <a:rPr lang="en-US" dirty="0" err="1"/>
              <a:t>số</a:t>
            </a:r>
            <a:r>
              <a:rPr lang="en-US" dirty="0"/>
              <a:t> </a:t>
            </a:r>
            <a:r>
              <a:rPr lang="en-US" dirty="0" err="1"/>
              <a:t>lượng</a:t>
            </a:r>
            <a:r>
              <a:rPr lang="en-US" dirty="0"/>
              <a:t> </a:t>
            </a:r>
            <a:r>
              <a:rPr lang="en-US" dirty="0" err="1"/>
              <a:t>cửa</a:t>
            </a:r>
            <a:r>
              <a:rPr lang="en-US" dirty="0"/>
              <a:t> </a:t>
            </a:r>
            <a:r>
              <a:rPr lang="en-US" dirty="0" err="1"/>
              <a:t>sổ</a:t>
            </a:r>
            <a:r>
              <a:rPr lang="en-US" dirty="0"/>
              <a:t> </a:t>
            </a:r>
            <a:r>
              <a:rPr lang="en-US" dirty="0" err="1"/>
              <a:t>là</a:t>
            </a:r>
            <a:r>
              <a:rPr lang="en-US" dirty="0"/>
              <a:t> </a:t>
            </a:r>
            <a:r>
              <a:rPr lang="en-US" dirty="0" err="1"/>
              <a:t>nhỏ</a:t>
            </a:r>
            <a:r>
              <a:rPr lang="en-US" dirty="0"/>
              <a:t>, VD </a:t>
            </a:r>
            <a:r>
              <a:rPr lang="en-US" dirty="0" err="1"/>
              <a:t>khi</a:t>
            </a:r>
            <a:r>
              <a:rPr lang="en-US" dirty="0"/>
              <a:t> ta </a:t>
            </a:r>
            <a:r>
              <a:rPr lang="en-US" dirty="0" err="1"/>
              <a:t>có</a:t>
            </a:r>
            <a:r>
              <a:rPr lang="en-US" dirty="0"/>
              <a:t> 4 </a:t>
            </a:r>
            <a:r>
              <a:rPr lang="en-US" dirty="0" err="1"/>
              <a:t>cửa</a:t>
            </a:r>
            <a:r>
              <a:rPr lang="en-US" dirty="0"/>
              <a:t> </a:t>
            </a:r>
            <a:r>
              <a:rPr lang="en-US" dirty="0" err="1"/>
              <a:t>sổ</a:t>
            </a:r>
            <a:r>
              <a:rPr lang="en-US" dirty="0"/>
              <a:t> (2x2), </a:t>
            </a:r>
            <a:r>
              <a:rPr lang="en-US" dirty="0" err="1"/>
              <a:t>phép</a:t>
            </a:r>
            <a:r>
              <a:rPr lang="en-US" dirty="0"/>
              <a:t> </a:t>
            </a:r>
            <a:r>
              <a:rPr lang="en-US" dirty="0" err="1"/>
              <a:t>dịch</a:t>
            </a:r>
            <a:r>
              <a:rPr lang="en-US" dirty="0"/>
              <a:t> </a:t>
            </a:r>
            <a:r>
              <a:rPr lang="en-US" dirty="0" err="1"/>
              <a:t>cửa</a:t>
            </a:r>
            <a:r>
              <a:rPr lang="en-US" dirty="0"/>
              <a:t> </a:t>
            </a:r>
            <a:r>
              <a:rPr lang="en-US" dirty="0" err="1"/>
              <a:t>sổ</a:t>
            </a:r>
            <a:r>
              <a:rPr lang="en-US" dirty="0"/>
              <a:t> </a:t>
            </a:r>
            <a:r>
              <a:rPr lang="en-US" dirty="0" err="1"/>
              <a:t>sẽ</a:t>
            </a:r>
            <a:r>
              <a:rPr lang="en-US" dirty="0"/>
              <a:t> </a:t>
            </a:r>
            <a:r>
              <a:rPr lang="en-US" dirty="0" err="1"/>
              <a:t>sinh</a:t>
            </a:r>
            <a:r>
              <a:rPr lang="en-US" dirty="0"/>
              <a:t> </a:t>
            </a:r>
            <a:r>
              <a:rPr lang="en-US" dirty="0" err="1"/>
              <a:t>ra</a:t>
            </a:r>
            <a:r>
              <a:rPr lang="en-US" dirty="0"/>
              <a:t> 3x3=9 </a:t>
            </a:r>
            <a:r>
              <a:rPr lang="en-US" dirty="0" err="1"/>
              <a:t>cửa</a:t>
            </a:r>
            <a:r>
              <a:rPr lang="en-US" dirty="0"/>
              <a:t> </a:t>
            </a:r>
            <a:r>
              <a:rPr lang="en-US" dirty="0" err="1"/>
              <a:t>sổ</a:t>
            </a:r>
            <a:r>
              <a:rPr lang="en-US" dirty="0"/>
              <a:t> </a:t>
            </a:r>
            <a:r>
              <a:rPr lang="en-US" dirty="0" err="1"/>
              <a:t>và</a:t>
            </a:r>
            <a:r>
              <a:rPr lang="en-US" dirty="0"/>
              <a:t> </a:t>
            </a:r>
            <a:r>
              <a:rPr lang="en-US" dirty="0" err="1"/>
              <a:t>nếu</a:t>
            </a:r>
            <a:r>
              <a:rPr lang="en-US" dirty="0"/>
              <a:t> </a:t>
            </a:r>
            <a:r>
              <a:rPr lang="en-US" dirty="0" err="1"/>
              <a:t>sử</a:t>
            </a:r>
            <a:r>
              <a:rPr lang="en-US" dirty="0"/>
              <a:t> </a:t>
            </a:r>
            <a:r>
              <a:rPr lang="en-US" dirty="0" err="1"/>
              <a:t>dụng</a:t>
            </a:r>
            <a:r>
              <a:rPr lang="en-US" dirty="0"/>
              <a:t> padding </a:t>
            </a:r>
            <a:r>
              <a:rPr lang="en-US" dirty="0" err="1"/>
              <a:t>và</a:t>
            </a:r>
            <a:r>
              <a:rPr lang="en-US" dirty="0"/>
              <a:t> </a:t>
            </a:r>
            <a:r>
              <a:rPr lang="en-US" dirty="0" err="1"/>
              <a:t>tính</a:t>
            </a:r>
            <a:r>
              <a:rPr lang="en-US" dirty="0"/>
              <a:t> </a:t>
            </a:r>
            <a:r>
              <a:rPr lang="en-US" dirty="0" err="1"/>
              <a:t>toán</a:t>
            </a:r>
            <a:r>
              <a:rPr lang="en-US" dirty="0"/>
              <a:t> </a:t>
            </a:r>
            <a:r>
              <a:rPr lang="en-US" dirty="0" err="1"/>
              <a:t>thì</a:t>
            </a:r>
            <a:r>
              <a:rPr lang="en-US" dirty="0"/>
              <a:t> ta </a:t>
            </a:r>
            <a:r>
              <a:rPr lang="en-US" dirty="0" err="1"/>
              <a:t>phải</a:t>
            </a:r>
            <a:r>
              <a:rPr lang="en-US" dirty="0"/>
              <a:t> </a:t>
            </a:r>
            <a:r>
              <a:rPr lang="en-US" dirty="0" err="1"/>
              <a:t>tính</a:t>
            </a:r>
            <a:r>
              <a:rPr lang="en-US" dirty="0"/>
              <a:t> </a:t>
            </a:r>
            <a:r>
              <a:rPr lang="en-US" dirty="0" err="1"/>
              <a:t>toán</a:t>
            </a:r>
            <a:r>
              <a:rPr lang="en-US" dirty="0"/>
              <a:t> self attention </a:t>
            </a:r>
            <a:r>
              <a:rPr lang="en-US" dirty="0" err="1"/>
              <a:t>trên</a:t>
            </a:r>
            <a:r>
              <a:rPr lang="en-US" dirty="0"/>
              <a:t> 9 </a:t>
            </a:r>
            <a:r>
              <a:rPr lang="en-US" dirty="0" err="1"/>
              <a:t>vùng</a:t>
            </a:r>
            <a:r>
              <a:rPr lang="en-US" dirty="0"/>
              <a:t> </a:t>
            </a:r>
            <a:r>
              <a:rPr lang="en-US" dirty="0" err="1"/>
              <a:t>cửa</a:t>
            </a:r>
            <a:r>
              <a:rPr lang="en-US" dirty="0"/>
              <a:t> </a:t>
            </a:r>
            <a:r>
              <a:rPr lang="en-US" dirty="0" err="1"/>
              <a:t>sổ</a:t>
            </a:r>
            <a:r>
              <a:rPr lang="en-US" dirty="0"/>
              <a:t> </a:t>
            </a:r>
            <a:r>
              <a:rPr lang="en-US" dirty="0" err="1"/>
              <a:t>cục</a:t>
            </a:r>
            <a:r>
              <a:rPr lang="en-US" dirty="0"/>
              <a:t> </a:t>
            </a:r>
            <a:r>
              <a:rPr lang="en-US" dirty="0" err="1"/>
              <a:t>bộ</a:t>
            </a:r>
            <a:r>
              <a:rPr lang="en-US" dirty="0"/>
              <a:t> (</a:t>
            </a:r>
            <a:r>
              <a:rPr lang="en-US" dirty="0" err="1"/>
              <a:t>lớn</a:t>
            </a:r>
            <a:r>
              <a:rPr lang="en-US" dirty="0"/>
              <a:t> </a:t>
            </a:r>
            <a:r>
              <a:rPr lang="en-US" dirty="0" err="1"/>
              <a:t>hơn</a:t>
            </a:r>
            <a:r>
              <a:rPr lang="en-US" dirty="0"/>
              <a:t> </a:t>
            </a:r>
            <a:r>
              <a:rPr lang="en-US" dirty="0" err="1"/>
              <a:t>nhiều</a:t>
            </a:r>
            <a:r>
              <a:rPr lang="en-US" dirty="0"/>
              <a:t> so </a:t>
            </a:r>
            <a:r>
              <a:rPr lang="en-US" dirty="0" err="1"/>
              <a:t>với</a:t>
            </a:r>
            <a:r>
              <a:rPr lang="en-US" dirty="0"/>
              <a:t> 4 </a:t>
            </a:r>
            <a:r>
              <a:rPr lang="en-US" dirty="0" err="1"/>
              <a:t>vùng</a:t>
            </a:r>
            <a:r>
              <a:rPr lang="en-US" dirty="0"/>
              <a:t> </a:t>
            </a:r>
            <a:r>
              <a:rPr lang="en-US" dirty="0" err="1"/>
              <a:t>cửa</a:t>
            </a:r>
            <a:r>
              <a:rPr lang="en-US" dirty="0"/>
              <a:t> </a:t>
            </a:r>
            <a:r>
              <a:rPr lang="en-US" dirty="0" err="1"/>
              <a:t>sổ</a:t>
            </a:r>
            <a:r>
              <a:rPr lang="en-US" dirty="0"/>
              <a:t> ban </a:t>
            </a:r>
            <a:r>
              <a:rPr lang="en-US" dirty="0" err="1"/>
              <a:t>đầu</a:t>
            </a:r>
            <a:r>
              <a:rPr lang="en-US" dirty="0"/>
              <a:t> </a:t>
            </a:r>
            <a:r>
              <a:rPr lang="en-US" dirty="0" err="1"/>
              <a:t>khi</a:t>
            </a:r>
            <a:r>
              <a:rPr lang="en-US" dirty="0"/>
              <a:t> </a:t>
            </a:r>
            <a:r>
              <a:rPr lang="en-US" dirty="0" err="1"/>
              <a:t>chưa</a:t>
            </a:r>
            <a:r>
              <a:rPr lang="en-US" dirty="0"/>
              <a:t> </a:t>
            </a:r>
            <a:r>
              <a:rPr lang="en-US" dirty="0" err="1"/>
              <a:t>dịch</a:t>
            </a:r>
            <a:r>
              <a:rPr lang="en-US" dirty="0"/>
              <a:t>).</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26965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CÁCH GIẢI QUYẾT</a:t>
            </a:r>
            <a:endParaRPr lang="en-US"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75085" y="2095431"/>
            <a:ext cx="8641829" cy="2414225"/>
          </a:xfrm>
          <a:prstGeom prst="rect">
            <a:avLst/>
          </a:prstGeom>
        </p:spPr>
      </p:pic>
    </p:spTree>
    <p:extLst>
      <p:ext uri="{BB962C8B-B14F-4D97-AF65-F5344CB8AC3E}">
        <p14:creationId xmlns:p14="http://schemas.microsoft.com/office/powerpoint/2010/main" val="3703864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CÁCH GIẢI QUYẾT</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vi-VN" dirty="0" smtClean="0">
                <a:latin typeface="Calibri" panose="020F0502020204030204" pitchFamily="34" charset="0"/>
                <a:cs typeface="Calibri" panose="020F0502020204030204" pitchFamily="34" charset="0"/>
              </a:rPr>
              <a:t>Để giải quyết vấn đề trên, tác giả đưa ra một cách tính "more efficient batch computation approach", ý tưởng là ảnh sẽ được lặp lại có tính chu kỳ (như hình minh họa bên trên). Ở hình minh họa, hình đầu tiên mô tả cửa khi thực hiện phép dịch xong và ta có thể thấy có tổng cộng 3x3=9 vùng cửa sổ cục bộ để tính self attention, hình kế tiếp mô tả cách tính self attention của tác giả, hiểu "nôm na" là ta vẫn giữ nguyên 2x2=4 cửa sổ và ảnh được "lặp lại có tính chu kỳ" (các vị trí A, B, C trên ảnh được lặp lại), việc tính self attention sẽ được thực hiện trên 4 vùng cửa số giống với lúc chưa dịch và điều này tiết kiệm chi phí tính toán. Cách làm này sẽ làm cho tại một số cửa số chứa những vùng ảnh mà chúng vốn không nằm cạnh nhau trên ảnh gốc, điều này có thể giải quyết bằng cách mask các vùng không cạnh nhau đó lại khi tính self attention.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934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CÁCH GIẢI QUYẾT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gn="just">
                  <a:buNone/>
                </a:pPr>
                <a:r>
                  <a:rPr lang="en-US" dirty="0" smtClean="0"/>
                  <a:t>Việc</a:t>
                </a:r>
                <a:r>
                  <a:rPr lang="en-US" dirty="0"/>
                  <a:t> </a:t>
                </a:r>
                <a:r>
                  <a:rPr lang="en-US" dirty="0" err="1"/>
                  <a:t>tính</a:t>
                </a:r>
                <a:r>
                  <a:rPr lang="en-US" dirty="0"/>
                  <a:t> </a:t>
                </a:r>
                <a:r>
                  <a:rPr lang="en-US" dirty="0" err="1"/>
                  <a:t>toán</a:t>
                </a:r>
                <a:r>
                  <a:rPr lang="en-US" dirty="0"/>
                  <a:t> self attention </a:t>
                </a:r>
                <a:r>
                  <a:rPr lang="en-US" dirty="0" err="1"/>
                  <a:t>sẽ</a:t>
                </a:r>
                <a:r>
                  <a:rPr lang="en-US" dirty="0"/>
                  <a:t> </a:t>
                </a:r>
                <a:r>
                  <a:rPr lang="en-US" dirty="0" err="1"/>
                  <a:t>sử</a:t>
                </a:r>
                <a:r>
                  <a:rPr lang="en-US" dirty="0"/>
                  <a:t> </a:t>
                </a:r>
                <a:r>
                  <a:rPr lang="en-US" dirty="0" err="1"/>
                  <a:t>dụng</a:t>
                </a:r>
                <a:r>
                  <a:rPr lang="en-US" dirty="0"/>
                  <a:t> Relative position bias</a:t>
                </a:r>
                <a:r>
                  <a:rPr lang="en-US" dirty="0" smtClean="0"/>
                  <a:t>:</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𝐴𝑡𝑡𝑒𝑛𝑡𝑖𝑜𝑛</m:t>
                      </m:r>
                      <m:d>
                        <m:dPr>
                          <m:ctrlPr>
                            <a:rPr lang="en-US" b="0" i="1" smtClean="0">
                              <a:latin typeface="Cambria Math" panose="02040503050406030204" pitchFamily="18" charset="0"/>
                            </a:rPr>
                          </m:ctrlPr>
                        </m:dPr>
                        <m:e>
                          <m:r>
                            <a:rPr lang="en-US" b="0" i="1" smtClean="0">
                              <a:latin typeface="Cambria Math" panose="02040503050406030204" pitchFamily="18" charset="0"/>
                            </a:rPr>
                            <m:t>𝑄</m:t>
                          </m:r>
                          <m:r>
                            <a:rPr lang="en-US" b="0" i="1" smtClean="0">
                              <a:latin typeface="Cambria Math" panose="02040503050406030204" pitchFamily="18" charset="0"/>
                            </a:rPr>
                            <m:t>, </m:t>
                          </m:r>
                          <m:r>
                            <a:rPr lang="en-US" b="0" i="1" smtClean="0">
                              <a:latin typeface="Cambria Math" panose="02040503050406030204" pitchFamily="18" charset="0"/>
                            </a:rPr>
                            <m:t>𝐾</m:t>
                          </m:r>
                          <m:r>
                            <a:rPr lang="en-US" b="0" i="1" smtClean="0">
                              <a:latin typeface="Cambria Math" panose="02040503050406030204" pitchFamily="18" charset="0"/>
                            </a:rPr>
                            <m:t>, </m:t>
                          </m:r>
                          <m:r>
                            <a:rPr lang="en-US" b="0" i="1" smtClean="0">
                              <a:latin typeface="Cambria Math" panose="02040503050406030204" pitchFamily="18" charset="0"/>
                            </a:rPr>
                            <m:t>𝑉</m:t>
                          </m:r>
                        </m:e>
                      </m:d>
                      <m:r>
                        <a:rPr lang="en-US" b="0" i="1" smtClean="0">
                          <a:latin typeface="Cambria Math" panose="02040503050406030204" pitchFamily="18" charset="0"/>
                        </a:rPr>
                        <m:t>=</m:t>
                      </m:r>
                      <m:r>
                        <a:rPr lang="en-US" b="0" i="1" smtClean="0">
                          <a:latin typeface="Cambria Math" panose="02040503050406030204" pitchFamily="18" charset="0"/>
                        </a:rPr>
                        <m:t>𝑆𝑜𝑓𝑡𝑀𝑎𝑥</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𝑄</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𝑇</m:t>
                                  </m:r>
                                </m:sup>
                              </m:sSup>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𝑑</m:t>
                                  </m:r>
                                </m:e>
                              </m:rad>
                            </m:den>
                          </m:f>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𝑉</m:t>
                      </m:r>
                    </m:oMath>
                  </m:oMathPara>
                </a14:m>
                <a:endParaRPr lang="en-US" b="0" dirty="0" smtClean="0"/>
              </a:p>
              <a:p>
                <a:pPr marL="0" indent="0" algn="just">
                  <a:buNone/>
                </a:pPr>
                <a:r>
                  <a:rPr lang="en-US" dirty="0" err="1"/>
                  <a:t>Công</a:t>
                </a:r>
                <a:r>
                  <a:rPr lang="en-US" dirty="0"/>
                  <a:t> </a:t>
                </a:r>
                <a:r>
                  <a:rPr lang="en-US" dirty="0" err="1"/>
                  <a:t>thức</a:t>
                </a:r>
                <a:r>
                  <a:rPr lang="en-US" dirty="0"/>
                  <a:t> </a:t>
                </a:r>
                <a:r>
                  <a:rPr lang="en-US" dirty="0" err="1"/>
                  <a:t>này</a:t>
                </a:r>
                <a:r>
                  <a:rPr lang="en-US" dirty="0"/>
                  <a:t> </a:t>
                </a:r>
                <a:r>
                  <a:rPr lang="en-US" dirty="0" err="1"/>
                  <a:t>giống</a:t>
                </a:r>
                <a:r>
                  <a:rPr lang="en-US" dirty="0"/>
                  <a:t> </a:t>
                </a:r>
                <a:r>
                  <a:rPr lang="en-US" dirty="0" err="1"/>
                  <a:t>với</a:t>
                </a:r>
                <a:r>
                  <a:rPr lang="en-US" dirty="0"/>
                  <a:t> </a:t>
                </a:r>
                <a:r>
                  <a:rPr lang="en-US" dirty="0" err="1"/>
                  <a:t>công</a:t>
                </a:r>
                <a:r>
                  <a:rPr lang="en-US" dirty="0"/>
                  <a:t> </a:t>
                </a:r>
                <a:r>
                  <a:rPr lang="en-US" dirty="0" err="1"/>
                  <a:t>thức</a:t>
                </a:r>
                <a:r>
                  <a:rPr lang="en-US" dirty="0"/>
                  <a:t> </a:t>
                </a:r>
                <a:r>
                  <a:rPr lang="en-US" dirty="0" err="1"/>
                  <a:t>tính</a:t>
                </a:r>
                <a:r>
                  <a:rPr lang="en-US" dirty="0"/>
                  <a:t> self attention </a:t>
                </a:r>
                <a:r>
                  <a:rPr lang="en-US" dirty="0" err="1"/>
                  <a:t>trong</a:t>
                </a:r>
                <a:r>
                  <a:rPr lang="en-US" dirty="0"/>
                  <a:t> Transformer hay Vision Transformer, </a:t>
                </a:r>
                <a:r>
                  <a:rPr lang="en-US" dirty="0" err="1"/>
                  <a:t>nhưng</a:t>
                </a:r>
                <a:r>
                  <a:rPr lang="en-US" dirty="0"/>
                  <a:t> </a:t>
                </a:r>
                <a:r>
                  <a:rPr lang="en-US" dirty="0" err="1"/>
                  <a:t>có</a:t>
                </a:r>
                <a:r>
                  <a:rPr lang="en-US" dirty="0"/>
                  <a:t> </a:t>
                </a:r>
                <a:r>
                  <a:rPr lang="en-US" dirty="0" err="1"/>
                  <a:t>thêm</a:t>
                </a:r>
                <a:r>
                  <a:rPr lang="en-US" dirty="0"/>
                  <a:t> </a:t>
                </a:r>
                <a:r>
                  <a:rPr lang="en-US" dirty="0" err="1"/>
                  <a:t>thành</a:t>
                </a:r>
                <a:r>
                  <a:rPr lang="en-US" dirty="0"/>
                  <a:t> </a:t>
                </a:r>
                <a:r>
                  <a:rPr lang="en-US" dirty="0" err="1"/>
                  <a:t>phần</a:t>
                </a:r>
                <a:r>
                  <a:rPr lang="en-US" dirty="0"/>
                  <a:t> Relative position bias </a:t>
                </a:r>
                <a:r>
                  <a:rPr lang="en-US" dirty="0" err="1"/>
                  <a:t>là</a:t>
                </a:r>
                <a:r>
                  <a:rPr lang="en-US" dirty="0" smtClean="0"/>
                  <a:t>:</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2</m:t>
                              </m:r>
                            </m:sup>
                          </m:sSup>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2</m:t>
                              </m:r>
                            </m:sup>
                          </m:sSup>
                        </m:sup>
                      </m:sSup>
                    </m:oMath>
                  </m:oMathPara>
                </a14:m>
                <a:endParaRPr lang="en-US" b="0" dirty="0" smtClean="0"/>
              </a:p>
              <a:p>
                <a:pPr marL="0" indent="0" algn="just">
                  <a:buNone/>
                </a:pPr>
                <a:r>
                  <a:rPr lang="en-US" dirty="0" err="1"/>
                  <a:t>Việc</a:t>
                </a:r>
                <a:r>
                  <a:rPr lang="en-US" dirty="0"/>
                  <a:t> </a:t>
                </a:r>
                <a:r>
                  <a:rPr lang="en-US" dirty="0" err="1"/>
                  <a:t>thêm</a:t>
                </a:r>
                <a:r>
                  <a:rPr lang="en-US" dirty="0"/>
                  <a:t> </a:t>
                </a:r>
                <a:r>
                  <a:rPr lang="en-US" dirty="0" err="1"/>
                  <a:t>thành</a:t>
                </a:r>
                <a:r>
                  <a:rPr lang="en-US" dirty="0"/>
                  <a:t> </a:t>
                </a:r>
                <a:r>
                  <a:rPr lang="en-US" dirty="0" err="1"/>
                  <a:t>phần</a:t>
                </a:r>
                <a:r>
                  <a:rPr lang="en-US" dirty="0"/>
                  <a:t> Relative position bias </a:t>
                </a:r>
                <a:r>
                  <a:rPr lang="en-US" dirty="0" err="1"/>
                  <a:t>này</a:t>
                </a:r>
                <a:r>
                  <a:rPr lang="en-US" dirty="0"/>
                  <a:t> </a:t>
                </a:r>
                <a:r>
                  <a:rPr lang="en-US" dirty="0" err="1"/>
                  <a:t>vào</a:t>
                </a:r>
                <a:r>
                  <a:rPr lang="en-US" dirty="0"/>
                  <a:t> </a:t>
                </a:r>
                <a:r>
                  <a:rPr lang="en-US" dirty="0" err="1"/>
                  <a:t>nói</a:t>
                </a:r>
                <a:r>
                  <a:rPr lang="en-US" dirty="0"/>
                  <a:t> </a:t>
                </a:r>
                <a:r>
                  <a:rPr lang="en-US" dirty="0" err="1"/>
                  <a:t>sẽ</a:t>
                </a:r>
                <a:r>
                  <a:rPr lang="en-US" dirty="0"/>
                  <a:t> </a:t>
                </a:r>
                <a:r>
                  <a:rPr lang="en-US" dirty="0" err="1"/>
                  <a:t>làm</a:t>
                </a:r>
                <a:r>
                  <a:rPr lang="en-US" dirty="0"/>
                  <a:t> </a:t>
                </a:r>
                <a:r>
                  <a:rPr lang="en-US" dirty="0" err="1"/>
                  <a:t>tăng</a:t>
                </a:r>
                <a:r>
                  <a:rPr lang="en-US" dirty="0"/>
                  <a:t> </a:t>
                </a:r>
                <a:r>
                  <a:rPr lang="en-US" dirty="0" err="1"/>
                  <a:t>hiệu</a:t>
                </a:r>
                <a:r>
                  <a:rPr lang="en-US" dirty="0"/>
                  <a:t> </a:t>
                </a:r>
                <a:r>
                  <a:rPr lang="en-US" dirty="0" err="1"/>
                  <a:t>năng</a:t>
                </a:r>
                <a:r>
                  <a:rPr lang="en-US" dirty="0"/>
                  <a:t> </a:t>
                </a:r>
                <a:r>
                  <a:rPr lang="en-US" dirty="0" err="1"/>
                  <a:t>mô</a:t>
                </a:r>
                <a:r>
                  <a:rPr lang="en-US" dirty="0"/>
                  <a:t> </a:t>
                </a:r>
                <a:r>
                  <a:rPr lang="en-US" dirty="0" err="1"/>
                  <a:t>hình</a:t>
                </a:r>
                <a:r>
                  <a:rPr lang="en-US" dirty="0"/>
                  <a:t> so </a:t>
                </a:r>
                <a:r>
                  <a:rPr lang="en-US" dirty="0" err="1"/>
                  <a:t>với</a:t>
                </a:r>
                <a:r>
                  <a:rPr lang="en-US" dirty="0"/>
                  <a:t> </a:t>
                </a:r>
                <a:r>
                  <a:rPr lang="en-US" dirty="0" err="1"/>
                  <a:t>việc</a:t>
                </a:r>
                <a:r>
                  <a:rPr lang="en-US" dirty="0"/>
                  <a:t> </a:t>
                </a:r>
                <a:r>
                  <a:rPr lang="en-US" dirty="0" err="1"/>
                  <a:t>sử</a:t>
                </a:r>
                <a:r>
                  <a:rPr lang="en-US" dirty="0"/>
                  <a:t> </a:t>
                </a:r>
                <a:r>
                  <a:rPr lang="en-US" dirty="0" err="1"/>
                  <a:t>dụng</a:t>
                </a:r>
                <a:r>
                  <a:rPr lang="en-US" dirty="0"/>
                  <a:t> Absolute position embedding </a:t>
                </a:r>
                <a:r>
                  <a:rPr lang="en-US" dirty="0" err="1"/>
                  <a:t>trong</a:t>
                </a:r>
                <a:r>
                  <a:rPr lang="en-US" dirty="0"/>
                  <a:t> Transformer </a:t>
                </a:r>
                <a:r>
                  <a:rPr lang="en-US" dirty="0" err="1" smtClean="0"/>
                  <a:t>gốc</a:t>
                </a:r>
                <a:r>
                  <a:rPr lang="en-US" dirty="0" smtClean="0"/>
                  <a:t>.</a:t>
                </a:r>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r="-1159" b="-3782"/>
                </a:stretch>
              </a:blipFill>
            </p:spPr>
            <p:txBody>
              <a:bodyPr/>
              <a:lstStyle/>
              <a:p>
                <a:r>
                  <a:rPr lang="en-US">
                    <a:noFill/>
                  </a:rPr>
                  <a:t> </a:t>
                </a:r>
              </a:p>
            </p:txBody>
          </p:sp>
        </mc:Fallback>
      </mc:AlternateContent>
    </p:spTree>
    <p:extLst>
      <p:ext uri="{BB962C8B-B14F-4D97-AF65-F5344CB8AC3E}">
        <p14:creationId xmlns:p14="http://schemas.microsoft.com/office/powerpoint/2010/main" val="4153195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TỔNG KẾT</a:t>
            </a:r>
            <a:endParaRPr lang="en-US" b="1" dirty="0"/>
          </a:p>
        </p:txBody>
      </p:sp>
      <p:sp>
        <p:nvSpPr>
          <p:cNvPr id="3" name="Content Placeholder 2"/>
          <p:cNvSpPr>
            <a:spLocks noGrp="1"/>
          </p:cNvSpPr>
          <p:nvPr>
            <p:ph idx="1"/>
          </p:nvPr>
        </p:nvSpPr>
        <p:spPr/>
        <p:txBody>
          <a:bodyPr/>
          <a:lstStyle/>
          <a:p>
            <a:pPr marL="0" indent="0" algn="just">
              <a:buNone/>
            </a:pPr>
            <a:r>
              <a:rPr lang="en-US" dirty="0" err="1"/>
              <a:t>Swin</a:t>
            </a:r>
            <a:r>
              <a:rPr lang="en-US" dirty="0"/>
              <a:t> Transformer </a:t>
            </a:r>
            <a:r>
              <a:rPr lang="en-US" dirty="0" err="1"/>
              <a:t>là</a:t>
            </a:r>
            <a:r>
              <a:rPr lang="en-US" dirty="0"/>
              <a:t> </a:t>
            </a:r>
            <a:r>
              <a:rPr lang="en-US" dirty="0" err="1"/>
              <a:t>một</a:t>
            </a:r>
            <a:r>
              <a:rPr lang="en-US" dirty="0"/>
              <a:t> backbone </a:t>
            </a:r>
            <a:r>
              <a:rPr lang="en-US" dirty="0" err="1"/>
              <a:t>đa</a:t>
            </a:r>
            <a:r>
              <a:rPr lang="en-US" dirty="0"/>
              <a:t> </a:t>
            </a:r>
            <a:r>
              <a:rPr lang="en-US" dirty="0" err="1"/>
              <a:t>dụng</a:t>
            </a:r>
            <a:r>
              <a:rPr lang="en-US" dirty="0"/>
              <a:t>, </a:t>
            </a:r>
            <a:r>
              <a:rPr lang="en-US" dirty="0" err="1"/>
              <a:t>có</a:t>
            </a:r>
            <a:r>
              <a:rPr lang="en-US" dirty="0"/>
              <a:t> </a:t>
            </a:r>
            <a:r>
              <a:rPr lang="en-US" dirty="0" err="1"/>
              <a:t>thể</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nhiều</a:t>
            </a:r>
            <a:r>
              <a:rPr lang="en-US" dirty="0"/>
              <a:t> </a:t>
            </a:r>
            <a:r>
              <a:rPr lang="en-US" dirty="0" err="1"/>
              <a:t>phương</a:t>
            </a:r>
            <a:r>
              <a:rPr lang="en-US" dirty="0"/>
              <a:t> </a:t>
            </a:r>
            <a:r>
              <a:rPr lang="en-US" dirty="0" err="1"/>
              <a:t>pháp</a:t>
            </a:r>
            <a:r>
              <a:rPr lang="en-US" dirty="0"/>
              <a:t> </a:t>
            </a:r>
            <a:r>
              <a:rPr lang="en-US" dirty="0" err="1"/>
              <a:t>khác</a:t>
            </a:r>
            <a:r>
              <a:rPr lang="en-US" dirty="0"/>
              <a:t> </a:t>
            </a:r>
            <a:r>
              <a:rPr lang="en-US" dirty="0" err="1"/>
              <a:t>nhau</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bài</a:t>
            </a:r>
            <a:r>
              <a:rPr lang="en-US" dirty="0"/>
              <a:t> </a:t>
            </a:r>
            <a:r>
              <a:rPr lang="en-US" dirty="0" err="1"/>
              <a:t>toán</a:t>
            </a:r>
            <a:r>
              <a:rPr lang="en-US" dirty="0"/>
              <a:t> computer vision </a:t>
            </a:r>
            <a:r>
              <a:rPr lang="en-US" dirty="0" err="1"/>
              <a:t>như</a:t>
            </a:r>
            <a:r>
              <a:rPr lang="en-US" dirty="0"/>
              <a:t> classification, detection, segmentation, ... </a:t>
            </a:r>
            <a:r>
              <a:rPr lang="en-US" dirty="0" err="1"/>
              <a:t>và</a:t>
            </a:r>
            <a:r>
              <a:rPr lang="en-US" dirty="0"/>
              <a:t> </a:t>
            </a:r>
            <a:r>
              <a:rPr lang="en-US" dirty="0" err="1"/>
              <a:t>đạt</a:t>
            </a:r>
            <a:r>
              <a:rPr lang="en-US" dirty="0"/>
              <a:t> </a:t>
            </a:r>
            <a:r>
              <a:rPr lang="en-US" dirty="0" err="1"/>
              <a:t>được</a:t>
            </a:r>
            <a:r>
              <a:rPr lang="en-US" dirty="0"/>
              <a:t> </a:t>
            </a:r>
            <a:r>
              <a:rPr lang="en-US" dirty="0" err="1"/>
              <a:t>hiệu</a:t>
            </a:r>
            <a:r>
              <a:rPr lang="en-US" dirty="0"/>
              <a:t> </a:t>
            </a:r>
            <a:r>
              <a:rPr lang="en-US" dirty="0" err="1"/>
              <a:t>năng</a:t>
            </a:r>
            <a:r>
              <a:rPr lang="en-US" dirty="0"/>
              <a:t> </a:t>
            </a:r>
            <a:r>
              <a:rPr lang="en-US" dirty="0" err="1"/>
              <a:t>rất</a:t>
            </a:r>
            <a:r>
              <a:rPr lang="en-US" dirty="0"/>
              <a:t> </a:t>
            </a:r>
            <a:r>
              <a:rPr lang="en-US" dirty="0" err="1"/>
              <a:t>tốt</a:t>
            </a:r>
            <a:r>
              <a:rPr lang="en-US" dirty="0"/>
              <a:t>.</a:t>
            </a:r>
          </a:p>
          <a:p>
            <a:pPr marL="0" indent="0">
              <a:buNone/>
            </a:pPr>
            <a:endParaRPr lang="en-US" dirty="0"/>
          </a:p>
        </p:txBody>
      </p:sp>
    </p:spTree>
    <p:extLst>
      <p:ext uri="{BB962C8B-B14F-4D97-AF65-F5344CB8AC3E}">
        <p14:creationId xmlns:p14="http://schemas.microsoft.com/office/powerpoint/2010/main" val="324783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MỞ ĐẦU</a:t>
            </a:r>
            <a:endParaRPr lang="en-US" b="1" dirty="0"/>
          </a:p>
        </p:txBody>
      </p:sp>
      <p:sp>
        <p:nvSpPr>
          <p:cNvPr id="3" name="Content Placeholder 2"/>
          <p:cNvSpPr>
            <a:spLocks noGrp="1"/>
          </p:cNvSpPr>
          <p:nvPr>
            <p:ph idx="1"/>
          </p:nvPr>
        </p:nvSpPr>
        <p:spPr/>
        <p:txBody>
          <a:bodyPr/>
          <a:lstStyle/>
          <a:p>
            <a:pPr marL="0" indent="0" algn="just">
              <a:buNone/>
            </a:pPr>
            <a:r>
              <a:rPr lang="vi-VN" dirty="0"/>
              <a:t>Kiến trúc Transformer đã đạt được thành công lớn trong các nhiệm vụ xử lý ngôn ngữ tự nhiên (NLP), việc áp dụng chúng trong thị giác máy tính vẫn gặp nhiều thách thức liên quan đến việc thay đổi tỷ lệ trong các hình ảnh. Khác với NLP, trong đó các word token được phân tách bằng khoảng trắng và chứa đầy đủ thông tin, việc lựa chọn kích thước "từ" hoặc patch trong các mô hình Vision Transformer cho hình ảnh là phức tạp hơn và chọn một kích thước cố định có thể không phù hợp cho các nhiệm vụ về thị giác máy tính.</a:t>
            </a:r>
            <a:endParaRPr lang="en-US" dirty="0"/>
          </a:p>
          <a:p>
            <a:pPr algn="just"/>
            <a:endParaRPr lang="en-US" dirty="0"/>
          </a:p>
        </p:txBody>
      </p:sp>
    </p:spTree>
    <p:extLst>
      <p:ext uri="{BB962C8B-B14F-4D97-AF65-F5344CB8AC3E}">
        <p14:creationId xmlns:p14="http://schemas.microsoft.com/office/powerpoint/2010/main" val="1119201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t>V</a:t>
            </a:r>
            <a:r>
              <a:rPr lang="vi-VN" dirty="0" smtClean="0"/>
              <a:t>ào </a:t>
            </a:r>
            <a:r>
              <a:rPr lang="vi-VN" dirty="0"/>
              <a:t>năm 2021, nhóm tác giả đề xuất một kiến trúc Transformer mới có tên gọi Shifted windows Transformer (Swin Transformer), là một bản nâng cấp của Vision Transformer (ViT). Kiến trúc này có các tính năng mới như:</a:t>
            </a:r>
            <a:endParaRPr lang="en-US" dirty="0"/>
          </a:p>
          <a:p>
            <a:pPr lvl="0" algn="just"/>
            <a:r>
              <a:rPr lang="vi-VN" dirty="0"/>
              <a:t>Kiến trúc Transformer phân cấp (hierarchical Transformer), tại các layer sâu, các path hàng xóm gần nhau sẽ dần dần được hợp nhất lại. </a:t>
            </a:r>
            <a:endParaRPr lang="en-US" dirty="0"/>
          </a:p>
          <a:p>
            <a:pPr lvl="0" algn="just"/>
            <a:r>
              <a:rPr lang="vi-VN" dirty="0"/>
              <a:t>Sử dụng self attention trên 1 vùng cục bộ thay vì toàn bộ ảnh như Vision </a:t>
            </a:r>
            <a:r>
              <a:rPr lang="vi-VN" dirty="0" smtClean="0"/>
              <a:t>Transformer</a:t>
            </a:r>
            <a:r>
              <a:rPr lang="en-US" dirty="0" smtClean="0"/>
              <a:t> (</a:t>
            </a:r>
            <a:r>
              <a:rPr lang="en-US" dirty="0" err="1" smtClean="0"/>
              <a:t>ViT</a:t>
            </a:r>
            <a:r>
              <a:rPr lang="en-US" dirty="0" smtClean="0"/>
              <a:t>)</a:t>
            </a:r>
            <a:r>
              <a:rPr lang="vi-VN" dirty="0" smtClean="0"/>
              <a:t>.</a:t>
            </a:r>
            <a:endParaRPr lang="en-US" dirty="0"/>
          </a:p>
          <a:p>
            <a:pPr lvl="0" algn="just"/>
            <a:r>
              <a:rPr lang="vi-VN" dirty="0"/>
              <a:t>Shifted windows để giúp các patch ảnh không bị "bó cứng"</a:t>
            </a:r>
            <a:endParaRPr lang="en-US" dirty="0"/>
          </a:p>
          <a:p>
            <a:pPr lvl="0" algn="just"/>
            <a:r>
              <a:rPr lang="vi-VN" dirty="0"/>
              <a:t>Mô hình Transformer output ra nhiều scale khác nhau thay vì chỉ output 1 scale duy nhất như Vision Transformer. Backbone Swin Transformer được kỳ vọng sẽ đa dụng hơn cho nhiều bài toán khác nhau trong computer vision, đặc biệt là những bài toán yêu cầu dense prediction như detection, segmentation, …</a:t>
            </a:r>
            <a:endParaRPr lang="en-US" dirty="0"/>
          </a:p>
          <a:p>
            <a:pPr marL="0" indent="0" algn="just">
              <a:buNone/>
            </a:pPr>
            <a:endParaRPr lang="en-US" dirty="0"/>
          </a:p>
        </p:txBody>
      </p:sp>
      <p:sp>
        <p:nvSpPr>
          <p:cNvPr id="5" name="Title 1"/>
          <p:cNvSpPr>
            <a:spLocks noGrp="1"/>
          </p:cNvSpPr>
          <p:nvPr>
            <p:ph type="title"/>
          </p:nvPr>
        </p:nvSpPr>
        <p:spPr>
          <a:xfrm>
            <a:off x="838200" y="365125"/>
            <a:ext cx="10515600" cy="1325563"/>
          </a:xfrm>
        </p:spPr>
        <p:txBody>
          <a:bodyPr/>
          <a:lstStyle/>
          <a:p>
            <a:r>
              <a:rPr lang="en-US" b="1" dirty="0" smtClean="0"/>
              <a:t>MỞ ĐẦU</a:t>
            </a:r>
            <a:endParaRPr lang="en-US" b="1" dirty="0"/>
          </a:p>
        </p:txBody>
      </p:sp>
    </p:spTree>
    <p:extLst>
      <p:ext uri="{BB962C8B-B14F-4D97-AF65-F5344CB8AC3E}">
        <p14:creationId xmlns:p14="http://schemas.microsoft.com/office/powerpoint/2010/main" val="137925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PHƯƠNG PHÁP</a:t>
            </a:r>
            <a:endParaRPr lang="en-US" b="1" dirty="0"/>
          </a:p>
        </p:txBody>
      </p:sp>
      <p:sp>
        <p:nvSpPr>
          <p:cNvPr id="3" name="Content Placeholder 2"/>
          <p:cNvSpPr>
            <a:spLocks noGrp="1"/>
          </p:cNvSpPr>
          <p:nvPr>
            <p:ph idx="1"/>
          </p:nvPr>
        </p:nvSpPr>
        <p:spPr>
          <a:xfrm>
            <a:off x="838200" y="4819651"/>
            <a:ext cx="10515600" cy="1357312"/>
          </a:xfrm>
        </p:spPr>
        <p:txBody>
          <a:bodyPr>
            <a:normAutofit fontScale="92500" lnSpcReduction="20000"/>
          </a:bodyPr>
          <a:lstStyle/>
          <a:p>
            <a:pPr marL="0" indent="0" algn="just">
              <a:buNone/>
            </a:pPr>
            <a:r>
              <a:rPr lang="en-US" dirty="0" err="1"/>
              <a:t>Hình</a:t>
            </a:r>
            <a:r>
              <a:rPr lang="en-US" dirty="0"/>
              <a:t> </a:t>
            </a:r>
            <a:r>
              <a:rPr lang="en-US" dirty="0" err="1"/>
              <a:t>ảnh</a:t>
            </a:r>
            <a:r>
              <a:rPr lang="en-US" dirty="0"/>
              <a:t> </a:t>
            </a:r>
            <a:r>
              <a:rPr lang="en-US" dirty="0" err="1"/>
              <a:t>trên</a:t>
            </a:r>
            <a:r>
              <a:rPr lang="en-US" dirty="0"/>
              <a:t> </a:t>
            </a:r>
            <a:r>
              <a:rPr lang="en-US" dirty="0" err="1"/>
              <a:t>chính</a:t>
            </a:r>
            <a:r>
              <a:rPr lang="en-US" dirty="0"/>
              <a:t> </a:t>
            </a:r>
            <a:r>
              <a:rPr lang="en-US" dirty="0" err="1"/>
              <a:t>là</a:t>
            </a:r>
            <a:r>
              <a:rPr lang="en-US" dirty="0"/>
              <a:t> </a:t>
            </a:r>
            <a:r>
              <a:rPr lang="en-US" dirty="0" err="1"/>
              <a:t>mô</a:t>
            </a:r>
            <a:r>
              <a:rPr lang="en-US" dirty="0"/>
              <a:t> </a:t>
            </a:r>
            <a:r>
              <a:rPr lang="en-US" dirty="0" err="1"/>
              <a:t>tả</a:t>
            </a:r>
            <a:r>
              <a:rPr lang="en-US" dirty="0"/>
              <a:t> </a:t>
            </a:r>
            <a:r>
              <a:rPr lang="en-US" dirty="0" err="1"/>
              <a:t>kiến</a:t>
            </a:r>
            <a:r>
              <a:rPr lang="en-US" dirty="0"/>
              <a:t> </a:t>
            </a:r>
            <a:r>
              <a:rPr lang="en-US" dirty="0" err="1"/>
              <a:t>trúc</a:t>
            </a:r>
            <a:r>
              <a:rPr lang="en-US" dirty="0"/>
              <a:t> </a:t>
            </a:r>
            <a:r>
              <a:rPr lang="en-US" dirty="0" err="1"/>
              <a:t>tổng</a:t>
            </a:r>
            <a:r>
              <a:rPr lang="en-US" dirty="0"/>
              <a:t> </a:t>
            </a:r>
            <a:r>
              <a:rPr lang="en-US" dirty="0" err="1"/>
              <a:t>quát</a:t>
            </a:r>
            <a:r>
              <a:rPr lang="en-US" dirty="0"/>
              <a:t> </a:t>
            </a:r>
            <a:r>
              <a:rPr lang="en-US" dirty="0" err="1"/>
              <a:t>của</a:t>
            </a:r>
            <a:r>
              <a:rPr lang="en-US" dirty="0"/>
              <a:t> </a:t>
            </a:r>
            <a:r>
              <a:rPr lang="en-US" dirty="0" err="1"/>
              <a:t>Swin</a:t>
            </a:r>
            <a:r>
              <a:rPr lang="en-US" dirty="0"/>
              <a:t>-T (</a:t>
            </a:r>
            <a:r>
              <a:rPr lang="en-US" dirty="0" err="1"/>
              <a:t>Swin</a:t>
            </a:r>
            <a:r>
              <a:rPr lang="en-US" dirty="0"/>
              <a:t> Transformer </a:t>
            </a:r>
            <a:r>
              <a:rPr lang="en-US" dirty="0" err="1"/>
              <a:t>phiên</a:t>
            </a:r>
            <a:r>
              <a:rPr lang="en-US" dirty="0"/>
              <a:t> </a:t>
            </a:r>
            <a:r>
              <a:rPr lang="en-US" dirty="0" err="1"/>
              <a:t>bản</a:t>
            </a:r>
            <a:r>
              <a:rPr lang="en-US" dirty="0"/>
              <a:t> tiny) , </a:t>
            </a:r>
            <a:r>
              <a:rPr lang="en-US" dirty="0" err="1"/>
              <a:t>các</a:t>
            </a:r>
            <a:r>
              <a:rPr lang="en-US" dirty="0"/>
              <a:t> </a:t>
            </a:r>
            <a:r>
              <a:rPr lang="en-US" dirty="0" err="1"/>
              <a:t>phiên</a:t>
            </a:r>
            <a:r>
              <a:rPr lang="en-US" dirty="0"/>
              <a:t> </a:t>
            </a:r>
            <a:r>
              <a:rPr lang="en-US" dirty="0" err="1"/>
              <a:t>bản</a:t>
            </a:r>
            <a:r>
              <a:rPr lang="en-US" dirty="0"/>
              <a:t> </a:t>
            </a:r>
            <a:r>
              <a:rPr lang="en-US" dirty="0" err="1"/>
              <a:t>khác</a:t>
            </a:r>
            <a:r>
              <a:rPr lang="en-US" dirty="0"/>
              <a:t> </a:t>
            </a:r>
            <a:r>
              <a:rPr lang="en-US" dirty="0" err="1"/>
              <a:t>cũng</a:t>
            </a:r>
            <a:r>
              <a:rPr lang="en-US" dirty="0"/>
              <a:t> </a:t>
            </a:r>
            <a:r>
              <a:rPr lang="en-US" dirty="0" err="1"/>
              <a:t>có</a:t>
            </a:r>
            <a:r>
              <a:rPr lang="en-US" dirty="0"/>
              <a:t> </a:t>
            </a:r>
            <a:r>
              <a:rPr lang="en-US" dirty="0" err="1"/>
              <a:t>cơ</a:t>
            </a:r>
            <a:r>
              <a:rPr lang="en-US" dirty="0"/>
              <a:t> </a:t>
            </a:r>
            <a:r>
              <a:rPr lang="en-US" dirty="0" err="1"/>
              <a:t>chế</a:t>
            </a:r>
            <a:r>
              <a:rPr lang="en-US" dirty="0"/>
              <a:t> </a:t>
            </a:r>
            <a:r>
              <a:rPr lang="en-US" dirty="0" err="1"/>
              <a:t>hoạt</a:t>
            </a:r>
            <a:r>
              <a:rPr lang="en-US" dirty="0"/>
              <a:t> </a:t>
            </a:r>
            <a:r>
              <a:rPr lang="en-US" dirty="0" err="1"/>
              <a:t>động</a:t>
            </a:r>
            <a:r>
              <a:rPr lang="en-US" dirty="0"/>
              <a:t> </a:t>
            </a:r>
            <a:r>
              <a:rPr lang="en-US" dirty="0" err="1"/>
              <a:t>như</a:t>
            </a:r>
            <a:r>
              <a:rPr lang="en-US" dirty="0"/>
              <a:t> </a:t>
            </a:r>
            <a:r>
              <a:rPr lang="en-US" dirty="0" err="1"/>
              <a:t>vậy</a:t>
            </a:r>
            <a:r>
              <a:rPr lang="en-US" dirty="0"/>
              <a:t> </a:t>
            </a:r>
            <a:r>
              <a:rPr lang="en-US" dirty="0" err="1"/>
              <a:t>nhưng</a:t>
            </a:r>
            <a:r>
              <a:rPr lang="en-US" dirty="0"/>
              <a:t> </a:t>
            </a:r>
            <a:r>
              <a:rPr lang="en-US" dirty="0" err="1"/>
              <a:t>mô</a:t>
            </a:r>
            <a:r>
              <a:rPr lang="en-US" dirty="0"/>
              <a:t> </a:t>
            </a:r>
            <a:r>
              <a:rPr lang="en-US" dirty="0" err="1"/>
              <a:t>hình</a:t>
            </a:r>
            <a:r>
              <a:rPr lang="en-US" dirty="0"/>
              <a:t> </a:t>
            </a:r>
            <a:r>
              <a:rPr lang="en-US" dirty="0" err="1"/>
              <a:t>sẽ</a:t>
            </a:r>
            <a:r>
              <a:rPr lang="en-US" dirty="0"/>
              <a:t> </a:t>
            </a:r>
            <a:r>
              <a:rPr lang="en-US" dirty="0" err="1"/>
              <a:t>nhiều</a:t>
            </a:r>
            <a:r>
              <a:rPr lang="en-US" dirty="0"/>
              <a:t> </a:t>
            </a:r>
            <a:r>
              <a:rPr lang="en-US" dirty="0" err="1"/>
              <a:t>tham</a:t>
            </a:r>
            <a:r>
              <a:rPr lang="en-US" dirty="0"/>
              <a:t> </a:t>
            </a:r>
            <a:r>
              <a:rPr lang="en-US" dirty="0" err="1"/>
              <a:t>số</a:t>
            </a:r>
            <a:r>
              <a:rPr lang="en-US" dirty="0"/>
              <a:t> </a:t>
            </a:r>
            <a:r>
              <a:rPr lang="en-US" dirty="0" err="1"/>
              <a:t>hơn</a:t>
            </a:r>
            <a:r>
              <a:rPr lang="en-US" dirty="0"/>
              <a:t> </a:t>
            </a:r>
            <a:r>
              <a:rPr lang="en-US" dirty="0" err="1"/>
              <a:t>và</a:t>
            </a:r>
            <a:r>
              <a:rPr lang="en-US" dirty="0"/>
              <a:t> </a:t>
            </a:r>
            <a:r>
              <a:rPr lang="en-US" dirty="0" err="1"/>
              <a:t>yêu</a:t>
            </a:r>
            <a:r>
              <a:rPr lang="en-US" dirty="0"/>
              <a:t> </a:t>
            </a:r>
            <a:r>
              <a:rPr lang="en-US" dirty="0" err="1"/>
              <a:t>cầu</a:t>
            </a:r>
            <a:r>
              <a:rPr lang="en-US" dirty="0"/>
              <a:t> </a:t>
            </a:r>
            <a:r>
              <a:rPr lang="en-US" dirty="0" err="1"/>
              <a:t>khả</a:t>
            </a:r>
            <a:r>
              <a:rPr lang="en-US" dirty="0"/>
              <a:t> </a:t>
            </a:r>
            <a:r>
              <a:rPr lang="en-US" dirty="0" err="1"/>
              <a:t>năng</a:t>
            </a:r>
            <a:r>
              <a:rPr lang="en-US" dirty="0"/>
              <a:t> </a:t>
            </a:r>
            <a:r>
              <a:rPr lang="en-US" dirty="0" err="1"/>
              <a:t>tính</a:t>
            </a:r>
            <a:r>
              <a:rPr lang="en-US" dirty="0"/>
              <a:t> </a:t>
            </a:r>
            <a:r>
              <a:rPr lang="en-US" dirty="0" err="1"/>
              <a:t>toán</a:t>
            </a:r>
            <a:r>
              <a:rPr lang="en-US" dirty="0"/>
              <a:t> </a:t>
            </a:r>
            <a:r>
              <a:rPr lang="en-US" dirty="0" err="1"/>
              <a:t>lớn</a:t>
            </a:r>
            <a:r>
              <a:rPr lang="en-US" dirty="0"/>
              <a:t> </a:t>
            </a:r>
            <a:r>
              <a:rPr lang="en-US" dirty="0" err="1"/>
              <a:t>hơn</a:t>
            </a:r>
            <a:endParaRPr lang="en-US" dirty="0"/>
          </a:p>
          <a:p>
            <a:pPr marL="0" indent="0" algn="just">
              <a:buNone/>
            </a:pP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775085" y="1690688"/>
            <a:ext cx="8641829" cy="3008637"/>
          </a:xfrm>
          <a:prstGeom prst="rect">
            <a:avLst/>
          </a:prstGeom>
        </p:spPr>
      </p:pic>
    </p:spTree>
    <p:extLst>
      <p:ext uri="{BB962C8B-B14F-4D97-AF65-F5344CB8AC3E}">
        <p14:creationId xmlns:p14="http://schemas.microsoft.com/office/powerpoint/2010/main" val="156845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b="1" dirty="0" smtClean="0"/>
              <a:t>PHƯƠNG PHÁP</a:t>
            </a:r>
            <a:endParaRPr lang="en-US" b="1" dirty="0"/>
          </a:p>
        </p:txBody>
      </p:sp>
      <p:sp>
        <p:nvSpPr>
          <p:cNvPr id="11" name="Content Placeholder 10"/>
          <p:cNvSpPr>
            <a:spLocks noGrp="1"/>
          </p:cNvSpPr>
          <p:nvPr>
            <p:ph idx="1"/>
          </p:nvPr>
        </p:nvSpPr>
        <p:spPr/>
        <p:txBody>
          <a:bodyPr/>
          <a:lstStyle/>
          <a:p>
            <a:pPr marL="0" indent="0" algn="just">
              <a:buNone/>
            </a:pPr>
            <a:r>
              <a:rPr lang="en-US" dirty="0" err="1"/>
              <a:t>Đầu</a:t>
            </a:r>
            <a:r>
              <a:rPr lang="en-US" dirty="0"/>
              <a:t> </a:t>
            </a:r>
            <a:r>
              <a:rPr lang="en-US" dirty="0" err="1"/>
              <a:t>tiên</a:t>
            </a:r>
            <a:r>
              <a:rPr lang="en-US" dirty="0"/>
              <a:t>, </a:t>
            </a:r>
            <a:r>
              <a:rPr lang="en-US" dirty="0" err="1"/>
              <a:t>ảnh</a:t>
            </a:r>
            <a:r>
              <a:rPr lang="en-US" dirty="0"/>
              <a:t> </a:t>
            </a:r>
            <a:r>
              <a:rPr lang="en-US" dirty="0" err="1"/>
              <a:t>đầu</a:t>
            </a:r>
            <a:r>
              <a:rPr lang="en-US" dirty="0"/>
              <a:t> </a:t>
            </a:r>
            <a:r>
              <a:rPr lang="en-US" dirty="0" err="1"/>
              <a:t>vào</a:t>
            </a:r>
            <a:r>
              <a:rPr lang="en-US" dirty="0"/>
              <a:t> </a:t>
            </a:r>
            <a:r>
              <a:rPr lang="en-US" dirty="0" err="1"/>
              <a:t>là</a:t>
            </a:r>
            <a:r>
              <a:rPr lang="en-US" dirty="0"/>
              <a:t> </a:t>
            </a:r>
            <a:r>
              <a:rPr lang="en-US" dirty="0" err="1"/>
              <a:t>ảnh</a:t>
            </a:r>
            <a:r>
              <a:rPr lang="en-US" dirty="0"/>
              <a:t> RGB </a:t>
            </a:r>
            <a:r>
              <a:rPr lang="en-US" dirty="0" err="1"/>
              <a:t>có</a:t>
            </a:r>
            <a:r>
              <a:rPr lang="en-US" dirty="0"/>
              <a:t> </a:t>
            </a:r>
            <a:r>
              <a:rPr lang="en-US" dirty="0" err="1"/>
              <a:t>kích</a:t>
            </a:r>
            <a:r>
              <a:rPr lang="en-US" dirty="0"/>
              <a:t> </a:t>
            </a:r>
            <a:r>
              <a:rPr lang="en-US" dirty="0" err="1"/>
              <a:t>thước</a:t>
            </a:r>
            <a:r>
              <a:rPr lang="en-US" dirty="0"/>
              <a:t> HxWx3, </a:t>
            </a:r>
            <a:r>
              <a:rPr lang="en-US" dirty="0" err="1"/>
              <a:t>được</a:t>
            </a:r>
            <a:r>
              <a:rPr lang="en-US" dirty="0"/>
              <a:t> chia </a:t>
            </a:r>
            <a:r>
              <a:rPr lang="en-US" dirty="0" err="1"/>
              <a:t>nhỏ</a:t>
            </a:r>
            <a:r>
              <a:rPr lang="en-US" dirty="0"/>
              <a:t> </a:t>
            </a:r>
            <a:r>
              <a:rPr lang="en-US" dirty="0" err="1"/>
              <a:t>làm</a:t>
            </a:r>
            <a:r>
              <a:rPr lang="en-US" dirty="0"/>
              <a:t> </a:t>
            </a:r>
            <a:r>
              <a:rPr lang="en-US" dirty="0" err="1"/>
              <a:t>các</a:t>
            </a:r>
            <a:r>
              <a:rPr lang="en-US" dirty="0"/>
              <a:t> patch </a:t>
            </a:r>
            <a:r>
              <a:rPr lang="en-US" dirty="0" err="1"/>
              <a:t>giống</a:t>
            </a:r>
            <a:r>
              <a:rPr lang="en-US" dirty="0"/>
              <a:t> </a:t>
            </a:r>
            <a:r>
              <a:rPr lang="en-US" dirty="0" err="1"/>
              <a:t>với</a:t>
            </a:r>
            <a:r>
              <a:rPr lang="en-US" dirty="0"/>
              <a:t> Vision Transformer, </a:t>
            </a:r>
            <a:r>
              <a:rPr lang="en-US" dirty="0" err="1"/>
              <a:t>mỗi</a:t>
            </a:r>
            <a:r>
              <a:rPr lang="en-US" dirty="0"/>
              <a:t> patch </a:t>
            </a:r>
            <a:r>
              <a:rPr lang="en-US" dirty="0" err="1"/>
              <a:t>trong</a:t>
            </a:r>
            <a:r>
              <a:rPr lang="en-US" dirty="0"/>
              <a:t> </a:t>
            </a:r>
            <a:r>
              <a:rPr lang="en-US" dirty="0" err="1"/>
              <a:t>ảnh</a:t>
            </a:r>
            <a:r>
              <a:rPr lang="en-US" dirty="0"/>
              <a:t> </a:t>
            </a:r>
            <a:r>
              <a:rPr lang="en-US" dirty="0" err="1"/>
              <a:t>có</a:t>
            </a:r>
            <a:r>
              <a:rPr lang="en-US" dirty="0"/>
              <a:t> </a:t>
            </a:r>
            <a:r>
              <a:rPr lang="en-US" dirty="0" err="1"/>
              <a:t>kích</a:t>
            </a:r>
            <a:r>
              <a:rPr lang="en-US" dirty="0"/>
              <a:t> </a:t>
            </a:r>
            <a:r>
              <a:rPr lang="en-US" dirty="0" err="1"/>
              <a:t>thước</a:t>
            </a:r>
            <a:r>
              <a:rPr lang="en-US" dirty="0"/>
              <a:t> 4x4 </a:t>
            </a:r>
            <a:r>
              <a:rPr lang="en-US" dirty="0" err="1"/>
              <a:t>và</a:t>
            </a:r>
            <a:r>
              <a:rPr lang="en-US" dirty="0"/>
              <a:t> </a:t>
            </a:r>
            <a:r>
              <a:rPr lang="en-US" dirty="0" err="1"/>
              <a:t>được</a:t>
            </a:r>
            <a:r>
              <a:rPr lang="en-US" dirty="0"/>
              <a:t> </a:t>
            </a:r>
            <a:r>
              <a:rPr lang="en-US" dirty="0" err="1"/>
              <a:t>chuyển</a:t>
            </a:r>
            <a:r>
              <a:rPr lang="en-US" dirty="0"/>
              <a:t> </a:t>
            </a:r>
            <a:r>
              <a:rPr lang="en-US" dirty="0" err="1"/>
              <a:t>thành</a:t>
            </a:r>
            <a:r>
              <a:rPr lang="en-US" dirty="0"/>
              <a:t> vector </a:t>
            </a:r>
            <a:r>
              <a:rPr lang="en-US" dirty="0" err="1"/>
              <a:t>có</a:t>
            </a:r>
            <a:r>
              <a:rPr lang="en-US" dirty="0"/>
              <a:t> </a:t>
            </a:r>
            <a:r>
              <a:rPr lang="en-US" dirty="0" err="1"/>
              <a:t>độ</a:t>
            </a:r>
            <a:r>
              <a:rPr lang="en-US" dirty="0"/>
              <a:t> </a:t>
            </a:r>
            <a:r>
              <a:rPr lang="en-US" dirty="0" err="1"/>
              <a:t>dài</a:t>
            </a:r>
            <a:r>
              <a:rPr lang="en-US" dirty="0"/>
              <a:t> 4x4x3 = 48 </a:t>
            </a:r>
            <a:r>
              <a:rPr lang="en-US" dirty="0" err="1"/>
              <a:t>để</a:t>
            </a:r>
            <a:r>
              <a:rPr lang="en-US" dirty="0"/>
              <a:t> </a:t>
            </a:r>
            <a:r>
              <a:rPr lang="en-US" dirty="0" err="1"/>
              <a:t>đưa</a:t>
            </a:r>
            <a:r>
              <a:rPr lang="en-US" dirty="0"/>
              <a:t> </a:t>
            </a:r>
            <a:r>
              <a:rPr lang="en-US" dirty="0" err="1"/>
              <a:t>vào</a:t>
            </a:r>
            <a:r>
              <a:rPr lang="en-US" dirty="0"/>
              <a:t> </a:t>
            </a:r>
            <a:r>
              <a:rPr lang="en-US" dirty="0" err="1"/>
              <a:t>mô</a:t>
            </a:r>
            <a:r>
              <a:rPr lang="en-US" dirty="0"/>
              <a:t> </a:t>
            </a:r>
            <a:r>
              <a:rPr lang="en-US" dirty="0" err="1"/>
              <a:t>hình</a:t>
            </a:r>
            <a:r>
              <a:rPr lang="en-US" dirty="0"/>
              <a:t> </a:t>
            </a:r>
            <a:r>
              <a:rPr lang="en-US" dirty="0" err="1"/>
              <a:t>Swin</a:t>
            </a:r>
            <a:r>
              <a:rPr lang="en-US" dirty="0"/>
              <a:t> Transformer.</a:t>
            </a:r>
          </a:p>
          <a:p>
            <a:pPr lvl="0" algn="just"/>
            <a:r>
              <a:rPr lang="en-US" dirty="0" err="1"/>
              <a:t>Tại</a:t>
            </a:r>
            <a:r>
              <a:rPr lang="en-US" dirty="0"/>
              <a:t> Stage 1, </a:t>
            </a:r>
            <a:r>
              <a:rPr lang="en-US" dirty="0" err="1"/>
              <a:t>lớp</a:t>
            </a:r>
            <a:r>
              <a:rPr lang="en-US" dirty="0"/>
              <a:t> Linear Embedding </a:t>
            </a:r>
            <a:r>
              <a:rPr lang="en-US" dirty="0" err="1"/>
              <a:t>biến</a:t>
            </a:r>
            <a:r>
              <a:rPr lang="en-US" dirty="0"/>
              <a:t> </a:t>
            </a:r>
            <a:r>
              <a:rPr lang="en-US" dirty="0" err="1"/>
              <a:t>không</a:t>
            </a:r>
            <a:r>
              <a:rPr lang="en-US" dirty="0"/>
              <a:t> </a:t>
            </a:r>
            <a:r>
              <a:rPr lang="en-US" dirty="0" err="1"/>
              <a:t>gian</a:t>
            </a:r>
            <a:r>
              <a:rPr lang="en-US" dirty="0"/>
              <a:t> vector </a:t>
            </a:r>
            <a:r>
              <a:rPr lang="en-US" dirty="0" err="1"/>
              <a:t>gốc</a:t>
            </a:r>
            <a:r>
              <a:rPr lang="en-US" dirty="0"/>
              <a:t> (48 </a:t>
            </a:r>
            <a:r>
              <a:rPr lang="en-US" dirty="0" err="1"/>
              <a:t>chiều</a:t>
            </a:r>
            <a:r>
              <a:rPr lang="en-US" dirty="0"/>
              <a:t>) </a:t>
            </a:r>
            <a:r>
              <a:rPr lang="en-US" dirty="0" err="1"/>
              <a:t>thành</a:t>
            </a:r>
            <a:r>
              <a:rPr lang="en-US" dirty="0"/>
              <a:t> </a:t>
            </a:r>
            <a:r>
              <a:rPr lang="en-US" dirty="0" err="1"/>
              <a:t>một</a:t>
            </a:r>
            <a:r>
              <a:rPr lang="en-US" dirty="0"/>
              <a:t> </a:t>
            </a:r>
            <a:r>
              <a:rPr lang="en-US" dirty="0" err="1"/>
              <a:t>không</a:t>
            </a:r>
            <a:r>
              <a:rPr lang="en-US" dirty="0"/>
              <a:t> </a:t>
            </a:r>
            <a:r>
              <a:rPr lang="en-US" dirty="0" err="1"/>
              <a:t>gian</a:t>
            </a:r>
            <a:r>
              <a:rPr lang="en-US" dirty="0"/>
              <a:t> vector </a:t>
            </a:r>
            <a:r>
              <a:rPr lang="en-US" dirty="0" err="1"/>
              <a:t>khác</a:t>
            </a:r>
            <a:r>
              <a:rPr lang="en-US" dirty="0"/>
              <a:t> </a:t>
            </a:r>
            <a:r>
              <a:rPr lang="en-US" dirty="0" err="1"/>
              <a:t>có</a:t>
            </a:r>
            <a:r>
              <a:rPr lang="en-US" dirty="0"/>
              <a:t> </a:t>
            </a:r>
            <a:r>
              <a:rPr lang="en-US" dirty="0" err="1"/>
              <a:t>số</a:t>
            </a:r>
            <a:r>
              <a:rPr lang="en-US" dirty="0"/>
              <a:t> </a:t>
            </a:r>
            <a:r>
              <a:rPr lang="en-US" dirty="0" err="1"/>
              <a:t>chiều</a:t>
            </a:r>
            <a:r>
              <a:rPr lang="en-US" dirty="0"/>
              <a:t> </a:t>
            </a:r>
            <a:r>
              <a:rPr lang="en-US" dirty="0" err="1"/>
              <a:t>là</a:t>
            </a:r>
            <a:r>
              <a:rPr lang="en-US" dirty="0"/>
              <a:t> C, </a:t>
            </a:r>
            <a:r>
              <a:rPr lang="en-US" dirty="0" err="1"/>
              <a:t>sau</a:t>
            </a:r>
            <a:r>
              <a:rPr lang="en-US" dirty="0"/>
              <a:t> </a:t>
            </a:r>
            <a:r>
              <a:rPr lang="en-US" dirty="0" err="1"/>
              <a:t>đó</a:t>
            </a:r>
            <a:r>
              <a:rPr lang="en-US" dirty="0"/>
              <a:t> </a:t>
            </a:r>
            <a:r>
              <a:rPr lang="en-US" dirty="0" err="1"/>
              <a:t>được</a:t>
            </a:r>
            <a:r>
              <a:rPr lang="en-US" dirty="0"/>
              <a:t> </a:t>
            </a:r>
            <a:r>
              <a:rPr lang="en-US" dirty="0" err="1"/>
              <a:t>đưa</a:t>
            </a:r>
            <a:r>
              <a:rPr lang="en-US" dirty="0"/>
              <a:t> qua </a:t>
            </a:r>
            <a:r>
              <a:rPr lang="en-US" dirty="0" err="1"/>
              <a:t>một</a:t>
            </a:r>
            <a:r>
              <a:rPr lang="en-US" dirty="0"/>
              <a:t> </a:t>
            </a:r>
            <a:r>
              <a:rPr lang="en-US" dirty="0" err="1"/>
              <a:t>vài</a:t>
            </a:r>
            <a:r>
              <a:rPr lang="en-US" dirty="0"/>
              <a:t> </a:t>
            </a:r>
            <a:r>
              <a:rPr lang="en-US" dirty="0" err="1"/>
              <a:t>Swin</a:t>
            </a:r>
            <a:r>
              <a:rPr lang="en-US" dirty="0"/>
              <a:t> Transformer Block, </a:t>
            </a:r>
            <a:r>
              <a:rPr lang="en-US" dirty="0" err="1"/>
              <a:t>lúc</a:t>
            </a:r>
            <a:r>
              <a:rPr lang="en-US" dirty="0"/>
              <a:t> </a:t>
            </a:r>
            <a:r>
              <a:rPr lang="en-US" dirty="0" err="1"/>
              <a:t>này</a:t>
            </a:r>
            <a:r>
              <a:rPr lang="en-US" dirty="0"/>
              <a:t> </a:t>
            </a:r>
            <a:r>
              <a:rPr lang="en-US" dirty="0" err="1"/>
              <a:t>số</a:t>
            </a:r>
            <a:r>
              <a:rPr lang="en-US" dirty="0"/>
              <a:t> </a:t>
            </a:r>
            <a:r>
              <a:rPr lang="en-US" dirty="0" err="1"/>
              <a:t>lượng</a:t>
            </a:r>
            <a:r>
              <a:rPr lang="en-US" dirty="0"/>
              <a:t> token (hay </a:t>
            </a:r>
            <a:r>
              <a:rPr lang="en-US" dirty="0" err="1"/>
              <a:t>còn</a:t>
            </a:r>
            <a:r>
              <a:rPr lang="en-US" dirty="0"/>
              <a:t> </a:t>
            </a:r>
            <a:r>
              <a:rPr lang="en-US" dirty="0" err="1"/>
              <a:t>gọi</a:t>
            </a:r>
            <a:r>
              <a:rPr lang="en-US" dirty="0"/>
              <a:t> </a:t>
            </a:r>
            <a:r>
              <a:rPr lang="en-US" dirty="0" err="1"/>
              <a:t>là</a:t>
            </a:r>
            <a:r>
              <a:rPr lang="en-US" dirty="0"/>
              <a:t> patch) </a:t>
            </a:r>
            <a:r>
              <a:rPr lang="en-US" dirty="0" err="1"/>
              <a:t>là</a:t>
            </a:r>
            <a:r>
              <a:rPr lang="en-US" dirty="0"/>
              <a:t> H/4 x W/4</a:t>
            </a:r>
          </a:p>
          <a:p>
            <a:pPr lvl="0" algn="just"/>
            <a:r>
              <a:rPr lang="en-US" dirty="0" err="1"/>
              <a:t>Tại</a:t>
            </a:r>
            <a:r>
              <a:rPr lang="en-US" dirty="0"/>
              <a:t> </a:t>
            </a:r>
            <a:r>
              <a:rPr lang="en-US" dirty="0" err="1"/>
              <a:t>các</a:t>
            </a:r>
            <a:r>
              <a:rPr lang="en-US" dirty="0"/>
              <a:t> State 2, 3, 4, </a:t>
            </a:r>
            <a:r>
              <a:rPr lang="en-US" dirty="0" err="1"/>
              <a:t>mỗi</a:t>
            </a:r>
            <a:r>
              <a:rPr lang="en-US" dirty="0"/>
              <a:t> Stage </a:t>
            </a:r>
            <a:r>
              <a:rPr lang="en-US" dirty="0" err="1"/>
              <a:t>gồm</a:t>
            </a:r>
            <a:r>
              <a:rPr lang="en-US" dirty="0"/>
              <a:t> 2 </a:t>
            </a:r>
            <a:r>
              <a:rPr lang="en-US" dirty="0" err="1"/>
              <a:t>thành</a:t>
            </a:r>
            <a:r>
              <a:rPr lang="en-US" dirty="0"/>
              <a:t> </a:t>
            </a:r>
            <a:r>
              <a:rPr lang="en-US" dirty="0" err="1"/>
              <a:t>phần</a:t>
            </a:r>
            <a:r>
              <a:rPr lang="en-US" dirty="0"/>
              <a:t> </a:t>
            </a:r>
            <a:r>
              <a:rPr lang="en-US" dirty="0" err="1"/>
              <a:t>chính</a:t>
            </a:r>
            <a:r>
              <a:rPr lang="en-US" dirty="0"/>
              <a:t> </a:t>
            </a:r>
            <a:r>
              <a:rPr lang="en-US" dirty="0" err="1"/>
              <a:t>là</a:t>
            </a:r>
            <a:r>
              <a:rPr lang="en-US" dirty="0"/>
              <a:t> </a:t>
            </a:r>
            <a:r>
              <a:rPr lang="en-US" dirty="0" err="1"/>
              <a:t>lớp</a:t>
            </a:r>
            <a:r>
              <a:rPr lang="en-US" dirty="0"/>
              <a:t> Patch Merging </a:t>
            </a:r>
            <a:r>
              <a:rPr lang="en-US" dirty="0" err="1"/>
              <a:t>và</a:t>
            </a:r>
            <a:r>
              <a:rPr lang="en-US" dirty="0"/>
              <a:t> </a:t>
            </a:r>
            <a:r>
              <a:rPr lang="en-US" dirty="0" err="1"/>
              <a:t>một</a:t>
            </a:r>
            <a:r>
              <a:rPr lang="en-US" dirty="0"/>
              <a:t> </a:t>
            </a:r>
            <a:r>
              <a:rPr lang="en-US" dirty="0" err="1"/>
              <a:t>vài</a:t>
            </a:r>
            <a:r>
              <a:rPr lang="en-US" dirty="0"/>
              <a:t> </a:t>
            </a:r>
            <a:r>
              <a:rPr lang="en-US" dirty="0" err="1"/>
              <a:t>Swin</a:t>
            </a:r>
            <a:r>
              <a:rPr lang="en-US" dirty="0"/>
              <a:t> Transformer Block.</a:t>
            </a:r>
          </a:p>
          <a:p>
            <a:pPr marL="0" indent="0" algn="just">
              <a:buNone/>
            </a:pPr>
            <a:endParaRPr lang="en-US" dirty="0"/>
          </a:p>
        </p:txBody>
      </p:sp>
    </p:spTree>
    <p:extLst>
      <p:ext uri="{BB962C8B-B14F-4D97-AF65-F5344CB8AC3E}">
        <p14:creationId xmlns:p14="http://schemas.microsoft.com/office/powerpoint/2010/main" val="171643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PATCH MERGING</a:t>
            </a:r>
            <a:endParaRPr lang="en-US"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15390" y="1690688"/>
            <a:ext cx="5761219" cy="3414056"/>
          </a:xfrm>
          <a:prstGeom prst="rect">
            <a:avLst/>
          </a:prstGeom>
        </p:spPr>
      </p:pic>
    </p:spTree>
    <p:extLst>
      <p:ext uri="{BB962C8B-B14F-4D97-AF65-F5344CB8AC3E}">
        <p14:creationId xmlns:p14="http://schemas.microsoft.com/office/powerpoint/2010/main" val="92403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PATCH MERGING</a:t>
            </a:r>
            <a:endParaRPr lang="en-US" b="1" dirty="0"/>
          </a:p>
        </p:txBody>
      </p:sp>
      <p:sp>
        <p:nvSpPr>
          <p:cNvPr id="3" name="Content Placeholder 2"/>
          <p:cNvSpPr>
            <a:spLocks noGrp="1"/>
          </p:cNvSpPr>
          <p:nvPr>
            <p:ph idx="1"/>
          </p:nvPr>
        </p:nvSpPr>
        <p:spPr/>
        <p:txBody>
          <a:bodyPr/>
          <a:lstStyle/>
          <a:p>
            <a:pPr marL="0" indent="0" algn="just">
              <a:buNone/>
            </a:pPr>
            <a:r>
              <a:rPr lang="en-US" dirty="0" err="1"/>
              <a:t>Lớp</a:t>
            </a:r>
            <a:r>
              <a:rPr lang="en-US" dirty="0"/>
              <a:t> Patch Merging </a:t>
            </a:r>
            <a:r>
              <a:rPr lang="en-US" dirty="0" err="1"/>
              <a:t>có</a:t>
            </a:r>
            <a:r>
              <a:rPr lang="en-US" dirty="0"/>
              <a:t> </a:t>
            </a:r>
            <a:r>
              <a:rPr lang="en-US" dirty="0" err="1"/>
              <a:t>nhiệm</a:t>
            </a:r>
            <a:r>
              <a:rPr lang="en-US" dirty="0"/>
              <a:t> </a:t>
            </a:r>
            <a:r>
              <a:rPr lang="en-US" dirty="0" err="1"/>
              <a:t>vụ</a:t>
            </a:r>
            <a:r>
              <a:rPr lang="en-US" dirty="0"/>
              <a:t> </a:t>
            </a:r>
            <a:r>
              <a:rPr lang="en-US" dirty="0" err="1"/>
              <a:t>làm</a:t>
            </a:r>
            <a:r>
              <a:rPr lang="en-US" dirty="0"/>
              <a:t> </a:t>
            </a:r>
            <a:r>
              <a:rPr lang="en-US" dirty="0" err="1"/>
              <a:t>giảm</a:t>
            </a:r>
            <a:r>
              <a:rPr lang="en-US" dirty="0"/>
              <a:t> </a:t>
            </a:r>
            <a:r>
              <a:rPr lang="en-US" dirty="0" err="1"/>
              <a:t>số</a:t>
            </a:r>
            <a:r>
              <a:rPr lang="en-US" dirty="0"/>
              <a:t> </a:t>
            </a:r>
            <a:r>
              <a:rPr lang="en-US" dirty="0" err="1"/>
              <a:t>lượng</a:t>
            </a:r>
            <a:r>
              <a:rPr lang="en-US" dirty="0"/>
              <a:t> </a:t>
            </a:r>
            <a:r>
              <a:rPr lang="en-US" dirty="0" err="1"/>
              <a:t>các</a:t>
            </a:r>
            <a:r>
              <a:rPr lang="en-US" dirty="0"/>
              <a:t> token </a:t>
            </a:r>
            <a:r>
              <a:rPr lang="en-US" dirty="0" err="1"/>
              <a:t>bằng</a:t>
            </a:r>
            <a:r>
              <a:rPr lang="en-US" dirty="0"/>
              <a:t> </a:t>
            </a:r>
            <a:r>
              <a:rPr lang="en-US" dirty="0" err="1"/>
              <a:t>cách</a:t>
            </a:r>
            <a:r>
              <a:rPr lang="en-US" dirty="0"/>
              <a:t> </a:t>
            </a:r>
            <a:r>
              <a:rPr lang="en-US" dirty="0" err="1"/>
              <a:t>gộp</a:t>
            </a:r>
            <a:r>
              <a:rPr lang="en-US" dirty="0"/>
              <a:t> 4 patch </a:t>
            </a:r>
            <a:r>
              <a:rPr lang="en-US" dirty="0" err="1"/>
              <a:t>thành</a:t>
            </a:r>
            <a:r>
              <a:rPr lang="en-US" dirty="0"/>
              <a:t> 1 patch </a:t>
            </a:r>
            <a:r>
              <a:rPr lang="en-US" dirty="0" err="1"/>
              <a:t>duy</a:t>
            </a:r>
            <a:r>
              <a:rPr lang="en-US" dirty="0"/>
              <a:t> </a:t>
            </a:r>
            <a:r>
              <a:rPr lang="en-US" dirty="0" err="1"/>
              <a:t>nhất</a:t>
            </a:r>
            <a:r>
              <a:rPr lang="en-US" dirty="0"/>
              <a:t> (</a:t>
            </a:r>
            <a:r>
              <a:rPr lang="en-US" dirty="0" err="1"/>
              <a:t>ảnh</a:t>
            </a:r>
            <a:r>
              <a:rPr lang="en-US" dirty="0"/>
              <a:t> minh </a:t>
            </a:r>
            <a:r>
              <a:rPr lang="en-US" dirty="0" err="1"/>
              <a:t>họa</a:t>
            </a:r>
            <a:r>
              <a:rPr lang="en-US" dirty="0"/>
              <a:t> </a:t>
            </a:r>
            <a:r>
              <a:rPr lang="en-US" dirty="0" err="1"/>
              <a:t>trên</a:t>
            </a:r>
            <a:r>
              <a:rPr lang="en-US" dirty="0"/>
              <a:t>), </a:t>
            </a:r>
            <a:r>
              <a:rPr lang="en-US" dirty="0" err="1"/>
              <a:t>như</a:t>
            </a:r>
            <a:r>
              <a:rPr lang="en-US" dirty="0"/>
              <a:t> </a:t>
            </a:r>
            <a:r>
              <a:rPr lang="en-US" dirty="0" err="1"/>
              <a:t>vậy</a:t>
            </a:r>
            <a:r>
              <a:rPr lang="en-US" dirty="0"/>
              <a:t> </a:t>
            </a:r>
            <a:r>
              <a:rPr lang="en-US" dirty="0" err="1"/>
              <a:t>số</a:t>
            </a:r>
            <a:r>
              <a:rPr lang="en-US" dirty="0"/>
              <a:t> </a:t>
            </a:r>
            <a:r>
              <a:rPr lang="en-US" dirty="0" err="1"/>
              <a:t>lượng</a:t>
            </a:r>
            <a:r>
              <a:rPr lang="en-US" dirty="0"/>
              <a:t> token </a:t>
            </a:r>
            <a:r>
              <a:rPr lang="en-US" dirty="0" err="1"/>
              <a:t>khi</a:t>
            </a:r>
            <a:r>
              <a:rPr lang="en-US" dirty="0"/>
              <a:t> </a:t>
            </a:r>
            <a:r>
              <a:rPr lang="en-US" dirty="0" err="1"/>
              <a:t>đi</a:t>
            </a:r>
            <a:r>
              <a:rPr lang="en-US" dirty="0"/>
              <a:t> qua Stage 2 </a:t>
            </a:r>
            <a:r>
              <a:rPr lang="en-US" dirty="0" err="1"/>
              <a:t>sẽ</a:t>
            </a:r>
            <a:r>
              <a:rPr lang="en-US" dirty="0"/>
              <a:t> </a:t>
            </a:r>
            <a:r>
              <a:rPr lang="en-US" dirty="0" err="1"/>
              <a:t>là</a:t>
            </a:r>
            <a:r>
              <a:rPr lang="en-US" dirty="0"/>
              <a:t> H/8 x W/8 </a:t>
            </a:r>
            <a:r>
              <a:rPr lang="en-US" dirty="0" err="1"/>
              <a:t>và</a:t>
            </a:r>
            <a:r>
              <a:rPr lang="en-US" dirty="0"/>
              <a:t> </a:t>
            </a:r>
            <a:r>
              <a:rPr lang="en-US" dirty="0" err="1"/>
              <a:t>độ</a:t>
            </a:r>
            <a:r>
              <a:rPr lang="en-US" dirty="0"/>
              <a:t> </a:t>
            </a:r>
            <a:r>
              <a:rPr lang="en-US" dirty="0" err="1"/>
              <a:t>dài</a:t>
            </a:r>
            <a:r>
              <a:rPr lang="en-US" dirty="0"/>
              <a:t> </a:t>
            </a:r>
            <a:r>
              <a:rPr lang="en-US" dirty="0" err="1"/>
              <a:t>của</a:t>
            </a:r>
            <a:r>
              <a:rPr lang="en-US" dirty="0"/>
              <a:t> 1 token </a:t>
            </a:r>
            <a:r>
              <a:rPr lang="en-US" dirty="0" err="1"/>
              <a:t>là</a:t>
            </a:r>
            <a:r>
              <a:rPr lang="en-US" dirty="0"/>
              <a:t> 4C </a:t>
            </a:r>
            <a:r>
              <a:rPr lang="en-US" dirty="0" err="1"/>
              <a:t>chiều</a:t>
            </a:r>
            <a:r>
              <a:rPr lang="en-US" dirty="0"/>
              <a:t> . </a:t>
            </a:r>
            <a:r>
              <a:rPr lang="en-US" dirty="0" err="1"/>
              <a:t>Sau</a:t>
            </a:r>
            <a:r>
              <a:rPr lang="en-US" dirty="0"/>
              <a:t> </a:t>
            </a:r>
            <a:r>
              <a:rPr lang="en-US" dirty="0" err="1"/>
              <a:t>đó</a:t>
            </a:r>
            <a:r>
              <a:rPr lang="en-US" dirty="0"/>
              <a:t>, </a:t>
            </a:r>
            <a:r>
              <a:rPr lang="en-US" dirty="0" err="1"/>
              <a:t>các</a:t>
            </a:r>
            <a:r>
              <a:rPr lang="en-US" dirty="0"/>
              <a:t> token </a:t>
            </a:r>
            <a:r>
              <a:rPr lang="en-US" dirty="0" err="1"/>
              <a:t>sẽ</a:t>
            </a:r>
            <a:r>
              <a:rPr lang="en-US" dirty="0"/>
              <a:t> </a:t>
            </a:r>
            <a:r>
              <a:rPr lang="en-US" dirty="0" err="1"/>
              <a:t>được</a:t>
            </a:r>
            <a:r>
              <a:rPr lang="en-US" dirty="0"/>
              <a:t> </a:t>
            </a:r>
            <a:r>
              <a:rPr lang="en-US" dirty="0" err="1"/>
              <a:t>đưa</a:t>
            </a:r>
            <a:r>
              <a:rPr lang="en-US" dirty="0"/>
              <a:t> qua 1 </a:t>
            </a:r>
            <a:r>
              <a:rPr lang="en-US" dirty="0" err="1"/>
              <a:t>lớp</a:t>
            </a:r>
            <a:r>
              <a:rPr lang="en-US" dirty="0"/>
              <a:t> Linear </a:t>
            </a:r>
            <a:r>
              <a:rPr lang="en-US" dirty="0" err="1"/>
              <a:t>để</a:t>
            </a:r>
            <a:r>
              <a:rPr lang="en-US" dirty="0"/>
              <a:t> </a:t>
            </a:r>
            <a:r>
              <a:rPr lang="en-US" dirty="0" err="1"/>
              <a:t>giảm</a:t>
            </a:r>
            <a:r>
              <a:rPr lang="en-US" dirty="0"/>
              <a:t> </a:t>
            </a:r>
            <a:r>
              <a:rPr lang="en-US" dirty="0" err="1"/>
              <a:t>số</a:t>
            </a:r>
            <a:r>
              <a:rPr lang="en-US" dirty="0"/>
              <a:t> </a:t>
            </a:r>
            <a:r>
              <a:rPr lang="en-US" dirty="0" err="1"/>
              <a:t>chiều</a:t>
            </a:r>
            <a:r>
              <a:rPr lang="en-US" dirty="0"/>
              <a:t> </a:t>
            </a:r>
            <a:r>
              <a:rPr lang="en-US" dirty="0" err="1"/>
              <a:t>thành</a:t>
            </a:r>
            <a:r>
              <a:rPr lang="en-US" dirty="0"/>
              <a:t> 2C </a:t>
            </a:r>
            <a:r>
              <a:rPr lang="en-US" dirty="0" err="1"/>
              <a:t>và</a:t>
            </a:r>
            <a:r>
              <a:rPr lang="en-US" dirty="0"/>
              <a:t> </a:t>
            </a:r>
            <a:r>
              <a:rPr lang="en-US" dirty="0" err="1"/>
              <a:t>tiếp</a:t>
            </a:r>
            <a:r>
              <a:rPr lang="en-US" dirty="0"/>
              <a:t> </a:t>
            </a:r>
            <a:r>
              <a:rPr lang="en-US" dirty="0" err="1"/>
              <a:t>tục</a:t>
            </a:r>
            <a:r>
              <a:rPr lang="en-US" dirty="0"/>
              <a:t> </a:t>
            </a:r>
            <a:r>
              <a:rPr lang="en-US" dirty="0" err="1"/>
              <a:t>đi</a:t>
            </a:r>
            <a:r>
              <a:rPr lang="en-US" dirty="0"/>
              <a:t> qua </a:t>
            </a:r>
            <a:r>
              <a:rPr lang="en-US" dirty="0" err="1"/>
              <a:t>àác</a:t>
            </a:r>
            <a:r>
              <a:rPr lang="en-US" dirty="0"/>
              <a:t> </a:t>
            </a:r>
            <a:r>
              <a:rPr lang="en-US" dirty="0" err="1"/>
              <a:t>Swin</a:t>
            </a:r>
            <a:r>
              <a:rPr lang="en-US" dirty="0"/>
              <a:t> Transformer Block. </a:t>
            </a:r>
            <a:r>
              <a:rPr lang="en-US" dirty="0" err="1"/>
              <a:t>Tương</a:t>
            </a:r>
            <a:r>
              <a:rPr lang="en-US" dirty="0"/>
              <a:t> </a:t>
            </a:r>
            <a:r>
              <a:rPr lang="en-US" dirty="0" err="1"/>
              <a:t>tự</a:t>
            </a:r>
            <a:r>
              <a:rPr lang="en-US" dirty="0"/>
              <a:t> </a:t>
            </a:r>
            <a:r>
              <a:rPr lang="en-US" dirty="0" err="1"/>
              <a:t>với</a:t>
            </a:r>
            <a:r>
              <a:rPr lang="en-US" dirty="0"/>
              <a:t> </a:t>
            </a:r>
            <a:r>
              <a:rPr lang="en-US" dirty="0" err="1"/>
              <a:t>các</a:t>
            </a:r>
            <a:r>
              <a:rPr lang="en-US" dirty="0"/>
              <a:t> Stage 3 </a:t>
            </a:r>
            <a:r>
              <a:rPr lang="en-US" dirty="0" err="1"/>
              <a:t>và</a:t>
            </a:r>
            <a:r>
              <a:rPr lang="en-US" dirty="0"/>
              <a:t> 4, output </a:t>
            </a:r>
            <a:r>
              <a:rPr lang="en-US" dirty="0" err="1"/>
              <a:t>của</a:t>
            </a:r>
            <a:r>
              <a:rPr lang="en-US" dirty="0"/>
              <a:t> </a:t>
            </a:r>
            <a:r>
              <a:rPr lang="en-US" dirty="0" err="1"/>
              <a:t>từng</a:t>
            </a:r>
            <a:r>
              <a:rPr lang="en-US" dirty="0"/>
              <a:t> Stage </a:t>
            </a:r>
            <a:r>
              <a:rPr lang="en-US" dirty="0" err="1"/>
              <a:t>lần</a:t>
            </a:r>
            <a:r>
              <a:rPr lang="en-US" dirty="0"/>
              <a:t> </a:t>
            </a:r>
            <a:r>
              <a:rPr lang="en-US" dirty="0" err="1"/>
              <a:t>lượt</a:t>
            </a:r>
            <a:r>
              <a:rPr lang="en-US" dirty="0"/>
              <a:t> </a:t>
            </a:r>
            <a:r>
              <a:rPr lang="en-US" dirty="0" err="1"/>
              <a:t>là</a:t>
            </a:r>
            <a:r>
              <a:rPr lang="en-US" dirty="0"/>
              <a:t> H/16 x H/16 x 4C </a:t>
            </a:r>
            <a:r>
              <a:rPr lang="en-US" dirty="0" err="1"/>
              <a:t>và</a:t>
            </a:r>
            <a:r>
              <a:rPr lang="en-US" dirty="0"/>
              <a:t> H/32 x W/32 x 8C.</a:t>
            </a:r>
          </a:p>
          <a:p>
            <a:pPr marL="0" indent="0" algn="just">
              <a:buNone/>
            </a:pPr>
            <a:endParaRPr lang="en-US" dirty="0"/>
          </a:p>
        </p:txBody>
      </p:sp>
    </p:spTree>
    <p:extLst>
      <p:ext uri="{BB962C8B-B14F-4D97-AF65-F5344CB8AC3E}">
        <p14:creationId xmlns:p14="http://schemas.microsoft.com/office/powerpoint/2010/main" val="148401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SWIN TRANSFORMER BLOCK	</a:t>
            </a:r>
            <a:endParaRPr lang="en-US"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92697" y="1974198"/>
            <a:ext cx="4206605" cy="4054191"/>
          </a:xfrm>
          <a:prstGeom prst="rect">
            <a:avLst/>
          </a:prstGeom>
        </p:spPr>
      </p:pic>
    </p:spTree>
    <p:extLst>
      <p:ext uri="{BB962C8B-B14F-4D97-AF65-F5344CB8AC3E}">
        <p14:creationId xmlns:p14="http://schemas.microsoft.com/office/powerpoint/2010/main" val="405303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SWIN TRANSFORMER BLOCK</a:t>
            </a:r>
            <a:endParaRPr lang="en-US" b="1" dirty="0"/>
          </a:p>
        </p:txBody>
      </p:sp>
      <p:sp>
        <p:nvSpPr>
          <p:cNvPr id="3" name="Content Placeholder 2"/>
          <p:cNvSpPr>
            <a:spLocks noGrp="1"/>
          </p:cNvSpPr>
          <p:nvPr>
            <p:ph idx="1"/>
          </p:nvPr>
        </p:nvSpPr>
        <p:spPr/>
        <p:txBody>
          <a:bodyPr/>
          <a:lstStyle/>
          <a:p>
            <a:pPr marL="0" indent="0" algn="just">
              <a:buNone/>
            </a:pPr>
            <a:r>
              <a:rPr lang="en-US" dirty="0" err="1"/>
              <a:t>Kiến</a:t>
            </a:r>
            <a:r>
              <a:rPr lang="en-US" dirty="0"/>
              <a:t> </a:t>
            </a:r>
            <a:r>
              <a:rPr lang="en-US" dirty="0" err="1"/>
              <a:t>trúc</a:t>
            </a:r>
            <a:r>
              <a:rPr lang="en-US" dirty="0"/>
              <a:t> </a:t>
            </a:r>
            <a:r>
              <a:rPr lang="en-US" dirty="0" err="1"/>
              <a:t>Swin</a:t>
            </a:r>
            <a:r>
              <a:rPr lang="en-US" dirty="0"/>
              <a:t> Transformer </a:t>
            </a:r>
            <a:r>
              <a:rPr lang="en-US" dirty="0" err="1"/>
              <a:t>sở</a:t>
            </a:r>
            <a:r>
              <a:rPr lang="en-US" dirty="0"/>
              <a:t> </a:t>
            </a:r>
            <a:r>
              <a:rPr lang="en-US" dirty="0" err="1"/>
              <a:t>hữu</a:t>
            </a:r>
            <a:r>
              <a:rPr lang="en-US" dirty="0"/>
              <a:t> </a:t>
            </a:r>
            <a:r>
              <a:rPr lang="en-US" dirty="0" err="1"/>
              <a:t>một</a:t>
            </a:r>
            <a:r>
              <a:rPr lang="en-US" dirty="0"/>
              <a:t> block Transformer </a:t>
            </a:r>
            <a:r>
              <a:rPr lang="en-US" dirty="0" err="1"/>
              <a:t>sử</a:t>
            </a:r>
            <a:r>
              <a:rPr lang="en-US" dirty="0"/>
              <a:t> </a:t>
            </a:r>
            <a:r>
              <a:rPr lang="en-US" dirty="0" err="1"/>
              <a:t>dụng</a:t>
            </a:r>
            <a:r>
              <a:rPr lang="en-US" dirty="0"/>
              <a:t> </a:t>
            </a:r>
            <a:r>
              <a:rPr lang="en-US" dirty="0" err="1"/>
              <a:t>cơ</a:t>
            </a:r>
            <a:r>
              <a:rPr lang="en-US" dirty="0"/>
              <a:t> </a:t>
            </a:r>
            <a:r>
              <a:rPr lang="en-US" dirty="0" err="1"/>
              <a:t>chế</a:t>
            </a:r>
            <a:r>
              <a:rPr lang="en-US" dirty="0"/>
              <a:t> self-attention, </a:t>
            </a:r>
            <a:r>
              <a:rPr lang="en-US" dirty="0" err="1"/>
              <a:t>tuy</a:t>
            </a:r>
            <a:r>
              <a:rPr lang="en-US" dirty="0"/>
              <a:t> </a:t>
            </a:r>
            <a:r>
              <a:rPr lang="en-US" dirty="0" err="1"/>
              <a:t>nhiên</a:t>
            </a:r>
            <a:r>
              <a:rPr lang="en-US" dirty="0"/>
              <a:t> </a:t>
            </a:r>
            <a:r>
              <a:rPr lang="en-US" dirty="0" err="1"/>
              <a:t>với</a:t>
            </a:r>
            <a:r>
              <a:rPr lang="en-US" dirty="0"/>
              <a:t> </a:t>
            </a:r>
            <a:r>
              <a:rPr lang="en-US" dirty="0" err="1"/>
              <a:t>một</a:t>
            </a:r>
            <a:r>
              <a:rPr lang="en-US" dirty="0"/>
              <a:t> </a:t>
            </a:r>
            <a:r>
              <a:rPr lang="en-US" dirty="0" err="1"/>
              <a:t>số</a:t>
            </a:r>
            <a:r>
              <a:rPr lang="en-US" dirty="0"/>
              <a:t> </a:t>
            </a:r>
            <a:r>
              <a:rPr lang="en-US" dirty="0" err="1"/>
              <a:t>khác</a:t>
            </a:r>
            <a:r>
              <a:rPr lang="en-US" dirty="0"/>
              <a:t> </a:t>
            </a:r>
            <a:r>
              <a:rPr lang="en-US" dirty="0" err="1"/>
              <a:t>biệt</a:t>
            </a:r>
            <a:r>
              <a:rPr lang="en-US" dirty="0"/>
              <a:t> so </a:t>
            </a:r>
            <a:r>
              <a:rPr lang="en-US" dirty="0" err="1"/>
              <a:t>với</a:t>
            </a:r>
            <a:r>
              <a:rPr lang="en-US" dirty="0"/>
              <a:t> Vision Transformer. </a:t>
            </a:r>
            <a:r>
              <a:rPr lang="en-US" dirty="0" err="1"/>
              <a:t>Swin</a:t>
            </a:r>
            <a:r>
              <a:rPr lang="en-US" dirty="0"/>
              <a:t> Transformer Block </a:t>
            </a:r>
            <a:r>
              <a:rPr lang="en-US" dirty="0" err="1"/>
              <a:t>sử</a:t>
            </a:r>
            <a:r>
              <a:rPr lang="en-US" dirty="0"/>
              <a:t> </a:t>
            </a:r>
            <a:r>
              <a:rPr lang="en-US" dirty="0" err="1"/>
              <a:t>dụng</a:t>
            </a:r>
            <a:r>
              <a:rPr lang="en-US" dirty="0"/>
              <a:t> multi-head self-attention </a:t>
            </a:r>
            <a:r>
              <a:rPr lang="en-US" dirty="0" err="1"/>
              <a:t>trên</a:t>
            </a:r>
            <a:r>
              <a:rPr lang="en-US" dirty="0"/>
              <a:t> 1 </a:t>
            </a:r>
            <a:r>
              <a:rPr lang="en-US" dirty="0" err="1"/>
              <a:t>vùng</a:t>
            </a:r>
            <a:r>
              <a:rPr lang="en-US" dirty="0"/>
              <a:t> </a:t>
            </a:r>
            <a:r>
              <a:rPr lang="en-US" dirty="0" err="1"/>
              <a:t>cửa</a:t>
            </a:r>
            <a:r>
              <a:rPr lang="en-US" dirty="0"/>
              <a:t> </a:t>
            </a:r>
            <a:r>
              <a:rPr lang="en-US" dirty="0" err="1"/>
              <a:t>sổ</a:t>
            </a:r>
            <a:r>
              <a:rPr lang="en-US" dirty="0"/>
              <a:t> </a:t>
            </a:r>
            <a:r>
              <a:rPr lang="en-US" dirty="0" err="1"/>
              <a:t>cục</a:t>
            </a:r>
            <a:r>
              <a:rPr lang="en-US" dirty="0"/>
              <a:t> </a:t>
            </a:r>
            <a:r>
              <a:rPr lang="en-US" dirty="0" err="1"/>
              <a:t>bộ</a:t>
            </a:r>
            <a:r>
              <a:rPr lang="en-US" dirty="0"/>
              <a:t> </a:t>
            </a:r>
            <a:r>
              <a:rPr lang="en-US" dirty="0" err="1"/>
              <a:t>thay</a:t>
            </a:r>
            <a:r>
              <a:rPr lang="en-US" dirty="0"/>
              <a:t> </a:t>
            </a:r>
            <a:r>
              <a:rPr lang="en-US" dirty="0" err="1"/>
              <a:t>vì</a:t>
            </a:r>
            <a:r>
              <a:rPr lang="en-US" dirty="0"/>
              <a:t> </a:t>
            </a:r>
            <a:r>
              <a:rPr lang="en-US" dirty="0" err="1"/>
              <a:t>trên</a:t>
            </a:r>
            <a:r>
              <a:rPr lang="en-US" dirty="0"/>
              <a:t> </a:t>
            </a:r>
            <a:r>
              <a:rPr lang="en-US" dirty="0" err="1"/>
              <a:t>toàn</a:t>
            </a:r>
            <a:r>
              <a:rPr lang="en-US" dirty="0"/>
              <a:t> </a:t>
            </a:r>
            <a:r>
              <a:rPr lang="en-US" dirty="0" err="1"/>
              <a:t>bức</a:t>
            </a:r>
            <a:r>
              <a:rPr lang="en-US" dirty="0"/>
              <a:t> </a:t>
            </a:r>
            <a:r>
              <a:rPr lang="en-US" dirty="0" err="1"/>
              <a:t>ảnh</a:t>
            </a:r>
            <a:r>
              <a:rPr lang="en-US" dirty="0"/>
              <a:t>. </a:t>
            </a:r>
            <a:r>
              <a:rPr lang="en-US" dirty="0" err="1"/>
              <a:t>Kiến</a:t>
            </a:r>
            <a:r>
              <a:rPr lang="en-US" dirty="0"/>
              <a:t> </a:t>
            </a:r>
            <a:r>
              <a:rPr lang="en-US" dirty="0" err="1"/>
              <a:t>trúc</a:t>
            </a:r>
            <a:r>
              <a:rPr lang="en-US" dirty="0"/>
              <a:t> </a:t>
            </a:r>
            <a:r>
              <a:rPr lang="en-US" dirty="0" err="1"/>
              <a:t>Swin</a:t>
            </a:r>
            <a:r>
              <a:rPr lang="en-US" dirty="0"/>
              <a:t> Transformer Block </a:t>
            </a:r>
            <a:r>
              <a:rPr lang="en-US" dirty="0" err="1"/>
              <a:t>bao</a:t>
            </a:r>
            <a:r>
              <a:rPr lang="en-US" dirty="0"/>
              <a:t> </a:t>
            </a:r>
            <a:r>
              <a:rPr lang="en-US" dirty="0" err="1"/>
              <a:t>gồm</a:t>
            </a:r>
            <a:r>
              <a:rPr lang="en-US" dirty="0"/>
              <a:t> W-MSA </a:t>
            </a:r>
            <a:r>
              <a:rPr lang="en-US" dirty="0" err="1"/>
              <a:t>và</a:t>
            </a:r>
            <a:r>
              <a:rPr lang="en-US" dirty="0"/>
              <a:t> SW-MSA, </a:t>
            </a:r>
            <a:r>
              <a:rPr lang="en-US" dirty="0" err="1"/>
              <a:t>tương</a:t>
            </a:r>
            <a:r>
              <a:rPr lang="en-US" dirty="0"/>
              <a:t> </a:t>
            </a:r>
            <a:r>
              <a:rPr lang="en-US" dirty="0" err="1"/>
              <a:t>ứng</a:t>
            </a:r>
            <a:r>
              <a:rPr lang="en-US" dirty="0"/>
              <a:t> </a:t>
            </a:r>
            <a:r>
              <a:rPr lang="en-US" dirty="0" err="1"/>
              <a:t>với</a:t>
            </a:r>
            <a:r>
              <a:rPr lang="en-US" dirty="0"/>
              <a:t> </a:t>
            </a:r>
            <a:r>
              <a:rPr lang="en-US" dirty="0" err="1"/>
              <a:t>cơ</a:t>
            </a:r>
            <a:r>
              <a:rPr lang="en-US" dirty="0"/>
              <a:t> </a:t>
            </a:r>
            <a:r>
              <a:rPr lang="en-US" dirty="0" err="1"/>
              <a:t>chế</a:t>
            </a:r>
            <a:r>
              <a:rPr lang="en-US" dirty="0"/>
              <a:t> "</a:t>
            </a:r>
            <a:r>
              <a:rPr lang="en-US" dirty="0" err="1"/>
              <a:t>cửa</a:t>
            </a:r>
            <a:r>
              <a:rPr lang="en-US" dirty="0"/>
              <a:t> </a:t>
            </a:r>
            <a:r>
              <a:rPr lang="en-US" dirty="0" err="1"/>
              <a:t>sổ</a:t>
            </a:r>
            <a:r>
              <a:rPr lang="en-US" dirty="0"/>
              <a:t> </a:t>
            </a:r>
            <a:r>
              <a:rPr lang="en-US" dirty="0" err="1"/>
              <a:t>thông</a:t>
            </a:r>
            <a:r>
              <a:rPr lang="en-US" dirty="0"/>
              <a:t> </a:t>
            </a:r>
            <a:r>
              <a:rPr lang="en-US" dirty="0" err="1"/>
              <a:t>thường</a:t>
            </a:r>
            <a:r>
              <a:rPr lang="en-US" dirty="0"/>
              <a:t>" </a:t>
            </a:r>
            <a:r>
              <a:rPr lang="en-US" dirty="0" err="1"/>
              <a:t>và</a:t>
            </a:r>
            <a:r>
              <a:rPr lang="en-US" dirty="0"/>
              <a:t> "</a:t>
            </a:r>
            <a:r>
              <a:rPr lang="en-US" dirty="0" err="1"/>
              <a:t>cửa</a:t>
            </a:r>
            <a:r>
              <a:rPr lang="en-US" dirty="0"/>
              <a:t> </a:t>
            </a:r>
            <a:r>
              <a:rPr lang="en-US" dirty="0" err="1"/>
              <a:t>sổ</a:t>
            </a:r>
            <a:r>
              <a:rPr lang="en-US" dirty="0"/>
              <a:t> </a:t>
            </a:r>
            <a:r>
              <a:rPr lang="en-US" dirty="0" err="1"/>
              <a:t>trượt</a:t>
            </a:r>
            <a:r>
              <a:rPr lang="en-US" dirty="0"/>
              <a:t>". </a:t>
            </a:r>
            <a:r>
              <a:rPr lang="en-US" dirty="0" err="1"/>
              <a:t>Dựa</a:t>
            </a:r>
            <a:r>
              <a:rPr lang="en-US" dirty="0"/>
              <a:t> </a:t>
            </a:r>
            <a:r>
              <a:rPr lang="en-US" dirty="0" err="1"/>
              <a:t>vào</a:t>
            </a:r>
            <a:r>
              <a:rPr lang="en-US" dirty="0"/>
              <a:t> </a:t>
            </a:r>
            <a:r>
              <a:rPr lang="en-US" dirty="0" err="1"/>
              <a:t>hình</a:t>
            </a:r>
            <a:r>
              <a:rPr lang="en-US" dirty="0"/>
              <a:t> </a:t>
            </a:r>
            <a:r>
              <a:rPr lang="en-US" dirty="0" err="1"/>
              <a:t>ảnh</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thấy</a:t>
            </a:r>
            <a:r>
              <a:rPr lang="en-US" dirty="0"/>
              <a:t> </a:t>
            </a:r>
            <a:r>
              <a:rPr lang="en-US" dirty="0" err="1"/>
              <a:t>cơ</a:t>
            </a:r>
            <a:r>
              <a:rPr lang="en-US" dirty="0"/>
              <a:t> </a:t>
            </a:r>
            <a:r>
              <a:rPr lang="en-US" dirty="0" err="1"/>
              <a:t>chế</a:t>
            </a:r>
            <a:r>
              <a:rPr lang="en-US" dirty="0"/>
              <a:t> </a:t>
            </a:r>
            <a:r>
              <a:rPr lang="en-US" dirty="0" err="1"/>
              <a:t>tính</a:t>
            </a:r>
            <a:r>
              <a:rPr lang="en-US" dirty="0"/>
              <a:t> </a:t>
            </a:r>
            <a:r>
              <a:rPr lang="en-US" dirty="0" err="1"/>
              <a:t>toán</a:t>
            </a:r>
            <a:r>
              <a:rPr lang="en-US" dirty="0"/>
              <a:t> </a:t>
            </a:r>
            <a:r>
              <a:rPr lang="en-US" dirty="0" err="1"/>
              <a:t>của</a:t>
            </a:r>
            <a:r>
              <a:rPr lang="en-US" dirty="0"/>
              <a:t> </a:t>
            </a:r>
            <a:r>
              <a:rPr lang="en-US" dirty="0" err="1"/>
              <a:t>Swin</a:t>
            </a:r>
            <a:r>
              <a:rPr lang="en-US" dirty="0"/>
              <a:t> Transformer Block </a:t>
            </a:r>
            <a:r>
              <a:rPr lang="en-US" dirty="0" err="1"/>
              <a:t>khá</a:t>
            </a:r>
            <a:r>
              <a:rPr lang="en-US" dirty="0"/>
              <a:t> </a:t>
            </a:r>
            <a:r>
              <a:rPr lang="en-US" dirty="0" err="1"/>
              <a:t>tuần</a:t>
            </a:r>
            <a:r>
              <a:rPr lang="en-US" dirty="0"/>
              <a:t> </a:t>
            </a:r>
            <a:r>
              <a:rPr lang="en-US" dirty="0" err="1"/>
              <a:t>tự</a:t>
            </a:r>
            <a:r>
              <a:rPr lang="en-US" dirty="0"/>
              <a:t> </a:t>
            </a:r>
            <a:r>
              <a:rPr lang="en-US" dirty="0" err="1"/>
              <a:t>và</a:t>
            </a:r>
            <a:r>
              <a:rPr lang="en-US" dirty="0"/>
              <a:t> </a:t>
            </a:r>
            <a:r>
              <a:rPr lang="en-US" dirty="0" err="1"/>
              <a:t>dễ</a:t>
            </a:r>
            <a:r>
              <a:rPr lang="en-US" dirty="0"/>
              <a:t> </a:t>
            </a:r>
            <a:r>
              <a:rPr lang="en-US" dirty="0" err="1"/>
              <a:t>hiểu</a:t>
            </a:r>
            <a:r>
              <a:rPr lang="en-US" dirty="0"/>
              <a:t>, </a:t>
            </a:r>
            <a:r>
              <a:rPr lang="en-US" dirty="0" err="1"/>
              <a:t>đầu</a:t>
            </a:r>
            <a:r>
              <a:rPr lang="en-US" dirty="0"/>
              <a:t> </a:t>
            </a:r>
            <a:r>
              <a:rPr lang="en-US" dirty="0" err="1"/>
              <a:t>vào</a:t>
            </a:r>
            <a:r>
              <a:rPr lang="en-US" dirty="0"/>
              <a:t> </a:t>
            </a:r>
            <a:r>
              <a:rPr lang="en-US" dirty="0" err="1"/>
              <a:t>của</a:t>
            </a:r>
            <a:r>
              <a:rPr lang="en-US" dirty="0"/>
              <a:t> block </a:t>
            </a:r>
            <a:r>
              <a:rPr lang="en-US" dirty="0" err="1"/>
              <a:t>sẽ</a:t>
            </a:r>
            <a:r>
              <a:rPr lang="en-US" dirty="0"/>
              <a:t> </a:t>
            </a:r>
            <a:r>
              <a:rPr lang="en-US" dirty="0" err="1"/>
              <a:t>được</a:t>
            </a:r>
            <a:r>
              <a:rPr lang="en-US" dirty="0"/>
              <a:t> </a:t>
            </a:r>
            <a:r>
              <a:rPr lang="en-US" dirty="0" err="1"/>
              <a:t>đưa</a:t>
            </a:r>
            <a:r>
              <a:rPr lang="en-US" dirty="0"/>
              <a:t> qua Layer Norm (LN) </a:t>
            </a:r>
            <a:r>
              <a:rPr lang="en-US" dirty="0" err="1"/>
              <a:t>sau</a:t>
            </a:r>
            <a:r>
              <a:rPr lang="en-US" dirty="0"/>
              <a:t> </a:t>
            </a:r>
            <a:r>
              <a:rPr lang="en-US" dirty="0" err="1"/>
              <a:t>đó</a:t>
            </a:r>
            <a:r>
              <a:rPr lang="en-US" dirty="0"/>
              <a:t> </a:t>
            </a:r>
            <a:r>
              <a:rPr lang="en-US" dirty="0" err="1"/>
              <a:t>đưa</a:t>
            </a:r>
            <a:r>
              <a:rPr lang="en-US" dirty="0"/>
              <a:t> qua W-MSA (</a:t>
            </a:r>
            <a:r>
              <a:rPr lang="en-US" dirty="0" err="1"/>
              <a:t>hoặc</a:t>
            </a:r>
            <a:r>
              <a:rPr lang="en-US" dirty="0"/>
              <a:t> SW-MSA) </a:t>
            </a:r>
            <a:r>
              <a:rPr lang="en-US" dirty="0" err="1"/>
              <a:t>và</a:t>
            </a:r>
            <a:r>
              <a:rPr lang="en-US" dirty="0"/>
              <a:t> MLP, </a:t>
            </a:r>
            <a:r>
              <a:rPr lang="en-US" dirty="0" err="1"/>
              <a:t>xen</a:t>
            </a:r>
            <a:r>
              <a:rPr lang="en-US" dirty="0"/>
              <a:t> </a:t>
            </a:r>
            <a:r>
              <a:rPr lang="en-US" dirty="0" err="1"/>
              <a:t>giữa</a:t>
            </a:r>
            <a:r>
              <a:rPr lang="en-US" dirty="0"/>
              <a:t> </a:t>
            </a:r>
            <a:r>
              <a:rPr lang="en-US" dirty="0" err="1"/>
              <a:t>đó</a:t>
            </a:r>
            <a:r>
              <a:rPr lang="en-US" dirty="0"/>
              <a:t> </a:t>
            </a:r>
            <a:r>
              <a:rPr lang="en-US" dirty="0" err="1"/>
              <a:t>có</a:t>
            </a:r>
            <a:r>
              <a:rPr lang="en-US" dirty="0"/>
              <a:t> </a:t>
            </a:r>
            <a:r>
              <a:rPr lang="en-US" dirty="0" err="1"/>
              <a:t>sử</a:t>
            </a:r>
            <a:r>
              <a:rPr lang="en-US" dirty="0"/>
              <a:t> </a:t>
            </a:r>
            <a:r>
              <a:rPr lang="en-US" dirty="0" err="1"/>
              <a:t>dụng</a:t>
            </a:r>
            <a:r>
              <a:rPr lang="en-US" dirty="0"/>
              <a:t> skip connection</a:t>
            </a:r>
            <a:r>
              <a:rPr lang="en-US" dirty="0" smtClean="0"/>
              <a:t>.</a:t>
            </a:r>
            <a:endParaRPr lang="en-US" dirty="0"/>
          </a:p>
        </p:txBody>
      </p:sp>
    </p:spTree>
    <p:extLst>
      <p:ext uri="{BB962C8B-B14F-4D97-AF65-F5344CB8AC3E}">
        <p14:creationId xmlns:p14="http://schemas.microsoft.com/office/powerpoint/2010/main" val="67140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1384</Words>
  <Application>Microsoft Office PowerPoint</Application>
  <PresentationFormat>Widescreen</PresentationFormat>
  <Paragraphs>45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SWIN TRANSFORMER</vt:lpstr>
      <vt:lpstr>MỞ ĐẦU</vt:lpstr>
      <vt:lpstr>MỞ ĐẦU</vt:lpstr>
      <vt:lpstr>PHƯƠNG PHÁP</vt:lpstr>
      <vt:lpstr>PHƯƠNG PHÁP</vt:lpstr>
      <vt:lpstr>PATCH MERGING</vt:lpstr>
      <vt:lpstr>PATCH MERGING</vt:lpstr>
      <vt:lpstr>SWIN TRANSFORMER BLOCK </vt:lpstr>
      <vt:lpstr>SWIN TRANSFORMER BLOCK</vt:lpstr>
      <vt:lpstr>SHIFTED WINDOW BASED SELF-ATTENTION</vt:lpstr>
      <vt:lpstr>SHIFTED WINDOW BASED SELF-ATTENTION</vt:lpstr>
      <vt:lpstr>W-MSA &amp; SW-MSA</vt:lpstr>
      <vt:lpstr>VẤN ĐỀ CỦA SWIN TRANSFORMER</vt:lpstr>
      <vt:lpstr>CÁCH GIẢI QUYẾT</vt:lpstr>
      <vt:lpstr>CÁCH GIẢI QUYẾT</vt:lpstr>
      <vt:lpstr>CÁCH GIẢI QUYẾT</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SWIN TRANSFORMER</dc:title>
  <dc:creator>Windows User</dc:creator>
  <cp:lastModifiedBy>Windows User</cp:lastModifiedBy>
  <cp:revision>4</cp:revision>
  <dcterms:created xsi:type="dcterms:W3CDTF">2023-04-20T09:38:11Z</dcterms:created>
  <dcterms:modified xsi:type="dcterms:W3CDTF">2023-04-20T09:59:35Z</dcterms:modified>
</cp:coreProperties>
</file>