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70" r:id="rId4"/>
    <p:sldId id="271" r:id="rId5"/>
    <p:sldId id="278" r:id="rId6"/>
    <p:sldId id="272" r:id="rId7"/>
    <p:sldId id="279" r:id="rId8"/>
    <p:sldId id="273" r:id="rId9"/>
    <p:sldId id="281" r:id="rId10"/>
    <p:sldId id="274" r:id="rId11"/>
    <p:sldId id="280" r:id="rId12"/>
    <p:sldId id="275" r:id="rId13"/>
    <p:sldId id="284" r:id="rId14"/>
    <p:sldId id="282" r:id="rId15"/>
    <p:sldId id="285" r:id="rId16"/>
    <p:sldId id="276" r:id="rId17"/>
    <p:sldId id="286" r:id="rId18"/>
    <p:sldId id="283"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613EA-D99E-4933-9A3B-5A42EB537627}" v="92" dt="2023-04-15T10:57:03.603"/>
    <p1510:client id="{BB1AA63F-6778-40EA-95F3-5A3095926CE5}" v="235" dt="2023-04-14T13:15:20.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12:58:21.911"/>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10:50:56.270"/>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13:01:08.354"/>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10:54:45.102"/>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10:56:00.898"/>
    </inkml:context>
    <inkml:brush xml:id="br0">
      <inkml:brushProperty name="width" value="0.05" units="cm"/>
      <inkml:brushProperty name="height" value="0.05" units="cm"/>
    </inkml:brush>
  </inkml:definitions>
  <inkml:trace contextRef="#ctx0" brushRef="#br0">1 0 32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10:57:06.083"/>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15,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5521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15,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726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15,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497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15,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4490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15,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5796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15,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98227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15,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76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15,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339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15,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6263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15,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557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15,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0947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_D5B8F43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15,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725815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8.png"/><Relationship Id="rId5" Type="http://schemas.openxmlformats.org/officeDocument/2006/relationships/customXml" Target="../ink/ink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8.png"/><Relationship Id="rId5" Type="http://schemas.openxmlformats.org/officeDocument/2006/relationships/customXml" Target="../ink/ink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image" Target="../media/image8.png"/><Relationship Id="rId5" Type="http://schemas.openxmlformats.org/officeDocument/2006/relationships/customXml" Target="../ink/ink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80F3772-988A-FDCC-17F0-94B778228F0F}"/>
              </a:ext>
            </a:extLst>
          </p:cNvPr>
          <p:cNvPicPr>
            <a:picLocks noChangeAspect="1"/>
          </p:cNvPicPr>
          <p:nvPr/>
        </p:nvPicPr>
        <p:blipFill rotWithShape="1">
          <a:blip r:embed="rId2"/>
          <a:srcRect t="22441" r="-2" b="2558"/>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p:cNvSpPr>
            <a:spLocks noGrp="1"/>
          </p:cNvSpPr>
          <p:nvPr>
            <p:ph type="ctrTitle"/>
          </p:nvPr>
        </p:nvSpPr>
        <p:spPr>
          <a:xfrm>
            <a:off x="545318" y="381663"/>
            <a:ext cx="7223106" cy="826935"/>
          </a:xfrm>
        </p:spPr>
        <p:txBody>
          <a:bodyPr>
            <a:normAutofit/>
          </a:bodyPr>
          <a:lstStyle/>
          <a:p>
            <a:pPr algn="l"/>
            <a:r>
              <a:rPr lang="en-US"/>
              <a:t>SWIN TRANSFORMER</a:t>
            </a:r>
          </a:p>
        </p:txBody>
      </p:sp>
      <p:sp>
        <p:nvSpPr>
          <p:cNvPr id="4" name="TextBox 3">
            <a:extLst>
              <a:ext uri="{FF2B5EF4-FFF2-40B4-BE49-F238E27FC236}">
                <a16:creationId xmlns:a16="http://schemas.microsoft.com/office/drawing/2014/main" id="{BC8D6144-A9A7-CA8E-6B28-088F89AF0E9E}"/>
              </a:ext>
            </a:extLst>
          </p:cNvPr>
          <p:cNvSpPr txBox="1"/>
          <p:nvPr/>
        </p:nvSpPr>
        <p:spPr>
          <a:xfrm>
            <a:off x="418170" y="5073805"/>
            <a:ext cx="3735657"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err="1"/>
              <a:t>Nhóm</a:t>
            </a:r>
            <a:r>
              <a:rPr lang="en-US" sz="2500" dirty="0"/>
              <a:t> 12</a:t>
            </a:r>
          </a:p>
          <a:p>
            <a:r>
              <a:rPr lang="en-US" sz="2500" dirty="0" err="1"/>
              <a:t>Trần</a:t>
            </a:r>
            <a:r>
              <a:rPr lang="en-US" sz="2500" dirty="0"/>
              <a:t> </a:t>
            </a:r>
            <a:r>
              <a:rPr lang="en-US" sz="2500" dirty="0" err="1"/>
              <a:t>Cự</a:t>
            </a:r>
            <a:r>
              <a:rPr lang="en-US" sz="2500" dirty="0"/>
              <a:t> </a:t>
            </a:r>
            <a:r>
              <a:rPr lang="en-US" sz="2500" dirty="0" err="1"/>
              <a:t>Phú</a:t>
            </a:r>
            <a:r>
              <a:rPr lang="en-US" sz="2500" dirty="0"/>
              <a:t> - 520H0667</a:t>
            </a:r>
          </a:p>
          <a:p>
            <a:r>
              <a:rPr lang="en-US" sz="2500" dirty="0"/>
              <a:t>Lê Bá Duy - 520H0622</a:t>
            </a:r>
          </a:p>
        </p:txBody>
      </p:sp>
    </p:spTree>
    <p:extLst>
      <p:ext uri="{BB962C8B-B14F-4D97-AF65-F5344CB8AC3E}">
        <p14:creationId xmlns:p14="http://schemas.microsoft.com/office/powerpoint/2010/main" val="307093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437C99-FC8E-4311-B48A-F0C4C329B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50879" y="609601"/>
            <a:ext cx="4476464" cy="1216024"/>
          </a:xfrm>
        </p:spPr>
        <p:txBody>
          <a:bodyPr>
            <a:normAutofit/>
          </a:bodyPr>
          <a:lstStyle/>
          <a:p>
            <a:pPr>
              <a:lnSpc>
                <a:spcPct val="100000"/>
              </a:lnSpc>
            </a:pPr>
            <a:r>
              <a:rPr lang="en-US" sz="2400" dirty="0"/>
              <a:t>Swin Transformer Block</a:t>
            </a:r>
          </a:p>
        </p:txBody>
      </p:sp>
      <p:sp>
        <p:nvSpPr>
          <p:cNvPr id="3" name="Content Placeholder"/>
          <p:cNvSpPr>
            <a:spLocks noGrp="1"/>
          </p:cNvSpPr>
          <p:nvPr>
            <p:ph idx="1"/>
          </p:nvPr>
        </p:nvSpPr>
        <p:spPr>
          <a:xfrm>
            <a:off x="1050879" y="2163685"/>
            <a:ext cx="3875963" cy="4107020"/>
          </a:xfrm>
        </p:spPr>
        <p:txBody>
          <a:bodyPr>
            <a:normAutofit lnSpcReduction="10000"/>
          </a:bodyPr>
          <a:lstStyle/>
          <a:p>
            <a:pPr lvl="0"/>
            <a:r>
              <a:rPr lang="en-US" dirty="0"/>
              <a:t>The transformer block used in Swin Transformer replaces the standard multi-head self-attention module used in ViT with a Window MSA and a Shifted Window MSA module</a:t>
            </a:r>
          </a:p>
          <a:p>
            <a:pPr lvl="0"/>
            <a:r>
              <a:rPr lang="en-US" dirty="0"/>
              <a:t>The Swin Transformer block consists of two sub-units</a:t>
            </a:r>
          </a:p>
          <a:p>
            <a:pPr lvl="0"/>
            <a:r>
              <a:rPr lang="en-US" dirty="0"/>
              <a:t>The first sub-unit uses a Window MSA module while the second sub-unit uses a Shifted Window MSA module</a:t>
            </a:r>
          </a:p>
        </p:txBody>
      </p:sp>
      <p:pic>
        <p:nvPicPr>
          <p:cNvPr id="6" name="Picture 5" descr="Electronics protoboard">
            <a:extLst>
              <a:ext uri="{FF2B5EF4-FFF2-40B4-BE49-F238E27FC236}">
                <a16:creationId xmlns:a16="http://schemas.microsoft.com/office/drawing/2014/main" id="{A5857F83-40C0-1F70-9EB9-4C9BF6824017}"/>
              </a:ext>
            </a:extLst>
          </p:cNvPr>
          <p:cNvPicPr>
            <a:picLocks noChangeAspect="1"/>
          </p:cNvPicPr>
          <p:nvPr/>
        </p:nvPicPr>
        <p:blipFill rotWithShape="1">
          <a:blip r:embed="rId2"/>
          <a:srcRect r="32656" b="-3"/>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113571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DEB2E8C4-C3E7-4048-A43D-9859510CFA9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9" name="Ink 38">
                <a:extLst>
                  <a:ext uri="{FF2B5EF4-FFF2-40B4-BE49-F238E27FC236}">
                    <a16:creationId xmlns:a16="http://schemas.microsoft.com/office/drawing/2014/main" id="{24D29CCB-7956-4E3E-8880-304085F04BF4}"/>
                  </a:ext>
                  <a:ext uri="{C183D7F6-B498-43B3-948B-1728B52AA6E4}">
                    <adec:decorative xmlns:adec="http://schemas.microsoft.com/office/drawing/2017/decorative" xmlns=""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39" name="Ink 3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41" name="Rectangle 40">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773408" y="992094"/>
            <a:ext cx="3760499" cy="2795160"/>
          </a:xfrm>
        </p:spPr>
        <p:txBody>
          <a:bodyPr vert="horz" lIns="91440" tIns="45720" rIns="91440" bIns="45720" rtlCol="0" anchor="b">
            <a:normAutofit/>
          </a:bodyPr>
          <a:lstStyle/>
          <a:p>
            <a:pPr algn="ctr"/>
            <a:r>
              <a:rPr lang="en-US" sz="2600"/>
              <a:t>SWIM TRANSFORMER BLOCK</a:t>
            </a:r>
          </a:p>
        </p:txBody>
      </p:sp>
      <p:pic>
        <p:nvPicPr>
          <p:cNvPr id="6" name="Picture 6" descr="Diagram&#10;&#10;Description automatically generated">
            <a:extLst>
              <a:ext uri="{FF2B5EF4-FFF2-40B4-BE49-F238E27FC236}">
                <a16:creationId xmlns:a16="http://schemas.microsoft.com/office/drawing/2014/main" id="{CEBE793C-491E-D545-D0BE-1A10173CB48A}"/>
              </a:ext>
            </a:extLst>
          </p:cNvPr>
          <p:cNvPicPr>
            <a:picLocks noGrp="1" noChangeAspect="1"/>
          </p:cNvPicPr>
          <p:nvPr>
            <p:ph idx="1"/>
          </p:nvPr>
        </p:nvPicPr>
        <p:blipFill>
          <a:blip r:embed="rId5"/>
          <a:stretch>
            <a:fillRect/>
          </a:stretch>
        </p:blipFill>
        <p:spPr>
          <a:xfrm>
            <a:off x="5617029" y="1240161"/>
            <a:ext cx="5857124" cy="4422127"/>
          </a:xfrm>
          <a:prstGeom prst="rect">
            <a:avLst/>
          </a:prstGeom>
        </p:spPr>
      </p:pic>
    </p:spTree>
    <p:extLst>
      <p:ext uri="{BB962C8B-B14F-4D97-AF65-F5344CB8AC3E}">
        <p14:creationId xmlns:p14="http://schemas.microsoft.com/office/powerpoint/2010/main" val="155055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C9A36457-A5F4-4103-A443-02581C091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0">
            <a:extLst>
              <a:ext uri="{FF2B5EF4-FFF2-40B4-BE49-F238E27FC236}">
                <a16:creationId xmlns:a16="http://schemas.microsoft.com/office/drawing/2014/main" id="{35C685BF-E9A7-4525-ABF3-CCC2EAC37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050879" y="609601"/>
            <a:ext cx="9810604" cy="1216024"/>
          </a:xfrm>
        </p:spPr>
        <p:txBody>
          <a:bodyPr>
            <a:normAutofit/>
          </a:bodyPr>
          <a:lstStyle/>
          <a:p>
            <a:r>
              <a:rPr lang="en-US" dirty="0"/>
              <a:t>Window-based Self-Attention</a:t>
            </a:r>
          </a:p>
        </p:txBody>
      </p:sp>
      <p:sp>
        <p:nvSpPr>
          <p:cNvPr id="33" name="Freeform: Shape 32">
            <a:extLst>
              <a:ext uri="{FF2B5EF4-FFF2-40B4-BE49-F238E27FC236}">
                <a16:creationId xmlns:a16="http://schemas.microsoft.com/office/drawing/2014/main" id="{C87A8A8A-B020-4F46-8329-D75799D71B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050878" y="2687005"/>
            <a:ext cx="9880979" cy="3567373"/>
          </a:xfrm>
        </p:spPr>
        <p:txBody>
          <a:bodyPr vert="horz" lIns="91440" tIns="45720" rIns="91440" bIns="45720" rtlCol="0" anchor="ctr">
            <a:normAutofit/>
          </a:bodyPr>
          <a:lstStyle/>
          <a:p>
            <a:pPr lvl="0"/>
            <a:r>
              <a:rPr lang="en-US"/>
              <a:t>The standard MSA used in ViT performs global self-attention, and the relationship between each patch is computed against all other patches</a:t>
            </a:r>
          </a:p>
          <a:p>
            <a:pPr lvl="0"/>
            <a:endParaRPr lang="en-US"/>
          </a:p>
        </p:txBody>
      </p:sp>
    </p:spTree>
    <p:extLst>
      <p:ext uri="{BB962C8B-B14F-4D97-AF65-F5344CB8AC3E}">
        <p14:creationId xmlns:p14="http://schemas.microsoft.com/office/powerpoint/2010/main" val="18500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DEB2E8C4-C3E7-4048-A43D-9859510CFA9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5">
            <p14:nvContentPartPr>
              <p14:cNvPr id="48" name="Ink 47">
                <a:extLst>
                  <a:ext uri="{FF2B5EF4-FFF2-40B4-BE49-F238E27FC236}">
                    <a16:creationId xmlns:a16="http://schemas.microsoft.com/office/drawing/2014/main" id="{24D29CCB-7956-4E3E-8880-304085F04BF4}"/>
                  </a:ext>
                  <a:ext uri="{C183D7F6-B498-43B3-948B-1728B52AA6E4}">
                    <adec:decorative xmlns:adec="http://schemas.microsoft.com/office/drawing/2017/decorative" xmlns=""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48" name="Ink 4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6"/>
              <a:stretch>
                <a:fillRect/>
              </a:stretch>
            </p:blipFill>
            <p:spPr>
              <a:xfrm>
                <a:off x="12481710" y="6333652"/>
                <a:ext cx="18000" cy="18000"/>
              </a:xfrm>
              <a:prstGeom prst="rect">
                <a:avLst/>
              </a:prstGeom>
            </p:spPr>
          </p:pic>
        </mc:Fallback>
      </mc:AlternateContent>
      <p:sp useBgFill="1">
        <p:nvSpPr>
          <p:cNvPr id="50" name="Rectangle 49">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773408" y="992094"/>
            <a:ext cx="3760499" cy="2795160"/>
          </a:xfrm>
        </p:spPr>
        <p:txBody>
          <a:bodyPr vert="horz" lIns="91440" tIns="45720" rIns="91440" bIns="45720" rtlCol="0" anchor="b">
            <a:normAutofit/>
          </a:bodyPr>
          <a:lstStyle/>
          <a:p>
            <a:pPr algn="ctr"/>
            <a:r>
              <a:rPr lang="en-US" sz="2600" dirty="0"/>
              <a:t>WINDOW-BASED SELF-ATTENTION</a:t>
            </a:r>
          </a:p>
          <a:p>
            <a:pPr algn="ctr"/>
            <a:r>
              <a:rPr lang="en-US" sz="2600" dirty="0"/>
              <a:t/>
            </a:r>
            <a:br>
              <a:rPr lang="en-US" sz="2600" dirty="0"/>
            </a:br>
            <a:r>
              <a:rPr lang="en-US" sz="2600" dirty="0"/>
              <a:t/>
            </a:r>
            <a:br>
              <a:rPr lang="en-US" sz="2600" dirty="0"/>
            </a:br>
            <a:r>
              <a:rPr lang="en-US" sz="2600" dirty="0">
                <a:ea typeface="Batang"/>
              </a:rPr>
              <a:t>Standard </a:t>
            </a:r>
            <a:r>
              <a:rPr lang="en-US" sz="2600"/>
              <a:t>msa</a:t>
            </a:r>
          </a:p>
        </p:txBody>
      </p:sp>
      <p:pic>
        <p:nvPicPr>
          <p:cNvPr id="3" name="video2">
            <a:hlinkClick r:id="" action="ppaction://media"/>
            <a:extLst>
              <a:ext uri="{FF2B5EF4-FFF2-40B4-BE49-F238E27FC236}">
                <a16:creationId xmlns:a16="http://schemas.microsoft.com/office/drawing/2014/main" id="{34A1A2C7-1DE1-1D06-E4CA-616E5021274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205682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9A36457-A5F4-4103-A443-02581C091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5C685BF-E9A7-4525-ABF3-CCC2EAC37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050879" y="609601"/>
            <a:ext cx="9810604" cy="1216024"/>
          </a:xfrm>
        </p:spPr>
        <p:txBody>
          <a:bodyPr>
            <a:normAutofit/>
          </a:bodyPr>
          <a:lstStyle/>
          <a:p>
            <a:r>
              <a:rPr lang="en-US" dirty="0"/>
              <a:t>Window-based Self-Attention</a:t>
            </a:r>
          </a:p>
        </p:txBody>
      </p:sp>
      <p:sp>
        <p:nvSpPr>
          <p:cNvPr id="35" name="Freeform: Shape 34">
            <a:extLst>
              <a:ext uri="{FF2B5EF4-FFF2-40B4-BE49-F238E27FC236}">
                <a16:creationId xmlns:a16="http://schemas.microsoft.com/office/drawing/2014/main" id="{C87A8A8A-B020-4F46-8329-D75799D71B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050878" y="2687005"/>
            <a:ext cx="9880979" cy="3567373"/>
          </a:xfrm>
        </p:spPr>
        <p:txBody>
          <a:bodyPr vert="horz" lIns="91440" tIns="45720" rIns="91440" bIns="45720" rtlCol="0" anchor="ctr">
            <a:normAutofit/>
          </a:bodyPr>
          <a:lstStyle/>
          <a:p>
            <a:pPr lvl="0"/>
            <a:r>
              <a:rPr lang="en-US"/>
              <a:t>This results in a quadratic complexity with respect to the number of patches, making it unsuitable for high resolution images</a:t>
            </a:r>
          </a:p>
          <a:p>
            <a:pPr lvl="0"/>
            <a:r>
              <a:rPr lang="en-US"/>
              <a:t>As the window size is fixed throughout the network, the complexity of window-based MSA is linear with respect to the number of patches , a great improvement over the quadratic complexity of standard MSA</a:t>
            </a:r>
          </a:p>
        </p:txBody>
      </p:sp>
    </p:spTree>
    <p:extLst>
      <p:ext uri="{BB962C8B-B14F-4D97-AF65-F5344CB8AC3E}">
        <p14:creationId xmlns:p14="http://schemas.microsoft.com/office/powerpoint/2010/main" val="126905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DEB2E8C4-C3E7-4048-A43D-9859510CFA9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5">
            <p14:nvContentPartPr>
              <p14:cNvPr id="70" name="Ink 69">
                <a:extLst>
                  <a:ext uri="{FF2B5EF4-FFF2-40B4-BE49-F238E27FC236}">
                    <a16:creationId xmlns:a16="http://schemas.microsoft.com/office/drawing/2014/main" id="{24D29CCB-7956-4E3E-8880-304085F04BF4}"/>
                  </a:ext>
                  <a:ext uri="{C183D7F6-B498-43B3-948B-1728B52AA6E4}">
                    <adec:decorative xmlns:adec="http://schemas.microsoft.com/office/drawing/2017/decorative" xmlns=""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70" name="Ink 6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6"/>
              <a:stretch>
                <a:fillRect/>
              </a:stretch>
            </p:blipFill>
            <p:spPr>
              <a:xfrm>
                <a:off x="12481710" y="6333652"/>
                <a:ext cx="18000" cy="18000"/>
              </a:xfrm>
              <a:prstGeom prst="rect">
                <a:avLst/>
              </a:prstGeom>
            </p:spPr>
          </p:pic>
        </mc:Fallback>
      </mc:AlternateContent>
      <p:sp useBgFill="1">
        <p:nvSpPr>
          <p:cNvPr id="72" name="Rectangle 71">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271838" y="1647993"/>
            <a:ext cx="4802220" cy="2795160"/>
          </a:xfrm>
        </p:spPr>
        <p:txBody>
          <a:bodyPr vert="horz" lIns="91440" tIns="45720" rIns="91440" bIns="45720" rtlCol="0" anchor="b">
            <a:normAutofit/>
          </a:bodyPr>
          <a:lstStyle/>
          <a:p>
            <a:pPr algn="ctr">
              <a:lnSpc>
                <a:spcPct val="100000"/>
              </a:lnSpc>
            </a:pPr>
            <a:r>
              <a:rPr lang="en-US" sz="2400"/>
              <a:t>WINDOW-BASED SELF-ATTENTION</a:t>
            </a:r>
          </a:p>
          <a:p>
            <a:pPr algn="ctr">
              <a:lnSpc>
                <a:spcPct val="100000"/>
              </a:lnSpc>
            </a:pPr>
            <a:r>
              <a:rPr lang="en-US" sz="2400"/>
              <a:t/>
            </a:r>
            <a:br>
              <a:rPr lang="en-US" sz="2400"/>
            </a:br>
            <a:r>
              <a:rPr lang="en-US" sz="2400"/>
              <a:t/>
            </a:r>
            <a:br>
              <a:rPr lang="en-US" sz="2400"/>
            </a:br>
            <a:r>
              <a:rPr lang="en-US" sz="2400"/>
              <a:t>window-based msa</a:t>
            </a:r>
          </a:p>
        </p:txBody>
      </p:sp>
      <p:pic>
        <p:nvPicPr>
          <p:cNvPr id="4" name="video3">
            <a:hlinkClick r:id="" action="ppaction://media"/>
            <a:extLst>
              <a:ext uri="{FF2B5EF4-FFF2-40B4-BE49-F238E27FC236}">
                <a16:creationId xmlns:a16="http://schemas.microsoft.com/office/drawing/2014/main" id="{EAE9594F-AE2A-8F08-D225-7311B41D989C}"/>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207202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D13CC36-B950-4F02-9BAF-9A7EB26739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1BDED99-B35B-4FEE-A274-8E8DB6FEEE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50879" y="609601"/>
            <a:ext cx="6967181" cy="1216024"/>
          </a:xfrm>
        </p:spPr>
        <p:txBody>
          <a:bodyPr>
            <a:normAutofit/>
          </a:bodyPr>
          <a:lstStyle/>
          <a:p>
            <a:r>
              <a:rPr lang="en-US" dirty="0"/>
              <a:t>Shifted Window Self-Attention</a:t>
            </a:r>
          </a:p>
        </p:txBody>
      </p:sp>
      <p:sp>
        <p:nvSpPr>
          <p:cNvPr id="3" name="Content Placeholder"/>
          <p:cNvSpPr>
            <a:spLocks noGrp="1"/>
          </p:cNvSpPr>
          <p:nvPr>
            <p:ph idx="1"/>
          </p:nvPr>
        </p:nvSpPr>
        <p:spPr>
          <a:xfrm>
            <a:off x="1050879" y="2147356"/>
            <a:ext cx="6967181" cy="4107021"/>
          </a:xfrm>
        </p:spPr>
        <p:txBody>
          <a:bodyPr>
            <a:normAutofit/>
          </a:bodyPr>
          <a:lstStyle/>
          <a:p>
            <a:pPr lvl="0"/>
            <a:r>
              <a:rPr lang="en-US"/>
              <a:t>To address this, Swin Transformer uses a Shifted Window MSA module after the W-MSA module</a:t>
            </a:r>
          </a:p>
          <a:p>
            <a:pPr lvl="0"/>
            <a:r>
              <a:rPr lang="en-US"/>
              <a:t>To introduce cross-window connections, Shifted Window MSA shifts the windows towards the bottom right corner by a factor of M/2, where M is the window size</a:t>
            </a:r>
          </a:p>
          <a:p>
            <a:pPr lvl="0"/>
            <a:r>
              <a:rPr lang="en-US"/>
              <a:t>Swin Transformer applies a ‘Cyclic Shift’ technique , which moves the ‘orphaned’ patches into windows with incomplete patches</a:t>
            </a:r>
          </a:p>
        </p:txBody>
      </p:sp>
      <p:pic>
        <p:nvPicPr>
          <p:cNvPr id="23" name="Picture 22" descr="View inside a building">
            <a:extLst>
              <a:ext uri="{FF2B5EF4-FFF2-40B4-BE49-F238E27FC236}">
                <a16:creationId xmlns:a16="http://schemas.microsoft.com/office/drawing/2014/main" id="{B0AD0674-9E55-425D-4AB4-49B6FDB530AD}"/>
              </a:ext>
            </a:extLst>
          </p:cNvPr>
          <p:cNvPicPr>
            <a:picLocks noChangeAspect="1"/>
          </p:cNvPicPr>
          <p:nvPr/>
        </p:nvPicPr>
        <p:blipFill rotWithShape="1">
          <a:blip r:embed="rId2"/>
          <a:srcRect l="23791" r="35117" b="1"/>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390030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DEB2E8C4-C3E7-4048-A43D-9859510CFA9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5">
            <p14:nvContentPartPr>
              <p14:cNvPr id="59" name="Ink 58">
                <a:extLst>
                  <a:ext uri="{FF2B5EF4-FFF2-40B4-BE49-F238E27FC236}">
                    <a16:creationId xmlns:a16="http://schemas.microsoft.com/office/drawing/2014/main" id="{24D29CCB-7956-4E3E-8880-304085F04BF4}"/>
                  </a:ext>
                  <a:ext uri="{C183D7F6-B498-43B3-948B-1728B52AA6E4}">
                    <adec:decorative xmlns:adec="http://schemas.microsoft.com/office/drawing/2017/decorative" xmlns=""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59" name="Ink 5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6"/>
              <a:stretch>
                <a:fillRect/>
              </a:stretch>
            </p:blipFill>
            <p:spPr>
              <a:xfrm>
                <a:off x="12481710" y="6333652"/>
                <a:ext cx="18000" cy="18000"/>
              </a:xfrm>
              <a:prstGeom prst="rect">
                <a:avLst/>
              </a:prstGeom>
            </p:spPr>
          </p:pic>
        </mc:Fallback>
      </mc:AlternateContent>
      <p:sp useBgFill="1">
        <p:nvSpPr>
          <p:cNvPr id="61" name="Rectangle 60">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773408" y="992094"/>
            <a:ext cx="3760499" cy="2795160"/>
          </a:xfrm>
        </p:spPr>
        <p:txBody>
          <a:bodyPr vert="horz" lIns="91440" tIns="45720" rIns="91440" bIns="45720" rtlCol="0" anchor="b">
            <a:normAutofit/>
          </a:bodyPr>
          <a:lstStyle/>
          <a:p>
            <a:pPr algn="ctr"/>
            <a:r>
              <a:rPr lang="en-US"/>
              <a:t>SHIFTED WINDOW SELF-ATTENTION</a:t>
            </a:r>
          </a:p>
          <a:p>
            <a:pPr algn="ctr"/>
            <a:endParaRPr lang="en-US"/>
          </a:p>
        </p:txBody>
      </p:sp>
      <p:pic>
        <p:nvPicPr>
          <p:cNvPr id="4" name="video4">
            <a:hlinkClick r:id="" action="ppaction://media"/>
            <a:extLst>
              <a:ext uri="{FF2B5EF4-FFF2-40B4-BE49-F238E27FC236}">
                <a16:creationId xmlns:a16="http://schemas.microsoft.com/office/drawing/2014/main" id="{1BD7AFE2-A816-3E25-384E-B9D6BB3012C4}"/>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186976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050879" y="609601"/>
            <a:ext cx="9810604" cy="1216024"/>
          </a:xfrm>
        </p:spPr>
        <p:txBody>
          <a:bodyPr vert="horz" lIns="91440" tIns="45720" rIns="91440" bIns="45720" rtlCol="0" anchor="ctr">
            <a:normAutofit/>
          </a:bodyPr>
          <a:lstStyle/>
          <a:p>
            <a:r>
              <a:rPr lang="en-US"/>
              <a:t>SHIFTED WINDOW SELF-ATTENTION</a:t>
            </a:r>
          </a:p>
        </p:txBody>
      </p:sp>
      <p:sp>
        <p:nvSpPr>
          <p:cNvPr id="3" name="TextBox 2">
            <a:extLst>
              <a:ext uri="{FF2B5EF4-FFF2-40B4-BE49-F238E27FC236}">
                <a16:creationId xmlns:a16="http://schemas.microsoft.com/office/drawing/2014/main" id="{7DDF393D-A7F8-C8D9-BC65-46D9D7153EE0}"/>
              </a:ext>
            </a:extLst>
          </p:cNvPr>
          <p:cNvSpPr txBox="1"/>
          <p:nvPr/>
        </p:nvSpPr>
        <p:spPr>
          <a:xfrm>
            <a:off x="1050879" y="2296161"/>
            <a:ext cx="4788505" cy="384601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a:lnSpc>
                <a:spcPct val="90000"/>
              </a:lnSpc>
              <a:spcAft>
                <a:spcPts val="600"/>
              </a:spcAft>
              <a:buFont typeface="Arial"/>
              <a:buChar char="•"/>
            </a:pPr>
            <a:r>
              <a:rPr lang="en-US" sz="1500" spc="50">
                <a:solidFill>
                  <a:schemeClr val="tx1">
                    <a:lumMod val="85000"/>
                    <a:lumOff val="15000"/>
                  </a:schemeClr>
                </a:solidFill>
                <a:ea typeface="Batang" panose="02030600000101010101" pitchFamily="18" charset="-127"/>
              </a:rPr>
              <a:t>However, this shift results in ‘orphaned’ patches that do not belong to any window, as well as windows with incomplete patches. Swin Transformer applies a ‘Cyclic Shift’ technique (step 2 in the animation above), which moves the ‘orphaned’ patches into windows with incomplete patches. Note that after this shift, a window may consist of patches that are not adjacent in the original feature map, so a mask is applied during computation to limit self-attention to adjacent patches.</a:t>
            </a:r>
          </a:p>
          <a:p>
            <a:pPr marL="285750" indent="-285750">
              <a:lnSpc>
                <a:spcPct val="90000"/>
              </a:lnSpc>
              <a:spcAft>
                <a:spcPts val="600"/>
              </a:spcAft>
              <a:buFont typeface="Arial"/>
              <a:buChar char="•"/>
            </a:pPr>
            <a:r>
              <a:rPr lang="en-US" sz="1500" spc="50">
                <a:solidFill>
                  <a:schemeClr val="tx1">
                    <a:lumMod val="85000"/>
                    <a:lumOff val="15000"/>
                  </a:schemeClr>
                </a:solidFill>
                <a:ea typeface="Batang" panose="02030600000101010101" pitchFamily="18" charset="-127"/>
              </a:rPr>
              <a:t>This shifted window approach introduces important cross-connections between windows, and is found to improve the performance of the network.</a:t>
            </a:r>
            <a:br>
              <a:rPr lang="en-US" sz="1500" spc="50">
                <a:solidFill>
                  <a:schemeClr val="tx1">
                    <a:lumMod val="85000"/>
                    <a:lumOff val="15000"/>
                  </a:schemeClr>
                </a:solidFill>
                <a:ea typeface="Batang" panose="02030600000101010101" pitchFamily="18" charset="-127"/>
              </a:rPr>
            </a:br>
            <a:endParaRPr lang="en-US" sz="1500" spc="50">
              <a:solidFill>
                <a:schemeClr val="tx1">
                  <a:lumMod val="85000"/>
                  <a:lumOff val="15000"/>
                </a:schemeClr>
              </a:solidFill>
              <a:ea typeface="Batang" panose="02030600000101010101" pitchFamily="18" charset="-127"/>
            </a:endParaRPr>
          </a:p>
        </p:txBody>
      </p:sp>
      <p:pic>
        <p:nvPicPr>
          <p:cNvPr id="4" name="Picture 4" descr="Table&#10;&#10;Description automatically generated">
            <a:extLst>
              <a:ext uri="{FF2B5EF4-FFF2-40B4-BE49-F238E27FC236}">
                <a16:creationId xmlns:a16="http://schemas.microsoft.com/office/drawing/2014/main" id="{6E544A8E-E9EC-4F64-A447-BBD83DD4A359}"/>
              </a:ext>
            </a:extLst>
          </p:cNvPr>
          <p:cNvPicPr>
            <a:picLocks noChangeAspect="1"/>
          </p:cNvPicPr>
          <p:nvPr/>
        </p:nvPicPr>
        <p:blipFill>
          <a:blip r:embed="rId2"/>
          <a:stretch>
            <a:fillRect/>
          </a:stretch>
        </p:blipFill>
        <p:spPr>
          <a:xfrm>
            <a:off x="6334679" y="3147257"/>
            <a:ext cx="5646959" cy="1093080"/>
          </a:xfrm>
          <a:prstGeom prst="rect">
            <a:avLst/>
          </a:prstGeom>
        </p:spPr>
      </p:pic>
      <p:sp>
        <p:nvSpPr>
          <p:cNvPr id="23" name="Freeform: Shape 22">
            <a:extLst>
              <a:ext uri="{FF2B5EF4-FFF2-40B4-BE49-F238E27FC236}">
                <a16:creationId xmlns:a16="http://schemas.microsoft.com/office/drawing/2014/main" id="{C64E267B-3F5A-4357-9E7F-C5FBE5D3B1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146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437C99-FC8E-4311-B48A-F0C4C329B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50879" y="609601"/>
            <a:ext cx="4476464" cy="1216024"/>
          </a:xfrm>
        </p:spPr>
        <p:txBody>
          <a:bodyPr>
            <a:normAutofit/>
          </a:bodyPr>
          <a:lstStyle/>
          <a:p>
            <a:r>
              <a:rPr lang="en-US" dirty="0"/>
              <a:t>Conclusion</a:t>
            </a:r>
          </a:p>
        </p:txBody>
      </p:sp>
      <p:sp>
        <p:nvSpPr>
          <p:cNvPr id="3" name="Content Placeholder"/>
          <p:cNvSpPr>
            <a:spLocks noGrp="1"/>
          </p:cNvSpPr>
          <p:nvPr>
            <p:ph idx="1"/>
          </p:nvPr>
        </p:nvSpPr>
        <p:spPr>
          <a:xfrm>
            <a:off x="1050879" y="2163685"/>
            <a:ext cx="3875963" cy="4107020"/>
          </a:xfrm>
        </p:spPr>
        <p:txBody>
          <a:bodyPr>
            <a:normAutofit lnSpcReduction="10000"/>
          </a:bodyPr>
          <a:lstStyle/>
          <a:p>
            <a:pPr lvl="0">
              <a:lnSpc>
                <a:spcPct val="90000"/>
              </a:lnSpc>
            </a:pPr>
            <a:r>
              <a:rPr lang="en-US" sz="1900" dirty="0"/>
              <a:t>The Swin Transformer is probably the most exciting piece of research following the original Vision Transformer</a:t>
            </a:r>
          </a:p>
          <a:p>
            <a:pPr lvl="0">
              <a:lnSpc>
                <a:spcPct val="90000"/>
              </a:lnSpc>
            </a:pPr>
            <a:r>
              <a:rPr lang="en-US" sz="1900" dirty="0"/>
              <a:t>Using hierarchical feature maps and shifted window MSA, the Swin Transformer resolved the issues that plagued the original ViT</a:t>
            </a:r>
          </a:p>
          <a:p>
            <a:pPr lvl="0">
              <a:lnSpc>
                <a:spcPct val="90000"/>
              </a:lnSpc>
            </a:pPr>
            <a:r>
              <a:rPr lang="en-US" sz="1900" dirty="0"/>
              <a:t>Today, the Swin Transformer is commonly used as a backbone architecture in a broad range of vision tasks, including image classification and object detection</a:t>
            </a:r>
          </a:p>
        </p:txBody>
      </p:sp>
      <p:pic>
        <p:nvPicPr>
          <p:cNvPr id="6" name="Picture 5" descr="Cubes connected with a red line">
            <a:extLst>
              <a:ext uri="{FF2B5EF4-FFF2-40B4-BE49-F238E27FC236}">
                <a16:creationId xmlns:a16="http://schemas.microsoft.com/office/drawing/2014/main" id="{78610104-53E6-FFA6-E8E0-9E98F735F9F4}"/>
              </a:ext>
            </a:extLst>
          </p:cNvPr>
          <p:cNvPicPr>
            <a:picLocks noChangeAspect="1"/>
          </p:cNvPicPr>
          <p:nvPr/>
        </p:nvPicPr>
        <p:blipFill rotWithShape="1">
          <a:blip r:embed="rId2"/>
          <a:srcRect l="16537" r="5757" b="-4"/>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160848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637B2035-1FCB-439A-B421-095E136C7E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CE2CF7-D5AA-4464-AC91-9ED1EA5D63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7859" y="609601"/>
            <a:ext cx="5683623" cy="1216024"/>
          </a:xfrm>
        </p:spPr>
        <p:txBody>
          <a:bodyPr>
            <a:normAutofit/>
          </a:bodyPr>
          <a:lstStyle/>
          <a:p>
            <a:r>
              <a:rPr lang="en-US" dirty="0"/>
              <a:t>Introduction</a:t>
            </a:r>
          </a:p>
        </p:txBody>
      </p:sp>
      <p:pic>
        <p:nvPicPr>
          <p:cNvPr id="88" name="Picture 87" descr="Light bulb on yellow background with sketched light beams and cord">
            <a:extLst>
              <a:ext uri="{FF2B5EF4-FFF2-40B4-BE49-F238E27FC236}">
                <a16:creationId xmlns:a16="http://schemas.microsoft.com/office/drawing/2014/main" id="{96AAA411-7F7B-0EB2-D1E8-78A70B1E2E76}"/>
              </a:ext>
            </a:extLst>
          </p:cNvPr>
          <p:cNvPicPr>
            <a:picLocks noChangeAspect="1"/>
          </p:cNvPicPr>
          <p:nvPr/>
        </p:nvPicPr>
        <p:blipFill rotWithShape="1">
          <a:blip r:embed="rId2"/>
          <a:srcRect l="50594" r="8269" b="3"/>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86" name="Content Placeholder 85">
            <a:extLst>
              <a:ext uri="{FF2B5EF4-FFF2-40B4-BE49-F238E27FC236}">
                <a16:creationId xmlns:a16="http://schemas.microsoft.com/office/drawing/2014/main" id="{EDD2287C-D3DD-EC3D-9622-1ACBD60DF4BB}"/>
              </a:ext>
            </a:extLst>
          </p:cNvPr>
          <p:cNvSpPr>
            <a:spLocks noGrp="1"/>
          </p:cNvSpPr>
          <p:nvPr>
            <p:ph idx="1"/>
          </p:nvPr>
        </p:nvSpPr>
        <p:spPr>
          <a:xfrm>
            <a:off x="5177859" y="2147356"/>
            <a:ext cx="5683624" cy="4107021"/>
          </a:xfrm>
        </p:spPr>
        <p:txBody>
          <a:bodyPr vert="horz" lIns="91440" tIns="45720" rIns="91440" bIns="45720" rtlCol="0" anchor="t">
            <a:normAutofit/>
          </a:bodyPr>
          <a:lstStyle/>
          <a:p>
            <a:pPr>
              <a:spcBef>
                <a:spcPts val="0"/>
              </a:spcBef>
            </a:pPr>
            <a:r>
              <a:rPr lang="en-US" dirty="0">
                <a:latin typeface="Calibri"/>
                <a:ea typeface="Batang"/>
                <a:cs typeface="Calibri"/>
              </a:rPr>
              <a:t>Swin Transformer is a transformer-based deep learning model with state-of-the-art performance in vision tasks. Unlike the Vision Transformer  which precedes it, Swin Transformer is highly efficient and has greater accuracy. Due to these desirable properties, Swin Transformers are used as the backbone in many vision-based model architectures today</a:t>
            </a:r>
          </a:p>
          <a:p>
            <a:endParaRPr lang="en-US" dirty="0"/>
          </a:p>
        </p:txBody>
      </p:sp>
    </p:spTree>
    <p:extLst>
      <p:ext uri="{BB962C8B-B14F-4D97-AF65-F5344CB8AC3E}">
        <p14:creationId xmlns:p14="http://schemas.microsoft.com/office/powerpoint/2010/main" val="71034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437C99-FC8E-4311-B48A-F0C4C329B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50879" y="609601"/>
            <a:ext cx="4476464" cy="1216024"/>
          </a:xfrm>
        </p:spPr>
        <p:txBody>
          <a:bodyPr>
            <a:normAutofit/>
          </a:bodyPr>
          <a:lstStyle/>
          <a:p>
            <a:pPr>
              <a:lnSpc>
                <a:spcPct val="100000"/>
              </a:lnSpc>
            </a:pPr>
            <a:r>
              <a:rPr lang="en-US" sz="2200" dirty="0"/>
              <a:t>Swin Transformer: Improving the ViT</a:t>
            </a:r>
          </a:p>
        </p:txBody>
      </p:sp>
      <p:sp>
        <p:nvSpPr>
          <p:cNvPr id="3" name="Content Placeholder"/>
          <p:cNvSpPr>
            <a:spLocks noGrp="1"/>
          </p:cNvSpPr>
          <p:nvPr>
            <p:ph idx="1"/>
          </p:nvPr>
        </p:nvSpPr>
        <p:spPr>
          <a:xfrm>
            <a:off x="1050879" y="2163685"/>
            <a:ext cx="3875963" cy="4107020"/>
          </a:xfrm>
        </p:spPr>
        <p:txBody>
          <a:bodyPr>
            <a:normAutofit/>
          </a:bodyPr>
          <a:lstStyle/>
          <a:p>
            <a:pPr lvl="0">
              <a:lnSpc>
                <a:spcPct val="90000"/>
              </a:lnSpc>
            </a:pPr>
            <a:r>
              <a:rPr lang="en-US" sz="1700" dirty="0"/>
              <a:t>In recent years, transformers have dominated deep learning architectures in natural language processing tasks</a:t>
            </a:r>
          </a:p>
          <a:p>
            <a:pPr lvl="0">
              <a:lnSpc>
                <a:spcPct val="90000"/>
              </a:lnSpc>
            </a:pPr>
            <a:r>
              <a:rPr lang="en-US" sz="1700" dirty="0"/>
              <a:t>In 2020, the Vision Transformer garnered much attention from the AI community, notable for its pure transformer architecture with promising results in vision tasks</a:t>
            </a:r>
          </a:p>
          <a:p>
            <a:pPr lvl="0">
              <a:lnSpc>
                <a:spcPct val="90000"/>
              </a:lnSpc>
            </a:pPr>
            <a:r>
              <a:rPr lang="en-US" sz="1700" dirty="0"/>
              <a:t>In 2021, Microsoft researchers published the Swin Transformer , arguably one of the most exciting piece of research following up from the original ViT</a:t>
            </a:r>
          </a:p>
        </p:txBody>
      </p:sp>
      <p:pic>
        <p:nvPicPr>
          <p:cNvPr id="6" name="Picture 5" descr="Abstract background of data">
            <a:extLst>
              <a:ext uri="{FF2B5EF4-FFF2-40B4-BE49-F238E27FC236}">
                <a16:creationId xmlns:a16="http://schemas.microsoft.com/office/drawing/2014/main" id="{D06C96AB-3DC1-21F9-6868-CABE77258DA3}"/>
              </a:ext>
            </a:extLst>
          </p:cNvPr>
          <p:cNvPicPr>
            <a:picLocks noChangeAspect="1"/>
          </p:cNvPicPr>
          <p:nvPr/>
        </p:nvPicPr>
        <p:blipFill rotWithShape="1">
          <a:blip r:embed="rId2"/>
          <a:srcRect l="15189" r="27981" b="7"/>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210896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637B2035-1FCB-439A-B421-095E136C7E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1CE2CF7-D5AA-4464-AC91-9ED1EA5D63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7859" y="609601"/>
            <a:ext cx="5683623" cy="1216024"/>
          </a:xfrm>
        </p:spPr>
        <p:txBody>
          <a:bodyPr>
            <a:normAutofit/>
          </a:bodyPr>
          <a:lstStyle/>
          <a:p>
            <a:pPr>
              <a:lnSpc>
                <a:spcPct val="100000"/>
              </a:lnSpc>
            </a:pPr>
            <a:r>
              <a:rPr lang="en-US" sz="2400"/>
              <a:t>Swin Transformer Architecture &amp; Key Concepts</a:t>
            </a:r>
          </a:p>
        </p:txBody>
      </p:sp>
      <p:pic>
        <p:nvPicPr>
          <p:cNvPr id="89" name="Picture 88" descr="Interior of dark warehouse">
            <a:extLst>
              <a:ext uri="{FF2B5EF4-FFF2-40B4-BE49-F238E27FC236}">
                <a16:creationId xmlns:a16="http://schemas.microsoft.com/office/drawing/2014/main" id="{4BA85776-FEC9-9FB0-51E3-F37344614A3D}"/>
              </a:ext>
            </a:extLst>
          </p:cNvPr>
          <p:cNvPicPr>
            <a:picLocks noChangeAspect="1"/>
          </p:cNvPicPr>
          <p:nvPr/>
        </p:nvPicPr>
        <p:blipFill rotWithShape="1">
          <a:blip r:embed="rId2"/>
          <a:srcRect l="36146" r="26241"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86" name="Content Placeholder 85">
            <a:extLst>
              <a:ext uri="{FF2B5EF4-FFF2-40B4-BE49-F238E27FC236}">
                <a16:creationId xmlns:a16="http://schemas.microsoft.com/office/drawing/2014/main" id="{D75F500B-E943-EBA9-3A5A-7AE5D8F179BF}"/>
              </a:ext>
            </a:extLst>
          </p:cNvPr>
          <p:cNvSpPr>
            <a:spLocks noGrp="1"/>
          </p:cNvSpPr>
          <p:nvPr>
            <p:ph idx="1"/>
          </p:nvPr>
        </p:nvSpPr>
        <p:spPr>
          <a:xfrm>
            <a:off x="5177859" y="2147356"/>
            <a:ext cx="5683624" cy="4107021"/>
          </a:xfrm>
        </p:spPr>
        <p:txBody>
          <a:bodyPr>
            <a:normAutofit/>
          </a:bodyPr>
          <a:lstStyle/>
          <a:p>
            <a:r>
              <a:rPr lang="en-US">
                <a:latin typeface="Calibri"/>
              </a:rPr>
              <a:t>The Swin Transformer introduced two key concepts to address the issues faced by the original ViT — hierarchical feature maps and shifted window attention. In fact, the name of Swin Transformer comes from “Shifted window Transformer”. The overall architecture of the Swin Transformer is shown below</a:t>
            </a:r>
            <a:endParaRPr lang="en-US"/>
          </a:p>
        </p:txBody>
      </p:sp>
    </p:spTree>
    <p:extLst>
      <p:ext uri="{BB962C8B-B14F-4D97-AF65-F5344CB8AC3E}">
        <p14:creationId xmlns:p14="http://schemas.microsoft.com/office/powerpoint/2010/main" val="382660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472DE8-E58B-4D56-BA61-C69C601DC7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183ACFC-B25E-402F-BBD8-E42034CDD4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050879" y="609601"/>
            <a:ext cx="9810604" cy="1216024"/>
          </a:xfrm>
        </p:spPr>
        <p:txBody>
          <a:bodyPr>
            <a:normAutofit/>
          </a:bodyPr>
          <a:lstStyle/>
          <a:p>
            <a:r>
              <a:rPr lang="en-US" dirty="0"/>
              <a:t>Swin Transformer Architecture &amp; Key Concepts</a:t>
            </a:r>
          </a:p>
        </p:txBody>
      </p:sp>
      <p:sp>
        <p:nvSpPr>
          <p:cNvPr id="14" name="Freeform: Shape 13">
            <a:extLst>
              <a:ext uri="{FF2B5EF4-FFF2-40B4-BE49-F238E27FC236}">
                <a16:creationId xmlns:a16="http://schemas.microsoft.com/office/drawing/2014/main" id="{3501A971-CEBD-4E4B-8529-3BB4F4100C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9" descr="Diagram, schematic&#10;&#10;Description automatically generated">
            <a:extLst>
              <a:ext uri="{FF2B5EF4-FFF2-40B4-BE49-F238E27FC236}">
                <a16:creationId xmlns:a16="http://schemas.microsoft.com/office/drawing/2014/main" id="{7232B432-AB89-273F-4C1F-2F2B7B6B0B53}"/>
              </a:ext>
            </a:extLst>
          </p:cNvPr>
          <p:cNvPicPr>
            <a:picLocks noGrp="1" noChangeAspect="1"/>
          </p:cNvPicPr>
          <p:nvPr>
            <p:ph idx="1"/>
          </p:nvPr>
        </p:nvPicPr>
        <p:blipFill>
          <a:blip r:embed="rId2"/>
          <a:stretch>
            <a:fillRect/>
          </a:stretch>
        </p:blipFill>
        <p:spPr>
          <a:xfrm>
            <a:off x="1049064" y="2144642"/>
            <a:ext cx="10774438" cy="3505701"/>
          </a:xfrm>
        </p:spPr>
      </p:pic>
    </p:spTree>
    <p:extLst>
      <p:ext uri="{BB962C8B-B14F-4D97-AF65-F5344CB8AC3E}">
        <p14:creationId xmlns:p14="http://schemas.microsoft.com/office/powerpoint/2010/main" val="293019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8304E7-27B9-4B32-B734-39819455AB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6D278F6-3BB7-495D-ACAC-035E55A3FA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3150" cy="6858000"/>
          </a:xfrm>
          <a:custGeom>
            <a:avLst/>
            <a:gdLst>
              <a:gd name="connsiteX0" fmla="*/ 0 w 5773150"/>
              <a:gd name="connsiteY0" fmla="*/ 0 h 6858000"/>
              <a:gd name="connsiteX1" fmla="*/ 5743678 w 5773150"/>
              <a:gd name="connsiteY1" fmla="*/ 0 h 6858000"/>
              <a:gd name="connsiteX2" fmla="*/ 5751391 w 5773150"/>
              <a:gd name="connsiteY2" fmla="*/ 30573 h 6858000"/>
              <a:gd name="connsiteX3" fmla="*/ 5766902 w 5773150"/>
              <a:gd name="connsiteY3" fmla="*/ 64019 h 6858000"/>
              <a:gd name="connsiteX4" fmla="*/ 5766384 w 5773150"/>
              <a:gd name="connsiteY4" fmla="*/ 102070 h 6858000"/>
              <a:gd name="connsiteX5" fmla="*/ 5761277 w 5773150"/>
              <a:gd name="connsiteY5" fmla="*/ 107443 h 6858000"/>
              <a:gd name="connsiteX6" fmla="*/ 5752316 w 5773150"/>
              <a:gd name="connsiteY6" fmla="*/ 295258 h 6858000"/>
              <a:gd name="connsiteX7" fmla="*/ 5746314 w 5773150"/>
              <a:gd name="connsiteY7" fmla="*/ 327740 h 6858000"/>
              <a:gd name="connsiteX8" fmla="*/ 5738881 w 5773150"/>
              <a:gd name="connsiteY8" fmla="*/ 351315 h 6858000"/>
              <a:gd name="connsiteX9" fmla="*/ 5736461 w 5773150"/>
              <a:gd name="connsiteY9" fmla="*/ 411657 h 6858000"/>
              <a:gd name="connsiteX10" fmla="*/ 5739349 w 5773150"/>
              <a:gd name="connsiteY10" fmla="*/ 511819 h 6858000"/>
              <a:gd name="connsiteX11" fmla="*/ 5738426 w 5773150"/>
              <a:gd name="connsiteY11" fmla="*/ 533052 h 6858000"/>
              <a:gd name="connsiteX12" fmla="*/ 5731528 w 5773150"/>
              <a:gd name="connsiteY12" fmla="*/ 550926 h 6858000"/>
              <a:gd name="connsiteX13" fmla="*/ 5724607 w 5773150"/>
              <a:gd name="connsiteY13" fmla="*/ 554743 h 6858000"/>
              <a:gd name="connsiteX14" fmla="*/ 5723119 w 5773150"/>
              <a:gd name="connsiteY14" fmla="*/ 566363 h 6858000"/>
              <a:gd name="connsiteX15" fmla="*/ 5721446 w 5773150"/>
              <a:gd name="connsiteY15" fmla="*/ 569374 h 6858000"/>
              <a:gd name="connsiteX16" fmla="*/ 5727098 w 5773150"/>
              <a:gd name="connsiteY16" fmla="*/ 625703 h 6858000"/>
              <a:gd name="connsiteX17" fmla="*/ 5718199 w 5773150"/>
              <a:gd name="connsiteY17" fmla="*/ 672062 h 6858000"/>
              <a:gd name="connsiteX18" fmla="*/ 5721559 w 5773150"/>
              <a:gd name="connsiteY18" fmla="*/ 799708 h 6858000"/>
              <a:gd name="connsiteX19" fmla="*/ 5706600 w 5773150"/>
              <a:gd name="connsiteY19" fmla="*/ 996786 h 6858000"/>
              <a:gd name="connsiteX20" fmla="*/ 5698779 w 5773150"/>
              <a:gd name="connsiteY20" fmla="*/ 1123394 h 6858000"/>
              <a:gd name="connsiteX21" fmla="*/ 5731557 w 5773150"/>
              <a:gd name="connsiteY21" fmla="*/ 1202870 h 6858000"/>
              <a:gd name="connsiteX22" fmla="*/ 5736580 w 5773150"/>
              <a:gd name="connsiteY22" fmla="*/ 1215292 h 6858000"/>
              <a:gd name="connsiteX23" fmla="*/ 5735505 w 5773150"/>
              <a:gd name="connsiteY23" fmla="*/ 1217172 h 6858000"/>
              <a:gd name="connsiteX24" fmla="*/ 5736321 w 5773150"/>
              <a:gd name="connsiteY24" fmla="*/ 1232680 h 6858000"/>
              <a:gd name="connsiteX25" fmla="*/ 5739880 w 5773150"/>
              <a:gd name="connsiteY25" fmla="*/ 1235358 h 6858000"/>
              <a:gd name="connsiteX26" fmla="*/ 5741500 w 5773150"/>
              <a:gd name="connsiteY26" fmla="*/ 1245773 h 6858000"/>
              <a:gd name="connsiteX27" fmla="*/ 5747543 w 5773150"/>
              <a:gd name="connsiteY27" fmla="*/ 1265687 h 6858000"/>
              <a:gd name="connsiteX28" fmla="*/ 5746000 w 5773150"/>
              <a:gd name="connsiteY28" fmla="*/ 1269978 h 6858000"/>
              <a:gd name="connsiteX29" fmla="*/ 5713210 w 5773150"/>
              <a:gd name="connsiteY29" fmla="*/ 1375228 h 6858000"/>
              <a:gd name="connsiteX30" fmla="*/ 5718231 w 5773150"/>
              <a:gd name="connsiteY30" fmla="*/ 1407489 h 6858000"/>
              <a:gd name="connsiteX31" fmla="*/ 5718549 w 5773150"/>
              <a:gd name="connsiteY31" fmla="*/ 1414144 h 6858000"/>
              <a:gd name="connsiteX32" fmla="*/ 5718270 w 5773150"/>
              <a:gd name="connsiteY32" fmla="*/ 1414342 h 6858000"/>
              <a:gd name="connsiteX33" fmla="*/ 5718039 w 5773150"/>
              <a:gd name="connsiteY33" fmla="*/ 1421494 h 6858000"/>
              <a:gd name="connsiteX34" fmla="*/ 5719130 w 5773150"/>
              <a:gd name="connsiteY34" fmla="*/ 1426276 h 6858000"/>
              <a:gd name="connsiteX35" fmla="*/ 5719749 w 5773150"/>
              <a:gd name="connsiteY35" fmla="*/ 1439183 h 6858000"/>
              <a:gd name="connsiteX36" fmla="*/ 5718068 w 5773150"/>
              <a:gd name="connsiteY36" fmla="*/ 1444070 h 6858000"/>
              <a:gd name="connsiteX37" fmla="*/ 5683760 w 5773150"/>
              <a:gd name="connsiteY37" fmla="*/ 1484872 h 6858000"/>
              <a:gd name="connsiteX38" fmla="*/ 5655213 w 5773150"/>
              <a:gd name="connsiteY38" fmla="*/ 1570335 h 6858000"/>
              <a:gd name="connsiteX39" fmla="*/ 5630336 w 5773150"/>
              <a:gd name="connsiteY39" fmla="*/ 1655809 h 6858000"/>
              <a:gd name="connsiteX40" fmla="*/ 5622971 w 5773150"/>
              <a:gd name="connsiteY40" fmla="*/ 1687176 h 6858000"/>
              <a:gd name="connsiteX41" fmla="*/ 5602601 w 5773150"/>
              <a:gd name="connsiteY41" fmla="*/ 1741240 h 6858000"/>
              <a:gd name="connsiteX42" fmla="*/ 5588781 w 5773150"/>
              <a:gd name="connsiteY42" fmla="*/ 1764858 h 6858000"/>
              <a:gd name="connsiteX43" fmla="*/ 5588947 w 5773150"/>
              <a:gd name="connsiteY43" fmla="*/ 1766091 h 6858000"/>
              <a:gd name="connsiteX44" fmla="*/ 5585214 w 5773150"/>
              <a:gd name="connsiteY44" fmla="*/ 1767564 h 6858000"/>
              <a:gd name="connsiteX45" fmla="*/ 5582552 w 5773150"/>
              <a:gd name="connsiteY45" fmla="*/ 1771907 h 6858000"/>
              <a:gd name="connsiteX46" fmla="*/ 5580211 w 5773150"/>
              <a:gd name="connsiteY46" fmla="*/ 1785016 h 6858000"/>
              <a:gd name="connsiteX47" fmla="*/ 5580144 w 5773150"/>
              <a:gd name="connsiteY47" fmla="*/ 1790155 h 6858000"/>
              <a:gd name="connsiteX48" fmla="*/ 5578316 w 5773150"/>
              <a:gd name="connsiteY48" fmla="*/ 1797230 h 6858000"/>
              <a:gd name="connsiteX49" fmla="*/ 5578012 w 5773150"/>
              <a:gd name="connsiteY49" fmla="*/ 1797341 h 6858000"/>
              <a:gd name="connsiteX50" fmla="*/ 5576805 w 5773150"/>
              <a:gd name="connsiteY50" fmla="*/ 1804097 h 6858000"/>
              <a:gd name="connsiteX51" fmla="*/ 5574175 w 5773150"/>
              <a:gd name="connsiteY51" fmla="*/ 1837992 h 6858000"/>
              <a:gd name="connsiteX52" fmla="*/ 5538573 w 5773150"/>
              <a:gd name="connsiteY52" fmla="*/ 1874590 h 6858000"/>
              <a:gd name="connsiteX53" fmla="*/ 5529775 w 5773150"/>
              <a:gd name="connsiteY53" fmla="*/ 1891237 h 6858000"/>
              <a:gd name="connsiteX54" fmla="*/ 5523694 w 5773150"/>
              <a:gd name="connsiteY54" fmla="*/ 1899776 h 6858000"/>
              <a:gd name="connsiteX55" fmla="*/ 5522424 w 5773150"/>
              <a:gd name="connsiteY55" fmla="*/ 1900078 h 6858000"/>
              <a:gd name="connsiteX56" fmla="*/ 5520031 w 5773150"/>
              <a:gd name="connsiteY56" fmla="*/ 1932606 h 6858000"/>
              <a:gd name="connsiteX57" fmla="*/ 5517631 w 5773150"/>
              <a:gd name="connsiteY57" fmla="*/ 1936394 h 6858000"/>
              <a:gd name="connsiteX58" fmla="*/ 5518736 w 5773150"/>
              <a:gd name="connsiteY58" fmla="*/ 1958275 h 6858000"/>
              <a:gd name="connsiteX59" fmla="*/ 5520575 w 5773150"/>
              <a:gd name="connsiteY59" fmla="*/ 1973057 h 6858000"/>
              <a:gd name="connsiteX60" fmla="*/ 5494788 w 5773150"/>
              <a:gd name="connsiteY60" fmla="*/ 2160875 h 6858000"/>
              <a:gd name="connsiteX61" fmla="*/ 5495547 w 5773150"/>
              <a:gd name="connsiteY61" fmla="*/ 2270995 h 6858000"/>
              <a:gd name="connsiteX62" fmla="*/ 5473327 w 5773150"/>
              <a:gd name="connsiteY62" fmla="*/ 2341361 h 6858000"/>
              <a:gd name="connsiteX63" fmla="*/ 5444557 w 5773150"/>
              <a:gd name="connsiteY63" fmla="*/ 2359357 h 6858000"/>
              <a:gd name="connsiteX64" fmla="*/ 5410799 w 5773150"/>
              <a:gd name="connsiteY64" fmla="*/ 2539631 h 6858000"/>
              <a:gd name="connsiteX65" fmla="*/ 5392086 w 5773150"/>
              <a:gd name="connsiteY65" fmla="*/ 2583107 h 6858000"/>
              <a:gd name="connsiteX66" fmla="*/ 5396221 w 5773150"/>
              <a:gd name="connsiteY66" fmla="*/ 2626625 h 6858000"/>
              <a:gd name="connsiteX67" fmla="*/ 5384605 w 5773150"/>
              <a:gd name="connsiteY67" fmla="*/ 2641276 h 6858000"/>
              <a:gd name="connsiteX68" fmla="*/ 5382375 w 5773150"/>
              <a:gd name="connsiteY68" fmla="*/ 2643748 h 6858000"/>
              <a:gd name="connsiteX69" fmla="*/ 5378376 w 5773150"/>
              <a:gd name="connsiteY69" fmla="*/ 2654882 h 6858000"/>
              <a:gd name="connsiteX70" fmla="*/ 5371098 w 5773150"/>
              <a:gd name="connsiteY70" fmla="*/ 2656453 h 6858000"/>
              <a:gd name="connsiteX71" fmla="*/ 5360670 w 5773150"/>
              <a:gd name="connsiteY71" fmla="*/ 2672090 h 6858000"/>
              <a:gd name="connsiteX72" fmla="*/ 5355023 w 5773150"/>
              <a:gd name="connsiteY72" fmla="*/ 2693024 h 6858000"/>
              <a:gd name="connsiteX73" fmla="*/ 5334290 w 5773150"/>
              <a:gd name="connsiteY73" fmla="*/ 2767224 h 6858000"/>
              <a:gd name="connsiteX74" fmla="*/ 5334675 w 5773150"/>
              <a:gd name="connsiteY74" fmla="*/ 2780287 h 6858000"/>
              <a:gd name="connsiteX75" fmla="*/ 5318729 w 5773150"/>
              <a:gd name="connsiteY75" fmla="*/ 2818533 h 6858000"/>
              <a:gd name="connsiteX76" fmla="*/ 5308395 w 5773150"/>
              <a:gd name="connsiteY76" fmla="*/ 2853605 h 6858000"/>
              <a:gd name="connsiteX77" fmla="*/ 5305322 w 5773150"/>
              <a:gd name="connsiteY77" fmla="*/ 2877253 h 6858000"/>
              <a:gd name="connsiteX78" fmla="*/ 5301489 w 5773150"/>
              <a:gd name="connsiteY78" fmla="*/ 2882681 h 6858000"/>
              <a:gd name="connsiteX79" fmla="*/ 5294118 w 5773150"/>
              <a:gd name="connsiteY79" fmla="*/ 2905402 h 6858000"/>
              <a:gd name="connsiteX80" fmla="*/ 5294526 w 5773150"/>
              <a:gd name="connsiteY80" fmla="*/ 2918038 h 6858000"/>
              <a:gd name="connsiteX81" fmla="*/ 5283716 w 5773150"/>
              <a:gd name="connsiteY81" fmla="*/ 2927650 h 6858000"/>
              <a:gd name="connsiteX82" fmla="*/ 5277240 w 5773150"/>
              <a:gd name="connsiteY82" fmla="*/ 2929023 h 6858000"/>
              <a:gd name="connsiteX83" fmla="*/ 5275633 w 5773150"/>
              <a:gd name="connsiteY83" fmla="*/ 2946120 h 6858000"/>
              <a:gd name="connsiteX84" fmla="*/ 5266576 w 5773150"/>
              <a:gd name="connsiteY84" fmla="*/ 2958163 h 6858000"/>
              <a:gd name="connsiteX85" fmla="*/ 5267255 w 5773150"/>
              <a:gd name="connsiteY85" fmla="*/ 2970848 h 6858000"/>
              <a:gd name="connsiteX86" fmla="*/ 5265185 w 5773150"/>
              <a:gd name="connsiteY86" fmla="*/ 2975513 h 6858000"/>
              <a:gd name="connsiteX87" fmla="*/ 5259313 w 5773150"/>
              <a:gd name="connsiteY87" fmla="*/ 2986924 h 6858000"/>
              <a:gd name="connsiteX88" fmla="*/ 5247802 w 5773150"/>
              <a:gd name="connsiteY88" fmla="*/ 3006258 h 6858000"/>
              <a:gd name="connsiteX89" fmla="*/ 5245279 w 5773150"/>
              <a:gd name="connsiteY89" fmla="*/ 3012562 h 6858000"/>
              <a:gd name="connsiteX90" fmla="*/ 5232206 w 5773150"/>
              <a:gd name="connsiteY90" fmla="*/ 3024355 h 6858000"/>
              <a:gd name="connsiteX91" fmla="*/ 5217115 w 5773150"/>
              <a:gd name="connsiteY91" fmla="*/ 3049786 h 6858000"/>
              <a:gd name="connsiteX92" fmla="*/ 5176572 w 5773150"/>
              <a:gd name="connsiteY92" fmla="*/ 3090998 h 6858000"/>
              <a:gd name="connsiteX93" fmla="*/ 5155861 w 5773150"/>
              <a:gd name="connsiteY93" fmla="*/ 3116019 h 6858000"/>
              <a:gd name="connsiteX94" fmla="*/ 5138549 w 5773150"/>
              <a:gd name="connsiteY94" fmla="*/ 3132106 h 6858000"/>
              <a:gd name="connsiteX95" fmla="*/ 5106546 w 5773150"/>
              <a:gd name="connsiteY95" fmla="*/ 3184456 h 6858000"/>
              <a:gd name="connsiteX96" fmla="*/ 5058542 w 5773150"/>
              <a:gd name="connsiteY96" fmla="*/ 3275999 h 6858000"/>
              <a:gd name="connsiteX97" fmla="*/ 5047232 w 5773150"/>
              <a:gd name="connsiteY97" fmla="*/ 3294370 h 6858000"/>
              <a:gd name="connsiteX98" fmla="*/ 5033169 w 5773150"/>
              <a:gd name="connsiteY98" fmla="*/ 3305717 h 6858000"/>
              <a:gd name="connsiteX99" fmla="*/ 5026122 w 5773150"/>
              <a:gd name="connsiteY99" fmla="*/ 3304478 h 6858000"/>
              <a:gd name="connsiteX100" fmla="*/ 5019204 w 5773150"/>
              <a:gd name="connsiteY100" fmla="*/ 3313868 h 6858000"/>
              <a:gd name="connsiteX101" fmla="*/ 5016458 w 5773150"/>
              <a:gd name="connsiteY101" fmla="*/ 3315437 h 6858000"/>
              <a:gd name="connsiteX102" fmla="*/ 5001612 w 5773150"/>
              <a:gd name="connsiteY102" fmla="*/ 3325366 h 6858000"/>
              <a:gd name="connsiteX103" fmla="*/ 4992447 w 5773150"/>
              <a:gd name="connsiteY103" fmla="*/ 3369627 h 6858000"/>
              <a:gd name="connsiteX104" fmla="*/ 4962640 w 5773150"/>
              <a:gd name="connsiteY104" fmla="*/ 3405111 h 6858000"/>
              <a:gd name="connsiteX105" fmla="*/ 4885437 w 5773150"/>
              <a:gd name="connsiteY105" fmla="*/ 3542476 h 6858000"/>
              <a:gd name="connsiteX106" fmla="*/ 4847328 w 5773150"/>
              <a:gd name="connsiteY106" fmla="*/ 3575653 h 6858000"/>
              <a:gd name="connsiteX107" fmla="*/ 4767104 w 5773150"/>
              <a:gd name="connsiteY107" fmla="*/ 3661469 h 6858000"/>
              <a:gd name="connsiteX108" fmla="*/ 4704780 w 5773150"/>
              <a:gd name="connsiteY108" fmla="*/ 3873639 h 6858000"/>
              <a:gd name="connsiteX109" fmla="*/ 4706808 w 5773150"/>
              <a:gd name="connsiteY109" fmla="*/ 3888925 h 6858000"/>
              <a:gd name="connsiteX110" fmla="*/ 4704311 w 5773150"/>
              <a:gd name="connsiteY110" fmla="*/ 3903419 h 6858000"/>
              <a:gd name="connsiteX111" fmla="*/ 4702575 w 5773150"/>
              <a:gd name="connsiteY111" fmla="*/ 3904376 h 6858000"/>
              <a:gd name="connsiteX112" fmla="*/ 4695419 w 5773150"/>
              <a:gd name="connsiteY112" fmla="*/ 3918796 h 6858000"/>
              <a:gd name="connsiteX113" fmla="*/ 4696713 w 5773150"/>
              <a:gd name="connsiteY113" fmla="*/ 3923588 h 6858000"/>
              <a:gd name="connsiteX114" fmla="*/ 4692700 w 5773150"/>
              <a:gd name="connsiteY114" fmla="*/ 3933994 h 6858000"/>
              <a:gd name="connsiteX115" fmla="*/ 4687213 w 5773150"/>
              <a:gd name="connsiteY115" fmla="*/ 3955874 h 6858000"/>
              <a:gd name="connsiteX116" fmla="*/ 4683919 w 5773150"/>
              <a:gd name="connsiteY116" fmla="*/ 3958674 h 6858000"/>
              <a:gd name="connsiteX117" fmla="*/ 4606919 w 5773150"/>
              <a:gd name="connsiteY117" fmla="*/ 4030764 h 6858000"/>
              <a:gd name="connsiteX118" fmla="*/ 4591395 w 5773150"/>
              <a:gd name="connsiteY118" fmla="*/ 4069165 h 6858000"/>
              <a:gd name="connsiteX119" fmla="*/ 4591089 w 5773150"/>
              <a:gd name="connsiteY119" fmla="*/ 4069157 h 6858000"/>
              <a:gd name="connsiteX120" fmla="*/ 4587337 w 5773150"/>
              <a:gd name="connsiteY120" fmla="*/ 4075398 h 6858000"/>
              <a:gd name="connsiteX121" fmla="*/ 4585754 w 5773150"/>
              <a:gd name="connsiteY121" fmla="*/ 4080409 h 6858000"/>
              <a:gd name="connsiteX122" fmla="*/ 4576058 w 5773150"/>
              <a:gd name="connsiteY122" fmla="*/ 4095613 h 6858000"/>
              <a:gd name="connsiteX123" fmla="*/ 4572245 w 5773150"/>
              <a:gd name="connsiteY123" fmla="*/ 4095632 h 6858000"/>
              <a:gd name="connsiteX124" fmla="*/ 4572030 w 5773150"/>
              <a:gd name="connsiteY124" fmla="*/ 4096903 h 6858000"/>
              <a:gd name="connsiteX125" fmla="*/ 4454298 w 5773150"/>
              <a:gd name="connsiteY125" fmla="*/ 4262280 h 6858000"/>
              <a:gd name="connsiteX126" fmla="*/ 4403153 w 5773150"/>
              <a:gd name="connsiteY126" fmla="*/ 4335179 h 6858000"/>
              <a:gd name="connsiteX127" fmla="*/ 4360039 w 5773150"/>
              <a:gd name="connsiteY127" fmla="*/ 4362080 h 6858000"/>
              <a:gd name="connsiteX128" fmla="*/ 4357068 w 5773150"/>
              <a:gd name="connsiteY128" fmla="*/ 4366231 h 6858000"/>
              <a:gd name="connsiteX129" fmla="*/ 4353801 w 5773150"/>
              <a:gd name="connsiteY129" fmla="*/ 4379126 h 6858000"/>
              <a:gd name="connsiteX130" fmla="*/ 4353370 w 5773150"/>
              <a:gd name="connsiteY130" fmla="*/ 4384233 h 6858000"/>
              <a:gd name="connsiteX131" fmla="*/ 4351043 w 5773150"/>
              <a:gd name="connsiteY131" fmla="*/ 4391157 h 6858000"/>
              <a:gd name="connsiteX132" fmla="*/ 4350731 w 5773150"/>
              <a:gd name="connsiteY132" fmla="*/ 4391247 h 6858000"/>
              <a:gd name="connsiteX133" fmla="*/ 4349047 w 5773150"/>
              <a:gd name="connsiteY133" fmla="*/ 4397893 h 6858000"/>
              <a:gd name="connsiteX134" fmla="*/ 4344022 w 5773150"/>
              <a:gd name="connsiteY134" fmla="*/ 4431453 h 6858000"/>
              <a:gd name="connsiteX135" fmla="*/ 4305819 w 5773150"/>
              <a:gd name="connsiteY135" fmla="*/ 4465595 h 6858000"/>
              <a:gd name="connsiteX136" fmla="*/ 4295842 w 5773150"/>
              <a:gd name="connsiteY136" fmla="*/ 4481597 h 6858000"/>
              <a:gd name="connsiteX137" fmla="*/ 4289154 w 5773150"/>
              <a:gd name="connsiteY137" fmla="*/ 4489703 h 6858000"/>
              <a:gd name="connsiteX138" fmla="*/ 4287862 w 5773150"/>
              <a:gd name="connsiteY138" fmla="*/ 4489926 h 6858000"/>
              <a:gd name="connsiteX139" fmla="*/ 4283172 w 5773150"/>
              <a:gd name="connsiteY139" fmla="*/ 4522137 h 6858000"/>
              <a:gd name="connsiteX140" fmla="*/ 4280503 w 5773150"/>
              <a:gd name="connsiteY140" fmla="*/ 4525754 h 6858000"/>
              <a:gd name="connsiteX141" fmla="*/ 4280064 w 5773150"/>
              <a:gd name="connsiteY141" fmla="*/ 4547595 h 6858000"/>
              <a:gd name="connsiteX142" fmla="*/ 4278441 w 5773150"/>
              <a:gd name="connsiteY142" fmla="*/ 4558429 h 6858000"/>
              <a:gd name="connsiteX143" fmla="*/ 4280863 w 5773150"/>
              <a:gd name="connsiteY143" fmla="*/ 4562417 h 6858000"/>
              <a:gd name="connsiteX144" fmla="*/ 4277004 w 5773150"/>
              <a:gd name="connsiteY144" fmla="*/ 4577939 h 6858000"/>
              <a:gd name="connsiteX145" fmla="*/ 4275476 w 5773150"/>
              <a:gd name="connsiteY145" fmla="*/ 4579371 h 6858000"/>
              <a:gd name="connsiteX146" fmla="*/ 4276334 w 5773150"/>
              <a:gd name="connsiteY146" fmla="*/ 4593473 h 6858000"/>
              <a:gd name="connsiteX147" fmla="*/ 4281939 w 5773150"/>
              <a:gd name="connsiteY147" fmla="*/ 4606870 h 6858000"/>
              <a:gd name="connsiteX148" fmla="*/ 4233839 w 5773150"/>
              <a:gd name="connsiteY148" fmla="*/ 4733904 h 6858000"/>
              <a:gd name="connsiteX149" fmla="*/ 4234794 w 5773150"/>
              <a:gd name="connsiteY149" fmla="*/ 4857271 h 6858000"/>
              <a:gd name="connsiteX150" fmla="*/ 4207596 w 5773150"/>
              <a:gd name="connsiteY150" fmla="*/ 4925868 h 6858000"/>
              <a:gd name="connsiteX151" fmla="*/ 4177540 w 5773150"/>
              <a:gd name="connsiteY151" fmla="*/ 4941939 h 6858000"/>
              <a:gd name="connsiteX152" fmla="*/ 4131041 w 5773150"/>
              <a:gd name="connsiteY152" fmla="*/ 5119156 h 6858000"/>
              <a:gd name="connsiteX153" fmla="*/ 4109250 w 5773150"/>
              <a:gd name="connsiteY153" fmla="*/ 5161219 h 6858000"/>
              <a:gd name="connsiteX154" fmla="*/ 4110314 w 5773150"/>
              <a:gd name="connsiteY154" fmla="*/ 5204785 h 6858000"/>
              <a:gd name="connsiteX155" fmla="*/ 4097659 w 5773150"/>
              <a:gd name="connsiteY155" fmla="*/ 5218622 h 6858000"/>
              <a:gd name="connsiteX156" fmla="*/ 4095256 w 5773150"/>
              <a:gd name="connsiteY156" fmla="*/ 5220937 h 6858000"/>
              <a:gd name="connsiteX157" fmla="*/ 4090467 w 5773150"/>
              <a:gd name="connsiteY157" fmla="*/ 5231761 h 6858000"/>
              <a:gd name="connsiteX158" fmla="*/ 4083075 w 5773150"/>
              <a:gd name="connsiteY158" fmla="*/ 5232862 h 6858000"/>
              <a:gd name="connsiteX159" fmla="*/ 4037326 w 5773150"/>
              <a:gd name="connsiteY159" fmla="*/ 5367558 h 6858000"/>
              <a:gd name="connsiteX160" fmla="*/ 4017249 w 5773150"/>
              <a:gd name="connsiteY160" fmla="*/ 5425813 h 6858000"/>
              <a:gd name="connsiteX161" fmla="*/ 4003539 w 5773150"/>
              <a:gd name="connsiteY161" fmla="*/ 5446090 h 6858000"/>
              <a:gd name="connsiteX162" fmla="*/ 3957205 w 5773150"/>
              <a:gd name="connsiteY162" fmla="*/ 5526392 h 6858000"/>
              <a:gd name="connsiteX163" fmla="*/ 3923369 w 5773150"/>
              <a:gd name="connsiteY163" fmla="*/ 5597055 h 6858000"/>
              <a:gd name="connsiteX164" fmla="*/ 3924699 w 5773150"/>
              <a:gd name="connsiteY164" fmla="*/ 5656420 h 6858000"/>
              <a:gd name="connsiteX165" fmla="*/ 3918490 w 5773150"/>
              <a:gd name="connsiteY165" fmla="*/ 5659739 h 6858000"/>
              <a:gd name="connsiteX166" fmla="*/ 3906741 w 5773150"/>
              <a:gd name="connsiteY166" fmla="*/ 5696859 h 6858000"/>
              <a:gd name="connsiteX167" fmla="*/ 3896975 w 5773150"/>
              <a:gd name="connsiteY167" fmla="*/ 5836200 h 6858000"/>
              <a:gd name="connsiteX168" fmla="*/ 3873147 w 5773150"/>
              <a:gd name="connsiteY168" fmla="*/ 5908482 h 6858000"/>
              <a:gd name="connsiteX169" fmla="*/ 3859627 w 5773150"/>
              <a:gd name="connsiteY169" fmla="*/ 5932636 h 6858000"/>
              <a:gd name="connsiteX170" fmla="*/ 3837289 w 5773150"/>
              <a:gd name="connsiteY170" fmla="*/ 5973195 h 6858000"/>
              <a:gd name="connsiteX171" fmla="*/ 3808128 w 5773150"/>
              <a:gd name="connsiteY171" fmla="*/ 5999815 h 6858000"/>
              <a:gd name="connsiteX172" fmla="*/ 3794389 w 5773150"/>
              <a:gd name="connsiteY172" fmla="*/ 6035197 h 6858000"/>
              <a:gd name="connsiteX173" fmla="*/ 3807321 w 5773150"/>
              <a:gd name="connsiteY173" fmla="*/ 6048196 h 6858000"/>
              <a:gd name="connsiteX174" fmla="*/ 3755396 w 5773150"/>
              <a:gd name="connsiteY174" fmla="*/ 6139024 h 6858000"/>
              <a:gd name="connsiteX175" fmla="*/ 3741103 w 5773150"/>
              <a:gd name="connsiteY175" fmla="*/ 6171711 h 6858000"/>
              <a:gd name="connsiteX176" fmla="*/ 3697544 w 5773150"/>
              <a:gd name="connsiteY176" fmla="*/ 6259653 h 6858000"/>
              <a:gd name="connsiteX177" fmla="*/ 3650470 w 5773150"/>
              <a:gd name="connsiteY177" fmla="*/ 6346715 h 6858000"/>
              <a:gd name="connsiteX178" fmla="*/ 3603128 w 5773150"/>
              <a:gd name="connsiteY178" fmla="*/ 6392515 h 6858000"/>
              <a:gd name="connsiteX179" fmla="*/ 3566534 w 5773150"/>
              <a:gd name="connsiteY179" fmla="*/ 6464704 h 6858000"/>
              <a:gd name="connsiteX180" fmla="*/ 3557558 w 5773150"/>
              <a:gd name="connsiteY180" fmla="*/ 6475940 h 6858000"/>
              <a:gd name="connsiteX181" fmla="*/ 3467778 w 5773150"/>
              <a:gd name="connsiteY181" fmla="*/ 6598594 h 6858000"/>
              <a:gd name="connsiteX182" fmla="*/ 3406680 w 5773150"/>
              <a:gd name="connsiteY182" fmla="*/ 6665163 h 6858000"/>
              <a:gd name="connsiteX183" fmla="*/ 3298660 w 5773150"/>
              <a:gd name="connsiteY183" fmla="*/ 6829172 h 6858000"/>
              <a:gd name="connsiteX184" fmla="*/ 3279359 w 5773150"/>
              <a:gd name="connsiteY184" fmla="*/ 6858000 h 6858000"/>
              <a:gd name="connsiteX185" fmla="*/ 0 w 5773150"/>
              <a:gd name="connsiteY18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773150" h="6858000">
                <a:moveTo>
                  <a:pt x="0" y="0"/>
                </a:moveTo>
                <a:lnTo>
                  <a:pt x="5743678" y="0"/>
                </a:lnTo>
                <a:lnTo>
                  <a:pt x="5751391" y="30573"/>
                </a:lnTo>
                <a:cubicBezTo>
                  <a:pt x="5755183" y="41656"/>
                  <a:pt x="5760175" y="52820"/>
                  <a:pt x="5766902" y="64019"/>
                </a:cubicBezTo>
                <a:cubicBezTo>
                  <a:pt x="5775432" y="73156"/>
                  <a:pt x="5775199" y="90194"/>
                  <a:pt x="5766384" y="102070"/>
                </a:cubicBezTo>
                <a:cubicBezTo>
                  <a:pt x="5764867" y="104110"/>
                  <a:pt x="5763145" y="105922"/>
                  <a:pt x="5761277" y="107443"/>
                </a:cubicBezTo>
                <a:cubicBezTo>
                  <a:pt x="5758933" y="139641"/>
                  <a:pt x="5754809" y="258542"/>
                  <a:pt x="5752316" y="295258"/>
                </a:cubicBezTo>
                <a:cubicBezTo>
                  <a:pt x="5738492" y="294758"/>
                  <a:pt x="5757608" y="318519"/>
                  <a:pt x="5746314" y="327740"/>
                </a:cubicBezTo>
                <a:cubicBezTo>
                  <a:pt x="5736871" y="333999"/>
                  <a:pt x="5740467" y="342667"/>
                  <a:pt x="5738881" y="351315"/>
                </a:cubicBezTo>
                <a:cubicBezTo>
                  <a:pt x="5730234" y="361036"/>
                  <a:pt x="5731385" y="400223"/>
                  <a:pt x="5736461" y="411657"/>
                </a:cubicBezTo>
                <a:cubicBezTo>
                  <a:pt x="5756734" y="441057"/>
                  <a:pt x="5724191" y="487822"/>
                  <a:pt x="5739349" y="511819"/>
                </a:cubicBezTo>
                <a:cubicBezTo>
                  <a:pt x="5740531" y="519425"/>
                  <a:pt x="5740006" y="526440"/>
                  <a:pt x="5738426" y="533052"/>
                </a:cubicBezTo>
                <a:lnTo>
                  <a:pt x="5731528" y="550926"/>
                </a:lnTo>
                <a:lnTo>
                  <a:pt x="5724607" y="554743"/>
                </a:lnTo>
                <a:lnTo>
                  <a:pt x="5723119" y="566363"/>
                </a:lnTo>
                <a:lnTo>
                  <a:pt x="5721446" y="569374"/>
                </a:lnTo>
                <a:cubicBezTo>
                  <a:pt x="5722109" y="579264"/>
                  <a:pt x="5727640" y="608589"/>
                  <a:pt x="5727098" y="625703"/>
                </a:cubicBezTo>
                <a:cubicBezTo>
                  <a:pt x="5720765" y="657876"/>
                  <a:pt x="5748028" y="639054"/>
                  <a:pt x="5718199" y="672062"/>
                </a:cubicBezTo>
                <a:cubicBezTo>
                  <a:pt x="5728541" y="727155"/>
                  <a:pt x="5696651" y="752273"/>
                  <a:pt x="5721559" y="799708"/>
                </a:cubicBezTo>
                <a:cubicBezTo>
                  <a:pt x="5723793" y="864308"/>
                  <a:pt x="5706512" y="931254"/>
                  <a:pt x="5706600" y="996786"/>
                </a:cubicBezTo>
                <a:cubicBezTo>
                  <a:pt x="5701422" y="1044681"/>
                  <a:pt x="5722027" y="1077722"/>
                  <a:pt x="5698779" y="1123394"/>
                </a:cubicBezTo>
                <a:cubicBezTo>
                  <a:pt x="5702808" y="1126021"/>
                  <a:pt x="5729183" y="1198935"/>
                  <a:pt x="5731557" y="1202870"/>
                </a:cubicBezTo>
                <a:lnTo>
                  <a:pt x="5736580" y="1215292"/>
                </a:lnTo>
                <a:lnTo>
                  <a:pt x="5735505" y="1217172"/>
                </a:lnTo>
                <a:cubicBezTo>
                  <a:pt x="5733380" y="1225092"/>
                  <a:pt x="5734203" y="1229635"/>
                  <a:pt x="5736321" y="1232680"/>
                </a:cubicBezTo>
                <a:lnTo>
                  <a:pt x="5739880" y="1235358"/>
                </a:lnTo>
                <a:lnTo>
                  <a:pt x="5741500" y="1245773"/>
                </a:lnTo>
                <a:lnTo>
                  <a:pt x="5747543" y="1265687"/>
                </a:lnTo>
                <a:lnTo>
                  <a:pt x="5746000" y="1269978"/>
                </a:lnTo>
                <a:lnTo>
                  <a:pt x="5713210" y="1375228"/>
                </a:lnTo>
                <a:cubicBezTo>
                  <a:pt x="5715338" y="1385493"/>
                  <a:pt x="5717065" y="1396315"/>
                  <a:pt x="5718231" y="1407489"/>
                </a:cubicBezTo>
                <a:lnTo>
                  <a:pt x="5718549" y="1414144"/>
                </a:lnTo>
                <a:lnTo>
                  <a:pt x="5718270" y="1414342"/>
                </a:lnTo>
                <a:cubicBezTo>
                  <a:pt x="5717731" y="1415932"/>
                  <a:pt x="5717607" y="1418173"/>
                  <a:pt x="5718039" y="1421494"/>
                </a:cubicBezTo>
                <a:lnTo>
                  <a:pt x="5719130" y="1426276"/>
                </a:lnTo>
                <a:lnTo>
                  <a:pt x="5719749" y="1439183"/>
                </a:lnTo>
                <a:lnTo>
                  <a:pt x="5718068" y="1444070"/>
                </a:lnTo>
                <a:cubicBezTo>
                  <a:pt x="5706546" y="1461201"/>
                  <a:pt x="5668509" y="1454838"/>
                  <a:pt x="5683760" y="1484872"/>
                </a:cubicBezTo>
                <a:cubicBezTo>
                  <a:pt x="5674680" y="1518718"/>
                  <a:pt x="5649677" y="1535628"/>
                  <a:pt x="5655213" y="1570335"/>
                </a:cubicBezTo>
                <a:cubicBezTo>
                  <a:pt x="5646629" y="1601999"/>
                  <a:pt x="5631412" y="1627433"/>
                  <a:pt x="5630336" y="1655809"/>
                </a:cubicBezTo>
                <a:cubicBezTo>
                  <a:pt x="5621171" y="1665112"/>
                  <a:pt x="5615969" y="1674755"/>
                  <a:pt x="5622971" y="1687176"/>
                </a:cubicBezTo>
                <a:cubicBezTo>
                  <a:pt x="5612223" y="1716027"/>
                  <a:pt x="5596756" y="1719733"/>
                  <a:pt x="5602601" y="1741240"/>
                </a:cubicBezTo>
                <a:cubicBezTo>
                  <a:pt x="5576295" y="1752284"/>
                  <a:pt x="5584462" y="1755416"/>
                  <a:pt x="5588781" y="1764858"/>
                </a:cubicBezTo>
                <a:lnTo>
                  <a:pt x="5588947" y="1766091"/>
                </a:lnTo>
                <a:lnTo>
                  <a:pt x="5585214" y="1767564"/>
                </a:lnTo>
                <a:lnTo>
                  <a:pt x="5582552" y="1771907"/>
                </a:lnTo>
                <a:lnTo>
                  <a:pt x="5580211" y="1785016"/>
                </a:lnTo>
                <a:lnTo>
                  <a:pt x="5580144" y="1790155"/>
                </a:lnTo>
                <a:cubicBezTo>
                  <a:pt x="5579795" y="1793615"/>
                  <a:pt x="5579174" y="1795816"/>
                  <a:pt x="5578316" y="1797230"/>
                </a:cubicBezTo>
                <a:lnTo>
                  <a:pt x="5578012" y="1797341"/>
                </a:lnTo>
                <a:lnTo>
                  <a:pt x="5576805" y="1804097"/>
                </a:lnTo>
                <a:cubicBezTo>
                  <a:pt x="5575363" y="1815650"/>
                  <a:pt x="5574518" y="1827037"/>
                  <a:pt x="5574175" y="1837992"/>
                </a:cubicBezTo>
                <a:cubicBezTo>
                  <a:pt x="5557462" y="1843069"/>
                  <a:pt x="5564796" y="1885741"/>
                  <a:pt x="5538573" y="1874590"/>
                </a:cubicBezTo>
                <a:cubicBezTo>
                  <a:pt x="5537299" y="1889161"/>
                  <a:pt x="5546475" y="1900511"/>
                  <a:pt x="5529775" y="1891237"/>
                </a:cubicBezTo>
                <a:cubicBezTo>
                  <a:pt x="5528841" y="1895903"/>
                  <a:pt x="5526597" y="1898352"/>
                  <a:pt x="5523694" y="1899776"/>
                </a:cubicBezTo>
                <a:lnTo>
                  <a:pt x="5522424" y="1900078"/>
                </a:lnTo>
                <a:lnTo>
                  <a:pt x="5520031" y="1932606"/>
                </a:lnTo>
                <a:lnTo>
                  <a:pt x="5517631" y="1936394"/>
                </a:lnTo>
                <a:lnTo>
                  <a:pt x="5518736" y="1958275"/>
                </a:lnTo>
                <a:lnTo>
                  <a:pt x="5520575" y="1973057"/>
                </a:lnTo>
                <a:lnTo>
                  <a:pt x="5494788" y="2160875"/>
                </a:lnTo>
                <a:cubicBezTo>
                  <a:pt x="5491310" y="2207647"/>
                  <a:pt x="5503036" y="2214838"/>
                  <a:pt x="5495547" y="2270995"/>
                </a:cubicBezTo>
                <a:cubicBezTo>
                  <a:pt x="5458835" y="2262012"/>
                  <a:pt x="5510792" y="2386959"/>
                  <a:pt x="5473327" y="2341361"/>
                </a:cubicBezTo>
                <a:cubicBezTo>
                  <a:pt x="5472407" y="2358369"/>
                  <a:pt x="5453871" y="2371442"/>
                  <a:pt x="5444557" y="2359357"/>
                </a:cubicBezTo>
                <a:cubicBezTo>
                  <a:pt x="5456929" y="2414891"/>
                  <a:pt x="5413654" y="2481170"/>
                  <a:pt x="5410799" y="2539631"/>
                </a:cubicBezTo>
                <a:cubicBezTo>
                  <a:pt x="5375706" y="2562954"/>
                  <a:pt x="5405218" y="2552984"/>
                  <a:pt x="5392086" y="2583107"/>
                </a:cubicBezTo>
                <a:cubicBezTo>
                  <a:pt x="5419473" y="2580934"/>
                  <a:pt x="5368223" y="2617657"/>
                  <a:pt x="5396221" y="2626625"/>
                </a:cubicBezTo>
                <a:cubicBezTo>
                  <a:pt x="5392944" y="2631822"/>
                  <a:pt x="5388887" y="2636576"/>
                  <a:pt x="5384605" y="2641276"/>
                </a:cubicBezTo>
                <a:lnTo>
                  <a:pt x="5382375" y="2643748"/>
                </a:lnTo>
                <a:lnTo>
                  <a:pt x="5378376" y="2654882"/>
                </a:lnTo>
                <a:lnTo>
                  <a:pt x="5371098" y="2656453"/>
                </a:lnTo>
                <a:lnTo>
                  <a:pt x="5360670" y="2672090"/>
                </a:lnTo>
                <a:cubicBezTo>
                  <a:pt x="5357715" y="2678188"/>
                  <a:pt x="5355645" y="2685034"/>
                  <a:pt x="5355023" y="2693024"/>
                </a:cubicBezTo>
                <a:cubicBezTo>
                  <a:pt x="5361493" y="2714719"/>
                  <a:pt x="5340211" y="2740505"/>
                  <a:pt x="5334290" y="2767224"/>
                </a:cubicBezTo>
                <a:lnTo>
                  <a:pt x="5334675" y="2780287"/>
                </a:lnTo>
                <a:lnTo>
                  <a:pt x="5318729" y="2818533"/>
                </a:lnTo>
                <a:cubicBezTo>
                  <a:pt x="5314717" y="2829555"/>
                  <a:pt x="5311133" y="2841142"/>
                  <a:pt x="5308395" y="2853605"/>
                </a:cubicBezTo>
                <a:lnTo>
                  <a:pt x="5305322" y="2877253"/>
                </a:lnTo>
                <a:lnTo>
                  <a:pt x="5301489" y="2882681"/>
                </a:lnTo>
                <a:cubicBezTo>
                  <a:pt x="5299075" y="2893219"/>
                  <a:pt x="5303638" y="2909145"/>
                  <a:pt x="5294118" y="2905402"/>
                </a:cubicBezTo>
                <a:lnTo>
                  <a:pt x="5294526" y="2918038"/>
                </a:lnTo>
                <a:lnTo>
                  <a:pt x="5283716" y="2927650"/>
                </a:lnTo>
                <a:cubicBezTo>
                  <a:pt x="5281569" y="2928458"/>
                  <a:pt x="5279386" y="2928919"/>
                  <a:pt x="5277240" y="2929023"/>
                </a:cubicBezTo>
                <a:lnTo>
                  <a:pt x="5275633" y="2946120"/>
                </a:lnTo>
                <a:lnTo>
                  <a:pt x="5266576" y="2958163"/>
                </a:lnTo>
                <a:lnTo>
                  <a:pt x="5267255" y="2970848"/>
                </a:lnTo>
                <a:lnTo>
                  <a:pt x="5265185" y="2975513"/>
                </a:lnTo>
                <a:lnTo>
                  <a:pt x="5259313" y="2986924"/>
                </a:lnTo>
                <a:cubicBezTo>
                  <a:pt x="5255780" y="2992640"/>
                  <a:pt x="5251658" y="2998994"/>
                  <a:pt x="5247802" y="3006258"/>
                </a:cubicBezTo>
                <a:lnTo>
                  <a:pt x="5245279" y="3012562"/>
                </a:lnTo>
                <a:lnTo>
                  <a:pt x="5232206" y="3024355"/>
                </a:lnTo>
                <a:cubicBezTo>
                  <a:pt x="5222427" y="3032866"/>
                  <a:pt x="5215538" y="3039771"/>
                  <a:pt x="5217115" y="3049786"/>
                </a:cubicBezTo>
                <a:cubicBezTo>
                  <a:pt x="5203961" y="3062817"/>
                  <a:pt x="5175346" y="3066969"/>
                  <a:pt x="5176572" y="3090998"/>
                </a:cubicBezTo>
                <a:cubicBezTo>
                  <a:pt x="5166573" y="3081252"/>
                  <a:pt x="5168849" y="3115369"/>
                  <a:pt x="5155861" y="3116019"/>
                </a:cubicBezTo>
                <a:cubicBezTo>
                  <a:pt x="5145726" y="3115265"/>
                  <a:pt x="5144054" y="3125438"/>
                  <a:pt x="5138549" y="3132106"/>
                </a:cubicBezTo>
                <a:cubicBezTo>
                  <a:pt x="5127269" y="3134983"/>
                  <a:pt x="5108506" y="3170815"/>
                  <a:pt x="5106546" y="3184456"/>
                </a:cubicBezTo>
                <a:cubicBezTo>
                  <a:pt x="5106861" y="3224391"/>
                  <a:pt x="5059318" y="3244332"/>
                  <a:pt x="5058542" y="3275999"/>
                </a:cubicBezTo>
                <a:cubicBezTo>
                  <a:pt x="5055611" y="3283596"/>
                  <a:pt x="5051712" y="3289520"/>
                  <a:pt x="5047232" y="3294370"/>
                </a:cubicBezTo>
                <a:lnTo>
                  <a:pt x="5033169" y="3305717"/>
                </a:lnTo>
                <a:cubicBezTo>
                  <a:pt x="5030820" y="3305304"/>
                  <a:pt x="5028471" y="3304890"/>
                  <a:pt x="5026122" y="3304478"/>
                </a:cubicBezTo>
                <a:lnTo>
                  <a:pt x="5019204" y="3313868"/>
                </a:lnTo>
                <a:lnTo>
                  <a:pt x="5016458" y="3315437"/>
                </a:lnTo>
                <a:cubicBezTo>
                  <a:pt x="5011193" y="3318413"/>
                  <a:pt x="5006115" y="3321522"/>
                  <a:pt x="5001612" y="3325366"/>
                </a:cubicBezTo>
                <a:cubicBezTo>
                  <a:pt x="5024263" y="3344866"/>
                  <a:pt x="4967044" y="3361287"/>
                  <a:pt x="4992447" y="3369627"/>
                </a:cubicBezTo>
                <a:cubicBezTo>
                  <a:pt x="4971645" y="3394149"/>
                  <a:pt x="5001283" y="3395653"/>
                  <a:pt x="4962640" y="3405111"/>
                </a:cubicBezTo>
                <a:cubicBezTo>
                  <a:pt x="4942726" y="3461354"/>
                  <a:pt x="4890717" y="3483285"/>
                  <a:pt x="4885437" y="3542476"/>
                </a:cubicBezTo>
                <a:cubicBezTo>
                  <a:pt x="4880600" y="3527061"/>
                  <a:pt x="4853204" y="3559326"/>
                  <a:pt x="4847328" y="3575653"/>
                </a:cubicBezTo>
                <a:cubicBezTo>
                  <a:pt x="4826975" y="3516612"/>
                  <a:pt x="4797633" y="3684316"/>
                  <a:pt x="4767104" y="3661469"/>
                </a:cubicBezTo>
                <a:cubicBezTo>
                  <a:pt x="4743347" y="3711133"/>
                  <a:pt x="4721374" y="3831513"/>
                  <a:pt x="4704780" y="3873639"/>
                </a:cubicBezTo>
                <a:cubicBezTo>
                  <a:pt x="4706450" y="3878699"/>
                  <a:pt x="4707018" y="3883808"/>
                  <a:pt x="4706808" y="3888925"/>
                </a:cubicBezTo>
                <a:lnTo>
                  <a:pt x="4704311" y="3903419"/>
                </a:lnTo>
                <a:lnTo>
                  <a:pt x="4702575" y="3904376"/>
                </a:lnTo>
                <a:cubicBezTo>
                  <a:pt x="4697037" y="3910030"/>
                  <a:pt x="4695370" y="3914647"/>
                  <a:pt x="4695419" y="3918796"/>
                </a:cubicBezTo>
                <a:lnTo>
                  <a:pt x="4696713" y="3923588"/>
                </a:lnTo>
                <a:lnTo>
                  <a:pt x="4692700" y="3933994"/>
                </a:lnTo>
                <a:lnTo>
                  <a:pt x="4687213" y="3955874"/>
                </a:lnTo>
                <a:lnTo>
                  <a:pt x="4683919" y="3958674"/>
                </a:lnTo>
                <a:cubicBezTo>
                  <a:pt x="4670537" y="3971156"/>
                  <a:pt x="4621823" y="4013377"/>
                  <a:pt x="4606919" y="4030764"/>
                </a:cubicBezTo>
                <a:lnTo>
                  <a:pt x="4591395" y="4069165"/>
                </a:lnTo>
                <a:cubicBezTo>
                  <a:pt x="4591293" y="4069162"/>
                  <a:pt x="4591190" y="4069159"/>
                  <a:pt x="4591089" y="4069157"/>
                </a:cubicBezTo>
                <a:cubicBezTo>
                  <a:pt x="4589894" y="4070214"/>
                  <a:pt x="4588680" y="4072136"/>
                  <a:pt x="4587337" y="4075398"/>
                </a:cubicBezTo>
                <a:lnTo>
                  <a:pt x="4585754" y="4080409"/>
                </a:lnTo>
                <a:lnTo>
                  <a:pt x="4576058" y="4095613"/>
                </a:lnTo>
                <a:lnTo>
                  <a:pt x="4572245" y="4095632"/>
                </a:lnTo>
                <a:lnTo>
                  <a:pt x="4572030" y="4096903"/>
                </a:lnTo>
                <a:lnTo>
                  <a:pt x="4454298" y="4262280"/>
                </a:lnTo>
                <a:cubicBezTo>
                  <a:pt x="4449015" y="4298433"/>
                  <a:pt x="4421396" y="4305460"/>
                  <a:pt x="4403153" y="4335179"/>
                </a:cubicBezTo>
                <a:cubicBezTo>
                  <a:pt x="4408038" y="4370465"/>
                  <a:pt x="4375534" y="4349684"/>
                  <a:pt x="4360039" y="4362080"/>
                </a:cubicBezTo>
                <a:lnTo>
                  <a:pt x="4357068" y="4366231"/>
                </a:lnTo>
                <a:lnTo>
                  <a:pt x="4353801" y="4379126"/>
                </a:lnTo>
                <a:lnTo>
                  <a:pt x="4353370" y="4384233"/>
                </a:lnTo>
                <a:cubicBezTo>
                  <a:pt x="4352777" y="4387655"/>
                  <a:pt x="4352001" y="4389806"/>
                  <a:pt x="4351043" y="4391157"/>
                </a:cubicBezTo>
                <a:cubicBezTo>
                  <a:pt x="4350939" y="4391187"/>
                  <a:pt x="4350835" y="4391216"/>
                  <a:pt x="4350731" y="4391247"/>
                </a:cubicBezTo>
                <a:lnTo>
                  <a:pt x="4349047" y="4397893"/>
                </a:lnTo>
                <a:cubicBezTo>
                  <a:pt x="4346788" y="4409298"/>
                  <a:pt x="4345141" y="4420572"/>
                  <a:pt x="4344022" y="4431453"/>
                </a:cubicBezTo>
                <a:cubicBezTo>
                  <a:pt x="4326944" y="4435435"/>
                  <a:pt x="4331268" y="4478362"/>
                  <a:pt x="4305819" y="4465595"/>
                </a:cubicBezTo>
                <a:cubicBezTo>
                  <a:pt x="4303516" y="4480014"/>
                  <a:pt x="4311896" y="4491890"/>
                  <a:pt x="4295842" y="4481597"/>
                </a:cubicBezTo>
                <a:cubicBezTo>
                  <a:pt x="4294579" y="4486180"/>
                  <a:pt x="4292159" y="4488473"/>
                  <a:pt x="4289154" y="4489703"/>
                </a:cubicBezTo>
                <a:lnTo>
                  <a:pt x="4287862" y="4489926"/>
                </a:lnTo>
                <a:lnTo>
                  <a:pt x="4283172" y="4522137"/>
                </a:lnTo>
                <a:lnTo>
                  <a:pt x="4280503" y="4525754"/>
                </a:lnTo>
                <a:lnTo>
                  <a:pt x="4280064" y="4547595"/>
                </a:lnTo>
                <a:lnTo>
                  <a:pt x="4278441" y="4558429"/>
                </a:lnTo>
                <a:lnTo>
                  <a:pt x="4280863" y="4562417"/>
                </a:lnTo>
                <a:cubicBezTo>
                  <a:pt x="4281877" y="4566212"/>
                  <a:pt x="4281272" y="4570986"/>
                  <a:pt x="4277004" y="4577939"/>
                </a:cubicBezTo>
                <a:lnTo>
                  <a:pt x="4275476" y="4579371"/>
                </a:lnTo>
                <a:lnTo>
                  <a:pt x="4276334" y="4593473"/>
                </a:lnTo>
                <a:cubicBezTo>
                  <a:pt x="4277315" y="4598241"/>
                  <a:pt x="4279075" y="4602753"/>
                  <a:pt x="4281939" y="4606870"/>
                </a:cubicBezTo>
                <a:cubicBezTo>
                  <a:pt x="4247382" y="4642774"/>
                  <a:pt x="4252718" y="4688912"/>
                  <a:pt x="4233839" y="4733904"/>
                </a:cubicBezTo>
                <a:cubicBezTo>
                  <a:pt x="4195436" y="4743589"/>
                  <a:pt x="4207804" y="4835870"/>
                  <a:pt x="4234794" y="4857271"/>
                </a:cubicBezTo>
                <a:cubicBezTo>
                  <a:pt x="4198696" y="4845991"/>
                  <a:pt x="4241862" y="4973625"/>
                  <a:pt x="4207596" y="4925868"/>
                </a:cubicBezTo>
                <a:cubicBezTo>
                  <a:pt x="4205472" y="4942730"/>
                  <a:pt x="4186007" y="4954558"/>
                  <a:pt x="4177540" y="4941939"/>
                </a:cubicBezTo>
                <a:cubicBezTo>
                  <a:pt x="4185998" y="4997982"/>
                  <a:pt x="4138024" y="5061170"/>
                  <a:pt x="4131041" y="5119156"/>
                </a:cubicBezTo>
                <a:cubicBezTo>
                  <a:pt x="4094285" y="5140124"/>
                  <a:pt x="4124516" y="5132087"/>
                  <a:pt x="4109250" y="5161219"/>
                </a:cubicBezTo>
                <a:cubicBezTo>
                  <a:pt x="4136804" y="5160804"/>
                  <a:pt x="4082938" y="5194076"/>
                  <a:pt x="4110314" y="5204785"/>
                </a:cubicBezTo>
                <a:cubicBezTo>
                  <a:pt x="4106672" y="5209749"/>
                  <a:pt x="4102276" y="5214217"/>
                  <a:pt x="4097659" y="5218622"/>
                </a:cubicBezTo>
                <a:lnTo>
                  <a:pt x="4095256" y="5220937"/>
                </a:lnTo>
                <a:lnTo>
                  <a:pt x="4090467" y="5231761"/>
                </a:lnTo>
                <a:lnTo>
                  <a:pt x="4083075" y="5232862"/>
                </a:lnTo>
                <a:lnTo>
                  <a:pt x="4037326" y="5367558"/>
                </a:lnTo>
                <a:cubicBezTo>
                  <a:pt x="4038526" y="5380711"/>
                  <a:pt x="4027950" y="5419583"/>
                  <a:pt x="4017249" y="5425813"/>
                </a:cubicBezTo>
                <a:cubicBezTo>
                  <a:pt x="4013252" y="5433685"/>
                  <a:pt x="4013934" y="5443563"/>
                  <a:pt x="4003539" y="5446090"/>
                </a:cubicBezTo>
                <a:cubicBezTo>
                  <a:pt x="3993532" y="5462854"/>
                  <a:pt x="3970565" y="5501232"/>
                  <a:pt x="3957205" y="5526392"/>
                </a:cubicBezTo>
                <a:cubicBezTo>
                  <a:pt x="3965043" y="5543786"/>
                  <a:pt x="3935859" y="5560520"/>
                  <a:pt x="3923369" y="5597055"/>
                </a:cubicBezTo>
                <a:cubicBezTo>
                  <a:pt x="3932664" y="5616273"/>
                  <a:pt x="3914767" y="5621631"/>
                  <a:pt x="3924699" y="5656420"/>
                </a:cubicBezTo>
                <a:cubicBezTo>
                  <a:pt x="3922559" y="5657197"/>
                  <a:pt x="3920468" y="5658315"/>
                  <a:pt x="3918490" y="5659739"/>
                </a:cubicBezTo>
                <a:cubicBezTo>
                  <a:pt x="3906998" y="5668014"/>
                  <a:pt x="3901738" y="5684633"/>
                  <a:pt x="3906741" y="5696859"/>
                </a:cubicBezTo>
                <a:cubicBezTo>
                  <a:pt x="3917787" y="5751077"/>
                  <a:pt x="3903894" y="5794137"/>
                  <a:pt x="3896975" y="5836200"/>
                </a:cubicBezTo>
                <a:cubicBezTo>
                  <a:pt x="3886327" y="5883020"/>
                  <a:pt x="3866333" y="5844567"/>
                  <a:pt x="3873147" y="5908482"/>
                </a:cubicBezTo>
                <a:cubicBezTo>
                  <a:pt x="3861187" y="5911886"/>
                  <a:pt x="3858506" y="5919033"/>
                  <a:pt x="3859627" y="5932636"/>
                </a:cubicBezTo>
                <a:cubicBezTo>
                  <a:pt x="3853699" y="5955178"/>
                  <a:pt x="3828855" y="5946431"/>
                  <a:pt x="3837289" y="5973195"/>
                </a:cubicBezTo>
                <a:cubicBezTo>
                  <a:pt x="3824885" y="5965382"/>
                  <a:pt x="3819167" y="6014054"/>
                  <a:pt x="3808128" y="5999815"/>
                </a:cubicBezTo>
                <a:cubicBezTo>
                  <a:pt x="3791300" y="6010907"/>
                  <a:pt x="3809561" y="6023761"/>
                  <a:pt x="3794389" y="6035197"/>
                </a:cubicBezTo>
                <a:cubicBezTo>
                  <a:pt x="3786929" y="6050774"/>
                  <a:pt x="3811790" y="6029898"/>
                  <a:pt x="3807321" y="6048196"/>
                </a:cubicBezTo>
                <a:lnTo>
                  <a:pt x="3755396" y="6139024"/>
                </a:lnTo>
                <a:cubicBezTo>
                  <a:pt x="3759254" y="6154301"/>
                  <a:pt x="3752042" y="6163661"/>
                  <a:pt x="3741103" y="6171711"/>
                </a:cubicBezTo>
                <a:cubicBezTo>
                  <a:pt x="3733535" y="6202598"/>
                  <a:pt x="3713075" y="6226925"/>
                  <a:pt x="3697544" y="6259653"/>
                </a:cubicBezTo>
                <a:cubicBezTo>
                  <a:pt x="3694865" y="6299045"/>
                  <a:pt x="3666977" y="6311715"/>
                  <a:pt x="3650470" y="6346715"/>
                </a:cubicBezTo>
                <a:cubicBezTo>
                  <a:pt x="3659289" y="6388489"/>
                  <a:pt x="3612267" y="6361702"/>
                  <a:pt x="3603128" y="6392515"/>
                </a:cubicBezTo>
                <a:cubicBezTo>
                  <a:pt x="3605217" y="6447506"/>
                  <a:pt x="3586565" y="6386444"/>
                  <a:pt x="3566534" y="6464704"/>
                </a:cubicBezTo>
                <a:cubicBezTo>
                  <a:pt x="3568262" y="6469951"/>
                  <a:pt x="3561663" y="6478219"/>
                  <a:pt x="3557558" y="6475940"/>
                </a:cubicBezTo>
                <a:cubicBezTo>
                  <a:pt x="3553344" y="6493136"/>
                  <a:pt x="3470845" y="6573200"/>
                  <a:pt x="3467778" y="6598594"/>
                </a:cubicBezTo>
                <a:cubicBezTo>
                  <a:pt x="3438927" y="6641625"/>
                  <a:pt x="3422129" y="6632408"/>
                  <a:pt x="3406680" y="6665163"/>
                </a:cubicBezTo>
                <a:cubicBezTo>
                  <a:pt x="3378055" y="6699949"/>
                  <a:pt x="3355790" y="6770233"/>
                  <a:pt x="3298660" y="6829172"/>
                </a:cubicBezTo>
                <a:lnTo>
                  <a:pt x="3279359"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818866" y="609600"/>
            <a:ext cx="4603739" cy="3244702"/>
          </a:xfrm>
        </p:spPr>
        <p:txBody>
          <a:bodyPr anchor="t">
            <a:normAutofit/>
          </a:bodyPr>
          <a:lstStyle/>
          <a:p>
            <a:r>
              <a:rPr lang="en-US" dirty="0"/>
              <a:t>Hierarchical Feature Maps</a:t>
            </a:r>
          </a:p>
        </p:txBody>
      </p:sp>
      <p:sp>
        <p:nvSpPr>
          <p:cNvPr id="65" name="Content Placeholder 64">
            <a:extLst>
              <a:ext uri="{FF2B5EF4-FFF2-40B4-BE49-F238E27FC236}">
                <a16:creationId xmlns:a16="http://schemas.microsoft.com/office/drawing/2014/main" id="{6DA794F2-A086-9A93-0D94-5876F92ABF9A}"/>
              </a:ext>
            </a:extLst>
          </p:cNvPr>
          <p:cNvSpPr>
            <a:spLocks noGrp="1"/>
          </p:cNvSpPr>
          <p:nvPr>
            <p:ph idx="1"/>
          </p:nvPr>
        </p:nvSpPr>
        <p:spPr>
          <a:xfrm>
            <a:off x="6411433" y="609600"/>
            <a:ext cx="4450050" cy="5644777"/>
          </a:xfrm>
        </p:spPr>
        <p:txBody>
          <a:bodyPr vert="horz" lIns="91440" tIns="45720" rIns="91440" bIns="45720" rtlCol="0" anchor="t">
            <a:normAutofit/>
          </a:bodyPr>
          <a:lstStyle/>
          <a:p>
            <a:r>
              <a:rPr lang="en-US" dirty="0">
                <a:latin typeface="Calibri"/>
                <a:ea typeface="Batang"/>
              </a:rPr>
              <a:t>The first significant deviation from </a:t>
            </a:r>
            <a:r>
              <a:rPr lang="en-US" dirty="0" err="1">
                <a:latin typeface="Calibri"/>
                <a:ea typeface="Batang"/>
              </a:rPr>
              <a:t>ViT</a:t>
            </a:r>
            <a:r>
              <a:rPr lang="en-US" dirty="0">
                <a:latin typeface="Calibri"/>
                <a:ea typeface="Batang"/>
              </a:rPr>
              <a:t> is that Swin Transformer builds ‘hierarchical feature maps’. </a:t>
            </a:r>
            <a:endParaRPr lang="en-US" dirty="0">
              <a:latin typeface="Bembo"/>
              <a:ea typeface="Batang"/>
            </a:endParaRPr>
          </a:p>
          <a:p>
            <a:r>
              <a:rPr lang="en-US" dirty="0">
                <a:latin typeface="Calibri"/>
                <a:ea typeface="Batang"/>
              </a:rPr>
              <a:t>First, ‘feature maps’ are simply the intermediate tensors generated from each successive layer. As for ‘hierarchical’, in this context, it refers to the fact that the feature maps are merged from layer to layer , effectively reducing the spatial dimension of the feature maps from one layer to another</a:t>
            </a:r>
            <a:endParaRPr lang="en-US" dirty="0">
              <a:ea typeface="Batang"/>
            </a:endParaRPr>
          </a:p>
        </p:txBody>
      </p:sp>
    </p:spTree>
    <p:extLst>
      <p:ext uri="{BB962C8B-B14F-4D97-AF65-F5344CB8AC3E}">
        <p14:creationId xmlns:p14="http://schemas.microsoft.com/office/powerpoint/2010/main" val="65069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EB2E8C4-C3E7-4048-A43D-9859510CFA9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24D29CCB-7956-4E3E-8880-304085F04BF4}"/>
                  </a:ext>
                  <a:ext uri="{C183D7F6-B498-43B3-948B-1728B52AA6E4}">
                    <adec:decorative xmlns:adec="http://schemas.microsoft.com/office/drawing/2017/decorative" xmlns=""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6" name="Ink 25">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8" name="Rectangle 27">
            <a:extLst>
              <a:ext uri="{FF2B5EF4-FFF2-40B4-BE49-F238E27FC236}">
                <a16:creationId xmlns:a16="http://schemas.microsoft.com/office/drawing/2014/main" id="{E914257E-1E2A-4AC7-89EC-1FB65C9C0A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3E1C8F1-97F5-489C-8308-958F096572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p:cNvSpPr>
            <a:spLocks noGrp="1"/>
          </p:cNvSpPr>
          <p:nvPr>
            <p:ph type="ctrTitle"/>
          </p:nvPr>
        </p:nvSpPr>
        <p:spPr>
          <a:xfrm>
            <a:off x="723901" y="509587"/>
            <a:ext cx="7649239" cy="742951"/>
          </a:xfrm>
        </p:spPr>
        <p:txBody>
          <a:bodyPr vert="horz" lIns="91440" tIns="45720" rIns="91440" bIns="45720" rtlCol="0" anchor="ctr">
            <a:normAutofit/>
          </a:bodyPr>
          <a:lstStyle/>
          <a:p>
            <a:r>
              <a:rPr lang="en-US" dirty="0"/>
              <a:t>Hierarchical Feature Maps</a:t>
            </a:r>
          </a:p>
        </p:txBody>
      </p:sp>
      <p:pic>
        <p:nvPicPr>
          <p:cNvPr id="19" name="Picture 19">
            <a:extLst>
              <a:ext uri="{FF2B5EF4-FFF2-40B4-BE49-F238E27FC236}">
                <a16:creationId xmlns:a16="http://schemas.microsoft.com/office/drawing/2014/main" id="{EB2EF608-F40B-1B5A-81E1-6CF957D2D835}"/>
              </a:ext>
            </a:extLst>
          </p:cNvPr>
          <p:cNvPicPr>
            <a:picLocks noGrp="1" noChangeAspect="1"/>
          </p:cNvPicPr>
          <p:nvPr>
            <p:ph idx="1"/>
          </p:nvPr>
        </p:nvPicPr>
        <p:blipFill>
          <a:blip r:embed="rId5"/>
          <a:stretch>
            <a:fillRect/>
          </a:stretch>
        </p:blipFill>
        <p:spPr>
          <a:xfrm>
            <a:off x="2529625" y="2124075"/>
            <a:ext cx="7120875" cy="4076700"/>
          </a:xfrm>
          <a:prstGeom prst="rect">
            <a:avLst/>
          </a:prstGeom>
        </p:spPr>
      </p:pic>
      <p:sp>
        <p:nvSpPr>
          <p:cNvPr id="32" name="Freeform: Shape 31">
            <a:extLst>
              <a:ext uri="{FF2B5EF4-FFF2-40B4-BE49-F238E27FC236}">
                <a16:creationId xmlns:a16="http://schemas.microsoft.com/office/drawing/2014/main" id="{DEB62645-D4DA-4E99-8344-B1536F63D1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08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3" name="Rectangle 232">
            <a:extLst>
              <a:ext uri="{FF2B5EF4-FFF2-40B4-BE49-F238E27FC236}">
                <a16:creationId xmlns:a16="http://schemas.microsoft.com/office/drawing/2014/main" id="{F08304E7-27B9-4B32-B734-39819455AB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B6D278F6-3BB7-495D-ACAC-035E55A3FA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3150" cy="6858000"/>
          </a:xfrm>
          <a:custGeom>
            <a:avLst/>
            <a:gdLst>
              <a:gd name="connsiteX0" fmla="*/ 0 w 5773150"/>
              <a:gd name="connsiteY0" fmla="*/ 0 h 6858000"/>
              <a:gd name="connsiteX1" fmla="*/ 5743678 w 5773150"/>
              <a:gd name="connsiteY1" fmla="*/ 0 h 6858000"/>
              <a:gd name="connsiteX2" fmla="*/ 5751391 w 5773150"/>
              <a:gd name="connsiteY2" fmla="*/ 30573 h 6858000"/>
              <a:gd name="connsiteX3" fmla="*/ 5766902 w 5773150"/>
              <a:gd name="connsiteY3" fmla="*/ 64019 h 6858000"/>
              <a:gd name="connsiteX4" fmla="*/ 5766384 w 5773150"/>
              <a:gd name="connsiteY4" fmla="*/ 102070 h 6858000"/>
              <a:gd name="connsiteX5" fmla="*/ 5761277 w 5773150"/>
              <a:gd name="connsiteY5" fmla="*/ 107443 h 6858000"/>
              <a:gd name="connsiteX6" fmla="*/ 5752316 w 5773150"/>
              <a:gd name="connsiteY6" fmla="*/ 295258 h 6858000"/>
              <a:gd name="connsiteX7" fmla="*/ 5746314 w 5773150"/>
              <a:gd name="connsiteY7" fmla="*/ 327740 h 6858000"/>
              <a:gd name="connsiteX8" fmla="*/ 5738881 w 5773150"/>
              <a:gd name="connsiteY8" fmla="*/ 351315 h 6858000"/>
              <a:gd name="connsiteX9" fmla="*/ 5736461 w 5773150"/>
              <a:gd name="connsiteY9" fmla="*/ 411657 h 6858000"/>
              <a:gd name="connsiteX10" fmla="*/ 5739349 w 5773150"/>
              <a:gd name="connsiteY10" fmla="*/ 511819 h 6858000"/>
              <a:gd name="connsiteX11" fmla="*/ 5738426 w 5773150"/>
              <a:gd name="connsiteY11" fmla="*/ 533052 h 6858000"/>
              <a:gd name="connsiteX12" fmla="*/ 5731528 w 5773150"/>
              <a:gd name="connsiteY12" fmla="*/ 550926 h 6858000"/>
              <a:gd name="connsiteX13" fmla="*/ 5724607 w 5773150"/>
              <a:gd name="connsiteY13" fmla="*/ 554743 h 6858000"/>
              <a:gd name="connsiteX14" fmla="*/ 5723119 w 5773150"/>
              <a:gd name="connsiteY14" fmla="*/ 566363 h 6858000"/>
              <a:gd name="connsiteX15" fmla="*/ 5721446 w 5773150"/>
              <a:gd name="connsiteY15" fmla="*/ 569374 h 6858000"/>
              <a:gd name="connsiteX16" fmla="*/ 5727098 w 5773150"/>
              <a:gd name="connsiteY16" fmla="*/ 625703 h 6858000"/>
              <a:gd name="connsiteX17" fmla="*/ 5718199 w 5773150"/>
              <a:gd name="connsiteY17" fmla="*/ 672062 h 6858000"/>
              <a:gd name="connsiteX18" fmla="*/ 5721559 w 5773150"/>
              <a:gd name="connsiteY18" fmla="*/ 799708 h 6858000"/>
              <a:gd name="connsiteX19" fmla="*/ 5706600 w 5773150"/>
              <a:gd name="connsiteY19" fmla="*/ 996786 h 6858000"/>
              <a:gd name="connsiteX20" fmla="*/ 5698779 w 5773150"/>
              <a:gd name="connsiteY20" fmla="*/ 1123394 h 6858000"/>
              <a:gd name="connsiteX21" fmla="*/ 5731557 w 5773150"/>
              <a:gd name="connsiteY21" fmla="*/ 1202870 h 6858000"/>
              <a:gd name="connsiteX22" fmla="*/ 5736580 w 5773150"/>
              <a:gd name="connsiteY22" fmla="*/ 1215292 h 6858000"/>
              <a:gd name="connsiteX23" fmla="*/ 5735505 w 5773150"/>
              <a:gd name="connsiteY23" fmla="*/ 1217172 h 6858000"/>
              <a:gd name="connsiteX24" fmla="*/ 5736321 w 5773150"/>
              <a:gd name="connsiteY24" fmla="*/ 1232680 h 6858000"/>
              <a:gd name="connsiteX25" fmla="*/ 5739880 w 5773150"/>
              <a:gd name="connsiteY25" fmla="*/ 1235358 h 6858000"/>
              <a:gd name="connsiteX26" fmla="*/ 5741500 w 5773150"/>
              <a:gd name="connsiteY26" fmla="*/ 1245773 h 6858000"/>
              <a:gd name="connsiteX27" fmla="*/ 5747543 w 5773150"/>
              <a:gd name="connsiteY27" fmla="*/ 1265687 h 6858000"/>
              <a:gd name="connsiteX28" fmla="*/ 5746000 w 5773150"/>
              <a:gd name="connsiteY28" fmla="*/ 1269978 h 6858000"/>
              <a:gd name="connsiteX29" fmla="*/ 5713210 w 5773150"/>
              <a:gd name="connsiteY29" fmla="*/ 1375228 h 6858000"/>
              <a:gd name="connsiteX30" fmla="*/ 5718231 w 5773150"/>
              <a:gd name="connsiteY30" fmla="*/ 1407489 h 6858000"/>
              <a:gd name="connsiteX31" fmla="*/ 5718549 w 5773150"/>
              <a:gd name="connsiteY31" fmla="*/ 1414144 h 6858000"/>
              <a:gd name="connsiteX32" fmla="*/ 5718270 w 5773150"/>
              <a:gd name="connsiteY32" fmla="*/ 1414342 h 6858000"/>
              <a:gd name="connsiteX33" fmla="*/ 5718039 w 5773150"/>
              <a:gd name="connsiteY33" fmla="*/ 1421494 h 6858000"/>
              <a:gd name="connsiteX34" fmla="*/ 5719130 w 5773150"/>
              <a:gd name="connsiteY34" fmla="*/ 1426276 h 6858000"/>
              <a:gd name="connsiteX35" fmla="*/ 5719749 w 5773150"/>
              <a:gd name="connsiteY35" fmla="*/ 1439183 h 6858000"/>
              <a:gd name="connsiteX36" fmla="*/ 5718068 w 5773150"/>
              <a:gd name="connsiteY36" fmla="*/ 1444070 h 6858000"/>
              <a:gd name="connsiteX37" fmla="*/ 5683760 w 5773150"/>
              <a:gd name="connsiteY37" fmla="*/ 1484872 h 6858000"/>
              <a:gd name="connsiteX38" fmla="*/ 5655213 w 5773150"/>
              <a:gd name="connsiteY38" fmla="*/ 1570335 h 6858000"/>
              <a:gd name="connsiteX39" fmla="*/ 5630336 w 5773150"/>
              <a:gd name="connsiteY39" fmla="*/ 1655809 h 6858000"/>
              <a:gd name="connsiteX40" fmla="*/ 5622971 w 5773150"/>
              <a:gd name="connsiteY40" fmla="*/ 1687176 h 6858000"/>
              <a:gd name="connsiteX41" fmla="*/ 5602601 w 5773150"/>
              <a:gd name="connsiteY41" fmla="*/ 1741240 h 6858000"/>
              <a:gd name="connsiteX42" fmla="*/ 5588781 w 5773150"/>
              <a:gd name="connsiteY42" fmla="*/ 1764858 h 6858000"/>
              <a:gd name="connsiteX43" fmla="*/ 5588947 w 5773150"/>
              <a:gd name="connsiteY43" fmla="*/ 1766091 h 6858000"/>
              <a:gd name="connsiteX44" fmla="*/ 5585214 w 5773150"/>
              <a:gd name="connsiteY44" fmla="*/ 1767564 h 6858000"/>
              <a:gd name="connsiteX45" fmla="*/ 5582552 w 5773150"/>
              <a:gd name="connsiteY45" fmla="*/ 1771907 h 6858000"/>
              <a:gd name="connsiteX46" fmla="*/ 5580211 w 5773150"/>
              <a:gd name="connsiteY46" fmla="*/ 1785016 h 6858000"/>
              <a:gd name="connsiteX47" fmla="*/ 5580144 w 5773150"/>
              <a:gd name="connsiteY47" fmla="*/ 1790155 h 6858000"/>
              <a:gd name="connsiteX48" fmla="*/ 5578316 w 5773150"/>
              <a:gd name="connsiteY48" fmla="*/ 1797230 h 6858000"/>
              <a:gd name="connsiteX49" fmla="*/ 5578012 w 5773150"/>
              <a:gd name="connsiteY49" fmla="*/ 1797341 h 6858000"/>
              <a:gd name="connsiteX50" fmla="*/ 5576805 w 5773150"/>
              <a:gd name="connsiteY50" fmla="*/ 1804097 h 6858000"/>
              <a:gd name="connsiteX51" fmla="*/ 5574175 w 5773150"/>
              <a:gd name="connsiteY51" fmla="*/ 1837992 h 6858000"/>
              <a:gd name="connsiteX52" fmla="*/ 5538573 w 5773150"/>
              <a:gd name="connsiteY52" fmla="*/ 1874590 h 6858000"/>
              <a:gd name="connsiteX53" fmla="*/ 5529775 w 5773150"/>
              <a:gd name="connsiteY53" fmla="*/ 1891237 h 6858000"/>
              <a:gd name="connsiteX54" fmla="*/ 5523694 w 5773150"/>
              <a:gd name="connsiteY54" fmla="*/ 1899776 h 6858000"/>
              <a:gd name="connsiteX55" fmla="*/ 5522424 w 5773150"/>
              <a:gd name="connsiteY55" fmla="*/ 1900078 h 6858000"/>
              <a:gd name="connsiteX56" fmla="*/ 5520031 w 5773150"/>
              <a:gd name="connsiteY56" fmla="*/ 1932606 h 6858000"/>
              <a:gd name="connsiteX57" fmla="*/ 5517631 w 5773150"/>
              <a:gd name="connsiteY57" fmla="*/ 1936394 h 6858000"/>
              <a:gd name="connsiteX58" fmla="*/ 5518736 w 5773150"/>
              <a:gd name="connsiteY58" fmla="*/ 1958275 h 6858000"/>
              <a:gd name="connsiteX59" fmla="*/ 5520575 w 5773150"/>
              <a:gd name="connsiteY59" fmla="*/ 1973057 h 6858000"/>
              <a:gd name="connsiteX60" fmla="*/ 5494788 w 5773150"/>
              <a:gd name="connsiteY60" fmla="*/ 2160875 h 6858000"/>
              <a:gd name="connsiteX61" fmla="*/ 5495547 w 5773150"/>
              <a:gd name="connsiteY61" fmla="*/ 2270995 h 6858000"/>
              <a:gd name="connsiteX62" fmla="*/ 5473327 w 5773150"/>
              <a:gd name="connsiteY62" fmla="*/ 2341361 h 6858000"/>
              <a:gd name="connsiteX63" fmla="*/ 5444557 w 5773150"/>
              <a:gd name="connsiteY63" fmla="*/ 2359357 h 6858000"/>
              <a:gd name="connsiteX64" fmla="*/ 5410799 w 5773150"/>
              <a:gd name="connsiteY64" fmla="*/ 2539631 h 6858000"/>
              <a:gd name="connsiteX65" fmla="*/ 5392086 w 5773150"/>
              <a:gd name="connsiteY65" fmla="*/ 2583107 h 6858000"/>
              <a:gd name="connsiteX66" fmla="*/ 5396221 w 5773150"/>
              <a:gd name="connsiteY66" fmla="*/ 2626625 h 6858000"/>
              <a:gd name="connsiteX67" fmla="*/ 5384605 w 5773150"/>
              <a:gd name="connsiteY67" fmla="*/ 2641276 h 6858000"/>
              <a:gd name="connsiteX68" fmla="*/ 5382375 w 5773150"/>
              <a:gd name="connsiteY68" fmla="*/ 2643748 h 6858000"/>
              <a:gd name="connsiteX69" fmla="*/ 5378376 w 5773150"/>
              <a:gd name="connsiteY69" fmla="*/ 2654882 h 6858000"/>
              <a:gd name="connsiteX70" fmla="*/ 5371098 w 5773150"/>
              <a:gd name="connsiteY70" fmla="*/ 2656453 h 6858000"/>
              <a:gd name="connsiteX71" fmla="*/ 5360670 w 5773150"/>
              <a:gd name="connsiteY71" fmla="*/ 2672090 h 6858000"/>
              <a:gd name="connsiteX72" fmla="*/ 5355023 w 5773150"/>
              <a:gd name="connsiteY72" fmla="*/ 2693024 h 6858000"/>
              <a:gd name="connsiteX73" fmla="*/ 5334290 w 5773150"/>
              <a:gd name="connsiteY73" fmla="*/ 2767224 h 6858000"/>
              <a:gd name="connsiteX74" fmla="*/ 5334675 w 5773150"/>
              <a:gd name="connsiteY74" fmla="*/ 2780287 h 6858000"/>
              <a:gd name="connsiteX75" fmla="*/ 5318729 w 5773150"/>
              <a:gd name="connsiteY75" fmla="*/ 2818533 h 6858000"/>
              <a:gd name="connsiteX76" fmla="*/ 5308395 w 5773150"/>
              <a:gd name="connsiteY76" fmla="*/ 2853605 h 6858000"/>
              <a:gd name="connsiteX77" fmla="*/ 5305322 w 5773150"/>
              <a:gd name="connsiteY77" fmla="*/ 2877253 h 6858000"/>
              <a:gd name="connsiteX78" fmla="*/ 5301489 w 5773150"/>
              <a:gd name="connsiteY78" fmla="*/ 2882681 h 6858000"/>
              <a:gd name="connsiteX79" fmla="*/ 5294118 w 5773150"/>
              <a:gd name="connsiteY79" fmla="*/ 2905402 h 6858000"/>
              <a:gd name="connsiteX80" fmla="*/ 5294526 w 5773150"/>
              <a:gd name="connsiteY80" fmla="*/ 2918038 h 6858000"/>
              <a:gd name="connsiteX81" fmla="*/ 5283716 w 5773150"/>
              <a:gd name="connsiteY81" fmla="*/ 2927650 h 6858000"/>
              <a:gd name="connsiteX82" fmla="*/ 5277240 w 5773150"/>
              <a:gd name="connsiteY82" fmla="*/ 2929023 h 6858000"/>
              <a:gd name="connsiteX83" fmla="*/ 5275633 w 5773150"/>
              <a:gd name="connsiteY83" fmla="*/ 2946120 h 6858000"/>
              <a:gd name="connsiteX84" fmla="*/ 5266576 w 5773150"/>
              <a:gd name="connsiteY84" fmla="*/ 2958163 h 6858000"/>
              <a:gd name="connsiteX85" fmla="*/ 5267255 w 5773150"/>
              <a:gd name="connsiteY85" fmla="*/ 2970848 h 6858000"/>
              <a:gd name="connsiteX86" fmla="*/ 5265185 w 5773150"/>
              <a:gd name="connsiteY86" fmla="*/ 2975513 h 6858000"/>
              <a:gd name="connsiteX87" fmla="*/ 5259313 w 5773150"/>
              <a:gd name="connsiteY87" fmla="*/ 2986924 h 6858000"/>
              <a:gd name="connsiteX88" fmla="*/ 5247802 w 5773150"/>
              <a:gd name="connsiteY88" fmla="*/ 3006258 h 6858000"/>
              <a:gd name="connsiteX89" fmla="*/ 5245279 w 5773150"/>
              <a:gd name="connsiteY89" fmla="*/ 3012562 h 6858000"/>
              <a:gd name="connsiteX90" fmla="*/ 5232206 w 5773150"/>
              <a:gd name="connsiteY90" fmla="*/ 3024355 h 6858000"/>
              <a:gd name="connsiteX91" fmla="*/ 5217115 w 5773150"/>
              <a:gd name="connsiteY91" fmla="*/ 3049786 h 6858000"/>
              <a:gd name="connsiteX92" fmla="*/ 5176572 w 5773150"/>
              <a:gd name="connsiteY92" fmla="*/ 3090998 h 6858000"/>
              <a:gd name="connsiteX93" fmla="*/ 5155861 w 5773150"/>
              <a:gd name="connsiteY93" fmla="*/ 3116019 h 6858000"/>
              <a:gd name="connsiteX94" fmla="*/ 5138549 w 5773150"/>
              <a:gd name="connsiteY94" fmla="*/ 3132106 h 6858000"/>
              <a:gd name="connsiteX95" fmla="*/ 5106546 w 5773150"/>
              <a:gd name="connsiteY95" fmla="*/ 3184456 h 6858000"/>
              <a:gd name="connsiteX96" fmla="*/ 5058542 w 5773150"/>
              <a:gd name="connsiteY96" fmla="*/ 3275999 h 6858000"/>
              <a:gd name="connsiteX97" fmla="*/ 5047232 w 5773150"/>
              <a:gd name="connsiteY97" fmla="*/ 3294370 h 6858000"/>
              <a:gd name="connsiteX98" fmla="*/ 5033169 w 5773150"/>
              <a:gd name="connsiteY98" fmla="*/ 3305717 h 6858000"/>
              <a:gd name="connsiteX99" fmla="*/ 5026122 w 5773150"/>
              <a:gd name="connsiteY99" fmla="*/ 3304478 h 6858000"/>
              <a:gd name="connsiteX100" fmla="*/ 5019204 w 5773150"/>
              <a:gd name="connsiteY100" fmla="*/ 3313868 h 6858000"/>
              <a:gd name="connsiteX101" fmla="*/ 5016458 w 5773150"/>
              <a:gd name="connsiteY101" fmla="*/ 3315437 h 6858000"/>
              <a:gd name="connsiteX102" fmla="*/ 5001612 w 5773150"/>
              <a:gd name="connsiteY102" fmla="*/ 3325366 h 6858000"/>
              <a:gd name="connsiteX103" fmla="*/ 4992447 w 5773150"/>
              <a:gd name="connsiteY103" fmla="*/ 3369627 h 6858000"/>
              <a:gd name="connsiteX104" fmla="*/ 4962640 w 5773150"/>
              <a:gd name="connsiteY104" fmla="*/ 3405111 h 6858000"/>
              <a:gd name="connsiteX105" fmla="*/ 4885437 w 5773150"/>
              <a:gd name="connsiteY105" fmla="*/ 3542476 h 6858000"/>
              <a:gd name="connsiteX106" fmla="*/ 4847328 w 5773150"/>
              <a:gd name="connsiteY106" fmla="*/ 3575653 h 6858000"/>
              <a:gd name="connsiteX107" fmla="*/ 4767104 w 5773150"/>
              <a:gd name="connsiteY107" fmla="*/ 3661469 h 6858000"/>
              <a:gd name="connsiteX108" fmla="*/ 4704780 w 5773150"/>
              <a:gd name="connsiteY108" fmla="*/ 3873639 h 6858000"/>
              <a:gd name="connsiteX109" fmla="*/ 4706808 w 5773150"/>
              <a:gd name="connsiteY109" fmla="*/ 3888925 h 6858000"/>
              <a:gd name="connsiteX110" fmla="*/ 4704311 w 5773150"/>
              <a:gd name="connsiteY110" fmla="*/ 3903419 h 6858000"/>
              <a:gd name="connsiteX111" fmla="*/ 4702575 w 5773150"/>
              <a:gd name="connsiteY111" fmla="*/ 3904376 h 6858000"/>
              <a:gd name="connsiteX112" fmla="*/ 4695419 w 5773150"/>
              <a:gd name="connsiteY112" fmla="*/ 3918796 h 6858000"/>
              <a:gd name="connsiteX113" fmla="*/ 4696713 w 5773150"/>
              <a:gd name="connsiteY113" fmla="*/ 3923588 h 6858000"/>
              <a:gd name="connsiteX114" fmla="*/ 4692700 w 5773150"/>
              <a:gd name="connsiteY114" fmla="*/ 3933994 h 6858000"/>
              <a:gd name="connsiteX115" fmla="*/ 4687213 w 5773150"/>
              <a:gd name="connsiteY115" fmla="*/ 3955874 h 6858000"/>
              <a:gd name="connsiteX116" fmla="*/ 4683919 w 5773150"/>
              <a:gd name="connsiteY116" fmla="*/ 3958674 h 6858000"/>
              <a:gd name="connsiteX117" fmla="*/ 4606919 w 5773150"/>
              <a:gd name="connsiteY117" fmla="*/ 4030764 h 6858000"/>
              <a:gd name="connsiteX118" fmla="*/ 4591395 w 5773150"/>
              <a:gd name="connsiteY118" fmla="*/ 4069165 h 6858000"/>
              <a:gd name="connsiteX119" fmla="*/ 4591089 w 5773150"/>
              <a:gd name="connsiteY119" fmla="*/ 4069157 h 6858000"/>
              <a:gd name="connsiteX120" fmla="*/ 4587337 w 5773150"/>
              <a:gd name="connsiteY120" fmla="*/ 4075398 h 6858000"/>
              <a:gd name="connsiteX121" fmla="*/ 4585754 w 5773150"/>
              <a:gd name="connsiteY121" fmla="*/ 4080409 h 6858000"/>
              <a:gd name="connsiteX122" fmla="*/ 4576058 w 5773150"/>
              <a:gd name="connsiteY122" fmla="*/ 4095613 h 6858000"/>
              <a:gd name="connsiteX123" fmla="*/ 4572245 w 5773150"/>
              <a:gd name="connsiteY123" fmla="*/ 4095632 h 6858000"/>
              <a:gd name="connsiteX124" fmla="*/ 4572030 w 5773150"/>
              <a:gd name="connsiteY124" fmla="*/ 4096903 h 6858000"/>
              <a:gd name="connsiteX125" fmla="*/ 4454298 w 5773150"/>
              <a:gd name="connsiteY125" fmla="*/ 4262280 h 6858000"/>
              <a:gd name="connsiteX126" fmla="*/ 4403153 w 5773150"/>
              <a:gd name="connsiteY126" fmla="*/ 4335179 h 6858000"/>
              <a:gd name="connsiteX127" fmla="*/ 4360039 w 5773150"/>
              <a:gd name="connsiteY127" fmla="*/ 4362080 h 6858000"/>
              <a:gd name="connsiteX128" fmla="*/ 4357068 w 5773150"/>
              <a:gd name="connsiteY128" fmla="*/ 4366231 h 6858000"/>
              <a:gd name="connsiteX129" fmla="*/ 4353801 w 5773150"/>
              <a:gd name="connsiteY129" fmla="*/ 4379126 h 6858000"/>
              <a:gd name="connsiteX130" fmla="*/ 4353370 w 5773150"/>
              <a:gd name="connsiteY130" fmla="*/ 4384233 h 6858000"/>
              <a:gd name="connsiteX131" fmla="*/ 4351043 w 5773150"/>
              <a:gd name="connsiteY131" fmla="*/ 4391157 h 6858000"/>
              <a:gd name="connsiteX132" fmla="*/ 4350731 w 5773150"/>
              <a:gd name="connsiteY132" fmla="*/ 4391247 h 6858000"/>
              <a:gd name="connsiteX133" fmla="*/ 4349047 w 5773150"/>
              <a:gd name="connsiteY133" fmla="*/ 4397893 h 6858000"/>
              <a:gd name="connsiteX134" fmla="*/ 4344022 w 5773150"/>
              <a:gd name="connsiteY134" fmla="*/ 4431453 h 6858000"/>
              <a:gd name="connsiteX135" fmla="*/ 4305819 w 5773150"/>
              <a:gd name="connsiteY135" fmla="*/ 4465595 h 6858000"/>
              <a:gd name="connsiteX136" fmla="*/ 4295842 w 5773150"/>
              <a:gd name="connsiteY136" fmla="*/ 4481597 h 6858000"/>
              <a:gd name="connsiteX137" fmla="*/ 4289154 w 5773150"/>
              <a:gd name="connsiteY137" fmla="*/ 4489703 h 6858000"/>
              <a:gd name="connsiteX138" fmla="*/ 4287862 w 5773150"/>
              <a:gd name="connsiteY138" fmla="*/ 4489926 h 6858000"/>
              <a:gd name="connsiteX139" fmla="*/ 4283172 w 5773150"/>
              <a:gd name="connsiteY139" fmla="*/ 4522137 h 6858000"/>
              <a:gd name="connsiteX140" fmla="*/ 4280503 w 5773150"/>
              <a:gd name="connsiteY140" fmla="*/ 4525754 h 6858000"/>
              <a:gd name="connsiteX141" fmla="*/ 4280064 w 5773150"/>
              <a:gd name="connsiteY141" fmla="*/ 4547595 h 6858000"/>
              <a:gd name="connsiteX142" fmla="*/ 4278441 w 5773150"/>
              <a:gd name="connsiteY142" fmla="*/ 4558429 h 6858000"/>
              <a:gd name="connsiteX143" fmla="*/ 4280863 w 5773150"/>
              <a:gd name="connsiteY143" fmla="*/ 4562417 h 6858000"/>
              <a:gd name="connsiteX144" fmla="*/ 4277004 w 5773150"/>
              <a:gd name="connsiteY144" fmla="*/ 4577939 h 6858000"/>
              <a:gd name="connsiteX145" fmla="*/ 4275476 w 5773150"/>
              <a:gd name="connsiteY145" fmla="*/ 4579371 h 6858000"/>
              <a:gd name="connsiteX146" fmla="*/ 4276334 w 5773150"/>
              <a:gd name="connsiteY146" fmla="*/ 4593473 h 6858000"/>
              <a:gd name="connsiteX147" fmla="*/ 4281939 w 5773150"/>
              <a:gd name="connsiteY147" fmla="*/ 4606870 h 6858000"/>
              <a:gd name="connsiteX148" fmla="*/ 4233839 w 5773150"/>
              <a:gd name="connsiteY148" fmla="*/ 4733904 h 6858000"/>
              <a:gd name="connsiteX149" fmla="*/ 4234794 w 5773150"/>
              <a:gd name="connsiteY149" fmla="*/ 4857271 h 6858000"/>
              <a:gd name="connsiteX150" fmla="*/ 4207596 w 5773150"/>
              <a:gd name="connsiteY150" fmla="*/ 4925868 h 6858000"/>
              <a:gd name="connsiteX151" fmla="*/ 4177540 w 5773150"/>
              <a:gd name="connsiteY151" fmla="*/ 4941939 h 6858000"/>
              <a:gd name="connsiteX152" fmla="*/ 4131041 w 5773150"/>
              <a:gd name="connsiteY152" fmla="*/ 5119156 h 6858000"/>
              <a:gd name="connsiteX153" fmla="*/ 4109250 w 5773150"/>
              <a:gd name="connsiteY153" fmla="*/ 5161219 h 6858000"/>
              <a:gd name="connsiteX154" fmla="*/ 4110314 w 5773150"/>
              <a:gd name="connsiteY154" fmla="*/ 5204785 h 6858000"/>
              <a:gd name="connsiteX155" fmla="*/ 4097659 w 5773150"/>
              <a:gd name="connsiteY155" fmla="*/ 5218622 h 6858000"/>
              <a:gd name="connsiteX156" fmla="*/ 4095256 w 5773150"/>
              <a:gd name="connsiteY156" fmla="*/ 5220937 h 6858000"/>
              <a:gd name="connsiteX157" fmla="*/ 4090467 w 5773150"/>
              <a:gd name="connsiteY157" fmla="*/ 5231761 h 6858000"/>
              <a:gd name="connsiteX158" fmla="*/ 4083075 w 5773150"/>
              <a:gd name="connsiteY158" fmla="*/ 5232862 h 6858000"/>
              <a:gd name="connsiteX159" fmla="*/ 4037326 w 5773150"/>
              <a:gd name="connsiteY159" fmla="*/ 5367558 h 6858000"/>
              <a:gd name="connsiteX160" fmla="*/ 4017249 w 5773150"/>
              <a:gd name="connsiteY160" fmla="*/ 5425813 h 6858000"/>
              <a:gd name="connsiteX161" fmla="*/ 4003539 w 5773150"/>
              <a:gd name="connsiteY161" fmla="*/ 5446090 h 6858000"/>
              <a:gd name="connsiteX162" fmla="*/ 3957205 w 5773150"/>
              <a:gd name="connsiteY162" fmla="*/ 5526392 h 6858000"/>
              <a:gd name="connsiteX163" fmla="*/ 3923369 w 5773150"/>
              <a:gd name="connsiteY163" fmla="*/ 5597055 h 6858000"/>
              <a:gd name="connsiteX164" fmla="*/ 3924699 w 5773150"/>
              <a:gd name="connsiteY164" fmla="*/ 5656420 h 6858000"/>
              <a:gd name="connsiteX165" fmla="*/ 3918490 w 5773150"/>
              <a:gd name="connsiteY165" fmla="*/ 5659739 h 6858000"/>
              <a:gd name="connsiteX166" fmla="*/ 3906741 w 5773150"/>
              <a:gd name="connsiteY166" fmla="*/ 5696859 h 6858000"/>
              <a:gd name="connsiteX167" fmla="*/ 3896975 w 5773150"/>
              <a:gd name="connsiteY167" fmla="*/ 5836200 h 6858000"/>
              <a:gd name="connsiteX168" fmla="*/ 3873147 w 5773150"/>
              <a:gd name="connsiteY168" fmla="*/ 5908482 h 6858000"/>
              <a:gd name="connsiteX169" fmla="*/ 3859627 w 5773150"/>
              <a:gd name="connsiteY169" fmla="*/ 5932636 h 6858000"/>
              <a:gd name="connsiteX170" fmla="*/ 3837289 w 5773150"/>
              <a:gd name="connsiteY170" fmla="*/ 5973195 h 6858000"/>
              <a:gd name="connsiteX171" fmla="*/ 3808128 w 5773150"/>
              <a:gd name="connsiteY171" fmla="*/ 5999815 h 6858000"/>
              <a:gd name="connsiteX172" fmla="*/ 3794389 w 5773150"/>
              <a:gd name="connsiteY172" fmla="*/ 6035197 h 6858000"/>
              <a:gd name="connsiteX173" fmla="*/ 3807321 w 5773150"/>
              <a:gd name="connsiteY173" fmla="*/ 6048196 h 6858000"/>
              <a:gd name="connsiteX174" fmla="*/ 3755396 w 5773150"/>
              <a:gd name="connsiteY174" fmla="*/ 6139024 h 6858000"/>
              <a:gd name="connsiteX175" fmla="*/ 3741103 w 5773150"/>
              <a:gd name="connsiteY175" fmla="*/ 6171711 h 6858000"/>
              <a:gd name="connsiteX176" fmla="*/ 3697544 w 5773150"/>
              <a:gd name="connsiteY176" fmla="*/ 6259653 h 6858000"/>
              <a:gd name="connsiteX177" fmla="*/ 3650470 w 5773150"/>
              <a:gd name="connsiteY177" fmla="*/ 6346715 h 6858000"/>
              <a:gd name="connsiteX178" fmla="*/ 3603128 w 5773150"/>
              <a:gd name="connsiteY178" fmla="*/ 6392515 h 6858000"/>
              <a:gd name="connsiteX179" fmla="*/ 3566534 w 5773150"/>
              <a:gd name="connsiteY179" fmla="*/ 6464704 h 6858000"/>
              <a:gd name="connsiteX180" fmla="*/ 3557558 w 5773150"/>
              <a:gd name="connsiteY180" fmla="*/ 6475940 h 6858000"/>
              <a:gd name="connsiteX181" fmla="*/ 3467778 w 5773150"/>
              <a:gd name="connsiteY181" fmla="*/ 6598594 h 6858000"/>
              <a:gd name="connsiteX182" fmla="*/ 3406680 w 5773150"/>
              <a:gd name="connsiteY182" fmla="*/ 6665163 h 6858000"/>
              <a:gd name="connsiteX183" fmla="*/ 3298660 w 5773150"/>
              <a:gd name="connsiteY183" fmla="*/ 6829172 h 6858000"/>
              <a:gd name="connsiteX184" fmla="*/ 3279359 w 5773150"/>
              <a:gd name="connsiteY184" fmla="*/ 6858000 h 6858000"/>
              <a:gd name="connsiteX185" fmla="*/ 0 w 5773150"/>
              <a:gd name="connsiteY18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773150" h="6858000">
                <a:moveTo>
                  <a:pt x="0" y="0"/>
                </a:moveTo>
                <a:lnTo>
                  <a:pt x="5743678" y="0"/>
                </a:lnTo>
                <a:lnTo>
                  <a:pt x="5751391" y="30573"/>
                </a:lnTo>
                <a:cubicBezTo>
                  <a:pt x="5755183" y="41656"/>
                  <a:pt x="5760175" y="52820"/>
                  <a:pt x="5766902" y="64019"/>
                </a:cubicBezTo>
                <a:cubicBezTo>
                  <a:pt x="5775432" y="73156"/>
                  <a:pt x="5775199" y="90194"/>
                  <a:pt x="5766384" y="102070"/>
                </a:cubicBezTo>
                <a:cubicBezTo>
                  <a:pt x="5764867" y="104110"/>
                  <a:pt x="5763145" y="105922"/>
                  <a:pt x="5761277" y="107443"/>
                </a:cubicBezTo>
                <a:cubicBezTo>
                  <a:pt x="5758933" y="139641"/>
                  <a:pt x="5754809" y="258542"/>
                  <a:pt x="5752316" y="295258"/>
                </a:cubicBezTo>
                <a:cubicBezTo>
                  <a:pt x="5738492" y="294758"/>
                  <a:pt x="5757608" y="318519"/>
                  <a:pt x="5746314" y="327740"/>
                </a:cubicBezTo>
                <a:cubicBezTo>
                  <a:pt x="5736871" y="333999"/>
                  <a:pt x="5740467" y="342667"/>
                  <a:pt x="5738881" y="351315"/>
                </a:cubicBezTo>
                <a:cubicBezTo>
                  <a:pt x="5730234" y="361036"/>
                  <a:pt x="5731385" y="400223"/>
                  <a:pt x="5736461" y="411657"/>
                </a:cubicBezTo>
                <a:cubicBezTo>
                  <a:pt x="5756734" y="441057"/>
                  <a:pt x="5724191" y="487822"/>
                  <a:pt x="5739349" y="511819"/>
                </a:cubicBezTo>
                <a:cubicBezTo>
                  <a:pt x="5740531" y="519425"/>
                  <a:pt x="5740006" y="526440"/>
                  <a:pt x="5738426" y="533052"/>
                </a:cubicBezTo>
                <a:lnTo>
                  <a:pt x="5731528" y="550926"/>
                </a:lnTo>
                <a:lnTo>
                  <a:pt x="5724607" y="554743"/>
                </a:lnTo>
                <a:lnTo>
                  <a:pt x="5723119" y="566363"/>
                </a:lnTo>
                <a:lnTo>
                  <a:pt x="5721446" y="569374"/>
                </a:lnTo>
                <a:cubicBezTo>
                  <a:pt x="5722109" y="579264"/>
                  <a:pt x="5727640" y="608589"/>
                  <a:pt x="5727098" y="625703"/>
                </a:cubicBezTo>
                <a:cubicBezTo>
                  <a:pt x="5720765" y="657876"/>
                  <a:pt x="5748028" y="639054"/>
                  <a:pt x="5718199" y="672062"/>
                </a:cubicBezTo>
                <a:cubicBezTo>
                  <a:pt x="5728541" y="727155"/>
                  <a:pt x="5696651" y="752273"/>
                  <a:pt x="5721559" y="799708"/>
                </a:cubicBezTo>
                <a:cubicBezTo>
                  <a:pt x="5723793" y="864308"/>
                  <a:pt x="5706512" y="931254"/>
                  <a:pt x="5706600" y="996786"/>
                </a:cubicBezTo>
                <a:cubicBezTo>
                  <a:pt x="5701422" y="1044681"/>
                  <a:pt x="5722027" y="1077722"/>
                  <a:pt x="5698779" y="1123394"/>
                </a:cubicBezTo>
                <a:cubicBezTo>
                  <a:pt x="5702808" y="1126021"/>
                  <a:pt x="5729183" y="1198935"/>
                  <a:pt x="5731557" y="1202870"/>
                </a:cubicBezTo>
                <a:lnTo>
                  <a:pt x="5736580" y="1215292"/>
                </a:lnTo>
                <a:lnTo>
                  <a:pt x="5735505" y="1217172"/>
                </a:lnTo>
                <a:cubicBezTo>
                  <a:pt x="5733380" y="1225092"/>
                  <a:pt x="5734203" y="1229635"/>
                  <a:pt x="5736321" y="1232680"/>
                </a:cubicBezTo>
                <a:lnTo>
                  <a:pt x="5739880" y="1235358"/>
                </a:lnTo>
                <a:lnTo>
                  <a:pt x="5741500" y="1245773"/>
                </a:lnTo>
                <a:lnTo>
                  <a:pt x="5747543" y="1265687"/>
                </a:lnTo>
                <a:lnTo>
                  <a:pt x="5746000" y="1269978"/>
                </a:lnTo>
                <a:lnTo>
                  <a:pt x="5713210" y="1375228"/>
                </a:lnTo>
                <a:cubicBezTo>
                  <a:pt x="5715338" y="1385493"/>
                  <a:pt x="5717065" y="1396315"/>
                  <a:pt x="5718231" y="1407489"/>
                </a:cubicBezTo>
                <a:lnTo>
                  <a:pt x="5718549" y="1414144"/>
                </a:lnTo>
                <a:lnTo>
                  <a:pt x="5718270" y="1414342"/>
                </a:lnTo>
                <a:cubicBezTo>
                  <a:pt x="5717731" y="1415932"/>
                  <a:pt x="5717607" y="1418173"/>
                  <a:pt x="5718039" y="1421494"/>
                </a:cubicBezTo>
                <a:lnTo>
                  <a:pt x="5719130" y="1426276"/>
                </a:lnTo>
                <a:lnTo>
                  <a:pt x="5719749" y="1439183"/>
                </a:lnTo>
                <a:lnTo>
                  <a:pt x="5718068" y="1444070"/>
                </a:lnTo>
                <a:cubicBezTo>
                  <a:pt x="5706546" y="1461201"/>
                  <a:pt x="5668509" y="1454838"/>
                  <a:pt x="5683760" y="1484872"/>
                </a:cubicBezTo>
                <a:cubicBezTo>
                  <a:pt x="5674680" y="1518718"/>
                  <a:pt x="5649677" y="1535628"/>
                  <a:pt x="5655213" y="1570335"/>
                </a:cubicBezTo>
                <a:cubicBezTo>
                  <a:pt x="5646629" y="1601999"/>
                  <a:pt x="5631412" y="1627433"/>
                  <a:pt x="5630336" y="1655809"/>
                </a:cubicBezTo>
                <a:cubicBezTo>
                  <a:pt x="5621171" y="1665112"/>
                  <a:pt x="5615969" y="1674755"/>
                  <a:pt x="5622971" y="1687176"/>
                </a:cubicBezTo>
                <a:cubicBezTo>
                  <a:pt x="5612223" y="1716027"/>
                  <a:pt x="5596756" y="1719733"/>
                  <a:pt x="5602601" y="1741240"/>
                </a:cubicBezTo>
                <a:cubicBezTo>
                  <a:pt x="5576295" y="1752284"/>
                  <a:pt x="5584462" y="1755416"/>
                  <a:pt x="5588781" y="1764858"/>
                </a:cubicBezTo>
                <a:lnTo>
                  <a:pt x="5588947" y="1766091"/>
                </a:lnTo>
                <a:lnTo>
                  <a:pt x="5585214" y="1767564"/>
                </a:lnTo>
                <a:lnTo>
                  <a:pt x="5582552" y="1771907"/>
                </a:lnTo>
                <a:lnTo>
                  <a:pt x="5580211" y="1785016"/>
                </a:lnTo>
                <a:lnTo>
                  <a:pt x="5580144" y="1790155"/>
                </a:lnTo>
                <a:cubicBezTo>
                  <a:pt x="5579795" y="1793615"/>
                  <a:pt x="5579174" y="1795816"/>
                  <a:pt x="5578316" y="1797230"/>
                </a:cubicBezTo>
                <a:lnTo>
                  <a:pt x="5578012" y="1797341"/>
                </a:lnTo>
                <a:lnTo>
                  <a:pt x="5576805" y="1804097"/>
                </a:lnTo>
                <a:cubicBezTo>
                  <a:pt x="5575363" y="1815650"/>
                  <a:pt x="5574518" y="1827037"/>
                  <a:pt x="5574175" y="1837992"/>
                </a:cubicBezTo>
                <a:cubicBezTo>
                  <a:pt x="5557462" y="1843069"/>
                  <a:pt x="5564796" y="1885741"/>
                  <a:pt x="5538573" y="1874590"/>
                </a:cubicBezTo>
                <a:cubicBezTo>
                  <a:pt x="5537299" y="1889161"/>
                  <a:pt x="5546475" y="1900511"/>
                  <a:pt x="5529775" y="1891237"/>
                </a:cubicBezTo>
                <a:cubicBezTo>
                  <a:pt x="5528841" y="1895903"/>
                  <a:pt x="5526597" y="1898352"/>
                  <a:pt x="5523694" y="1899776"/>
                </a:cubicBezTo>
                <a:lnTo>
                  <a:pt x="5522424" y="1900078"/>
                </a:lnTo>
                <a:lnTo>
                  <a:pt x="5520031" y="1932606"/>
                </a:lnTo>
                <a:lnTo>
                  <a:pt x="5517631" y="1936394"/>
                </a:lnTo>
                <a:lnTo>
                  <a:pt x="5518736" y="1958275"/>
                </a:lnTo>
                <a:lnTo>
                  <a:pt x="5520575" y="1973057"/>
                </a:lnTo>
                <a:lnTo>
                  <a:pt x="5494788" y="2160875"/>
                </a:lnTo>
                <a:cubicBezTo>
                  <a:pt x="5491310" y="2207647"/>
                  <a:pt x="5503036" y="2214838"/>
                  <a:pt x="5495547" y="2270995"/>
                </a:cubicBezTo>
                <a:cubicBezTo>
                  <a:pt x="5458835" y="2262012"/>
                  <a:pt x="5510792" y="2386959"/>
                  <a:pt x="5473327" y="2341361"/>
                </a:cubicBezTo>
                <a:cubicBezTo>
                  <a:pt x="5472407" y="2358369"/>
                  <a:pt x="5453871" y="2371442"/>
                  <a:pt x="5444557" y="2359357"/>
                </a:cubicBezTo>
                <a:cubicBezTo>
                  <a:pt x="5456929" y="2414891"/>
                  <a:pt x="5413654" y="2481170"/>
                  <a:pt x="5410799" y="2539631"/>
                </a:cubicBezTo>
                <a:cubicBezTo>
                  <a:pt x="5375706" y="2562954"/>
                  <a:pt x="5405218" y="2552984"/>
                  <a:pt x="5392086" y="2583107"/>
                </a:cubicBezTo>
                <a:cubicBezTo>
                  <a:pt x="5419473" y="2580934"/>
                  <a:pt x="5368223" y="2617657"/>
                  <a:pt x="5396221" y="2626625"/>
                </a:cubicBezTo>
                <a:cubicBezTo>
                  <a:pt x="5392944" y="2631822"/>
                  <a:pt x="5388887" y="2636576"/>
                  <a:pt x="5384605" y="2641276"/>
                </a:cubicBezTo>
                <a:lnTo>
                  <a:pt x="5382375" y="2643748"/>
                </a:lnTo>
                <a:lnTo>
                  <a:pt x="5378376" y="2654882"/>
                </a:lnTo>
                <a:lnTo>
                  <a:pt x="5371098" y="2656453"/>
                </a:lnTo>
                <a:lnTo>
                  <a:pt x="5360670" y="2672090"/>
                </a:lnTo>
                <a:cubicBezTo>
                  <a:pt x="5357715" y="2678188"/>
                  <a:pt x="5355645" y="2685034"/>
                  <a:pt x="5355023" y="2693024"/>
                </a:cubicBezTo>
                <a:cubicBezTo>
                  <a:pt x="5361493" y="2714719"/>
                  <a:pt x="5340211" y="2740505"/>
                  <a:pt x="5334290" y="2767224"/>
                </a:cubicBezTo>
                <a:lnTo>
                  <a:pt x="5334675" y="2780287"/>
                </a:lnTo>
                <a:lnTo>
                  <a:pt x="5318729" y="2818533"/>
                </a:lnTo>
                <a:cubicBezTo>
                  <a:pt x="5314717" y="2829555"/>
                  <a:pt x="5311133" y="2841142"/>
                  <a:pt x="5308395" y="2853605"/>
                </a:cubicBezTo>
                <a:lnTo>
                  <a:pt x="5305322" y="2877253"/>
                </a:lnTo>
                <a:lnTo>
                  <a:pt x="5301489" y="2882681"/>
                </a:lnTo>
                <a:cubicBezTo>
                  <a:pt x="5299075" y="2893219"/>
                  <a:pt x="5303638" y="2909145"/>
                  <a:pt x="5294118" y="2905402"/>
                </a:cubicBezTo>
                <a:lnTo>
                  <a:pt x="5294526" y="2918038"/>
                </a:lnTo>
                <a:lnTo>
                  <a:pt x="5283716" y="2927650"/>
                </a:lnTo>
                <a:cubicBezTo>
                  <a:pt x="5281569" y="2928458"/>
                  <a:pt x="5279386" y="2928919"/>
                  <a:pt x="5277240" y="2929023"/>
                </a:cubicBezTo>
                <a:lnTo>
                  <a:pt x="5275633" y="2946120"/>
                </a:lnTo>
                <a:lnTo>
                  <a:pt x="5266576" y="2958163"/>
                </a:lnTo>
                <a:lnTo>
                  <a:pt x="5267255" y="2970848"/>
                </a:lnTo>
                <a:lnTo>
                  <a:pt x="5265185" y="2975513"/>
                </a:lnTo>
                <a:lnTo>
                  <a:pt x="5259313" y="2986924"/>
                </a:lnTo>
                <a:cubicBezTo>
                  <a:pt x="5255780" y="2992640"/>
                  <a:pt x="5251658" y="2998994"/>
                  <a:pt x="5247802" y="3006258"/>
                </a:cubicBezTo>
                <a:lnTo>
                  <a:pt x="5245279" y="3012562"/>
                </a:lnTo>
                <a:lnTo>
                  <a:pt x="5232206" y="3024355"/>
                </a:lnTo>
                <a:cubicBezTo>
                  <a:pt x="5222427" y="3032866"/>
                  <a:pt x="5215538" y="3039771"/>
                  <a:pt x="5217115" y="3049786"/>
                </a:cubicBezTo>
                <a:cubicBezTo>
                  <a:pt x="5203961" y="3062817"/>
                  <a:pt x="5175346" y="3066969"/>
                  <a:pt x="5176572" y="3090998"/>
                </a:cubicBezTo>
                <a:cubicBezTo>
                  <a:pt x="5166573" y="3081252"/>
                  <a:pt x="5168849" y="3115369"/>
                  <a:pt x="5155861" y="3116019"/>
                </a:cubicBezTo>
                <a:cubicBezTo>
                  <a:pt x="5145726" y="3115265"/>
                  <a:pt x="5144054" y="3125438"/>
                  <a:pt x="5138549" y="3132106"/>
                </a:cubicBezTo>
                <a:cubicBezTo>
                  <a:pt x="5127269" y="3134983"/>
                  <a:pt x="5108506" y="3170815"/>
                  <a:pt x="5106546" y="3184456"/>
                </a:cubicBezTo>
                <a:cubicBezTo>
                  <a:pt x="5106861" y="3224391"/>
                  <a:pt x="5059318" y="3244332"/>
                  <a:pt x="5058542" y="3275999"/>
                </a:cubicBezTo>
                <a:cubicBezTo>
                  <a:pt x="5055611" y="3283596"/>
                  <a:pt x="5051712" y="3289520"/>
                  <a:pt x="5047232" y="3294370"/>
                </a:cubicBezTo>
                <a:lnTo>
                  <a:pt x="5033169" y="3305717"/>
                </a:lnTo>
                <a:cubicBezTo>
                  <a:pt x="5030820" y="3305304"/>
                  <a:pt x="5028471" y="3304890"/>
                  <a:pt x="5026122" y="3304478"/>
                </a:cubicBezTo>
                <a:lnTo>
                  <a:pt x="5019204" y="3313868"/>
                </a:lnTo>
                <a:lnTo>
                  <a:pt x="5016458" y="3315437"/>
                </a:lnTo>
                <a:cubicBezTo>
                  <a:pt x="5011193" y="3318413"/>
                  <a:pt x="5006115" y="3321522"/>
                  <a:pt x="5001612" y="3325366"/>
                </a:cubicBezTo>
                <a:cubicBezTo>
                  <a:pt x="5024263" y="3344866"/>
                  <a:pt x="4967044" y="3361287"/>
                  <a:pt x="4992447" y="3369627"/>
                </a:cubicBezTo>
                <a:cubicBezTo>
                  <a:pt x="4971645" y="3394149"/>
                  <a:pt x="5001283" y="3395653"/>
                  <a:pt x="4962640" y="3405111"/>
                </a:cubicBezTo>
                <a:cubicBezTo>
                  <a:pt x="4942726" y="3461354"/>
                  <a:pt x="4890717" y="3483285"/>
                  <a:pt x="4885437" y="3542476"/>
                </a:cubicBezTo>
                <a:cubicBezTo>
                  <a:pt x="4880600" y="3527061"/>
                  <a:pt x="4853204" y="3559326"/>
                  <a:pt x="4847328" y="3575653"/>
                </a:cubicBezTo>
                <a:cubicBezTo>
                  <a:pt x="4826975" y="3516612"/>
                  <a:pt x="4797633" y="3684316"/>
                  <a:pt x="4767104" y="3661469"/>
                </a:cubicBezTo>
                <a:cubicBezTo>
                  <a:pt x="4743347" y="3711133"/>
                  <a:pt x="4721374" y="3831513"/>
                  <a:pt x="4704780" y="3873639"/>
                </a:cubicBezTo>
                <a:cubicBezTo>
                  <a:pt x="4706450" y="3878699"/>
                  <a:pt x="4707018" y="3883808"/>
                  <a:pt x="4706808" y="3888925"/>
                </a:cubicBezTo>
                <a:lnTo>
                  <a:pt x="4704311" y="3903419"/>
                </a:lnTo>
                <a:lnTo>
                  <a:pt x="4702575" y="3904376"/>
                </a:lnTo>
                <a:cubicBezTo>
                  <a:pt x="4697037" y="3910030"/>
                  <a:pt x="4695370" y="3914647"/>
                  <a:pt x="4695419" y="3918796"/>
                </a:cubicBezTo>
                <a:lnTo>
                  <a:pt x="4696713" y="3923588"/>
                </a:lnTo>
                <a:lnTo>
                  <a:pt x="4692700" y="3933994"/>
                </a:lnTo>
                <a:lnTo>
                  <a:pt x="4687213" y="3955874"/>
                </a:lnTo>
                <a:lnTo>
                  <a:pt x="4683919" y="3958674"/>
                </a:lnTo>
                <a:cubicBezTo>
                  <a:pt x="4670537" y="3971156"/>
                  <a:pt x="4621823" y="4013377"/>
                  <a:pt x="4606919" y="4030764"/>
                </a:cubicBezTo>
                <a:lnTo>
                  <a:pt x="4591395" y="4069165"/>
                </a:lnTo>
                <a:cubicBezTo>
                  <a:pt x="4591293" y="4069162"/>
                  <a:pt x="4591190" y="4069159"/>
                  <a:pt x="4591089" y="4069157"/>
                </a:cubicBezTo>
                <a:cubicBezTo>
                  <a:pt x="4589894" y="4070214"/>
                  <a:pt x="4588680" y="4072136"/>
                  <a:pt x="4587337" y="4075398"/>
                </a:cubicBezTo>
                <a:lnTo>
                  <a:pt x="4585754" y="4080409"/>
                </a:lnTo>
                <a:lnTo>
                  <a:pt x="4576058" y="4095613"/>
                </a:lnTo>
                <a:lnTo>
                  <a:pt x="4572245" y="4095632"/>
                </a:lnTo>
                <a:lnTo>
                  <a:pt x="4572030" y="4096903"/>
                </a:lnTo>
                <a:lnTo>
                  <a:pt x="4454298" y="4262280"/>
                </a:lnTo>
                <a:cubicBezTo>
                  <a:pt x="4449015" y="4298433"/>
                  <a:pt x="4421396" y="4305460"/>
                  <a:pt x="4403153" y="4335179"/>
                </a:cubicBezTo>
                <a:cubicBezTo>
                  <a:pt x="4408038" y="4370465"/>
                  <a:pt x="4375534" y="4349684"/>
                  <a:pt x="4360039" y="4362080"/>
                </a:cubicBezTo>
                <a:lnTo>
                  <a:pt x="4357068" y="4366231"/>
                </a:lnTo>
                <a:lnTo>
                  <a:pt x="4353801" y="4379126"/>
                </a:lnTo>
                <a:lnTo>
                  <a:pt x="4353370" y="4384233"/>
                </a:lnTo>
                <a:cubicBezTo>
                  <a:pt x="4352777" y="4387655"/>
                  <a:pt x="4352001" y="4389806"/>
                  <a:pt x="4351043" y="4391157"/>
                </a:cubicBezTo>
                <a:cubicBezTo>
                  <a:pt x="4350939" y="4391187"/>
                  <a:pt x="4350835" y="4391216"/>
                  <a:pt x="4350731" y="4391247"/>
                </a:cubicBezTo>
                <a:lnTo>
                  <a:pt x="4349047" y="4397893"/>
                </a:lnTo>
                <a:cubicBezTo>
                  <a:pt x="4346788" y="4409298"/>
                  <a:pt x="4345141" y="4420572"/>
                  <a:pt x="4344022" y="4431453"/>
                </a:cubicBezTo>
                <a:cubicBezTo>
                  <a:pt x="4326944" y="4435435"/>
                  <a:pt x="4331268" y="4478362"/>
                  <a:pt x="4305819" y="4465595"/>
                </a:cubicBezTo>
                <a:cubicBezTo>
                  <a:pt x="4303516" y="4480014"/>
                  <a:pt x="4311896" y="4491890"/>
                  <a:pt x="4295842" y="4481597"/>
                </a:cubicBezTo>
                <a:cubicBezTo>
                  <a:pt x="4294579" y="4486180"/>
                  <a:pt x="4292159" y="4488473"/>
                  <a:pt x="4289154" y="4489703"/>
                </a:cubicBezTo>
                <a:lnTo>
                  <a:pt x="4287862" y="4489926"/>
                </a:lnTo>
                <a:lnTo>
                  <a:pt x="4283172" y="4522137"/>
                </a:lnTo>
                <a:lnTo>
                  <a:pt x="4280503" y="4525754"/>
                </a:lnTo>
                <a:lnTo>
                  <a:pt x="4280064" y="4547595"/>
                </a:lnTo>
                <a:lnTo>
                  <a:pt x="4278441" y="4558429"/>
                </a:lnTo>
                <a:lnTo>
                  <a:pt x="4280863" y="4562417"/>
                </a:lnTo>
                <a:cubicBezTo>
                  <a:pt x="4281877" y="4566212"/>
                  <a:pt x="4281272" y="4570986"/>
                  <a:pt x="4277004" y="4577939"/>
                </a:cubicBezTo>
                <a:lnTo>
                  <a:pt x="4275476" y="4579371"/>
                </a:lnTo>
                <a:lnTo>
                  <a:pt x="4276334" y="4593473"/>
                </a:lnTo>
                <a:cubicBezTo>
                  <a:pt x="4277315" y="4598241"/>
                  <a:pt x="4279075" y="4602753"/>
                  <a:pt x="4281939" y="4606870"/>
                </a:cubicBezTo>
                <a:cubicBezTo>
                  <a:pt x="4247382" y="4642774"/>
                  <a:pt x="4252718" y="4688912"/>
                  <a:pt x="4233839" y="4733904"/>
                </a:cubicBezTo>
                <a:cubicBezTo>
                  <a:pt x="4195436" y="4743589"/>
                  <a:pt x="4207804" y="4835870"/>
                  <a:pt x="4234794" y="4857271"/>
                </a:cubicBezTo>
                <a:cubicBezTo>
                  <a:pt x="4198696" y="4845991"/>
                  <a:pt x="4241862" y="4973625"/>
                  <a:pt x="4207596" y="4925868"/>
                </a:cubicBezTo>
                <a:cubicBezTo>
                  <a:pt x="4205472" y="4942730"/>
                  <a:pt x="4186007" y="4954558"/>
                  <a:pt x="4177540" y="4941939"/>
                </a:cubicBezTo>
                <a:cubicBezTo>
                  <a:pt x="4185998" y="4997982"/>
                  <a:pt x="4138024" y="5061170"/>
                  <a:pt x="4131041" y="5119156"/>
                </a:cubicBezTo>
                <a:cubicBezTo>
                  <a:pt x="4094285" y="5140124"/>
                  <a:pt x="4124516" y="5132087"/>
                  <a:pt x="4109250" y="5161219"/>
                </a:cubicBezTo>
                <a:cubicBezTo>
                  <a:pt x="4136804" y="5160804"/>
                  <a:pt x="4082938" y="5194076"/>
                  <a:pt x="4110314" y="5204785"/>
                </a:cubicBezTo>
                <a:cubicBezTo>
                  <a:pt x="4106672" y="5209749"/>
                  <a:pt x="4102276" y="5214217"/>
                  <a:pt x="4097659" y="5218622"/>
                </a:cubicBezTo>
                <a:lnTo>
                  <a:pt x="4095256" y="5220937"/>
                </a:lnTo>
                <a:lnTo>
                  <a:pt x="4090467" y="5231761"/>
                </a:lnTo>
                <a:lnTo>
                  <a:pt x="4083075" y="5232862"/>
                </a:lnTo>
                <a:lnTo>
                  <a:pt x="4037326" y="5367558"/>
                </a:lnTo>
                <a:cubicBezTo>
                  <a:pt x="4038526" y="5380711"/>
                  <a:pt x="4027950" y="5419583"/>
                  <a:pt x="4017249" y="5425813"/>
                </a:cubicBezTo>
                <a:cubicBezTo>
                  <a:pt x="4013252" y="5433685"/>
                  <a:pt x="4013934" y="5443563"/>
                  <a:pt x="4003539" y="5446090"/>
                </a:cubicBezTo>
                <a:cubicBezTo>
                  <a:pt x="3993532" y="5462854"/>
                  <a:pt x="3970565" y="5501232"/>
                  <a:pt x="3957205" y="5526392"/>
                </a:cubicBezTo>
                <a:cubicBezTo>
                  <a:pt x="3965043" y="5543786"/>
                  <a:pt x="3935859" y="5560520"/>
                  <a:pt x="3923369" y="5597055"/>
                </a:cubicBezTo>
                <a:cubicBezTo>
                  <a:pt x="3932664" y="5616273"/>
                  <a:pt x="3914767" y="5621631"/>
                  <a:pt x="3924699" y="5656420"/>
                </a:cubicBezTo>
                <a:cubicBezTo>
                  <a:pt x="3922559" y="5657197"/>
                  <a:pt x="3920468" y="5658315"/>
                  <a:pt x="3918490" y="5659739"/>
                </a:cubicBezTo>
                <a:cubicBezTo>
                  <a:pt x="3906998" y="5668014"/>
                  <a:pt x="3901738" y="5684633"/>
                  <a:pt x="3906741" y="5696859"/>
                </a:cubicBezTo>
                <a:cubicBezTo>
                  <a:pt x="3917787" y="5751077"/>
                  <a:pt x="3903894" y="5794137"/>
                  <a:pt x="3896975" y="5836200"/>
                </a:cubicBezTo>
                <a:cubicBezTo>
                  <a:pt x="3886327" y="5883020"/>
                  <a:pt x="3866333" y="5844567"/>
                  <a:pt x="3873147" y="5908482"/>
                </a:cubicBezTo>
                <a:cubicBezTo>
                  <a:pt x="3861187" y="5911886"/>
                  <a:pt x="3858506" y="5919033"/>
                  <a:pt x="3859627" y="5932636"/>
                </a:cubicBezTo>
                <a:cubicBezTo>
                  <a:pt x="3853699" y="5955178"/>
                  <a:pt x="3828855" y="5946431"/>
                  <a:pt x="3837289" y="5973195"/>
                </a:cubicBezTo>
                <a:cubicBezTo>
                  <a:pt x="3824885" y="5965382"/>
                  <a:pt x="3819167" y="6014054"/>
                  <a:pt x="3808128" y="5999815"/>
                </a:cubicBezTo>
                <a:cubicBezTo>
                  <a:pt x="3791300" y="6010907"/>
                  <a:pt x="3809561" y="6023761"/>
                  <a:pt x="3794389" y="6035197"/>
                </a:cubicBezTo>
                <a:cubicBezTo>
                  <a:pt x="3786929" y="6050774"/>
                  <a:pt x="3811790" y="6029898"/>
                  <a:pt x="3807321" y="6048196"/>
                </a:cubicBezTo>
                <a:lnTo>
                  <a:pt x="3755396" y="6139024"/>
                </a:lnTo>
                <a:cubicBezTo>
                  <a:pt x="3759254" y="6154301"/>
                  <a:pt x="3752042" y="6163661"/>
                  <a:pt x="3741103" y="6171711"/>
                </a:cubicBezTo>
                <a:cubicBezTo>
                  <a:pt x="3733535" y="6202598"/>
                  <a:pt x="3713075" y="6226925"/>
                  <a:pt x="3697544" y="6259653"/>
                </a:cubicBezTo>
                <a:cubicBezTo>
                  <a:pt x="3694865" y="6299045"/>
                  <a:pt x="3666977" y="6311715"/>
                  <a:pt x="3650470" y="6346715"/>
                </a:cubicBezTo>
                <a:cubicBezTo>
                  <a:pt x="3659289" y="6388489"/>
                  <a:pt x="3612267" y="6361702"/>
                  <a:pt x="3603128" y="6392515"/>
                </a:cubicBezTo>
                <a:cubicBezTo>
                  <a:pt x="3605217" y="6447506"/>
                  <a:pt x="3586565" y="6386444"/>
                  <a:pt x="3566534" y="6464704"/>
                </a:cubicBezTo>
                <a:cubicBezTo>
                  <a:pt x="3568262" y="6469951"/>
                  <a:pt x="3561663" y="6478219"/>
                  <a:pt x="3557558" y="6475940"/>
                </a:cubicBezTo>
                <a:cubicBezTo>
                  <a:pt x="3553344" y="6493136"/>
                  <a:pt x="3470845" y="6573200"/>
                  <a:pt x="3467778" y="6598594"/>
                </a:cubicBezTo>
                <a:cubicBezTo>
                  <a:pt x="3438927" y="6641625"/>
                  <a:pt x="3422129" y="6632408"/>
                  <a:pt x="3406680" y="6665163"/>
                </a:cubicBezTo>
                <a:cubicBezTo>
                  <a:pt x="3378055" y="6699949"/>
                  <a:pt x="3355790" y="6770233"/>
                  <a:pt x="3298660" y="6829172"/>
                </a:cubicBezTo>
                <a:lnTo>
                  <a:pt x="3279359"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818866" y="609600"/>
            <a:ext cx="4603739" cy="3244702"/>
          </a:xfrm>
        </p:spPr>
        <p:txBody>
          <a:bodyPr anchor="t">
            <a:normAutofit/>
          </a:bodyPr>
          <a:lstStyle/>
          <a:p>
            <a:r>
              <a:rPr lang="en-US" dirty="0"/>
              <a:t>Patch Merging</a:t>
            </a:r>
          </a:p>
        </p:txBody>
      </p:sp>
      <p:sp>
        <p:nvSpPr>
          <p:cNvPr id="221" name="Content Placeholder 220">
            <a:extLst>
              <a:ext uri="{FF2B5EF4-FFF2-40B4-BE49-F238E27FC236}">
                <a16:creationId xmlns:a16="http://schemas.microsoft.com/office/drawing/2014/main" id="{9461CDE7-AADE-E656-45C8-254F0F4EFD62}"/>
              </a:ext>
            </a:extLst>
          </p:cNvPr>
          <p:cNvSpPr>
            <a:spLocks noGrp="1"/>
          </p:cNvSpPr>
          <p:nvPr>
            <p:ph idx="1"/>
          </p:nvPr>
        </p:nvSpPr>
        <p:spPr>
          <a:xfrm>
            <a:off x="6411433" y="609600"/>
            <a:ext cx="4826227" cy="5644777"/>
          </a:xfrm>
        </p:spPr>
        <p:txBody>
          <a:bodyPr vert="horz" lIns="91440" tIns="45720" rIns="91440" bIns="45720" rtlCol="0">
            <a:normAutofit/>
          </a:bodyPr>
          <a:lstStyle/>
          <a:p>
            <a:pPr>
              <a:lnSpc>
                <a:spcPct val="90000"/>
              </a:lnSpc>
              <a:spcBef>
                <a:spcPts val="0"/>
              </a:spcBef>
            </a:pPr>
            <a:r>
              <a:rPr lang="en-US" sz="1700" dirty="0">
                <a:latin typeface="Calibri"/>
                <a:ea typeface="Batang"/>
                <a:cs typeface="Calibri"/>
              </a:rPr>
              <a:t>In the previous section, we have seen how hierarchical feature maps are built by progressively merging and </a:t>
            </a:r>
            <a:r>
              <a:rPr lang="en-US" sz="1700" dirty="0" err="1">
                <a:latin typeface="Calibri"/>
                <a:ea typeface="Batang"/>
                <a:cs typeface="Calibri"/>
              </a:rPr>
              <a:t>downsampling</a:t>
            </a:r>
            <a:r>
              <a:rPr lang="en-US" sz="1700" dirty="0">
                <a:latin typeface="Calibri"/>
                <a:ea typeface="Batang"/>
                <a:cs typeface="Calibri"/>
              </a:rPr>
              <a:t> the spatial resolution of the feature maps. In convolutional neural networks such as ResNet, </a:t>
            </a:r>
            <a:r>
              <a:rPr lang="en-US" sz="1700" dirty="0" err="1">
                <a:latin typeface="Calibri"/>
                <a:ea typeface="Batang"/>
                <a:cs typeface="Calibri"/>
              </a:rPr>
              <a:t>downsampling</a:t>
            </a:r>
            <a:r>
              <a:rPr lang="en-US" sz="1700" dirty="0">
                <a:latin typeface="Calibri"/>
                <a:ea typeface="Batang"/>
                <a:cs typeface="Calibri"/>
              </a:rPr>
              <a:t> of feature maps is done using the convolution operation. How then, can we </a:t>
            </a:r>
            <a:r>
              <a:rPr lang="en-US" sz="1700" dirty="0" err="1">
                <a:latin typeface="Calibri"/>
                <a:ea typeface="Batang"/>
                <a:cs typeface="Calibri"/>
              </a:rPr>
              <a:t>downsample</a:t>
            </a:r>
            <a:r>
              <a:rPr lang="en-US" sz="1700" dirty="0">
                <a:latin typeface="Calibri"/>
                <a:ea typeface="Batang"/>
                <a:cs typeface="Calibri"/>
              </a:rPr>
              <a:t> feature maps in a pure transformer network without using convolution?</a:t>
            </a:r>
            <a:endParaRPr lang="en-US" sz="1700" dirty="0">
              <a:latin typeface="Calibri"/>
              <a:cs typeface="Calibri"/>
            </a:endParaRPr>
          </a:p>
          <a:p>
            <a:pPr>
              <a:lnSpc>
                <a:spcPct val="90000"/>
              </a:lnSpc>
              <a:spcBef>
                <a:spcPts val="0"/>
              </a:spcBef>
            </a:pPr>
            <a:r>
              <a:rPr lang="en-US" sz="1700" dirty="0">
                <a:latin typeface="Calibri"/>
                <a:ea typeface="Batang"/>
                <a:cs typeface="Calibri"/>
              </a:rPr>
              <a:t>The convolution-free </a:t>
            </a:r>
            <a:r>
              <a:rPr lang="en-US" sz="1700" dirty="0" err="1">
                <a:latin typeface="Calibri"/>
                <a:ea typeface="Batang"/>
                <a:cs typeface="Calibri"/>
              </a:rPr>
              <a:t>downsampling</a:t>
            </a:r>
            <a:r>
              <a:rPr lang="en-US" sz="1700" dirty="0">
                <a:latin typeface="Calibri"/>
                <a:ea typeface="Batang"/>
                <a:cs typeface="Calibri"/>
              </a:rPr>
              <a:t> technique used in Swin Transformer is known as patch merging. In this context, a ‘patch’ refers to the smallest unit in a feature map. In other words, in a 14x14 feature map, there are 14x14=196 patches.</a:t>
            </a:r>
            <a:endParaRPr lang="en-US" sz="1700" dirty="0">
              <a:latin typeface="Calibri"/>
              <a:cs typeface="Calibri"/>
            </a:endParaRPr>
          </a:p>
          <a:p>
            <a:pPr>
              <a:lnSpc>
                <a:spcPct val="90000"/>
              </a:lnSpc>
              <a:spcBef>
                <a:spcPts val="0"/>
              </a:spcBef>
            </a:pPr>
            <a:r>
              <a:rPr lang="en-US" sz="1700" dirty="0">
                <a:latin typeface="Calibri"/>
                <a:ea typeface="Batang"/>
                <a:cs typeface="Calibri"/>
              </a:rPr>
              <a:t>To </a:t>
            </a:r>
            <a:r>
              <a:rPr lang="en-US" sz="1700" dirty="0" err="1">
                <a:latin typeface="Calibri"/>
                <a:ea typeface="Batang"/>
                <a:cs typeface="Calibri"/>
              </a:rPr>
              <a:t>downsample</a:t>
            </a:r>
            <a:r>
              <a:rPr lang="en-US" sz="1700" dirty="0">
                <a:latin typeface="Calibri"/>
                <a:ea typeface="Batang"/>
                <a:cs typeface="Calibri"/>
              </a:rPr>
              <a:t> feature maps by a factor of n, patch merging concatenates the features of each group of n x n </a:t>
            </a:r>
            <a:r>
              <a:rPr lang="en-US" sz="1700" dirty="0" err="1">
                <a:latin typeface="Calibri"/>
                <a:ea typeface="Batang"/>
                <a:cs typeface="Calibri"/>
              </a:rPr>
              <a:t>neighbouring</a:t>
            </a:r>
            <a:r>
              <a:rPr lang="en-US" sz="1700" dirty="0">
                <a:latin typeface="Calibri"/>
                <a:ea typeface="Batang"/>
                <a:cs typeface="Calibri"/>
              </a:rPr>
              <a:t> patches.</a:t>
            </a:r>
            <a:r>
              <a:rPr lang="en-US" sz="1700" dirty="0">
                <a:latin typeface="Calibri"/>
                <a:cs typeface="Calibri"/>
              </a:rPr>
              <a:t/>
            </a:r>
            <a:br>
              <a:rPr lang="en-US" sz="1700" dirty="0">
                <a:latin typeface="Calibri"/>
                <a:cs typeface="Calibri"/>
              </a:rPr>
            </a:br>
            <a:endParaRPr lang="en-US" sz="1700">
              <a:latin typeface="Calibri"/>
              <a:cs typeface="Calibri"/>
            </a:endParaRPr>
          </a:p>
          <a:p>
            <a:pPr>
              <a:lnSpc>
                <a:spcPct val="90000"/>
              </a:lnSpc>
            </a:pPr>
            <a:endParaRPr lang="en-US" sz="1700"/>
          </a:p>
        </p:txBody>
      </p:sp>
    </p:spTree>
    <p:extLst>
      <p:ext uri="{BB962C8B-B14F-4D97-AF65-F5344CB8AC3E}">
        <p14:creationId xmlns:p14="http://schemas.microsoft.com/office/powerpoint/2010/main" val="229584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EB2E8C4-C3E7-4048-A43D-9859510CFA9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24D29CCB-7956-4E3E-8880-304085F04BF4}"/>
                  </a:ext>
                  <a:ext uri="{C183D7F6-B498-43B3-948B-1728B52AA6E4}">
                    <adec:decorative xmlns:adec="http://schemas.microsoft.com/office/drawing/2017/decorative" xmlns=""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6" name="Ink 25">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6"/>
              <a:stretch>
                <a:fillRect/>
              </a:stretch>
            </p:blipFill>
            <p:spPr>
              <a:xfrm>
                <a:off x="12481710" y="6333652"/>
                <a:ext cx="18000" cy="18000"/>
              </a:xfrm>
              <a:prstGeom prst="rect">
                <a:avLst/>
              </a:prstGeom>
            </p:spPr>
          </p:pic>
        </mc:Fallback>
      </mc:AlternateContent>
      <p:sp useBgFill="1">
        <p:nvSpPr>
          <p:cNvPr id="28" name="Rectangle 27">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DD1FCA-8ACB-4958-81DD-4CDD6D3E1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773408" y="992094"/>
            <a:ext cx="3760499" cy="2795160"/>
          </a:xfrm>
        </p:spPr>
        <p:txBody>
          <a:bodyPr vert="horz" lIns="91440" tIns="45720" rIns="91440" bIns="45720" rtlCol="0" anchor="b">
            <a:normAutofit/>
          </a:bodyPr>
          <a:lstStyle/>
          <a:p>
            <a:pPr algn="ctr"/>
            <a:r>
              <a:rPr lang="en-US" dirty="0"/>
              <a:t>Patch Merging</a:t>
            </a:r>
            <a:endParaRPr lang="en-US"/>
          </a:p>
        </p:txBody>
      </p:sp>
      <p:pic>
        <p:nvPicPr>
          <p:cNvPr id="3" name="video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987874" y="523201"/>
            <a:ext cx="5334000" cy="5334000"/>
          </a:xfrm>
          <a:prstGeom prst="rect">
            <a:avLst/>
          </a:prstGeom>
        </p:spPr>
      </p:pic>
    </p:spTree>
    <p:extLst>
      <p:ext uri="{BB962C8B-B14F-4D97-AF65-F5344CB8AC3E}">
        <p14:creationId xmlns:p14="http://schemas.microsoft.com/office/powerpoint/2010/main" val="18380578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TotalTime>
  <Words>555</Words>
  <Application>Microsoft Office PowerPoint</Application>
  <PresentationFormat>Widescreen</PresentationFormat>
  <Paragraphs>48</Paragraphs>
  <Slides>19</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Batang</vt:lpstr>
      <vt:lpstr>Bembo</vt:lpstr>
      <vt:lpstr>Calibri</vt:lpstr>
      <vt:lpstr>ArchiveVTI</vt:lpstr>
      <vt:lpstr>SWIN TRANSFORMER</vt:lpstr>
      <vt:lpstr>Introduction</vt:lpstr>
      <vt:lpstr>Swin Transformer: Improving the ViT</vt:lpstr>
      <vt:lpstr>Swin Transformer Architecture &amp; Key Concepts</vt:lpstr>
      <vt:lpstr>Swin Transformer Architecture &amp; Key Concepts</vt:lpstr>
      <vt:lpstr>Hierarchical Feature Maps</vt:lpstr>
      <vt:lpstr>Hierarchical Feature Maps</vt:lpstr>
      <vt:lpstr>Patch Merging</vt:lpstr>
      <vt:lpstr>Patch Merging</vt:lpstr>
      <vt:lpstr>Swin Transformer Block</vt:lpstr>
      <vt:lpstr>SWIM TRANSFORMER BLOCK</vt:lpstr>
      <vt:lpstr>Window-based Self-Attention</vt:lpstr>
      <vt:lpstr>WINDOW-BASED SELF-ATTENTION   Standard msa</vt:lpstr>
      <vt:lpstr>Window-based Self-Attention</vt:lpstr>
      <vt:lpstr>WINDOW-BASED SELF-ATTENTION   window-based msa</vt:lpstr>
      <vt:lpstr>Shifted Window Self-Attention</vt:lpstr>
      <vt:lpstr>SHIFTED WINDOW SELF-ATTENTION </vt:lpstr>
      <vt:lpstr>SHIFTED WINDOW SELF-ATTENTION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Windows User</cp:lastModifiedBy>
  <cp:revision>164</cp:revision>
  <dcterms:created xsi:type="dcterms:W3CDTF">2023-04-14T12:52:09Z</dcterms:created>
  <dcterms:modified xsi:type="dcterms:W3CDTF">2023-04-15T15:16:25Z</dcterms:modified>
</cp:coreProperties>
</file>