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7" r:id="rId3"/>
    <p:sldId id="26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E42A6"/>
    <a:srgbClr val="EF1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28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752-8899-4BC0-97C4-D1BBDACD4978}" type="datetimeFigureOut">
              <a:rPr lang="ru-RU" smtClean="0"/>
              <a:t>24.05.2018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4D6-4B87-4087-AF5F-CB1A11295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61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752-8899-4BC0-97C4-D1BBDACD4978}" type="datetimeFigureOut">
              <a:rPr lang="ru-RU" smtClean="0"/>
              <a:t>24.05.2018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4D6-4B87-4087-AF5F-CB1A11295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46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752-8899-4BC0-97C4-D1BBDACD4978}" type="datetimeFigureOut">
              <a:rPr lang="ru-RU" smtClean="0"/>
              <a:t>24.05.2018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4D6-4B87-4087-AF5F-CB1A11295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26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752-8899-4BC0-97C4-D1BBDACD4978}" type="datetimeFigureOut">
              <a:rPr lang="ru-RU" smtClean="0"/>
              <a:t>24.05.2018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4D6-4B87-4087-AF5F-CB1A11295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6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752-8899-4BC0-97C4-D1BBDACD4978}" type="datetimeFigureOut">
              <a:rPr lang="ru-RU" smtClean="0"/>
              <a:t>24.05.2018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4D6-4B87-4087-AF5F-CB1A11295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86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752-8899-4BC0-97C4-D1BBDACD4978}" type="datetimeFigureOut">
              <a:rPr lang="ru-RU" smtClean="0"/>
              <a:t>24.05.2018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4D6-4B87-4087-AF5F-CB1A11295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80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752-8899-4BC0-97C4-D1BBDACD4978}" type="datetimeFigureOut">
              <a:rPr lang="ru-RU" smtClean="0"/>
              <a:t>24.05.2018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4D6-4B87-4087-AF5F-CB1A11295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23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752-8899-4BC0-97C4-D1BBDACD4978}" type="datetimeFigureOut">
              <a:rPr lang="ru-RU" smtClean="0"/>
              <a:t>24.05.2018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4D6-4B87-4087-AF5F-CB1A11295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45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752-8899-4BC0-97C4-D1BBDACD4978}" type="datetimeFigureOut">
              <a:rPr lang="ru-RU" smtClean="0"/>
              <a:t>24.05.2018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4D6-4B87-4087-AF5F-CB1A11295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03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752-8899-4BC0-97C4-D1BBDACD4978}" type="datetimeFigureOut">
              <a:rPr lang="ru-RU" smtClean="0"/>
              <a:t>24.05.2018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4D6-4B87-4087-AF5F-CB1A11295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78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2752-8899-4BC0-97C4-D1BBDACD4978}" type="datetimeFigureOut">
              <a:rPr lang="ru-RU" smtClean="0"/>
              <a:t>24.05.2018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64D6-4B87-4087-AF5F-CB1A11295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18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62752-8899-4BC0-97C4-D1BBDACD4978}" type="datetimeFigureOut">
              <a:rPr lang="ru-RU" smtClean="0"/>
              <a:t>24.05.2018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D64D6-4B87-4087-AF5F-CB1A11295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34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183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43000" y="165099"/>
            <a:ext cx="105029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FC   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 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երկու ֆայլերի համեմատում և նրանց միջև տարբերությունների արտածում, ինչքան տարբերությունները մեծ են, այդքան համեմատման արդյունքը, որը արտածվում է էկրանին մեծ կլինի</a:t>
            </a:r>
            <a:r>
              <a:rPr lang="hy-AM" dirty="0"/>
              <a:t/>
            </a:r>
            <a:br>
              <a:rPr lang="hy-AM" dirty="0"/>
            </a:b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FIND    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տրված բառի փնտրում տրված պանակում (տրված 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path-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ով)</a:t>
            </a:r>
            <a:r>
              <a:rPr lang="hy-AM" dirty="0"/>
              <a:t/>
            </a:r>
            <a:br>
              <a:rPr lang="hy-AM" dirty="0"/>
            </a:b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FINDSTR    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ֆայլերում տողերի փնտրում</a:t>
            </a:r>
            <a:r>
              <a:rPr lang="hy-AM" dirty="0"/>
              <a:t/>
            </a:r>
            <a:br>
              <a:rPr lang="hy-AM" dirty="0"/>
            </a:b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FOR    </a:t>
            </a:r>
            <a:r>
              <a:rPr lang="en-US" dirty="0" err="1">
                <a:solidFill>
                  <a:srgbClr val="666666"/>
                </a:solidFill>
                <a:latin typeface="Tahoma" panose="020B0604030504040204" pitchFamily="34" charset="0"/>
              </a:rPr>
              <a:t>for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 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ցիկլ, կարելի է օրինակ օգտագրոծել տվյալ հրամանը մի քանի ֆայլի հետ կատարելու համար</a:t>
            </a:r>
            <a:r>
              <a:rPr lang="hy-AM" dirty="0"/>
              <a:t/>
            </a:r>
            <a:br>
              <a:rPr lang="hy-AM" dirty="0"/>
            </a:b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HELP   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 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արտածում է 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Windows-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ի հրամանների ցանկը և կարճ նկարագրությունը</a:t>
            </a:r>
            <a:r>
              <a:rPr lang="hy-AM" dirty="0"/>
              <a:t/>
            </a:r>
            <a:br>
              <a:rPr lang="hy-AM" dirty="0"/>
            </a:b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IF    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պայմանական անցման օպերատոր</a:t>
            </a:r>
            <a:r>
              <a:rPr lang="hy-AM" dirty="0"/>
              <a:t/>
            </a:r>
            <a:br>
              <a:rPr lang="hy-AM" dirty="0"/>
            </a:b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MD   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 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պանակի (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directory) 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ստեղծում</a:t>
            </a:r>
            <a:r>
              <a:rPr lang="hy-AM" dirty="0"/>
              <a:t/>
            </a:r>
            <a:br>
              <a:rPr lang="hy-AM" dirty="0"/>
            </a:b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MKDIR   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 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պանակի (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directory) 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ստեղծում</a:t>
            </a:r>
            <a:r>
              <a:rPr lang="hy-AM" dirty="0"/>
              <a:t/>
            </a:r>
            <a:br>
              <a:rPr lang="hy-AM" dirty="0"/>
            </a:b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MODE    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com 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և </a:t>
            </a:r>
            <a:r>
              <a:rPr lang="en-US" dirty="0" err="1">
                <a:solidFill>
                  <a:srgbClr val="666666"/>
                </a:solidFill>
                <a:latin typeface="Tahoma" panose="020B0604030504040204" pitchFamily="34" charset="0"/>
              </a:rPr>
              <a:t>lpt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 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պորտերով կպած սարքերի պարամետրերի արտածում և կարգաբերում</a:t>
            </a:r>
            <a:r>
              <a:rPr lang="hy-AM" dirty="0"/>
              <a:t/>
            </a:r>
            <a:br>
              <a:rPr lang="hy-AM" dirty="0"/>
            </a:b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MOVE    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 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մեկ կամ մի քանի ֆայլերի տեղափոխում այլ 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path-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ով</a:t>
            </a:r>
            <a:r>
              <a:rPr lang="hy-AM" dirty="0"/>
              <a:t/>
            </a:r>
            <a:br>
              <a:rPr lang="hy-AM" dirty="0"/>
            </a:b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PRINT   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 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տեքստային ֆայլի տպում (տպում ոչ թե էկրանին, այլ տպում տպիչ սարքով)</a:t>
            </a:r>
            <a:r>
              <a:rPr lang="hy-AM" dirty="0"/>
              <a:t/>
            </a:r>
            <a:br>
              <a:rPr lang="hy-AM" dirty="0"/>
            </a:b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RD   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 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պանակի (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directory) 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ջնջում</a:t>
            </a:r>
            <a:r>
              <a:rPr lang="hy-AM" dirty="0"/>
              <a:t/>
            </a:r>
            <a:br>
              <a:rPr lang="hy-AM" dirty="0"/>
            </a:b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RECOVER   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 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վնասված սկավառակից ինֆորմացիայի վերականգնում</a:t>
            </a:r>
            <a:r>
              <a:rPr lang="hy-AM" dirty="0"/>
              <a:t/>
            </a:r>
            <a:br>
              <a:rPr lang="hy-AM" dirty="0"/>
            </a:b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REN    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 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ֆայլերի և պանակների անվանափոխում</a:t>
            </a:r>
            <a:r>
              <a:rPr lang="hy-AM" dirty="0"/>
              <a:t/>
            </a:r>
            <a:br>
              <a:rPr lang="hy-AM" dirty="0"/>
            </a:b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RENAME    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 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ֆայլերի և պանակների անվանափոխում</a:t>
            </a:r>
            <a:r>
              <a:rPr lang="hy-AM" dirty="0"/>
              <a:t/>
            </a:r>
            <a:br>
              <a:rPr lang="hy-AM" dirty="0"/>
            </a:b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REPLACE   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 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մեկ ֆայլի փոխարինումը մյուսով</a:t>
            </a:r>
            <a:r>
              <a:rPr lang="hy-AM" dirty="0"/>
              <a:t/>
            </a:r>
            <a:br>
              <a:rPr lang="hy-AM" dirty="0"/>
            </a:b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RMDIR   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 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պանակի ջնջում</a:t>
            </a:r>
            <a:r>
              <a:rPr lang="hy-AM" dirty="0"/>
              <a:t/>
            </a:r>
            <a:br>
              <a:rPr lang="hy-AM" dirty="0"/>
            </a:b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START    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ծրագրի բացումը նոր </a:t>
            </a:r>
            <a:r>
              <a:rPr lang="en-US" dirty="0" err="1">
                <a:solidFill>
                  <a:srgbClr val="666666"/>
                </a:solidFill>
                <a:latin typeface="Tahoma" panose="020B0604030504040204" pitchFamily="34" charset="0"/>
              </a:rPr>
              <a:t>cmd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 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պատուհանից</a:t>
            </a:r>
            <a:r>
              <a:rPr lang="hy-AM" dirty="0"/>
              <a:t/>
            </a:r>
            <a:br>
              <a:rPr lang="hy-AM" dirty="0"/>
            </a:b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TIME   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 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համկարգային ժամացույցի արտածում և կարգաբերում</a:t>
            </a:r>
            <a:r>
              <a:rPr lang="hy-AM" dirty="0"/>
              <a:t/>
            </a:r>
            <a:br>
              <a:rPr lang="hy-AM" dirty="0"/>
            </a:b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TITLE   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 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ընթացիկ 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CMD 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պատուհանի անվանափոխում պարամետրով տրված արժեքով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7251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27100" y="0"/>
            <a:ext cx="112649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TREE   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 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պարամետրով տրված պանակի կամ սկավառակի 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path -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ի գրաֆիկական պատկերումը ծառի տեսքով</a:t>
            </a:r>
            <a:b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</a:b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TYPE   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 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ըեքստային ֆայլերի պարունակության արտածում էկրանին</a:t>
            </a:r>
            <a:b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</a:b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VER   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 Windows -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ի տարբերակի մասին տեղեկատվության արտածում</a:t>
            </a:r>
            <a:b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</a:b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XCOPY   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 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պանակների ծառի և ֆայլերի 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copy</a:t>
            </a:r>
          </a:p>
          <a:p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Եվ վերջում մի քանի օրինակներ</a:t>
            </a:r>
          </a:p>
          <a:p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1. փոխում ենք ընթացիկ դիրեկտորիան օրինակ 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C:\ -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ից 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C:\Program files` </a:t>
            </a: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cd C:\Program </a:t>
            </a:r>
            <a:r>
              <a:rPr lang="en-US" b="1" dirty="0" err="1">
                <a:solidFill>
                  <a:srgbClr val="666666"/>
                </a:solidFill>
                <a:latin typeface="Tahoma" panose="020B0604030504040204" pitchFamily="34" charset="0"/>
              </a:rPr>
              <a:t>FIles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, 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կարող էք 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cd -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ից հետո հավաքել բառի կեսը և սեղմել “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tab” 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և եթե նման անունով դիրեկտորիա կամ ֆայլ գոյությու ունի ավտոմատ կլրացվի 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windows -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ի կողմից,</a:t>
            </a:r>
          </a:p>
          <a:p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2. Եթե ուզում ենք մեկ մակարդակ հետ գնալ ընթացիկ դիրեկտորիայից գրում ենք </a:t>
            </a: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cd..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, cd 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և “..” -ի արանքում բացակ (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space, </a:t>
            </a:r>
            <a:r>
              <a:rPr lang="ru-RU" dirty="0">
                <a:solidFill>
                  <a:srgbClr val="666666"/>
                </a:solidFill>
                <a:latin typeface="Tahoma" panose="020B0604030504040204" pitchFamily="34" charset="0"/>
              </a:rPr>
              <a:t>пробел) 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կարող է լինել, կարող է և չլինել: Կարող ենք նաև ավելի շատ հետ գնալ. օրինակ՝ եթե ուզում ենք 3 մակարդակ հեը գնալ գրում ենք 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cd…… (3 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զույգ “..”)</a:t>
            </a:r>
          </a:p>
          <a:p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3. փնտրում ենք տող նշված ֆայլում </a:t>
            </a: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find “</a:t>
            </a:r>
            <a:r>
              <a:rPr lang="en-US" b="1" dirty="0" err="1">
                <a:solidFill>
                  <a:srgbClr val="666666"/>
                </a:solidFill>
                <a:latin typeface="Tahoma" panose="020B0604030504040204" pitchFamily="34" charset="0"/>
              </a:rPr>
              <a:t>movl</a:t>
            </a: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 (%</a:t>
            </a:r>
            <a:r>
              <a:rPr lang="en-US" b="1" dirty="0" err="1">
                <a:solidFill>
                  <a:srgbClr val="666666"/>
                </a:solidFill>
                <a:latin typeface="Tahoma" panose="020B0604030504040204" pitchFamily="34" charset="0"/>
              </a:rPr>
              <a:t>ebx</a:t>
            </a: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), %</a:t>
            </a:r>
            <a:r>
              <a:rPr lang="en-US" b="1" dirty="0" err="1">
                <a:solidFill>
                  <a:srgbClr val="666666"/>
                </a:solidFill>
                <a:latin typeface="Tahoma" panose="020B0604030504040204" pitchFamily="34" charset="0"/>
              </a:rPr>
              <a:t>eax</a:t>
            </a: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” C:\Documents and Settings\docs\exploit.asm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, “</a:t>
            </a:r>
            <a:r>
              <a:rPr lang="en-US" dirty="0" err="1">
                <a:solidFill>
                  <a:srgbClr val="666666"/>
                </a:solidFill>
                <a:latin typeface="Tahoma" panose="020B0604030504040204" pitchFamily="34" charset="0"/>
              </a:rPr>
              <a:t>movl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 (%</a:t>
            </a:r>
            <a:r>
              <a:rPr lang="en-US" dirty="0" err="1">
                <a:solidFill>
                  <a:srgbClr val="666666"/>
                </a:solidFill>
                <a:latin typeface="Tahoma" panose="020B0604030504040204" pitchFamily="34" charset="0"/>
              </a:rPr>
              <a:t>ebx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), %</a:t>
            </a:r>
            <a:r>
              <a:rPr lang="en-US" dirty="0" err="1">
                <a:solidFill>
                  <a:srgbClr val="666666"/>
                </a:solidFill>
                <a:latin typeface="Tahoma" panose="020B0604030504040204" pitchFamily="34" charset="0"/>
              </a:rPr>
              <a:t>eax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”-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ի փոխարեն կարող էք նշել ցանկացած տող օրինակ “</a:t>
            </a:r>
            <a:r>
              <a:rPr lang="en-US" dirty="0" err="1">
                <a:solidFill>
                  <a:srgbClr val="666666"/>
                </a:solidFill>
                <a:latin typeface="Tahoma" panose="020B0604030504040204" pitchFamily="34" charset="0"/>
              </a:rPr>
              <a:t>exanake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666666"/>
                </a:solidFill>
                <a:latin typeface="Tahoma" panose="020B0604030504040204" pitchFamily="34" charset="0"/>
              </a:rPr>
              <a:t>ajsor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666666"/>
                </a:solidFill>
                <a:latin typeface="Tahoma" panose="020B0604030504040204" pitchFamily="34" charset="0"/>
              </a:rPr>
              <a:t>cerek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@ </a:t>
            </a:r>
            <a:r>
              <a:rPr lang="en-US" dirty="0" err="1">
                <a:solidFill>
                  <a:srgbClr val="666666"/>
                </a:solidFill>
                <a:latin typeface="Tahoma" panose="020B0604030504040204" pitchFamily="34" charset="0"/>
              </a:rPr>
              <a:t>ev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666666"/>
                </a:solidFill>
                <a:latin typeface="Tahoma" panose="020B0604030504040204" pitchFamily="34" charset="0"/>
              </a:rPr>
              <a:t>vaxy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666666"/>
                </a:solidFill>
                <a:latin typeface="Tahoma" panose="020B0604030504040204" pitchFamily="34" charset="0"/>
              </a:rPr>
              <a:t>gisher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@…” </a:t>
            </a:r>
            <a:r>
              <a:rPr lang="ru-RU" dirty="0">
                <a:solidFill>
                  <a:srgbClr val="666666"/>
                </a:solidFill>
                <a:latin typeface="Tahoma" panose="020B0604030504040204" pitchFamily="34" charset="0"/>
              </a:rPr>
              <a:t>😀</a:t>
            </a:r>
          </a:p>
          <a:p>
            <a:r>
              <a:rPr lang="ru-RU" dirty="0">
                <a:solidFill>
                  <a:srgbClr val="666666"/>
                </a:solidFill>
                <a:latin typeface="Tahoma" panose="020B0604030504040204" pitchFamily="34" charset="0"/>
              </a:rPr>
              <a:t>4. 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Ստեղծում ենք դիրեկտորիա (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folder, </a:t>
            </a:r>
            <a:r>
              <a:rPr lang="ru-RU" dirty="0">
                <a:solidFill>
                  <a:srgbClr val="666666"/>
                </a:solidFill>
                <a:latin typeface="Tahoma" panose="020B0604030504040204" pitchFamily="34" charset="0"/>
              </a:rPr>
              <a:t>папка) ` </a:t>
            </a:r>
            <a:r>
              <a:rPr lang="en-US" b="1" dirty="0" err="1">
                <a:solidFill>
                  <a:srgbClr val="666666"/>
                </a:solidFill>
                <a:latin typeface="Tahoma" panose="020B0604030504040204" pitchFamily="34" charset="0"/>
              </a:rPr>
              <a:t>mkdir</a:t>
            </a: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666666"/>
                </a:solidFill>
                <a:latin typeface="Tahoma" panose="020B0604030504040204" pitchFamily="34" charset="0"/>
              </a:rPr>
              <a:t>my_folder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, 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կստեղծվի </a:t>
            </a:r>
            <a:r>
              <a:rPr lang="en-US" dirty="0" err="1">
                <a:solidFill>
                  <a:srgbClr val="666666"/>
                </a:solidFill>
                <a:latin typeface="Tahoma" panose="020B0604030504040204" pitchFamily="34" charset="0"/>
              </a:rPr>
              <a:t>my_folder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 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անունով պանակ</a:t>
            </a:r>
          </a:p>
          <a:p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5. Պանակի ջնջում ` </a:t>
            </a:r>
            <a:r>
              <a:rPr lang="en-US" b="1" dirty="0" err="1">
                <a:solidFill>
                  <a:srgbClr val="666666"/>
                </a:solidFill>
                <a:latin typeface="Tahoma" panose="020B0604030504040204" pitchFamily="34" charset="0"/>
              </a:rPr>
              <a:t>rd</a:t>
            </a: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 </a:t>
            </a:r>
            <a:r>
              <a:rPr lang="en-US" b="1" dirty="0" err="1">
                <a:solidFill>
                  <a:srgbClr val="666666"/>
                </a:solidFill>
                <a:latin typeface="Tahoma" panose="020B0604030504040204" pitchFamily="34" charset="0"/>
              </a:rPr>
              <a:t>my_folder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, 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կջնջվի </a:t>
            </a:r>
            <a:r>
              <a:rPr lang="en-US" dirty="0" err="1">
                <a:solidFill>
                  <a:srgbClr val="666666"/>
                </a:solidFill>
                <a:latin typeface="Tahoma" panose="020B0604030504040204" pitchFamily="34" charset="0"/>
              </a:rPr>
              <a:t>my_folder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-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ը իր պարունակությամբ</a:t>
            </a:r>
          </a:p>
          <a:p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6. Ֆայլի ստեղծում ` </a:t>
            </a: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type </a:t>
            </a:r>
            <a:r>
              <a:rPr lang="en-US" b="1" dirty="0" err="1">
                <a:solidFill>
                  <a:srgbClr val="666666"/>
                </a:solidFill>
                <a:latin typeface="Tahoma" panose="020B0604030504040204" pitchFamily="34" charset="0"/>
              </a:rPr>
              <a:t>nul</a:t>
            </a: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 &gt; my_file.doc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, 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արդյունքում կստեղծվի  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my_file.doc 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անունով ֆայլ,</a:t>
            </a:r>
          </a:p>
          <a:p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7. ֆայլի ջնջում՝ </a:t>
            </a: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del </a:t>
            </a:r>
            <a:r>
              <a:rPr lang="en-US" b="1" dirty="0" err="1">
                <a:solidFill>
                  <a:srgbClr val="666666"/>
                </a:solidFill>
                <a:latin typeface="Tahoma" panose="020B0604030504040204" pitchFamily="34" charset="0"/>
              </a:rPr>
              <a:t>my_file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, 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արդյունքում կջնջվի  </a:t>
            </a:r>
            <a:r>
              <a:rPr lang="en-US" dirty="0" err="1">
                <a:solidFill>
                  <a:srgbClr val="666666"/>
                </a:solidFill>
                <a:latin typeface="Tahoma" panose="020B0604030504040204" pitchFamily="34" charset="0"/>
              </a:rPr>
              <a:t>my_file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 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ֆայլը,</a:t>
            </a:r>
          </a:p>
          <a:p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8.Ընթացիկ պանակի ֆայլերի և պանակների ցուցակի դիտում՝ </a:t>
            </a:r>
            <a:r>
              <a:rPr lang="en-US" b="1" dirty="0" err="1">
                <a:solidFill>
                  <a:srgbClr val="666666"/>
                </a:solidFill>
                <a:latin typeface="Tahoma" panose="020B0604030504040204" pitchFamily="34" charset="0"/>
              </a:rPr>
              <a:t>dir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 , 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արդյունքում էկրանին կտպվի ընթացիկ պանակի պարունակությունը ցուցակի տեսքով,</a:t>
            </a:r>
          </a:p>
          <a:p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9. Տրված պանակի ֆայլերի և պանակների ցուցակի դիտում՝ </a:t>
            </a:r>
            <a:r>
              <a:rPr lang="en-US" b="1" dirty="0" err="1">
                <a:solidFill>
                  <a:srgbClr val="666666"/>
                </a:solidFill>
                <a:latin typeface="Tahoma" panose="020B0604030504040204" pitchFamily="34" charset="0"/>
              </a:rPr>
              <a:t>dir</a:t>
            </a: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 C:\Program Files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, 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արդյունքում էկրանին կտպվի 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C:\Program Files 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ճանապարհով պանակի պարունակությունը ցուցակի տեսքով,</a:t>
            </a:r>
            <a:endParaRPr lang="hy-AM" b="0" i="0" dirty="0">
              <a:solidFill>
                <a:srgbClr val="666666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788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06500" y="177800"/>
            <a:ext cx="10274300" cy="6404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10. ֆայլի տեղափոխում՝</a:t>
            </a:r>
            <a:r>
              <a:rPr lang="hy-AM" b="1" dirty="0">
                <a:solidFill>
                  <a:srgbClr val="666666"/>
                </a:solidFill>
                <a:latin typeface="Tahoma" panose="020B0604030504040204" pitchFamily="34" charset="0"/>
              </a:rPr>
              <a:t> </a:t>
            </a: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move aaa.txt   ./..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 ,  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արդյունքում 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aaaa.txt 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ֆայլը ընթացիկ պանակից կտեղափոխվի մեկ մակարդակ հետ, դրա փախարեն կարող էինք տալ ցանկացած այլ բացարձակ ճանապարհ, օրինակ՝ </a:t>
            </a: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move aaa.txt C:\Documents and Settings\docs\</a:t>
            </a:r>
            <a:r>
              <a:rPr lang="en-US" b="1" dirty="0" err="1">
                <a:solidFill>
                  <a:srgbClr val="666666"/>
                </a:solidFill>
                <a:latin typeface="Tahoma" panose="020B0604030504040204" pitchFamily="34" charset="0"/>
              </a:rPr>
              <a:t>my_docs</a:t>
            </a: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\</a:t>
            </a:r>
            <a:r>
              <a:rPr lang="en-US" b="1" dirty="0" err="1">
                <a:solidFill>
                  <a:srgbClr val="666666"/>
                </a:solidFill>
                <a:latin typeface="Tahoma" panose="020B0604030504040204" pitchFamily="34" charset="0"/>
              </a:rPr>
              <a:t>bbb</a:t>
            </a:r>
            <a:endParaRPr lang="en-US" dirty="0">
              <a:solidFill>
                <a:srgbClr val="666666"/>
              </a:solidFill>
              <a:latin typeface="Tahoma" panose="020B0604030504040204" pitchFamily="34" charset="0"/>
            </a:endParaRPr>
          </a:p>
          <a:p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11. </a:t>
            </a:r>
            <a:r>
              <a:rPr lang="en-US" dirty="0" err="1">
                <a:solidFill>
                  <a:srgbClr val="666666"/>
                </a:solidFill>
                <a:latin typeface="Tahoma" panose="020B0604030504040204" pitchFamily="34" charset="0"/>
              </a:rPr>
              <a:t>cmd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 -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ի փակում ՝</a:t>
            </a:r>
            <a:r>
              <a:rPr lang="hy-AM" b="1" dirty="0">
                <a:solidFill>
                  <a:srgbClr val="666666"/>
                </a:solidFill>
                <a:latin typeface="Tahoma" panose="020B0604030504040204" pitchFamily="34" charset="0"/>
              </a:rPr>
              <a:t> </a:t>
            </a: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exit</a:t>
            </a:r>
            <a:endParaRPr lang="en-US" dirty="0">
              <a:solidFill>
                <a:srgbClr val="666666"/>
              </a:solidFill>
              <a:latin typeface="Tahoma" panose="020B0604030504040204" pitchFamily="34" charset="0"/>
            </a:endParaRPr>
          </a:p>
          <a:p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12. 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տողի տպում՝ </a:t>
            </a: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echo </a:t>
            </a:r>
            <a:r>
              <a:rPr lang="en-US" b="1" dirty="0" err="1">
                <a:solidFill>
                  <a:srgbClr val="666666"/>
                </a:solidFill>
                <a:latin typeface="Tahoma" panose="020B0604030504040204" pitchFamily="34" charset="0"/>
              </a:rPr>
              <a:t>my_string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, 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արդյունքում էկրանին կտպվի </a:t>
            </a:r>
            <a:r>
              <a:rPr lang="en-US" dirty="0" err="1">
                <a:solidFill>
                  <a:srgbClr val="666666"/>
                </a:solidFill>
                <a:latin typeface="Tahoma" panose="020B0604030504040204" pitchFamily="34" charset="0"/>
              </a:rPr>
              <a:t>my_string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 -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ը,</a:t>
            </a:r>
          </a:p>
          <a:p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13. </a:t>
            </a:r>
            <a:r>
              <a:rPr lang="en-US" dirty="0" err="1">
                <a:solidFill>
                  <a:srgbClr val="666666"/>
                </a:solidFill>
                <a:latin typeface="Tahoma" panose="020B0604030504040204" pitchFamily="34" charset="0"/>
              </a:rPr>
              <a:t>cmd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 -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ով կարելի է նաև ծրագրել թողարկել: Դրա համար </a:t>
            </a:r>
            <a:r>
              <a:rPr lang="en-US" dirty="0" err="1">
                <a:solidFill>
                  <a:srgbClr val="666666"/>
                </a:solidFill>
                <a:latin typeface="Tahoma" panose="020B0604030504040204" pitchFamily="34" charset="0"/>
              </a:rPr>
              <a:t>cmd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 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ից 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cd 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էք (գնում էք էլի :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D) 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լինում տվյալ 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exe-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ն պարունակող դիրեկտորիա և այդտեղից գրում եք 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exe 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ֆայլի անունը և տալիս 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enter: 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Օրինակ՝ ենթադրենք մեր ընթացիկ պանակը </a:t>
            </a: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C:\&gt;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 -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ն է և մենք ուզում ենք աշխատացնել 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C:\Program files\</a:t>
            </a:r>
            <a:r>
              <a:rPr lang="en-US" dirty="0" err="1">
                <a:solidFill>
                  <a:srgbClr val="666666"/>
                </a:solidFill>
                <a:latin typeface="Tahoma" panose="020B0604030504040204" pitchFamily="34" charset="0"/>
              </a:rPr>
              <a:t>Microsofr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 office\windord.exe -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ն: Դրա համար գրում ենք </a:t>
            </a: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cd C:\Program files\</a:t>
            </a:r>
            <a:r>
              <a:rPr lang="en-US" b="1" dirty="0" err="1">
                <a:solidFill>
                  <a:srgbClr val="666666"/>
                </a:solidFill>
                <a:latin typeface="Tahoma" panose="020B0604030504040204" pitchFamily="34" charset="0"/>
              </a:rPr>
              <a:t>Microsofr</a:t>
            </a: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 office\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 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և հետո գրում ենք՝ </a:t>
            </a: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windord.exe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: 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Կամ կարող ենք մեր ծրագրի դիրեկտորիան դարձնել միջավայրի փոփոխական գրելով միայն ծրագրի անունը ցանկացած պանակից աշխատացնել մեր ծրագիրը: Դրա համար անում ենք հետևյալը՝</a:t>
            </a:r>
            <a:r>
              <a:rPr lang="hy-AM" b="1" dirty="0">
                <a:solidFill>
                  <a:srgbClr val="666666"/>
                </a:solidFill>
                <a:latin typeface="Tahoma" panose="020B0604030504040204" pitchFamily="34" charset="0"/>
              </a:rPr>
              <a:t> </a:t>
            </a: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set PATH=C:\Program files\</a:t>
            </a:r>
            <a:r>
              <a:rPr lang="en-US" b="1" dirty="0" err="1">
                <a:solidFill>
                  <a:srgbClr val="666666"/>
                </a:solidFill>
                <a:latin typeface="Tahoma" panose="020B0604030504040204" pitchFamily="34" charset="0"/>
              </a:rPr>
              <a:t>Microsofr</a:t>
            </a: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 office\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 : 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Հիմա, երբ մենք գրենք ցանկացած տեղից ընդամենը մեր 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exe -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ի անունը 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windows -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ը այն կփնտրի առաջին հերթին 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PATH 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փոփոխականի վերագրված պանակներում, իսկ այնտեղ կա նաև մեր պանակը ուստի առանց խնդիրների կգտնի մեր 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winword.exe-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ն և կաշխատացնի </a:t>
            </a:r>
            <a:r>
              <a:rPr lang="ru-RU" dirty="0">
                <a:solidFill>
                  <a:srgbClr val="666666"/>
                </a:solidFill>
                <a:latin typeface="Tahoma" panose="020B0604030504040204" pitchFamily="34" charset="0"/>
              </a:rPr>
              <a:t>😀</a:t>
            </a:r>
          </a:p>
          <a:p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Մի խոսքով շատ կարելի է խորանալ. ասեմ նաև որ ցանկացած հրամանի վերաբերյալ տեղեկատվություն ստանալու համար գրում էք հրամանը և կողքը գրում էք </a:t>
            </a:r>
            <a:r>
              <a:rPr lang="hy-AM" b="1" dirty="0">
                <a:solidFill>
                  <a:srgbClr val="666666"/>
                </a:solidFill>
                <a:latin typeface="Tahoma" panose="020B0604030504040204" pitchFamily="34" charset="0"/>
              </a:rPr>
              <a:t>/?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նշանները, օրինակ՝ 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move </a:t>
            </a: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/?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:</a:t>
            </a:r>
          </a:p>
          <a:p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Ընդանհրապես 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shell -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ի հրամանների իմացությունը լայն հնարավորություններ է տալիս (եթե իհարկե </a:t>
            </a:r>
            <a:r>
              <a:rPr lang="en-US" dirty="0" err="1">
                <a:solidFill>
                  <a:srgbClr val="666666"/>
                </a:solidFill>
                <a:latin typeface="Tahoma" panose="020B0604030504040204" pitchFamily="34" charset="0"/>
              </a:rPr>
              <a:t>cmd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 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կարելի է անվանել 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shell……….) 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նամանավանդ ֆիզիկապես այլ տեղ գտնվող համակարգչի հետ աշխատանքի դեպքում:</a:t>
            </a:r>
            <a:endParaRPr lang="hy-AM" b="0" i="0" dirty="0">
              <a:solidFill>
                <a:srgbClr val="666666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77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60000"/>
            <a:lumOff val="4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27300" y="111638"/>
            <a:ext cx="75311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y-AM" sz="3600" dirty="0" smtClean="0">
                <a:solidFill>
                  <a:srgbClr val="FF0000"/>
                </a:solidFill>
                <a:latin typeface="Arial" panose="020B0604020202020204" pitchFamily="34" charset="0"/>
              </a:rPr>
              <a:t>Տերմինալի հրամանները․</a:t>
            </a:r>
            <a:endParaRPr lang="en-US" sz="36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hy-AM" sz="3600" dirty="0" smtClean="0">
                <a:solidFill>
                  <a:srgbClr val="FF0000"/>
                </a:solidFill>
                <a:latin typeface="Arial" panose="020B0604020202020204" pitchFamily="34" charset="0"/>
              </a:rPr>
              <a:t>Տ</a:t>
            </a:r>
            <a:r>
              <a:rPr lang="hy-AM" dirty="0" smtClean="0">
                <a:solidFill>
                  <a:srgbClr val="000000"/>
                </a:solidFill>
                <a:latin typeface="Arial" panose="020B0604020202020204" pitchFamily="34" charset="0"/>
              </a:rPr>
              <a:t>երմինալը </a:t>
            </a:r>
            <a:r>
              <a:rPr lang="hy-AM" dirty="0">
                <a:solidFill>
                  <a:srgbClr val="000000"/>
                </a:solidFill>
                <a:latin typeface="Arial" panose="020B0604020202020204" pitchFamily="34" charset="0"/>
              </a:rPr>
              <a:t>ծրագրերի գործարկման տեքստային միջավայր է</a:t>
            </a:r>
            <a:endParaRPr lang="hy-AM" dirty="0"/>
          </a:p>
          <a:p>
            <a:r>
              <a:rPr lang="hy-AM" dirty="0"/>
              <a:t/>
            </a:r>
            <a:br>
              <a:rPr lang="hy-AM" dirty="0"/>
            </a:b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703566"/>
              </p:ext>
            </p:extLst>
          </p:nvPr>
        </p:nvGraphicFramePr>
        <p:xfrm>
          <a:off x="838199" y="2463799"/>
          <a:ext cx="10452100" cy="4251960"/>
        </p:xfrm>
        <a:graphic>
          <a:graphicData uri="http://schemas.openxmlformats.org/drawingml/2006/table">
            <a:tbl>
              <a:tblPr/>
              <a:tblGrid>
                <a:gridCol w="2385430"/>
                <a:gridCol w="4574954"/>
                <a:gridCol w="3491716"/>
              </a:tblGrid>
              <a:tr h="29527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y-AM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Հրաման</a:t>
                      </a:r>
                      <a:endParaRPr lang="hy-AM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y-AM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Նշանակությունը</a:t>
                      </a:r>
                      <a:endParaRPr lang="hy-AM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y-AM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Հրամանի հապավումը</a:t>
                      </a:r>
                      <a:endParaRPr lang="hy-AM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6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ls 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y-AM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Ցուցադրում է տվյալ դիրեկտորիայի պարունակությունը</a:t>
                      </a:r>
                      <a:endParaRPr lang="hy-AM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6AA84F"/>
                          </a:solidFill>
                          <a:effectLst/>
                          <a:latin typeface="Consolas" panose="020B0609020204030204" pitchFamily="49" charset="0"/>
                        </a:rPr>
                        <a:t>l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i="0" u="none" strike="noStrike">
                          <a:solidFill>
                            <a:srgbClr val="6AA84F"/>
                          </a:solidFill>
                          <a:effectLst/>
                          <a:latin typeface="Consolas" panose="020B0609020204030204" pitchFamily="49" charset="0"/>
                        </a:rPr>
                        <a:t>s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50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ls -l 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y-AM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Ցուցադրում է տվյալ դիրեկտորիայի պարունակությունունը մանրամասներով</a:t>
                      </a:r>
                      <a:endParaRPr lang="hy-AM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6AA84F"/>
                          </a:solidFill>
                          <a:effectLst/>
                          <a:latin typeface="Consolas" panose="020B0609020204030204" pitchFamily="49" charset="0"/>
                        </a:rPr>
                        <a:t>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i="0" u="none" strike="noStrike" dirty="0">
                          <a:solidFill>
                            <a:srgbClr val="6AA84F"/>
                          </a:solidFill>
                          <a:effectLst/>
                          <a:latin typeface="Consolas" panose="020B0609020204030204" pitchFamily="49" charset="0"/>
                        </a:rPr>
                        <a:t>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7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cd 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y-AM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Փոխում է դիրեկտորիան </a:t>
                      </a:r>
                      <a:endParaRPr lang="hy-AM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93C47D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hange </a:t>
                      </a:r>
                      <a:r>
                        <a:rPr lang="en-US" sz="1400" b="0" i="0" u="none" strike="noStrike" dirty="0">
                          <a:solidFill>
                            <a:srgbClr val="6AA84F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irectory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7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mkdir 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y-AM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Ստեղծում է նոր դիրեկտորիա</a:t>
                      </a:r>
                      <a:endParaRPr lang="hy-AM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6AA84F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400" b="0" i="0" u="none" strike="noStrike">
                          <a:solidFill>
                            <a:srgbClr val="6AA84F"/>
                          </a:solidFill>
                          <a:effectLst/>
                          <a:latin typeface="Consolas" panose="020B0609020204030204" pitchFamily="49" charset="0"/>
                        </a:rPr>
                        <a:t>k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 </a:t>
                      </a:r>
                      <a:r>
                        <a:rPr lang="en-US" sz="1400" b="0" i="0" u="none" strike="noStrike">
                          <a:solidFill>
                            <a:srgbClr val="6AA84F"/>
                          </a:solidFill>
                          <a:effectLst/>
                          <a:latin typeface="Consolas" panose="020B0609020204030204" pitchFamily="49" charset="0"/>
                        </a:rPr>
                        <a:t>dir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ectory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2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touch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y-AM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Կարելի է ստեղծել ֆայլ, բայց ոչ միայն</a:t>
                      </a:r>
                      <a:endParaRPr lang="hy-AM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7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rm 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y-AM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Ջնջում է ֆայլը</a:t>
                      </a:r>
                      <a:endParaRPr lang="hy-AM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6AA84F"/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r>
                        <a:rPr lang="en-US" sz="1400" b="0" i="0" u="none" strike="noStrike">
                          <a:solidFill>
                            <a:srgbClr val="6AA84F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ove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2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rm -r 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y-AM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Ջնջում է դիրեկտորիան ռեկուրսիվորեն</a:t>
                      </a:r>
                      <a:endParaRPr lang="hy-AM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26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history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y-AM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Ցուցադրում է նախկինում կատարված հրամանները</a:t>
                      </a:r>
                      <a:endParaRPr lang="hy-AM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7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pwd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y-AM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Ցուցադրում է ներկա դիրեկտորիան</a:t>
                      </a:r>
                      <a:endParaRPr lang="hy-AM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6AA84F"/>
                          </a:solidFill>
                          <a:effectLst/>
                          <a:latin typeface="Consolas" panose="020B0609020204030204" pitchFamily="49" charset="0"/>
                        </a:rPr>
                        <a:t>p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resent </a:t>
                      </a:r>
                      <a:r>
                        <a:rPr lang="en-US" sz="1400" b="0" i="0" u="none" strike="noStrike" dirty="0">
                          <a:solidFill>
                            <a:srgbClr val="6AA84F"/>
                          </a:solidFill>
                          <a:effectLst/>
                          <a:latin typeface="Consolas" panose="020B0609020204030204" pitchFamily="49" charset="0"/>
                        </a:rPr>
                        <a:t>w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orking </a:t>
                      </a:r>
                      <a:r>
                        <a:rPr lang="en-US" sz="1400" b="0" i="0" u="none" strike="noStrike" dirty="0">
                          <a:solidFill>
                            <a:srgbClr val="6AA84F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irectory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87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901700" y="254001"/>
            <a:ext cx="828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y-AM" sz="3600" dirty="0" smtClean="0">
                <a:solidFill>
                  <a:srgbClr val="FF0000"/>
                </a:solidFill>
                <a:latin typeface="Roboto"/>
              </a:rPr>
              <a:t>                        Հ</a:t>
            </a:r>
            <a:r>
              <a:rPr lang="hy-AM" sz="3200" dirty="0" smtClean="0">
                <a:solidFill>
                  <a:srgbClr val="FF0000"/>
                </a:solidFill>
                <a:latin typeface="Roboto"/>
              </a:rPr>
              <a:t>ասցեավորում</a:t>
            </a:r>
            <a:endParaRPr lang="hy-AM" sz="3200" dirty="0">
              <a:solidFill>
                <a:srgbClr val="FF0000"/>
              </a:solidFill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464219"/>
              </p:ext>
            </p:extLst>
          </p:nvPr>
        </p:nvGraphicFramePr>
        <p:xfrm>
          <a:off x="1643270" y="1815549"/>
          <a:ext cx="9197008" cy="3751655"/>
        </p:xfrm>
        <a:graphic>
          <a:graphicData uri="http://schemas.openxmlformats.org/drawingml/2006/table">
            <a:tbl>
              <a:tblPr/>
              <a:tblGrid>
                <a:gridCol w="3026730"/>
                <a:gridCol w="6170278"/>
              </a:tblGrid>
              <a:tr h="41076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y-AM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Հասցեավորում</a:t>
                      </a:r>
                      <a:endParaRPr lang="hy-AM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y-AM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Նշանակությունը</a:t>
                      </a:r>
                      <a:endParaRPr lang="hy-AM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81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endParaRPr lang="ru-RU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y-AM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Համակարգի արմատը (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root)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81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/www/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etc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hy-AM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դիրեկտորիայի,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www </a:t>
                      </a:r>
                      <a:r>
                        <a:rPr lang="hy-AM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ենթադիրեկտորիայի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etc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hy-AM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ենթադիրեկտորիան</a:t>
                      </a:r>
                      <a:endParaRPr lang="hy-AM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81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~/</a:t>
                      </a:r>
                      <a:endParaRPr lang="ru-RU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y-AM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Տվյալ օգտատիրոջ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home-</a:t>
                      </a:r>
                      <a:r>
                        <a:rPr lang="hy-AM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ը</a:t>
                      </a:r>
                      <a:endParaRPr lang="hy-AM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81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endParaRPr lang="ru-RU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y-AM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Տվյալ պահին ակտիվ դիրեկտորիան</a:t>
                      </a:r>
                      <a:endParaRPr lang="hy-AM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81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../</a:t>
                      </a:r>
                      <a:endParaRPr lang="ru-RU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y-AM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Մեկ դիրեկտորիա վեր</a:t>
                      </a:r>
                      <a:endParaRPr lang="hy-AM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81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../../</a:t>
                      </a:r>
                      <a:endParaRPr lang="ru-RU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y-AM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Երկու դիրեկտորիա վեր</a:t>
                      </a:r>
                      <a:endParaRPr lang="hy-AM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971675" y="24352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40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87400" y="646143"/>
            <a:ext cx="9550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y-AM" sz="2000" dirty="0" smtClean="0">
                <a:latin typeface="Consolas" panose="020B0609020204030204" pitchFamily="49" charset="0"/>
              </a:rPr>
              <a:t>//</a:t>
            </a:r>
          </a:p>
          <a:p>
            <a:r>
              <a:rPr lang="en-US" sz="2000" dirty="0" err="1" smtClean="0">
                <a:latin typeface="Consolas" panose="020B0609020204030204" pitchFamily="49" charset="0"/>
              </a:rPr>
              <a:t>pwd</a:t>
            </a:r>
            <a:r>
              <a:rPr lang="en-US" sz="2000" dirty="0" smtClean="0">
                <a:latin typeface="Consolas" panose="020B0609020204030204" pitchFamily="49" charset="0"/>
              </a:rPr>
              <a:t>                </a:t>
            </a:r>
            <a:r>
              <a:rPr lang="en-US" sz="2000" dirty="0" smtClean="0">
                <a:latin typeface="Arial" panose="020B0604020202020204" pitchFamily="34" charset="0"/>
              </a:rPr>
              <a:t># </a:t>
            </a:r>
            <a:r>
              <a:rPr lang="hy-AM" sz="2000" dirty="0">
                <a:latin typeface="Arial" panose="020B0604020202020204" pitchFamily="34" charset="0"/>
              </a:rPr>
              <a:t>որտեղ ենք</a:t>
            </a:r>
            <a:endParaRPr lang="hy-AM" sz="2000" dirty="0"/>
          </a:p>
          <a:p>
            <a:r>
              <a:rPr lang="en-US" sz="2000" dirty="0">
                <a:latin typeface="Consolas" panose="020B0609020204030204" pitchFamily="49" charset="0"/>
              </a:rPr>
              <a:t>ls</a:t>
            </a:r>
            <a:r>
              <a:rPr lang="en-US" sz="2000" dirty="0">
                <a:latin typeface="Arial" panose="020B0604020202020204" pitchFamily="34" charset="0"/>
              </a:rPr>
              <a:t>                                  </a:t>
            </a:r>
            <a:r>
              <a:rPr lang="en-US" sz="2000" dirty="0" smtClean="0">
                <a:latin typeface="Arial" panose="020B0604020202020204" pitchFamily="34" charset="0"/>
              </a:rPr>
              <a:t># </a:t>
            </a:r>
            <a:r>
              <a:rPr lang="hy-AM" sz="2000" dirty="0">
                <a:latin typeface="Arial" panose="020B0604020202020204" pitchFamily="34" charset="0"/>
              </a:rPr>
              <a:t>ի՞նչ պարունակություն ունի ներկա դիրեկտորիան</a:t>
            </a:r>
            <a:endParaRPr lang="hy-AM" sz="2000" dirty="0"/>
          </a:p>
          <a:p>
            <a:r>
              <a:rPr lang="en-US" sz="2000" dirty="0">
                <a:latin typeface="Consolas" panose="020B0609020204030204" pitchFamily="49" charset="0"/>
              </a:rPr>
              <a:t>ls -l      </a:t>
            </a:r>
            <a:r>
              <a:rPr lang="en-US" sz="2000" dirty="0">
                <a:latin typeface="Arial" panose="020B0604020202020204" pitchFamily="34" charset="0"/>
              </a:rPr>
              <a:t>                # </a:t>
            </a:r>
            <a:r>
              <a:rPr lang="hy-AM" sz="2000" dirty="0">
                <a:latin typeface="Arial" panose="020B0604020202020204" pitchFamily="34" charset="0"/>
              </a:rPr>
              <a:t>նույնը, մանրամասն</a:t>
            </a:r>
            <a:endParaRPr lang="hy-AM" sz="2000" dirty="0"/>
          </a:p>
          <a:p>
            <a:r>
              <a:rPr lang="en-US" sz="2000" dirty="0">
                <a:latin typeface="Consolas" panose="020B0609020204030204" pitchFamily="49" charset="0"/>
              </a:rPr>
              <a:t>cd ~/Desktop</a:t>
            </a:r>
            <a:r>
              <a:rPr lang="en-US" sz="2000" dirty="0">
                <a:latin typeface="Arial" panose="020B0604020202020204" pitchFamily="34" charset="0"/>
              </a:rPr>
              <a:t>              # </a:t>
            </a:r>
            <a:r>
              <a:rPr lang="hy-AM" sz="2000" dirty="0">
                <a:latin typeface="Arial" panose="020B0604020202020204" pitchFamily="34" charset="0"/>
              </a:rPr>
              <a:t>գնանք </a:t>
            </a:r>
            <a:r>
              <a:rPr lang="en-US" sz="2000" dirty="0">
                <a:latin typeface="Arial" panose="020B0604020202020204" pitchFamily="34" charset="0"/>
              </a:rPr>
              <a:t>desktop</a:t>
            </a:r>
            <a:endParaRPr lang="en-US" sz="2000" dirty="0"/>
          </a:p>
          <a:p>
            <a:r>
              <a:rPr lang="en-US" sz="2000" dirty="0" err="1">
                <a:latin typeface="Consolas" panose="020B0609020204030204" pitchFamily="49" charset="0"/>
              </a:rPr>
              <a:t>mkdir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myfirstdir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Arial" panose="020B0604020202020204" pitchFamily="34" charset="0"/>
              </a:rPr>
              <a:t>    # </a:t>
            </a:r>
            <a:r>
              <a:rPr lang="hy-AM" sz="2000" dirty="0">
                <a:latin typeface="Arial" panose="020B0604020202020204" pitchFamily="34" charset="0"/>
              </a:rPr>
              <a:t>ստեղծենք </a:t>
            </a:r>
            <a:r>
              <a:rPr lang="en-US" sz="2000" dirty="0" err="1">
                <a:latin typeface="Arial" panose="020B0604020202020204" pitchFamily="34" charset="0"/>
              </a:rPr>
              <a:t>myfirstdir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hy-AM" sz="2000" dirty="0">
                <a:latin typeface="Arial" panose="020B0604020202020204" pitchFamily="34" charset="0"/>
              </a:rPr>
              <a:t>անունով դիրեկտորիան</a:t>
            </a:r>
            <a:endParaRPr lang="hy-AM" sz="2000" dirty="0"/>
          </a:p>
          <a:p>
            <a:r>
              <a:rPr lang="en-US" sz="2000" dirty="0">
                <a:latin typeface="Consolas" panose="020B0609020204030204" pitchFamily="49" charset="0"/>
              </a:rPr>
              <a:t>ls</a:t>
            </a:r>
            <a:r>
              <a:rPr lang="en-US" sz="2000" dirty="0">
                <a:latin typeface="Arial" panose="020B0604020202020204" pitchFamily="34" charset="0"/>
              </a:rPr>
              <a:t>                                  # </a:t>
            </a:r>
            <a:r>
              <a:rPr lang="hy-AM" sz="2000" dirty="0">
                <a:latin typeface="Arial" panose="020B0604020202020204" pitchFamily="34" charset="0"/>
              </a:rPr>
              <a:t>համոզվենք, որ ստեղծվել է </a:t>
            </a:r>
            <a:endParaRPr lang="hy-AM" sz="2000" dirty="0"/>
          </a:p>
          <a:p>
            <a:r>
              <a:rPr lang="en-US" sz="2000" dirty="0">
                <a:latin typeface="Consolas" panose="020B0609020204030204" pitchFamily="49" charset="0"/>
              </a:rPr>
              <a:t>cd </a:t>
            </a:r>
            <a:r>
              <a:rPr lang="en-US" sz="2000" dirty="0" err="1">
                <a:latin typeface="Consolas" panose="020B0609020204030204" pitchFamily="49" charset="0"/>
              </a:rPr>
              <a:t>myfirstdir</a:t>
            </a:r>
            <a:r>
              <a:rPr lang="en-US" sz="2000" dirty="0">
                <a:latin typeface="Arial" panose="020B0604020202020204" pitchFamily="34" charset="0"/>
              </a:rPr>
              <a:t>            # </a:t>
            </a:r>
            <a:r>
              <a:rPr lang="hy-AM" sz="2000" dirty="0">
                <a:latin typeface="Arial" panose="020B0604020202020204" pitchFamily="34" charset="0"/>
              </a:rPr>
              <a:t>գնանք </a:t>
            </a:r>
            <a:r>
              <a:rPr lang="en-US" sz="2000" dirty="0" err="1">
                <a:latin typeface="Arial" panose="020B0604020202020204" pitchFamily="34" charset="0"/>
              </a:rPr>
              <a:t>myfirstdir</a:t>
            </a:r>
            <a:r>
              <a:rPr lang="en-US" sz="2000" dirty="0">
                <a:latin typeface="Arial" panose="020B0604020202020204" pitchFamily="34" charset="0"/>
              </a:rPr>
              <a:t>-</a:t>
            </a:r>
            <a:r>
              <a:rPr lang="hy-AM" sz="2000" dirty="0">
                <a:latin typeface="Arial" panose="020B0604020202020204" pitchFamily="34" charset="0"/>
              </a:rPr>
              <a:t>ի ներսը</a:t>
            </a:r>
            <a:endParaRPr lang="hy-AM" sz="2000" dirty="0"/>
          </a:p>
          <a:p>
            <a:r>
              <a:rPr lang="en-US" sz="2000" dirty="0">
                <a:latin typeface="Consolas" panose="020B0609020204030204" pitchFamily="49" charset="0"/>
              </a:rPr>
              <a:t>cd ../     </a:t>
            </a:r>
            <a:r>
              <a:rPr lang="en-US" sz="2000" dirty="0">
                <a:latin typeface="Arial" panose="020B0604020202020204" pitchFamily="34" charset="0"/>
              </a:rPr>
              <a:t>                # </a:t>
            </a:r>
            <a:r>
              <a:rPr lang="hy-AM" sz="2000" dirty="0">
                <a:latin typeface="Arial" panose="020B0604020202020204" pitchFamily="34" charset="0"/>
              </a:rPr>
              <a:t>դուրս գանք </a:t>
            </a:r>
            <a:r>
              <a:rPr lang="en-US" sz="2000" dirty="0" err="1">
                <a:latin typeface="Arial" panose="020B0604020202020204" pitchFamily="34" charset="0"/>
              </a:rPr>
              <a:t>myfirstdir</a:t>
            </a:r>
            <a:r>
              <a:rPr lang="en-US" sz="2000" dirty="0">
                <a:latin typeface="Arial" panose="020B0604020202020204" pitchFamily="34" charset="0"/>
              </a:rPr>
              <a:t>-</a:t>
            </a:r>
            <a:r>
              <a:rPr lang="hy-AM" sz="2000" dirty="0">
                <a:latin typeface="Arial" panose="020B0604020202020204" pitchFamily="34" charset="0"/>
              </a:rPr>
              <a:t>ից</a:t>
            </a:r>
            <a:endParaRPr lang="hy-AM" sz="2000" dirty="0"/>
          </a:p>
          <a:p>
            <a:r>
              <a:rPr lang="en-US" sz="2000" dirty="0" err="1">
                <a:latin typeface="Consolas" panose="020B0609020204030204" pitchFamily="49" charset="0"/>
              </a:rPr>
              <a:t>rm</a:t>
            </a:r>
            <a:r>
              <a:rPr lang="en-US" sz="2000" dirty="0">
                <a:latin typeface="Consolas" panose="020B0609020204030204" pitchFamily="49" charset="0"/>
              </a:rPr>
              <a:t>    </a:t>
            </a:r>
            <a:r>
              <a:rPr lang="en-US" sz="2000" dirty="0" err="1">
                <a:latin typeface="Consolas" panose="020B0609020204030204" pitchFamily="49" charset="0"/>
              </a:rPr>
              <a:t>myfirstdir</a:t>
            </a:r>
            <a:r>
              <a:rPr lang="en-US" sz="2000" dirty="0">
                <a:latin typeface="Consolas" panose="020B0609020204030204" pitchFamily="49" charset="0"/>
              </a:rPr>
              <a:t>  </a:t>
            </a:r>
            <a:r>
              <a:rPr lang="en-US" sz="2000" dirty="0">
                <a:latin typeface="Arial" panose="020B0604020202020204" pitchFamily="34" charset="0"/>
              </a:rPr>
              <a:t>  # </a:t>
            </a:r>
            <a:r>
              <a:rPr lang="hy-AM" sz="2000" dirty="0">
                <a:latin typeface="Arial" panose="020B0604020202020204" pitchFamily="34" charset="0"/>
              </a:rPr>
              <a:t>ջնջենք </a:t>
            </a:r>
            <a:r>
              <a:rPr lang="en-US" sz="2000" dirty="0" err="1">
                <a:latin typeface="Arial" panose="020B0604020202020204" pitchFamily="34" charset="0"/>
              </a:rPr>
              <a:t>myfirstdir</a:t>
            </a:r>
            <a:r>
              <a:rPr lang="en-US" sz="2000" dirty="0">
                <a:latin typeface="Arial" panose="020B0604020202020204" pitchFamily="34" charset="0"/>
              </a:rPr>
              <a:t>-</a:t>
            </a:r>
            <a:r>
              <a:rPr lang="hy-AM" sz="2000" dirty="0">
                <a:latin typeface="Arial" panose="020B0604020202020204" pitchFamily="34" charset="0"/>
              </a:rPr>
              <a:t>ը</a:t>
            </a:r>
            <a:endParaRPr lang="hy-AM" sz="2000" dirty="0"/>
          </a:p>
          <a:p>
            <a:r>
              <a:rPr lang="en-US" sz="2000" dirty="0" err="1">
                <a:latin typeface="Consolas" panose="020B0609020204030204" pitchFamily="49" charset="0"/>
              </a:rPr>
              <a:t>rm</a:t>
            </a:r>
            <a:r>
              <a:rPr lang="en-US" sz="2000" dirty="0">
                <a:latin typeface="Consolas" panose="020B0609020204030204" pitchFamily="49" charset="0"/>
              </a:rPr>
              <a:t> -r </a:t>
            </a:r>
            <a:r>
              <a:rPr lang="en-US" sz="2000" dirty="0" err="1">
                <a:latin typeface="Consolas" panose="020B0609020204030204" pitchFamily="49" charset="0"/>
              </a:rPr>
              <a:t>myfirstdir</a:t>
            </a:r>
            <a:r>
              <a:rPr lang="en-US" sz="2000" dirty="0">
                <a:latin typeface="Consolas" panose="020B0609020204030204" pitchFamily="49" charset="0"/>
              </a:rPr>
              <a:t>  </a:t>
            </a:r>
            <a:r>
              <a:rPr lang="en-US" sz="2000" dirty="0">
                <a:latin typeface="Arial" panose="020B0604020202020204" pitchFamily="34" charset="0"/>
              </a:rPr>
              <a:t>  # </a:t>
            </a:r>
            <a:r>
              <a:rPr lang="hy-AM" sz="2000" dirty="0">
                <a:latin typeface="Arial" panose="020B0604020202020204" pitchFamily="34" charset="0"/>
              </a:rPr>
              <a:t>ջնջենք </a:t>
            </a:r>
            <a:r>
              <a:rPr lang="en-US" sz="2000" dirty="0" err="1">
                <a:latin typeface="Arial" panose="020B0604020202020204" pitchFamily="34" charset="0"/>
              </a:rPr>
              <a:t>myfirstdir</a:t>
            </a:r>
            <a:r>
              <a:rPr lang="en-US" sz="2000" dirty="0">
                <a:latin typeface="Arial" panose="020B0604020202020204" pitchFamily="34" charset="0"/>
              </a:rPr>
              <a:t>-</a:t>
            </a:r>
            <a:r>
              <a:rPr lang="hy-AM" sz="2000" dirty="0">
                <a:latin typeface="Arial" panose="020B0604020202020204" pitchFamily="34" charset="0"/>
              </a:rPr>
              <a:t>ը</a:t>
            </a:r>
            <a:endParaRPr lang="hy-AM" sz="2000" dirty="0"/>
          </a:p>
          <a:p>
            <a:r>
              <a:rPr lang="en-US" sz="2000" dirty="0">
                <a:latin typeface="Consolas" panose="020B0609020204030204" pitchFamily="49" charset="0"/>
              </a:rPr>
              <a:t>clear  </a:t>
            </a:r>
            <a:r>
              <a:rPr lang="en-US" sz="2000" dirty="0">
                <a:latin typeface="Arial" panose="020B0604020202020204" pitchFamily="34" charset="0"/>
              </a:rPr>
              <a:t>                        # </a:t>
            </a:r>
            <a:r>
              <a:rPr lang="hy-AM" sz="2000" dirty="0">
                <a:latin typeface="Arial" panose="020B0604020202020204" pitchFamily="34" charset="0"/>
              </a:rPr>
              <a:t>մաքրենք տերմինալի ելքերը</a:t>
            </a:r>
            <a:endParaRPr lang="hy-AM" sz="2000" dirty="0"/>
          </a:p>
          <a:p>
            <a:r>
              <a:rPr lang="en-US" sz="2000" dirty="0">
                <a:latin typeface="Consolas" panose="020B0609020204030204" pitchFamily="49" charset="0"/>
              </a:rPr>
              <a:t>history    </a:t>
            </a:r>
            <a:r>
              <a:rPr lang="en-US" sz="2000" dirty="0">
                <a:latin typeface="Arial" panose="020B0604020202020204" pitchFamily="34" charset="0"/>
              </a:rPr>
              <a:t>                # </a:t>
            </a:r>
            <a:r>
              <a:rPr lang="hy-AM" sz="2000" dirty="0">
                <a:latin typeface="Arial" panose="020B0604020202020204" pitchFamily="34" charset="0"/>
              </a:rPr>
              <a:t>նայենք ինչ ենք արել</a:t>
            </a:r>
            <a:endParaRPr lang="hy-AM" sz="2000" dirty="0"/>
          </a:p>
          <a:p>
            <a:r>
              <a:rPr lang="hy-AM" sz="2000" dirty="0"/>
              <a:t/>
            </a:r>
            <a:br>
              <a:rPr lang="hy-AM" sz="2000" dirty="0"/>
            </a:b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9505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5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12800" y="2501900"/>
            <a:ext cx="98679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 smtClean="0">
                <a:latin typeface="Bernard MT Condensed" panose="02050806060905020404" pitchFamily="18" charset="0"/>
              </a:rPr>
              <a:t>      </a:t>
            </a:r>
            <a:r>
              <a:rPr lang="en-US" sz="9600" dirty="0" smtClean="0">
                <a:solidFill>
                  <a:srgbClr val="7030A0"/>
                </a:solidFill>
                <a:latin typeface="Bernard MT Condensed" panose="02050806060905020404" pitchFamily="18" charset="0"/>
              </a:rPr>
              <a:t>GIT  </a:t>
            </a:r>
            <a:r>
              <a:rPr lang="hy-AM" sz="9600" dirty="0" smtClean="0">
                <a:solidFill>
                  <a:srgbClr val="7030A0"/>
                </a:solidFill>
              </a:rPr>
              <a:t>և</a:t>
            </a:r>
            <a:r>
              <a:rPr lang="en-US" sz="9600" dirty="0" smtClean="0">
                <a:solidFill>
                  <a:srgbClr val="7030A0"/>
                </a:solidFill>
                <a:latin typeface="Bernard MT Condensed" panose="02050806060905020404" pitchFamily="18" charset="0"/>
              </a:rPr>
              <a:t>  GITHUB</a:t>
            </a:r>
            <a:endParaRPr lang="ru-RU" sz="9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56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33500" y="1854344"/>
            <a:ext cx="1154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u="none" strike="noStrike" dirty="0" smtClean="0">
                <a:solidFill>
                  <a:srgbClr val="000000"/>
                </a:solidFill>
                <a:effectLst/>
                <a:latin typeface="Bernard MT Condensed" panose="02050806060905020404" pitchFamily="18" charset="0"/>
              </a:rPr>
              <a:t>     </a:t>
            </a:r>
            <a:r>
              <a:rPr lang="en-US" sz="2000" b="0" i="0" u="none" strike="noStrike" dirty="0" err="1" smtClean="0">
                <a:solidFill>
                  <a:srgbClr val="000000"/>
                </a:solidFill>
                <a:effectLst/>
                <a:latin typeface="Bernard MT Condensed" panose="02050806060905020404" pitchFamily="18" charset="0"/>
              </a:rPr>
              <a:t>Git</a:t>
            </a:r>
            <a:r>
              <a:rPr lang="en-US" sz="2000" b="0" i="0" u="none" strike="noStrike" dirty="0" smtClean="0">
                <a:solidFill>
                  <a:srgbClr val="000000"/>
                </a:solidFill>
                <a:effectLst/>
                <a:latin typeface="Bernard MT Condensed" panose="02050806060905020404" pitchFamily="18" charset="0"/>
              </a:rPr>
              <a:t>-</a:t>
            </a:r>
            <a:r>
              <a:rPr lang="hy-AM" sz="2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ը ծրագրային համակարգ է, որը հնարավորություն է տալիս</a:t>
            </a:r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24000" y="2477292"/>
            <a:ext cx="97155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hy-AM" sz="2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Միաժամանակ մի քանի հոգով աշխատել նախագծի վրա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hy-AM" sz="2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Զարգացնել ծրագրային համակարգը միաժամանակ մի քանի այլընտրանքնային ճյուղերով և վերջում միավորել անհրաժեշտ ճյուղերը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hy-AM" sz="2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․․․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hy-AM" sz="2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Պահպանել ծրագրային կոդի տարբեր վիճակները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36700" y="4457699"/>
            <a:ext cx="76327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u="none" strike="noStrike" dirty="0" smtClean="0">
                <a:solidFill>
                  <a:srgbClr val="000000"/>
                </a:solidFill>
                <a:effectLst/>
                <a:latin typeface="Bernard MT Condensed" panose="02050806060905020404" pitchFamily="18" charset="0"/>
              </a:rPr>
              <a:t> </a:t>
            </a:r>
            <a:r>
              <a:rPr lang="en-US" sz="2000" b="0" i="0" u="none" strike="noStrike" dirty="0" err="1" smtClean="0">
                <a:solidFill>
                  <a:srgbClr val="000000"/>
                </a:solidFill>
                <a:effectLst/>
                <a:latin typeface="Bernard MT Condensed" panose="02050806060905020404" pitchFamily="18" charset="0"/>
              </a:rPr>
              <a:t>Git</a:t>
            </a:r>
            <a:r>
              <a:rPr lang="en-US" sz="2000" b="0" i="0" u="none" strike="noStrike" dirty="0" smtClean="0">
                <a:solidFill>
                  <a:srgbClr val="000000"/>
                </a:solidFill>
                <a:effectLst/>
                <a:latin typeface="Bernard MT Condensed" panose="02050806060905020404" pitchFamily="18" charset="0"/>
              </a:rPr>
              <a:t>-</a:t>
            </a:r>
            <a:r>
              <a:rPr lang="hy-AM" sz="2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ը կարելի է գործարկել տարբեր եղանակներվով, </a:t>
            </a:r>
            <a:r>
              <a:rPr lang="en-US" sz="2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</a:t>
            </a:r>
            <a:r>
              <a:rPr lang="hy-AM" sz="20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օրինակ՝ 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5207000"/>
            <a:ext cx="8978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hy-AM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տերմինալում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hy-AM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Տարբեր տեսակի գրաֆիկական ինտերֆեյսներից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u="none" strike="noStrike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Git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hy-AM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ը ինտեգրված է 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visual studio code </a:t>
            </a:r>
            <a:r>
              <a:rPr lang="hy-AM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֊ի մեջ</a:t>
            </a:r>
            <a:endParaRPr lang="hy-AM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314700" y="-69259"/>
            <a:ext cx="53975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7030A0"/>
                </a:solidFill>
                <a:latin typeface="Bernard MT Condensed" panose="02050806060905020404" pitchFamily="18" charset="0"/>
              </a:rPr>
              <a:t>        </a:t>
            </a:r>
            <a:r>
              <a:rPr lang="en-US" sz="6600" dirty="0" smtClean="0">
                <a:solidFill>
                  <a:schemeClr val="bg2">
                    <a:lumMod val="50000"/>
                  </a:schemeClr>
                </a:solidFill>
                <a:latin typeface="Blackadder ITC" panose="04020505051007020D02" pitchFamily="82" charset="0"/>
              </a:rPr>
              <a:t>GIT  </a:t>
            </a:r>
            <a:r>
              <a:rPr lang="en-US" sz="6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6600" dirty="0" smtClean="0">
                <a:solidFill>
                  <a:schemeClr val="bg2">
                    <a:lumMod val="50000"/>
                  </a:schemeClr>
                </a:solidFill>
                <a:latin typeface="Blackadder ITC" panose="04020505051007020D02" pitchFamily="82" charset="0"/>
              </a:rPr>
              <a:t>and      GITHUB</a:t>
            </a:r>
            <a:endParaRPr lang="ru-RU" sz="6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93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0" y="609600"/>
            <a:ext cx="97155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y-AM" sz="4000" dirty="0" smtClean="0">
                <a:solidFill>
                  <a:srgbClr val="FF0000"/>
                </a:solidFill>
                <a:latin typeface="Arial" panose="020B0604020202020204" pitchFamily="34" charset="0"/>
              </a:rPr>
              <a:t>     </a:t>
            </a:r>
            <a:r>
              <a:rPr lang="en-US" sz="40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G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it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hy-AM" dirty="0">
                <a:solidFill>
                  <a:srgbClr val="000000"/>
                </a:solidFill>
                <a:latin typeface="Arial" panose="020B0604020202020204" pitchFamily="34" charset="0"/>
              </a:rPr>
              <a:t>ռեպոզիտորին  դա մեկ նախագիծ ներառող պահեստ է</a:t>
            </a:r>
            <a:r>
              <a:rPr lang="hy-AM" dirty="0" smtClean="0">
                <a:solidFill>
                  <a:srgbClr val="000000"/>
                </a:solidFill>
                <a:latin typeface="Arial" panose="020B0604020202020204" pitchFamily="34" charset="0"/>
              </a:rPr>
              <a:t>։</a:t>
            </a:r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hy-AM" dirty="0"/>
          </a:p>
          <a:p>
            <a:r>
              <a:rPr lang="hy-AM" dirty="0">
                <a:solidFill>
                  <a:srgbClr val="000000"/>
                </a:solidFill>
                <a:latin typeface="Arial" panose="020B0604020202020204" pitchFamily="34" charset="0"/>
              </a:rPr>
              <a:t>Ռեպոզիտորիները լինում են լոկալ (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local) </a:t>
            </a:r>
            <a:r>
              <a:rPr lang="hy-AM" dirty="0">
                <a:solidFill>
                  <a:srgbClr val="000000"/>
                </a:solidFill>
                <a:latin typeface="Arial" panose="020B0604020202020204" pitchFamily="34" charset="0"/>
              </a:rPr>
              <a:t>և հեռացված (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remote)։</a:t>
            </a: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local-</a:t>
            </a:r>
            <a:r>
              <a:rPr lang="hy-AM" dirty="0">
                <a:solidFill>
                  <a:srgbClr val="000000"/>
                </a:solidFill>
                <a:latin typeface="Arial" panose="020B0604020202020204" pitchFamily="34" charset="0"/>
              </a:rPr>
              <a:t>ը համակարգչի մեջ է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remote</a:t>
            </a:r>
            <a:r>
              <a:rPr lang="hy-AM" dirty="0">
                <a:solidFill>
                  <a:srgbClr val="000000"/>
                </a:solidFill>
                <a:latin typeface="Arial" panose="020B0604020202020204" pitchFamily="34" charset="0"/>
              </a:rPr>
              <a:t>֊ը սերվերի վրա է</a:t>
            </a:r>
          </a:p>
          <a:p>
            <a:pPr fontAlgn="base"/>
            <a:r>
              <a:rPr lang="en-US" dirty="0"/>
              <a:t/>
            </a:r>
            <a:br>
              <a:rPr lang="en-US" dirty="0"/>
            </a:br>
            <a:endParaRPr lang="hy-AM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24000" y="2640925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GitHub-</a:t>
            </a:r>
            <a:r>
              <a:rPr lang="hy-AM" dirty="0">
                <a:solidFill>
                  <a:srgbClr val="000000"/>
                </a:solidFill>
                <a:latin typeface="Arial" panose="020B0604020202020204" pitchFamily="34" charset="0"/>
              </a:rPr>
              <a:t>ը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git</a:t>
            </a:r>
            <a:r>
              <a:rPr lang="hy-AM" dirty="0">
                <a:solidFill>
                  <a:srgbClr val="000000"/>
                </a:solidFill>
                <a:latin typeface="Arial" panose="020B0604020202020204" pitchFamily="34" charset="0"/>
              </a:rPr>
              <a:t>֊ի վրա հիմնված ծրագրային կոդերի առցանց </a:t>
            </a:r>
            <a:r>
              <a:rPr lang="hy-AM" dirty="0" smtClean="0">
                <a:solidFill>
                  <a:srgbClr val="000000"/>
                </a:solidFill>
                <a:latin typeface="Arial" panose="020B0604020202020204" pitchFamily="34" charset="0"/>
              </a:rPr>
              <a:t>պահստ է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409700" y="3175000"/>
            <a:ext cx="77343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Roboto"/>
              </a:rPr>
              <a:t>Git</a:t>
            </a:r>
            <a:r>
              <a:rPr lang="en-US" sz="2400" dirty="0">
                <a:solidFill>
                  <a:srgbClr val="FF0000"/>
                </a:solidFill>
                <a:latin typeface="Roboto"/>
              </a:rPr>
              <a:t>: remote-</a:t>
            </a:r>
            <a:r>
              <a:rPr lang="hy-AM" sz="2400" dirty="0">
                <a:solidFill>
                  <a:srgbClr val="FF0000"/>
                </a:solidFill>
                <a:latin typeface="Roboto"/>
              </a:rPr>
              <a:t>ից </a:t>
            </a:r>
            <a:r>
              <a:rPr lang="en-US" sz="2400" dirty="0">
                <a:solidFill>
                  <a:srgbClr val="FF0000"/>
                </a:solidFill>
                <a:latin typeface="Roboto"/>
              </a:rPr>
              <a:t>local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dirty="0"/>
              <a:t/>
            </a:r>
            <a:br>
              <a:rPr lang="en-US" dirty="0"/>
            </a:br>
            <a:r>
              <a:rPr lang="hy-AM" b="1" dirty="0"/>
              <a:t>Քայլ 1</a:t>
            </a:r>
            <a:r>
              <a:rPr lang="hy-AM" dirty="0"/>
              <a:t>։ կլոնավորենք </a:t>
            </a:r>
            <a:r>
              <a:rPr lang="hy-AM" dirty="0" smtClean="0"/>
              <a:t>ռեպոզիտորիան </a:t>
            </a:r>
            <a:r>
              <a:rPr lang="hy-AM" dirty="0"/>
              <a:t>(այսուհետ՝ ռեպո</a:t>
            </a:r>
            <a:r>
              <a:rPr lang="hy-AM" dirty="0" smtClean="0"/>
              <a:t>)</a:t>
            </a:r>
            <a:endParaRPr lang="en-US" dirty="0" smtClean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cd ~/Desktop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clone </a:t>
            </a:r>
            <a:r>
              <a:rPr lang="hy-AM" dirty="0"/>
              <a:t>գրեքՆորՍտեղծածՌեպոյիՀասցեն</a:t>
            </a:r>
          </a:p>
          <a:p>
            <a:r>
              <a:rPr lang="en-US" dirty="0"/>
              <a:t>cd </a:t>
            </a:r>
            <a:r>
              <a:rPr lang="hy-AM" dirty="0" smtClean="0"/>
              <a:t>գրեքՌեպոզիտորիայի Անունը</a:t>
            </a:r>
            <a:endParaRPr lang="hy-AM" dirty="0"/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clone-</a:t>
            </a:r>
            <a:r>
              <a:rPr lang="hy-AM" dirty="0"/>
              <a:t>ը  պատճենում է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remote</a:t>
            </a:r>
            <a:r>
              <a:rPr lang="en-US" dirty="0"/>
              <a:t> </a:t>
            </a:r>
            <a:r>
              <a:rPr lang="hy-AM" dirty="0"/>
              <a:t>ռեպոն </a:t>
            </a:r>
            <a:r>
              <a:rPr lang="en-US" dirty="0"/>
              <a:t>local </a:t>
            </a:r>
            <a:r>
              <a:rPr lang="hy-AM" dirty="0"/>
              <a:t>մեքենայի վրա</a:t>
            </a:r>
          </a:p>
          <a:p>
            <a:r>
              <a:rPr lang="hy-AM" b="1" dirty="0" smtClean="0"/>
              <a:t>Քայլ </a:t>
            </a:r>
            <a:r>
              <a:rPr lang="hy-AM" b="1" dirty="0"/>
              <a:t>2</a:t>
            </a:r>
            <a:r>
              <a:rPr lang="hy-AM" dirty="0"/>
              <a:t>։ ներբեռնիր և տեղադրիր քո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gameOfLife</a:t>
            </a:r>
            <a:r>
              <a:rPr lang="en-US" dirty="0"/>
              <a:t> </a:t>
            </a:r>
            <a:r>
              <a:rPr lang="hy-AM" dirty="0"/>
              <a:t>նախագիծը</a:t>
            </a:r>
          </a:p>
          <a:p>
            <a:r>
              <a:rPr lang="hy-AM" dirty="0"/>
              <a:t>կլոնավորված պանակում</a:t>
            </a:r>
          </a:p>
          <a:p>
            <a:r>
              <a:rPr lang="hy-AM" dirty="0"/>
              <a:t/>
            </a:r>
            <a:br>
              <a:rPr lang="hy-AM" dirty="0"/>
            </a:br>
            <a:r>
              <a:rPr lang="hy-AM" dirty="0"/>
              <a:t/>
            </a:r>
            <a:br>
              <a:rPr lang="hy-AM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680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14500" y="215900"/>
            <a:ext cx="7315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Roboto"/>
              </a:rPr>
              <a:t>Git</a:t>
            </a:r>
            <a:r>
              <a:rPr lang="en-US" sz="2000" dirty="0">
                <a:solidFill>
                  <a:srgbClr val="FF0000"/>
                </a:solidFill>
                <a:latin typeface="Roboto"/>
              </a:rPr>
              <a:t>: </a:t>
            </a:r>
            <a:r>
              <a:rPr lang="hy-AM" sz="2000" dirty="0">
                <a:solidFill>
                  <a:srgbClr val="FF0000"/>
                </a:solidFill>
                <a:latin typeface="Roboto"/>
              </a:rPr>
              <a:t>աշխատանք </a:t>
            </a:r>
            <a:r>
              <a:rPr lang="en-US" sz="2000" dirty="0">
                <a:solidFill>
                  <a:srgbClr val="FF0000"/>
                </a:solidFill>
                <a:latin typeface="Roboto"/>
              </a:rPr>
              <a:t>local-</a:t>
            </a:r>
            <a:r>
              <a:rPr lang="hy-AM" sz="2000" dirty="0">
                <a:solidFill>
                  <a:srgbClr val="FF0000"/>
                </a:solidFill>
                <a:latin typeface="Roboto"/>
              </a:rPr>
              <a:t>ում</a:t>
            </a:r>
            <a:endParaRPr lang="hy-AM" sz="2000" dirty="0">
              <a:solidFill>
                <a:srgbClr val="FF0000"/>
              </a:solidFill>
            </a:endParaRPr>
          </a:p>
          <a:p>
            <a:r>
              <a:rPr lang="hy-AM" dirty="0"/>
              <a:t/>
            </a:r>
            <a:br>
              <a:rPr lang="hy-AM" dirty="0"/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71600" y="692953"/>
            <a:ext cx="9258300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y-AM" b="1" dirty="0">
                <a:solidFill>
                  <a:srgbClr val="000000"/>
                </a:solidFill>
                <a:latin typeface="Arial" panose="020B0604020202020204" pitchFamily="34" charset="0"/>
              </a:rPr>
              <a:t>Քայլ 3</a:t>
            </a:r>
            <a:r>
              <a:rPr lang="hy-AM" dirty="0">
                <a:solidFill>
                  <a:srgbClr val="000000"/>
                </a:solidFill>
                <a:latin typeface="Arial" panose="020B0604020202020204" pitchFamily="34" charset="0"/>
              </a:rPr>
              <a:t>։ նայենք </a:t>
            </a:r>
            <a:r>
              <a:rPr lang="hy-AM" dirty="0" smtClean="0">
                <a:solidFill>
                  <a:srgbClr val="000000"/>
                </a:solidFill>
                <a:latin typeface="Arial" panose="020B0604020202020204" pitchFamily="34" charset="0"/>
              </a:rPr>
              <a:t>կարգավիճակը</a:t>
            </a:r>
          </a:p>
          <a:p>
            <a:r>
              <a:rPr lang="hy-AM" dirty="0" smtClean="0"/>
              <a:t> 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status</a:t>
            </a:r>
            <a:endParaRPr lang="hy-AM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status-</a:t>
            </a:r>
            <a:r>
              <a:rPr lang="hy-AM" dirty="0"/>
              <a:t>ը  ցուցադրում է, թե որ ֆայլերում փոփոխություններ </a:t>
            </a:r>
            <a:r>
              <a:rPr lang="hy-AM" dirty="0" smtClean="0"/>
              <a:t>կան․</a:t>
            </a:r>
          </a:p>
          <a:p>
            <a:r>
              <a:rPr lang="hy-AM" b="1" dirty="0"/>
              <a:t>Քայլ 4</a:t>
            </a:r>
            <a:r>
              <a:rPr lang="hy-AM" dirty="0"/>
              <a:t>։ հաստատենք փոփոխությունները լոկալ ռեպոյում</a:t>
            </a:r>
          </a:p>
          <a:p>
            <a:r>
              <a:rPr lang="hy-AM" dirty="0"/>
              <a:t/>
            </a:r>
            <a:br>
              <a:rPr lang="hy-AM" dirty="0"/>
            </a:b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add .</a:t>
            </a: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commit  -m</a:t>
            </a:r>
            <a:r>
              <a:rPr lang="en-US" dirty="0"/>
              <a:t> "</a:t>
            </a:r>
            <a:r>
              <a:rPr lang="hy-AM" dirty="0"/>
              <a:t>տեքստ այն մասին, թե ինչ փոփոխություններ են արվել"</a:t>
            </a:r>
          </a:p>
          <a:p>
            <a:r>
              <a:rPr lang="hy-AM" dirty="0"/>
              <a:t/>
            </a:r>
            <a:br>
              <a:rPr lang="hy-AM" dirty="0"/>
            </a:br>
            <a:r>
              <a:rPr lang="hy-AM" dirty="0"/>
              <a:t/>
            </a:r>
            <a:br>
              <a:rPr lang="hy-AM" dirty="0"/>
            </a:b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add </a:t>
            </a:r>
            <a:r>
              <a:rPr lang="en-US" dirty="0"/>
              <a:t>-</a:t>
            </a:r>
            <a:r>
              <a:rPr lang="hy-AM" dirty="0"/>
              <a:t>ը ավելացնում է փոփոխությունները հաստատման ենթակա ֆայլերի ցանկում</a:t>
            </a:r>
          </a:p>
          <a:p>
            <a:r>
              <a:rPr lang="hy-AM" dirty="0"/>
              <a:t/>
            </a:r>
            <a:br>
              <a:rPr lang="hy-AM" dirty="0"/>
            </a:b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commit </a:t>
            </a:r>
            <a:r>
              <a:rPr lang="en-US" dirty="0"/>
              <a:t>-</a:t>
            </a:r>
            <a:r>
              <a:rPr lang="hy-AM" dirty="0"/>
              <a:t>ը հաստատում է տվյալ փոփոխությունների խմբի պահպանումը ռեպոյում</a:t>
            </a:r>
          </a:p>
          <a:p>
            <a:r>
              <a:rPr lang="hy-AM" b="1" dirty="0"/>
              <a:t>Քայլ 5</a:t>
            </a:r>
            <a:r>
              <a:rPr lang="hy-AM" dirty="0"/>
              <a:t>։ ուղարկենք փոփոխությունները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remote</a:t>
            </a:r>
            <a:r>
              <a:rPr lang="en-US" dirty="0"/>
              <a:t> </a:t>
            </a:r>
            <a:r>
              <a:rPr lang="hy-AM" dirty="0"/>
              <a:t>ռեպո</a:t>
            </a:r>
          </a:p>
          <a:p>
            <a:r>
              <a:rPr lang="hy-AM" dirty="0"/>
              <a:t/>
            </a:r>
            <a:br>
              <a:rPr lang="hy-AM" dirty="0"/>
            </a:b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push -u origin master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git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push-</a:t>
            </a:r>
            <a:r>
              <a:rPr lang="hy-AM" dirty="0"/>
              <a:t>ը ուղարկում է փոփոխությունները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remote</a:t>
            </a:r>
            <a:r>
              <a:rPr lang="en-US" dirty="0"/>
              <a:t> </a:t>
            </a:r>
            <a:r>
              <a:rPr lang="hy-AM" dirty="0"/>
              <a:t>ռեպո</a:t>
            </a:r>
            <a:br>
              <a:rPr lang="hy-AM" dirty="0"/>
            </a:br>
            <a:endParaRPr lang="hy-AM" dirty="0"/>
          </a:p>
          <a:p>
            <a:r>
              <a:rPr lang="hy-AM" dirty="0"/>
              <a:t/>
            </a:r>
            <a:br>
              <a:rPr lang="hy-AM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677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54100" y="177800"/>
            <a:ext cx="10807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ASSOC    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 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բերում է հրամանի կողքը նշված ձևաչափի ֆայլերը ցուցակը</a:t>
            </a:r>
            <a:r>
              <a:rPr lang="hy-AM" dirty="0"/>
              <a:t/>
            </a:r>
            <a:br>
              <a:rPr lang="hy-AM" dirty="0"/>
            </a:b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ATTRIB   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 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ֆայլի ատրիբուտների փոփոխում/տպում էկրանին</a:t>
            </a:r>
            <a:r>
              <a:rPr lang="hy-AM" dirty="0"/>
              <a:t/>
            </a:r>
            <a:br>
              <a:rPr lang="hy-AM" dirty="0"/>
            </a:b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BREAK    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CTRL+C 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ստեղների սեղման մշակման ռեժիմի միացում/անջատում</a:t>
            </a:r>
            <a:r>
              <a:rPr lang="hy-AM" dirty="0"/>
              <a:t/>
            </a:r>
            <a:br>
              <a:rPr lang="hy-AM" dirty="0"/>
            </a:b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CD    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ընթացիկ դիրեկտորիայի փոփոխություն</a:t>
            </a:r>
            <a:r>
              <a:rPr lang="hy-AM" dirty="0"/>
              <a:t/>
            </a:r>
            <a:br>
              <a:rPr lang="hy-AM" dirty="0"/>
            </a:b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CHDIR    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ընթացիկ դիրեկտորիայի փոփոխություն</a:t>
            </a:r>
            <a:r>
              <a:rPr lang="hy-AM" dirty="0"/>
              <a:t/>
            </a:r>
            <a:br>
              <a:rPr lang="hy-AM" dirty="0"/>
            </a:b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CHKDSK    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Սկավառակի ստուգում և ստատիստիակյի արտածում</a:t>
            </a:r>
            <a:r>
              <a:rPr lang="hy-AM" dirty="0"/>
              <a:t/>
            </a:r>
            <a:br>
              <a:rPr lang="hy-AM" dirty="0"/>
            </a:b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CLS   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 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մաքրում է էկրանը</a:t>
            </a:r>
            <a:r>
              <a:rPr lang="hy-AM" dirty="0"/>
              <a:t/>
            </a:r>
            <a:br>
              <a:rPr lang="hy-AM" dirty="0"/>
            </a:b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CMD    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բացում է ևս մեկ </a:t>
            </a:r>
            <a:r>
              <a:rPr lang="en-US" dirty="0" err="1">
                <a:solidFill>
                  <a:srgbClr val="666666"/>
                </a:solidFill>
                <a:latin typeface="Tahoma" panose="020B0604030504040204" pitchFamily="34" charset="0"/>
              </a:rPr>
              <a:t>cmd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 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պատուհան</a:t>
            </a:r>
            <a:r>
              <a:rPr lang="hy-AM" dirty="0"/>
              <a:t/>
            </a:r>
            <a:br>
              <a:rPr lang="hy-AM" dirty="0"/>
            </a:b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COLOR    </a:t>
            </a:r>
            <a:r>
              <a:rPr lang="en-US" dirty="0" err="1">
                <a:solidFill>
                  <a:srgbClr val="666666"/>
                </a:solidFill>
                <a:latin typeface="Tahoma" panose="020B0604030504040204" pitchFamily="34" charset="0"/>
              </a:rPr>
              <a:t>cmd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 -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ի Տեքստի և ֆոնի գույների սահմանում</a:t>
            </a:r>
            <a:r>
              <a:rPr lang="hy-AM" dirty="0"/>
              <a:t/>
            </a:r>
            <a:br>
              <a:rPr lang="hy-AM" dirty="0"/>
            </a:b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COMP    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համեմատում է երկու տարբեր ֆայլերի պարունակությունը, բայց միայ երբ դրանց չափերը նույնն են</a:t>
            </a:r>
            <a:r>
              <a:rPr lang="hy-AM" dirty="0"/>
              <a:t/>
            </a:r>
            <a:br>
              <a:rPr lang="hy-AM" dirty="0"/>
            </a:b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CONVERT    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FAT 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ֆայլային համակարգով տրամաբանական հատորների փոխակերպում 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NTFS 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ֆայլային համակարգի</a:t>
            </a:r>
            <a:r>
              <a:rPr lang="hy-AM" dirty="0"/>
              <a:t/>
            </a:r>
            <a:br>
              <a:rPr lang="hy-AM" dirty="0"/>
            </a:b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COPY    </a:t>
            </a:r>
            <a:r>
              <a:rPr lang="en-US" dirty="0" err="1">
                <a:solidFill>
                  <a:srgbClr val="666666"/>
                </a:solidFill>
                <a:latin typeface="Tahoma" panose="020B0604030504040204" pitchFamily="34" charset="0"/>
              </a:rPr>
              <a:t>COPY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- 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է անում մեկ կամ/և ավելի ֆայլեր ուրիշ տեղ</a:t>
            </a:r>
            <a:r>
              <a:rPr lang="hy-AM" dirty="0"/>
              <a:t/>
            </a:r>
            <a:br>
              <a:rPr lang="hy-AM" dirty="0"/>
            </a:b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DATE   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 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ընթացիկ ժամանակի սահմանումը կամ էկրանին արտածումը</a:t>
            </a:r>
            <a:r>
              <a:rPr lang="hy-AM" dirty="0"/>
              <a:t/>
            </a:r>
            <a:br>
              <a:rPr lang="hy-AM" dirty="0"/>
            </a:b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DEL    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մեկ կամ/և ավելի ֆայլերի ջնջում</a:t>
            </a:r>
            <a:r>
              <a:rPr lang="hy-AM" dirty="0"/>
              <a:t/>
            </a:r>
            <a:br>
              <a:rPr lang="hy-AM" dirty="0"/>
            </a:b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DIR   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 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ցույց է տալիս ընթացիկ կամ պարամետրով տրված դիրեկտորիայի (պանակի) պարունակւթյունը 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list-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ով</a:t>
            </a:r>
            <a:r>
              <a:rPr lang="hy-AM" dirty="0"/>
              <a:t/>
            </a:r>
            <a:br>
              <a:rPr lang="hy-AM" dirty="0"/>
            </a:b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ECHO    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տպում է էկրանին պարամետրով տրված տողը</a:t>
            </a:r>
            <a:r>
              <a:rPr lang="hy-AM" dirty="0"/>
              <a:t/>
            </a:r>
            <a:br>
              <a:rPr lang="hy-AM" dirty="0"/>
            </a:b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ERASE  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 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մեկ կամ մի քանի ֆայլերի ջնջում</a:t>
            </a:r>
            <a:r>
              <a:rPr lang="hy-AM" dirty="0"/>
              <a:t/>
            </a:r>
            <a:br>
              <a:rPr lang="hy-AM" dirty="0"/>
            </a:br>
            <a:r>
              <a:rPr lang="en-US" b="1" dirty="0">
                <a:solidFill>
                  <a:srgbClr val="666666"/>
                </a:solidFill>
                <a:latin typeface="Tahoma" panose="020B0604030504040204" pitchFamily="34" charset="0"/>
              </a:rPr>
              <a:t>EXIT   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 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փակում է </a:t>
            </a:r>
            <a:r>
              <a:rPr lang="en-US" dirty="0">
                <a:solidFill>
                  <a:srgbClr val="666666"/>
                </a:solidFill>
                <a:latin typeface="Tahoma" panose="020B0604030504040204" pitchFamily="34" charset="0"/>
              </a:rPr>
              <a:t>CMD -</a:t>
            </a:r>
            <a:r>
              <a:rPr lang="hy-AM" dirty="0">
                <a:solidFill>
                  <a:srgbClr val="666666"/>
                </a:solidFill>
                <a:latin typeface="Tahoma" panose="020B0604030504040204" pitchFamily="34" charset="0"/>
              </a:rPr>
              <a:t>ն</a:t>
            </a:r>
            <a:r>
              <a:rPr lang="hy-AM" dirty="0"/>
              <a:t/>
            </a:r>
            <a:br>
              <a:rPr lang="hy-AM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70233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237</Words>
  <Application>Microsoft Office PowerPoint</Application>
  <PresentationFormat>Широкоэкранный</PresentationFormat>
  <Paragraphs>121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1" baseType="lpstr">
      <vt:lpstr>Arial</vt:lpstr>
      <vt:lpstr>Bernard MT Condensed</vt:lpstr>
      <vt:lpstr>Blackadder ITC</vt:lpstr>
      <vt:lpstr>Calibri</vt:lpstr>
      <vt:lpstr>Calibri Light</vt:lpstr>
      <vt:lpstr>Consolas</vt:lpstr>
      <vt:lpstr>Roboto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Argine</dc:creator>
  <cp:lastModifiedBy>Argine</cp:lastModifiedBy>
  <cp:revision>16</cp:revision>
  <dcterms:created xsi:type="dcterms:W3CDTF">2018-05-18T15:33:44Z</dcterms:created>
  <dcterms:modified xsi:type="dcterms:W3CDTF">2018-05-24T18:59:26Z</dcterms:modified>
</cp:coreProperties>
</file>