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9" r:id="rId3"/>
    <p:sldId id="374" r:id="rId4"/>
    <p:sldId id="427" r:id="rId5"/>
    <p:sldId id="423" r:id="rId6"/>
    <p:sldId id="408" r:id="rId7"/>
    <p:sldId id="411" r:id="rId8"/>
    <p:sldId id="412" r:id="rId9"/>
    <p:sldId id="413" r:id="rId10"/>
    <p:sldId id="415" r:id="rId11"/>
    <p:sldId id="416" r:id="rId12"/>
    <p:sldId id="365" r:id="rId13"/>
    <p:sldId id="342" r:id="rId14"/>
    <p:sldId id="389" r:id="rId15"/>
    <p:sldId id="388" r:id="rId16"/>
    <p:sldId id="343" r:id="rId17"/>
    <p:sldId id="422" r:id="rId18"/>
    <p:sldId id="421" r:id="rId19"/>
    <p:sldId id="418" r:id="rId20"/>
    <p:sldId id="419" r:id="rId21"/>
    <p:sldId id="420" r:id="rId22"/>
    <p:sldId id="396" r:id="rId23"/>
    <p:sldId id="402" r:id="rId24"/>
    <p:sldId id="397" r:id="rId25"/>
    <p:sldId id="401" r:id="rId26"/>
    <p:sldId id="404" r:id="rId27"/>
    <p:sldId id="405" r:id="rId28"/>
    <p:sldId id="406" r:id="rId29"/>
    <p:sldId id="417" r:id="rId30"/>
    <p:sldId id="407" r:id="rId31"/>
    <p:sldId id="376" r:id="rId32"/>
    <p:sldId id="424"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6A0E"/>
    <a:srgbClr val="F75309"/>
    <a:srgbClr val="A408A8"/>
    <a:srgbClr val="070B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A9AC06-DC86-1468-9F87-5AB785BEC47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4ABE258-69DF-0114-74F2-D800FDA14E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AB2B447-62D3-3C72-7663-B432CDBB07D5}"/>
              </a:ext>
            </a:extLst>
          </p:cNvPr>
          <p:cNvSpPr>
            <a:spLocks noGrp="1"/>
          </p:cNvSpPr>
          <p:nvPr>
            <p:ph type="dt" sz="half" idx="10"/>
          </p:nvPr>
        </p:nvSpPr>
        <p:spPr/>
        <p:txBody>
          <a:bodyPr/>
          <a:lstStyle/>
          <a:p>
            <a:fld id="{322F1FFE-9F84-4499-B4B1-73E3922C2432}" type="datetimeFigureOut">
              <a:rPr kumimoji="1" lang="ja-JP" altLang="en-US" smtClean="0"/>
              <a:t>2022/9/15</a:t>
            </a:fld>
            <a:endParaRPr kumimoji="1" lang="ja-JP" altLang="en-US"/>
          </a:p>
        </p:txBody>
      </p:sp>
      <p:sp>
        <p:nvSpPr>
          <p:cNvPr id="5" name="フッター プレースホルダー 4">
            <a:extLst>
              <a:ext uri="{FF2B5EF4-FFF2-40B4-BE49-F238E27FC236}">
                <a16:creationId xmlns:a16="http://schemas.microsoft.com/office/drawing/2014/main" id="{7A19072B-3F74-0D86-D744-9A7FFEB0FE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00B32E3-4A8F-3B0E-F7CC-3A1E853F03C1}"/>
              </a:ext>
            </a:extLst>
          </p:cNvPr>
          <p:cNvSpPr>
            <a:spLocks noGrp="1"/>
          </p:cNvSpPr>
          <p:nvPr>
            <p:ph type="sldNum" sz="quarter" idx="12"/>
          </p:nvPr>
        </p:nvSpPr>
        <p:spPr/>
        <p:txBody>
          <a:bodyPr/>
          <a:lstStyle/>
          <a:p>
            <a:fld id="{246A33DF-8294-410F-9D92-433726CC852A}" type="slidenum">
              <a:rPr kumimoji="1" lang="ja-JP" altLang="en-US" smtClean="0"/>
              <a:t>‹#›</a:t>
            </a:fld>
            <a:endParaRPr kumimoji="1" lang="ja-JP" altLang="en-US"/>
          </a:p>
        </p:txBody>
      </p:sp>
    </p:spTree>
    <p:extLst>
      <p:ext uri="{BB962C8B-B14F-4D97-AF65-F5344CB8AC3E}">
        <p14:creationId xmlns:p14="http://schemas.microsoft.com/office/powerpoint/2010/main" val="120871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2F4F27-CA9F-BD25-4BF1-B0726823044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3340DDA-07BA-8A19-31A7-39F797FE108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C6BB0E-3FC0-BE25-BA95-86B4FA8F279D}"/>
              </a:ext>
            </a:extLst>
          </p:cNvPr>
          <p:cNvSpPr>
            <a:spLocks noGrp="1"/>
          </p:cNvSpPr>
          <p:nvPr>
            <p:ph type="dt" sz="half" idx="10"/>
          </p:nvPr>
        </p:nvSpPr>
        <p:spPr/>
        <p:txBody>
          <a:bodyPr/>
          <a:lstStyle/>
          <a:p>
            <a:fld id="{322F1FFE-9F84-4499-B4B1-73E3922C2432}" type="datetimeFigureOut">
              <a:rPr kumimoji="1" lang="ja-JP" altLang="en-US" smtClean="0"/>
              <a:t>2022/9/15</a:t>
            </a:fld>
            <a:endParaRPr kumimoji="1" lang="ja-JP" altLang="en-US"/>
          </a:p>
        </p:txBody>
      </p:sp>
      <p:sp>
        <p:nvSpPr>
          <p:cNvPr id="5" name="フッター プレースホルダー 4">
            <a:extLst>
              <a:ext uri="{FF2B5EF4-FFF2-40B4-BE49-F238E27FC236}">
                <a16:creationId xmlns:a16="http://schemas.microsoft.com/office/drawing/2014/main" id="{3243F87F-AD02-428A-0FFE-82A43A6F1A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C49DF0-73E6-6427-E888-DE60587A343F}"/>
              </a:ext>
            </a:extLst>
          </p:cNvPr>
          <p:cNvSpPr>
            <a:spLocks noGrp="1"/>
          </p:cNvSpPr>
          <p:nvPr>
            <p:ph type="sldNum" sz="quarter" idx="12"/>
          </p:nvPr>
        </p:nvSpPr>
        <p:spPr/>
        <p:txBody>
          <a:bodyPr/>
          <a:lstStyle/>
          <a:p>
            <a:fld id="{246A33DF-8294-410F-9D92-433726CC852A}" type="slidenum">
              <a:rPr kumimoji="1" lang="ja-JP" altLang="en-US" smtClean="0"/>
              <a:t>‹#›</a:t>
            </a:fld>
            <a:endParaRPr kumimoji="1" lang="ja-JP" altLang="en-US"/>
          </a:p>
        </p:txBody>
      </p:sp>
    </p:spTree>
    <p:extLst>
      <p:ext uri="{BB962C8B-B14F-4D97-AF65-F5344CB8AC3E}">
        <p14:creationId xmlns:p14="http://schemas.microsoft.com/office/powerpoint/2010/main" val="249384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D3AA521-060D-F765-CD8F-832AF25FE81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CE6E628-621C-457D-3DEE-8C4DF16E029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A13A72-4D5D-68B4-FA0F-D04C2B9176B1}"/>
              </a:ext>
            </a:extLst>
          </p:cNvPr>
          <p:cNvSpPr>
            <a:spLocks noGrp="1"/>
          </p:cNvSpPr>
          <p:nvPr>
            <p:ph type="dt" sz="half" idx="10"/>
          </p:nvPr>
        </p:nvSpPr>
        <p:spPr/>
        <p:txBody>
          <a:bodyPr/>
          <a:lstStyle/>
          <a:p>
            <a:fld id="{322F1FFE-9F84-4499-B4B1-73E3922C2432}" type="datetimeFigureOut">
              <a:rPr kumimoji="1" lang="ja-JP" altLang="en-US" smtClean="0"/>
              <a:t>2022/9/15</a:t>
            </a:fld>
            <a:endParaRPr kumimoji="1" lang="ja-JP" altLang="en-US"/>
          </a:p>
        </p:txBody>
      </p:sp>
      <p:sp>
        <p:nvSpPr>
          <p:cNvPr id="5" name="フッター プレースホルダー 4">
            <a:extLst>
              <a:ext uri="{FF2B5EF4-FFF2-40B4-BE49-F238E27FC236}">
                <a16:creationId xmlns:a16="http://schemas.microsoft.com/office/drawing/2014/main" id="{3E29EDC9-93CF-7D0E-38C2-38832D42FD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4CCE39-A3C0-C5A4-C2CA-96F818553D09}"/>
              </a:ext>
            </a:extLst>
          </p:cNvPr>
          <p:cNvSpPr>
            <a:spLocks noGrp="1"/>
          </p:cNvSpPr>
          <p:nvPr>
            <p:ph type="sldNum" sz="quarter" idx="12"/>
          </p:nvPr>
        </p:nvSpPr>
        <p:spPr/>
        <p:txBody>
          <a:bodyPr/>
          <a:lstStyle/>
          <a:p>
            <a:fld id="{246A33DF-8294-410F-9D92-433726CC852A}" type="slidenum">
              <a:rPr kumimoji="1" lang="ja-JP" altLang="en-US" smtClean="0"/>
              <a:t>‹#›</a:t>
            </a:fld>
            <a:endParaRPr kumimoji="1" lang="ja-JP" altLang="en-US"/>
          </a:p>
        </p:txBody>
      </p:sp>
    </p:spTree>
    <p:extLst>
      <p:ext uri="{BB962C8B-B14F-4D97-AF65-F5344CB8AC3E}">
        <p14:creationId xmlns:p14="http://schemas.microsoft.com/office/powerpoint/2010/main" val="108072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2FE54-0E61-704B-E08D-2C66F835A44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B49A9FB-43DF-D1DC-8B2B-9C34C6675B0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0F2988-CA15-2530-9495-F0893F1495A9}"/>
              </a:ext>
            </a:extLst>
          </p:cNvPr>
          <p:cNvSpPr>
            <a:spLocks noGrp="1"/>
          </p:cNvSpPr>
          <p:nvPr>
            <p:ph type="dt" sz="half" idx="10"/>
          </p:nvPr>
        </p:nvSpPr>
        <p:spPr/>
        <p:txBody>
          <a:bodyPr/>
          <a:lstStyle/>
          <a:p>
            <a:fld id="{322F1FFE-9F84-4499-B4B1-73E3922C2432}" type="datetimeFigureOut">
              <a:rPr kumimoji="1" lang="ja-JP" altLang="en-US" smtClean="0"/>
              <a:t>2022/9/15</a:t>
            </a:fld>
            <a:endParaRPr kumimoji="1" lang="ja-JP" altLang="en-US"/>
          </a:p>
        </p:txBody>
      </p:sp>
      <p:sp>
        <p:nvSpPr>
          <p:cNvPr id="5" name="フッター プレースホルダー 4">
            <a:extLst>
              <a:ext uri="{FF2B5EF4-FFF2-40B4-BE49-F238E27FC236}">
                <a16:creationId xmlns:a16="http://schemas.microsoft.com/office/drawing/2014/main" id="{154D34A0-2582-AAFD-533C-570BB1FBE9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7EB420-D54E-FEE0-0D99-F0E524453E1F}"/>
              </a:ext>
            </a:extLst>
          </p:cNvPr>
          <p:cNvSpPr>
            <a:spLocks noGrp="1"/>
          </p:cNvSpPr>
          <p:nvPr>
            <p:ph type="sldNum" sz="quarter" idx="12"/>
          </p:nvPr>
        </p:nvSpPr>
        <p:spPr/>
        <p:txBody>
          <a:bodyPr/>
          <a:lstStyle/>
          <a:p>
            <a:fld id="{246A33DF-8294-410F-9D92-433726CC852A}" type="slidenum">
              <a:rPr kumimoji="1" lang="ja-JP" altLang="en-US" smtClean="0"/>
              <a:t>‹#›</a:t>
            </a:fld>
            <a:endParaRPr kumimoji="1" lang="ja-JP" altLang="en-US"/>
          </a:p>
        </p:txBody>
      </p:sp>
    </p:spTree>
    <p:extLst>
      <p:ext uri="{BB962C8B-B14F-4D97-AF65-F5344CB8AC3E}">
        <p14:creationId xmlns:p14="http://schemas.microsoft.com/office/powerpoint/2010/main" val="159746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467D31-8D11-6CA8-5571-3E9C6291D50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B4639B-FE95-20FC-4CCE-76B9B98E69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2C70424-AD88-06A9-6935-820E9D527219}"/>
              </a:ext>
            </a:extLst>
          </p:cNvPr>
          <p:cNvSpPr>
            <a:spLocks noGrp="1"/>
          </p:cNvSpPr>
          <p:nvPr>
            <p:ph type="dt" sz="half" idx="10"/>
          </p:nvPr>
        </p:nvSpPr>
        <p:spPr/>
        <p:txBody>
          <a:bodyPr/>
          <a:lstStyle/>
          <a:p>
            <a:fld id="{322F1FFE-9F84-4499-B4B1-73E3922C2432}" type="datetimeFigureOut">
              <a:rPr kumimoji="1" lang="ja-JP" altLang="en-US" smtClean="0"/>
              <a:t>2022/9/15</a:t>
            </a:fld>
            <a:endParaRPr kumimoji="1" lang="ja-JP" altLang="en-US"/>
          </a:p>
        </p:txBody>
      </p:sp>
      <p:sp>
        <p:nvSpPr>
          <p:cNvPr id="5" name="フッター プレースホルダー 4">
            <a:extLst>
              <a:ext uri="{FF2B5EF4-FFF2-40B4-BE49-F238E27FC236}">
                <a16:creationId xmlns:a16="http://schemas.microsoft.com/office/drawing/2014/main" id="{81919055-90E9-0090-1E7F-527A267ACE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AF3210-DEC7-8C0E-4690-BF9319248BBA}"/>
              </a:ext>
            </a:extLst>
          </p:cNvPr>
          <p:cNvSpPr>
            <a:spLocks noGrp="1"/>
          </p:cNvSpPr>
          <p:nvPr>
            <p:ph type="sldNum" sz="quarter" idx="12"/>
          </p:nvPr>
        </p:nvSpPr>
        <p:spPr/>
        <p:txBody>
          <a:bodyPr/>
          <a:lstStyle/>
          <a:p>
            <a:fld id="{246A33DF-8294-410F-9D92-433726CC852A}" type="slidenum">
              <a:rPr kumimoji="1" lang="ja-JP" altLang="en-US" smtClean="0"/>
              <a:t>‹#›</a:t>
            </a:fld>
            <a:endParaRPr kumimoji="1" lang="ja-JP" altLang="en-US"/>
          </a:p>
        </p:txBody>
      </p:sp>
    </p:spTree>
    <p:extLst>
      <p:ext uri="{BB962C8B-B14F-4D97-AF65-F5344CB8AC3E}">
        <p14:creationId xmlns:p14="http://schemas.microsoft.com/office/powerpoint/2010/main" val="261995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AB66DD-9474-DA3E-699B-9AC4B94709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BBF66C-EFDF-8814-B21F-96697001E7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E59F7CA-E9A7-030A-EF29-79C0EC29376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D834992-6EF7-846F-D38A-9921DBDD03B9}"/>
              </a:ext>
            </a:extLst>
          </p:cNvPr>
          <p:cNvSpPr>
            <a:spLocks noGrp="1"/>
          </p:cNvSpPr>
          <p:nvPr>
            <p:ph type="dt" sz="half" idx="10"/>
          </p:nvPr>
        </p:nvSpPr>
        <p:spPr/>
        <p:txBody>
          <a:bodyPr/>
          <a:lstStyle/>
          <a:p>
            <a:fld id="{322F1FFE-9F84-4499-B4B1-73E3922C2432}" type="datetimeFigureOut">
              <a:rPr kumimoji="1" lang="ja-JP" altLang="en-US" smtClean="0"/>
              <a:t>2022/9/15</a:t>
            </a:fld>
            <a:endParaRPr kumimoji="1" lang="ja-JP" altLang="en-US"/>
          </a:p>
        </p:txBody>
      </p:sp>
      <p:sp>
        <p:nvSpPr>
          <p:cNvPr id="6" name="フッター プレースホルダー 5">
            <a:extLst>
              <a:ext uri="{FF2B5EF4-FFF2-40B4-BE49-F238E27FC236}">
                <a16:creationId xmlns:a16="http://schemas.microsoft.com/office/drawing/2014/main" id="{B1494984-8239-DC9E-8562-6B212185D3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722371-5A59-838E-6E48-0B57D692C150}"/>
              </a:ext>
            </a:extLst>
          </p:cNvPr>
          <p:cNvSpPr>
            <a:spLocks noGrp="1"/>
          </p:cNvSpPr>
          <p:nvPr>
            <p:ph type="sldNum" sz="quarter" idx="12"/>
          </p:nvPr>
        </p:nvSpPr>
        <p:spPr/>
        <p:txBody>
          <a:bodyPr/>
          <a:lstStyle/>
          <a:p>
            <a:fld id="{246A33DF-8294-410F-9D92-433726CC852A}" type="slidenum">
              <a:rPr kumimoji="1" lang="ja-JP" altLang="en-US" smtClean="0"/>
              <a:t>‹#›</a:t>
            </a:fld>
            <a:endParaRPr kumimoji="1" lang="ja-JP" altLang="en-US"/>
          </a:p>
        </p:txBody>
      </p:sp>
    </p:spTree>
    <p:extLst>
      <p:ext uri="{BB962C8B-B14F-4D97-AF65-F5344CB8AC3E}">
        <p14:creationId xmlns:p14="http://schemas.microsoft.com/office/powerpoint/2010/main" val="389686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35D8E6-A115-D146-1CDF-DE55CB67962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7306128-32C1-5E2E-D319-7930438152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44C32A9-EB6C-3215-C588-118A61B864D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72CAB9B-3653-FA06-6755-80C8B55078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23B0931-948D-8EA5-2AE0-6B77CEDC85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A1FF531-50C1-18F4-B289-2A40C5D36C38}"/>
              </a:ext>
            </a:extLst>
          </p:cNvPr>
          <p:cNvSpPr>
            <a:spLocks noGrp="1"/>
          </p:cNvSpPr>
          <p:nvPr>
            <p:ph type="dt" sz="half" idx="10"/>
          </p:nvPr>
        </p:nvSpPr>
        <p:spPr/>
        <p:txBody>
          <a:bodyPr/>
          <a:lstStyle/>
          <a:p>
            <a:fld id="{322F1FFE-9F84-4499-B4B1-73E3922C2432}" type="datetimeFigureOut">
              <a:rPr kumimoji="1" lang="ja-JP" altLang="en-US" smtClean="0"/>
              <a:t>2022/9/15</a:t>
            </a:fld>
            <a:endParaRPr kumimoji="1" lang="ja-JP" altLang="en-US"/>
          </a:p>
        </p:txBody>
      </p:sp>
      <p:sp>
        <p:nvSpPr>
          <p:cNvPr id="8" name="フッター プレースホルダー 7">
            <a:extLst>
              <a:ext uri="{FF2B5EF4-FFF2-40B4-BE49-F238E27FC236}">
                <a16:creationId xmlns:a16="http://schemas.microsoft.com/office/drawing/2014/main" id="{23C4F79C-C0BD-B4E3-2BC3-F8BB7D816DC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9C85D39-16D6-5218-F0A4-DB74D4C518AD}"/>
              </a:ext>
            </a:extLst>
          </p:cNvPr>
          <p:cNvSpPr>
            <a:spLocks noGrp="1"/>
          </p:cNvSpPr>
          <p:nvPr>
            <p:ph type="sldNum" sz="quarter" idx="12"/>
          </p:nvPr>
        </p:nvSpPr>
        <p:spPr/>
        <p:txBody>
          <a:bodyPr/>
          <a:lstStyle/>
          <a:p>
            <a:fld id="{246A33DF-8294-410F-9D92-433726CC852A}" type="slidenum">
              <a:rPr kumimoji="1" lang="ja-JP" altLang="en-US" smtClean="0"/>
              <a:t>‹#›</a:t>
            </a:fld>
            <a:endParaRPr kumimoji="1" lang="ja-JP" altLang="en-US"/>
          </a:p>
        </p:txBody>
      </p:sp>
    </p:spTree>
    <p:extLst>
      <p:ext uri="{BB962C8B-B14F-4D97-AF65-F5344CB8AC3E}">
        <p14:creationId xmlns:p14="http://schemas.microsoft.com/office/powerpoint/2010/main" val="36477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001754-815F-3B8C-9FFD-1A305E4D39D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B9C74FB-0C8E-A216-D4F6-DA9DF87B0E5A}"/>
              </a:ext>
            </a:extLst>
          </p:cNvPr>
          <p:cNvSpPr>
            <a:spLocks noGrp="1"/>
          </p:cNvSpPr>
          <p:nvPr>
            <p:ph type="dt" sz="half" idx="10"/>
          </p:nvPr>
        </p:nvSpPr>
        <p:spPr/>
        <p:txBody>
          <a:bodyPr/>
          <a:lstStyle/>
          <a:p>
            <a:fld id="{322F1FFE-9F84-4499-B4B1-73E3922C2432}" type="datetimeFigureOut">
              <a:rPr kumimoji="1" lang="ja-JP" altLang="en-US" smtClean="0"/>
              <a:t>2022/9/15</a:t>
            </a:fld>
            <a:endParaRPr kumimoji="1" lang="ja-JP" altLang="en-US"/>
          </a:p>
        </p:txBody>
      </p:sp>
      <p:sp>
        <p:nvSpPr>
          <p:cNvPr id="4" name="フッター プレースホルダー 3">
            <a:extLst>
              <a:ext uri="{FF2B5EF4-FFF2-40B4-BE49-F238E27FC236}">
                <a16:creationId xmlns:a16="http://schemas.microsoft.com/office/drawing/2014/main" id="{3676FF75-4183-454D-0C61-74E7AE91134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F51B4D-E4FD-CDFD-FE53-453FD5B5B730}"/>
              </a:ext>
            </a:extLst>
          </p:cNvPr>
          <p:cNvSpPr>
            <a:spLocks noGrp="1"/>
          </p:cNvSpPr>
          <p:nvPr>
            <p:ph type="sldNum" sz="quarter" idx="12"/>
          </p:nvPr>
        </p:nvSpPr>
        <p:spPr/>
        <p:txBody>
          <a:bodyPr/>
          <a:lstStyle/>
          <a:p>
            <a:fld id="{246A33DF-8294-410F-9D92-433726CC852A}" type="slidenum">
              <a:rPr kumimoji="1" lang="ja-JP" altLang="en-US" smtClean="0"/>
              <a:t>‹#›</a:t>
            </a:fld>
            <a:endParaRPr kumimoji="1" lang="ja-JP" altLang="en-US"/>
          </a:p>
        </p:txBody>
      </p:sp>
    </p:spTree>
    <p:extLst>
      <p:ext uri="{BB962C8B-B14F-4D97-AF65-F5344CB8AC3E}">
        <p14:creationId xmlns:p14="http://schemas.microsoft.com/office/powerpoint/2010/main" val="290484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6AD72F9-438B-D2DB-4395-8101016D672C}"/>
              </a:ext>
            </a:extLst>
          </p:cNvPr>
          <p:cNvSpPr>
            <a:spLocks noGrp="1"/>
          </p:cNvSpPr>
          <p:nvPr>
            <p:ph type="dt" sz="half" idx="10"/>
          </p:nvPr>
        </p:nvSpPr>
        <p:spPr/>
        <p:txBody>
          <a:bodyPr/>
          <a:lstStyle/>
          <a:p>
            <a:fld id="{322F1FFE-9F84-4499-B4B1-73E3922C2432}" type="datetimeFigureOut">
              <a:rPr kumimoji="1" lang="ja-JP" altLang="en-US" smtClean="0"/>
              <a:t>2022/9/15</a:t>
            </a:fld>
            <a:endParaRPr kumimoji="1" lang="ja-JP" altLang="en-US"/>
          </a:p>
        </p:txBody>
      </p:sp>
      <p:sp>
        <p:nvSpPr>
          <p:cNvPr id="3" name="フッター プレースホルダー 2">
            <a:extLst>
              <a:ext uri="{FF2B5EF4-FFF2-40B4-BE49-F238E27FC236}">
                <a16:creationId xmlns:a16="http://schemas.microsoft.com/office/drawing/2014/main" id="{C2ECCC42-0A22-E3A8-E312-2D454A79F13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CB81327-8EAD-CC91-32C6-BEDBD44D0943}"/>
              </a:ext>
            </a:extLst>
          </p:cNvPr>
          <p:cNvSpPr>
            <a:spLocks noGrp="1"/>
          </p:cNvSpPr>
          <p:nvPr>
            <p:ph type="sldNum" sz="quarter" idx="12"/>
          </p:nvPr>
        </p:nvSpPr>
        <p:spPr/>
        <p:txBody>
          <a:bodyPr/>
          <a:lstStyle/>
          <a:p>
            <a:fld id="{246A33DF-8294-410F-9D92-433726CC852A}" type="slidenum">
              <a:rPr kumimoji="1" lang="ja-JP" altLang="en-US" smtClean="0"/>
              <a:t>‹#›</a:t>
            </a:fld>
            <a:endParaRPr kumimoji="1" lang="ja-JP" altLang="en-US"/>
          </a:p>
        </p:txBody>
      </p:sp>
    </p:spTree>
    <p:extLst>
      <p:ext uri="{BB962C8B-B14F-4D97-AF65-F5344CB8AC3E}">
        <p14:creationId xmlns:p14="http://schemas.microsoft.com/office/powerpoint/2010/main" val="3402602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FD27AF-1B38-F311-3AFD-8E2D447353B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35BAF9-7B55-318B-187F-3CB711735D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E8FEF16-3EF3-C07B-46C7-03FBBE7B8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E13435-037C-9995-E87C-A11802DA243F}"/>
              </a:ext>
            </a:extLst>
          </p:cNvPr>
          <p:cNvSpPr>
            <a:spLocks noGrp="1"/>
          </p:cNvSpPr>
          <p:nvPr>
            <p:ph type="dt" sz="half" idx="10"/>
          </p:nvPr>
        </p:nvSpPr>
        <p:spPr/>
        <p:txBody>
          <a:bodyPr/>
          <a:lstStyle/>
          <a:p>
            <a:fld id="{322F1FFE-9F84-4499-B4B1-73E3922C2432}" type="datetimeFigureOut">
              <a:rPr kumimoji="1" lang="ja-JP" altLang="en-US" smtClean="0"/>
              <a:t>2022/9/15</a:t>
            </a:fld>
            <a:endParaRPr kumimoji="1" lang="ja-JP" altLang="en-US"/>
          </a:p>
        </p:txBody>
      </p:sp>
      <p:sp>
        <p:nvSpPr>
          <p:cNvPr id="6" name="フッター プレースホルダー 5">
            <a:extLst>
              <a:ext uri="{FF2B5EF4-FFF2-40B4-BE49-F238E27FC236}">
                <a16:creationId xmlns:a16="http://schemas.microsoft.com/office/drawing/2014/main" id="{CFF26EB9-383F-B590-DEC4-29B50CD8A11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0D93FAE-8FB3-F93D-A923-BF7BCF27CB5E}"/>
              </a:ext>
            </a:extLst>
          </p:cNvPr>
          <p:cNvSpPr>
            <a:spLocks noGrp="1"/>
          </p:cNvSpPr>
          <p:nvPr>
            <p:ph type="sldNum" sz="quarter" idx="12"/>
          </p:nvPr>
        </p:nvSpPr>
        <p:spPr/>
        <p:txBody>
          <a:bodyPr/>
          <a:lstStyle/>
          <a:p>
            <a:fld id="{246A33DF-8294-410F-9D92-433726CC852A}" type="slidenum">
              <a:rPr kumimoji="1" lang="ja-JP" altLang="en-US" smtClean="0"/>
              <a:t>‹#›</a:t>
            </a:fld>
            <a:endParaRPr kumimoji="1" lang="ja-JP" altLang="en-US"/>
          </a:p>
        </p:txBody>
      </p:sp>
    </p:spTree>
    <p:extLst>
      <p:ext uri="{BB962C8B-B14F-4D97-AF65-F5344CB8AC3E}">
        <p14:creationId xmlns:p14="http://schemas.microsoft.com/office/powerpoint/2010/main" val="250295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BC142B-3F13-1285-16D0-9FADCF50978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49BF690-DA4C-D9BF-AB31-33C1918982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34AE6E8-05FD-E756-4EA3-26F09AF6C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ED721FC-76F5-8EE8-2549-C70315011AE3}"/>
              </a:ext>
            </a:extLst>
          </p:cNvPr>
          <p:cNvSpPr>
            <a:spLocks noGrp="1"/>
          </p:cNvSpPr>
          <p:nvPr>
            <p:ph type="dt" sz="half" idx="10"/>
          </p:nvPr>
        </p:nvSpPr>
        <p:spPr/>
        <p:txBody>
          <a:bodyPr/>
          <a:lstStyle/>
          <a:p>
            <a:fld id="{322F1FFE-9F84-4499-B4B1-73E3922C2432}" type="datetimeFigureOut">
              <a:rPr kumimoji="1" lang="ja-JP" altLang="en-US" smtClean="0"/>
              <a:t>2022/9/15</a:t>
            </a:fld>
            <a:endParaRPr kumimoji="1" lang="ja-JP" altLang="en-US"/>
          </a:p>
        </p:txBody>
      </p:sp>
      <p:sp>
        <p:nvSpPr>
          <p:cNvPr id="6" name="フッター プレースホルダー 5">
            <a:extLst>
              <a:ext uri="{FF2B5EF4-FFF2-40B4-BE49-F238E27FC236}">
                <a16:creationId xmlns:a16="http://schemas.microsoft.com/office/drawing/2014/main" id="{A0F5E1B9-0A15-D758-BBCC-36AD3A85BB5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A8FFB2-3E86-8105-194D-DD421A374095}"/>
              </a:ext>
            </a:extLst>
          </p:cNvPr>
          <p:cNvSpPr>
            <a:spLocks noGrp="1"/>
          </p:cNvSpPr>
          <p:nvPr>
            <p:ph type="sldNum" sz="quarter" idx="12"/>
          </p:nvPr>
        </p:nvSpPr>
        <p:spPr/>
        <p:txBody>
          <a:bodyPr/>
          <a:lstStyle/>
          <a:p>
            <a:fld id="{246A33DF-8294-410F-9D92-433726CC852A}" type="slidenum">
              <a:rPr kumimoji="1" lang="ja-JP" altLang="en-US" smtClean="0"/>
              <a:t>‹#›</a:t>
            </a:fld>
            <a:endParaRPr kumimoji="1" lang="ja-JP" altLang="en-US"/>
          </a:p>
        </p:txBody>
      </p:sp>
    </p:spTree>
    <p:extLst>
      <p:ext uri="{BB962C8B-B14F-4D97-AF65-F5344CB8AC3E}">
        <p14:creationId xmlns:p14="http://schemas.microsoft.com/office/powerpoint/2010/main" val="8068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D590324-5948-7F6E-0A34-4DB70ABF3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0ABD98-197F-52B6-D607-5E5406FCB9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BFC703-D4E1-848C-EDD2-5B23548F3D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F1FFE-9F84-4499-B4B1-73E3922C2432}" type="datetimeFigureOut">
              <a:rPr kumimoji="1" lang="ja-JP" altLang="en-US" smtClean="0"/>
              <a:t>2022/9/15</a:t>
            </a:fld>
            <a:endParaRPr kumimoji="1" lang="ja-JP" altLang="en-US"/>
          </a:p>
        </p:txBody>
      </p:sp>
      <p:sp>
        <p:nvSpPr>
          <p:cNvPr id="5" name="フッター プレースホルダー 4">
            <a:extLst>
              <a:ext uri="{FF2B5EF4-FFF2-40B4-BE49-F238E27FC236}">
                <a16:creationId xmlns:a16="http://schemas.microsoft.com/office/drawing/2014/main" id="{9CEF8731-453E-763F-50D4-26F5BE4F51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1314760-7680-A1A9-CA19-8A07F5C7F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6A33DF-8294-410F-9D92-433726CC852A}" type="slidenum">
              <a:rPr kumimoji="1" lang="ja-JP" altLang="en-US" smtClean="0"/>
              <a:t>‹#›</a:t>
            </a:fld>
            <a:endParaRPr kumimoji="1" lang="ja-JP" altLang="en-US"/>
          </a:p>
        </p:txBody>
      </p:sp>
    </p:spTree>
    <p:extLst>
      <p:ext uri="{BB962C8B-B14F-4D97-AF65-F5344CB8AC3E}">
        <p14:creationId xmlns:p14="http://schemas.microsoft.com/office/powerpoint/2010/main" val="1567757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iz.addisteria.com/category/larave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minory.org/xserver-ssh-php7.html" TargetMode="External"/><Relationship Id="rId7" Type="http://schemas.openxmlformats.org/officeDocument/2006/relationships/hyperlink" Target="https://brainlog.jp/programming/laravel/post-1332/" TargetMode="External"/><Relationship Id="rId2" Type="http://schemas.openxmlformats.org/officeDocument/2006/relationships/hyperlink" Target="https://biz.addisteria.com/laravel_deploy_nodejs/" TargetMode="External"/><Relationship Id="rId1" Type="http://schemas.openxmlformats.org/officeDocument/2006/relationships/slideLayout" Target="../slideLayouts/slideLayout2.xml"/><Relationship Id="rId6" Type="http://schemas.openxmlformats.org/officeDocument/2006/relationships/hyperlink" Target="https://brainlog.jp/programming" TargetMode="External"/><Relationship Id="rId5" Type="http://schemas.openxmlformats.org/officeDocument/2006/relationships/hyperlink" Target="https://textpro.addisteria.com/text/113/text-show" TargetMode="External"/><Relationship Id="rId4" Type="http://schemas.openxmlformats.org/officeDocument/2006/relationships/hyperlink" Target="https://tech.amefure.com/web-github-laravel-push" TargetMode="Externa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gatech.net/laravel-upload-max-filesize/" TargetMode="External"/><Relationship Id="rId2" Type="http://schemas.openxmlformats.org/officeDocument/2006/relationships/hyperlink" Target="https://minory.org/xserver-ssh-php7.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brainlog.jp/programming/laravel/post-1287/" TargetMode="External"/><Relationship Id="rId7" Type="http://schemas.openxmlformats.org/officeDocument/2006/relationships/image" Target="../media/image16.png"/><Relationship Id="rId2" Type="http://schemas.openxmlformats.org/officeDocument/2006/relationships/hyperlink" Target="https://biz.addisteria.com/laravel_project_deploy8/"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laravelmovie.xsrv.jp/Laravel"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4.xml"/><Relationship Id="rId2" Type="http://schemas.openxmlformats.org/officeDocument/2006/relationships/slide" Target="slide13.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6.xml"/><Relationship Id="rId4" Type="http://schemas.openxmlformats.org/officeDocument/2006/relationships/slide" Target="slide2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kssksk.com/php-storage-image/" TargetMode="Externa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gatech.net/laravel-upload-max-filesize/" TargetMode="External"/><Relationship Id="rId2" Type="http://schemas.openxmlformats.org/officeDocument/2006/relationships/hyperlink" Target="https://minory.org/xserver-ssh-php7.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brainlog.jp/programming/laravel/post-1287/" TargetMode="External"/><Relationship Id="rId7" Type="http://schemas.openxmlformats.org/officeDocument/2006/relationships/image" Target="../media/image16.png"/><Relationship Id="rId2" Type="http://schemas.openxmlformats.org/officeDocument/2006/relationships/hyperlink" Target="https://biz.addisteria.com/laravel_project_deploy8/"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laravelmovie.xsrv.jp/Larave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kssksk.com/php-storage-image/" TargetMode="Externa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hyperlink" Target="https://www.apachefriends.org/jp/index.html" TargetMode="External"/><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nodejs.org/ja/download/" TargetMode="External"/><Relationship Id="rId5" Type="http://schemas.openxmlformats.org/officeDocument/2006/relationships/hyperlink" Target="https://getcomposer.org/" TargetMode="External"/><Relationship Id="rId4" Type="http://schemas.openxmlformats.org/officeDocument/2006/relationships/hyperlink" Target="https://www.mamp.info/en/download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irayamaKenta/laravelmovie.git"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05CB93-6981-90D8-BCE5-27676806A453}"/>
              </a:ext>
            </a:extLst>
          </p:cNvPr>
          <p:cNvSpPr>
            <a:spLocks noGrp="1"/>
          </p:cNvSpPr>
          <p:nvPr>
            <p:ph type="ctrTitle"/>
          </p:nvPr>
        </p:nvSpPr>
        <p:spPr/>
        <p:txBody>
          <a:bodyPr/>
          <a:lstStyle/>
          <a:p>
            <a:r>
              <a:rPr kumimoji="1" lang="en-US" altLang="ja-JP" dirty="0"/>
              <a:t>Laravel </a:t>
            </a:r>
            <a:r>
              <a:rPr kumimoji="1" lang="ja-JP" altLang="en-US" dirty="0"/>
              <a:t>環境構築手順書</a:t>
            </a:r>
            <a:br>
              <a:rPr kumimoji="1" lang="en-US" altLang="ja-JP" dirty="0"/>
            </a:br>
            <a:r>
              <a:rPr kumimoji="1" lang="en-US" altLang="ja-JP" dirty="0"/>
              <a:t>(</a:t>
            </a:r>
            <a:r>
              <a:rPr kumimoji="1" lang="ja-JP" altLang="en-US" dirty="0"/>
              <a:t>本番</a:t>
            </a:r>
            <a:r>
              <a:rPr kumimoji="1" lang="en-US" altLang="ja-JP" dirty="0"/>
              <a:t>&amp;local)</a:t>
            </a:r>
            <a:endParaRPr kumimoji="1" lang="ja-JP" altLang="en-US" dirty="0"/>
          </a:p>
        </p:txBody>
      </p:sp>
      <p:sp>
        <p:nvSpPr>
          <p:cNvPr id="3" name="字幕 2">
            <a:extLst>
              <a:ext uri="{FF2B5EF4-FFF2-40B4-BE49-F238E27FC236}">
                <a16:creationId xmlns:a16="http://schemas.microsoft.com/office/drawing/2014/main" id="{25FA15FD-D273-AF54-D53C-D679A993D644}"/>
              </a:ext>
            </a:extLst>
          </p:cNvPr>
          <p:cNvSpPr>
            <a:spLocks noGrp="1"/>
          </p:cNvSpPr>
          <p:nvPr>
            <p:ph type="subTitle" idx="1"/>
          </p:nvPr>
        </p:nvSpPr>
        <p:spPr/>
        <p:txBody>
          <a:bodyPr/>
          <a:lstStyle/>
          <a:p>
            <a:r>
              <a:rPr kumimoji="1" lang="en-US" altLang="ja-JP" dirty="0"/>
              <a:t>2022/09/13</a:t>
            </a:r>
            <a:r>
              <a:rPr kumimoji="1" lang="ja-JP" altLang="en-US" dirty="0"/>
              <a:t>～</a:t>
            </a:r>
            <a:endParaRPr kumimoji="1" lang="en-US" altLang="ja-JP" dirty="0"/>
          </a:p>
          <a:p>
            <a:r>
              <a:rPr kumimoji="1" lang="ja-JP" altLang="en-US" dirty="0"/>
              <a:t>参考サイト</a:t>
            </a:r>
            <a:endParaRPr kumimoji="1" lang="en-US" altLang="ja-JP" dirty="0"/>
          </a:p>
          <a:p>
            <a:r>
              <a:rPr kumimoji="1" lang="en-US" altLang="ja-JP" dirty="0">
                <a:hlinkClick r:id="rId2"/>
              </a:rPr>
              <a:t>https://biz.addisteria.com/category/laravel/</a:t>
            </a:r>
            <a:endParaRPr lang="en-US" altLang="ja-JP" dirty="0"/>
          </a:p>
          <a:p>
            <a:endParaRPr kumimoji="1" lang="ja-JP" altLang="en-US" dirty="0"/>
          </a:p>
        </p:txBody>
      </p:sp>
      <p:pic>
        <p:nvPicPr>
          <p:cNvPr id="6" name="図 5">
            <a:extLst>
              <a:ext uri="{FF2B5EF4-FFF2-40B4-BE49-F238E27FC236}">
                <a16:creationId xmlns:a16="http://schemas.microsoft.com/office/drawing/2014/main" id="{31F130CA-6EE8-7857-AEE3-BA426B012284}"/>
              </a:ext>
            </a:extLst>
          </p:cNvPr>
          <p:cNvPicPr>
            <a:picLocks noChangeAspect="1"/>
          </p:cNvPicPr>
          <p:nvPr/>
        </p:nvPicPr>
        <p:blipFill rotWithShape="1">
          <a:blip r:embed="rId3"/>
          <a:srcRect l="8895" t="21818" r="7682" b="26482"/>
          <a:stretch/>
        </p:blipFill>
        <p:spPr>
          <a:xfrm>
            <a:off x="8792975" y="1069706"/>
            <a:ext cx="1946743" cy="369332"/>
          </a:xfrm>
          <a:prstGeom prst="rect">
            <a:avLst/>
          </a:prstGeom>
        </p:spPr>
      </p:pic>
      <p:sp>
        <p:nvSpPr>
          <p:cNvPr id="7" name="テキスト ボックス 6">
            <a:extLst>
              <a:ext uri="{FF2B5EF4-FFF2-40B4-BE49-F238E27FC236}">
                <a16:creationId xmlns:a16="http://schemas.microsoft.com/office/drawing/2014/main" id="{A7913D37-A5B2-3972-4944-52D0217E2F0D}"/>
              </a:ext>
            </a:extLst>
          </p:cNvPr>
          <p:cNvSpPr txBox="1"/>
          <p:nvPr/>
        </p:nvSpPr>
        <p:spPr>
          <a:xfrm>
            <a:off x="8721257" y="672353"/>
            <a:ext cx="2465294" cy="369332"/>
          </a:xfrm>
          <a:prstGeom prst="rect">
            <a:avLst/>
          </a:prstGeom>
          <a:noFill/>
        </p:spPr>
        <p:txBody>
          <a:bodyPr wrap="square" rtlCol="0">
            <a:spAutoFit/>
          </a:bodyPr>
          <a:lstStyle/>
          <a:p>
            <a:r>
              <a:rPr kumimoji="1" lang="en-US" altLang="ja-JP" dirty="0"/>
              <a:t>Php artisan serve</a:t>
            </a:r>
            <a:endParaRPr kumimoji="1" lang="ja-JP" altLang="en-US" dirty="0"/>
          </a:p>
        </p:txBody>
      </p:sp>
    </p:spTree>
    <p:extLst>
      <p:ext uri="{BB962C8B-B14F-4D97-AF65-F5344CB8AC3E}">
        <p14:creationId xmlns:p14="http://schemas.microsoft.com/office/powerpoint/2010/main" val="7306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59D9EA3-9D7D-5984-D419-1BBD3D5E71DF}"/>
              </a:ext>
            </a:extLst>
          </p:cNvPr>
          <p:cNvPicPr>
            <a:picLocks noChangeAspect="1"/>
          </p:cNvPicPr>
          <p:nvPr/>
        </p:nvPicPr>
        <p:blipFill>
          <a:blip r:embed="rId2"/>
          <a:stretch>
            <a:fillRect/>
          </a:stretch>
        </p:blipFill>
        <p:spPr>
          <a:xfrm>
            <a:off x="105418" y="0"/>
            <a:ext cx="7158151" cy="6858000"/>
          </a:xfrm>
          <a:prstGeom prst="rect">
            <a:avLst/>
          </a:prstGeom>
        </p:spPr>
      </p:pic>
      <p:sp>
        <p:nvSpPr>
          <p:cNvPr id="2" name="タイトル 1">
            <a:extLst>
              <a:ext uri="{FF2B5EF4-FFF2-40B4-BE49-F238E27FC236}">
                <a16:creationId xmlns:a16="http://schemas.microsoft.com/office/drawing/2014/main" id="{24D7F3CA-FF17-895E-1C28-802354D97B37}"/>
              </a:ext>
            </a:extLst>
          </p:cNvPr>
          <p:cNvSpPr>
            <a:spLocks noGrp="1"/>
          </p:cNvSpPr>
          <p:nvPr>
            <p:ph type="title"/>
          </p:nvPr>
        </p:nvSpPr>
        <p:spPr>
          <a:xfrm>
            <a:off x="7263569" y="203761"/>
            <a:ext cx="4708629" cy="1325563"/>
          </a:xfrm>
        </p:spPr>
        <p:txBody>
          <a:bodyPr>
            <a:normAutofit/>
          </a:bodyPr>
          <a:lstStyle/>
          <a:p>
            <a:r>
              <a:rPr lang="ja-JP" altLang="en-US" sz="3600" dirty="0"/>
              <a:t>場合によって手を加えるフォルダ</a:t>
            </a:r>
            <a:endParaRPr kumimoji="1" lang="ja-JP" altLang="en-US" sz="3600" dirty="0"/>
          </a:p>
        </p:txBody>
      </p:sp>
      <p:cxnSp>
        <p:nvCxnSpPr>
          <p:cNvPr id="3" name="直線コネクタ 2">
            <a:extLst>
              <a:ext uri="{FF2B5EF4-FFF2-40B4-BE49-F238E27FC236}">
                <a16:creationId xmlns:a16="http://schemas.microsoft.com/office/drawing/2014/main" id="{67521162-5EE3-6BDB-50A0-92100E40114C}"/>
              </a:ext>
            </a:extLst>
          </p:cNvPr>
          <p:cNvCxnSpPr>
            <a:cxnSpLocks/>
          </p:cNvCxnSpPr>
          <p:nvPr/>
        </p:nvCxnSpPr>
        <p:spPr>
          <a:xfrm>
            <a:off x="268938" y="1335739"/>
            <a:ext cx="92336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389582B0-963D-31BB-5FBA-010A19DBD27F}"/>
              </a:ext>
            </a:extLst>
          </p:cNvPr>
          <p:cNvCxnSpPr>
            <a:cxnSpLocks/>
          </p:cNvCxnSpPr>
          <p:nvPr/>
        </p:nvCxnSpPr>
        <p:spPr>
          <a:xfrm>
            <a:off x="349621" y="2563904"/>
            <a:ext cx="708215"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E473EEBF-7BBD-0E92-6923-C62A08D1CF6C}"/>
              </a:ext>
            </a:extLst>
          </p:cNvPr>
          <p:cNvCxnSpPr>
            <a:cxnSpLocks/>
          </p:cNvCxnSpPr>
          <p:nvPr/>
        </p:nvCxnSpPr>
        <p:spPr>
          <a:xfrm>
            <a:off x="7386914" y="1335739"/>
            <a:ext cx="4231345"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DC01900-2A5D-6C04-FB77-2AB818401101}"/>
              </a:ext>
            </a:extLst>
          </p:cNvPr>
          <p:cNvSpPr txBox="1"/>
          <p:nvPr/>
        </p:nvSpPr>
        <p:spPr>
          <a:xfrm>
            <a:off x="1057836" y="866542"/>
            <a:ext cx="2465294" cy="584775"/>
          </a:xfrm>
          <a:prstGeom prst="rect">
            <a:avLst/>
          </a:prstGeom>
          <a:noFill/>
        </p:spPr>
        <p:txBody>
          <a:bodyPr wrap="square" rtlCol="0">
            <a:spAutoFit/>
          </a:bodyPr>
          <a:lstStyle/>
          <a:p>
            <a:r>
              <a:rPr lang="ja-JP" altLang="en-US" sz="1600" dirty="0"/>
              <a:t>バリデーションのエラーの言語等を変えれる</a:t>
            </a:r>
            <a:endParaRPr kumimoji="1" lang="ja-JP" altLang="en-US" sz="1600" dirty="0"/>
          </a:p>
        </p:txBody>
      </p:sp>
      <p:sp>
        <p:nvSpPr>
          <p:cNvPr id="13" name="テキスト ボックス 12">
            <a:extLst>
              <a:ext uri="{FF2B5EF4-FFF2-40B4-BE49-F238E27FC236}">
                <a16:creationId xmlns:a16="http://schemas.microsoft.com/office/drawing/2014/main" id="{2F163340-B47D-C0FB-BFE8-4CAAE2051D4A}"/>
              </a:ext>
            </a:extLst>
          </p:cNvPr>
          <p:cNvSpPr txBox="1"/>
          <p:nvPr/>
        </p:nvSpPr>
        <p:spPr>
          <a:xfrm>
            <a:off x="1057836" y="2144852"/>
            <a:ext cx="1963270" cy="584775"/>
          </a:xfrm>
          <a:prstGeom prst="rect">
            <a:avLst/>
          </a:prstGeom>
          <a:noFill/>
        </p:spPr>
        <p:txBody>
          <a:bodyPr wrap="square" rtlCol="0">
            <a:spAutoFit/>
          </a:bodyPr>
          <a:lstStyle/>
          <a:p>
            <a:r>
              <a:rPr lang="ja-JP" altLang="en-US" sz="1600" dirty="0"/>
              <a:t>画像や動画を保存する場所</a:t>
            </a:r>
            <a:endParaRPr kumimoji="1" lang="ja-JP" altLang="en-US" sz="1600" dirty="0"/>
          </a:p>
        </p:txBody>
      </p:sp>
    </p:spTree>
    <p:extLst>
      <p:ext uri="{BB962C8B-B14F-4D97-AF65-F5344CB8AC3E}">
        <p14:creationId xmlns:p14="http://schemas.microsoft.com/office/powerpoint/2010/main" val="4007587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59D9EA3-9D7D-5984-D419-1BBD3D5E71DF}"/>
              </a:ext>
            </a:extLst>
          </p:cNvPr>
          <p:cNvPicPr>
            <a:picLocks noChangeAspect="1"/>
          </p:cNvPicPr>
          <p:nvPr/>
        </p:nvPicPr>
        <p:blipFill>
          <a:blip r:embed="rId2"/>
          <a:stretch>
            <a:fillRect/>
          </a:stretch>
        </p:blipFill>
        <p:spPr>
          <a:xfrm>
            <a:off x="105418" y="0"/>
            <a:ext cx="7158151" cy="6858000"/>
          </a:xfrm>
          <a:prstGeom prst="rect">
            <a:avLst/>
          </a:prstGeom>
        </p:spPr>
      </p:pic>
      <p:sp>
        <p:nvSpPr>
          <p:cNvPr id="2" name="タイトル 1">
            <a:extLst>
              <a:ext uri="{FF2B5EF4-FFF2-40B4-BE49-F238E27FC236}">
                <a16:creationId xmlns:a16="http://schemas.microsoft.com/office/drawing/2014/main" id="{24D7F3CA-FF17-895E-1C28-802354D97B37}"/>
              </a:ext>
            </a:extLst>
          </p:cNvPr>
          <p:cNvSpPr>
            <a:spLocks noGrp="1"/>
          </p:cNvSpPr>
          <p:nvPr>
            <p:ph type="title"/>
          </p:nvPr>
        </p:nvSpPr>
        <p:spPr>
          <a:xfrm>
            <a:off x="7263569" y="203761"/>
            <a:ext cx="4708629" cy="1920874"/>
          </a:xfrm>
        </p:spPr>
        <p:txBody>
          <a:bodyPr>
            <a:normAutofit fontScale="90000"/>
          </a:bodyPr>
          <a:lstStyle/>
          <a:p>
            <a:r>
              <a:rPr lang="ja-JP" altLang="en-US" sz="3600" dirty="0"/>
              <a:t>本番環境での稼働に不必要だと思われる</a:t>
            </a:r>
            <a:br>
              <a:rPr lang="en-US" altLang="ja-JP" sz="3600" dirty="0"/>
            </a:br>
            <a:r>
              <a:rPr lang="ja-JP" altLang="en-US" sz="3600" dirty="0"/>
              <a:t>フォルダ・ファイル</a:t>
            </a:r>
            <a:br>
              <a:rPr lang="en-US" altLang="ja-JP" sz="3600" dirty="0"/>
            </a:br>
            <a:r>
              <a:rPr lang="en-US" altLang="ja-JP" sz="3600" dirty="0"/>
              <a:t>2022/09/13 </a:t>
            </a:r>
            <a:r>
              <a:rPr lang="ja-JP" altLang="en-US" sz="3600" dirty="0"/>
              <a:t>時点</a:t>
            </a:r>
            <a:endParaRPr kumimoji="1" lang="ja-JP" altLang="en-US" sz="3600" dirty="0"/>
          </a:p>
        </p:txBody>
      </p:sp>
      <p:cxnSp>
        <p:nvCxnSpPr>
          <p:cNvPr id="10" name="直線コネクタ 9">
            <a:extLst>
              <a:ext uri="{FF2B5EF4-FFF2-40B4-BE49-F238E27FC236}">
                <a16:creationId xmlns:a16="http://schemas.microsoft.com/office/drawing/2014/main" id="{FAD8969F-7494-A4C8-3281-8F62D799143F}"/>
              </a:ext>
            </a:extLst>
          </p:cNvPr>
          <p:cNvCxnSpPr>
            <a:cxnSpLocks/>
          </p:cNvCxnSpPr>
          <p:nvPr/>
        </p:nvCxnSpPr>
        <p:spPr>
          <a:xfrm>
            <a:off x="268940" y="2814913"/>
            <a:ext cx="564778" cy="0"/>
          </a:xfrm>
          <a:prstGeom prst="line">
            <a:avLst/>
          </a:prstGeom>
          <a:ln w="28575">
            <a:solidFill>
              <a:srgbClr val="A408A8"/>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580DC63A-8B1D-07A1-1CAB-8A307646BDC0}"/>
              </a:ext>
            </a:extLst>
          </p:cNvPr>
          <p:cNvCxnSpPr>
            <a:cxnSpLocks/>
          </p:cNvCxnSpPr>
          <p:nvPr/>
        </p:nvCxnSpPr>
        <p:spPr>
          <a:xfrm>
            <a:off x="255493" y="6257362"/>
            <a:ext cx="1156449" cy="0"/>
          </a:xfrm>
          <a:prstGeom prst="line">
            <a:avLst/>
          </a:prstGeom>
          <a:ln w="28575">
            <a:solidFill>
              <a:srgbClr val="A408A8"/>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4EF411-4525-94F2-B9FE-4518400111FB}"/>
              </a:ext>
            </a:extLst>
          </p:cNvPr>
          <p:cNvSpPr txBox="1"/>
          <p:nvPr/>
        </p:nvSpPr>
        <p:spPr>
          <a:xfrm>
            <a:off x="875136" y="2299681"/>
            <a:ext cx="3173507" cy="600164"/>
          </a:xfrm>
          <a:prstGeom prst="rect">
            <a:avLst/>
          </a:prstGeom>
          <a:noFill/>
        </p:spPr>
        <p:txBody>
          <a:bodyPr wrap="square" rtlCol="0">
            <a:spAutoFit/>
          </a:bodyPr>
          <a:lstStyle/>
          <a:p>
            <a:r>
              <a:rPr lang="ja-JP" altLang="en-US" sz="1100" dirty="0"/>
              <a:t>テストフェーズで使うとおもいます</a:t>
            </a:r>
            <a:endParaRPr lang="en-US" altLang="ja-JP" sz="1100" dirty="0"/>
          </a:p>
          <a:p>
            <a:r>
              <a:rPr kumimoji="1" lang="ja-JP" altLang="en-US" sz="1100" dirty="0"/>
              <a:t>削除してもプログラム自体は</a:t>
            </a:r>
            <a:endParaRPr kumimoji="1" lang="en-US" altLang="ja-JP" sz="1100" dirty="0"/>
          </a:p>
          <a:p>
            <a:r>
              <a:rPr lang="ja-JP" altLang="en-US" sz="1100" dirty="0"/>
              <a:t>動く</a:t>
            </a:r>
            <a:r>
              <a:rPr kumimoji="1" lang="ja-JP" altLang="en-US" sz="1100" dirty="0"/>
              <a:t>ことは確認できてます</a:t>
            </a:r>
          </a:p>
        </p:txBody>
      </p:sp>
      <p:sp>
        <p:nvSpPr>
          <p:cNvPr id="33" name="動作設定ボタン: 空白 32">
            <a:hlinkClick r:id="rId3" action="ppaction://hlinksldjump" highlightClick="1"/>
            <a:extLst>
              <a:ext uri="{FF2B5EF4-FFF2-40B4-BE49-F238E27FC236}">
                <a16:creationId xmlns:a16="http://schemas.microsoft.com/office/drawing/2014/main" id="{788EB988-311B-D299-98C4-78D1B9F1259C}"/>
              </a:ext>
            </a:extLst>
          </p:cNvPr>
          <p:cNvSpPr/>
          <p:nvPr/>
        </p:nvSpPr>
        <p:spPr>
          <a:xfrm>
            <a:off x="9322734" y="5656727"/>
            <a:ext cx="2134720" cy="468031"/>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目次へ</a:t>
            </a:r>
          </a:p>
        </p:txBody>
      </p:sp>
    </p:spTree>
    <p:extLst>
      <p:ext uri="{BB962C8B-B14F-4D97-AF65-F5344CB8AC3E}">
        <p14:creationId xmlns:p14="http://schemas.microsoft.com/office/powerpoint/2010/main" val="257911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p:txBody>
          <a:bodyPr/>
          <a:lstStyle/>
          <a:p>
            <a:r>
              <a:rPr kumimoji="1" lang="ja-JP" altLang="en-US" dirty="0"/>
              <a:t>デプロイ</a:t>
            </a:r>
            <a:r>
              <a:rPr kumimoji="1" lang="en-US" altLang="ja-JP" dirty="0"/>
              <a:t>(</a:t>
            </a:r>
            <a:r>
              <a:rPr kumimoji="1" lang="ja-JP" altLang="en-US" dirty="0"/>
              <a:t>本番環境版</a:t>
            </a:r>
            <a:r>
              <a:rPr kumimoji="1" lang="en-US" altLang="ja-JP" dirty="0"/>
              <a:t>)</a:t>
            </a:r>
            <a:r>
              <a:rPr kumimoji="1" lang="ja-JP" altLang="en-US" dirty="0"/>
              <a:t>  事前知識</a:t>
            </a:r>
          </a:p>
        </p:txBody>
      </p:sp>
      <p:sp>
        <p:nvSpPr>
          <p:cNvPr id="3" name="コンテンツ プレースホルダー 2">
            <a:extLst>
              <a:ext uri="{FF2B5EF4-FFF2-40B4-BE49-F238E27FC236}">
                <a16:creationId xmlns:a16="http://schemas.microsoft.com/office/drawing/2014/main" id="{291666AB-6A6B-7A67-2D83-078B914981B5}"/>
              </a:ext>
            </a:extLst>
          </p:cNvPr>
          <p:cNvSpPr>
            <a:spLocks noGrp="1"/>
          </p:cNvSpPr>
          <p:nvPr>
            <p:ph idx="1"/>
          </p:nvPr>
        </p:nvSpPr>
        <p:spPr>
          <a:xfrm>
            <a:off x="721659" y="1318623"/>
            <a:ext cx="10515600" cy="4351338"/>
          </a:xfrm>
        </p:spPr>
        <p:txBody>
          <a:bodyPr/>
          <a:lstStyle/>
          <a:p>
            <a:r>
              <a:rPr kumimoji="1" lang="en-US" altLang="ja-JP" dirty="0"/>
              <a:t>Node.js</a:t>
            </a:r>
            <a:r>
              <a:rPr kumimoji="1" lang="ja-JP" altLang="en-US" dirty="0"/>
              <a:t>は本番では不要な理由</a:t>
            </a:r>
            <a:r>
              <a:rPr kumimoji="1" lang="en-US" altLang="ja-JP" sz="1200" dirty="0">
                <a:hlinkClick r:id="rId2">
                  <a:extLst>
                    <a:ext uri="{A12FA001-AC4F-418D-AE19-62706E023703}">
                      <ahyp:hlinkClr xmlns:ahyp="http://schemas.microsoft.com/office/drawing/2018/hyperlinkcolor" val="tx"/>
                    </a:ext>
                  </a:extLst>
                </a:hlinkClick>
              </a:rPr>
              <a:t>https://biz.addisteria.com/laravel_deploy_nodejs/</a:t>
            </a:r>
            <a:endParaRPr kumimoji="1" lang="en-US" altLang="ja-JP" sz="1200" dirty="0"/>
          </a:p>
          <a:p>
            <a:pPr algn="l" fontAlgn="base"/>
            <a:r>
              <a:rPr lang="en-US" altLang="ja-JP" sz="2400" i="0" dirty="0" err="1">
                <a:solidFill>
                  <a:srgbClr val="FF0000"/>
                </a:solidFill>
                <a:effectLst/>
                <a:latin typeface="Avenir"/>
              </a:rPr>
              <a:t>Xerver</a:t>
            </a:r>
            <a:r>
              <a:rPr lang="ja-JP" altLang="en-US" sz="2400" i="0" dirty="0">
                <a:solidFill>
                  <a:srgbClr val="FF0000"/>
                </a:solidFill>
                <a:effectLst/>
                <a:latin typeface="Avenir"/>
              </a:rPr>
              <a:t>のサーバーで</a:t>
            </a:r>
            <a:r>
              <a:rPr lang="en-US" altLang="ja-JP" sz="2400" i="0" dirty="0">
                <a:solidFill>
                  <a:srgbClr val="FF0000"/>
                </a:solidFill>
                <a:effectLst/>
                <a:latin typeface="Avenir"/>
              </a:rPr>
              <a:t>Laravel</a:t>
            </a:r>
            <a:r>
              <a:rPr lang="ja-JP" altLang="en-US" sz="2400" i="0" dirty="0">
                <a:solidFill>
                  <a:srgbClr val="FF0000"/>
                </a:solidFill>
                <a:effectLst/>
                <a:latin typeface="Avenir"/>
              </a:rPr>
              <a:t>をインストールする方法</a:t>
            </a:r>
            <a:r>
              <a:rPr lang="en-US" altLang="ja-JP" sz="1000" i="0" dirty="0">
                <a:effectLst/>
                <a:latin typeface="Avenir"/>
              </a:rPr>
              <a:t>https://miya-system-works.com/blog/detail/server-xserver-laravel/</a:t>
            </a:r>
            <a:endParaRPr lang="ja-JP" altLang="en-US" sz="1000" i="0" dirty="0">
              <a:solidFill>
                <a:srgbClr val="2A292A"/>
              </a:solidFill>
              <a:effectLst/>
              <a:latin typeface="Avenir"/>
            </a:endParaRPr>
          </a:p>
          <a:p>
            <a:r>
              <a:rPr kumimoji="1" lang="en-US" altLang="ja-JP" sz="2400" dirty="0">
                <a:solidFill>
                  <a:srgbClr val="FF0000"/>
                </a:solidFill>
              </a:rPr>
              <a:t>Php</a:t>
            </a:r>
            <a:r>
              <a:rPr kumimoji="1" lang="ja-JP" altLang="en-US" sz="2400" dirty="0">
                <a:solidFill>
                  <a:srgbClr val="FF0000"/>
                </a:solidFill>
              </a:rPr>
              <a:t>の</a:t>
            </a:r>
            <a:r>
              <a:rPr kumimoji="1" lang="en-US" altLang="ja-JP" sz="2400" dirty="0">
                <a:solidFill>
                  <a:srgbClr val="FF0000"/>
                </a:solidFill>
              </a:rPr>
              <a:t>version</a:t>
            </a:r>
            <a:r>
              <a:rPr kumimoji="1" lang="ja-JP" altLang="en-US" sz="2400" dirty="0">
                <a:solidFill>
                  <a:srgbClr val="FF0000"/>
                </a:solidFill>
              </a:rPr>
              <a:t>をあげる方法</a:t>
            </a:r>
            <a:r>
              <a:rPr kumimoji="1" lang="en-US" altLang="ja-JP" sz="1050" dirty="0">
                <a:hlinkClick r:id="rId3"/>
              </a:rPr>
              <a:t>https://minory.org/xserver-ssh-php7.html</a:t>
            </a:r>
            <a:endParaRPr kumimoji="1" lang="en-US" altLang="ja-JP" sz="1050" dirty="0"/>
          </a:p>
          <a:p>
            <a:endParaRPr lang="en-US" altLang="ja-JP" sz="1050" dirty="0"/>
          </a:p>
          <a:p>
            <a:r>
              <a:rPr kumimoji="1" lang="en-US" altLang="ja-JP" sz="2400" dirty="0"/>
              <a:t>github</a:t>
            </a:r>
            <a:r>
              <a:rPr kumimoji="1" lang="ja-JP" altLang="en-US" sz="2400" dirty="0"/>
              <a:t>に</a:t>
            </a:r>
            <a:r>
              <a:rPr kumimoji="1" lang="en-US" altLang="ja-JP" sz="2400" dirty="0" err="1"/>
              <a:t>laravel</a:t>
            </a:r>
            <a:r>
              <a:rPr kumimoji="1" lang="ja-JP" altLang="en-US" sz="2400" dirty="0"/>
              <a:t>プロジェクトフォルダを</a:t>
            </a:r>
            <a:r>
              <a:rPr kumimoji="1" lang="en-US" altLang="ja-JP" sz="2400" dirty="0"/>
              <a:t>up</a:t>
            </a:r>
            <a:r>
              <a:rPr kumimoji="1" lang="ja-JP" altLang="en-US" sz="2400" dirty="0"/>
              <a:t>する方法</a:t>
            </a:r>
            <a:r>
              <a:rPr kumimoji="1" lang="en-US" altLang="ja-JP" sz="1050" dirty="0">
                <a:hlinkClick r:id="rId4"/>
              </a:rPr>
              <a:t>https://tech.amefure.com/web-github-laravel-push</a:t>
            </a:r>
            <a:endParaRPr kumimoji="1" lang="en-US" altLang="ja-JP" sz="1050" dirty="0"/>
          </a:p>
          <a:p>
            <a:r>
              <a:rPr lang="ja-JP" altLang="en-US" sz="2400" dirty="0"/>
              <a:t>シンボリックリンク作成コマンド</a:t>
            </a:r>
            <a:r>
              <a:rPr lang="en-US" altLang="ja-JP" sz="1050" dirty="0">
                <a:hlinkClick r:id="rId5"/>
              </a:rPr>
              <a:t>https://textpro.addisteria.com/text/113/text-show</a:t>
            </a:r>
            <a:endParaRPr lang="en-US" altLang="ja-JP" sz="1050" dirty="0"/>
          </a:p>
          <a:p>
            <a:r>
              <a:rPr lang="ja-JP" altLang="en-US" sz="2400" dirty="0"/>
              <a:t>初心者にもわかる</a:t>
            </a:r>
            <a:r>
              <a:rPr lang="en-US" altLang="ja-JP" sz="2400" dirty="0"/>
              <a:t>Laravel</a:t>
            </a:r>
            <a:r>
              <a:rPr lang="ja-JP" altLang="en-US" sz="2400" dirty="0"/>
              <a:t>デプロイ</a:t>
            </a:r>
            <a:r>
              <a:rPr lang="en-US" altLang="ja-JP" sz="1050" dirty="0">
                <a:hlinkClick r:id="rId6"/>
              </a:rPr>
              <a:t>https://brainlog.jp/programming</a:t>
            </a:r>
            <a:endParaRPr lang="en-US" altLang="ja-JP" sz="1050" dirty="0"/>
          </a:p>
          <a:p>
            <a:r>
              <a:rPr lang="en-US" altLang="ja-JP" sz="1050" dirty="0">
                <a:hlinkClick r:id="rId7"/>
              </a:rPr>
              <a:t>https://brainlog.jp/programming/laravel/post-1332/</a:t>
            </a:r>
            <a:endParaRPr lang="en-US" altLang="ja-JP" sz="1050" dirty="0"/>
          </a:p>
          <a:p>
            <a:endParaRPr lang="en-US" altLang="ja-JP" sz="1050" dirty="0"/>
          </a:p>
          <a:p>
            <a:endParaRPr lang="en-US" altLang="ja-JP" sz="1050" dirty="0"/>
          </a:p>
          <a:p>
            <a:endParaRPr kumimoji="1" lang="en-US" altLang="ja-JP" sz="1050" dirty="0"/>
          </a:p>
        </p:txBody>
      </p:sp>
      <p:pic>
        <p:nvPicPr>
          <p:cNvPr id="5" name="図 4">
            <a:extLst>
              <a:ext uri="{FF2B5EF4-FFF2-40B4-BE49-F238E27FC236}">
                <a16:creationId xmlns:a16="http://schemas.microsoft.com/office/drawing/2014/main" id="{E8BED5BF-32F6-D1AF-5575-D9694B2F5289}"/>
              </a:ext>
            </a:extLst>
          </p:cNvPr>
          <p:cNvPicPr>
            <a:picLocks noChangeAspect="1"/>
          </p:cNvPicPr>
          <p:nvPr/>
        </p:nvPicPr>
        <p:blipFill>
          <a:blip r:embed="rId8"/>
          <a:stretch>
            <a:fillRect/>
          </a:stretch>
        </p:blipFill>
        <p:spPr>
          <a:xfrm>
            <a:off x="403412" y="5297895"/>
            <a:ext cx="4960563" cy="1459251"/>
          </a:xfrm>
          <a:prstGeom prst="rect">
            <a:avLst/>
          </a:prstGeom>
        </p:spPr>
      </p:pic>
      <p:sp>
        <p:nvSpPr>
          <p:cNvPr id="4" name="テキスト ボックス 3">
            <a:extLst>
              <a:ext uri="{FF2B5EF4-FFF2-40B4-BE49-F238E27FC236}">
                <a16:creationId xmlns:a16="http://schemas.microsoft.com/office/drawing/2014/main" id="{240BD447-A409-722B-D05F-4647714B5443}"/>
              </a:ext>
            </a:extLst>
          </p:cNvPr>
          <p:cNvSpPr txBox="1"/>
          <p:nvPr/>
        </p:nvSpPr>
        <p:spPr>
          <a:xfrm>
            <a:off x="286871" y="5006573"/>
            <a:ext cx="2052918" cy="369332"/>
          </a:xfrm>
          <a:prstGeom prst="rect">
            <a:avLst/>
          </a:prstGeom>
          <a:noFill/>
        </p:spPr>
        <p:txBody>
          <a:bodyPr wrap="square" rtlCol="0">
            <a:spAutoFit/>
          </a:bodyPr>
          <a:lstStyle/>
          <a:p>
            <a:r>
              <a:rPr kumimoji="1" lang="ja-JP" altLang="en-US" dirty="0"/>
              <a:t>初期設定では</a:t>
            </a:r>
          </a:p>
        </p:txBody>
      </p:sp>
    </p:spTree>
    <p:extLst>
      <p:ext uri="{BB962C8B-B14F-4D97-AF65-F5344CB8AC3E}">
        <p14:creationId xmlns:p14="http://schemas.microsoft.com/office/powerpoint/2010/main" val="2029537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a:xfrm>
            <a:off x="1071283" y="2471831"/>
            <a:ext cx="10515600" cy="1325563"/>
          </a:xfrm>
        </p:spPr>
        <p:txBody>
          <a:bodyPr/>
          <a:lstStyle/>
          <a:p>
            <a:r>
              <a:rPr lang="en-US" altLang="ja-JP" dirty="0"/>
              <a:t>Laravel</a:t>
            </a:r>
            <a:r>
              <a:rPr lang="ja-JP" altLang="en-US" dirty="0"/>
              <a:t> デプロイ </a:t>
            </a:r>
            <a:r>
              <a:rPr lang="en-US" altLang="ja-JP" dirty="0"/>
              <a:t>(git</a:t>
            </a:r>
            <a:r>
              <a:rPr lang="ja-JP" altLang="en-US" dirty="0"/>
              <a:t>を使わない方法</a:t>
            </a:r>
            <a:r>
              <a:rPr lang="en-US" altLang="ja-JP" dirty="0"/>
              <a:t>)</a:t>
            </a:r>
            <a:br>
              <a:rPr lang="en-US" altLang="ja-JP" dirty="0"/>
            </a:br>
            <a:br>
              <a:rPr kumimoji="1" lang="en-US" altLang="ja-JP" sz="1000" dirty="0"/>
            </a:br>
            <a:endParaRPr kumimoji="1" lang="ja-JP" altLang="en-US" sz="1000" dirty="0"/>
          </a:p>
        </p:txBody>
      </p:sp>
      <p:sp>
        <p:nvSpPr>
          <p:cNvPr id="4" name="動作設定ボタン: 空白 3">
            <a:hlinkClick r:id="rId2" action="ppaction://hlinksldjump" highlightClick="1"/>
            <a:extLst>
              <a:ext uri="{FF2B5EF4-FFF2-40B4-BE49-F238E27FC236}">
                <a16:creationId xmlns:a16="http://schemas.microsoft.com/office/drawing/2014/main" id="{2CCAC342-A6FA-8CE3-0BDB-05668C85EB66}"/>
              </a:ext>
            </a:extLst>
          </p:cNvPr>
          <p:cNvSpPr/>
          <p:nvPr/>
        </p:nvSpPr>
        <p:spPr>
          <a:xfrm>
            <a:off x="9293879" y="6221320"/>
            <a:ext cx="2134720" cy="468031"/>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目次へ</a:t>
            </a:r>
          </a:p>
        </p:txBody>
      </p:sp>
    </p:spTree>
    <p:extLst>
      <p:ext uri="{BB962C8B-B14F-4D97-AF65-F5344CB8AC3E}">
        <p14:creationId xmlns:p14="http://schemas.microsoft.com/office/powerpoint/2010/main" val="2340053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a:xfrm>
            <a:off x="197223" y="365125"/>
            <a:ext cx="11833411" cy="1325563"/>
          </a:xfrm>
        </p:spPr>
        <p:txBody>
          <a:bodyPr>
            <a:normAutofit/>
          </a:bodyPr>
          <a:lstStyle/>
          <a:p>
            <a:r>
              <a:rPr lang="en-US" altLang="ja-JP" dirty="0"/>
              <a:t>Laravel</a:t>
            </a:r>
            <a:r>
              <a:rPr lang="ja-JP" altLang="en-US" dirty="0"/>
              <a:t> デプロイ  事前準備</a:t>
            </a:r>
            <a:r>
              <a:rPr lang="en-US" altLang="ja-JP" dirty="0"/>
              <a:t>(</a:t>
            </a:r>
            <a:r>
              <a:rPr lang="ja-JP" altLang="en-US" dirty="0"/>
              <a:t>サーバー</a:t>
            </a:r>
            <a:r>
              <a:rPr lang="en-US" altLang="ja-JP" dirty="0"/>
              <a:t>)</a:t>
            </a:r>
            <a:br>
              <a:rPr lang="en-US" altLang="ja-JP" dirty="0"/>
            </a:br>
            <a:br>
              <a:rPr kumimoji="1" lang="en-US" altLang="ja-JP" sz="1000" dirty="0"/>
            </a:br>
            <a:endParaRPr kumimoji="1" lang="ja-JP" altLang="en-US" sz="1000" dirty="0"/>
          </a:p>
        </p:txBody>
      </p:sp>
      <p:sp>
        <p:nvSpPr>
          <p:cNvPr id="7" name="コンテンツ プレースホルダー 2">
            <a:extLst>
              <a:ext uri="{FF2B5EF4-FFF2-40B4-BE49-F238E27FC236}">
                <a16:creationId xmlns:a16="http://schemas.microsoft.com/office/drawing/2014/main" id="{432C3F5D-496F-6A1B-2D62-5A3D4377774D}"/>
              </a:ext>
            </a:extLst>
          </p:cNvPr>
          <p:cNvSpPr>
            <a:spLocks noGrp="1"/>
          </p:cNvSpPr>
          <p:nvPr>
            <p:ph idx="1"/>
          </p:nvPr>
        </p:nvSpPr>
        <p:spPr>
          <a:xfrm>
            <a:off x="658906" y="1299882"/>
            <a:ext cx="10515600" cy="5441576"/>
          </a:xfrm>
        </p:spPr>
        <p:txBody>
          <a:bodyPr>
            <a:normAutofit/>
          </a:bodyPr>
          <a:lstStyle/>
          <a:p>
            <a:r>
              <a:rPr kumimoji="1" lang="en-US" altLang="ja-JP" sz="2400" dirty="0"/>
              <a:t>Laravel</a:t>
            </a:r>
            <a:r>
              <a:rPr kumimoji="1" lang="ja-JP" altLang="en-US" sz="2400" dirty="0"/>
              <a:t> </a:t>
            </a:r>
            <a:r>
              <a:rPr kumimoji="1" lang="en-US" altLang="ja-JP" sz="2400" dirty="0"/>
              <a:t>ver.9</a:t>
            </a:r>
            <a:r>
              <a:rPr kumimoji="1" lang="ja-JP" altLang="en-US" sz="2400" dirty="0"/>
              <a:t>でつくったプロジェクト</a:t>
            </a:r>
            <a:r>
              <a:rPr lang="ja-JP" altLang="en-US" sz="2400" dirty="0"/>
              <a:t>ファイルは</a:t>
            </a:r>
            <a:r>
              <a:rPr lang="en-US" altLang="ja-JP" sz="2400" dirty="0"/>
              <a:t>php ver.8</a:t>
            </a:r>
            <a:r>
              <a:rPr lang="ja-JP" altLang="en-US" sz="2400" dirty="0"/>
              <a:t>以上じゃないと機能しないので、サーバーの</a:t>
            </a:r>
            <a:r>
              <a:rPr lang="en-US" altLang="ja-JP" sz="2400" dirty="0"/>
              <a:t>php</a:t>
            </a:r>
            <a:r>
              <a:rPr lang="ja-JP" altLang="en-US" sz="2400" dirty="0"/>
              <a:t>の</a:t>
            </a:r>
            <a:r>
              <a:rPr lang="en-US" altLang="ja-JP" sz="2400" dirty="0"/>
              <a:t>version</a:t>
            </a:r>
            <a:r>
              <a:rPr lang="ja-JP" altLang="en-US" sz="2400" dirty="0"/>
              <a:t>を</a:t>
            </a:r>
            <a:r>
              <a:rPr lang="en-US" altLang="ja-JP" sz="2400" dirty="0"/>
              <a:t>8</a:t>
            </a:r>
            <a:r>
              <a:rPr lang="ja-JP" altLang="en-US" sz="2400" dirty="0"/>
              <a:t>以上に変更しとく。</a:t>
            </a:r>
            <a:r>
              <a:rPr kumimoji="1" lang="en-US" altLang="ja-JP" sz="2400" dirty="0">
                <a:hlinkClick r:id="rId2"/>
              </a:rPr>
              <a:t> </a:t>
            </a:r>
            <a:r>
              <a:rPr kumimoji="1" lang="en-US" altLang="ja-JP" sz="1050" dirty="0">
                <a:hlinkClick r:id="rId2"/>
              </a:rPr>
              <a:t>https://minory.org/xserver-ssh-php7.html</a:t>
            </a:r>
            <a:endParaRPr lang="en-US" altLang="ja-JP" sz="1050" dirty="0"/>
          </a:p>
          <a:p>
            <a:r>
              <a:rPr lang="en-US" altLang="ja-JP" sz="2400" dirty="0"/>
              <a:t>Composer</a:t>
            </a:r>
            <a:r>
              <a:rPr lang="ja-JP" altLang="en-US" sz="2400" dirty="0"/>
              <a:t>をインストールしとく。</a:t>
            </a:r>
            <a:endParaRPr lang="en-US" altLang="ja-JP" sz="2400" dirty="0"/>
          </a:p>
          <a:p>
            <a:endParaRPr lang="en-US" altLang="ja-JP" sz="2400" dirty="0"/>
          </a:p>
          <a:p>
            <a:r>
              <a:rPr lang="ja-JP" altLang="en-US" sz="2400" dirty="0"/>
              <a:t>動画を</a:t>
            </a:r>
            <a:r>
              <a:rPr lang="en-US" altLang="ja-JP" sz="2400" dirty="0"/>
              <a:t>upload</a:t>
            </a:r>
            <a:r>
              <a:rPr lang="ja-JP" altLang="en-US" sz="2400" dirty="0"/>
              <a:t>するために、</a:t>
            </a:r>
            <a:r>
              <a:rPr lang="en-US" altLang="ja-JP" sz="2400" dirty="0" err="1"/>
              <a:t>xsampp</a:t>
            </a:r>
            <a:r>
              <a:rPr lang="en-US" altLang="ja-JP" sz="2400" dirty="0"/>
              <a:t>\php\php.ini</a:t>
            </a:r>
            <a:r>
              <a:rPr lang="ja-JP" altLang="en-US" sz="2400" dirty="0"/>
              <a:t>のサーバーにあたるものを</a:t>
            </a:r>
            <a:endParaRPr lang="en-US" altLang="ja-JP" sz="2400" dirty="0"/>
          </a:p>
          <a:p>
            <a:r>
              <a:rPr lang="en-US" altLang="ja-JP" sz="2400" i="0" dirty="0" err="1">
                <a:effectLst/>
                <a:latin typeface="Hiragino Kaku Gothic ProN"/>
              </a:rPr>
              <a:t>upload_max_filesize</a:t>
            </a:r>
            <a:r>
              <a:rPr lang="ja-JP" altLang="en-US" sz="2400" i="0" dirty="0">
                <a:effectLst/>
                <a:latin typeface="Hiragino Kaku Gothic ProN"/>
              </a:rPr>
              <a:t>と</a:t>
            </a:r>
            <a:r>
              <a:rPr lang="en-US" altLang="ja-JP" sz="2400" i="0" dirty="0" err="1">
                <a:effectLst/>
                <a:latin typeface="Hiragino Kaku Gothic ProN"/>
              </a:rPr>
              <a:t>post_max_size</a:t>
            </a:r>
            <a:r>
              <a:rPr lang="ja-JP" altLang="en-US" sz="2400" i="0" dirty="0">
                <a:effectLst/>
                <a:latin typeface="Hiragino Kaku Gothic ProN"/>
              </a:rPr>
              <a:t>を変更する</a:t>
            </a:r>
            <a:r>
              <a:rPr lang="ja-JP" altLang="en-US" sz="2400" dirty="0">
                <a:latin typeface="Hiragino Kaku Gothic ProN"/>
              </a:rPr>
              <a:t>。</a:t>
            </a:r>
            <a:r>
              <a:rPr lang="en-US" altLang="ja-JP" sz="2400" dirty="0">
                <a:latin typeface="Hiragino Kaku Gothic ProN"/>
              </a:rPr>
              <a:t> </a:t>
            </a:r>
            <a:r>
              <a:rPr lang="en-US" altLang="ja-JP" sz="1200" dirty="0">
                <a:latin typeface="Hiragino Kaku Gothic ProN"/>
                <a:hlinkClick r:id="rId3"/>
              </a:rPr>
              <a:t>https://egatech.net/laravel-upload-max-filesize/</a:t>
            </a:r>
            <a:endParaRPr lang="en-US" altLang="ja-JP" sz="1200" dirty="0">
              <a:latin typeface="Hiragino Kaku Gothic ProN"/>
            </a:endParaRPr>
          </a:p>
          <a:p>
            <a:pPr marL="0" indent="0">
              <a:buNone/>
            </a:pPr>
            <a:r>
              <a:rPr lang="en-US" altLang="ja-JP" sz="2400" i="0" dirty="0" err="1">
                <a:effectLst/>
                <a:latin typeface="Hiragino Kaku Gothic ProN"/>
              </a:rPr>
              <a:t>upload_max_filesize</a:t>
            </a:r>
            <a:r>
              <a:rPr lang="en-US" altLang="ja-JP" sz="2400" i="0" dirty="0">
                <a:effectLst/>
                <a:latin typeface="Hiragino Kaku Gothic ProN"/>
              </a:rPr>
              <a:t>=2GB</a:t>
            </a:r>
          </a:p>
          <a:p>
            <a:pPr marL="0" indent="0">
              <a:buNone/>
            </a:pPr>
            <a:r>
              <a:rPr lang="en-US" altLang="ja-JP" sz="2400" i="0" dirty="0" err="1">
                <a:effectLst/>
                <a:latin typeface="Hiragino Kaku Gothic ProN"/>
              </a:rPr>
              <a:t>post_max_size</a:t>
            </a:r>
            <a:r>
              <a:rPr lang="en-US" altLang="ja-JP" sz="2400" i="0" dirty="0">
                <a:effectLst/>
                <a:latin typeface="Hiragino Kaku Gothic ProN"/>
              </a:rPr>
              <a:t>=</a:t>
            </a:r>
            <a:r>
              <a:rPr lang="en-US" altLang="ja-JP" sz="2400" dirty="0">
                <a:latin typeface="Hiragino Kaku Gothic ProN"/>
              </a:rPr>
              <a:t>2G</a:t>
            </a:r>
            <a:r>
              <a:rPr lang="en-US" altLang="ja-JP" sz="2400" i="0" dirty="0">
                <a:effectLst/>
                <a:latin typeface="Hiragino Kaku Gothic ProN"/>
              </a:rPr>
              <a:t>B</a:t>
            </a:r>
          </a:p>
          <a:p>
            <a:pPr marL="0" indent="0">
              <a:buNone/>
            </a:pPr>
            <a:r>
              <a:rPr lang="en-US" altLang="ja-JP" sz="2400" b="0" i="0" dirty="0" err="1">
                <a:solidFill>
                  <a:srgbClr val="222222"/>
                </a:solidFill>
                <a:effectLst/>
                <a:latin typeface="Helvetica" panose="020B0604020202020204" pitchFamily="34" charset="0"/>
              </a:rPr>
              <a:t>memory_limit</a:t>
            </a:r>
            <a:r>
              <a:rPr lang="en-US" altLang="ja-JP" sz="2400" b="0" i="0" dirty="0">
                <a:solidFill>
                  <a:srgbClr val="222222"/>
                </a:solidFill>
                <a:effectLst/>
                <a:latin typeface="Helvetica" panose="020B0604020202020204" pitchFamily="34" charset="0"/>
              </a:rPr>
              <a:t>=10GB(</a:t>
            </a:r>
            <a:r>
              <a:rPr lang="ja-JP" altLang="en-US" sz="2400" b="0" i="0" dirty="0">
                <a:solidFill>
                  <a:srgbClr val="222222"/>
                </a:solidFill>
                <a:effectLst/>
                <a:latin typeface="Helvetica" panose="020B0604020202020204" pitchFamily="34" charset="0"/>
              </a:rPr>
              <a:t>かなり大きくする</a:t>
            </a:r>
            <a:r>
              <a:rPr lang="en-US" altLang="ja-JP" sz="2400" b="0" i="0" dirty="0">
                <a:solidFill>
                  <a:srgbClr val="222222"/>
                </a:solidFill>
                <a:effectLst/>
                <a:latin typeface="Helvetica" panose="020B0604020202020204" pitchFamily="34" charset="0"/>
              </a:rPr>
              <a:t>)</a:t>
            </a:r>
            <a:endParaRPr lang="en-US" altLang="ja-JP" sz="2400" i="0" dirty="0">
              <a:effectLst/>
              <a:latin typeface="Hiragino Kaku Gothic ProN"/>
            </a:endParaRPr>
          </a:p>
          <a:p>
            <a:pPr marL="0" indent="0">
              <a:buNone/>
            </a:pPr>
            <a:endParaRPr lang="en-US" altLang="ja-JP" sz="2400" i="0" dirty="0">
              <a:effectLst/>
              <a:latin typeface="Hiragino Kaku Gothic ProN"/>
            </a:endParaRPr>
          </a:p>
          <a:p>
            <a:pPr marL="0" indent="0">
              <a:buNone/>
            </a:pPr>
            <a:endParaRPr lang="en-US" altLang="ja-JP" sz="2400" i="0" dirty="0">
              <a:effectLst/>
              <a:latin typeface="Hiragino Kaku Gothic ProN"/>
            </a:endParaRPr>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2050360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a:xfrm>
            <a:off x="197223" y="365125"/>
            <a:ext cx="11833411" cy="1325563"/>
          </a:xfrm>
        </p:spPr>
        <p:txBody>
          <a:bodyPr>
            <a:normAutofit fontScale="90000"/>
          </a:bodyPr>
          <a:lstStyle/>
          <a:p>
            <a:r>
              <a:rPr lang="en-US" altLang="ja-JP" dirty="0"/>
              <a:t>Laravel</a:t>
            </a:r>
            <a:r>
              <a:rPr lang="ja-JP" altLang="en-US" dirty="0"/>
              <a:t> デプロイ  事前準備</a:t>
            </a:r>
            <a:r>
              <a:rPr lang="en-US" altLang="ja-JP" dirty="0"/>
              <a:t>(</a:t>
            </a:r>
            <a:r>
              <a:rPr lang="ja-JP" altLang="en-US" dirty="0"/>
              <a:t>プロジェクトフォルダ</a:t>
            </a:r>
            <a:r>
              <a:rPr lang="en-US" altLang="ja-JP" dirty="0"/>
              <a:t>)</a:t>
            </a:r>
            <a:br>
              <a:rPr lang="en-US" altLang="ja-JP" dirty="0"/>
            </a:br>
            <a:br>
              <a:rPr kumimoji="1" lang="en-US" altLang="ja-JP" sz="1000" dirty="0"/>
            </a:br>
            <a:endParaRPr kumimoji="1" lang="ja-JP" altLang="en-US" sz="1000" dirty="0"/>
          </a:p>
        </p:txBody>
      </p:sp>
      <p:sp>
        <p:nvSpPr>
          <p:cNvPr id="3" name="コンテンツ プレースホルダー 2">
            <a:extLst>
              <a:ext uri="{FF2B5EF4-FFF2-40B4-BE49-F238E27FC236}">
                <a16:creationId xmlns:a16="http://schemas.microsoft.com/office/drawing/2014/main" id="{291666AB-6A6B-7A67-2D83-078B914981B5}"/>
              </a:ext>
            </a:extLst>
          </p:cNvPr>
          <p:cNvSpPr>
            <a:spLocks noGrp="1"/>
          </p:cNvSpPr>
          <p:nvPr>
            <p:ph idx="1"/>
          </p:nvPr>
        </p:nvSpPr>
        <p:spPr>
          <a:xfrm>
            <a:off x="614082" y="1610472"/>
            <a:ext cx="10515600" cy="4593104"/>
          </a:xfrm>
        </p:spPr>
        <p:txBody>
          <a:bodyPr>
            <a:normAutofit/>
          </a:bodyPr>
          <a:lstStyle/>
          <a:p>
            <a:r>
              <a:rPr kumimoji="1" lang="ja-JP" altLang="en-US" sz="2400" dirty="0"/>
              <a:t>プロジェクトフォルダのうち</a:t>
            </a:r>
            <a:r>
              <a:rPr kumimoji="1" lang="en-US" altLang="ja-JP" sz="2400" dirty="0"/>
              <a:t>tests</a:t>
            </a:r>
            <a:r>
              <a:rPr kumimoji="1" lang="ja-JP" altLang="en-US" sz="2400" dirty="0"/>
              <a:t>フォルダは削除する。</a:t>
            </a:r>
            <a:endParaRPr kumimoji="1" lang="en-US" altLang="ja-JP" sz="2400" dirty="0"/>
          </a:p>
          <a:p>
            <a:r>
              <a:rPr lang="ja-JP" altLang="en-US" sz="2400" dirty="0"/>
              <a:t>本番環境にデプロイするまえにプロジェクトフォルダに</a:t>
            </a:r>
            <a:endParaRPr lang="en-US" altLang="ja-JP" sz="2400" dirty="0"/>
          </a:p>
          <a:p>
            <a:pPr marL="0" indent="0">
              <a:buNone/>
            </a:pPr>
            <a:r>
              <a:rPr kumimoji="1" lang="en-US" altLang="ja-JP" sz="2400" dirty="0"/>
              <a:t> </a:t>
            </a:r>
            <a:r>
              <a:rPr kumimoji="1" lang="en-US" altLang="ja-JP" sz="2400" dirty="0">
                <a:solidFill>
                  <a:srgbClr val="FF0000"/>
                </a:solidFill>
              </a:rPr>
              <a:t>npm run build</a:t>
            </a:r>
            <a:r>
              <a:rPr kumimoji="1" lang="ja-JP" altLang="en-US" sz="2400" dirty="0"/>
              <a:t>を実施する</a:t>
            </a:r>
            <a:endParaRPr kumimoji="1" lang="en-US" altLang="ja-JP" sz="2400" dirty="0"/>
          </a:p>
          <a:p>
            <a:r>
              <a:rPr lang="en-US" altLang="ja-JP" sz="2400" dirty="0"/>
              <a:t>Vendor</a:t>
            </a:r>
            <a:r>
              <a:rPr lang="ja-JP" altLang="en-US" sz="2400" dirty="0"/>
              <a:t>フォルダはプログラム稼働において必要だが、あとからインストールできるので、アップロードしなくてもいい。</a:t>
            </a:r>
            <a:r>
              <a:rPr lang="en-US" altLang="ja-JP" sz="2400" dirty="0"/>
              <a:t>(</a:t>
            </a:r>
            <a:r>
              <a:rPr lang="ja-JP" altLang="en-US" sz="2400" dirty="0"/>
              <a:t>ファイル数が全体の</a:t>
            </a:r>
            <a:r>
              <a:rPr lang="en-US" altLang="ja-JP" sz="2400" dirty="0"/>
              <a:t>9000/12000)</a:t>
            </a:r>
            <a:r>
              <a:rPr lang="ja-JP" altLang="en-US" sz="2400" dirty="0"/>
              <a:t>を占める。</a:t>
            </a:r>
            <a:endParaRPr lang="en-US" altLang="ja-JP" sz="2400" dirty="0"/>
          </a:p>
          <a:p>
            <a:endParaRPr kumimoji="1" lang="en-US" altLang="ja-JP" sz="2400" dirty="0"/>
          </a:p>
          <a:p>
            <a:pPr marL="0" indent="0">
              <a:buNone/>
            </a:pPr>
            <a:endParaRPr kumimoji="1" lang="ja-JP" altLang="en-US" sz="2400" dirty="0"/>
          </a:p>
        </p:txBody>
      </p:sp>
    </p:spTree>
    <p:extLst>
      <p:ext uri="{BB962C8B-B14F-4D97-AF65-F5344CB8AC3E}">
        <p14:creationId xmlns:p14="http://schemas.microsoft.com/office/powerpoint/2010/main" val="2040990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a:xfrm>
            <a:off x="721659" y="141007"/>
            <a:ext cx="10515600" cy="576169"/>
          </a:xfrm>
        </p:spPr>
        <p:txBody>
          <a:bodyPr>
            <a:normAutofit fontScale="90000"/>
          </a:bodyPr>
          <a:lstStyle/>
          <a:p>
            <a:r>
              <a:rPr kumimoji="1" lang="ja-JP" altLang="en-US" dirty="0"/>
              <a:t>デプロイの手順①</a:t>
            </a:r>
            <a:r>
              <a:rPr kumimoji="1" lang="en-US" altLang="ja-JP" dirty="0"/>
              <a:t>(FTP</a:t>
            </a:r>
            <a:r>
              <a:rPr kumimoji="1" lang="ja-JP" altLang="en-US" dirty="0"/>
              <a:t>で移動</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91666AB-6A6B-7A67-2D83-078B914981B5}"/>
              </a:ext>
            </a:extLst>
          </p:cNvPr>
          <p:cNvSpPr>
            <a:spLocks noGrp="1"/>
          </p:cNvSpPr>
          <p:nvPr>
            <p:ph idx="1"/>
          </p:nvPr>
        </p:nvSpPr>
        <p:spPr>
          <a:xfrm>
            <a:off x="347382" y="651249"/>
            <a:ext cx="11317941" cy="6065744"/>
          </a:xfrm>
        </p:spPr>
        <p:txBody>
          <a:bodyPr>
            <a:normAutofit fontScale="92500" lnSpcReduction="20000"/>
          </a:bodyPr>
          <a:lstStyle/>
          <a:p>
            <a:pPr marL="0" indent="0">
              <a:lnSpc>
                <a:spcPct val="150000"/>
              </a:lnSpc>
              <a:buNone/>
            </a:pPr>
            <a:r>
              <a:rPr lang="en-US" altLang="ja-JP" sz="2400" dirty="0"/>
              <a:t>1.FTP</a:t>
            </a:r>
            <a:r>
              <a:rPr lang="ja-JP" altLang="en-US" sz="2400" dirty="0"/>
              <a:t>をつかうまえに本番環境で</a:t>
            </a:r>
            <a:r>
              <a:rPr lang="en-US" altLang="ja-JP" sz="2400" dirty="0"/>
              <a:t>CSS</a:t>
            </a:r>
            <a:r>
              <a:rPr lang="ja-JP" altLang="en-US" sz="2400" dirty="0"/>
              <a:t>を</a:t>
            </a:r>
            <a:r>
              <a:rPr lang="en-US" altLang="ja-JP" sz="2400" dirty="0" err="1"/>
              <a:t>vite</a:t>
            </a:r>
            <a:r>
              <a:rPr lang="ja-JP" altLang="en-US" sz="2400" dirty="0"/>
              <a:t>なしで反映させれるように</a:t>
            </a:r>
            <a:r>
              <a:rPr lang="en-US" altLang="ja-JP" sz="2400" dirty="0">
                <a:solidFill>
                  <a:srgbClr val="FF0000"/>
                </a:solidFill>
              </a:rPr>
              <a:t>npm run build</a:t>
            </a:r>
            <a:r>
              <a:rPr lang="ja-JP" altLang="en-US" sz="2400" dirty="0"/>
              <a:t>をしとく</a:t>
            </a:r>
            <a:r>
              <a:rPr lang="en-US" altLang="ja-JP" sz="2400" dirty="0"/>
              <a:t>(</a:t>
            </a:r>
            <a:r>
              <a:rPr lang="ja-JP" altLang="en-US" sz="2400" dirty="0"/>
              <a:t>再確認</a:t>
            </a:r>
            <a:r>
              <a:rPr lang="en-US" altLang="ja-JP" sz="2400" dirty="0"/>
              <a:t>)</a:t>
            </a:r>
          </a:p>
          <a:p>
            <a:pPr marL="0" indent="0">
              <a:lnSpc>
                <a:spcPct val="150000"/>
              </a:lnSpc>
              <a:buNone/>
            </a:pPr>
            <a:endParaRPr lang="en-US" altLang="ja-JP" sz="2400" dirty="0"/>
          </a:p>
          <a:p>
            <a:pPr marL="0" indent="0">
              <a:lnSpc>
                <a:spcPct val="150000"/>
              </a:lnSpc>
              <a:buNone/>
            </a:pPr>
            <a:r>
              <a:rPr lang="en-US" altLang="ja-JP" sz="2400" dirty="0"/>
              <a:t>2.</a:t>
            </a:r>
            <a:r>
              <a:rPr kumimoji="1" lang="en-US" altLang="ja-JP" sz="2400" dirty="0"/>
              <a:t> FTP</a:t>
            </a:r>
            <a:r>
              <a:rPr kumimoji="1" lang="ja-JP" altLang="en-US" sz="2400" dirty="0"/>
              <a:t>を用いてサーバーに</a:t>
            </a:r>
            <a:r>
              <a:rPr lang="ja-JP" altLang="en-US" sz="2400" dirty="0">
                <a:solidFill>
                  <a:srgbClr val="FF0000"/>
                </a:solidFill>
              </a:rPr>
              <a:t>非公開フォルダを作成</a:t>
            </a:r>
            <a:r>
              <a:rPr lang="ja-JP" altLang="en-US" sz="2400" dirty="0"/>
              <a:t>しプロジェクトフォルダを移動させる。</a:t>
            </a:r>
            <a:r>
              <a:rPr lang="en-US" altLang="ja-JP" sz="2400" dirty="0"/>
              <a:t>(vendor</a:t>
            </a:r>
            <a:r>
              <a:rPr lang="ja-JP" altLang="en-US" sz="2400" dirty="0"/>
              <a:t>フォルダは省いてもいい</a:t>
            </a:r>
            <a:r>
              <a:rPr lang="en-US" altLang="ja-JP" sz="2400" dirty="0"/>
              <a:t>※</a:t>
            </a:r>
            <a:r>
              <a:rPr lang="ja-JP" altLang="en-US" sz="2400" dirty="0"/>
              <a:t>このあとインストールできるため。</a:t>
            </a:r>
            <a:r>
              <a:rPr lang="en-US" altLang="ja-JP" sz="2400" dirty="0"/>
              <a:t>)(vendor</a:t>
            </a:r>
            <a:r>
              <a:rPr lang="ja-JP" altLang="en-US" sz="2400" dirty="0"/>
              <a:t>フォルダはファイル量が圧倒的に多い。全体の</a:t>
            </a:r>
            <a:r>
              <a:rPr lang="en-US" altLang="ja-JP" sz="2400" dirty="0"/>
              <a:t>9000/12000)</a:t>
            </a:r>
          </a:p>
          <a:p>
            <a:pPr marL="0" indent="0">
              <a:lnSpc>
                <a:spcPct val="150000"/>
              </a:lnSpc>
              <a:buNone/>
            </a:pPr>
            <a:endParaRPr lang="en-US" altLang="ja-JP" sz="2400" dirty="0"/>
          </a:p>
          <a:p>
            <a:pPr marL="0" indent="0">
              <a:lnSpc>
                <a:spcPct val="150000"/>
              </a:lnSpc>
              <a:buNone/>
            </a:pPr>
            <a:r>
              <a:rPr lang="en-US" altLang="ja-JP" sz="2400" dirty="0"/>
              <a:t>2’.</a:t>
            </a:r>
            <a:r>
              <a:rPr lang="ja-JP" altLang="en-US" sz="2400" dirty="0"/>
              <a:t>ライブラリーをインストールするために</a:t>
            </a:r>
            <a:r>
              <a:rPr lang="en-US" altLang="ja-JP" sz="2400" dirty="0" err="1">
                <a:solidFill>
                  <a:srgbClr val="FF0000"/>
                </a:solidFill>
              </a:rPr>
              <a:t>ssh</a:t>
            </a:r>
            <a:r>
              <a:rPr lang="ja-JP" altLang="en-US" sz="2400" dirty="0">
                <a:solidFill>
                  <a:srgbClr val="FF0000"/>
                </a:solidFill>
              </a:rPr>
              <a:t>でサーバーへ接続</a:t>
            </a:r>
            <a:r>
              <a:rPr lang="ja-JP" altLang="en-US" sz="2400" dirty="0"/>
              <a:t>し、プロジェクトフォルダまで到達したあとに、</a:t>
            </a:r>
            <a:endParaRPr lang="en-US" altLang="ja-JP" sz="2400" dirty="0"/>
          </a:p>
          <a:p>
            <a:pPr marL="0" indent="0">
              <a:lnSpc>
                <a:spcPct val="150000"/>
              </a:lnSpc>
              <a:buNone/>
            </a:pPr>
            <a:r>
              <a:rPr lang="ja-JP" altLang="en-US" sz="2400" dirty="0"/>
              <a:t> </a:t>
            </a:r>
            <a:r>
              <a:rPr lang="en-US" altLang="ja-JP" sz="2400" dirty="0">
                <a:solidFill>
                  <a:srgbClr val="FF0000"/>
                </a:solidFill>
              </a:rPr>
              <a:t>composer install</a:t>
            </a:r>
          </a:p>
          <a:p>
            <a:pPr marL="0" indent="0">
              <a:lnSpc>
                <a:spcPct val="150000"/>
              </a:lnSpc>
              <a:buNone/>
            </a:pPr>
            <a:r>
              <a:rPr lang="ja-JP" altLang="en-US" sz="2400" dirty="0"/>
              <a:t>を行う。</a:t>
            </a:r>
            <a:r>
              <a:rPr lang="en-US" altLang="ja-JP" sz="2400" dirty="0"/>
              <a:t>(</a:t>
            </a:r>
            <a:r>
              <a:rPr lang="ja-JP" altLang="en-US" sz="2400" dirty="0"/>
              <a:t>このときに</a:t>
            </a:r>
            <a:r>
              <a:rPr lang="en-US" altLang="ja-JP" sz="2400" dirty="0"/>
              <a:t>vendor</a:t>
            </a:r>
            <a:r>
              <a:rPr lang="ja-JP" altLang="en-US" sz="2400" dirty="0"/>
              <a:t>フォルダもインストールされる</a:t>
            </a:r>
            <a:r>
              <a:rPr lang="en-US" altLang="ja-JP" sz="2400" dirty="0"/>
              <a:t>)</a:t>
            </a:r>
          </a:p>
          <a:p>
            <a:pPr marL="0" indent="0">
              <a:lnSpc>
                <a:spcPct val="150000"/>
              </a:lnSpc>
              <a:buNone/>
            </a:pPr>
            <a:r>
              <a:rPr lang="en-US" altLang="ja-JP" sz="1100" dirty="0"/>
              <a:t>https://brainlog.jp/programming/laravel/post-1332/</a:t>
            </a:r>
          </a:p>
          <a:p>
            <a:pPr marL="0" indent="0">
              <a:lnSpc>
                <a:spcPct val="150000"/>
              </a:lnSpc>
              <a:buNone/>
            </a:pPr>
            <a:endParaRPr lang="en-US" altLang="ja-JP" sz="2400" dirty="0"/>
          </a:p>
          <a:p>
            <a:pPr marL="457200" indent="-457200">
              <a:buFont typeface="+mj-lt"/>
              <a:buAutoNum type="arabicPeriod"/>
            </a:pPr>
            <a:endParaRPr kumimoji="1" lang="ja-JP" altLang="en-US" sz="2400" dirty="0"/>
          </a:p>
        </p:txBody>
      </p:sp>
    </p:spTree>
    <p:extLst>
      <p:ext uri="{BB962C8B-B14F-4D97-AF65-F5344CB8AC3E}">
        <p14:creationId xmlns:p14="http://schemas.microsoft.com/office/powerpoint/2010/main" val="4094055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a:xfrm>
            <a:off x="271611" y="141007"/>
            <a:ext cx="11410240" cy="576169"/>
          </a:xfrm>
        </p:spPr>
        <p:txBody>
          <a:bodyPr>
            <a:normAutofit fontScale="90000"/>
          </a:bodyPr>
          <a:lstStyle/>
          <a:p>
            <a:r>
              <a:rPr kumimoji="1" lang="ja-JP" altLang="en-US" dirty="0"/>
              <a:t>デプロイの手順②</a:t>
            </a:r>
            <a:r>
              <a:rPr lang="en-US" altLang="ja-JP" dirty="0"/>
              <a:t> </a:t>
            </a:r>
            <a:r>
              <a:rPr lang="ja-JP" altLang="en-US" dirty="0"/>
              <a:t> </a:t>
            </a:r>
            <a:r>
              <a:rPr kumimoji="1" lang="en-US" altLang="ja-JP" dirty="0"/>
              <a:t>(env</a:t>
            </a:r>
            <a:r>
              <a:rPr kumimoji="1" lang="ja-JP" altLang="en-US" dirty="0"/>
              <a:t>ファイルの設定</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91666AB-6A6B-7A67-2D83-078B914981B5}"/>
              </a:ext>
            </a:extLst>
          </p:cNvPr>
          <p:cNvSpPr>
            <a:spLocks noGrp="1"/>
          </p:cNvSpPr>
          <p:nvPr>
            <p:ph idx="1"/>
          </p:nvPr>
        </p:nvSpPr>
        <p:spPr>
          <a:xfrm>
            <a:off x="363910" y="703719"/>
            <a:ext cx="11317941" cy="1588092"/>
          </a:xfrm>
        </p:spPr>
        <p:txBody>
          <a:bodyPr>
            <a:normAutofit lnSpcReduction="10000"/>
          </a:bodyPr>
          <a:lstStyle/>
          <a:p>
            <a:pPr marL="0" indent="0">
              <a:buNone/>
            </a:pPr>
            <a:r>
              <a:rPr kumimoji="1" lang="en-US" altLang="ja-JP" sz="2400" dirty="0"/>
              <a:t>3.</a:t>
            </a:r>
            <a:r>
              <a:rPr kumimoji="1" lang="ja-JP" altLang="en-US" sz="2400" dirty="0"/>
              <a:t>レンタルサーバーで任意の</a:t>
            </a:r>
            <a:r>
              <a:rPr kumimoji="1" lang="en-US" altLang="ja-JP" sz="2400" dirty="0"/>
              <a:t>DB</a:t>
            </a:r>
            <a:r>
              <a:rPr kumimoji="1" lang="ja-JP" altLang="en-US" sz="2400" dirty="0"/>
              <a:t>領域を作成し</a:t>
            </a:r>
            <a:r>
              <a:rPr kumimoji="1" lang="en-US" altLang="ja-JP" sz="2400" dirty="0"/>
              <a:t>(</a:t>
            </a:r>
            <a:r>
              <a:rPr kumimoji="1" lang="ja-JP" altLang="en-US" sz="2400" dirty="0"/>
              <a:t>コントロールパネルから可能</a:t>
            </a:r>
            <a:r>
              <a:rPr kumimoji="1" lang="en-US" altLang="ja-JP" sz="2400" dirty="0"/>
              <a:t>)</a:t>
            </a:r>
            <a:r>
              <a:rPr kumimoji="1" lang="ja-JP" altLang="en-US" sz="2400" dirty="0"/>
              <a:t>、</a:t>
            </a:r>
            <a:endParaRPr kumimoji="1" lang="en-US" altLang="ja-JP" sz="2400" dirty="0"/>
          </a:p>
          <a:p>
            <a:pPr marL="0" indent="0">
              <a:buNone/>
            </a:pPr>
            <a:r>
              <a:rPr lang="en-US" altLang="ja-JP" sz="2400" b="0" dirty="0">
                <a:solidFill>
                  <a:srgbClr val="FF0000"/>
                </a:solidFill>
                <a:effectLst/>
                <a:latin typeface="Consolas" panose="020B0609020204030204" pitchFamily="49" charset="0"/>
              </a:rPr>
              <a:t>DB_DATABASE</a:t>
            </a:r>
            <a:r>
              <a:rPr lang="ja-JP" altLang="en-US" sz="2400" dirty="0">
                <a:latin typeface="Consolas" panose="020B0609020204030204" pitchFamily="49" charset="0"/>
              </a:rPr>
              <a:t>、</a:t>
            </a:r>
            <a:r>
              <a:rPr lang="en-US" altLang="ja-JP" sz="2400" b="0" dirty="0">
                <a:solidFill>
                  <a:srgbClr val="FF0000"/>
                </a:solidFill>
                <a:effectLst/>
                <a:latin typeface="Consolas" panose="020B0609020204030204" pitchFamily="49" charset="0"/>
              </a:rPr>
              <a:t>DB_USERNAME</a:t>
            </a:r>
            <a:r>
              <a:rPr lang="ja-JP" altLang="en-US" sz="2400" b="0" dirty="0">
                <a:effectLst/>
                <a:latin typeface="Consolas" panose="020B0609020204030204" pitchFamily="49" charset="0"/>
              </a:rPr>
              <a:t>、</a:t>
            </a:r>
            <a:r>
              <a:rPr lang="en-US" altLang="ja-JP" sz="2400" b="0" dirty="0">
                <a:solidFill>
                  <a:srgbClr val="FF0000"/>
                </a:solidFill>
                <a:effectLst/>
                <a:latin typeface="Consolas" panose="020B0609020204030204" pitchFamily="49" charset="0"/>
              </a:rPr>
              <a:t>DB_PASSWORD</a:t>
            </a:r>
            <a:r>
              <a:rPr lang="ja-JP" altLang="en-US" sz="2400" b="0" dirty="0">
                <a:effectLst/>
                <a:latin typeface="Consolas" panose="020B0609020204030204" pitchFamily="49" charset="0"/>
              </a:rPr>
              <a:t>をしっかり覚えとく。</a:t>
            </a:r>
            <a:endParaRPr lang="en-US" altLang="ja-JP" sz="2400" b="0" dirty="0">
              <a:effectLst/>
              <a:latin typeface="Consolas" panose="020B0609020204030204" pitchFamily="49" charset="0"/>
            </a:endParaRPr>
          </a:p>
          <a:p>
            <a:pPr marL="0" indent="0">
              <a:buNone/>
            </a:pPr>
            <a:r>
              <a:rPr lang="en-US" altLang="ja-JP" sz="2400" dirty="0"/>
              <a:t>4</a:t>
            </a:r>
            <a:r>
              <a:rPr kumimoji="1" lang="en-US" altLang="ja-JP" sz="2400" dirty="0"/>
              <a:t>.</a:t>
            </a:r>
            <a:r>
              <a:rPr kumimoji="1" lang="ja-JP" altLang="en-US" sz="2400" dirty="0"/>
              <a:t>サーバー上の</a:t>
            </a:r>
            <a:r>
              <a:rPr lang="ja-JP" altLang="en-US" sz="2400" dirty="0"/>
              <a:t>プロジェクトフォルダに</a:t>
            </a:r>
            <a:r>
              <a:rPr lang="en-US" altLang="ja-JP" sz="2400" dirty="0"/>
              <a:t>.env</a:t>
            </a:r>
            <a:r>
              <a:rPr lang="ja-JP" altLang="en-US" sz="2400" dirty="0"/>
              <a:t>ファイルを</a:t>
            </a:r>
            <a:r>
              <a:rPr lang="en-US" altLang="ja-JP" sz="2400" dirty="0">
                <a:solidFill>
                  <a:srgbClr val="FF0000"/>
                </a:solidFill>
              </a:rPr>
              <a:t>local</a:t>
            </a:r>
            <a:r>
              <a:rPr lang="ja-JP" altLang="en-US" sz="2400" dirty="0">
                <a:solidFill>
                  <a:srgbClr val="FF0000"/>
                </a:solidFill>
              </a:rPr>
              <a:t>設定</a:t>
            </a:r>
            <a:r>
              <a:rPr lang="ja-JP" altLang="en-US" sz="2400" dirty="0"/>
              <a:t>から</a:t>
            </a:r>
            <a:r>
              <a:rPr lang="ja-JP" altLang="en-US" sz="2400" dirty="0">
                <a:solidFill>
                  <a:srgbClr val="FF0000"/>
                </a:solidFill>
              </a:rPr>
              <a:t>本番設定</a:t>
            </a:r>
            <a:r>
              <a:rPr lang="ja-JP" altLang="en-US" sz="2400" dirty="0"/>
              <a:t>に変更したものを設置する。</a:t>
            </a:r>
            <a:r>
              <a:rPr lang="en-US" altLang="ja-JP" sz="2400" dirty="0"/>
              <a:t>(FTP</a:t>
            </a:r>
            <a:r>
              <a:rPr lang="ja-JP" altLang="en-US" sz="2400" dirty="0"/>
              <a:t> 等利用</a:t>
            </a:r>
            <a:r>
              <a:rPr lang="en-US" altLang="ja-JP" sz="2400" dirty="0"/>
              <a:t>)</a:t>
            </a:r>
            <a:endParaRPr kumimoji="1" lang="en-US" altLang="ja-JP" sz="2400" dirty="0"/>
          </a:p>
          <a:p>
            <a:pPr marL="0" indent="0">
              <a:buNone/>
            </a:pPr>
            <a:endParaRPr lang="en-US" altLang="ja-JP" sz="2400" dirty="0"/>
          </a:p>
          <a:p>
            <a:pPr marL="0" indent="0">
              <a:buNone/>
            </a:pPr>
            <a:endParaRPr kumimoji="1" lang="en-US" altLang="ja-JP" sz="2400" dirty="0"/>
          </a:p>
          <a:p>
            <a:pPr marL="0" indent="0">
              <a:buNone/>
            </a:pPr>
            <a:endParaRPr kumimoji="1" lang="ja-JP" altLang="en-US" sz="2400" dirty="0"/>
          </a:p>
        </p:txBody>
      </p:sp>
      <p:pic>
        <p:nvPicPr>
          <p:cNvPr id="10" name="図 9">
            <a:extLst>
              <a:ext uri="{FF2B5EF4-FFF2-40B4-BE49-F238E27FC236}">
                <a16:creationId xmlns:a16="http://schemas.microsoft.com/office/drawing/2014/main" id="{AA1DE585-6C97-B9E0-1604-571F428BEE2E}"/>
              </a:ext>
            </a:extLst>
          </p:cNvPr>
          <p:cNvPicPr>
            <a:picLocks noChangeAspect="1"/>
          </p:cNvPicPr>
          <p:nvPr/>
        </p:nvPicPr>
        <p:blipFill rotWithShape="1">
          <a:blip r:embed="rId2"/>
          <a:srcRect r="23280"/>
          <a:stretch/>
        </p:blipFill>
        <p:spPr>
          <a:xfrm>
            <a:off x="271611" y="2398695"/>
            <a:ext cx="4174881" cy="4459305"/>
          </a:xfrm>
          <a:prstGeom prst="rect">
            <a:avLst/>
          </a:prstGeom>
        </p:spPr>
      </p:pic>
      <p:pic>
        <p:nvPicPr>
          <p:cNvPr id="11" name="図 10">
            <a:extLst>
              <a:ext uri="{FF2B5EF4-FFF2-40B4-BE49-F238E27FC236}">
                <a16:creationId xmlns:a16="http://schemas.microsoft.com/office/drawing/2014/main" id="{181B11A3-B360-A848-867F-271775D03CF7}"/>
              </a:ext>
            </a:extLst>
          </p:cNvPr>
          <p:cNvPicPr>
            <a:picLocks noChangeAspect="1"/>
          </p:cNvPicPr>
          <p:nvPr/>
        </p:nvPicPr>
        <p:blipFill rotWithShape="1">
          <a:blip r:embed="rId3"/>
          <a:srcRect r="33883"/>
          <a:stretch/>
        </p:blipFill>
        <p:spPr>
          <a:xfrm>
            <a:off x="4742329" y="2415756"/>
            <a:ext cx="4334556" cy="4425182"/>
          </a:xfrm>
          <a:prstGeom prst="rect">
            <a:avLst/>
          </a:prstGeom>
        </p:spPr>
      </p:pic>
      <p:sp>
        <p:nvSpPr>
          <p:cNvPr id="12" name="テキスト ボックス 11">
            <a:extLst>
              <a:ext uri="{FF2B5EF4-FFF2-40B4-BE49-F238E27FC236}">
                <a16:creationId xmlns:a16="http://schemas.microsoft.com/office/drawing/2014/main" id="{3F7DB7BC-E076-2919-7C3E-4A119C41C7EB}"/>
              </a:ext>
            </a:extLst>
          </p:cNvPr>
          <p:cNvSpPr txBox="1"/>
          <p:nvPr/>
        </p:nvSpPr>
        <p:spPr>
          <a:xfrm>
            <a:off x="9341224" y="2854523"/>
            <a:ext cx="2340627" cy="1246495"/>
          </a:xfrm>
          <a:prstGeom prst="rect">
            <a:avLst/>
          </a:prstGeom>
          <a:noFill/>
        </p:spPr>
        <p:txBody>
          <a:bodyPr wrap="square" rtlCol="0">
            <a:spAutoFit/>
          </a:bodyPr>
          <a:lstStyle/>
          <a:p>
            <a:r>
              <a:rPr lang="en-US" altLang="ja-JP" dirty="0"/>
              <a:t>※APP_KEY</a:t>
            </a:r>
            <a:r>
              <a:rPr lang="ja-JP" altLang="en-US" dirty="0"/>
              <a:t>は変えなくてもいけそう。</a:t>
            </a:r>
            <a:endParaRPr lang="en-US" altLang="ja-JP" dirty="0"/>
          </a:p>
          <a:p>
            <a:r>
              <a:rPr lang="ja-JP" altLang="en-US" dirty="0"/>
              <a:t>変え方↓</a:t>
            </a:r>
            <a:endParaRPr lang="en-US" altLang="ja-JP" dirty="0"/>
          </a:p>
          <a:p>
            <a:r>
              <a:rPr kumimoji="1" lang="en-US" altLang="ja-JP" sz="1050" dirty="0"/>
              <a:t>https://brainlog.jp/programming/laravel/post-1332/</a:t>
            </a:r>
            <a:endParaRPr kumimoji="1" lang="ja-JP" altLang="en-US" sz="1050" dirty="0"/>
          </a:p>
        </p:txBody>
      </p:sp>
      <p:cxnSp>
        <p:nvCxnSpPr>
          <p:cNvPr id="5" name="直線コネクタ 4">
            <a:extLst>
              <a:ext uri="{FF2B5EF4-FFF2-40B4-BE49-F238E27FC236}">
                <a16:creationId xmlns:a16="http://schemas.microsoft.com/office/drawing/2014/main" id="{5645496D-F338-FC73-3674-373FABFCF57A}"/>
              </a:ext>
            </a:extLst>
          </p:cNvPr>
          <p:cNvCxnSpPr>
            <a:cxnSpLocks/>
          </p:cNvCxnSpPr>
          <p:nvPr/>
        </p:nvCxnSpPr>
        <p:spPr>
          <a:xfrm>
            <a:off x="1120588" y="3429000"/>
            <a:ext cx="113852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D1826423-4D5C-9AE5-E41D-055686BA4DF7}"/>
              </a:ext>
            </a:extLst>
          </p:cNvPr>
          <p:cNvCxnSpPr>
            <a:cxnSpLocks/>
          </p:cNvCxnSpPr>
          <p:nvPr/>
        </p:nvCxnSpPr>
        <p:spPr>
          <a:xfrm>
            <a:off x="1053357" y="3931023"/>
            <a:ext cx="1313329"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00778CBD-B456-6DC1-EA8F-8A956ED91443}"/>
              </a:ext>
            </a:extLst>
          </p:cNvPr>
          <p:cNvCxnSpPr>
            <a:cxnSpLocks/>
          </p:cNvCxnSpPr>
          <p:nvPr/>
        </p:nvCxnSpPr>
        <p:spPr>
          <a:xfrm>
            <a:off x="1057838" y="6279776"/>
            <a:ext cx="1828797"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DE473EA9-7C5E-BF8C-22B9-10C29597734F}"/>
              </a:ext>
            </a:extLst>
          </p:cNvPr>
          <p:cNvCxnSpPr>
            <a:cxnSpLocks/>
          </p:cNvCxnSpPr>
          <p:nvPr/>
        </p:nvCxnSpPr>
        <p:spPr>
          <a:xfrm>
            <a:off x="1057838" y="6521823"/>
            <a:ext cx="1461244"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B27B542-A107-20EF-651D-6AB38B11B9D3}"/>
              </a:ext>
            </a:extLst>
          </p:cNvPr>
          <p:cNvCxnSpPr>
            <a:cxnSpLocks/>
          </p:cNvCxnSpPr>
          <p:nvPr/>
        </p:nvCxnSpPr>
        <p:spPr>
          <a:xfrm>
            <a:off x="1053357" y="6728011"/>
            <a:ext cx="1461244"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6C31C765-135E-3915-5EA0-734583E583E4}"/>
              </a:ext>
            </a:extLst>
          </p:cNvPr>
          <p:cNvSpPr txBox="1"/>
          <p:nvPr/>
        </p:nvSpPr>
        <p:spPr>
          <a:xfrm>
            <a:off x="2514601" y="2497998"/>
            <a:ext cx="1569660" cy="369332"/>
          </a:xfrm>
          <a:prstGeom prst="rect">
            <a:avLst/>
          </a:prstGeom>
          <a:noFill/>
        </p:spPr>
        <p:txBody>
          <a:bodyPr wrap="none" rtlCol="0">
            <a:spAutoFit/>
          </a:bodyPr>
          <a:lstStyle/>
          <a:p>
            <a:r>
              <a:rPr kumimoji="1" lang="ja-JP" altLang="en-US" dirty="0">
                <a:solidFill>
                  <a:srgbClr val="FFFF00"/>
                </a:solidFill>
              </a:rPr>
              <a:t>変更必要箇所</a:t>
            </a:r>
          </a:p>
        </p:txBody>
      </p:sp>
      <p:sp>
        <p:nvSpPr>
          <p:cNvPr id="19" name="テキスト ボックス 18">
            <a:extLst>
              <a:ext uri="{FF2B5EF4-FFF2-40B4-BE49-F238E27FC236}">
                <a16:creationId xmlns:a16="http://schemas.microsoft.com/office/drawing/2014/main" id="{7E269F82-C697-A036-2ADA-6D2183BCABBA}"/>
              </a:ext>
            </a:extLst>
          </p:cNvPr>
          <p:cNvSpPr txBox="1"/>
          <p:nvPr/>
        </p:nvSpPr>
        <p:spPr>
          <a:xfrm>
            <a:off x="271611" y="4125140"/>
            <a:ext cx="1107996" cy="369332"/>
          </a:xfrm>
          <a:prstGeom prst="rect">
            <a:avLst/>
          </a:prstGeom>
          <a:noFill/>
        </p:spPr>
        <p:txBody>
          <a:bodyPr wrap="none" rtlCol="0">
            <a:spAutoFit/>
          </a:bodyPr>
          <a:lstStyle/>
          <a:p>
            <a:r>
              <a:rPr lang="ja-JP" altLang="en-US" dirty="0">
                <a:solidFill>
                  <a:srgbClr val="F26A0E"/>
                </a:solidFill>
              </a:rPr>
              <a:t>開発環境</a:t>
            </a:r>
            <a:endParaRPr kumimoji="1" lang="ja-JP" altLang="en-US" dirty="0">
              <a:solidFill>
                <a:srgbClr val="F26A0E"/>
              </a:solidFill>
            </a:endParaRPr>
          </a:p>
        </p:txBody>
      </p:sp>
      <p:sp>
        <p:nvSpPr>
          <p:cNvPr id="20" name="テキスト ボックス 19">
            <a:extLst>
              <a:ext uri="{FF2B5EF4-FFF2-40B4-BE49-F238E27FC236}">
                <a16:creationId xmlns:a16="http://schemas.microsoft.com/office/drawing/2014/main" id="{C3908149-B3F1-E5DB-F8B8-C5761327D78C}"/>
              </a:ext>
            </a:extLst>
          </p:cNvPr>
          <p:cNvSpPr txBox="1"/>
          <p:nvPr/>
        </p:nvSpPr>
        <p:spPr>
          <a:xfrm>
            <a:off x="4988004" y="4125140"/>
            <a:ext cx="1107996" cy="369332"/>
          </a:xfrm>
          <a:prstGeom prst="rect">
            <a:avLst/>
          </a:prstGeom>
          <a:noFill/>
        </p:spPr>
        <p:txBody>
          <a:bodyPr wrap="none" rtlCol="0">
            <a:spAutoFit/>
          </a:bodyPr>
          <a:lstStyle/>
          <a:p>
            <a:r>
              <a:rPr lang="ja-JP" altLang="en-US" dirty="0">
                <a:solidFill>
                  <a:srgbClr val="F26A0E"/>
                </a:solidFill>
              </a:rPr>
              <a:t>本番環境</a:t>
            </a:r>
            <a:endParaRPr kumimoji="1" lang="ja-JP" altLang="en-US" dirty="0">
              <a:solidFill>
                <a:srgbClr val="F26A0E"/>
              </a:solidFill>
            </a:endParaRPr>
          </a:p>
        </p:txBody>
      </p:sp>
    </p:spTree>
    <p:extLst>
      <p:ext uri="{BB962C8B-B14F-4D97-AF65-F5344CB8AC3E}">
        <p14:creationId xmlns:p14="http://schemas.microsoft.com/office/powerpoint/2010/main" val="3116073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a:xfrm>
            <a:off x="721659" y="141007"/>
            <a:ext cx="10515600" cy="576169"/>
          </a:xfrm>
        </p:spPr>
        <p:txBody>
          <a:bodyPr>
            <a:normAutofit fontScale="90000"/>
          </a:bodyPr>
          <a:lstStyle/>
          <a:p>
            <a:r>
              <a:rPr kumimoji="1" lang="ja-JP" altLang="en-US" dirty="0"/>
              <a:t>デプロイの手順</a:t>
            </a:r>
            <a:r>
              <a:rPr lang="ja-JP" altLang="en-US" dirty="0"/>
              <a:t>③</a:t>
            </a:r>
            <a:r>
              <a:rPr lang="en-US" altLang="ja-JP" dirty="0"/>
              <a:t> </a:t>
            </a:r>
            <a:r>
              <a:rPr lang="ja-JP" altLang="en-US" dirty="0"/>
              <a:t> </a:t>
            </a:r>
            <a:r>
              <a:rPr kumimoji="1" lang="en-US" altLang="ja-JP" dirty="0"/>
              <a:t>(DB</a:t>
            </a:r>
            <a:r>
              <a:rPr kumimoji="1" lang="ja-JP" altLang="en-US" dirty="0"/>
              <a:t>の作成</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91666AB-6A6B-7A67-2D83-078B914981B5}"/>
              </a:ext>
            </a:extLst>
          </p:cNvPr>
          <p:cNvSpPr>
            <a:spLocks noGrp="1"/>
          </p:cNvSpPr>
          <p:nvPr>
            <p:ph idx="1"/>
          </p:nvPr>
        </p:nvSpPr>
        <p:spPr>
          <a:xfrm>
            <a:off x="363910" y="703719"/>
            <a:ext cx="11317941" cy="1588092"/>
          </a:xfrm>
        </p:spPr>
        <p:txBody>
          <a:bodyPr>
            <a:normAutofit fontScale="92500" lnSpcReduction="10000"/>
          </a:bodyPr>
          <a:lstStyle/>
          <a:p>
            <a:pPr marL="0" indent="0">
              <a:buNone/>
            </a:pPr>
            <a:r>
              <a:rPr kumimoji="1" lang="en-US" altLang="ja-JP" sz="2400" dirty="0"/>
              <a:t>5.Tera Term</a:t>
            </a:r>
            <a:r>
              <a:rPr kumimoji="1" lang="ja-JP" altLang="en-US" sz="2400" dirty="0"/>
              <a:t>等を利用して</a:t>
            </a:r>
            <a:r>
              <a:rPr lang="ja-JP" altLang="en-US" sz="2400" dirty="0"/>
              <a:t>サーバーに</a:t>
            </a:r>
            <a:r>
              <a:rPr lang="en-US" altLang="ja-JP" sz="2400" dirty="0" err="1"/>
              <a:t>ssh</a:t>
            </a:r>
            <a:r>
              <a:rPr lang="ja-JP" altLang="en-US" sz="2400" dirty="0"/>
              <a:t>接続しサーバー上の</a:t>
            </a:r>
            <a:endParaRPr lang="en-US" altLang="ja-JP" sz="2400" dirty="0"/>
          </a:p>
          <a:p>
            <a:pPr marL="0" indent="0">
              <a:buNone/>
            </a:pPr>
            <a:r>
              <a:rPr lang="ja-JP" altLang="en-US" sz="2400" dirty="0"/>
              <a:t>   プロジェクトフォルダまで到達し、</a:t>
            </a:r>
            <a:endParaRPr lang="en-US" altLang="ja-JP" sz="2400" dirty="0"/>
          </a:p>
          <a:p>
            <a:pPr marL="0" indent="0">
              <a:buNone/>
            </a:pPr>
            <a:r>
              <a:rPr lang="en-US" altLang="ja-JP" sz="2400" dirty="0"/>
              <a:t> </a:t>
            </a:r>
            <a:r>
              <a:rPr lang="ja-JP" altLang="en-US" sz="2400" dirty="0"/>
              <a:t>       </a:t>
            </a:r>
            <a:r>
              <a:rPr lang="en-US" altLang="ja-JP" sz="2400" dirty="0">
                <a:solidFill>
                  <a:srgbClr val="FF0000"/>
                </a:solidFill>
              </a:rPr>
              <a:t>php artisan </a:t>
            </a:r>
            <a:r>
              <a:rPr lang="en-US" altLang="ja-JP" sz="2400" dirty="0" err="1">
                <a:solidFill>
                  <a:srgbClr val="FF0000"/>
                </a:solidFill>
              </a:rPr>
              <a:t>migate</a:t>
            </a:r>
            <a:endParaRPr lang="en-US" altLang="ja-JP" sz="2400" dirty="0">
              <a:solidFill>
                <a:srgbClr val="FF0000"/>
              </a:solidFill>
            </a:endParaRPr>
          </a:p>
          <a:p>
            <a:pPr marL="0" indent="0">
              <a:buNone/>
            </a:pPr>
            <a:r>
              <a:rPr lang="ja-JP" altLang="en-US" sz="2400" dirty="0"/>
              <a:t>をおこない、</a:t>
            </a:r>
            <a:r>
              <a:rPr lang="en-US" altLang="ja-JP" sz="2400" dirty="0"/>
              <a:t>DB</a:t>
            </a:r>
            <a:r>
              <a:rPr lang="ja-JP" altLang="en-US" sz="2400" dirty="0"/>
              <a:t>テーブルをすべて構築できる。</a:t>
            </a:r>
            <a:endParaRPr lang="en-US" altLang="ja-JP" sz="2400" dirty="0"/>
          </a:p>
          <a:p>
            <a:pPr marL="0" indent="0">
              <a:buNone/>
            </a:pPr>
            <a:endParaRPr kumimoji="1" lang="en-US" altLang="ja-JP" sz="2400" dirty="0"/>
          </a:p>
          <a:p>
            <a:pPr marL="0" indent="0">
              <a:buNone/>
            </a:pPr>
            <a:endParaRPr kumimoji="1" lang="en-US" altLang="ja-JP" sz="2400" dirty="0"/>
          </a:p>
          <a:p>
            <a:pPr marL="0" indent="0">
              <a:buNone/>
            </a:pPr>
            <a:endParaRPr lang="en-US" altLang="ja-JP" sz="2400" dirty="0"/>
          </a:p>
          <a:p>
            <a:pPr marL="0" indent="0">
              <a:buNone/>
            </a:pPr>
            <a:endParaRPr kumimoji="1" lang="en-US" altLang="ja-JP" sz="2400" dirty="0"/>
          </a:p>
          <a:p>
            <a:pPr marL="0" indent="0">
              <a:buNone/>
            </a:pPr>
            <a:endParaRPr kumimoji="1" lang="ja-JP" altLang="en-US" sz="2400" dirty="0"/>
          </a:p>
        </p:txBody>
      </p:sp>
      <p:pic>
        <p:nvPicPr>
          <p:cNvPr id="5" name="図 4">
            <a:extLst>
              <a:ext uri="{FF2B5EF4-FFF2-40B4-BE49-F238E27FC236}">
                <a16:creationId xmlns:a16="http://schemas.microsoft.com/office/drawing/2014/main" id="{2F2D9907-E3DC-27A1-9183-84FA011A1695}"/>
              </a:ext>
            </a:extLst>
          </p:cNvPr>
          <p:cNvPicPr>
            <a:picLocks noChangeAspect="1"/>
          </p:cNvPicPr>
          <p:nvPr/>
        </p:nvPicPr>
        <p:blipFill>
          <a:blip r:embed="rId2"/>
          <a:stretch>
            <a:fillRect/>
          </a:stretch>
        </p:blipFill>
        <p:spPr>
          <a:xfrm>
            <a:off x="363910" y="2582660"/>
            <a:ext cx="5513013" cy="3571621"/>
          </a:xfrm>
          <a:prstGeom prst="rect">
            <a:avLst/>
          </a:prstGeom>
        </p:spPr>
      </p:pic>
      <p:pic>
        <p:nvPicPr>
          <p:cNvPr id="7" name="図 6">
            <a:extLst>
              <a:ext uri="{FF2B5EF4-FFF2-40B4-BE49-F238E27FC236}">
                <a16:creationId xmlns:a16="http://schemas.microsoft.com/office/drawing/2014/main" id="{6F5CCC86-BDA5-EFEB-71D0-3AB7FF707294}"/>
              </a:ext>
            </a:extLst>
          </p:cNvPr>
          <p:cNvPicPr>
            <a:picLocks noChangeAspect="1"/>
          </p:cNvPicPr>
          <p:nvPr/>
        </p:nvPicPr>
        <p:blipFill>
          <a:blip r:embed="rId3"/>
          <a:stretch>
            <a:fillRect/>
          </a:stretch>
        </p:blipFill>
        <p:spPr>
          <a:xfrm>
            <a:off x="6427694" y="2582660"/>
            <a:ext cx="4240025" cy="3868359"/>
          </a:xfrm>
          <a:prstGeom prst="rect">
            <a:avLst/>
          </a:prstGeom>
        </p:spPr>
      </p:pic>
    </p:spTree>
    <p:extLst>
      <p:ext uri="{BB962C8B-B14F-4D97-AF65-F5344CB8AC3E}">
        <p14:creationId xmlns:p14="http://schemas.microsoft.com/office/powerpoint/2010/main" val="4275449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a:xfrm>
            <a:off x="721659" y="141007"/>
            <a:ext cx="10515600" cy="576169"/>
          </a:xfrm>
        </p:spPr>
        <p:txBody>
          <a:bodyPr>
            <a:normAutofit fontScale="90000"/>
          </a:bodyPr>
          <a:lstStyle/>
          <a:p>
            <a:r>
              <a:rPr kumimoji="1" lang="ja-JP" altLang="en-US" dirty="0"/>
              <a:t>デプロイの手順</a:t>
            </a:r>
            <a:r>
              <a:rPr lang="ja-JP" altLang="en-US" dirty="0"/>
              <a:t>④</a:t>
            </a:r>
            <a:r>
              <a:rPr lang="en-US" altLang="ja-JP" dirty="0"/>
              <a:t> </a:t>
            </a:r>
            <a:r>
              <a:rPr lang="ja-JP" altLang="en-US" dirty="0"/>
              <a:t> </a:t>
            </a:r>
            <a:endParaRPr kumimoji="1" lang="ja-JP" altLang="en-US" dirty="0"/>
          </a:p>
        </p:txBody>
      </p:sp>
      <p:sp>
        <p:nvSpPr>
          <p:cNvPr id="3" name="コンテンツ プレースホルダー 2">
            <a:extLst>
              <a:ext uri="{FF2B5EF4-FFF2-40B4-BE49-F238E27FC236}">
                <a16:creationId xmlns:a16="http://schemas.microsoft.com/office/drawing/2014/main" id="{291666AB-6A6B-7A67-2D83-078B914981B5}"/>
              </a:ext>
            </a:extLst>
          </p:cNvPr>
          <p:cNvSpPr>
            <a:spLocks noGrp="1"/>
          </p:cNvSpPr>
          <p:nvPr>
            <p:ph idx="1"/>
          </p:nvPr>
        </p:nvSpPr>
        <p:spPr>
          <a:xfrm>
            <a:off x="347382" y="615390"/>
            <a:ext cx="11317941" cy="3194610"/>
          </a:xfrm>
        </p:spPr>
        <p:txBody>
          <a:bodyPr>
            <a:normAutofit/>
          </a:bodyPr>
          <a:lstStyle/>
          <a:p>
            <a:pPr marL="0" indent="0">
              <a:lnSpc>
                <a:spcPct val="150000"/>
              </a:lnSpc>
              <a:buNone/>
            </a:pPr>
            <a:r>
              <a:rPr lang="en-US" altLang="ja-JP" sz="2400" dirty="0"/>
              <a:t>6.</a:t>
            </a:r>
            <a:r>
              <a:rPr lang="ja-JP" altLang="en-US" sz="2400" dirty="0"/>
              <a:t> サーバーの公開フィルダのパスとサーバー上のプロジェクトフォルダの</a:t>
            </a:r>
            <a:r>
              <a:rPr lang="en-US" altLang="ja-JP" sz="2400" dirty="0"/>
              <a:t>public</a:t>
            </a:r>
            <a:r>
              <a:rPr lang="ja-JP" altLang="en-US" sz="2400" dirty="0"/>
              <a:t>フォルダをシンボリックリンクでつなぐ。</a:t>
            </a:r>
            <a:r>
              <a:rPr lang="en-US" altLang="ja-JP" sz="2400" dirty="0"/>
              <a:t>(</a:t>
            </a:r>
            <a:r>
              <a:rPr lang="ja-JP" altLang="en-US" sz="2400" dirty="0"/>
              <a:t>難</a:t>
            </a:r>
            <a:r>
              <a:rPr lang="en-US" altLang="ja-JP" sz="2400" dirty="0"/>
              <a:t>)</a:t>
            </a:r>
          </a:p>
          <a:p>
            <a:pPr marL="0" indent="0">
              <a:lnSpc>
                <a:spcPct val="150000"/>
              </a:lnSpc>
              <a:buNone/>
            </a:pPr>
            <a:r>
              <a:rPr lang="ja-JP" altLang="en-US" sz="1200" dirty="0">
                <a:solidFill>
                  <a:srgbClr val="0563C1"/>
                </a:solidFill>
                <a:hlinkClick r:id="rId2">
                  <a:extLst>
                    <a:ext uri="{A12FA001-AC4F-418D-AE19-62706E023703}">
                      <ahyp:hlinkClr xmlns:ahyp="http://schemas.microsoft.com/office/drawing/2018/hyperlinkcolor" val="tx"/>
                    </a:ext>
                  </a:extLst>
                </a:hlinkClick>
              </a:rPr>
              <a:t>                </a:t>
            </a:r>
            <a:r>
              <a:rPr lang="en-US" altLang="ja-JP" sz="1200" dirty="0">
                <a:solidFill>
                  <a:srgbClr val="0563C1"/>
                </a:solidFill>
                <a:hlinkClick r:id="rId2">
                  <a:extLst>
                    <a:ext uri="{A12FA001-AC4F-418D-AE19-62706E023703}">
                      <ahyp:hlinkClr xmlns:ahyp="http://schemas.microsoft.com/office/drawing/2018/hyperlinkcolor" val="tx"/>
                    </a:ext>
                  </a:extLst>
                </a:hlinkClick>
              </a:rPr>
              <a:t>https://biz.addisteria.com/laravel_project_deploy8</a:t>
            </a:r>
            <a:r>
              <a:rPr lang="en-US" altLang="ja-JP" sz="1200" dirty="0">
                <a:hlinkClick r:id="rId2">
                  <a:extLst>
                    <a:ext uri="{A12FA001-AC4F-418D-AE19-62706E023703}">
                      <ahyp:hlinkClr xmlns:ahyp="http://schemas.microsoft.com/office/drawing/2018/hyperlinkcolor" val="tx"/>
                    </a:ext>
                  </a:extLst>
                </a:hlinkClick>
              </a:rPr>
              <a:t>/</a:t>
            </a:r>
            <a:r>
              <a:rPr lang="ja-JP" altLang="en-US" sz="1200" dirty="0"/>
              <a:t>                  </a:t>
            </a:r>
            <a:r>
              <a:rPr lang="en-US" altLang="ja-JP" sz="1200" dirty="0">
                <a:hlinkClick r:id="rId3">
                  <a:extLst>
                    <a:ext uri="{A12FA001-AC4F-418D-AE19-62706E023703}">
                      <ahyp:hlinkClr xmlns:ahyp="http://schemas.microsoft.com/office/drawing/2018/hyperlinkcolor" val="tx"/>
                    </a:ext>
                  </a:extLst>
                </a:hlinkClick>
              </a:rPr>
              <a:t>https://brainlog.jp/programming/laravel/post-1287/</a:t>
            </a:r>
            <a:r>
              <a:rPr lang="en-US" altLang="ja-JP" sz="1200" dirty="0"/>
              <a:t>   </a:t>
            </a:r>
          </a:p>
          <a:p>
            <a:pPr marL="457200" lvl="1" indent="0">
              <a:lnSpc>
                <a:spcPct val="150000"/>
              </a:lnSpc>
              <a:buNone/>
            </a:pPr>
            <a:r>
              <a:rPr lang="en-US" altLang="ja-JP" sz="1200" dirty="0"/>
              <a:t> </a:t>
            </a:r>
            <a:r>
              <a:rPr lang="ja-JP" altLang="en-US" sz="1200" dirty="0"/>
              <a:t>注意   </a:t>
            </a:r>
            <a:r>
              <a:rPr kumimoji="1" lang="en-US" altLang="ja-JP" sz="1200" dirty="0"/>
              <a:t>(※URL</a:t>
            </a:r>
            <a:r>
              <a:rPr kumimoji="1" lang="ja-JP" altLang="en-US" sz="1200" dirty="0"/>
              <a:t>では   </a:t>
            </a:r>
            <a:r>
              <a:rPr kumimoji="1" lang="en-US" altLang="ja-JP" sz="1200" dirty="0" err="1"/>
              <a:t>public_HTML</a:t>
            </a:r>
            <a:r>
              <a:rPr kumimoji="1" lang="ja-JP" altLang="en-US" sz="1200" dirty="0"/>
              <a:t>はとばされる</a:t>
            </a:r>
            <a:r>
              <a:rPr lang="en-US" altLang="ja-JP" sz="1200" dirty="0"/>
              <a:t>  ex.</a:t>
            </a:r>
            <a:r>
              <a:rPr kumimoji="1" lang="en-US" altLang="ja-JP" sz="1200" dirty="0"/>
              <a:t> laravelmovie.xsrv.jp/</a:t>
            </a:r>
            <a:r>
              <a:rPr kumimoji="1" lang="en-US" altLang="ja-JP" sz="1200" dirty="0" err="1"/>
              <a:t>public_HTML</a:t>
            </a:r>
            <a:r>
              <a:rPr kumimoji="1" lang="en-US" altLang="ja-JP" sz="1200" dirty="0"/>
              <a:t>/</a:t>
            </a:r>
            <a:r>
              <a:rPr kumimoji="1" lang="en-US" altLang="ja-JP" sz="1200" dirty="0" err="1"/>
              <a:t>laravel</a:t>
            </a:r>
            <a:r>
              <a:rPr kumimoji="1" lang="ja-JP" altLang="en-US" sz="1200" dirty="0"/>
              <a:t>          →</a:t>
            </a:r>
            <a:r>
              <a:rPr kumimoji="1" lang="en-US" altLang="ja-JP" sz="1200" dirty="0"/>
              <a:t> </a:t>
            </a:r>
            <a:r>
              <a:rPr kumimoji="1" lang="en-US" altLang="ja-JP" sz="1200" dirty="0">
                <a:hlinkClick r:id="rId4" action="ppaction://hlinkfile"/>
              </a:rPr>
              <a:t>URL:laravelmovie.xsrv.jp/Laravel</a:t>
            </a:r>
            <a:r>
              <a:rPr kumimoji="1" lang="en-US" altLang="ja-JP" sz="1200" dirty="0"/>
              <a:t>    )</a:t>
            </a:r>
            <a:endParaRPr lang="en-US" altLang="ja-JP" sz="1200" dirty="0"/>
          </a:p>
          <a:p>
            <a:pPr marL="0" indent="0">
              <a:lnSpc>
                <a:spcPct val="150000"/>
              </a:lnSpc>
              <a:buNone/>
            </a:pPr>
            <a:r>
              <a:rPr lang="ja-JP" altLang="en-US" sz="2400" dirty="0"/>
              <a:t>①公開フォルダまで到達する</a:t>
            </a:r>
            <a:endParaRPr kumimoji="1" lang="ja-JP" altLang="en-US" sz="2400" dirty="0"/>
          </a:p>
        </p:txBody>
      </p:sp>
      <p:pic>
        <p:nvPicPr>
          <p:cNvPr id="5" name="図 4">
            <a:extLst>
              <a:ext uri="{FF2B5EF4-FFF2-40B4-BE49-F238E27FC236}">
                <a16:creationId xmlns:a16="http://schemas.microsoft.com/office/drawing/2014/main" id="{7A22BA78-6171-5B65-7C40-F6A7DEB8CB9E}"/>
              </a:ext>
            </a:extLst>
          </p:cNvPr>
          <p:cNvPicPr>
            <a:picLocks noChangeAspect="1"/>
          </p:cNvPicPr>
          <p:nvPr/>
        </p:nvPicPr>
        <p:blipFill>
          <a:blip r:embed="rId5"/>
          <a:stretch>
            <a:fillRect/>
          </a:stretch>
        </p:blipFill>
        <p:spPr>
          <a:xfrm>
            <a:off x="4858871" y="2813725"/>
            <a:ext cx="5950603" cy="1397546"/>
          </a:xfrm>
          <a:prstGeom prst="rect">
            <a:avLst/>
          </a:prstGeom>
        </p:spPr>
      </p:pic>
      <p:sp>
        <p:nvSpPr>
          <p:cNvPr id="28" name="テキスト ボックス 27">
            <a:extLst>
              <a:ext uri="{FF2B5EF4-FFF2-40B4-BE49-F238E27FC236}">
                <a16:creationId xmlns:a16="http://schemas.microsoft.com/office/drawing/2014/main" id="{A81B8490-4908-50B9-33F5-87C5E2598809}"/>
              </a:ext>
            </a:extLst>
          </p:cNvPr>
          <p:cNvSpPr txBox="1"/>
          <p:nvPr/>
        </p:nvSpPr>
        <p:spPr>
          <a:xfrm>
            <a:off x="4035333" y="5144721"/>
            <a:ext cx="5270031" cy="261610"/>
          </a:xfrm>
          <a:prstGeom prst="rect">
            <a:avLst/>
          </a:prstGeom>
          <a:noFill/>
        </p:spPr>
        <p:txBody>
          <a:bodyPr wrap="square" rtlCol="0">
            <a:spAutoFit/>
          </a:bodyPr>
          <a:lstStyle/>
          <a:p>
            <a:r>
              <a:rPr lang="en-US" altLang="ja-JP" sz="1100" dirty="0"/>
              <a:t>Test3(</a:t>
            </a:r>
            <a:r>
              <a:rPr lang="ja-JP" altLang="en-US" sz="1100" dirty="0"/>
              <a:t>シンボリックリンク</a:t>
            </a:r>
            <a:r>
              <a:rPr lang="en-US" altLang="ja-JP" sz="1100" dirty="0"/>
              <a:t>)(</a:t>
            </a:r>
            <a:r>
              <a:rPr lang="ja-JP" altLang="en-US" sz="1100" dirty="0"/>
              <a:t>←</a:t>
            </a:r>
            <a:r>
              <a:rPr lang="ja-JP" altLang="en-US" sz="1100" b="1" dirty="0">
                <a:solidFill>
                  <a:srgbClr val="FF0000"/>
                </a:solidFill>
              </a:rPr>
              <a:t>これをつくる</a:t>
            </a:r>
            <a:r>
              <a:rPr lang="ja-JP" altLang="en-US" sz="1100" dirty="0"/>
              <a:t>。</a:t>
            </a:r>
            <a:r>
              <a:rPr lang="en-US" altLang="ja-JP" sz="1100" dirty="0"/>
              <a:t>)(※</a:t>
            </a:r>
            <a:r>
              <a:rPr lang="ja-JP" altLang="en-US" sz="1100" dirty="0"/>
              <a:t>フィルダじゃなくリンク</a:t>
            </a:r>
            <a:r>
              <a:rPr lang="en-US" altLang="ja-JP" sz="1100" dirty="0"/>
              <a:t>)</a:t>
            </a:r>
            <a:endParaRPr kumimoji="1" lang="ja-JP" altLang="en-US" sz="1100" dirty="0"/>
          </a:p>
        </p:txBody>
      </p:sp>
      <p:sp>
        <p:nvSpPr>
          <p:cNvPr id="60" name="テキスト ボックス 59">
            <a:extLst>
              <a:ext uri="{FF2B5EF4-FFF2-40B4-BE49-F238E27FC236}">
                <a16:creationId xmlns:a16="http://schemas.microsoft.com/office/drawing/2014/main" id="{29ADD07F-702B-267E-11FA-05DC265B570B}"/>
              </a:ext>
            </a:extLst>
          </p:cNvPr>
          <p:cNvSpPr txBox="1"/>
          <p:nvPr/>
        </p:nvSpPr>
        <p:spPr>
          <a:xfrm>
            <a:off x="5347477" y="5217922"/>
            <a:ext cx="5717520" cy="594586"/>
          </a:xfrm>
          <a:prstGeom prst="rect">
            <a:avLst/>
          </a:prstGeom>
          <a:noFill/>
        </p:spPr>
        <p:txBody>
          <a:bodyPr wrap="square" rtlCol="0">
            <a:spAutoFit/>
          </a:bodyPr>
          <a:lstStyle/>
          <a:p>
            <a:pPr marL="0" indent="0">
              <a:lnSpc>
                <a:spcPct val="150000"/>
              </a:lnSpc>
              <a:buNone/>
            </a:pPr>
            <a:r>
              <a:rPr lang="ja-JP" altLang="en-US" sz="2400" dirty="0"/>
              <a:t>②シンボリックリンクをつくる</a:t>
            </a:r>
            <a:endParaRPr kumimoji="1" lang="ja-JP" altLang="en-US" sz="2400" dirty="0"/>
          </a:p>
        </p:txBody>
      </p:sp>
      <p:pic>
        <p:nvPicPr>
          <p:cNvPr id="62" name="図 61">
            <a:extLst>
              <a:ext uri="{FF2B5EF4-FFF2-40B4-BE49-F238E27FC236}">
                <a16:creationId xmlns:a16="http://schemas.microsoft.com/office/drawing/2014/main" id="{FB98A0B8-CB67-3494-5E84-BE1A9287FFAD}"/>
              </a:ext>
            </a:extLst>
          </p:cNvPr>
          <p:cNvPicPr>
            <a:picLocks noChangeAspect="1"/>
          </p:cNvPicPr>
          <p:nvPr/>
        </p:nvPicPr>
        <p:blipFill>
          <a:blip r:embed="rId6"/>
          <a:stretch>
            <a:fillRect/>
          </a:stretch>
        </p:blipFill>
        <p:spPr>
          <a:xfrm>
            <a:off x="5479041" y="5764706"/>
            <a:ext cx="5037680" cy="1015055"/>
          </a:xfrm>
          <a:prstGeom prst="rect">
            <a:avLst/>
          </a:prstGeom>
        </p:spPr>
      </p:pic>
      <p:grpSp>
        <p:nvGrpSpPr>
          <p:cNvPr id="66" name="グループ化 65">
            <a:extLst>
              <a:ext uri="{FF2B5EF4-FFF2-40B4-BE49-F238E27FC236}">
                <a16:creationId xmlns:a16="http://schemas.microsoft.com/office/drawing/2014/main" id="{80F587B1-4D8F-DC16-48D0-05239D300038}"/>
              </a:ext>
            </a:extLst>
          </p:cNvPr>
          <p:cNvGrpSpPr/>
          <p:nvPr/>
        </p:nvGrpSpPr>
        <p:grpSpPr>
          <a:xfrm>
            <a:off x="600636" y="3429000"/>
            <a:ext cx="4984376" cy="3350761"/>
            <a:chOff x="600636" y="3429000"/>
            <a:chExt cx="4984376" cy="3350761"/>
          </a:xfrm>
        </p:grpSpPr>
        <p:pic>
          <p:nvPicPr>
            <p:cNvPr id="7" name="図 6">
              <a:extLst>
                <a:ext uri="{FF2B5EF4-FFF2-40B4-BE49-F238E27FC236}">
                  <a16:creationId xmlns:a16="http://schemas.microsoft.com/office/drawing/2014/main" id="{EF56C2E9-FA00-FB7C-6286-CFD1290B09BA}"/>
                </a:ext>
              </a:extLst>
            </p:cNvPr>
            <p:cNvPicPr>
              <a:picLocks noChangeAspect="1"/>
            </p:cNvPicPr>
            <p:nvPr/>
          </p:nvPicPr>
          <p:blipFill rotWithShape="1">
            <a:blip r:embed="rId7"/>
            <a:srcRect l="5260" b="14425"/>
            <a:stretch/>
          </p:blipFill>
          <p:spPr>
            <a:xfrm>
              <a:off x="600636" y="3429000"/>
              <a:ext cx="494662" cy="192741"/>
            </a:xfrm>
            <a:prstGeom prst="rect">
              <a:avLst/>
            </a:prstGeom>
          </p:spPr>
        </p:pic>
        <p:cxnSp>
          <p:nvCxnSpPr>
            <p:cNvPr id="9" name="直線コネクタ 8">
              <a:extLst>
                <a:ext uri="{FF2B5EF4-FFF2-40B4-BE49-F238E27FC236}">
                  <a16:creationId xmlns:a16="http://schemas.microsoft.com/office/drawing/2014/main" id="{B0CC0BC8-949C-281F-81C9-59C46A8D4970}"/>
                </a:ext>
              </a:extLst>
            </p:cNvPr>
            <p:cNvCxnSpPr/>
            <p:nvPr/>
          </p:nvCxnSpPr>
          <p:spPr>
            <a:xfrm>
              <a:off x="977153" y="3550024"/>
              <a:ext cx="430306"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047BCF04-3CD2-67E7-BE38-45AA766C67BC}"/>
                </a:ext>
              </a:extLst>
            </p:cNvPr>
            <p:cNvCxnSpPr>
              <a:cxnSpLocks/>
            </p:cNvCxnSpPr>
            <p:nvPr/>
          </p:nvCxnSpPr>
          <p:spPr>
            <a:xfrm>
              <a:off x="1123796" y="3550024"/>
              <a:ext cx="0" cy="3191435"/>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7F5DABA8-7074-78FF-FDDC-3C37B9C9066C}"/>
                </a:ext>
              </a:extLst>
            </p:cNvPr>
            <p:cNvCxnSpPr>
              <a:cxnSpLocks/>
            </p:cNvCxnSpPr>
            <p:nvPr/>
          </p:nvCxnSpPr>
          <p:spPr>
            <a:xfrm>
              <a:off x="1123796" y="4285130"/>
              <a:ext cx="283663" cy="0"/>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6AADC2EB-D2F2-03C0-D4DC-43253A6AD57E}"/>
                </a:ext>
              </a:extLst>
            </p:cNvPr>
            <p:cNvCxnSpPr>
              <a:cxnSpLocks/>
            </p:cNvCxnSpPr>
            <p:nvPr/>
          </p:nvCxnSpPr>
          <p:spPr>
            <a:xfrm>
              <a:off x="1127003" y="5746376"/>
              <a:ext cx="283663" cy="0"/>
            </a:xfrm>
            <a:prstGeom prst="line">
              <a:avLst/>
            </a:prstGeom>
          </p:spPr>
          <p:style>
            <a:lnRef idx="1">
              <a:schemeClr val="dk1"/>
            </a:lnRef>
            <a:fillRef idx="0">
              <a:schemeClr val="dk1"/>
            </a:fillRef>
            <a:effectRef idx="0">
              <a:schemeClr val="dk1"/>
            </a:effectRef>
            <a:fontRef idx="minor">
              <a:schemeClr val="tx1"/>
            </a:fontRef>
          </p:style>
        </p:cxnSp>
        <p:pic>
          <p:nvPicPr>
            <p:cNvPr id="16" name="図 15">
              <a:extLst>
                <a:ext uri="{FF2B5EF4-FFF2-40B4-BE49-F238E27FC236}">
                  <a16:creationId xmlns:a16="http://schemas.microsoft.com/office/drawing/2014/main" id="{03FE5E83-8BDD-4E2D-9A30-0A0E3FDE0E31}"/>
                </a:ext>
              </a:extLst>
            </p:cNvPr>
            <p:cNvPicPr>
              <a:picLocks noChangeAspect="1"/>
            </p:cNvPicPr>
            <p:nvPr/>
          </p:nvPicPr>
          <p:blipFill rotWithShape="1">
            <a:blip r:embed="rId7"/>
            <a:srcRect l="5260" t="1" r="55250" b="17409"/>
            <a:stretch/>
          </p:blipFill>
          <p:spPr>
            <a:xfrm>
              <a:off x="1479177" y="4161865"/>
              <a:ext cx="206187" cy="186018"/>
            </a:xfrm>
            <a:prstGeom prst="rect">
              <a:avLst/>
            </a:prstGeom>
          </p:spPr>
        </p:pic>
        <p:sp>
          <p:nvSpPr>
            <p:cNvPr id="17" name="テキスト ボックス 16">
              <a:extLst>
                <a:ext uri="{FF2B5EF4-FFF2-40B4-BE49-F238E27FC236}">
                  <a16:creationId xmlns:a16="http://schemas.microsoft.com/office/drawing/2014/main" id="{436469F0-DBA8-F5E2-E27E-D4136315CAD3}"/>
                </a:ext>
              </a:extLst>
            </p:cNvPr>
            <p:cNvSpPr txBox="1"/>
            <p:nvPr/>
          </p:nvSpPr>
          <p:spPr>
            <a:xfrm>
              <a:off x="1582269" y="4124068"/>
              <a:ext cx="2246877" cy="261610"/>
            </a:xfrm>
            <a:prstGeom prst="rect">
              <a:avLst/>
            </a:prstGeom>
            <a:noFill/>
          </p:spPr>
          <p:txBody>
            <a:bodyPr wrap="square" rtlCol="0">
              <a:spAutoFit/>
            </a:bodyPr>
            <a:lstStyle/>
            <a:p>
              <a:r>
                <a:rPr lang="en-US" altLang="ja-JP" sz="1100" dirty="0"/>
                <a:t>Laravelmovie.com(</a:t>
              </a:r>
              <a:r>
                <a:rPr lang="ja-JP" altLang="en-US" sz="1100" dirty="0"/>
                <a:t>公開</a:t>
              </a:r>
              <a:r>
                <a:rPr lang="en-US" altLang="ja-JP" sz="1100" dirty="0"/>
                <a:t>URL)</a:t>
              </a:r>
              <a:endParaRPr kumimoji="1" lang="ja-JP" altLang="en-US" sz="1100" dirty="0"/>
            </a:p>
          </p:txBody>
        </p:sp>
        <p:cxnSp>
          <p:nvCxnSpPr>
            <p:cNvPr id="18" name="直線コネクタ 17">
              <a:extLst>
                <a:ext uri="{FF2B5EF4-FFF2-40B4-BE49-F238E27FC236}">
                  <a16:creationId xmlns:a16="http://schemas.microsoft.com/office/drawing/2014/main" id="{51A45BC3-FE31-EB11-8DF2-CBA1CA94433F}"/>
                </a:ext>
              </a:extLst>
            </p:cNvPr>
            <p:cNvCxnSpPr>
              <a:cxnSpLocks/>
            </p:cNvCxnSpPr>
            <p:nvPr/>
          </p:nvCxnSpPr>
          <p:spPr>
            <a:xfrm>
              <a:off x="2629867" y="4347883"/>
              <a:ext cx="0" cy="977152"/>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CD6DF5DF-9A3A-BEBC-6CC3-A3C13AE66CF5}"/>
                </a:ext>
              </a:extLst>
            </p:cNvPr>
            <p:cNvCxnSpPr>
              <a:cxnSpLocks/>
            </p:cNvCxnSpPr>
            <p:nvPr/>
          </p:nvCxnSpPr>
          <p:spPr>
            <a:xfrm>
              <a:off x="2629867" y="4836459"/>
              <a:ext cx="283663" cy="0"/>
            </a:xfrm>
            <a:prstGeom prst="line">
              <a:avLst/>
            </a:prstGeom>
          </p:spPr>
          <p:style>
            <a:lnRef idx="1">
              <a:schemeClr val="dk1"/>
            </a:lnRef>
            <a:fillRef idx="0">
              <a:schemeClr val="dk1"/>
            </a:fillRef>
            <a:effectRef idx="0">
              <a:schemeClr val="dk1"/>
            </a:effectRef>
            <a:fontRef idx="minor">
              <a:schemeClr val="tx1"/>
            </a:fontRef>
          </p:style>
        </p:cxnSp>
        <p:pic>
          <p:nvPicPr>
            <p:cNvPr id="22" name="図 21">
              <a:extLst>
                <a:ext uri="{FF2B5EF4-FFF2-40B4-BE49-F238E27FC236}">
                  <a16:creationId xmlns:a16="http://schemas.microsoft.com/office/drawing/2014/main" id="{0DB83B22-3707-2D05-60F0-446CD682AF29}"/>
                </a:ext>
              </a:extLst>
            </p:cNvPr>
            <p:cNvPicPr>
              <a:picLocks noChangeAspect="1"/>
            </p:cNvPicPr>
            <p:nvPr/>
          </p:nvPicPr>
          <p:blipFill rotWithShape="1">
            <a:blip r:embed="rId7"/>
            <a:srcRect l="5260" t="1" r="55250" b="17409"/>
            <a:stretch/>
          </p:blipFill>
          <p:spPr>
            <a:xfrm>
              <a:off x="2913530" y="4743450"/>
              <a:ext cx="206187" cy="186018"/>
            </a:xfrm>
            <a:prstGeom prst="rect">
              <a:avLst/>
            </a:prstGeom>
          </p:spPr>
        </p:pic>
        <p:sp>
          <p:nvSpPr>
            <p:cNvPr id="23" name="テキスト ボックス 22">
              <a:extLst>
                <a:ext uri="{FF2B5EF4-FFF2-40B4-BE49-F238E27FC236}">
                  <a16:creationId xmlns:a16="http://schemas.microsoft.com/office/drawing/2014/main" id="{C0105712-C885-52C7-D037-5D460E80CB4F}"/>
                </a:ext>
              </a:extLst>
            </p:cNvPr>
            <p:cNvSpPr txBox="1"/>
            <p:nvPr/>
          </p:nvSpPr>
          <p:spPr>
            <a:xfrm>
              <a:off x="3025587" y="4743450"/>
              <a:ext cx="2213067" cy="261610"/>
            </a:xfrm>
            <a:prstGeom prst="rect">
              <a:avLst/>
            </a:prstGeom>
            <a:noFill/>
          </p:spPr>
          <p:txBody>
            <a:bodyPr wrap="square" rtlCol="0">
              <a:spAutoFit/>
            </a:bodyPr>
            <a:lstStyle/>
            <a:p>
              <a:r>
                <a:rPr kumimoji="1" lang="en-US" altLang="ja-JP" sz="1100" dirty="0" err="1"/>
                <a:t>Public_html</a:t>
              </a:r>
              <a:r>
                <a:rPr kumimoji="1" lang="en-US" altLang="ja-JP" sz="1100" dirty="0"/>
                <a:t>(</a:t>
              </a:r>
              <a:r>
                <a:rPr kumimoji="1" lang="ja-JP" altLang="en-US" sz="1100" dirty="0"/>
                <a:t>公開</a:t>
              </a:r>
              <a:r>
                <a:rPr lang="ja-JP" altLang="en-US" sz="1100" dirty="0"/>
                <a:t>フォルダ</a:t>
              </a:r>
              <a:r>
                <a:rPr kumimoji="1" lang="en-US" altLang="ja-JP" sz="1100" dirty="0"/>
                <a:t>)</a:t>
              </a:r>
              <a:endParaRPr kumimoji="1" lang="ja-JP" altLang="en-US" sz="1100" dirty="0"/>
            </a:p>
          </p:txBody>
        </p:sp>
        <p:cxnSp>
          <p:nvCxnSpPr>
            <p:cNvPr id="24" name="直線コネクタ 23">
              <a:extLst>
                <a:ext uri="{FF2B5EF4-FFF2-40B4-BE49-F238E27FC236}">
                  <a16:creationId xmlns:a16="http://schemas.microsoft.com/office/drawing/2014/main" id="{7DB10BDE-26A3-B575-0136-C54C52AB61B0}"/>
                </a:ext>
              </a:extLst>
            </p:cNvPr>
            <p:cNvCxnSpPr>
              <a:cxnSpLocks/>
            </p:cNvCxnSpPr>
            <p:nvPr/>
          </p:nvCxnSpPr>
          <p:spPr>
            <a:xfrm>
              <a:off x="3445656" y="5005060"/>
              <a:ext cx="0" cy="517199"/>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575FE69B-C592-D33D-2813-B0F3F42B0850}"/>
                </a:ext>
              </a:extLst>
            </p:cNvPr>
            <p:cNvCxnSpPr>
              <a:cxnSpLocks/>
            </p:cNvCxnSpPr>
            <p:nvPr/>
          </p:nvCxnSpPr>
          <p:spPr>
            <a:xfrm>
              <a:off x="3445656" y="5263659"/>
              <a:ext cx="283663" cy="0"/>
            </a:xfrm>
            <a:prstGeom prst="line">
              <a:avLst/>
            </a:prstGeom>
          </p:spPr>
          <p:style>
            <a:lnRef idx="1">
              <a:schemeClr val="dk1"/>
            </a:lnRef>
            <a:fillRef idx="0">
              <a:schemeClr val="dk1"/>
            </a:fillRef>
            <a:effectRef idx="0">
              <a:schemeClr val="dk1"/>
            </a:effectRef>
            <a:fontRef idx="minor">
              <a:schemeClr val="tx1"/>
            </a:fontRef>
          </p:style>
        </p:cxnSp>
        <p:grpSp>
          <p:nvGrpSpPr>
            <p:cNvPr id="31" name="グループ化 30">
              <a:extLst>
                <a:ext uri="{FF2B5EF4-FFF2-40B4-BE49-F238E27FC236}">
                  <a16:creationId xmlns:a16="http://schemas.microsoft.com/office/drawing/2014/main" id="{1DC91B87-0C9D-C679-FD4F-8C7621DEE4BA}"/>
                </a:ext>
              </a:extLst>
            </p:cNvPr>
            <p:cNvGrpSpPr/>
            <p:nvPr/>
          </p:nvGrpSpPr>
          <p:grpSpPr>
            <a:xfrm>
              <a:off x="1488141" y="5615571"/>
              <a:ext cx="652787" cy="261610"/>
              <a:chOff x="3771596" y="5144721"/>
              <a:chExt cx="652787" cy="261610"/>
            </a:xfrm>
          </p:grpSpPr>
          <p:pic>
            <p:nvPicPr>
              <p:cNvPr id="32" name="図 31">
                <a:extLst>
                  <a:ext uri="{FF2B5EF4-FFF2-40B4-BE49-F238E27FC236}">
                    <a16:creationId xmlns:a16="http://schemas.microsoft.com/office/drawing/2014/main" id="{02CCDA7C-92DC-3CEA-3838-DDDC07DF3306}"/>
                  </a:ext>
                </a:extLst>
              </p:cNvPr>
              <p:cNvPicPr>
                <a:picLocks noChangeAspect="1"/>
              </p:cNvPicPr>
              <p:nvPr/>
            </p:nvPicPr>
            <p:blipFill rotWithShape="1">
              <a:blip r:embed="rId7"/>
              <a:srcRect l="5260" t="1" r="55250" b="17409"/>
              <a:stretch/>
            </p:blipFill>
            <p:spPr>
              <a:xfrm>
                <a:off x="3771596" y="5145741"/>
                <a:ext cx="206187" cy="186018"/>
              </a:xfrm>
              <a:prstGeom prst="rect">
                <a:avLst/>
              </a:prstGeom>
            </p:spPr>
          </p:pic>
          <p:sp>
            <p:nvSpPr>
              <p:cNvPr id="33" name="テキスト ボックス 32">
                <a:extLst>
                  <a:ext uri="{FF2B5EF4-FFF2-40B4-BE49-F238E27FC236}">
                    <a16:creationId xmlns:a16="http://schemas.microsoft.com/office/drawing/2014/main" id="{22ABAECB-BC95-E3F4-7F93-F22FCC259946}"/>
                  </a:ext>
                </a:extLst>
              </p:cNvPr>
              <p:cNvSpPr txBox="1"/>
              <p:nvPr/>
            </p:nvSpPr>
            <p:spPr>
              <a:xfrm>
                <a:off x="3874689" y="5144721"/>
                <a:ext cx="549694" cy="261610"/>
              </a:xfrm>
              <a:prstGeom prst="rect">
                <a:avLst/>
              </a:prstGeom>
              <a:noFill/>
            </p:spPr>
            <p:txBody>
              <a:bodyPr wrap="square" rtlCol="0">
                <a:spAutoFit/>
              </a:bodyPr>
              <a:lstStyle/>
              <a:p>
                <a:r>
                  <a:rPr lang="en-US" altLang="ja-JP" sz="1100" dirty="0"/>
                  <a:t>test3</a:t>
                </a:r>
                <a:endParaRPr kumimoji="1" lang="ja-JP" altLang="en-US" sz="1100" dirty="0"/>
              </a:p>
            </p:txBody>
          </p:sp>
        </p:grpSp>
        <p:cxnSp>
          <p:nvCxnSpPr>
            <p:cNvPr id="35" name="直線コネクタ 34">
              <a:extLst>
                <a:ext uri="{FF2B5EF4-FFF2-40B4-BE49-F238E27FC236}">
                  <a16:creationId xmlns:a16="http://schemas.microsoft.com/office/drawing/2014/main" id="{F4EB8A6F-5340-3113-D68F-859653EA990C}"/>
                </a:ext>
              </a:extLst>
            </p:cNvPr>
            <p:cNvCxnSpPr>
              <a:cxnSpLocks/>
            </p:cNvCxnSpPr>
            <p:nvPr/>
          </p:nvCxnSpPr>
          <p:spPr>
            <a:xfrm>
              <a:off x="3720506" y="5406331"/>
              <a:ext cx="7708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37" name="図 36">
              <a:extLst>
                <a:ext uri="{FF2B5EF4-FFF2-40B4-BE49-F238E27FC236}">
                  <a16:creationId xmlns:a16="http://schemas.microsoft.com/office/drawing/2014/main" id="{2412A2B7-90BE-877B-345C-783FC521F67C}"/>
                </a:ext>
              </a:extLst>
            </p:cNvPr>
            <p:cNvPicPr>
              <a:picLocks noChangeAspect="1"/>
            </p:cNvPicPr>
            <p:nvPr/>
          </p:nvPicPr>
          <p:blipFill rotWithShape="1">
            <a:blip r:embed="rId7"/>
            <a:srcRect l="5260" t="1" r="55250" b="17409"/>
            <a:stretch/>
          </p:blipFill>
          <p:spPr>
            <a:xfrm>
              <a:off x="3829147" y="5151194"/>
              <a:ext cx="206187" cy="186018"/>
            </a:xfrm>
            <a:prstGeom prst="rect">
              <a:avLst/>
            </a:prstGeom>
          </p:spPr>
        </p:pic>
        <p:cxnSp>
          <p:nvCxnSpPr>
            <p:cNvPr id="38" name="直線コネクタ 37">
              <a:extLst>
                <a:ext uri="{FF2B5EF4-FFF2-40B4-BE49-F238E27FC236}">
                  <a16:creationId xmlns:a16="http://schemas.microsoft.com/office/drawing/2014/main" id="{A6AB6032-740E-0DB5-D08D-E23496867A16}"/>
                </a:ext>
              </a:extLst>
            </p:cNvPr>
            <p:cNvCxnSpPr>
              <a:cxnSpLocks/>
            </p:cNvCxnSpPr>
            <p:nvPr/>
          </p:nvCxnSpPr>
          <p:spPr>
            <a:xfrm>
              <a:off x="1742359" y="5802609"/>
              <a:ext cx="0" cy="977152"/>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ABC55943-1268-4E50-B99C-F95535B43FD9}"/>
                </a:ext>
              </a:extLst>
            </p:cNvPr>
            <p:cNvCxnSpPr>
              <a:cxnSpLocks/>
            </p:cNvCxnSpPr>
            <p:nvPr/>
          </p:nvCxnSpPr>
          <p:spPr>
            <a:xfrm>
              <a:off x="1742359" y="6015317"/>
              <a:ext cx="283663" cy="0"/>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698F696B-744C-2521-3662-997EADA35DA5}"/>
                </a:ext>
              </a:extLst>
            </p:cNvPr>
            <p:cNvCxnSpPr>
              <a:cxnSpLocks/>
            </p:cNvCxnSpPr>
            <p:nvPr/>
          </p:nvCxnSpPr>
          <p:spPr>
            <a:xfrm>
              <a:off x="1742359" y="6237396"/>
              <a:ext cx="283663" cy="0"/>
            </a:xfrm>
            <a:prstGeom prst="line">
              <a:avLst/>
            </a:prstGeom>
          </p:spPr>
          <p:style>
            <a:lnRef idx="1">
              <a:schemeClr val="dk1"/>
            </a:lnRef>
            <a:fillRef idx="0">
              <a:schemeClr val="dk1"/>
            </a:fillRef>
            <a:effectRef idx="0">
              <a:schemeClr val="dk1"/>
            </a:effectRef>
            <a:fontRef idx="minor">
              <a:schemeClr val="tx1"/>
            </a:fontRef>
          </p:style>
        </p:cxnSp>
        <p:grpSp>
          <p:nvGrpSpPr>
            <p:cNvPr id="41" name="グループ化 40">
              <a:extLst>
                <a:ext uri="{FF2B5EF4-FFF2-40B4-BE49-F238E27FC236}">
                  <a16:creationId xmlns:a16="http://schemas.microsoft.com/office/drawing/2014/main" id="{B1E2119A-304E-BBC8-6B58-082D596D9C81}"/>
                </a:ext>
              </a:extLst>
            </p:cNvPr>
            <p:cNvGrpSpPr/>
            <p:nvPr/>
          </p:nvGrpSpPr>
          <p:grpSpPr>
            <a:xfrm>
              <a:off x="2034528" y="5864747"/>
              <a:ext cx="798319" cy="261610"/>
              <a:chOff x="3771596" y="5144721"/>
              <a:chExt cx="798319" cy="261610"/>
            </a:xfrm>
          </p:grpSpPr>
          <p:pic>
            <p:nvPicPr>
              <p:cNvPr id="42" name="図 41">
                <a:extLst>
                  <a:ext uri="{FF2B5EF4-FFF2-40B4-BE49-F238E27FC236}">
                    <a16:creationId xmlns:a16="http://schemas.microsoft.com/office/drawing/2014/main" id="{538C4334-4D8A-DD61-CE89-ACE0A8E928EA}"/>
                  </a:ext>
                </a:extLst>
              </p:cNvPr>
              <p:cNvPicPr>
                <a:picLocks noChangeAspect="1"/>
              </p:cNvPicPr>
              <p:nvPr/>
            </p:nvPicPr>
            <p:blipFill rotWithShape="1">
              <a:blip r:embed="rId7"/>
              <a:srcRect l="5260" t="1" r="55250" b="17409"/>
              <a:stretch/>
            </p:blipFill>
            <p:spPr>
              <a:xfrm>
                <a:off x="3771596" y="5145741"/>
                <a:ext cx="206187" cy="186018"/>
              </a:xfrm>
              <a:prstGeom prst="rect">
                <a:avLst/>
              </a:prstGeom>
            </p:spPr>
          </p:pic>
          <p:sp>
            <p:nvSpPr>
              <p:cNvPr id="43" name="テキスト ボックス 42">
                <a:extLst>
                  <a:ext uri="{FF2B5EF4-FFF2-40B4-BE49-F238E27FC236}">
                    <a16:creationId xmlns:a16="http://schemas.microsoft.com/office/drawing/2014/main" id="{C38AACCE-ED4F-3B1A-08EF-68C73E64CC3D}"/>
                  </a:ext>
                </a:extLst>
              </p:cNvPr>
              <p:cNvSpPr txBox="1"/>
              <p:nvPr/>
            </p:nvSpPr>
            <p:spPr>
              <a:xfrm>
                <a:off x="3874689" y="5144721"/>
                <a:ext cx="695226" cy="261610"/>
              </a:xfrm>
              <a:prstGeom prst="rect">
                <a:avLst/>
              </a:prstGeom>
              <a:noFill/>
            </p:spPr>
            <p:txBody>
              <a:bodyPr wrap="square" rtlCol="0">
                <a:spAutoFit/>
              </a:bodyPr>
              <a:lstStyle/>
              <a:p>
                <a:r>
                  <a:rPr kumimoji="1" lang="en-US" altLang="ja-JP" sz="1100" dirty="0"/>
                  <a:t>public</a:t>
                </a:r>
                <a:endParaRPr kumimoji="1" lang="ja-JP" altLang="en-US" sz="1100" dirty="0"/>
              </a:p>
            </p:txBody>
          </p:sp>
        </p:grpSp>
        <p:cxnSp>
          <p:nvCxnSpPr>
            <p:cNvPr id="44" name="直線コネクタ 43">
              <a:extLst>
                <a:ext uri="{FF2B5EF4-FFF2-40B4-BE49-F238E27FC236}">
                  <a16:creationId xmlns:a16="http://schemas.microsoft.com/office/drawing/2014/main" id="{2F7A31A2-658E-9396-1DC1-3BF79A0A6600}"/>
                </a:ext>
              </a:extLst>
            </p:cNvPr>
            <p:cNvCxnSpPr>
              <a:cxnSpLocks/>
            </p:cNvCxnSpPr>
            <p:nvPr/>
          </p:nvCxnSpPr>
          <p:spPr>
            <a:xfrm>
              <a:off x="2387818" y="6079906"/>
              <a:ext cx="0" cy="545012"/>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E520587E-9750-7514-751A-3E5FDF3224C9}"/>
                </a:ext>
              </a:extLst>
            </p:cNvPr>
            <p:cNvCxnSpPr>
              <a:cxnSpLocks/>
            </p:cNvCxnSpPr>
            <p:nvPr/>
          </p:nvCxnSpPr>
          <p:spPr>
            <a:xfrm>
              <a:off x="2387818" y="6226392"/>
              <a:ext cx="283663" cy="0"/>
            </a:xfrm>
            <a:prstGeom prst="line">
              <a:avLst/>
            </a:prstGeom>
          </p:spPr>
          <p:style>
            <a:lnRef idx="1">
              <a:schemeClr val="dk1"/>
            </a:lnRef>
            <a:fillRef idx="0">
              <a:schemeClr val="dk1"/>
            </a:fillRef>
            <a:effectRef idx="0">
              <a:schemeClr val="dk1"/>
            </a:effectRef>
            <a:fontRef idx="minor">
              <a:schemeClr val="tx1"/>
            </a:fontRef>
          </p:style>
        </p:cxnSp>
        <p:cxnSp>
          <p:nvCxnSpPr>
            <p:cNvPr id="49" name="直線コネクタ 48">
              <a:extLst>
                <a:ext uri="{FF2B5EF4-FFF2-40B4-BE49-F238E27FC236}">
                  <a16:creationId xmlns:a16="http://schemas.microsoft.com/office/drawing/2014/main" id="{77F6400E-1EC8-85F0-71F0-B35E9E5E303A}"/>
                </a:ext>
              </a:extLst>
            </p:cNvPr>
            <p:cNvCxnSpPr>
              <a:cxnSpLocks/>
            </p:cNvCxnSpPr>
            <p:nvPr/>
          </p:nvCxnSpPr>
          <p:spPr>
            <a:xfrm>
              <a:off x="2387818" y="6468439"/>
              <a:ext cx="283663" cy="0"/>
            </a:xfrm>
            <a:prstGeom prst="line">
              <a:avLst/>
            </a:prstGeom>
          </p:spPr>
          <p:style>
            <a:lnRef idx="1">
              <a:schemeClr val="dk1"/>
            </a:lnRef>
            <a:fillRef idx="0">
              <a:schemeClr val="dk1"/>
            </a:fillRef>
            <a:effectRef idx="0">
              <a:schemeClr val="dk1"/>
            </a:effectRef>
            <a:fontRef idx="minor">
              <a:schemeClr val="tx1"/>
            </a:fontRef>
          </p:style>
        </p:cxnSp>
        <p:pic>
          <p:nvPicPr>
            <p:cNvPr id="51" name="図 50">
              <a:extLst>
                <a:ext uri="{FF2B5EF4-FFF2-40B4-BE49-F238E27FC236}">
                  <a16:creationId xmlns:a16="http://schemas.microsoft.com/office/drawing/2014/main" id="{7DF44739-AF46-9064-09D3-0E03325BF35B}"/>
                </a:ext>
              </a:extLst>
            </p:cNvPr>
            <p:cNvPicPr>
              <a:picLocks noChangeAspect="1"/>
            </p:cNvPicPr>
            <p:nvPr/>
          </p:nvPicPr>
          <p:blipFill>
            <a:blip r:embed="rId8"/>
            <a:stretch>
              <a:fillRect/>
            </a:stretch>
          </p:blipFill>
          <p:spPr>
            <a:xfrm>
              <a:off x="2657398" y="6108833"/>
              <a:ext cx="228600" cy="266700"/>
            </a:xfrm>
            <a:prstGeom prst="rect">
              <a:avLst/>
            </a:prstGeom>
          </p:spPr>
        </p:pic>
        <p:sp>
          <p:nvSpPr>
            <p:cNvPr id="52" name="テキスト ボックス 51">
              <a:extLst>
                <a:ext uri="{FF2B5EF4-FFF2-40B4-BE49-F238E27FC236}">
                  <a16:creationId xmlns:a16="http://schemas.microsoft.com/office/drawing/2014/main" id="{28E44B7D-201A-12A6-24D1-D4024C04ACFF}"/>
                </a:ext>
              </a:extLst>
            </p:cNvPr>
            <p:cNvSpPr txBox="1"/>
            <p:nvPr/>
          </p:nvSpPr>
          <p:spPr>
            <a:xfrm>
              <a:off x="2809972" y="6095587"/>
              <a:ext cx="910531" cy="261610"/>
            </a:xfrm>
            <a:prstGeom prst="rect">
              <a:avLst/>
            </a:prstGeom>
            <a:noFill/>
          </p:spPr>
          <p:txBody>
            <a:bodyPr wrap="square" rtlCol="0">
              <a:spAutoFit/>
            </a:bodyPr>
            <a:lstStyle/>
            <a:p>
              <a:r>
                <a:rPr kumimoji="1" lang="en-US" altLang="ja-JP" sz="1100" dirty="0" err="1"/>
                <a:t>Index.php</a:t>
              </a:r>
              <a:endParaRPr kumimoji="1" lang="ja-JP" altLang="en-US" sz="1100" dirty="0"/>
            </a:p>
          </p:txBody>
        </p:sp>
        <p:cxnSp>
          <p:nvCxnSpPr>
            <p:cNvPr id="53" name="直線コネクタ 52">
              <a:extLst>
                <a:ext uri="{FF2B5EF4-FFF2-40B4-BE49-F238E27FC236}">
                  <a16:creationId xmlns:a16="http://schemas.microsoft.com/office/drawing/2014/main" id="{7AF48A95-34C4-1229-AB6A-B2A9E845F6A8}"/>
                </a:ext>
              </a:extLst>
            </p:cNvPr>
            <p:cNvCxnSpPr>
              <a:cxnSpLocks/>
            </p:cNvCxnSpPr>
            <p:nvPr/>
          </p:nvCxnSpPr>
          <p:spPr>
            <a:xfrm>
              <a:off x="2034528" y="6108833"/>
              <a:ext cx="7708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E581CBEE-04F3-83E6-CE05-2C5962B3A9CA}"/>
                </a:ext>
              </a:extLst>
            </p:cNvPr>
            <p:cNvCxnSpPr/>
            <p:nvPr/>
          </p:nvCxnSpPr>
          <p:spPr>
            <a:xfrm flipV="1">
              <a:off x="2719919" y="5488843"/>
              <a:ext cx="1090636" cy="4708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3638682B-C746-A10E-8256-0971B2D4275F}"/>
                </a:ext>
              </a:extLst>
            </p:cNvPr>
            <p:cNvCxnSpPr/>
            <p:nvPr/>
          </p:nvCxnSpPr>
          <p:spPr>
            <a:xfrm flipH="1">
              <a:off x="4491318" y="4670612"/>
              <a:ext cx="1093694" cy="4741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5" name="テキスト ボックス 64">
            <a:extLst>
              <a:ext uri="{FF2B5EF4-FFF2-40B4-BE49-F238E27FC236}">
                <a16:creationId xmlns:a16="http://schemas.microsoft.com/office/drawing/2014/main" id="{BC876262-69E5-90EA-E5A6-7F96A6BDF75A}"/>
              </a:ext>
            </a:extLst>
          </p:cNvPr>
          <p:cNvSpPr txBox="1"/>
          <p:nvPr/>
        </p:nvSpPr>
        <p:spPr>
          <a:xfrm>
            <a:off x="5828328" y="4472881"/>
            <a:ext cx="6363671" cy="646331"/>
          </a:xfrm>
          <a:prstGeom prst="rect">
            <a:avLst/>
          </a:prstGeom>
          <a:noFill/>
        </p:spPr>
        <p:txBody>
          <a:bodyPr wrap="square" rtlCol="0">
            <a:spAutoFit/>
          </a:bodyPr>
          <a:lstStyle/>
          <a:p>
            <a:r>
              <a:rPr kumimoji="1" lang="ja-JP" altLang="en-US" dirty="0"/>
              <a:t>今回はサブドメイン設定しているため、</a:t>
            </a:r>
            <a:r>
              <a:rPr kumimoji="1" lang="en-US" altLang="ja-JP" dirty="0"/>
              <a:t>URL:test3.laravelmovie.com</a:t>
            </a:r>
            <a:r>
              <a:rPr kumimoji="1" lang="ja-JP" altLang="en-US" dirty="0"/>
              <a:t>で</a:t>
            </a:r>
            <a:r>
              <a:rPr lang="ja-JP" altLang="en-US" dirty="0"/>
              <a:t>プロジェクトフォルダに到達</a:t>
            </a:r>
            <a:endParaRPr kumimoji="1" lang="ja-JP" altLang="en-US" dirty="0"/>
          </a:p>
        </p:txBody>
      </p:sp>
      <p:cxnSp>
        <p:nvCxnSpPr>
          <p:cNvPr id="6" name="直線コネクタ 5">
            <a:extLst>
              <a:ext uri="{FF2B5EF4-FFF2-40B4-BE49-F238E27FC236}">
                <a16:creationId xmlns:a16="http://schemas.microsoft.com/office/drawing/2014/main" id="{E83317A3-DDBB-14A7-C6BF-5080801FF7AE}"/>
              </a:ext>
            </a:extLst>
          </p:cNvPr>
          <p:cNvCxnSpPr/>
          <p:nvPr/>
        </p:nvCxnSpPr>
        <p:spPr>
          <a:xfrm>
            <a:off x="7637929" y="6226392"/>
            <a:ext cx="2967318"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626DEED0-411E-CFF7-FAD8-94BDF29F3B49}"/>
              </a:ext>
            </a:extLst>
          </p:cNvPr>
          <p:cNvCxnSpPr>
            <a:cxnSpLocks/>
          </p:cNvCxnSpPr>
          <p:nvPr/>
        </p:nvCxnSpPr>
        <p:spPr>
          <a:xfrm>
            <a:off x="5479041" y="6357603"/>
            <a:ext cx="1262418"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74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A159FD3-C608-6A1F-9C57-15A98A956CC0}"/>
              </a:ext>
            </a:extLst>
          </p:cNvPr>
          <p:cNvSpPr txBox="1"/>
          <p:nvPr/>
        </p:nvSpPr>
        <p:spPr>
          <a:xfrm>
            <a:off x="4670612" y="277906"/>
            <a:ext cx="1828800" cy="461665"/>
          </a:xfrm>
          <a:prstGeom prst="rect">
            <a:avLst/>
          </a:prstGeom>
          <a:noFill/>
        </p:spPr>
        <p:txBody>
          <a:bodyPr wrap="square" rtlCol="0">
            <a:spAutoFit/>
          </a:bodyPr>
          <a:lstStyle/>
          <a:p>
            <a:pPr algn="ctr"/>
            <a:r>
              <a:rPr lang="ja-JP" altLang="en-US" sz="2400" dirty="0"/>
              <a:t>目次</a:t>
            </a:r>
            <a:endParaRPr kumimoji="1" lang="ja-JP" altLang="en-US" sz="2400" dirty="0"/>
          </a:p>
        </p:txBody>
      </p:sp>
      <p:grpSp>
        <p:nvGrpSpPr>
          <p:cNvPr id="35" name="グループ化 34">
            <a:extLst>
              <a:ext uri="{FF2B5EF4-FFF2-40B4-BE49-F238E27FC236}">
                <a16:creationId xmlns:a16="http://schemas.microsoft.com/office/drawing/2014/main" id="{4642EAF1-FC6C-F149-057D-A50AFB873748}"/>
              </a:ext>
            </a:extLst>
          </p:cNvPr>
          <p:cNvGrpSpPr/>
          <p:nvPr/>
        </p:nvGrpSpPr>
        <p:grpSpPr>
          <a:xfrm>
            <a:off x="1030938" y="3987173"/>
            <a:ext cx="9654990" cy="524419"/>
            <a:chOff x="690281" y="1066799"/>
            <a:chExt cx="9654990" cy="524419"/>
          </a:xfrm>
        </p:grpSpPr>
        <p:sp>
          <p:nvSpPr>
            <p:cNvPr id="36" name="テキスト ボックス 35">
              <a:extLst>
                <a:ext uri="{FF2B5EF4-FFF2-40B4-BE49-F238E27FC236}">
                  <a16:creationId xmlns:a16="http://schemas.microsoft.com/office/drawing/2014/main" id="{9B2CBC54-E4D6-7FF0-1AB4-01CE13338158}"/>
                </a:ext>
              </a:extLst>
            </p:cNvPr>
            <p:cNvSpPr txBox="1"/>
            <p:nvPr/>
          </p:nvSpPr>
          <p:spPr>
            <a:xfrm>
              <a:off x="690281" y="1129553"/>
              <a:ext cx="4979895" cy="461665"/>
            </a:xfrm>
            <a:prstGeom prst="rect">
              <a:avLst/>
            </a:prstGeom>
            <a:noFill/>
          </p:spPr>
          <p:txBody>
            <a:bodyPr wrap="square" rtlCol="0">
              <a:spAutoFit/>
            </a:bodyPr>
            <a:lstStyle/>
            <a:p>
              <a:r>
                <a:rPr kumimoji="1" lang="ja-JP" altLang="en-US" sz="2400" dirty="0"/>
                <a:t>デプロイ</a:t>
              </a:r>
              <a:r>
                <a:rPr kumimoji="1" lang="en-US" altLang="ja-JP" sz="2400" dirty="0"/>
                <a:t>(git</a:t>
              </a:r>
              <a:r>
                <a:rPr kumimoji="1" lang="ja-JP" altLang="en-US" sz="2400" dirty="0"/>
                <a:t>をつかわない方法</a:t>
              </a:r>
              <a:r>
                <a:rPr kumimoji="1" lang="en-US" altLang="ja-JP" sz="2400" dirty="0"/>
                <a:t>)</a:t>
              </a:r>
              <a:endParaRPr kumimoji="1" lang="ja-JP" altLang="en-US" sz="2400" dirty="0"/>
            </a:p>
          </p:txBody>
        </p:sp>
        <p:sp>
          <p:nvSpPr>
            <p:cNvPr id="37" name="動作設定ボタン: 空白 36">
              <a:hlinkClick r:id="rId2" action="ppaction://hlinksldjump" highlightClick="1"/>
              <a:extLst>
                <a:ext uri="{FF2B5EF4-FFF2-40B4-BE49-F238E27FC236}">
                  <a16:creationId xmlns:a16="http://schemas.microsoft.com/office/drawing/2014/main" id="{51DBD703-99A6-8AB9-FB50-B2982742B05E}"/>
                </a:ext>
              </a:extLst>
            </p:cNvPr>
            <p:cNvSpPr/>
            <p:nvPr/>
          </p:nvSpPr>
          <p:spPr>
            <a:xfrm>
              <a:off x="5670176" y="1129553"/>
              <a:ext cx="1658471" cy="336159"/>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リンクボタン</a:t>
              </a:r>
            </a:p>
          </p:txBody>
        </p:sp>
        <p:sp>
          <p:nvSpPr>
            <p:cNvPr id="38" name="テキスト ボックス 37">
              <a:extLst>
                <a:ext uri="{FF2B5EF4-FFF2-40B4-BE49-F238E27FC236}">
                  <a16:creationId xmlns:a16="http://schemas.microsoft.com/office/drawing/2014/main" id="{F357562E-AC0E-9357-0FF9-8BA4BE8E3BA9}"/>
                </a:ext>
              </a:extLst>
            </p:cNvPr>
            <p:cNvSpPr txBox="1"/>
            <p:nvPr/>
          </p:nvSpPr>
          <p:spPr>
            <a:xfrm>
              <a:off x="7700682" y="1066799"/>
              <a:ext cx="2644589" cy="461665"/>
            </a:xfrm>
            <a:prstGeom prst="rect">
              <a:avLst/>
            </a:prstGeom>
            <a:noFill/>
          </p:spPr>
          <p:txBody>
            <a:bodyPr wrap="square" rtlCol="0">
              <a:spAutoFit/>
            </a:bodyPr>
            <a:lstStyle/>
            <a:p>
              <a:r>
                <a:rPr lang="en-US" altLang="ja-JP" sz="2400" dirty="0"/>
                <a:t>2022/09/12</a:t>
              </a:r>
              <a:r>
                <a:rPr lang="ja-JP" altLang="en-US" sz="2400" dirty="0"/>
                <a:t>～</a:t>
              </a:r>
              <a:endParaRPr kumimoji="1" lang="ja-JP" altLang="en-US" sz="2400" dirty="0"/>
            </a:p>
          </p:txBody>
        </p:sp>
      </p:grpSp>
      <p:grpSp>
        <p:nvGrpSpPr>
          <p:cNvPr id="23" name="グループ化 22">
            <a:extLst>
              <a:ext uri="{FF2B5EF4-FFF2-40B4-BE49-F238E27FC236}">
                <a16:creationId xmlns:a16="http://schemas.microsoft.com/office/drawing/2014/main" id="{F42265DF-D56F-2436-5893-9162043A6027}"/>
              </a:ext>
            </a:extLst>
          </p:cNvPr>
          <p:cNvGrpSpPr/>
          <p:nvPr/>
        </p:nvGrpSpPr>
        <p:grpSpPr>
          <a:xfrm>
            <a:off x="1030938" y="933992"/>
            <a:ext cx="9654990" cy="524419"/>
            <a:chOff x="690281" y="1066799"/>
            <a:chExt cx="9654990" cy="524419"/>
          </a:xfrm>
        </p:grpSpPr>
        <p:sp>
          <p:nvSpPr>
            <p:cNvPr id="24" name="テキスト ボックス 23">
              <a:extLst>
                <a:ext uri="{FF2B5EF4-FFF2-40B4-BE49-F238E27FC236}">
                  <a16:creationId xmlns:a16="http://schemas.microsoft.com/office/drawing/2014/main" id="{4A2D0754-9497-957D-57BE-9CA5B2CFB43F}"/>
                </a:ext>
              </a:extLst>
            </p:cNvPr>
            <p:cNvSpPr txBox="1"/>
            <p:nvPr/>
          </p:nvSpPr>
          <p:spPr>
            <a:xfrm>
              <a:off x="690281" y="1129553"/>
              <a:ext cx="4347883" cy="461665"/>
            </a:xfrm>
            <a:prstGeom prst="rect">
              <a:avLst/>
            </a:prstGeom>
            <a:noFill/>
          </p:spPr>
          <p:txBody>
            <a:bodyPr wrap="square" rtlCol="0">
              <a:spAutoFit/>
            </a:bodyPr>
            <a:lstStyle/>
            <a:p>
              <a:r>
                <a:rPr lang="en-US" altLang="ja-JP" sz="2400" dirty="0"/>
                <a:t>Git</a:t>
              </a:r>
              <a:r>
                <a:rPr lang="ja-JP" altLang="en-US" sz="2400" dirty="0"/>
                <a:t>入門</a:t>
              </a:r>
              <a:endParaRPr kumimoji="1" lang="ja-JP" altLang="en-US" sz="2400" dirty="0"/>
            </a:p>
          </p:txBody>
        </p:sp>
        <p:sp>
          <p:nvSpPr>
            <p:cNvPr id="25" name="動作設定ボタン: 空白 24">
              <a:hlinkClick r:id="rId3" action="ppaction://hlinksldjump" highlightClick="1"/>
              <a:extLst>
                <a:ext uri="{FF2B5EF4-FFF2-40B4-BE49-F238E27FC236}">
                  <a16:creationId xmlns:a16="http://schemas.microsoft.com/office/drawing/2014/main" id="{04D09DE8-B1C6-D8F5-9CFD-74FCE8945377}"/>
                </a:ext>
              </a:extLst>
            </p:cNvPr>
            <p:cNvSpPr/>
            <p:nvPr/>
          </p:nvSpPr>
          <p:spPr>
            <a:xfrm>
              <a:off x="5670176" y="1129553"/>
              <a:ext cx="1658471" cy="336159"/>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リンクボタン</a:t>
              </a:r>
            </a:p>
          </p:txBody>
        </p:sp>
        <p:sp>
          <p:nvSpPr>
            <p:cNvPr id="26" name="テキスト ボックス 25">
              <a:extLst>
                <a:ext uri="{FF2B5EF4-FFF2-40B4-BE49-F238E27FC236}">
                  <a16:creationId xmlns:a16="http://schemas.microsoft.com/office/drawing/2014/main" id="{720944E2-2308-AE15-4FB7-E51AE1374E64}"/>
                </a:ext>
              </a:extLst>
            </p:cNvPr>
            <p:cNvSpPr txBox="1"/>
            <p:nvPr/>
          </p:nvSpPr>
          <p:spPr>
            <a:xfrm>
              <a:off x="7700682" y="1066799"/>
              <a:ext cx="2644589" cy="461665"/>
            </a:xfrm>
            <a:prstGeom prst="rect">
              <a:avLst/>
            </a:prstGeom>
            <a:noFill/>
          </p:spPr>
          <p:txBody>
            <a:bodyPr wrap="square" rtlCol="0">
              <a:spAutoFit/>
            </a:bodyPr>
            <a:lstStyle/>
            <a:p>
              <a:r>
                <a:rPr lang="en-US" altLang="ja-JP" sz="2400" dirty="0"/>
                <a:t>2022/09/06</a:t>
              </a:r>
              <a:r>
                <a:rPr lang="ja-JP" altLang="en-US" sz="2400" dirty="0"/>
                <a:t>～</a:t>
              </a:r>
              <a:endParaRPr kumimoji="1" lang="ja-JP" altLang="en-US" sz="2400" dirty="0"/>
            </a:p>
          </p:txBody>
        </p:sp>
      </p:grpSp>
      <p:grpSp>
        <p:nvGrpSpPr>
          <p:cNvPr id="27" name="グループ化 26">
            <a:extLst>
              <a:ext uri="{FF2B5EF4-FFF2-40B4-BE49-F238E27FC236}">
                <a16:creationId xmlns:a16="http://schemas.microsoft.com/office/drawing/2014/main" id="{3290A19F-08A3-E90A-C5CB-7B41CB3BE7AE}"/>
              </a:ext>
            </a:extLst>
          </p:cNvPr>
          <p:cNvGrpSpPr/>
          <p:nvPr/>
        </p:nvGrpSpPr>
        <p:grpSpPr>
          <a:xfrm>
            <a:off x="1030938" y="4713649"/>
            <a:ext cx="9654990" cy="524419"/>
            <a:chOff x="690281" y="1066799"/>
            <a:chExt cx="9654990" cy="524419"/>
          </a:xfrm>
        </p:grpSpPr>
        <p:sp>
          <p:nvSpPr>
            <p:cNvPr id="28" name="テキスト ボックス 27">
              <a:extLst>
                <a:ext uri="{FF2B5EF4-FFF2-40B4-BE49-F238E27FC236}">
                  <a16:creationId xmlns:a16="http://schemas.microsoft.com/office/drawing/2014/main" id="{06221309-B3E3-A6B3-B8F4-6DB8B2A9A080}"/>
                </a:ext>
              </a:extLst>
            </p:cNvPr>
            <p:cNvSpPr txBox="1"/>
            <p:nvPr/>
          </p:nvSpPr>
          <p:spPr>
            <a:xfrm>
              <a:off x="690281" y="1129553"/>
              <a:ext cx="4979895" cy="461665"/>
            </a:xfrm>
            <a:prstGeom prst="rect">
              <a:avLst/>
            </a:prstGeom>
            <a:noFill/>
          </p:spPr>
          <p:txBody>
            <a:bodyPr wrap="square" rtlCol="0">
              <a:spAutoFit/>
            </a:bodyPr>
            <a:lstStyle/>
            <a:p>
              <a:r>
                <a:rPr kumimoji="1" lang="ja-JP" altLang="en-US" sz="2400" dirty="0"/>
                <a:t>デプロイ</a:t>
              </a:r>
              <a:r>
                <a:rPr kumimoji="1" lang="en-US" altLang="ja-JP" sz="2400" dirty="0"/>
                <a:t>(git</a:t>
              </a:r>
              <a:r>
                <a:rPr kumimoji="1" lang="ja-JP" altLang="en-US" sz="2400" dirty="0"/>
                <a:t>を利用した方法</a:t>
              </a:r>
              <a:r>
                <a:rPr kumimoji="1" lang="en-US" altLang="ja-JP" sz="2400" dirty="0"/>
                <a:t>)(</a:t>
              </a:r>
              <a:r>
                <a:rPr kumimoji="1" lang="ja-JP" altLang="en-US" sz="2400" dirty="0"/>
                <a:t>改</a:t>
              </a:r>
              <a:r>
                <a:rPr kumimoji="1" lang="en-US" altLang="ja-JP" sz="2400" dirty="0"/>
                <a:t>)</a:t>
              </a:r>
              <a:endParaRPr kumimoji="1" lang="ja-JP" altLang="en-US" sz="2400" dirty="0"/>
            </a:p>
          </p:txBody>
        </p:sp>
        <p:sp>
          <p:nvSpPr>
            <p:cNvPr id="29" name="動作設定ボタン: 空白 28">
              <a:hlinkClick r:id="rId4" action="ppaction://hlinksldjump" highlightClick="1"/>
              <a:extLst>
                <a:ext uri="{FF2B5EF4-FFF2-40B4-BE49-F238E27FC236}">
                  <a16:creationId xmlns:a16="http://schemas.microsoft.com/office/drawing/2014/main" id="{2EB58121-D4B4-EC7B-793B-135B4AD2682D}"/>
                </a:ext>
              </a:extLst>
            </p:cNvPr>
            <p:cNvSpPr/>
            <p:nvPr/>
          </p:nvSpPr>
          <p:spPr>
            <a:xfrm>
              <a:off x="5670176" y="1129553"/>
              <a:ext cx="1658471" cy="336159"/>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リンクボタン</a:t>
              </a:r>
            </a:p>
          </p:txBody>
        </p:sp>
        <p:sp>
          <p:nvSpPr>
            <p:cNvPr id="30" name="テキスト ボックス 29">
              <a:extLst>
                <a:ext uri="{FF2B5EF4-FFF2-40B4-BE49-F238E27FC236}">
                  <a16:creationId xmlns:a16="http://schemas.microsoft.com/office/drawing/2014/main" id="{1F42AA50-9EBD-6627-75A5-BA224B3D2BCE}"/>
                </a:ext>
              </a:extLst>
            </p:cNvPr>
            <p:cNvSpPr txBox="1"/>
            <p:nvPr/>
          </p:nvSpPr>
          <p:spPr>
            <a:xfrm>
              <a:off x="7700682" y="1066799"/>
              <a:ext cx="2644589" cy="461665"/>
            </a:xfrm>
            <a:prstGeom prst="rect">
              <a:avLst/>
            </a:prstGeom>
            <a:noFill/>
          </p:spPr>
          <p:txBody>
            <a:bodyPr wrap="square" rtlCol="0">
              <a:spAutoFit/>
            </a:bodyPr>
            <a:lstStyle/>
            <a:p>
              <a:r>
                <a:rPr lang="en-US" altLang="ja-JP" sz="2400" dirty="0"/>
                <a:t>2022/09/15</a:t>
              </a:r>
              <a:r>
                <a:rPr lang="ja-JP" altLang="en-US" sz="2400" dirty="0"/>
                <a:t>～</a:t>
              </a:r>
              <a:endParaRPr kumimoji="1" lang="ja-JP" altLang="en-US" sz="2400" dirty="0"/>
            </a:p>
          </p:txBody>
        </p:sp>
      </p:grpSp>
      <p:grpSp>
        <p:nvGrpSpPr>
          <p:cNvPr id="31" name="グループ化 30">
            <a:extLst>
              <a:ext uri="{FF2B5EF4-FFF2-40B4-BE49-F238E27FC236}">
                <a16:creationId xmlns:a16="http://schemas.microsoft.com/office/drawing/2014/main" id="{FC252D15-E624-8E66-3727-7B98F29F2BBA}"/>
              </a:ext>
            </a:extLst>
          </p:cNvPr>
          <p:cNvGrpSpPr/>
          <p:nvPr/>
        </p:nvGrpSpPr>
        <p:grpSpPr>
          <a:xfrm>
            <a:off x="1030938" y="2093137"/>
            <a:ext cx="9654990" cy="524419"/>
            <a:chOff x="690281" y="1066799"/>
            <a:chExt cx="9654990" cy="524419"/>
          </a:xfrm>
        </p:grpSpPr>
        <p:sp>
          <p:nvSpPr>
            <p:cNvPr id="32" name="テキスト ボックス 31">
              <a:extLst>
                <a:ext uri="{FF2B5EF4-FFF2-40B4-BE49-F238E27FC236}">
                  <a16:creationId xmlns:a16="http://schemas.microsoft.com/office/drawing/2014/main" id="{B2B195E5-54F1-87C5-77AA-52B3B1D06E23}"/>
                </a:ext>
              </a:extLst>
            </p:cNvPr>
            <p:cNvSpPr txBox="1"/>
            <p:nvPr/>
          </p:nvSpPr>
          <p:spPr>
            <a:xfrm>
              <a:off x="690281" y="1129553"/>
              <a:ext cx="4979895" cy="461665"/>
            </a:xfrm>
            <a:prstGeom prst="rect">
              <a:avLst/>
            </a:prstGeom>
            <a:noFill/>
          </p:spPr>
          <p:txBody>
            <a:bodyPr wrap="square" rtlCol="0">
              <a:spAutoFit/>
            </a:bodyPr>
            <a:lstStyle/>
            <a:p>
              <a:r>
                <a:rPr kumimoji="1" lang="ja-JP" altLang="en-US" sz="2400" dirty="0"/>
                <a:t>ファイル整理</a:t>
              </a:r>
            </a:p>
          </p:txBody>
        </p:sp>
        <p:sp>
          <p:nvSpPr>
            <p:cNvPr id="33" name="動作設定ボタン: 空白 32">
              <a:hlinkClick r:id="rId5" action="ppaction://hlinksldjump" highlightClick="1"/>
              <a:extLst>
                <a:ext uri="{FF2B5EF4-FFF2-40B4-BE49-F238E27FC236}">
                  <a16:creationId xmlns:a16="http://schemas.microsoft.com/office/drawing/2014/main" id="{3A7F0A0B-2271-D942-59A1-4F41EA7E49B7}"/>
                </a:ext>
              </a:extLst>
            </p:cNvPr>
            <p:cNvSpPr/>
            <p:nvPr/>
          </p:nvSpPr>
          <p:spPr>
            <a:xfrm>
              <a:off x="5670176" y="1129553"/>
              <a:ext cx="1658471" cy="336159"/>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リンクボタン</a:t>
              </a:r>
            </a:p>
          </p:txBody>
        </p:sp>
        <p:sp>
          <p:nvSpPr>
            <p:cNvPr id="34" name="テキスト ボックス 33">
              <a:extLst>
                <a:ext uri="{FF2B5EF4-FFF2-40B4-BE49-F238E27FC236}">
                  <a16:creationId xmlns:a16="http://schemas.microsoft.com/office/drawing/2014/main" id="{309FC4EB-44CF-6001-E4B4-DD9A34CE913C}"/>
                </a:ext>
              </a:extLst>
            </p:cNvPr>
            <p:cNvSpPr txBox="1"/>
            <p:nvPr/>
          </p:nvSpPr>
          <p:spPr>
            <a:xfrm>
              <a:off x="7700682" y="1066799"/>
              <a:ext cx="2644589" cy="461665"/>
            </a:xfrm>
            <a:prstGeom prst="rect">
              <a:avLst/>
            </a:prstGeom>
            <a:noFill/>
          </p:spPr>
          <p:txBody>
            <a:bodyPr wrap="square" rtlCol="0">
              <a:spAutoFit/>
            </a:bodyPr>
            <a:lstStyle/>
            <a:p>
              <a:r>
                <a:rPr lang="en-US" altLang="ja-JP" sz="2400" dirty="0"/>
                <a:t>2022/09/13</a:t>
              </a:r>
              <a:r>
                <a:rPr lang="ja-JP" altLang="en-US" sz="2400" dirty="0"/>
                <a:t>～</a:t>
              </a:r>
              <a:endParaRPr kumimoji="1" lang="ja-JP" altLang="en-US" sz="2400" dirty="0"/>
            </a:p>
          </p:txBody>
        </p:sp>
      </p:grpSp>
      <p:grpSp>
        <p:nvGrpSpPr>
          <p:cNvPr id="7" name="グループ化 6">
            <a:extLst>
              <a:ext uri="{FF2B5EF4-FFF2-40B4-BE49-F238E27FC236}">
                <a16:creationId xmlns:a16="http://schemas.microsoft.com/office/drawing/2014/main" id="{3E5D83B8-F35C-D13B-ABDE-5292A151AA68}"/>
              </a:ext>
            </a:extLst>
          </p:cNvPr>
          <p:cNvGrpSpPr/>
          <p:nvPr/>
        </p:nvGrpSpPr>
        <p:grpSpPr>
          <a:xfrm>
            <a:off x="1030938" y="5429435"/>
            <a:ext cx="9654990" cy="524419"/>
            <a:chOff x="690281" y="1066799"/>
            <a:chExt cx="9654990" cy="524419"/>
          </a:xfrm>
        </p:grpSpPr>
        <p:sp>
          <p:nvSpPr>
            <p:cNvPr id="8" name="テキスト ボックス 7">
              <a:extLst>
                <a:ext uri="{FF2B5EF4-FFF2-40B4-BE49-F238E27FC236}">
                  <a16:creationId xmlns:a16="http://schemas.microsoft.com/office/drawing/2014/main" id="{952ACB74-D7F5-B3FE-F0E8-FF1FC8C8DB04}"/>
                </a:ext>
              </a:extLst>
            </p:cNvPr>
            <p:cNvSpPr txBox="1"/>
            <p:nvPr/>
          </p:nvSpPr>
          <p:spPr>
            <a:xfrm>
              <a:off x="690281" y="1129553"/>
              <a:ext cx="4347883" cy="461665"/>
            </a:xfrm>
            <a:prstGeom prst="rect">
              <a:avLst/>
            </a:prstGeom>
            <a:noFill/>
          </p:spPr>
          <p:txBody>
            <a:bodyPr wrap="square" rtlCol="0">
              <a:spAutoFit/>
            </a:bodyPr>
            <a:lstStyle/>
            <a:p>
              <a:r>
                <a:rPr lang="en-US" altLang="ja-JP" sz="2400" dirty="0"/>
                <a:t>Git</a:t>
              </a:r>
              <a:r>
                <a:rPr lang="ja-JP" altLang="en-US" sz="2400" dirty="0"/>
                <a:t>を利用した保守・運用</a:t>
              </a:r>
              <a:endParaRPr kumimoji="1" lang="ja-JP" altLang="en-US" sz="2400" dirty="0"/>
            </a:p>
          </p:txBody>
        </p:sp>
        <p:sp>
          <p:nvSpPr>
            <p:cNvPr id="9" name="動作設定ボタン: 空白 8">
              <a:hlinkClick r:id="rId6" action="ppaction://hlinksldjump" highlightClick="1"/>
              <a:extLst>
                <a:ext uri="{FF2B5EF4-FFF2-40B4-BE49-F238E27FC236}">
                  <a16:creationId xmlns:a16="http://schemas.microsoft.com/office/drawing/2014/main" id="{6532160A-48F3-D795-1473-196C1C126F51}"/>
                </a:ext>
              </a:extLst>
            </p:cNvPr>
            <p:cNvSpPr/>
            <p:nvPr/>
          </p:nvSpPr>
          <p:spPr>
            <a:xfrm>
              <a:off x="5670176" y="1129553"/>
              <a:ext cx="1658471" cy="336159"/>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リンクボタン</a:t>
              </a:r>
            </a:p>
          </p:txBody>
        </p:sp>
        <p:sp>
          <p:nvSpPr>
            <p:cNvPr id="10" name="テキスト ボックス 9">
              <a:extLst>
                <a:ext uri="{FF2B5EF4-FFF2-40B4-BE49-F238E27FC236}">
                  <a16:creationId xmlns:a16="http://schemas.microsoft.com/office/drawing/2014/main" id="{30B61F70-FC87-8F4B-9386-00A8462C4ED7}"/>
                </a:ext>
              </a:extLst>
            </p:cNvPr>
            <p:cNvSpPr txBox="1"/>
            <p:nvPr/>
          </p:nvSpPr>
          <p:spPr>
            <a:xfrm>
              <a:off x="7700682" y="1066799"/>
              <a:ext cx="2644589" cy="461665"/>
            </a:xfrm>
            <a:prstGeom prst="rect">
              <a:avLst/>
            </a:prstGeom>
            <a:noFill/>
          </p:spPr>
          <p:txBody>
            <a:bodyPr wrap="square" rtlCol="0">
              <a:spAutoFit/>
            </a:bodyPr>
            <a:lstStyle/>
            <a:p>
              <a:r>
                <a:rPr lang="en-US" altLang="ja-JP" sz="2400" dirty="0"/>
                <a:t>2022/09/15</a:t>
              </a:r>
              <a:r>
                <a:rPr lang="ja-JP" altLang="en-US" sz="2400" dirty="0"/>
                <a:t>～</a:t>
              </a:r>
              <a:endParaRPr kumimoji="1" lang="ja-JP" altLang="en-US" sz="2400" dirty="0"/>
            </a:p>
          </p:txBody>
        </p:sp>
      </p:grpSp>
      <p:grpSp>
        <p:nvGrpSpPr>
          <p:cNvPr id="11" name="グループ化 10">
            <a:extLst>
              <a:ext uri="{FF2B5EF4-FFF2-40B4-BE49-F238E27FC236}">
                <a16:creationId xmlns:a16="http://schemas.microsoft.com/office/drawing/2014/main" id="{6D3AACC3-6903-984F-2BC0-5B2F1E21D6BC}"/>
              </a:ext>
            </a:extLst>
          </p:cNvPr>
          <p:cNvGrpSpPr/>
          <p:nvPr/>
        </p:nvGrpSpPr>
        <p:grpSpPr>
          <a:xfrm>
            <a:off x="1048867" y="1450907"/>
            <a:ext cx="9654990" cy="524419"/>
            <a:chOff x="690281" y="1066799"/>
            <a:chExt cx="9654990" cy="524419"/>
          </a:xfrm>
        </p:grpSpPr>
        <p:sp>
          <p:nvSpPr>
            <p:cNvPr id="12" name="テキスト ボックス 11">
              <a:extLst>
                <a:ext uri="{FF2B5EF4-FFF2-40B4-BE49-F238E27FC236}">
                  <a16:creationId xmlns:a16="http://schemas.microsoft.com/office/drawing/2014/main" id="{85E9841F-5F45-37AD-7039-BE7E2E3EAB33}"/>
                </a:ext>
              </a:extLst>
            </p:cNvPr>
            <p:cNvSpPr txBox="1"/>
            <p:nvPr/>
          </p:nvSpPr>
          <p:spPr>
            <a:xfrm>
              <a:off x="690281" y="1129553"/>
              <a:ext cx="4733366" cy="461665"/>
            </a:xfrm>
            <a:prstGeom prst="rect">
              <a:avLst/>
            </a:prstGeom>
            <a:noFill/>
          </p:spPr>
          <p:txBody>
            <a:bodyPr wrap="square" rtlCol="0">
              <a:spAutoFit/>
            </a:bodyPr>
            <a:lstStyle/>
            <a:p>
              <a:r>
                <a:rPr kumimoji="1" lang="en-US" altLang="ja-JP" sz="2400" dirty="0"/>
                <a:t>Laravel</a:t>
              </a:r>
              <a:r>
                <a:rPr kumimoji="1" lang="ja-JP" altLang="en-US" sz="2400" dirty="0"/>
                <a:t>ローカル環境</a:t>
              </a:r>
              <a:r>
                <a:rPr lang="ja-JP" altLang="en-US" sz="2400" dirty="0"/>
                <a:t>構築</a:t>
              </a:r>
              <a:r>
                <a:rPr lang="en-US" altLang="ja-JP" sz="2400" dirty="0"/>
                <a:t>(</a:t>
              </a:r>
              <a:r>
                <a:rPr lang="ja-JP" altLang="en-US" sz="2400" dirty="0"/>
                <a:t>途中</a:t>
              </a:r>
              <a:r>
                <a:rPr lang="en-US" altLang="ja-JP" sz="2400" dirty="0"/>
                <a:t>)</a:t>
              </a:r>
              <a:endParaRPr kumimoji="1" lang="ja-JP" altLang="en-US" sz="2400" dirty="0"/>
            </a:p>
          </p:txBody>
        </p:sp>
        <p:sp>
          <p:nvSpPr>
            <p:cNvPr id="13" name="動作設定ボタン: 空白 12">
              <a:hlinkClick r:id="rId7" action="ppaction://hlinksldjump" highlightClick="1"/>
              <a:extLst>
                <a:ext uri="{FF2B5EF4-FFF2-40B4-BE49-F238E27FC236}">
                  <a16:creationId xmlns:a16="http://schemas.microsoft.com/office/drawing/2014/main" id="{3A2083B2-65CD-7FB2-B676-6B546003FF3D}"/>
                </a:ext>
              </a:extLst>
            </p:cNvPr>
            <p:cNvSpPr/>
            <p:nvPr/>
          </p:nvSpPr>
          <p:spPr>
            <a:xfrm>
              <a:off x="5670176" y="1129553"/>
              <a:ext cx="1658471" cy="336159"/>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リンクボタン</a:t>
              </a:r>
            </a:p>
          </p:txBody>
        </p:sp>
        <p:sp>
          <p:nvSpPr>
            <p:cNvPr id="14" name="テキスト ボックス 13">
              <a:extLst>
                <a:ext uri="{FF2B5EF4-FFF2-40B4-BE49-F238E27FC236}">
                  <a16:creationId xmlns:a16="http://schemas.microsoft.com/office/drawing/2014/main" id="{4F4CB418-3C99-3DD0-2478-6966F9A32F09}"/>
                </a:ext>
              </a:extLst>
            </p:cNvPr>
            <p:cNvSpPr txBox="1"/>
            <p:nvPr/>
          </p:nvSpPr>
          <p:spPr>
            <a:xfrm>
              <a:off x="7700682" y="1066799"/>
              <a:ext cx="2644589" cy="461665"/>
            </a:xfrm>
            <a:prstGeom prst="rect">
              <a:avLst/>
            </a:prstGeom>
            <a:noFill/>
          </p:spPr>
          <p:txBody>
            <a:bodyPr wrap="square" rtlCol="0">
              <a:spAutoFit/>
            </a:bodyPr>
            <a:lstStyle/>
            <a:p>
              <a:r>
                <a:rPr lang="en-US" altLang="ja-JP" sz="2400" dirty="0"/>
                <a:t>2022/09/15</a:t>
              </a:r>
              <a:r>
                <a:rPr lang="ja-JP" altLang="en-US" sz="2400" dirty="0"/>
                <a:t>～</a:t>
              </a:r>
              <a:endParaRPr kumimoji="1" lang="ja-JP" altLang="en-US" sz="2400" dirty="0"/>
            </a:p>
          </p:txBody>
        </p:sp>
      </p:grpSp>
    </p:spTree>
    <p:extLst>
      <p:ext uri="{BB962C8B-B14F-4D97-AF65-F5344CB8AC3E}">
        <p14:creationId xmlns:p14="http://schemas.microsoft.com/office/powerpoint/2010/main" val="4066277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a:xfrm>
            <a:off x="721659" y="141007"/>
            <a:ext cx="11040034" cy="576169"/>
          </a:xfrm>
        </p:spPr>
        <p:txBody>
          <a:bodyPr>
            <a:normAutofit fontScale="90000"/>
          </a:bodyPr>
          <a:lstStyle/>
          <a:p>
            <a:r>
              <a:rPr kumimoji="1" lang="ja-JP" altLang="en-US" dirty="0"/>
              <a:t>デプロイの手順</a:t>
            </a:r>
            <a:r>
              <a:rPr lang="ja-JP" altLang="en-US" dirty="0"/>
              <a:t>⑤</a:t>
            </a:r>
            <a:r>
              <a:rPr lang="en-US" altLang="ja-JP" dirty="0"/>
              <a:t> </a:t>
            </a:r>
            <a:r>
              <a:rPr lang="ja-JP" altLang="en-US" dirty="0"/>
              <a:t> ～終了    </a:t>
            </a:r>
            <a:endParaRPr kumimoji="1" lang="ja-JP" altLang="en-US" dirty="0"/>
          </a:p>
        </p:txBody>
      </p:sp>
      <p:sp>
        <p:nvSpPr>
          <p:cNvPr id="3" name="コンテンツ プレースホルダー 2">
            <a:extLst>
              <a:ext uri="{FF2B5EF4-FFF2-40B4-BE49-F238E27FC236}">
                <a16:creationId xmlns:a16="http://schemas.microsoft.com/office/drawing/2014/main" id="{291666AB-6A6B-7A67-2D83-078B914981B5}"/>
              </a:ext>
            </a:extLst>
          </p:cNvPr>
          <p:cNvSpPr>
            <a:spLocks noGrp="1"/>
          </p:cNvSpPr>
          <p:nvPr>
            <p:ph idx="1"/>
          </p:nvPr>
        </p:nvSpPr>
        <p:spPr>
          <a:xfrm>
            <a:off x="347382" y="651249"/>
            <a:ext cx="11317941" cy="1753941"/>
          </a:xfrm>
        </p:spPr>
        <p:txBody>
          <a:bodyPr>
            <a:normAutofit fontScale="92500"/>
          </a:bodyPr>
          <a:lstStyle/>
          <a:p>
            <a:pPr marL="0" indent="0">
              <a:lnSpc>
                <a:spcPct val="150000"/>
              </a:lnSpc>
              <a:buNone/>
            </a:pPr>
            <a:r>
              <a:rPr lang="en-US" altLang="ja-JP" sz="2400" dirty="0"/>
              <a:t>7.</a:t>
            </a:r>
            <a:r>
              <a:rPr lang="ja-JP" altLang="en-US" sz="2400" dirty="0"/>
              <a:t>同じ要領で、</a:t>
            </a:r>
            <a:endParaRPr lang="en-US" altLang="ja-JP" sz="2400" dirty="0"/>
          </a:p>
          <a:p>
            <a:pPr marL="0" indent="0">
              <a:lnSpc>
                <a:spcPct val="150000"/>
              </a:lnSpc>
              <a:buNone/>
            </a:pPr>
            <a:r>
              <a:rPr lang="ja-JP" altLang="en-US" sz="2400" dirty="0"/>
              <a:t>プロジェクトフォルダの</a:t>
            </a:r>
            <a:r>
              <a:rPr lang="en-US" altLang="ja-JP" sz="2400" dirty="0"/>
              <a:t>public</a:t>
            </a:r>
            <a:r>
              <a:rPr lang="ja-JP" altLang="en-US" sz="2400" dirty="0"/>
              <a:t>フォルダの中に</a:t>
            </a:r>
            <a:r>
              <a:rPr lang="en-US" altLang="ja-JP" sz="2400" dirty="0"/>
              <a:t>storage(/storage/app/public)</a:t>
            </a:r>
            <a:r>
              <a:rPr lang="ja-JP" altLang="en-US" sz="2400" dirty="0"/>
              <a:t>へのシンボリックリンクをつくる。リンク名は</a:t>
            </a:r>
            <a:r>
              <a:rPr lang="en-US" altLang="ja-JP" sz="2400" dirty="0"/>
              <a:t>storage</a:t>
            </a:r>
            <a:r>
              <a:rPr lang="ja-JP" altLang="en-US" sz="2400" dirty="0"/>
              <a:t>でつくる。</a:t>
            </a:r>
            <a:endParaRPr kumimoji="1" lang="en-US" altLang="ja-JP" sz="2400" dirty="0"/>
          </a:p>
          <a:p>
            <a:pPr marL="0" indent="0">
              <a:buNone/>
            </a:pPr>
            <a:endParaRPr kumimoji="1" lang="ja-JP" altLang="en-US" sz="2400" dirty="0"/>
          </a:p>
        </p:txBody>
      </p:sp>
      <p:grpSp>
        <p:nvGrpSpPr>
          <p:cNvPr id="4" name="グループ化 3">
            <a:extLst>
              <a:ext uri="{FF2B5EF4-FFF2-40B4-BE49-F238E27FC236}">
                <a16:creationId xmlns:a16="http://schemas.microsoft.com/office/drawing/2014/main" id="{4ED40A38-4BCA-A623-7479-436F71FC4E39}"/>
              </a:ext>
            </a:extLst>
          </p:cNvPr>
          <p:cNvGrpSpPr/>
          <p:nvPr/>
        </p:nvGrpSpPr>
        <p:grpSpPr>
          <a:xfrm>
            <a:off x="251012" y="2344269"/>
            <a:ext cx="4638018" cy="3653112"/>
            <a:chOff x="600636" y="3429000"/>
            <a:chExt cx="4638018" cy="3653112"/>
          </a:xfrm>
        </p:grpSpPr>
        <p:pic>
          <p:nvPicPr>
            <p:cNvPr id="5" name="図 4">
              <a:extLst>
                <a:ext uri="{FF2B5EF4-FFF2-40B4-BE49-F238E27FC236}">
                  <a16:creationId xmlns:a16="http://schemas.microsoft.com/office/drawing/2014/main" id="{CA85C5D6-4247-2114-3E83-FE76217DA3B7}"/>
                </a:ext>
              </a:extLst>
            </p:cNvPr>
            <p:cNvPicPr>
              <a:picLocks noChangeAspect="1"/>
            </p:cNvPicPr>
            <p:nvPr/>
          </p:nvPicPr>
          <p:blipFill rotWithShape="1">
            <a:blip r:embed="rId2"/>
            <a:srcRect l="5260" b="14425"/>
            <a:stretch/>
          </p:blipFill>
          <p:spPr>
            <a:xfrm>
              <a:off x="600636" y="3429000"/>
              <a:ext cx="494662" cy="192741"/>
            </a:xfrm>
            <a:prstGeom prst="rect">
              <a:avLst/>
            </a:prstGeom>
          </p:spPr>
        </p:pic>
        <p:cxnSp>
          <p:nvCxnSpPr>
            <p:cNvPr id="6" name="直線コネクタ 5">
              <a:extLst>
                <a:ext uri="{FF2B5EF4-FFF2-40B4-BE49-F238E27FC236}">
                  <a16:creationId xmlns:a16="http://schemas.microsoft.com/office/drawing/2014/main" id="{8B0F7D1C-9FCD-0F29-33A9-B34869A32447}"/>
                </a:ext>
              </a:extLst>
            </p:cNvPr>
            <p:cNvCxnSpPr/>
            <p:nvPr/>
          </p:nvCxnSpPr>
          <p:spPr>
            <a:xfrm>
              <a:off x="977153" y="3550024"/>
              <a:ext cx="430306" cy="0"/>
            </a:xfrm>
            <a:prstGeom prst="line">
              <a:avLst/>
            </a:prstGeom>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C2E22B09-F375-D5B0-41E2-B521A3F41A92}"/>
                </a:ext>
              </a:extLst>
            </p:cNvPr>
            <p:cNvCxnSpPr>
              <a:cxnSpLocks/>
            </p:cNvCxnSpPr>
            <p:nvPr/>
          </p:nvCxnSpPr>
          <p:spPr>
            <a:xfrm>
              <a:off x="1123796" y="3550024"/>
              <a:ext cx="0" cy="3191435"/>
            </a:xfrm>
            <a:prstGeom prst="line">
              <a:avLst/>
            </a:prstGeom>
          </p:spPr>
          <p:style>
            <a:lnRef idx="1">
              <a:schemeClr val="dk1"/>
            </a:lnRef>
            <a:fillRef idx="0">
              <a:schemeClr val="dk1"/>
            </a:fillRef>
            <a:effectRef idx="0">
              <a:schemeClr val="dk1"/>
            </a:effectRef>
            <a:fontRef idx="minor">
              <a:schemeClr val="tx1"/>
            </a:fontRef>
          </p:style>
        </p:cxnSp>
        <p:cxnSp>
          <p:nvCxnSpPr>
            <p:cNvPr id="8" name="直線コネクタ 7">
              <a:extLst>
                <a:ext uri="{FF2B5EF4-FFF2-40B4-BE49-F238E27FC236}">
                  <a16:creationId xmlns:a16="http://schemas.microsoft.com/office/drawing/2014/main" id="{2C7E7D93-3E3B-202C-8B1C-36F49969EB3F}"/>
                </a:ext>
              </a:extLst>
            </p:cNvPr>
            <p:cNvCxnSpPr>
              <a:cxnSpLocks/>
            </p:cNvCxnSpPr>
            <p:nvPr/>
          </p:nvCxnSpPr>
          <p:spPr>
            <a:xfrm>
              <a:off x="1123796" y="3774143"/>
              <a:ext cx="283663" cy="0"/>
            </a:xfrm>
            <a:prstGeom prst="line">
              <a:avLst/>
            </a:prstGeom>
          </p:spPr>
          <p:style>
            <a:lnRef idx="1">
              <a:schemeClr val="dk1"/>
            </a:lnRef>
            <a:fillRef idx="0">
              <a:schemeClr val="dk1"/>
            </a:fillRef>
            <a:effectRef idx="0">
              <a:schemeClr val="dk1"/>
            </a:effectRef>
            <a:fontRef idx="minor">
              <a:schemeClr val="tx1"/>
            </a:fontRef>
          </p:style>
        </p:cxnSp>
        <p:cxnSp>
          <p:nvCxnSpPr>
            <p:cNvPr id="9" name="直線コネクタ 8">
              <a:extLst>
                <a:ext uri="{FF2B5EF4-FFF2-40B4-BE49-F238E27FC236}">
                  <a16:creationId xmlns:a16="http://schemas.microsoft.com/office/drawing/2014/main" id="{2561E2DD-5E08-04D1-4F52-7FCACED1E926}"/>
                </a:ext>
              </a:extLst>
            </p:cNvPr>
            <p:cNvCxnSpPr>
              <a:cxnSpLocks/>
            </p:cNvCxnSpPr>
            <p:nvPr/>
          </p:nvCxnSpPr>
          <p:spPr>
            <a:xfrm>
              <a:off x="1127003" y="5047128"/>
              <a:ext cx="283663" cy="0"/>
            </a:xfrm>
            <a:prstGeom prst="line">
              <a:avLst/>
            </a:prstGeom>
          </p:spPr>
          <p:style>
            <a:lnRef idx="1">
              <a:schemeClr val="dk1"/>
            </a:lnRef>
            <a:fillRef idx="0">
              <a:schemeClr val="dk1"/>
            </a:fillRef>
            <a:effectRef idx="0">
              <a:schemeClr val="dk1"/>
            </a:effectRef>
            <a:fontRef idx="minor">
              <a:schemeClr val="tx1"/>
            </a:fontRef>
          </p:style>
        </p:cxnSp>
        <p:pic>
          <p:nvPicPr>
            <p:cNvPr id="10" name="図 9">
              <a:extLst>
                <a:ext uri="{FF2B5EF4-FFF2-40B4-BE49-F238E27FC236}">
                  <a16:creationId xmlns:a16="http://schemas.microsoft.com/office/drawing/2014/main" id="{BD61AF31-6F7F-4262-BFFF-08247FC976E8}"/>
                </a:ext>
              </a:extLst>
            </p:cNvPr>
            <p:cNvPicPr>
              <a:picLocks noChangeAspect="1"/>
            </p:cNvPicPr>
            <p:nvPr/>
          </p:nvPicPr>
          <p:blipFill rotWithShape="1">
            <a:blip r:embed="rId2"/>
            <a:srcRect l="5260" t="1" r="55250" b="17409"/>
            <a:stretch/>
          </p:blipFill>
          <p:spPr>
            <a:xfrm>
              <a:off x="1479177" y="3668800"/>
              <a:ext cx="206187" cy="186018"/>
            </a:xfrm>
            <a:prstGeom prst="rect">
              <a:avLst/>
            </a:prstGeom>
          </p:spPr>
        </p:pic>
        <p:sp>
          <p:nvSpPr>
            <p:cNvPr id="11" name="テキスト ボックス 10">
              <a:extLst>
                <a:ext uri="{FF2B5EF4-FFF2-40B4-BE49-F238E27FC236}">
                  <a16:creationId xmlns:a16="http://schemas.microsoft.com/office/drawing/2014/main" id="{0E25E8C1-8522-6423-C2B1-2A8072925AC1}"/>
                </a:ext>
              </a:extLst>
            </p:cNvPr>
            <p:cNvSpPr txBox="1"/>
            <p:nvPr/>
          </p:nvSpPr>
          <p:spPr>
            <a:xfrm>
              <a:off x="1582269" y="3657902"/>
              <a:ext cx="2246877" cy="261610"/>
            </a:xfrm>
            <a:prstGeom prst="rect">
              <a:avLst/>
            </a:prstGeom>
            <a:noFill/>
          </p:spPr>
          <p:txBody>
            <a:bodyPr wrap="square" rtlCol="0">
              <a:spAutoFit/>
            </a:bodyPr>
            <a:lstStyle/>
            <a:p>
              <a:r>
                <a:rPr lang="en-US" altLang="ja-JP" sz="1100" dirty="0"/>
                <a:t>Laravelmovie.com(</a:t>
              </a:r>
              <a:r>
                <a:rPr lang="ja-JP" altLang="en-US" sz="1100" dirty="0"/>
                <a:t>公開</a:t>
              </a:r>
              <a:r>
                <a:rPr lang="en-US" altLang="ja-JP" sz="1100" dirty="0"/>
                <a:t>URL)</a:t>
              </a:r>
              <a:endParaRPr kumimoji="1" lang="ja-JP" altLang="en-US" sz="1100" dirty="0"/>
            </a:p>
          </p:txBody>
        </p:sp>
        <p:cxnSp>
          <p:nvCxnSpPr>
            <p:cNvPr id="12" name="直線コネクタ 11">
              <a:extLst>
                <a:ext uri="{FF2B5EF4-FFF2-40B4-BE49-F238E27FC236}">
                  <a16:creationId xmlns:a16="http://schemas.microsoft.com/office/drawing/2014/main" id="{2A621E15-38ED-EC8C-D271-A28D1AB6825B}"/>
                </a:ext>
              </a:extLst>
            </p:cNvPr>
            <p:cNvCxnSpPr>
              <a:cxnSpLocks/>
            </p:cNvCxnSpPr>
            <p:nvPr/>
          </p:nvCxnSpPr>
          <p:spPr>
            <a:xfrm>
              <a:off x="2629867" y="3881717"/>
              <a:ext cx="0" cy="977152"/>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74B28023-AE9F-9E9D-898D-A5A546D1FDD6}"/>
                </a:ext>
              </a:extLst>
            </p:cNvPr>
            <p:cNvCxnSpPr>
              <a:cxnSpLocks/>
            </p:cNvCxnSpPr>
            <p:nvPr/>
          </p:nvCxnSpPr>
          <p:spPr>
            <a:xfrm>
              <a:off x="2629867" y="4190999"/>
              <a:ext cx="283663" cy="0"/>
            </a:xfrm>
            <a:prstGeom prst="line">
              <a:avLst/>
            </a:prstGeom>
          </p:spPr>
          <p:style>
            <a:lnRef idx="1">
              <a:schemeClr val="dk1"/>
            </a:lnRef>
            <a:fillRef idx="0">
              <a:schemeClr val="dk1"/>
            </a:fillRef>
            <a:effectRef idx="0">
              <a:schemeClr val="dk1"/>
            </a:effectRef>
            <a:fontRef idx="minor">
              <a:schemeClr val="tx1"/>
            </a:fontRef>
          </p:style>
        </p:cxnSp>
        <p:pic>
          <p:nvPicPr>
            <p:cNvPr id="14" name="図 13">
              <a:extLst>
                <a:ext uri="{FF2B5EF4-FFF2-40B4-BE49-F238E27FC236}">
                  <a16:creationId xmlns:a16="http://schemas.microsoft.com/office/drawing/2014/main" id="{2D6C3ECB-B776-242E-2111-4569B52495F2}"/>
                </a:ext>
              </a:extLst>
            </p:cNvPr>
            <p:cNvPicPr>
              <a:picLocks noChangeAspect="1"/>
            </p:cNvPicPr>
            <p:nvPr/>
          </p:nvPicPr>
          <p:blipFill rotWithShape="1">
            <a:blip r:embed="rId2"/>
            <a:srcRect l="5260" t="1" r="55250" b="17409"/>
            <a:stretch/>
          </p:blipFill>
          <p:spPr>
            <a:xfrm>
              <a:off x="2913530" y="4017311"/>
              <a:ext cx="206187" cy="186018"/>
            </a:xfrm>
            <a:prstGeom prst="rect">
              <a:avLst/>
            </a:prstGeom>
          </p:spPr>
        </p:pic>
        <p:sp>
          <p:nvSpPr>
            <p:cNvPr id="15" name="テキスト ボックス 14">
              <a:extLst>
                <a:ext uri="{FF2B5EF4-FFF2-40B4-BE49-F238E27FC236}">
                  <a16:creationId xmlns:a16="http://schemas.microsoft.com/office/drawing/2014/main" id="{A646EC4E-8863-5F1A-38CF-E7F0B306B55B}"/>
                </a:ext>
              </a:extLst>
            </p:cNvPr>
            <p:cNvSpPr txBox="1"/>
            <p:nvPr/>
          </p:nvSpPr>
          <p:spPr>
            <a:xfrm>
              <a:off x="3025587" y="4017309"/>
              <a:ext cx="2213067" cy="261610"/>
            </a:xfrm>
            <a:prstGeom prst="rect">
              <a:avLst/>
            </a:prstGeom>
            <a:noFill/>
          </p:spPr>
          <p:txBody>
            <a:bodyPr wrap="square" rtlCol="0">
              <a:spAutoFit/>
            </a:bodyPr>
            <a:lstStyle/>
            <a:p>
              <a:r>
                <a:rPr kumimoji="1" lang="en-US" altLang="ja-JP" sz="1100" dirty="0" err="1"/>
                <a:t>Public_html</a:t>
              </a:r>
              <a:r>
                <a:rPr kumimoji="1" lang="en-US" altLang="ja-JP" sz="1100" dirty="0"/>
                <a:t>(</a:t>
              </a:r>
              <a:r>
                <a:rPr kumimoji="1" lang="ja-JP" altLang="en-US" sz="1100" dirty="0"/>
                <a:t>公開</a:t>
              </a:r>
              <a:r>
                <a:rPr lang="ja-JP" altLang="en-US" sz="1100" dirty="0"/>
                <a:t>フォルダ</a:t>
              </a:r>
              <a:r>
                <a:rPr kumimoji="1" lang="en-US" altLang="ja-JP" sz="1100" dirty="0"/>
                <a:t>)</a:t>
              </a:r>
              <a:endParaRPr kumimoji="1" lang="ja-JP" altLang="en-US" sz="1100" dirty="0"/>
            </a:p>
          </p:txBody>
        </p:sp>
        <p:cxnSp>
          <p:nvCxnSpPr>
            <p:cNvPr id="16" name="直線コネクタ 15">
              <a:extLst>
                <a:ext uri="{FF2B5EF4-FFF2-40B4-BE49-F238E27FC236}">
                  <a16:creationId xmlns:a16="http://schemas.microsoft.com/office/drawing/2014/main" id="{B38C58A1-89E4-94BE-C8DE-124ED70072FE}"/>
                </a:ext>
              </a:extLst>
            </p:cNvPr>
            <p:cNvCxnSpPr>
              <a:cxnSpLocks/>
            </p:cNvCxnSpPr>
            <p:nvPr/>
          </p:nvCxnSpPr>
          <p:spPr>
            <a:xfrm>
              <a:off x="3445656" y="4296847"/>
              <a:ext cx="0" cy="517199"/>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482D2E52-0DE8-8275-070D-2F22F23BFAFB}"/>
                </a:ext>
              </a:extLst>
            </p:cNvPr>
            <p:cNvCxnSpPr>
              <a:cxnSpLocks/>
            </p:cNvCxnSpPr>
            <p:nvPr/>
          </p:nvCxnSpPr>
          <p:spPr>
            <a:xfrm>
              <a:off x="3445656" y="4465800"/>
              <a:ext cx="283663" cy="0"/>
            </a:xfrm>
            <a:prstGeom prst="line">
              <a:avLst/>
            </a:prstGeom>
          </p:spPr>
          <p:style>
            <a:lnRef idx="1">
              <a:schemeClr val="dk1"/>
            </a:lnRef>
            <a:fillRef idx="0">
              <a:schemeClr val="dk1"/>
            </a:fillRef>
            <a:effectRef idx="0">
              <a:schemeClr val="dk1"/>
            </a:effectRef>
            <a:fontRef idx="minor">
              <a:schemeClr val="tx1"/>
            </a:fontRef>
          </p:style>
        </p:cxnSp>
        <p:grpSp>
          <p:nvGrpSpPr>
            <p:cNvPr id="18" name="グループ化 17">
              <a:extLst>
                <a:ext uri="{FF2B5EF4-FFF2-40B4-BE49-F238E27FC236}">
                  <a16:creationId xmlns:a16="http://schemas.microsoft.com/office/drawing/2014/main" id="{FFC7BD31-767C-4EAC-F5D1-1AA48BFC9B0E}"/>
                </a:ext>
              </a:extLst>
            </p:cNvPr>
            <p:cNvGrpSpPr/>
            <p:nvPr/>
          </p:nvGrpSpPr>
          <p:grpSpPr>
            <a:xfrm>
              <a:off x="1488141" y="4934251"/>
              <a:ext cx="652787" cy="261610"/>
              <a:chOff x="3771596" y="4463401"/>
              <a:chExt cx="652787" cy="261610"/>
            </a:xfrm>
          </p:grpSpPr>
          <p:pic>
            <p:nvPicPr>
              <p:cNvPr id="35" name="図 34">
                <a:extLst>
                  <a:ext uri="{FF2B5EF4-FFF2-40B4-BE49-F238E27FC236}">
                    <a16:creationId xmlns:a16="http://schemas.microsoft.com/office/drawing/2014/main" id="{18BA5E56-ED58-5DBA-F650-47458AEC0228}"/>
                  </a:ext>
                </a:extLst>
              </p:cNvPr>
              <p:cNvPicPr>
                <a:picLocks noChangeAspect="1"/>
              </p:cNvPicPr>
              <p:nvPr/>
            </p:nvPicPr>
            <p:blipFill rotWithShape="1">
              <a:blip r:embed="rId2"/>
              <a:srcRect l="5260" t="1" r="55250" b="17409"/>
              <a:stretch/>
            </p:blipFill>
            <p:spPr>
              <a:xfrm>
                <a:off x="3771596" y="4482355"/>
                <a:ext cx="206187" cy="186018"/>
              </a:xfrm>
              <a:prstGeom prst="rect">
                <a:avLst/>
              </a:prstGeom>
            </p:spPr>
          </p:pic>
          <p:sp>
            <p:nvSpPr>
              <p:cNvPr id="36" name="テキスト ボックス 35">
                <a:extLst>
                  <a:ext uri="{FF2B5EF4-FFF2-40B4-BE49-F238E27FC236}">
                    <a16:creationId xmlns:a16="http://schemas.microsoft.com/office/drawing/2014/main" id="{93FB928B-6404-138C-12CA-662A26FAE105}"/>
                  </a:ext>
                </a:extLst>
              </p:cNvPr>
              <p:cNvSpPr txBox="1"/>
              <p:nvPr/>
            </p:nvSpPr>
            <p:spPr>
              <a:xfrm>
                <a:off x="3874689" y="4463401"/>
                <a:ext cx="549694" cy="261610"/>
              </a:xfrm>
              <a:prstGeom prst="rect">
                <a:avLst/>
              </a:prstGeom>
              <a:noFill/>
            </p:spPr>
            <p:txBody>
              <a:bodyPr wrap="square" rtlCol="0">
                <a:spAutoFit/>
              </a:bodyPr>
              <a:lstStyle/>
              <a:p>
                <a:r>
                  <a:rPr lang="en-US" altLang="ja-JP" sz="1100" dirty="0"/>
                  <a:t>test3</a:t>
                </a:r>
                <a:endParaRPr kumimoji="1" lang="ja-JP" altLang="en-US" sz="1100" dirty="0"/>
              </a:p>
            </p:txBody>
          </p:sp>
        </p:grpSp>
        <p:cxnSp>
          <p:nvCxnSpPr>
            <p:cNvPr id="19" name="直線コネクタ 18">
              <a:extLst>
                <a:ext uri="{FF2B5EF4-FFF2-40B4-BE49-F238E27FC236}">
                  <a16:creationId xmlns:a16="http://schemas.microsoft.com/office/drawing/2014/main" id="{3F7A7EF8-988F-195E-27BC-17C3491C092C}"/>
                </a:ext>
              </a:extLst>
            </p:cNvPr>
            <p:cNvCxnSpPr>
              <a:cxnSpLocks/>
            </p:cNvCxnSpPr>
            <p:nvPr/>
          </p:nvCxnSpPr>
          <p:spPr>
            <a:xfrm>
              <a:off x="2639426" y="6169342"/>
              <a:ext cx="7708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0" name="図 19">
              <a:extLst>
                <a:ext uri="{FF2B5EF4-FFF2-40B4-BE49-F238E27FC236}">
                  <a16:creationId xmlns:a16="http://schemas.microsoft.com/office/drawing/2014/main" id="{66ECC1CE-17B4-568A-93B4-3FF5CE8AF1B1}"/>
                </a:ext>
              </a:extLst>
            </p:cNvPr>
            <p:cNvPicPr>
              <a:picLocks noChangeAspect="1"/>
            </p:cNvPicPr>
            <p:nvPr/>
          </p:nvPicPr>
          <p:blipFill rotWithShape="1">
            <a:blip r:embed="rId2"/>
            <a:srcRect l="5260" t="1" r="55250" b="17409"/>
            <a:stretch/>
          </p:blipFill>
          <p:spPr>
            <a:xfrm>
              <a:off x="3829147" y="4371259"/>
              <a:ext cx="206187" cy="186018"/>
            </a:xfrm>
            <a:prstGeom prst="rect">
              <a:avLst/>
            </a:prstGeom>
          </p:spPr>
        </p:pic>
        <p:cxnSp>
          <p:nvCxnSpPr>
            <p:cNvPr id="21" name="直線コネクタ 20">
              <a:extLst>
                <a:ext uri="{FF2B5EF4-FFF2-40B4-BE49-F238E27FC236}">
                  <a16:creationId xmlns:a16="http://schemas.microsoft.com/office/drawing/2014/main" id="{DF8A43EF-6675-DA44-84C0-5DD10F906A38}"/>
                </a:ext>
              </a:extLst>
            </p:cNvPr>
            <p:cNvCxnSpPr>
              <a:cxnSpLocks/>
            </p:cNvCxnSpPr>
            <p:nvPr/>
          </p:nvCxnSpPr>
          <p:spPr>
            <a:xfrm>
              <a:off x="1742359" y="5246791"/>
              <a:ext cx="0" cy="1835321"/>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9ADA0AD9-73FD-33A6-84C9-F5F9DB5FA57F}"/>
                </a:ext>
              </a:extLst>
            </p:cNvPr>
            <p:cNvCxnSpPr>
              <a:cxnSpLocks/>
            </p:cNvCxnSpPr>
            <p:nvPr/>
          </p:nvCxnSpPr>
          <p:spPr>
            <a:xfrm>
              <a:off x="1742359" y="5441575"/>
              <a:ext cx="283663" cy="0"/>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99AA1456-44BE-E649-AA54-C2E651AEB717}"/>
                </a:ext>
              </a:extLst>
            </p:cNvPr>
            <p:cNvCxnSpPr>
              <a:cxnSpLocks/>
            </p:cNvCxnSpPr>
            <p:nvPr/>
          </p:nvCxnSpPr>
          <p:spPr>
            <a:xfrm>
              <a:off x="1761890" y="6524266"/>
              <a:ext cx="283663" cy="0"/>
            </a:xfrm>
            <a:prstGeom prst="line">
              <a:avLst/>
            </a:prstGeom>
          </p:spPr>
          <p:style>
            <a:lnRef idx="1">
              <a:schemeClr val="dk1"/>
            </a:lnRef>
            <a:fillRef idx="0">
              <a:schemeClr val="dk1"/>
            </a:fillRef>
            <a:effectRef idx="0">
              <a:schemeClr val="dk1"/>
            </a:effectRef>
            <a:fontRef idx="minor">
              <a:schemeClr val="tx1"/>
            </a:fontRef>
          </p:style>
        </p:cxnSp>
        <p:grpSp>
          <p:nvGrpSpPr>
            <p:cNvPr id="24" name="グループ化 23">
              <a:extLst>
                <a:ext uri="{FF2B5EF4-FFF2-40B4-BE49-F238E27FC236}">
                  <a16:creationId xmlns:a16="http://schemas.microsoft.com/office/drawing/2014/main" id="{4A09B7FD-B7EF-1EDC-83D4-340B7E2DD267}"/>
                </a:ext>
              </a:extLst>
            </p:cNvPr>
            <p:cNvGrpSpPr/>
            <p:nvPr/>
          </p:nvGrpSpPr>
          <p:grpSpPr>
            <a:xfrm>
              <a:off x="2034528" y="5317898"/>
              <a:ext cx="798319" cy="261610"/>
              <a:chOff x="3771596" y="4597872"/>
              <a:chExt cx="798319" cy="261610"/>
            </a:xfrm>
          </p:grpSpPr>
          <p:pic>
            <p:nvPicPr>
              <p:cNvPr id="33" name="図 32">
                <a:extLst>
                  <a:ext uri="{FF2B5EF4-FFF2-40B4-BE49-F238E27FC236}">
                    <a16:creationId xmlns:a16="http://schemas.microsoft.com/office/drawing/2014/main" id="{A6256167-0000-6B56-2A51-8B56257CB4E8}"/>
                  </a:ext>
                </a:extLst>
              </p:cNvPr>
              <p:cNvPicPr>
                <a:picLocks noChangeAspect="1"/>
              </p:cNvPicPr>
              <p:nvPr/>
            </p:nvPicPr>
            <p:blipFill rotWithShape="1">
              <a:blip r:embed="rId2"/>
              <a:srcRect l="5260" t="1" r="55250" b="17409"/>
              <a:stretch/>
            </p:blipFill>
            <p:spPr>
              <a:xfrm>
                <a:off x="3771596" y="4634748"/>
                <a:ext cx="206187" cy="186018"/>
              </a:xfrm>
              <a:prstGeom prst="rect">
                <a:avLst/>
              </a:prstGeom>
            </p:spPr>
          </p:pic>
          <p:sp>
            <p:nvSpPr>
              <p:cNvPr id="34" name="テキスト ボックス 33">
                <a:extLst>
                  <a:ext uri="{FF2B5EF4-FFF2-40B4-BE49-F238E27FC236}">
                    <a16:creationId xmlns:a16="http://schemas.microsoft.com/office/drawing/2014/main" id="{97B029D3-6CDF-1C1C-147C-3532EAF4AB53}"/>
                  </a:ext>
                </a:extLst>
              </p:cNvPr>
              <p:cNvSpPr txBox="1"/>
              <p:nvPr/>
            </p:nvSpPr>
            <p:spPr>
              <a:xfrm>
                <a:off x="3874689" y="4597872"/>
                <a:ext cx="695226" cy="261610"/>
              </a:xfrm>
              <a:prstGeom prst="rect">
                <a:avLst/>
              </a:prstGeom>
              <a:noFill/>
            </p:spPr>
            <p:txBody>
              <a:bodyPr wrap="square" rtlCol="0">
                <a:spAutoFit/>
              </a:bodyPr>
              <a:lstStyle/>
              <a:p>
                <a:r>
                  <a:rPr kumimoji="1" lang="en-US" altLang="ja-JP" sz="1100" dirty="0"/>
                  <a:t>public</a:t>
                </a:r>
                <a:endParaRPr kumimoji="1" lang="ja-JP" altLang="en-US" sz="1100" dirty="0"/>
              </a:p>
            </p:txBody>
          </p:sp>
        </p:grpSp>
        <p:cxnSp>
          <p:nvCxnSpPr>
            <p:cNvPr id="25" name="直線コネクタ 24">
              <a:extLst>
                <a:ext uri="{FF2B5EF4-FFF2-40B4-BE49-F238E27FC236}">
                  <a16:creationId xmlns:a16="http://schemas.microsoft.com/office/drawing/2014/main" id="{8F61FCDA-E439-97F1-171D-659036FA5E93}"/>
                </a:ext>
              </a:extLst>
            </p:cNvPr>
            <p:cNvCxnSpPr>
              <a:cxnSpLocks/>
            </p:cNvCxnSpPr>
            <p:nvPr/>
          </p:nvCxnSpPr>
          <p:spPr>
            <a:xfrm>
              <a:off x="2387818" y="5613740"/>
              <a:ext cx="0" cy="545012"/>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0169D1DE-BF17-04A1-9B16-B822FBB9602C}"/>
                </a:ext>
              </a:extLst>
            </p:cNvPr>
            <p:cNvCxnSpPr>
              <a:cxnSpLocks/>
            </p:cNvCxnSpPr>
            <p:nvPr/>
          </p:nvCxnSpPr>
          <p:spPr>
            <a:xfrm>
              <a:off x="2387818" y="5706438"/>
              <a:ext cx="283663" cy="0"/>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3F60D23C-391B-892E-8693-7229DCE640E4}"/>
                </a:ext>
              </a:extLst>
            </p:cNvPr>
            <p:cNvCxnSpPr>
              <a:cxnSpLocks/>
            </p:cNvCxnSpPr>
            <p:nvPr/>
          </p:nvCxnSpPr>
          <p:spPr>
            <a:xfrm>
              <a:off x="2387818" y="6047096"/>
              <a:ext cx="283663" cy="0"/>
            </a:xfrm>
            <a:prstGeom prst="line">
              <a:avLst/>
            </a:prstGeom>
          </p:spPr>
          <p:style>
            <a:lnRef idx="1">
              <a:schemeClr val="dk1"/>
            </a:lnRef>
            <a:fillRef idx="0">
              <a:schemeClr val="dk1"/>
            </a:fillRef>
            <a:effectRef idx="0">
              <a:schemeClr val="dk1"/>
            </a:effectRef>
            <a:fontRef idx="minor">
              <a:schemeClr val="tx1"/>
            </a:fontRef>
          </p:style>
        </p:cxnSp>
        <p:pic>
          <p:nvPicPr>
            <p:cNvPr id="28" name="図 27">
              <a:extLst>
                <a:ext uri="{FF2B5EF4-FFF2-40B4-BE49-F238E27FC236}">
                  <a16:creationId xmlns:a16="http://schemas.microsoft.com/office/drawing/2014/main" id="{F673EFF6-B1CF-1BE0-C0E4-CD6149BF3D44}"/>
                </a:ext>
              </a:extLst>
            </p:cNvPr>
            <p:cNvPicPr>
              <a:picLocks noChangeAspect="1"/>
            </p:cNvPicPr>
            <p:nvPr/>
          </p:nvPicPr>
          <p:blipFill>
            <a:blip r:embed="rId3"/>
            <a:stretch>
              <a:fillRect/>
            </a:stretch>
          </p:blipFill>
          <p:spPr>
            <a:xfrm>
              <a:off x="2657398" y="5579916"/>
              <a:ext cx="228600" cy="266700"/>
            </a:xfrm>
            <a:prstGeom prst="rect">
              <a:avLst/>
            </a:prstGeom>
          </p:spPr>
        </p:pic>
        <p:sp>
          <p:nvSpPr>
            <p:cNvPr id="29" name="テキスト ボックス 28">
              <a:extLst>
                <a:ext uri="{FF2B5EF4-FFF2-40B4-BE49-F238E27FC236}">
                  <a16:creationId xmlns:a16="http://schemas.microsoft.com/office/drawing/2014/main" id="{94BAD5F6-DC77-B501-3A9B-4833AACE8DB3}"/>
                </a:ext>
              </a:extLst>
            </p:cNvPr>
            <p:cNvSpPr txBox="1"/>
            <p:nvPr/>
          </p:nvSpPr>
          <p:spPr>
            <a:xfrm>
              <a:off x="2774112" y="5584598"/>
              <a:ext cx="910531" cy="261610"/>
            </a:xfrm>
            <a:prstGeom prst="rect">
              <a:avLst/>
            </a:prstGeom>
            <a:noFill/>
          </p:spPr>
          <p:txBody>
            <a:bodyPr wrap="square" rtlCol="0">
              <a:spAutoFit/>
            </a:bodyPr>
            <a:lstStyle/>
            <a:p>
              <a:r>
                <a:rPr kumimoji="1" lang="en-US" altLang="ja-JP" sz="1100" dirty="0" err="1"/>
                <a:t>Index.php</a:t>
              </a:r>
              <a:endParaRPr kumimoji="1" lang="ja-JP" altLang="en-US" sz="1100" dirty="0"/>
            </a:p>
          </p:txBody>
        </p:sp>
        <p:cxnSp>
          <p:nvCxnSpPr>
            <p:cNvPr id="31" name="直線矢印コネクタ 30">
              <a:extLst>
                <a:ext uri="{FF2B5EF4-FFF2-40B4-BE49-F238E27FC236}">
                  <a16:creationId xmlns:a16="http://schemas.microsoft.com/office/drawing/2014/main" id="{CC7E21C4-A326-A864-ADDC-B962186AF628}"/>
                </a:ext>
              </a:extLst>
            </p:cNvPr>
            <p:cNvCxnSpPr>
              <a:cxnSpLocks/>
            </p:cNvCxnSpPr>
            <p:nvPr/>
          </p:nvCxnSpPr>
          <p:spPr>
            <a:xfrm>
              <a:off x="3134228" y="6193754"/>
              <a:ext cx="514888" cy="6401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38" name="図 37">
            <a:extLst>
              <a:ext uri="{FF2B5EF4-FFF2-40B4-BE49-F238E27FC236}">
                <a16:creationId xmlns:a16="http://schemas.microsoft.com/office/drawing/2014/main" id="{2CFC415F-69EE-937A-B705-0AB36AE72499}"/>
              </a:ext>
            </a:extLst>
          </p:cNvPr>
          <p:cNvPicPr>
            <a:picLocks noChangeAspect="1"/>
          </p:cNvPicPr>
          <p:nvPr/>
        </p:nvPicPr>
        <p:blipFill rotWithShape="1">
          <a:blip r:embed="rId2"/>
          <a:srcRect l="5260" t="1" r="55250" b="17409"/>
          <a:stretch/>
        </p:blipFill>
        <p:spPr>
          <a:xfrm>
            <a:off x="1728039" y="5352739"/>
            <a:ext cx="206187" cy="186018"/>
          </a:xfrm>
          <a:prstGeom prst="rect">
            <a:avLst/>
          </a:prstGeom>
        </p:spPr>
      </p:pic>
      <p:sp>
        <p:nvSpPr>
          <p:cNvPr id="39" name="テキスト ボックス 38">
            <a:extLst>
              <a:ext uri="{FF2B5EF4-FFF2-40B4-BE49-F238E27FC236}">
                <a16:creationId xmlns:a16="http://schemas.microsoft.com/office/drawing/2014/main" id="{FD4C3BCD-F89A-42F4-10B1-DAD6A977D19F}"/>
              </a:ext>
            </a:extLst>
          </p:cNvPr>
          <p:cNvSpPr txBox="1"/>
          <p:nvPr/>
        </p:nvSpPr>
        <p:spPr>
          <a:xfrm>
            <a:off x="1806389" y="5305980"/>
            <a:ext cx="1125070" cy="261610"/>
          </a:xfrm>
          <a:prstGeom prst="rect">
            <a:avLst/>
          </a:prstGeom>
          <a:noFill/>
        </p:spPr>
        <p:txBody>
          <a:bodyPr wrap="square" rtlCol="0">
            <a:spAutoFit/>
          </a:bodyPr>
          <a:lstStyle/>
          <a:p>
            <a:r>
              <a:rPr kumimoji="1" lang="en-US" altLang="ja-JP" sz="1100" dirty="0"/>
              <a:t>storage</a:t>
            </a:r>
            <a:endParaRPr kumimoji="1" lang="ja-JP" altLang="en-US" sz="1100" dirty="0"/>
          </a:p>
        </p:txBody>
      </p:sp>
      <p:cxnSp>
        <p:nvCxnSpPr>
          <p:cNvPr id="41" name="直線コネクタ 40">
            <a:extLst>
              <a:ext uri="{FF2B5EF4-FFF2-40B4-BE49-F238E27FC236}">
                <a16:creationId xmlns:a16="http://schemas.microsoft.com/office/drawing/2014/main" id="{A99908D4-BA72-D2D4-6476-5FDCED0922C5}"/>
              </a:ext>
            </a:extLst>
          </p:cNvPr>
          <p:cNvCxnSpPr>
            <a:cxnSpLocks/>
          </p:cNvCxnSpPr>
          <p:nvPr/>
        </p:nvCxnSpPr>
        <p:spPr>
          <a:xfrm>
            <a:off x="2059329" y="5538757"/>
            <a:ext cx="0" cy="545012"/>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D9DDED9D-18F2-5687-E3D5-099E147D511B}"/>
              </a:ext>
            </a:extLst>
          </p:cNvPr>
          <p:cNvCxnSpPr>
            <a:cxnSpLocks/>
          </p:cNvCxnSpPr>
          <p:nvPr/>
        </p:nvCxnSpPr>
        <p:spPr>
          <a:xfrm>
            <a:off x="2086632" y="5656728"/>
            <a:ext cx="283663" cy="0"/>
          </a:xfrm>
          <a:prstGeom prst="line">
            <a:avLst/>
          </a:prstGeom>
        </p:spPr>
        <p:style>
          <a:lnRef idx="1">
            <a:schemeClr val="dk1"/>
          </a:lnRef>
          <a:fillRef idx="0">
            <a:schemeClr val="dk1"/>
          </a:fillRef>
          <a:effectRef idx="0">
            <a:schemeClr val="dk1"/>
          </a:effectRef>
          <a:fontRef idx="minor">
            <a:schemeClr val="tx1"/>
          </a:fontRef>
        </p:style>
      </p:cxnSp>
      <p:pic>
        <p:nvPicPr>
          <p:cNvPr id="43" name="図 42">
            <a:extLst>
              <a:ext uri="{FF2B5EF4-FFF2-40B4-BE49-F238E27FC236}">
                <a16:creationId xmlns:a16="http://schemas.microsoft.com/office/drawing/2014/main" id="{615AB510-FE1A-5F9D-EAA7-957EFC5C994B}"/>
              </a:ext>
            </a:extLst>
          </p:cNvPr>
          <p:cNvPicPr>
            <a:picLocks noChangeAspect="1"/>
          </p:cNvPicPr>
          <p:nvPr/>
        </p:nvPicPr>
        <p:blipFill rotWithShape="1">
          <a:blip r:embed="rId2"/>
          <a:srcRect l="5260" t="1" r="55250" b="17409"/>
          <a:stretch/>
        </p:blipFill>
        <p:spPr>
          <a:xfrm>
            <a:off x="2401671" y="5563719"/>
            <a:ext cx="206187" cy="186018"/>
          </a:xfrm>
          <a:prstGeom prst="rect">
            <a:avLst/>
          </a:prstGeom>
        </p:spPr>
      </p:pic>
      <p:sp>
        <p:nvSpPr>
          <p:cNvPr id="44" name="テキスト ボックス 43">
            <a:extLst>
              <a:ext uri="{FF2B5EF4-FFF2-40B4-BE49-F238E27FC236}">
                <a16:creationId xmlns:a16="http://schemas.microsoft.com/office/drawing/2014/main" id="{14659AF6-68FA-9090-C7DA-369CB76A14AA}"/>
              </a:ext>
            </a:extLst>
          </p:cNvPr>
          <p:cNvSpPr txBox="1"/>
          <p:nvPr/>
        </p:nvSpPr>
        <p:spPr>
          <a:xfrm>
            <a:off x="2467132" y="5536824"/>
            <a:ext cx="515781" cy="261610"/>
          </a:xfrm>
          <a:prstGeom prst="rect">
            <a:avLst/>
          </a:prstGeom>
          <a:noFill/>
        </p:spPr>
        <p:txBody>
          <a:bodyPr wrap="square" rtlCol="0">
            <a:spAutoFit/>
          </a:bodyPr>
          <a:lstStyle/>
          <a:p>
            <a:r>
              <a:rPr kumimoji="1" lang="en-US" altLang="ja-JP" sz="1100" dirty="0"/>
              <a:t> app</a:t>
            </a:r>
            <a:endParaRPr kumimoji="1" lang="ja-JP" altLang="en-US" sz="1100" dirty="0"/>
          </a:p>
        </p:txBody>
      </p:sp>
      <p:cxnSp>
        <p:nvCxnSpPr>
          <p:cNvPr id="45" name="直線コネクタ 44">
            <a:extLst>
              <a:ext uri="{FF2B5EF4-FFF2-40B4-BE49-F238E27FC236}">
                <a16:creationId xmlns:a16="http://schemas.microsoft.com/office/drawing/2014/main" id="{47A14406-B056-F5D1-6CBE-311B6039656D}"/>
              </a:ext>
            </a:extLst>
          </p:cNvPr>
          <p:cNvCxnSpPr>
            <a:cxnSpLocks/>
          </p:cNvCxnSpPr>
          <p:nvPr/>
        </p:nvCxnSpPr>
        <p:spPr>
          <a:xfrm>
            <a:off x="2722716" y="5740772"/>
            <a:ext cx="0" cy="545012"/>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9F40AFBF-3518-A562-89E7-FE0D261ABA43}"/>
              </a:ext>
            </a:extLst>
          </p:cNvPr>
          <p:cNvCxnSpPr>
            <a:cxnSpLocks/>
          </p:cNvCxnSpPr>
          <p:nvPr/>
        </p:nvCxnSpPr>
        <p:spPr>
          <a:xfrm>
            <a:off x="2735110" y="5825329"/>
            <a:ext cx="283663" cy="0"/>
          </a:xfrm>
          <a:prstGeom prst="line">
            <a:avLst/>
          </a:prstGeom>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E6637B3C-8199-28ED-9A90-8C3A1ACA2FA0}"/>
              </a:ext>
            </a:extLst>
          </p:cNvPr>
          <p:cNvSpPr txBox="1"/>
          <p:nvPr/>
        </p:nvSpPr>
        <p:spPr>
          <a:xfrm>
            <a:off x="3076728" y="5685559"/>
            <a:ext cx="910531" cy="261610"/>
          </a:xfrm>
          <a:prstGeom prst="rect">
            <a:avLst/>
          </a:prstGeom>
          <a:noFill/>
        </p:spPr>
        <p:txBody>
          <a:bodyPr wrap="square" rtlCol="0">
            <a:spAutoFit/>
          </a:bodyPr>
          <a:lstStyle/>
          <a:p>
            <a:r>
              <a:rPr kumimoji="1" lang="en-US" altLang="ja-JP" sz="1100" dirty="0"/>
              <a:t> public</a:t>
            </a:r>
            <a:endParaRPr kumimoji="1" lang="ja-JP" altLang="en-US" sz="1100" dirty="0"/>
          </a:p>
        </p:txBody>
      </p:sp>
      <p:pic>
        <p:nvPicPr>
          <p:cNvPr id="48" name="図 47">
            <a:extLst>
              <a:ext uri="{FF2B5EF4-FFF2-40B4-BE49-F238E27FC236}">
                <a16:creationId xmlns:a16="http://schemas.microsoft.com/office/drawing/2014/main" id="{93A2AF63-DD01-B5D6-E0F4-D1A1281DC66E}"/>
              </a:ext>
            </a:extLst>
          </p:cNvPr>
          <p:cNvPicPr>
            <a:picLocks noChangeAspect="1"/>
          </p:cNvPicPr>
          <p:nvPr/>
        </p:nvPicPr>
        <p:blipFill rotWithShape="1">
          <a:blip r:embed="rId2"/>
          <a:srcRect l="5260" t="1" r="55250" b="17409"/>
          <a:stretch/>
        </p:blipFill>
        <p:spPr>
          <a:xfrm>
            <a:off x="2980626" y="5694524"/>
            <a:ext cx="206187" cy="186018"/>
          </a:xfrm>
          <a:prstGeom prst="rect">
            <a:avLst/>
          </a:prstGeom>
        </p:spPr>
      </p:pic>
      <p:cxnSp>
        <p:nvCxnSpPr>
          <p:cNvPr id="49" name="直線コネクタ 48">
            <a:extLst>
              <a:ext uri="{FF2B5EF4-FFF2-40B4-BE49-F238E27FC236}">
                <a16:creationId xmlns:a16="http://schemas.microsoft.com/office/drawing/2014/main" id="{0231AD6A-1B71-1BF3-0B46-488F7EDC2FA5}"/>
              </a:ext>
            </a:extLst>
          </p:cNvPr>
          <p:cNvCxnSpPr>
            <a:cxnSpLocks/>
          </p:cNvCxnSpPr>
          <p:nvPr/>
        </p:nvCxnSpPr>
        <p:spPr>
          <a:xfrm>
            <a:off x="3368176" y="5880542"/>
            <a:ext cx="0" cy="545012"/>
          </a:xfrm>
          <a:prstGeom prst="line">
            <a:avLst/>
          </a:prstGeom>
        </p:spPr>
        <p:style>
          <a:lnRef idx="1">
            <a:schemeClr val="dk1"/>
          </a:lnRef>
          <a:fillRef idx="0">
            <a:schemeClr val="dk1"/>
          </a:fillRef>
          <a:effectRef idx="0">
            <a:schemeClr val="dk1"/>
          </a:effectRef>
          <a:fontRef idx="minor">
            <a:schemeClr val="tx1"/>
          </a:fontRef>
        </p:style>
      </p:cxnSp>
      <p:cxnSp>
        <p:nvCxnSpPr>
          <p:cNvPr id="50" name="直線コネクタ 49">
            <a:extLst>
              <a:ext uri="{FF2B5EF4-FFF2-40B4-BE49-F238E27FC236}">
                <a16:creationId xmlns:a16="http://schemas.microsoft.com/office/drawing/2014/main" id="{09466D93-59EF-93F8-7493-29A9DB151D9F}"/>
              </a:ext>
            </a:extLst>
          </p:cNvPr>
          <p:cNvCxnSpPr>
            <a:cxnSpLocks/>
          </p:cNvCxnSpPr>
          <p:nvPr/>
        </p:nvCxnSpPr>
        <p:spPr>
          <a:xfrm>
            <a:off x="3379695" y="6073074"/>
            <a:ext cx="283663" cy="0"/>
          </a:xfrm>
          <a:prstGeom prst="line">
            <a:avLst/>
          </a:prstGeom>
        </p:spPr>
        <p:style>
          <a:lnRef idx="1">
            <a:schemeClr val="dk1"/>
          </a:lnRef>
          <a:fillRef idx="0">
            <a:schemeClr val="dk1"/>
          </a:fillRef>
          <a:effectRef idx="0">
            <a:schemeClr val="dk1"/>
          </a:effectRef>
          <a:fontRef idx="minor">
            <a:schemeClr val="tx1"/>
          </a:fontRef>
        </p:style>
      </p:cxnSp>
      <p:pic>
        <p:nvPicPr>
          <p:cNvPr id="51" name="図 50">
            <a:extLst>
              <a:ext uri="{FF2B5EF4-FFF2-40B4-BE49-F238E27FC236}">
                <a16:creationId xmlns:a16="http://schemas.microsoft.com/office/drawing/2014/main" id="{9D1D0F6E-6B56-02B2-D582-3C642533204A}"/>
              </a:ext>
            </a:extLst>
          </p:cNvPr>
          <p:cNvPicPr>
            <a:picLocks noChangeAspect="1"/>
          </p:cNvPicPr>
          <p:nvPr/>
        </p:nvPicPr>
        <p:blipFill rotWithShape="1">
          <a:blip r:embed="rId2"/>
          <a:srcRect l="5260" t="1" r="55250" b="17409"/>
          <a:stretch/>
        </p:blipFill>
        <p:spPr>
          <a:xfrm>
            <a:off x="2289802" y="4860797"/>
            <a:ext cx="206187" cy="186018"/>
          </a:xfrm>
          <a:prstGeom prst="rect">
            <a:avLst/>
          </a:prstGeom>
        </p:spPr>
      </p:pic>
      <p:sp>
        <p:nvSpPr>
          <p:cNvPr id="52" name="テキスト ボックス 51">
            <a:extLst>
              <a:ext uri="{FF2B5EF4-FFF2-40B4-BE49-F238E27FC236}">
                <a16:creationId xmlns:a16="http://schemas.microsoft.com/office/drawing/2014/main" id="{A222324D-5158-D296-BE39-A4F33ED258F5}"/>
              </a:ext>
            </a:extLst>
          </p:cNvPr>
          <p:cNvSpPr txBox="1"/>
          <p:nvPr/>
        </p:nvSpPr>
        <p:spPr>
          <a:xfrm>
            <a:off x="2422074" y="4823001"/>
            <a:ext cx="1125070" cy="261610"/>
          </a:xfrm>
          <a:prstGeom prst="rect">
            <a:avLst/>
          </a:prstGeom>
          <a:noFill/>
        </p:spPr>
        <p:txBody>
          <a:bodyPr wrap="square" rtlCol="0">
            <a:spAutoFit/>
          </a:bodyPr>
          <a:lstStyle/>
          <a:p>
            <a:r>
              <a:rPr kumimoji="1" lang="en-US" altLang="ja-JP" sz="1100" dirty="0"/>
              <a:t>storage</a:t>
            </a:r>
            <a:endParaRPr kumimoji="1" lang="ja-JP" altLang="en-US" sz="1100" dirty="0"/>
          </a:p>
        </p:txBody>
      </p:sp>
      <p:sp>
        <p:nvSpPr>
          <p:cNvPr id="55" name="テキスト ボックス 54">
            <a:extLst>
              <a:ext uri="{FF2B5EF4-FFF2-40B4-BE49-F238E27FC236}">
                <a16:creationId xmlns:a16="http://schemas.microsoft.com/office/drawing/2014/main" id="{3D40FD5B-594B-DCF2-04DE-AE633096137B}"/>
              </a:ext>
            </a:extLst>
          </p:cNvPr>
          <p:cNvSpPr txBox="1"/>
          <p:nvPr/>
        </p:nvSpPr>
        <p:spPr>
          <a:xfrm>
            <a:off x="2931459" y="4822593"/>
            <a:ext cx="5270031" cy="261610"/>
          </a:xfrm>
          <a:prstGeom prst="rect">
            <a:avLst/>
          </a:prstGeom>
          <a:noFill/>
        </p:spPr>
        <p:txBody>
          <a:bodyPr wrap="square" rtlCol="0">
            <a:spAutoFit/>
          </a:bodyPr>
          <a:lstStyle/>
          <a:p>
            <a:r>
              <a:rPr lang="en-US" altLang="ja-JP" sz="1100" dirty="0"/>
              <a:t>(</a:t>
            </a:r>
            <a:r>
              <a:rPr lang="ja-JP" altLang="en-US" sz="1100" dirty="0"/>
              <a:t>シンボリックリンク</a:t>
            </a:r>
            <a:r>
              <a:rPr lang="en-US" altLang="ja-JP" sz="1100" dirty="0"/>
              <a:t>)(</a:t>
            </a:r>
            <a:r>
              <a:rPr lang="ja-JP" altLang="en-US" sz="1100" dirty="0"/>
              <a:t>←</a:t>
            </a:r>
            <a:r>
              <a:rPr lang="ja-JP" altLang="en-US" sz="1100" b="1" dirty="0">
                <a:solidFill>
                  <a:srgbClr val="FF0000"/>
                </a:solidFill>
              </a:rPr>
              <a:t>これをつくる</a:t>
            </a:r>
            <a:r>
              <a:rPr lang="ja-JP" altLang="en-US" sz="1100" dirty="0"/>
              <a:t>。</a:t>
            </a:r>
            <a:r>
              <a:rPr lang="en-US" altLang="ja-JP" sz="1100" dirty="0"/>
              <a:t>)(※</a:t>
            </a:r>
            <a:r>
              <a:rPr lang="ja-JP" altLang="en-US" sz="1100" dirty="0"/>
              <a:t>フィルダじゃなくリンク</a:t>
            </a:r>
            <a:r>
              <a:rPr lang="en-US" altLang="ja-JP" sz="1100" dirty="0"/>
              <a:t>)</a:t>
            </a:r>
            <a:endParaRPr kumimoji="1" lang="ja-JP" altLang="en-US" sz="1100" dirty="0"/>
          </a:p>
        </p:txBody>
      </p:sp>
      <p:pic>
        <p:nvPicPr>
          <p:cNvPr id="57" name="図 56">
            <a:extLst>
              <a:ext uri="{FF2B5EF4-FFF2-40B4-BE49-F238E27FC236}">
                <a16:creationId xmlns:a16="http://schemas.microsoft.com/office/drawing/2014/main" id="{144A3BC1-BE69-6AFB-36BB-A10FC1805D15}"/>
              </a:ext>
            </a:extLst>
          </p:cNvPr>
          <p:cNvPicPr>
            <a:picLocks noChangeAspect="1"/>
          </p:cNvPicPr>
          <p:nvPr/>
        </p:nvPicPr>
        <p:blipFill>
          <a:blip r:embed="rId4"/>
          <a:stretch>
            <a:fillRect/>
          </a:stretch>
        </p:blipFill>
        <p:spPr>
          <a:xfrm>
            <a:off x="4277707" y="5297293"/>
            <a:ext cx="7762875" cy="1400175"/>
          </a:xfrm>
          <a:prstGeom prst="rect">
            <a:avLst/>
          </a:prstGeom>
        </p:spPr>
      </p:pic>
      <p:sp>
        <p:nvSpPr>
          <p:cNvPr id="58" name="動作設定ボタン: 空白 57">
            <a:hlinkClick r:id="rId5" action="ppaction://hlinksldjump" highlightClick="1"/>
            <a:extLst>
              <a:ext uri="{FF2B5EF4-FFF2-40B4-BE49-F238E27FC236}">
                <a16:creationId xmlns:a16="http://schemas.microsoft.com/office/drawing/2014/main" id="{6F531E0B-3962-F574-8654-E6F818371131}"/>
              </a:ext>
            </a:extLst>
          </p:cNvPr>
          <p:cNvSpPr/>
          <p:nvPr/>
        </p:nvSpPr>
        <p:spPr>
          <a:xfrm>
            <a:off x="9731905" y="3729315"/>
            <a:ext cx="2134720" cy="468031"/>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目次へ</a:t>
            </a:r>
          </a:p>
        </p:txBody>
      </p:sp>
      <p:sp>
        <p:nvSpPr>
          <p:cNvPr id="30" name="テキスト ボックス 29">
            <a:extLst>
              <a:ext uri="{FF2B5EF4-FFF2-40B4-BE49-F238E27FC236}">
                <a16:creationId xmlns:a16="http://schemas.microsoft.com/office/drawing/2014/main" id="{77FAF30B-A339-C477-8E6A-F955D0B57A80}"/>
              </a:ext>
            </a:extLst>
          </p:cNvPr>
          <p:cNvSpPr txBox="1"/>
          <p:nvPr/>
        </p:nvSpPr>
        <p:spPr>
          <a:xfrm>
            <a:off x="5695080" y="2306202"/>
            <a:ext cx="5264275" cy="1569660"/>
          </a:xfrm>
          <a:prstGeom prst="rect">
            <a:avLst/>
          </a:prstGeom>
          <a:noFill/>
        </p:spPr>
        <p:txBody>
          <a:bodyPr wrap="square" rtlCol="0">
            <a:spAutoFit/>
          </a:bodyPr>
          <a:lstStyle/>
          <a:p>
            <a:r>
              <a:rPr lang="ja-JP" altLang="en-US" dirty="0"/>
              <a:t>事前にプロジェクトフォルダ</a:t>
            </a:r>
            <a:r>
              <a:rPr lang="en-US" altLang="ja-JP" dirty="0"/>
              <a:t>/public</a:t>
            </a:r>
            <a:r>
              <a:rPr lang="ja-JP" altLang="en-US" dirty="0"/>
              <a:t>のなかに</a:t>
            </a:r>
            <a:r>
              <a:rPr lang="en-US" altLang="ja-JP" dirty="0"/>
              <a:t>storage</a:t>
            </a:r>
            <a:r>
              <a:rPr lang="ja-JP" altLang="en-US" dirty="0">
                <a:solidFill>
                  <a:srgbClr val="FF0000"/>
                </a:solidFill>
              </a:rPr>
              <a:t>フォルダ</a:t>
            </a:r>
            <a:r>
              <a:rPr lang="ja-JP" altLang="en-US" dirty="0"/>
              <a:t>ができている場合は</a:t>
            </a:r>
            <a:r>
              <a:rPr lang="ja-JP" altLang="en-US" dirty="0">
                <a:solidFill>
                  <a:srgbClr val="FF0000"/>
                </a:solidFill>
              </a:rPr>
              <a:t>削除する</a:t>
            </a:r>
            <a:r>
              <a:rPr lang="ja-JP" altLang="en-US" dirty="0"/>
              <a:t>。</a:t>
            </a:r>
            <a:endParaRPr lang="en-US" altLang="ja-JP" dirty="0"/>
          </a:p>
          <a:p>
            <a:r>
              <a:rPr kumimoji="1" lang="ja-JP" altLang="en-US" dirty="0"/>
              <a:t>ここには、</a:t>
            </a:r>
            <a:r>
              <a:rPr lang="ja-JP" altLang="en-US" dirty="0"/>
              <a:t>フォルダじゃなく、リンクを作らないといけない。</a:t>
            </a:r>
            <a:endParaRPr lang="en-US" altLang="ja-JP" dirty="0"/>
          </a:p>
          <a:p>
            <a:r>
              <a:rPr lang="en-US" altLang="ja-JP" sz="1200" dirty="0"/>
              <a:t>※git add</a:t>
            </a:r>
            <a:r>
              <a:rPr lang="ja-JP" altLang="en-US" sz="1200" dirty="0"/>
              <a:t>でシンボリックリンクがフォルダ扱いになってしまうため。サーバー上で再度作り直す。</a:t>
            </a:r>
            <a:endParaRPr lang="en-US" altLang="ja-JP" sz="1200" dirty="0"/>
          </a:p>
        </p:txBody>
      </p:sp>
    </p:spTree>
    <p:extLst>
      <p:ext uri="{BB962C8B-B14F-4D97-AF65-F5344CB8AC3E}">
        <p14:creationId xmlns:p14="http://schemas.microsoft.com/office/powerpoint/2010/main" val="3301108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a:xfrm>
            <a:off x="251012" y="141007"/>
            <a:ext cx="11940988" cy="576169"/>
          </a:xfrm>
        </p:spPr>
        <p:txBody>
          <a:bodyPr>
            <a:normAutofit fontScale="90000"/>
          </a:bodyPr>
          <a:lstStyle/>
          <a:p>
            <a:r>
              <a:rPr kumimoji="1" lang="ja-JP" altLang="en-US" dirty="0"/>
              <a:t>デプロイの手順</a:t>
            </a:r>
            <a:r>
              <a:rPr lang="ja-JP" altLang="en-US" dirty="0"/>
              <a:t>⑤</a:t>
            </a:r>
            <a:r>
              <a:rPr lang="en-US" altLang="ja-JP" dirty="0"/>
              <a:t> </a:t>
            </a:r>
            <a:r>
              <a:rPr lang="ja-JP" altLang="en-US" dirty="0"/>
              <a:t> ～終了  </a:t>
            </a:r>
            <a:r>
              <a:rPr lang="en-US" altLang="ja-JP" sz="4000" dirty="0"/>
              <a:t>artisan</a:t>
            </a:r>
            <a:r>
              <a:rPr lang="ja-JP" altLang="en-US" sz="4000" dirty="0"/>
              <a:t>を使う方法 </a:t>
            </a:r>
            <a:endParaRPr kumimoji="1" lang="ja-JP" altLang="en-US" sz="4000" dirty="0"/>
          </a:p>
        </p:txBody>
      </p:sp>
      <p:sp>
        <p:nvSpPr>
          <p:cNvPr id="3" name="コンテンツ プレースホルダー 2">
            <a:extLst>
              <a:ext uri="{FF2B5EF4-FFF2-40B4-BE49-F238E27FC236}">
                <a16:creationId xmlns:a16="http://schemas.microsoft.com/office/drawing/2014/main" id="{291666AB-6A6B-7A67-2D83-078B914981B5}"/>
              </a:ext>
            </a:extLst>
          </p:cNvPr>
          <p:cNvSpPr>
            <a:spLocks noGrp="1"/>
          </p:cNvSpPr>
          <p:nvPr>
            <p:ph idx="1"/>
          </p:nvPr>
        </p:nvSpPr>
        <p:spPr>
          <a:xfrm>
            <a:off x="347382" y="651249"/>
            <a:ext cx="11317941" cy="2125413"/>
          </a:xfrm>
        </p:spPr>
        <p:txBody>
          <a:bodyPr>
            <a:normAutofit fontScale="92500" lnSpcReduction="20000"/>
          </a:bodyPr>
          <a:lstStyle/>
          <a:p>
            <a:pPr marL="0" indent="0">
              <a:lnSpc>
                <a:spcPct val="150000"/>
              </a:lnSpc>
              <a:buNone/>
            </a:pPr>
            <a:r>
              <a:rPr lang="en-US" altLang="ja-JP" sz="2400" dirty="0"/>
              <a:t>7.</a:t>
            </a:r>
            <a:r>
              <a:rPr lang="ja-JP" altLang="en-US" sz="2400" dirty="0"/>
              <a:t> サーバー上のプロジェクトフォルダまで到達し、</a:t>
            </a:r>
            <a:endParaRPr lang="en-US" altLang="ja-JP" sz="2400" dirty="0"/>
          </a:p>
          <a:p>
            <a:pPr marL="0" indent="0">
              <a:lnSpc>
                <a:spcPct val="150000"/>
              </a:lnSpc>
              <a:buNone/>
            </a:pPr>
            <a:r>
              <a:rPr lang="ja-JP" altLang="en-US" sz="2400" dirty="0"/>
              <a:t>   </a:t>
            </a:r>
            <a:r>
              <a:rPr lang="en-US" altLang="ja-JP" sz="2400" b="1" dirty="0"/>
              <a:t>php</a:t>
            </a:r>
            <a:r>
              <a:rPr kumimoji="1" lang="en-US" altLang="ja-JP" sz="2400" b="1" dirty="0"/>
              <a:t> artisan </a:t>
            </a:r>
            <a:r>
              <a:rPr lang="en-US" altLang="ja-JP" sz="2400" b="1" dirty="0"/>
              <a:t>storage:link</a:t>
            </a:r>
          </a:p>
          <a:p>
            <a:pPr marL="0" indent="0">
              <a:lnSpc>
                <a:spcPct val="150000"/>
              </a:lnSpc>
              <a:buNone/>
            </a:pPr>
            <a:r>
              <a:rPr kumimoji="1" lang="ja-JP" altLang="en-US" sz="2400" dirty="0"/>
              <a:t>と</a:t>
            </a:r>
            <a:r>
              <a:rPr lang="ja-JP" altLang="en-US" sz="2400" dirty="0"/>
              <a:t>実行すると下記の二点をつなぐシンボリックリンクが作成されます。</a:t>
            </a:r>
            <a:endParaRPr lang="en-US" altLang="ja-JP" sz="2400" dirty="0"/>
          </a:p>
          <a:p>
            <a:pPr marL="0" indent="0">
              <a:lnSpc>
                <a:spcPct val="150000"/>
              </a:lnSpc>
              <a:buNone/>
            </a:pPr>
            <a:r>
              <a:rPr lang="ja-JP" altLang="en-US" sz="1400" dirty="0"/>
              <a:t>                                                                 </a:t>
            </a:r>
            <a:r>
              <a:rPr lang="en-US" altLang="ja-JP" sz="1400" dirty="0">
                <a:hlinkClick r:id="rId2"/>
              </a:rPr>
              <a:t>https://dkssksk.com/php-storage-image/</a:t>
            </a:r>
            <a:endParaRPr lang="en-US" altLang="ja-JP" sz="1400" dirty="0"/>
          </a:p>
          <a:p>
            <a:pPr marL="0" indent="0">
              <a:lnSpc>
                <a:spcPct val="150000"/>
              </a:lnSpc>
              <a:buNone/>
            </a:pPr>
            <a:endParaRPr kumimoji="1" lang="ja-JP" altLang="en-US" sz="1400" dirty="0"/>
          </a:p>
        </p:txBody>
      </p:sp>
      <p:grpSp>
        <p:nvGrpSpPr>
          <p:cNvPr id="30" name="グループ化 29">
            <a:extLst>
              <a:ext uri="{FF2B5EF4-FFF2-40B4-BE49-F238E27FC236}">
                <a16:creationId xmlns:a16="http://schemas.microsoft.com/office/drawing/2014/main" id="{97FDCBBE-BDB5-8238-FBE4-B2C0A5B23D9B}"/>
              </a:ext>
            </a:extLst>
          </p:cNvPr>
          <p:cNvGrpSpPr/>
          <p:nvPr/>
        </p:nvGrpSpPr>
        <p:grpSpPr>
          <a:xfrm>
            <a:off x="347382" y="2631226"/>
            <a:ext cx="7950478" cy="4081285"/>
            <a:chOff x="251012" y="2344269"/>
            <a:chExt cx="7950478" cy="4081285"/>
          </a:xfrm>
        </p:grpSpPr>
        <p:grpSp>
          <p:nvGrpSpPr>
            <p:cNvPr id="4" name="グループ化 3">
              <a:extLst>
                <a:ext uri="{FF2B5EF4-FFF2-40B4-BE49-F238E27FC236}">
                  <a16:creationId xmlns:a16="http://schemas.microsoft.com/office/drawing/2014/main" id="{4ED40A38-4BCA-A623-7479-436F71FC4E39}"/>
                </a:ext>
              </a:extLst>
            </p:cNvPr>
            <p:cNvGrpSpPr/>
            <p:nvPr/>
          </p:nvGrpSpPr>
          <p:grpSpPr>
            <a:xfrm>
              <a:off x="251012" y="2344269"/>
              <a:ext cx="4638018" cy="3653112"/>
              <a:chOff x="600636" y="3429000"/>
              <a:chExt cx="4638018" cy="3653112"/>
            </a:xfrm>
          </p:grpSpPr>
          <p:pic>
            <p:nvPicPr>
              <p:cNvPr id="5" name="図 4">
                <a:extLst>
                  <a:ext uri="{FF2B5EF4-FFF2-40B4-BE49-F238E27FC236}">
                    <a16:creationId xmlns:a16="http://schemas.microsoft.com/office/drawing/2014/main" id="{CA85C5D6-4247-2114-3E83-FE76217DA3B7}"/>
                  </a:ext>
                </a:extLst>
              </p:cNvPr>
              <p:cNvPicPr>
                <a:picLocks noChangeAspect="1"/>
              </p:cNvPicPr>
              <p:nvPr/>
            </p:nvPicPr>
            <p:blipFill rotWithShape="1">
              <a:blip r:embed="rId3"/>
              <a:srcRect l="5260" b="14425"/>
              <a:stretch/>
            </p:blipFill>
            <p:spPr>
              <a:xfrm>
                <a:off x="600636" y="3429000"/>
                <a:ext cx="494662" cy="192741"/>
              </a:xfrm>
              <a:prstGeom prst="rect">
                <a:avLst/>
              </a:prstGeom>
            </p:spPr>
          </p:pic>
          <p:cxnSp>
            <p:nvCxnSpPr>
              <p:cNvPr id="6" name="直線コネクタ 5">
                <a:extLst>
                  <a:ext uri="{FF2B5EF4-FFF2-40B4-BE49-F238E27FC236}">
                    <a16:creationId xmlns:a16="http://schemas.microsoft.com/office/drawing/2014/main" id="{8B0F7D1C-9FCD-0F29-33A9-B34869A32447}"/>
                  </a:ext>
                </a:extLst>
              </p:cNvPr>
              <p:cNvCxnSpPr/>
              <p:nvPr/>
            </p:nvCxnSpPr>
            <p:spPr>
              <a:xfrm>
                <a:off x="977153" y="3550024"/>
                <a:ext cx="430306" cy="0"/>
              </a:xfrm>
              <a:prstGeom prst="line">
                <a:avLst/>
              </a:prstGeom>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C2E22B09-F375-D5B0-41E2-B521A3F41A92}"/>
                  </a:ext>
                </a:extLst>
              </p:cNvPr>
              <p:cNvCxnSpPr>
                <a:cxnSpLocks/>
              </p:cNvCxnSpPr>
              <p:nvPr/>
            </p:nvCxnSpPr>
            <p:spPr>
              <a:xfrm>
                <a:off x="1123796" y="3550024"/>
                <a:ext cx="0" cy="3191435"/>
              </a:xfrm>
              <a:prstGeom prst="line">
                <a:avLst/>
              </a:prstGeom>
            </p:spPr>
            <p:style>
              <a:lnRef idx="1">
                <a:schemeClr val="dk1"/>
              </a:lnRef>
              <a:fillRef idx="0">
                <a:schemeClr val="dk1"/>
              </a:fillRef>
              <a:effectRef idx="0">
                <a:schemeClr val="dk1"/>
              </a:effectRef>
              <a:fontRef idx="minor">
                <a:schemeClr val="tx1"/>
              </a:fontRef>
            </p:style>
          </p:cxnSp>
          <p:cxnSp>
            <p:nvCxnSpPr>
              <p:cNvPr id="8" name="直線コネクタ 7">
                <a:extLst>
                  <a:ext uri="{FF2B5EF4-FFF2-40B4-BE49-F238E27FC236}">
                    <a16:creationId xmlns:a16="http://schemas.microsoft.com/office/drawing/2014/main" id="{2C7E7D93-3E3B-202C-8B1C-36F49969EB3F}"/>
                  </a:ext>
                </a:extLst>
              </p:cNvPr>
              <p:cNvCxnSpPr>
                <a:cxnSpLocks/>
              </p:cNvCxnSpPr>
              <p:nvPr/>
            </p:nvCxnSpPr>
            <p:spPr>
              <a:xfrm>
                <a:off x="1123796" y="3774143"/>
                <a:ext cx="283663" cy="0"/>
              </a:xfrm>
              <a:prstGeom prst="line">
                <a:avLst/>
              </a:prstGeom>
            </p:spPr>
            <p:style>
              <a:lnRef idx="1">
                <a:schemeClr val="dk1"/>
              </a:lnRef>
              <a:fillRef idx="0">
                <a:schemeClr val="dk1"/>
              </a:fillRef>
              <a:effectRef idx="0">
                <a:schemeClr val="dk1"/>
              </a:effectRef>
              <a:fontRef idx="minor">
                <a:schemeClr val="tx1"/>
              </a:fontRef>
            </p:style>
          </p:cxnSp>
          <p:cxnSp>
            <p:nvCxnSpPr>
              <p:cNvPr id="9" name="直線コネクタ 8">
                <a:extLst>
                  <a:ext uri="{FF2B5EF4-FFF2-40B4-BE49-F238E27FC236}">
                    <a16:creationId xmlns:a16="http://schemas.microsoft.com/office/drawing/2014/main" id="{2561E2DD-5E08-04D1-4F52-7FCACED1E926}"/>
                  </a:ext>
                </a:extLst>
              </p:cNvPr>
              <p:cNvCxnSpPr>
                <a:cxnSpLocks/>
              </p:cNvCxnSpPr>
              <p:nvPr/>
            </p:nvCxnSpPr>
            <p:spPr>
              <a:xfrm>
                <a:off x="1127003" y="5047128"/>
                <a:ext cx="283663" cy="0"/>
              </a:xfrm>
              <a:prstGeom prst="line">
                <a:avLst/>
              </a:prstGeom>
            </p:spPr>
            <p:style>
              <a:lnRef idx="1">
                <a:schemeClr val="dk1"/>
              </a:lnRef>
              <a:fillRef idx="0">
                <a:schemeClr val="dk1"/>
              </a:fillRef>
              <a:effectRef idx="0">
                <a:schemeClr val="dk1"/>
              </a:effectRef>
              <a:fontRef idx="minor">
                <a:schemeClr val="tx1"/>
              </a:fontRef>
            </p:style>
          </p:cxnSp>
          <p:pic>
            <p:nvPicPr>
              <p:cNvPr id="10" name="図 9">
                <a:extLst>
                  <a:ext uri="{FF2B5EF4-FFF2-40B4-BE49-F238E27FC236}">
                    <a16:creationId xmlns:a16="http://schemas.microsoft.com/office/drawing/2014/main" id="{BD61AF31-6F7F-4262-BFFF-08247FC976E8}"/>
                  </a:ext>
                </a:extLst>
              </p:cNvPr>
              <p:cNvPicPr>
                <a:picLocks noChangeAspect="1"/>
              </p:cNvPicPr>
              <p:nvPr/>
            </p:nvPicPr>
            <p:blipFill rotWithShape="1">
              <a:blip r:embed="rId3"/>
              <a:srcRect l="5260" t="1" r="55250" b="17409"/>
              <a:stretch/>
            </p:blipFill>
            <p:spPr>
              <a:xfrm>
                <a:off x="1479177" y="3668800"/>
                <a:ext cx="206187" cy="186018"/>
              </a:xfrm>
              <a:prstGeom prst="rect">
                <a:avLst/>
              </a:prstGeom>
            </p:spPr>
          </p:pic>
          <p:sp>
            <p:nvSpPr>
              <p:cNvPr id="11" name="テキスト ボックス 10">
                <a:extLst>
                  <a:ext uri="{FF2B5EF4-FFF2-40B4-BE49-F238E27FC236}">
                    <a16:creationId xmlns:a16="http://schemas.microsoft.com/office/drawing/2014/main" id="{0E25E8C1-8522-6423-C2B1-2A8072925AC1}"/>
                  </a:ext>
                </a:extLst>
              </p:cNvPr>
              <p:cNvSpPr txBox="1"/>
              <p:nvPr/>
            </p:nvSpPr>
            <p:spPr>
              <a:xfrm>
                <a:off x="1582269" y="3657902"/>
                <a:ext cx="2246877" cy="261610"/>
              </a:xfrm>
              <a:prstGeom prst="rect">
                <a:avLst/>
              </a:prstGeom>
              <a:noFill/>
            </p:spPr>
            <p:txBody>
              <a:bodyPr wrap="square" rtlCol="0">
                <a:spAutoFit/>
              </a:bodyPr>
              <a:lstStyle/>
              <a:p>
                <a:r>
                  <a:rPr lang="en-US" altLang="ja-JP" sz="1100" dirty="0"/>
                  <a:t>Laravelmovie.com(</a:t>
                </a:r>
                <a:r>
                  <a:rPr lang="ja-JP" altLang="en-US" sz="1100" dirty="0"/>
                  <a:t>公開</a:t>
                </a:r>
                <a:r>
                  <a:rPr lang="en-US" altLang="ja-JP" sz="1100" dirty="0"/>
                  <a:t>URL)</a:t>
                </a:r>
                <a:endParaRPr kumimoji="1" lang="ja-JP" altLang="en-US" sz="1100" dirty="0"/>
              </a:p>
            </p:txBody>
          </p:sp>
          <p:cxnSp>
            <p:nvCxnSpPr>
              <p:cNvPr id="12" name="直線コネクタ 11">
                <a:extLst>
                  <a:ext uri="{FF2B5EF4-FFF2-40B4-BE49-F238E27FC236}">
                    <a16:creationId xmlns:a16="http://schemas.microsoft.com/office/drawing/2014/main" id="{2A621E15-38ED-EC8C-D271-A28D1AB6825B}"/>
                  </a:ext>
                </a:extLst>
              </p:cNvPr>
              <p:cNvCxnSpPr>
                <a:cxnSpLocks/>
              </p:cNvCxnSpPr>
              <p:nvPr/>
            </p:nvCxnSpPr>
            <p:spPr>
              <a:xfrm>
                <a:off x="2629867" y="3881717"/>
                <a:ext cx="0" cy="977152"/>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74B28023-AE9F-9E9D-898D-A5A546D1FDD6}"/>
                  </a:ext>
                </a:extLst>
              </p:cNvPr>
              <p:cNvCxnSpPr>
                <a:cxnSpLocks/>
              </p:cNvCxnSpPr>
              <p:nvPr/>
            </p:nvCxnSpPr>
            <p:spPr>
              <a:xfrm>
                <a:off x="2629867" y="4190999"/>
                <a:ext cx="283663" cy="0"/>
              </a:xfrm>
              <a:prstGeom prst="line">
                <a:avLst/>
              </a:prstGeom>
            </p:spPr>
            <p:style>
              <a:lnRef idx="1">
                <a:schemeClr val="dk1"/>
              </a:lnRef>
              <a:fillRef idx="0">
                <a:schemeClr val="dk1"/>
              </a:fillRef>
              <a:effectRef idx="0">
                <a:schemeClr val="dk1"/>
              </a:effectRef>
              <a:fontRef idx="minor">
                <a:schemeClr val="tx1"/>
              </a:fontRef>
            </p:style>
          </p:cxnSp>
          <p:pic>
            <p:nvPicPr>
              <p:cNvPr id="14" name="図 13">
                <a:extLst>
                  <a:ext uri="{FF2B5EF4-FFF2-40B4-BE49-F238E27FC236}">
                    <a16:creationId xmlns:a16="http://schemas.microsoft.com/office/drawing/2014/main" id="{2D6C3ECB-B776-242E-2111-4569B52495F2}"/>
                  </a:ext>
                </a:extLst>
              </p:cNvPr>
              <p:cNvPicPr>
                <a:picLocks noChangeAspect="1"/>
              </p:cNvPicPr>
              <p:nvPr/>
            </p:nvPicPr>
            <p:blipFill rotWithShape="1">
              <a:blip r:embed="rId3"/>
              <a:srcRect l="5260" t="1" r="55250" b="17409"/>
              <a:stretch/>
            </p:blipFill>
            <p:spPr>
              <a:xfrm>
                <a:off x="2913530" y="4017311"/>
                <a:ext cx="206187" cy="186018"/>
              </a:xfrm>
              <a:prstGeom prst="rect">
                <a:avLst/>
              </a:prstGeom>
            </p:spPr>
          </p:pic>
          <p:sp>
            <p:nvSpPr>
              <p:cNvPr id="15" name="テキスト ボックス 14">
                <a:extLst>
                  <a:ext uri="{FF2B5EF4-FFF2-40B4-BE49-F238E27FC236}">
                    <a16:creationId xmlns:a16="http://schemas.microsoft.com/office/drawing/2014/main" id="{A646EC4E-8863-5F1A-38CF-E7F0B306B55B}"/>
                  </a:ext>
                </a:extLst>
              </p:cNvPr>
              <p:cNvSpPr txBox="1"/>
              <p:nvPr/>
            </p:nvSpPr>
            <p:spPr>
              <a:xfrm>
                <a:off x="3025587" y="4017309"/>
                <a:ext cx="2213067" cy="261610"/>
              </a:xfrm>
              <a:prstGeom prst="rect">
                <a:avLst/>
              </a:prstGeom>
              <a:noFill/>
            </p:spPr>
            <p:txBody>
              <a:bodyPr wrap="square" rtlCol="0">
                <a:spAutoFit/>
              </a:bodyPr>
              <a:lstStyle/>
              <a:p>
                <a:r>
                  <a:rPr kumimoji="1" lang="en-US" altLang="ja-JP" sz="1100" dirty="0" err="1"/>
                  <a:t>Public_html</a:t>
                </a:r>
                <a:r>
                  <a:rPr kumimoji="1" lang="en-US" altLang="ja-JP" sz="1100" dirty="0"/>
                  <a:t>(</a:t>
                </a:r>
                <a:r>
                  <a:rPr kumimoji="1" lang="ja-JP" altLang="en-US" sz="1100" dirty="0"/>
                  <a:t>公開</a:t>
                </a:r>
                <a:r>
                  <a:rPr lang="ja-JP" altLang="en-US" sz="1100" dirty="0"/>
                  <a:t>フォルダ</a:t>
                </a:r>
                <a:r>
                  <a:rPr kumimoji="1" lang="en-US" altLang="ja-JP" sz="1100" dirty="0"/>
                  <a:t>)</a:t>
                </a:r>
                <a:endParaRPr kumimoji="1" lang="ja-JP" altLang="en-US" sz="1100" dirty="0"/>
              </a:p>
            </p:txBody>
          </p:sp>
          <p:cxnSp>
            <p:nvCxnSpPr>
              <p:cNvPr id="16" name="直線コネクタ 15">
                <a:extLst>
                  <a:ext uri="{FF2B5EF4-FFF2-40B4-BE49-F238E27FC236}">
                    <a16:creationId xmlns:a16="http://schemas.microsoft.com/office/drawing/2014/main" id="{B38C58A1-89E4-94BE-C8DE-124ED70072FE}"/>
                  </a:ext>
                </a:extLst>
              </p:cNvPr>
              <p:cNvCxnSpPr>
                <a:cxnSpLocks/>
              </p:cNvCxnSpPr>
              <p:nvPr/>
            </p:nvCxnSpPr>
            <p:spPr>
              <a:xfrm>
                <a:off x="3445656" y="4296847"/>
                <a:ext cx="0" cy="517199"/>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482D2E52-0DE8-8275-070D-2F22F23BFAFB}"/>
                  </a:ext>
                </a:extLst>
              </p:cNvPr>
              <p:cNvCxnSpPr>
                <a:cxnSpLocks/>
              </p:cNvCxnSpPr>
              <p:nvPr/>
            </p:nvCxnSpPr>
            <p:spPr>
              <a:xfrm>
                <a:off x="3445656" y="4465800"/>
                <a:ext cx="283663" cy="0"/>
              </a:xfrm>
              <a:prstGeom prst="line">
                <a:avLst/>
              </a:prstGeom>
            </p:spPr>
            <p:style>
              <a:lnRef idx="1">
                <a:schemeClr val="dk1"/>
              </a:lnRef>
              <a:fillRef idx="0">
                <a:schemeClr val="dk1"/>
              </a:fillRef>
              <a:effectRef idx="0">
                <a:schemeClr val="dk1"/>
              </a:effectRef>
              <a:fontRef idx="minor">
                <a:schemeClr val="tx1"/>
              </a:fontRef>
            </p:style>
          </p:cxnSp>
          <p:grpSp>
            <p:nvGrpSpPr>
              <p:cNvPr id="18" name="グループ化 17">
                <a:extLst>
                  <a:ext uri="{FF2B5EF4-FFF2-40B4-BE49-F238E27FC236}">
                    <a16:creationId xmlns:a16="http://schemas.microsoft.com/office/drawing/2014/main" id="{FFC7BD31-767C-4EAC-F5D1-1AA48BFC9B0E}"/>
                  </a:ext>
                </a:extLst>
              </p:cNvPr>
              <p:cNvGrpSpPr/>
              <p:nvPr/>
            </p:nvGrpSpPr>
            <p:grpSpPr>
              <a:xfrm>
                <a:off x="1488141" y="4934251"/>
                <a:ext cx="652787" cy="261610"/>
                <a:chOff x="3771596" y="4463401"/>
                <a:chExt cx="652787" cy="261610"/>
              </a:xfrm>
            </p:grpSpPr>
            <p:pic>
              <p:nvPicPr>
                <p:cNvPr id="35" name="図 34">
                  <a:extLst>
                    <a:ext uri="{FF2B5EF4-FFF2-40B4-BE49-F238E27FC236}">
                      <a16:creationId xmlns:a16="http://schemas.microsoft.com/office/drawing/2014/main" id="{18BA5E56-ED58-5DBA-F650-47458AEC0228}"/>
                    </a:ext>
                  </a:extLst>
                </p:cNvPr>
                <p:cNvPicPr>
                  <a:picLocks noChangeAspect="1"/>
                </p:cNvPicPr>
                <p:nvPr/>
              </p:nvPicPr>
              <p:blipFill rotWithShape="1">
                <a:blip r:embed="rId3"/>
                <a:srcRect l="5260" t="1" r="55250" b="17409"/>
                <a:stretch/>
              </p:blipFill>
              <p:spPr>
                <a:xfrm>
                  <a:off x="3771596" y="4482355"/>
                  <a:ext cx="206187" cy="186018"/>
                </a:xfrm>
                <a:prstGeom prst="rect">
                  <a:avLst/>
                </a:prstGeom>
              </p:spPr>
            </p:pic>
            <p:sp>
              <p:nvSpPr>
                <p:cNvPr id="36" name="テキスト ボックス 35">
                  <a:extLst>
                    <a:ext uri="{FF2B5EF4-FFF2-40B4-BE49-F238E27FC236}">
                      <a16:creationId xmlns:a16="http://schemas.microsoft.com/office/drawing/2014/main" id="{93FB928B-6404-138C-12CA-662A26FAE105}"/>
                    </a:ext>
                  </a:extLst>
                </p:cNvPr>
                <p:cNvSpPr txBox="1"/>
                <p:nvPr/>
              </p:nvSpPr>
              <p:spPr>
                <a:xfrm>
                  <a:off x="3874689" y="4463401"/>
                  <a:ext cx="549694" cy="261610"/>
                </a:xfrm>
                <a:prstGeom prst="rect">
                  <a:avLst/>
                </a:prstGeom>
                <a:noFill/>
              </p:spPr>
              <p:txBody>
                <a:bodyPr wrap="square" rtlCol="0">
                  <a:spAutoFit/>
                </a:bodyPr>
                <a:lstStyle/>
                <a:p>
                  <a:r>
                    <a:rPr lang="en-US" altLang="ja-JP" sz="1100" dirty="0"/>
                    <a:t>test3</a:t>
                  </a:r>
                  <a:endParaRPr kumimoji="1" lang="ja-JP" altLang="en-US" sz="1100" dirty="0"/>
                </a:p>
              </p:txBody>
            </p:sp>
          </p:grpSp>
          <p:cxnSp>
            <p:nvCxnSpPr>
              <p:cNvPr id="19" name="直線コネクタ 18">
                <a:extLst>
                  <a:ext uri="{FF2B5EF4-FFF2-40B4-BE49-F238E27FC236}">
                    <a16:creationId xmlns:a16="http://schemas.microsoft.com/office/drawing/2014/main" id="{3F7A7EF8-988F-195E-27BC-17C3491C092C}"/>
                  </a:ext>
                </a:extLst>
              </p:cNvPr>
              <p:cNvCxnSpPr>
                <a:cxnSpLocks/>
              </p:cNvCxnSpPr>
              <p:nvPr/>
            </p:nvCxnSpPr>
            <p:spPr>
              <a:xfrm>
                <a:off x="2639426" y="6169342"/>
                <a:ext cx="7708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0" name="図 19">
                <a:extLst>
                  <a:ext uri="{FF2B5EF4-FFF2-40B4-BE49-F238E27FC236}">
                    <a16:creationId xmlns:a16="http://schemas.microsoft.com/office/drawing/2014/main" id="{66ECC1CE-17B4-568A-93B4-3FF5CE8AF1B1}"/>
                  </a:ext>
                </a:extLst>
              </p:cNvPr>
              <p:cNvPicPr>
                <a:picLocks noChangeAspect="1"/>
              </p:cNvPicPr>
              <p:nvPr/>
            </p:nvPicPr>
            <p:blipFill rotWithShape="1">
              <a:blip r:embed="rId3"/>
              <a:srcRect l="5260" t="1" r="55250" b="17409"/>
              <a:stretch/>
            </p:blipFill>
            <p:spPr>
              <a:xfrm>
                <a:off x="3829147" y="4371259"/>
                <a:ext cx="206187" cy="186018"/>
              </a:xfrm>
              <a:prstGeom prst="rect">
                <a:avLst/>
              </a:prstGeom>
            </p:spPr>
          </p:pic>
          <p:cxnSp>
            <p:nvCxnSpPr>
              <p:cNvPr id="21" name="直線コネクタ 20">
                <a:extLst>
                  <a:ext uri="{FF2B5EF4-FFF2-40B4-BE49-F238E27FC236}">
                    <a16:creationId xmlns:a16="http://schemas.microsoft.com/office/drawing/2014/main" id="{DF8A43EF-6675-DA44-84C0-5DD10F906A38}"/>
                  </a:ext>
                </a:extLst>
              </p:cNvPr>
              <p:cNvCxnSpPr>
                <a:cxnSpLocks/>
              </p:cNvCxnSpPr>
              <p:nvPr/>
            </p:nvCxnSpPr>
            <p:spPr>
              <a:xfrm>
                <a:off x="1742359" y="5246791"/>
                <a:ext cx="0" cy="1835321"/>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9ADA0AD9-73FD-33A6-84C9-F5F9DB5FA57F}"/>
                  </a:ext>
                </a:extLst>
              </p:cNvPr>
              <p:cNvCxnSpPr>
                <a:cxnSpLocks/>
              </p:cNvCxnSpPr>
              <p:nvPr/>
            </p:nvCxnSpPr>
            <p:spPr>
              <a:xfrm>
                <a:off x="1742359" y="5441575"/>
                <a:ext cx="283663" cy="0"/>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99AA1456-44BE-E649-AA54-C2E651AEB717}"/>
                  </a:ext>
                </a:extLst>
              </p:cNvPr>
              <p:cNvCxnSpPr>
                <a:cxnSpLocks/>
              </p:cNvCxnSpPr>
              <p:nvPr/>
            </p:nvCxnSpPr>
            <p:spPr>
              <a:xfrm>
                <a:off x="1761890" y="6524266"/>
                <a:ext cx="283663" cy="0"/>
              </a:xfrm>
              <a:prstGeom prst="line">
                <a:avLst/>
              </a:prstGeom>
            </p:spPr>
            <p:style>
              <a:lnRef idx="1">
                <a:schemeClr val="dk1"/>
              </a:lnRef>
              <a:fillRef idx="0">
                <a:schemeClr val="dk1"/>
              </a:fillRef>
              <a:effectRef idx="0">
                <a:schemeClr val="dk1"/>
              </a:effectRef>
              <a:fontRef idx="minor">
                <a:schemeClr val="tx1"/>
              </a:fontRef>
            </p:style>
          </p:cxnSp>
          <p:grpSp>
            <p:nvGrpSpPr>
              <p:cNvPr id="24" name="グループ化 23">
                <a:extLst>
                  <a:ext uri="{FF2B5EF4-FFF2-40B4-BE49-F238E27FC236}">
                    <a16:creationId xmlns:a16="http://schemas.microsoft.com/office/drawing/2014/main" id="{4A09B7FD-B7EF-1EDC-83D4-340B7E2DD267}"/>
                  </a:ext>
                </a:extLst>
              </p:cNvPr>
              <p:cNvGrpSpPr/>
              <p:nvPr/>
            </p:nvGrpSpPr>
            <p:grpSpPr>
              <a:xfrm>
                <a:off x="2034528" y="5317898"/>
                <a:ext cx="798319" cy="261610"/>
                <a:chOff x="3771596" y="4597872"/>
                <a:chExt cx="798319" cy="261610"/>
              </a:xfrm>
            </p:grpSpPr>
            <p:pic>
              <p:nvPicPr>
                <p:cNvPr id="33" name="図 32">
                  <a:extLst>
                    <a:ext uri="{FF2B5EF4-FFF2-40B4-BE49-F238E27FC236}">
                      <a16:creationId xmlns:a16="http://schemas.microsoft.com/office/drawing/2014/main" id="{A6256167-0000-6B56-2A51-8B56257CB4E8}"/>
                    </a:ext>
                  </a:extLst>
                </p:cNvPr>
                <p:cNvPicPr>
                  <a:picLocks noChangeAspect="1"/>
                </p:cNvPicPr>
                <p:nvPr/>
              </p:nvPicPr>
              <p:blipFill rotWithShape="1">
                <a:blip r:embed="rId3"/>
                <a:srcRect l="5260" t="1" r="55250" b="17409"/>
                <a:stretch/>
              </p:blipFill>
              <p:spPr>
                <a:xfrm>
                  <a:off x="3771596" y="4634748"/>
                  <a:ext cx="206187" cy="186018"/>
                </a:xfrm>
                <a:prstGeom prst="rect">
                  <a:avLst/>
                </a:prstGeom>
              </p:spPr>
            </p:pic>
            <p:sp>
              <p:nvSpPr>
                <p:cNvPr id="34" name="テキスト ボックス 33">
                  <a:extLst>
                    <a:ext uri="{FF2B5EF4-FFF2-40B4-BE49-F238E27FC236}">
                      <a16:creationId xmlns:a16="http://schemas.microsoft.com/office/drawing/2014/main" id="{97B029D3-6CDF-1C1C-147C-3532EAF4AB53}"/>
                    </a:ext>
                  </a:extLst>
                </p:cNvPr>
                <p:cNvSpPr txBox="1"/>
                <p:nvPr/>
              </p:nvSpPr>
              <p:spPr>
                <a:xfrm>
                  <a:off x="3874689" y="4597872"/>
                  <a:ext cx="695226" cy="261610"/>
                </a:xfrm>
                <a:prstGeom prst="rect">
                  <a:avLst/>
                </a:prstGeom>
                <a:noFill/>
              </p:spPr>
              <p:txBody>
                <a:bodyPr wrap="square" rtlCol="0">
                  <a:spAutoFit/>
                </a:bodyPr>
                <a:lstStyle/>
                <a:p>
                  <a:r>
                    <a:rPr kumimoji="1" lang="en-US" altLang="ja-JP" sz="1100" dirty="0"/>
                    <a:t>public</a:t>
                  </a:r>
                  <a:endParaRPr kumimoji="1" lang="ja-JP" altLang="en-US" sz="1100" dirty="0"/>
                </a:p>
              </p:txBody>
            </p:sp>
          </p:grpSp>
          <p:cxnSp>
            <p:nvCxnSpPr>
              <p:cNvPr id="25" name="直線コネクタ 24">
                <a:extLst>
                  <a:ext uri="{FF2B5EF4-FFF2-40B4-BE49-F238E27FC236}">
                    <a16:creationId xmlns:a16="http://schemas.microsoft.com/office/drawing/2014/main" id="{8F61FCDA-E439-97F1-171D-659036FA5E93}"/>
                  </a:ext>
                </a:extLst>
              </p:cNvPr>
              <p:cNvCxnSpPr>
                <a:cxnSpLocks/>
              </p:cNvCxnSpPr>
              <p:nvPr/>
            </p:nvCxnSpPr>
            <p:spPr>
              <a:xfrm>
                <a:off x="2387818" y="5613740"/>
                <a:ext cx="0" cy="545012"/>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0169D1DE-BF17-04A1-9B16-B822FBB9602C}"/>
                  </a:ext>
                </a:extLst>
              </p:cNvPr>
              <p:cNvCxnSpPr>
                <a:cxnSpLocks/>
              </p:cNvCxnSpPr>
              <p:nvPr/>
            </p:nvCxnSpPr>
            <p:spPr>
              <a:xfrm>
                <a:off x="2387818" y="5706438"/>
                <a:ext cx="283663" cy="0"/>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3F60D23C-391B-892E-8693-7229DCE640E4}"/>
                  </a:ext>
                </a:extLst>
              </p:cNvPr>
              <p:cNvCxnSpPr>
                <a:cxnSpLocks/>
              </p:cNvCxnSpPr>
              <p:nvPr/>
            </p:nvCxnSpPr>
            <p:spPr>
              <a:xfrm>
                <a:off x="2387818" y="6047096"/>
                <a:ext cx="283663" cy="0"/>
              </a:xfrm>
              <a:prstGeom prst="line">
                <a:avLst/>
              </a:prstGeom>
            </p:spPr>
            <p:style>
              <a:lnRef idx="1">
                <a:schemeClr val="dk1"/>
              </a:lnRef>
              <a:fillRef idx="0">
                <a:schemeClr val="dk1"/>
              </a:fillRef>
              <a:effectRef idx="0">
                <a:schemeClr val="dk1"/>
              </a:effectRef>
              <a:fontRef idx="minor">
                <a:schemeClr val="tx1"/>
              </a:fontRef>
            </p:style>
          </p:cxnSp>
          <p:pic>
            <p:nvPicPr>
              <p:cNvPr id="28" name="図 27">
                <a:extLst>
                  <a:ext uri="{FF2B5EF4-FFF2-40B4-BE49-F238E27FC236}">
                    <a16:creationId xmlns:a16="http://schemas.microsoft.com/office/drawing/2014/main" id="{F673EFF6-B1CF-1BE0-C0E4-CD6149BF3D44}"/>
                  </a:ext>
                </a:extLst>
              </p:cNvPr>
              <p:cNvPicPr>
                <a:picLocks noChangeAspect="1"/>
              </p:cNvPicPr>
              <p:nvPr/>
            </p:nvPicPr>
            <p:blipFill>
              <a:blip r:embed="rId4"/>
              <a:stretch>
                <a:fillRect/>
              </a:stretch>
            </p:blipFill>
            <p:spPr>
              <a:xfrm>
                <a:off x="2657398" y="5579916"/>
                <a:ext cx="228600" cy="266700"/>
              </a:xfrm>
              <a:prstGeom prst="rect">
                <a:avLst/>
              </a:prstGeom>
            </p:spPr>
          </p:pic>
          <p:sp>
            <p:nvSpPr>
              <p:cNvPr id="29" name="テキスト ボックス 28">
                <a:extLst>
                  <a:ext uri="{FF2B5EF4-FFF2-40B4-BE49-F238E27FC236}">
                    <a16:creationId xmlns:a16="http://schemas.microsoft.com/office/drawing/2014/main" id="{94BAD5F6-DC77-B501-3A9B-4833AACE8DB3}"/>
                  </a:ext>
                </a:extLst>
              </p:cNvPr>
              <p:cNvSpPr txBox="1"/>
              <p:nvPr/>
            </p:nvSpPr>
            <p:spPr>
              <a:xfrm>
                <a:off x="2774112" y="5584598"/>
                <a:ext cx="910531" cy="261610"/>
              </a:xfrm>
              <a:prstGeom prst="rect">
                <a:avLst/>
              </a:prstGeom>
              <a:noFill/>
            </p:spPr>
            <p:txBody>
              <a:bodyPr wrap="square" rtlCol="0">
                <a:spAutoFit/>
              </a:bodyPr>
              <a:lstStyle/>
              <a:p>
                <a:r>
                  <a:rPr kumimoji="1" lang="en-US" altLang="ja-JP" sz="1100" dirty="0" err="1"/>
                  <a:t>Index.php</a:t>
                </a:r>
                <a:endParaRPr kumimoji="1" lang="ja-JP" altLang="en-US" sz="1100" dirty="0"/>
              </a:p>
            </p:txBody>
          </p:sp>
          <p:cxnSp>
            <p:nvCxnSpPr>
              <p:cNvPr id="31" name="直線矢印コネクタ 30">
                <a:extLst>
                  <a:ext uri="{FF2B5EF4-FFF2-40B4-BE49-F238E27FC236}">
                    <a16:creationId xmlns:a16="http://schemas.microsoft.com/office/drawing/2014/main" id="{CC7E21C4-A326-A864-ADDC-B962186AF628}"/>
                  </a:ext>
                </a:extLst>
              </p:cNvPr>
              <p:cNvCxnSpPr>
                <a:cxnSpLocks/>
              </p:cNvCxnSpPr>
              <p:nvPr/>
            </p:nvCxnSpPr>
            <p:spPr>
              <a:xfrm>
                <a:off x="3134228" y="6193754"/>
                <a:ext cx="514888" cy="6401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38" name="図 37">
              <a:extLst>
                <a:ext uri="{FF2B5EF4-FFF2-40B4-BE49-F238E27FC236}">
                  <a16:creationId xmlns:a16="http://schemas.microsoft.com/office/drawing/2014/main" id="{2CFC415F-69EE-937A-B705-0AB36AE72499}"/>
                </a:ext>
              </a:extLst>
            </p:cNvPr>
            <p:cNvPicPr>
              <a:picLocks noChangeAspect="1"/>
            </p:cNvPicPr>
            <p:nvPr/>
          </p:nvPicPr>
          <p:blipFill rotWithShape="1">
            <a:blip r:embed="rId3"/>
            <a:srcRect l="5260" t="1" r="55250" b="17409"/>
            <a:stretch/>
          </p:blipFill>
          <p:spPr>
            <a:xfrm>
              <a:off x="1728039" y="5352739"/>
              <a:ext cx="206187" cy="186018"/>
            </a:xfrm>
            <a:prstGeom prst="rect">
              <a:avLst/>
            </a:prstGeom>
          </p:spPr>
        </p:pic>
        <p:sp>
          <p:nvSpPr>
            <p:cNvPr id="39" name="テキスト ボックス 38">
              <a:extLst>
                <a:ext uri="{FF2B5EF4-FFF2-40B4-BE49-F238E27FC236}">
                  <a16:creationId xmlns:a16="http://schemas.microsoft.com/office/drawing/2014/main" id="{FD4C3BCD-F89A-42F4-10B1-DAD6A977D19F}"/>
                </a:ext>
              </a:extLst>
            </p:cNvPr>
            <p:cNvSpPr txBox="1"/>
            <p:nvPr/>
          </p:nvSpPr>
          <p:spPr>
            <a:xfrm>
              <a:off x="1806389" y="5305980"/>
              <a:ext cx="1125070" cy="261610"/>
            </a:xfrm>
            <a:prstGeom prst="rect">
              <a:avLst/>
            </a:prstGeom>
            <a:noFill/>
          </p:spPr>
          <p:txBody>
            <a:bodyPr wrap="square" rtlCol="0">
              <a:spAutoFit/>
            </a:bodyPr>
            <a:lstStyle/>
            <a:p>
              <a:r>
                <a:rPr kumimoji="1" lang="en-US" altLang="ja-JP" sz="1100" dirty="0"/>
                <a:t>storage</a:t>
              </a:r>
              <a:endParaRPr kumimoji="1" lang="ja-JP" altLang="en-US" sz="1100" dirty="0"/>
            </a:p>
          </p:txBody>
        </p:sp>
        <p:cxnSp>
          <p:nvCxnSpPr>
            <p:cNvPr id="41" name="直線コネクタ 40">
              <a:extLst>
                <a:ext uri="{FF2B5EF4-FFF2-40B4-BE49-F238E27FC236}">
                  <a16:creationId xmlns:a16="http://schemas.microsoft.com/office/drawing/2014/main" id="{A99908D4-BA72-D2D4-6476-5FDCED0922C5}"/>
                </a:ext>
              </a:extLst>
            </p:cNvPr>
            <p:cNvCxnSpPr>
              <a:cxnSpLocks/>
            </p:cNvCxnSpPr>
            <p:nvPr/>
          </p:nvCxnSpPr>
          <p:spPr>
            <a:xfrm>
              <a:off x="2059329" y="5538757"/>
              <a:ext cx="0" cy="545012"/>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D9DDED9D-18F2-5687-E3D5-099E147D511B}"/>
                </a:ext>
              </a:extLst>
            </p:cNvPr>
            <p:cNvCxnSpPr>
              <a:cxnSpLocks/>
            </p:cNvCxnSpPr>
            <p:nvPr/>
          </p:nvCxnSpPr>
          <p:spPr>
            <a:xfrm>
              <a:off x="2086632" y="5656728"/>
              <a:ext cx="283663" cy="0"/>
            </a:xfrm>
            <a:prstGeom prst="line">
              <a:avLst/>
            </a:prstGeom>
          </p:spPr>
          <p:style>
            <a:lnRef idx="1">
              <a:schemeClr val="dk1"/>
            </a:lnRef>
            <a:fillRef idx="0">
              <a:schemeClr val="dk1"/>
            </a:fillRef>
            <a:effectRef idx="0">
              <a:schemeClr val="dk1"/>
            </a:effectRef>
            <a:fontRef idx="minor">
              <a:schemeClr val="tx1"/>
            </a:fontRef>
          </p:style>
        </p:cxnSp>
        <p:pic>
          <p:nvPicPr>
            <p:cNvPr id="43" name="図 42">
              <a:extLst>
                <a:ext uri="{FF2B5EF4-FFF2-40B4-BE49-F238E27FC236}">
                  <a16:creationId xmlns:a16="http://schemas.microsoft.com/office/drawing/2014/main" id="{615AB510-FE1A-5F9D-EAA7-957EFC5C994B}"/>
                </a:ext>
              </a:extLst>
            </p:cNvPr>
            <p:cNvPicPr>
              <a:picLocks noChangeAspect="1"/>
            </p:cNvPicPr>
            <p:nvPr/>
          </p:nvPicPr>
          <p:blipFill rotWithShape="1">
            <a:blip r:embed="rId3"/>
            <a:srcRect l="5260" t="1" r="55250" b="17409"/>
            <a:stretch/>
          </p:blipFill>
          <p:spPr>
            <a:xfrm>
              <a:off x="2401671" y="5563719"/>
              <a:ext cx="206187" cy="186018"/>
            </a:xfrm>
            <a:prstGeom prst="rect">
              <a:avLst/>
            </a:prstGeom>
          </p:spPr>
        </p:pic>
        <p:sp>
          <p:nvSpPr>
            <p:cNvPr id="44" name="テキスト ボックス 43">
              <a:extLst>
                <a:ext uri="{FF2B5EF4-FFF2-40B4-BE49-F238E27FC236}">
                  <a16:creationId xmlns:a16="http://schemas.microsoft.com/office/drawing/2014/main" id="{14659AF6-68FA-9090-C7DA-369CB76A14AA}"/>
                </a:ext>
              </a:extLst>
            </p:cNvPr>
            <p:cNvSpPr txBox="1"/>
            <p:nvPr/>
          </p:nvSpPr>
          <p:spPr>
            <a:xfrm>
              <a:off x="2467132" y="5536824"/>
              <a:ext cx="515781" cy="261610"/>
            </a:xfrm>
            <a:prstGeom prst="rect">
              <a:avLst/>
            </a:prstGeom>
            <a:noFill/>
          </p:spPr>
          <p:txBody>
            <a:bodyPr wrap="square" rtlCol="0">
              <a:spAutoFit/>
            </a:bodyPr>
            <a:lstStyle/>
            <a:p>
              <a:r>
                <a:rPr kumimoji="1" lang="en-US" altLang="ja-JP" sz="1100" dirty="0"/>
                <a:t> app</a:t>
              </a:r>
              <a:endParaRPr kumimoji="1" lang="ja-JP" altLang="en-US" sz="1100" dirty="0"/>
            </a:p>
          </p:txBody>
        </p:sp>
        <p:cxnSp>
          <p:nvCxnSpPr>
            <p:cNvPr id="45" name="直線コネクタ 44">
              <a:extLst>
                <a:ext uri="{FF2B5EF4-FFF2-40B4-BE49-F238E27FC236}">
                  <a16:creationId xmlns:a16="http://schemas.microsoft.com/office/drawing/2014/main" id="{47A14406-B056-F5D1-6CBE-311B6039656D}"/>
                </a:ext>
              </a:extLst>
            </p:cNvPr>
            <p:cNvCxnSpPr>
              <a:cxnSpLocks/>
            </p:cNvCxnSpPr>
            <p:nvPr/>
          </p:nvCxnSpPr>
          <p:spPr>
            <a:xfrm>
              <a:off x="2722716" y="5740772"/>
              <a:ext cx="0" cy="545012"/>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9F40AFBF-3518-A562-89E7-FE0D261ABA43}"/>
                </a:ext>
              </a:extLst>
            </p:cNvPr>
            <p:cNvCxnSpPr>
              <a:cxnSpLocks/>
            </p:cNvCxnSpPr>
            <p:nvPr/>
          </p:nvCxnSpPr>
          <p:spPr>
            <a:xfrm>
              <a:off x="2735110" y="5825329"/>
              <a:ext cx="283663" cy="0"/>
            </a:xfrm>
            <a:prstGeom prst="line">
              <a:avLst/>
            </a:prstGeom>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E6637B3C-8199-28ED-9A90-8C3A1ACA2FA0}"/>
                </a:ext>
              </a:extLst>
            </p:cNvPr>
            <p:cNvSpPr txBox="1"/>
            <p:nvPr/>
          </p:nvSpPr>
          <p:spPr>
            <a:xfrm>
              <a:off x="3076728" y="5685559"/>
              <a:ext cx="910531" cy="261610"/>
            </a:xfrm>
            <a:prstGeom prst="rect">
              <a:avLst/>
            </a:prstGeom>
            <a:noFill/>
          </p:spPr>
          <p:txBody>
            <a:bodyPr wrap="square" rtlCol="0">
              <a:spAutoFit/>
            </a:bodyPr>
            <a:lstStyle/>
            <a:p>
              <a:r>
                <a:rPr kumimoji="1" lang="en-US" altLang="ja-JP" sz="1100" dirty="0"/>
                <a:t> public</a:t>
              </a:r>
              <a:endParaRPr kumimoji="1" lang="ja-JP" altLang="en-US" sz="1100" dirty="0"/>
            </a:p>
          </p:txBody>
        </p:sp>
        <p:pic>
          <p:nvPicPr>
            <p:cNvPr id="48" name="図 47">
              <a:extLst>
                <a:ext uri="{FF2B5EF4-FFF2-40B4-BE49-F238E27FC236}">
                  <a16:creationId xmlns:a16="http://schemas.microsoft.com/office/drawing/2014/main" id="{93A2AF63-DD01-B5D6-E0F4-D1A1281DC66E}"/>
                </a:ext>
              </a:extLst>
            </p:cNvPr>
            <p:cNvPicPr>
              <a:picLocks noChangeAspect="1"/>
            </p:cNvPicPr>
            <p:nvPr/>
          </p:nvPicPr>
          <p:blipFill rotWithShape="1">
            <a:blip r:embed="rId3"/>
            <a:srcRect l="5260" t="1" r="55250" b="17409"/>
            <a:stretch/>
          </p:blipFill>
          <p:spPr>
            <a:xfrm>
              <a:off x="2980626" y="5694524"/>
              <a:ext cx="206187" cy="186018"/>
            </a:xfrm>
            <a:prstGeom prst="rect">
              <a:avLst/>
            </a:prstGeom>
          </p:spPr>
        </p:pic>
        <p:cxnSp>
          <p:nvCxnSpPr>
            <p:cNvPr id="49" name="直線コネクタ 48">
              <a:extLst>
                <a:ext uri="{FF2B5EF4-FFF2-40B4-BE49-F238E27FC236}">
                  <a16:creationId xmlns:a16="http://schemas.microsoft.com/office/drawing/2014/main" id="{0231AD6A-1B71-1BF3-0B46-488F7EDC2FA5}"/>
                </a:ext>
              </a:extLst>
            </p:cNvPr>
            <p:cNvCxnSpPr>
              <a:cxnSpLocks/>
            </p:cNvCxnSpPr>
            <p:nvPr/>
          </p:nvCxnSpPr>
          <p:spPr>
            <a:xfrm>
              <a:off x="3368176" y="5880542"/>
              <a:ext cx="0" cy="545012"/>
            </a:xfrm>
            <a:prstGeom prst="line">
              <a:avLst/>
            </a:prstGeom>
          </p:spPr>
          <p:style>
            <a:lnRef idx="1">
              <a:schemeClr val="dk1"/>
            </a:lnRef>
            <a:fillRef idx="0">
              <a:schemeClr val="dk1"/>
            </a:fillRef>
            <a:effectRef idx="0">
              <a:schemeClr val="dk1"/>
            </a:effectRef>
            <a:fontRef idx="minor">
              <a:schemeClr val="tx1"/>
            </a:fontRef>
          </p:style>
        </p:cxnSp>
        <p:cxnSp>
          <p:nvCxnSpPr>
            <p:cNvPr id="50" name="直線コネクタ 49">
              <a:extLst>
                <a:ext uri="{FF2B5EF4-FFF2-40B4-BE49-F238E27FC236}">
                  <a16:creationId xmlns:a16="http://schemas.microsoft.com/office/drawing/2014/main" id="{09466D93-59EF-93F8-7493-29A9DB151D9F}"/>
                </a:ext>
              </a:extLst>
            </p:cNvPr>
            <p:cNvCxnSpPr>
              <a:cxnSpLocks/>
            </p:cNvCxnSpPr>
            <p:nvPr/>
          </p:nvCxnSpPr>
          <p:spPr>
            <a:xfrm>
              <a:off x="3379695" y="6073074"/>
              <a:ext cx="283663" cy="0"/>
            </a:xfrm>
            <a:prstGeom prst="line">
              <a:avLst/>
            </a:prstGeom>
          </p:spPr>
          <p:style>
            <a:lnRef idx="1">
              <a:schemeClr val="dk1"/>
            </a:lnRef>
            <a:fillRef idx="0">
              <a:schemeClr val="dk1"/>
            </a:fillRef>
            <a:effectRef idx="0">
              <a:schemeClr val="dk1"/>
            </a:effectRef>
            <a:fontRef idx="minor">
              <a:schemeClr val="tx1"/>
            </a:fontRef>
          </p:style>
        </p:cxnSp>
        <p:pic>
          <p:nvPicPr>
            <p:cNvPr id="51" name="図 50">
              <a:extLst>
                <a:ext uri="{FF2B5EF4-FFF2-40B4-BE49-F238E27FC236}">
                  <a16:creationId xmlns:a16="http://schemas.microsoft.com/office/drawing/2014/main" id="{9D1D0F6E-6B56-02B2-D582-3C642533204A}"/>
                </a:ext>
              </a:extLst>
            </p:cNvPr>
            <p:cNvPicPr>
              <a:picLocks noChangeAspect="1"/>
            </p:cNvPicPr>
            <p:nvPr/>
          </p:nvPicPr>
          <p:blipFill rotWithShape="1">
            <a:blip r:embed="rId3"/>
            <a:srcRect l="5260" t="1" r="55250" b="17409"/>
            <a:stretch/>
          </p:blipFill>
          <p:spPr>
            <a:xfrm>
              <a:off x="2289802" y="4860797"/>
              <a:ext cx="206187" cy="186018"/>
            </a:xfrm>
            <a:prstGeom prst="rect">
              <a:avLst/>
            </a:prstGeom>
          </p:spPr>
        </p:pic>
        <p:sp>
          <p:nvSpPr>
            <p:cNvPr id="52" name="テキスト ボックス 51">
              <a:extLst>
                <a:ext uri="{FF2B5EF4-FFF2-40B4-BE49-F238E27FC236}">
                  <a16:creationId xmlns:a16="http://schemas.microsoft.com/office/drawing/2014/main" id="{A222324D-5158-D296-BE39-A4F33ED258F5}"/>
                </a:ext>
              </a:extLst>
            </p:cNvPr>
            <p:cNvSpPr txBox="1"/>
            <p:nvPr/>
          </p:nvSpPr>
          <p:spPr>
            <a:xfrm>
              <a:off x="2422074" y="4823001"/>
              <a:ext cx="1125070" cy="261610"/>
            </a:xfrm>
            <a:prstGeom prst="rect">
              <a:avLst/>
            </a:prstGeom>
            <a:noFill/>
          </p:spPr>
          <p:txBody>
            <a:bodyPr wrap="square" rtlCol="0">
              <a:spAutoFit/>
            </a:bodyPr>
            <a:lstStyle/>
            <a:p>
              <a:r>
                <a:rPr kumimoji="1" lang="en-US" altLang="ja-JP" sz="1100" dirty="0"/>
                <a:t>storage</a:t>
              </a:r>
              <a:endParaRPr kumimoji="1" lang="ja-JP" altLang="en-US" sz="1100" dirty="0"/>
            </a:p>
          </p:txBody>
        </p:sp>
        <p:sp>
          <p:nvSpPr>
            <p:cNvPr id="55" name="テキスト ボックス 54">
              <a:extLst>
                <a:ext uri="{FF2B5EF4-FFF2-40B4-BE49-F238E27FC236}">
                  <a16:creationId xmlns:a16="http://schemas.microsoft.com/office/drawing/2014/main" id="{3D40FD5B-594B-DCF2-04DE-AE633096137B}"/>
                </a:ext>
              </a:extLst>
            </p:cNvPr>
            <p:cNvSpPr txBox="1"/>
            <p:nvPr/>
          </p:nvSpPr>
          <p:spPr>
            <a:xfrm>
              <a:off x="2931459" y="4822593"/>
              <a:ext cx="5270031" cy="261610"/>
            </a:xfrm>
            <a:prstGeom prst="rect">
              <a:avLst/>
            </a:prstGeom>
            <a:noFill/>
          </p:spPr>
          <p:txBody>
            <a:bodyPr wrap="square" rtlCol="0">
              <a:spAutoFit/>
            </a:bodyPr>
            <a:lstStyle/>
            <a:p>
              <a:r>
                <a:rPr lang="en-US" altLang="ja-JP" sz="1100" dirty="0"/>
                <a:t>(</a:t>
              </a:r>
              <a:r>
                <a:rPr lang="ja-JP" altLang="en-US" sz="1100" dirty="0"/>
                <a:t>シンボリックリンク</a:t>
              </a:r>
              <a:r>
                <a:rPr lang="en-US" altLang="ja-JP" sz="1100" dirty="0"/>
                <a:t>)(</a:t>
              </a:r>
              <a:r>
                <a:rPr lang="ja-JP" altLang="en-US" sz="1100" dirty="0"/>
                <a:t>←</a:t>
              </a:r>
              <a:r>
                <a:rPr lang="ja-JP" altLang="en-US" sz="1100" b="1" dirty="0">
                  <a:solidFill>
                    <a:srgbClr val="FF0000"/>
                  </a:solidFill>
                </a:rPr>
                <a:t>これをつくる</a:t>
              </a:r>
              <a:r>
                <a:rPr lang="ja-JP" altLang="en-US" sz="1100" dirty="0"/>
                <a:t>。</a:t>
              </a:r>
              <a:r>
                <a:rPr lang="en-US" altLang="ja-JP" sz="1100" dirty="0"/>
                <a:t>)(※</a:t>
              </a:r>
              <a:r>
                <a:rPr lang="ja-JP" altLang="en-US" sz="1100" dirty="0"/>
                <a:t>フィルダじゃなくリンク</a:t>
              </a:r>
              <a:r>
                <a:rPr lang="en-US" altLang="ja-JP" sz="1100" dirty="0"/>
                <a:t>)</a:t>
              </a:r>
              <a:endParaRPr kumimoji="1" lang="ja-JP" altLang="en-US" sz="1100" dirty="0"/>
            </a:p>
          </p:txBody>
        </p:sp>
      </p:grpSp>
      <p:sp>
        <p:nvSpPr>
          <p:cNvPr id="58" name="動作設定ボタン: 空白 57">
            <a:hlinkClick r:id="rId5" action="ppaction://hlinksldjump" highlightClick="1"/>
            <a:extLst>
              <a:ext uri="{FF2B5EF4-FFF2-40B4-BE49-F238E27FC236}">
                <a16:creationId xmlns:a16="http://schemas.microsoft.com/office/drawing/2014/main" id="{6F531E0B-3962-F574-8654-E6F818371131}"/>
              </a:ext>
            </a:extLst>
          </p:cNvPr>
          <p:cNvSpPr/>
          <p:nvPr/>
        </p:nvSpPr>
        <p:spPr>
          <a:xfrm>
            <a:off x="9731905" y="3729315"/>
            <a:ext cx="2134720" cy="468031"/>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目次へ</a:t>
            </a:r>
          </a:p>
        </p:txBody>
      </p:sp>
    </p:spTree>
    <p:extLst>
      <p:ext uri="{BB962C8B-B14F-4D97-AF65-F5344CB8AC3E}">
        <p14:creationId xmlns:p14="http://schemas.microsoft.com/office/powerpoint/2010/main" val="3036008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a:xfrm>
            <a:off x="779929" y="2471831"/>
            <a:ext cx="10806954" cy="1325563"/>
          </a:xfrm>
        </p:spPr>
        <p:txBody>
          <a:bodyPr>
            <a:normAutofit fontScale="90000"/>
          </a:bodyPr>
          <a:lstStyle/>
          <a:p>
            <a:r>
              <a:rPr lang="en-US" altLang="ja-JP" dirty="0"/>
              <a:t>Laravel</a:t>
            </a:r>
            <a:r>
              <a:rPr lang="ja-JP" altLang="en-US" dirty="0"/>
              <a:t> デプロイ </a:t>
            </a:r>
            <a:r>
              <a:rPr lang="en-US" altLang="ja-JP" dirty="0"/>
              <a:t>(git(</a:t>
            </a:r>
            <a:r>
              <a:rPr lang="ja-JP" altLang="en-US" dirty="0"/>
              <a:t>と</a:t>
            </a:r>
            <a:r>
              <a:rPr lang="en-US" altLang="ja-JP" dirty="0"/>
              <a:t>github)</a:t>
            </a:r>
            <a:r>
              <a:rPr lang="ja-JP" altLang="en-US" dirty="0"/>
              <a:t>を利用する方法</a:t>
            </a:r>
            <a:r>
              <a:rPr lang="en-US" altLang="ja-JP" dirty="0"/>
              <a:t>)</a:t>
            </a:r>
            <a:br>
              <a:rPr lang="en-US" altLang="ja-JP" dirty="0"/>
            </a:br>
            <a:br>
              <a:rPr kumimoji="1" lang="en-US" altLang="ja-JP" sz="1000" dirty="0"/>
            </a:br>
            <a:endParaRPr kumimoji="1" lang="ja-JP" altLang="en-US" sz="1000" dirty="0"/>
          </a:p>
        </p:txBody>
      </p:sp>
      <p:sp>
        <p:nvSpPr>
          <p:cNvPr id="4" name="動作設定ボタン: 空白 3">
            <a:hlinkClick r:id="rId2" action="ppaction://hlinksldjump" highlightClick="1"/>
            <a:extLst>
              <a:ext uri="{FF2B5EF4-FFF2-40B4-BE49-F238E27FC236}">
                <a16:creationId xmlns:a16="http://schemas.microsoft.com/office/drawing/2014/main" id="{2CCAC342-A6FA-8CE3-0BDB-05668C85EB66}"/>
              </a:ext>
            </a:extLst>
          </p:cNvPr>
          <p:cNvSpPr/>
          <p:nvPr/>
        </p:nvSpPr>
        <p:spPr>
          <a:xfrm>
            <a:off x="9293879" y="6221320"/>
            <a:ext cx="2134720" cy="468031"/>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目次へ</a:t>
            </a:r>
          </a:p>
        </p:txBody>
      </p:sp>
    </p:spTree>
    <p:extLst>
      <p:ext uri="{BB962C8B-B14F-4D97-AF65-F5344CB8AC3E}">
        <p14:creationId xmlns:p14="http://schemas.microsoft.com/office/powerpoint/2010/main" val="1259849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a:xfrm>
            <a:off x="708211" y="116542"/>
            <a:ext cx="10416989" cy="1325563"/>
          </a:xfrm>
        </p:spPr>
        <p:txBody>
          <a:bodyPr>
            <a:normAutofit/>
          </a:bodyPr>
          <a:lstStyle/>
          <a:p>
            <a:r>
              <a:rPr lang="en-US" altLang="ja-JP" dirty="0"/>
              <a:t>Laravel</a:t>
            </a:r>
            <a:r>
              <a:rPr lang="ja-JP" altLang="en-US" dirty="0"/>
              <a:t> デプロイ     事前準備</a:t>
            </a:r>
            <a:r>
              <a:rPr lang="en-US" altLang="ja-JP" dirty="0"/>
              <a:t>(</a:t>
            </a:r>
            <a:r>
              <a:rPr lang="ja-JP" altLang="en-US" dirty="0"/>
              <a:t>サーバー</a:t>
            </a:r>
            <a:r>
              <a:rPr lang="en-US" altLang="ja-JP" dirty="0"/>
              <a:t>)</a:t>
            </a:r>
            <a:br>
              <a:rPr lang="en-US" altLang="ja-JP" dirty="0"/>
            </a:br>
            <a:br>
              <a:rPr kumimoji="1" lang="en-US" altLang="ja-JP" sz="1000" dirty="0"/>
            </a:br>
            <a:endParaRPr kumimoji="1" lang="ja-JP" altLang="en-US" sz="1000" dirty="0"/>
          </a:p>
        </p:txBody>
      </p:sp>
      <p:sp>
        <p:nvSpPr>
          <p:cNvPr id="7" name="コンテンツ プレースホルダー 2">
            <a:extLst>
              <a:ext uri="{FF2B5EF4-FFF2-40B4-BE49-F238E27FC236}">
                <a16:creationId xmlns:a16="http://schemas.microsoft.com/office/drawing/2014/main" id="{432C3F5D-496F-6A1B-2D62-5A3D4377774D}"/>
              </a:ext>
            </a:extLst>
          </p:cNvPr>
          <p:cNvSpPr>
            <a:spLocks noGrp="1"/>
          </p:cNvSpPr>
          <p:nvPr>
            <p:ph idx="1"/>
          </p:nvPr>
        </p:nvSpPr>
        <p:spPr>
          <a:xfrm>
            <a:off x="658906" y="1299882"/>
            <a:ext cx="10515600" cy="5441576"/>
          </a:xfrm>
        </p:spPr>
        <p:txBody>
          <a:bodyPr>
            <a:normAutofit/>
          </a:bodyPr>
          <a:lstStyle/>
          <a:p>
            <a:r>
              <a:rPr kumimoji="1" lang="en-US" altLang="ja-JP" sz="2400" dirty="0"/>
              <a:t>Laravel</a:t>
            </a:r>
            <a:r>
              <a:rPr kumimoji="1" lang="ja-JP" altLang="en-US" sz="2400" dirty="0"/>
              <a:t> </a:t>
            </a:r>
            <a:r>
              <a:rPr kumimoji="1" lang="en-US" altLang="ja-JP" sz="2400" dirty="0"/>
              <a:t>ver.9</a:t>
            </a:r>
            <a:r>
              <a:rPr kumimoji="1" lang="ja-JP" altLang="en-US" sz="2400" dirty="0"/>
              <a:t>でつくったプロジェクト</a:t>
            </a:r>
            <a:r>
              <a:rPr lang="ja-JP" altLang="en-US" sz="2400" dirty="0"/>
              <a:t>ファイルは</a:t>
            </a:r>
            <a:r>
              <a:rPr lang="en-US" altLang="ja-JP" sz="2400" dirty="0"/>
              <a:t>php ver.8</a:t>
            </a:r>
            <a:r>
              <a:rPr lang="ja-JP" altLang="en-US" sz="2400" dirty="0"/>
              <a:t>以上じゃないと機能しないので、サーバーの</a:t>
            </a:r>
            <a:r>
              <a:rPr lang="en-US" altLang="ja-JP" sz="2400" dirty="0"/>
              <a:t>php</a:t>
            </a:r>
            <a:r>
              <a:rPr lang="ja-JP" altLang="en-US" sz="2400" dirty="0"/>
              <a:t>の</a:t>
            </a:r>
            <a:r>
              <a:rPr lang="en-US" altLang="ja-JP" sz="2400" dirty="0"/>
              <a:t>version</a:t>
            </a:r>
            <a:r>
              <a:rPr lang="ja-JP" altLang="en-US" sz="2400" dirty="0"/>
              <a:t>を</a:t>
            </a:r>
            <a:r>
              <a:rPr lang="en-US" altLang="ja-JP" sz="2400" dirty="0"/>
              <a:t>8</a:t>
            </a:r>
            <a:r>
              <a:rPr lang="ja-JP" altLang="en-US" sz="2400" dirty="0"/>
              <a:t>以上に変更しとく。</a:t>
            </a:r>
            <a:r>
              <a:rPr kumimoji="1" lang="en-US" altLang="ja-JP" sz="2400" dirty="0">
                <a:hlinkClick r:id="rId2"/>
              </a:rPr>
              <a:t> </a:t>
            </a:r>
            <a:r>
              <a:rPr kumimoji="1" lang="en-US" altLang="ja-JP" sz="1050" dirty="0">
                <a:hlinkClick r:id="rId2"/>
              </a:rPr>
              <a:t>https://minory.org/xserver-ssh-php7.html</a:t>
            </a:r>
            <a:endParaRPr lang="en-US" altLang="ja-JP" sz="1050" dirty="0"/>
          </a:p>
          <a:p>
            <a:r>
              <a:rPr lang="en-US" altLang="ja-JP" sz="2400" dirty="0"/>
              <a:t>Composer</a:t>
            </a:r>
            <a:r>
              <a:rPr lang="ja-JP" altLang="en-US" sz="2400" dirty="0"/>
              <a:t>をインストールしとく。</a:t>
            </a:r>
            <a:endParaRPr lang="en-US" altLang="ja-JP" sz="2400" dirty="0"/>
          </a:p>
          <a:p>
            <a:r>
              <a:rPr lang="en-US" altLang="ja-JP" sz="2400" dirty="0"/>
              <a:t>Git</a:t>
            </a:r>
            <a:r>
              <a:rPr lang="ja-JP" altLang="en-US" sz="2400" dirty="0"/>
              <a:t>をインストールしとく。</a:t>
            </a:r>
            <a:endParaRPr lang="en-US" altLang="ja-JP" sz="2400" dirty="0"/>
          </a:p>
          <a:p>
            <a:endParaRPr lang="en-US" altLang="ja-JP" sz="2400" dirty="0"/>
          </a:p>
          <a:p>
            <a:r>
              <a:rPr lang="ja-JP" altLang="en-US" sz="2400" dirty="0"/>
              <a:t>動画を</a:t>
            </a:r>
            <a:r>
              <a:rPr lang="en-US" altLang="ja-JP" sz="2400" dirty="0"/>
              <a:t>upload</a:t>
            </a:r>
            <a:r>
              <a:rPr lang="ja-JP" altLang="en-US" sz="2400" dirty="0"/>
              <a:t>するために、</a:t>
            </a:r>
            <a:r>
              <a:rPr lang="en-US" altLang="ja-JP" sz="2400" dirty="0" err="1"/>
              <a:t>xsampp</a:t>
            </a:r>
            <a:r>
              <a:rPr lang="en-US" altLang="ja-JP" sz="2400" dirty="0"/>
              <a:t>\php\php.ini</a:t>
            </a:r>
            <a:r>
              <a:rPr lang="ja-JP" altLang="en-US" sz="2400" dirty="0"/>
              <a:t>のサーバー設定にあたるもの</a:t>
            </a:r>
            <a:r>
              <a:rPr lang="en-US" altLang="ja-JP" sz="2400" dirty="0"/>
              <a:t>(</a:t>
            </a:r>
            <a:r>
              <a:rPr lang="ja-JP" altLang="en-US" sz="2400" dirty="0"/>
              <a:t>コントロールパネルから可能</a:t>
            </a:r>
            <a:r>
              <a:rPr lang="en-US" altLang="ja-JP" sz="2400" dirty="0"/>
              <a:t>)</a:t>
            </a:r>
            <a:r>
              <a:rPr lang="ja-JP" altLang="en-US" sz="2400" dirty="0"/>
              <a:t>を</a:t>
            </a:r>
            <a:r>
              <a:rPr lang="ja-JP" altLang="en-US" sz="2400" i="0" dirty="0">
                <a:effectLst/>
                <a:latin typeface="Hiragino Kaku Gothic ProN"/>
              </a:rPr>
              <a:t>を変更する</a:t>
            </a:r>
            <a:r>
              <a:rPr lang="ja-JP" altLang="en-US" sz="2400" dirty="0">
                <a:latin typeface="Hiragino Kaku Gothic ProN"/>
              </a:rPr>
              <a:t>。</a:t>
            </a:r>
            <a:r>
              <a:rPr lang="en-US" altLang="ja-JP" sz="2400" dirty="0">
                <a:latin typeface="Hiragino Kaku Gothic ProN"/>
              </a:rPr>
              <a:t> </a:t>
            </a:r>
            <a:r>
              <a:rPr lang="en-US" altLang="ja-JP" sz="1200" dirty="0">
                <a:latin typeface="Hiragino Kaku Gothic ProN"/>
                <a:hlinkClick r:id="rId3"/>
              </a:rPr>
              <a:t>https://egatech.net/laravel-upload-max-filesize/</a:t>
            </a:r>
            <a:endParaRPr lang="en-US" altLang="ja-JP" sz="1200" dirty="0">
              <a:latin typeface="Hiragino Kaku Gothic ProN"/>
            </a:endParaRPr>
          </a:p>
          <a:p>
            <a:pPr marL="457200" lvl="1" indent="0">
              <a:buNone/>
            </a:pPr>
            <a:r>
              <a:rPr lang="en-US" altLang="ja-JP" sz="2000" i="0" dirty="0" err="1">
                <a:effectLst/>
                <a:latin typeface="Hiragino Kaku Gothic ProN"/>
              </a:rPr>
              <a:t>upload_max_filesize</a:t>
            </a:r>
            <a:r>
              <a:rPr lang="en-US" altLang="ja-JP" sz="2000" i="0" dirty="0">
                <a:effectLst/>
                <a:latin typeface="Hiragino Kaku Gothic ProN"/>
              </a:rPr>
              <a:t>=2GB</a:t>
            </a:r>
          </a:p>
          <a:p>
            <a:pPr marL="457200" lvl="1" indent="0">
              <a:buNone/>
            </a:pPr>
            <a:r>
              <a:rPr lang="en-US" altLang="ja-JP" sz="2000" i="0" dirty="0" err="1">
                <a:effectLst/>
                <a:latin typeface="Hiragino Kaku Gothic ProN"/>
              </a:rPr>
              <a:t>post_max_size</a:t>
            </a:r>
            <a:r>
              <a:rPr lang="en-US" altLang="ja-JP" sz="2000" i="0" dirty="0">
                <a:effectLst/>
                <a:latin typeface="Hiragino Kaku Gothic ProN"/>
              </a:rPr>
              <a:t>=</a:t>
            </a:r>
            <a:r>
              <a:rPr lang="en-US" altLang="ja-JP" sz="2000" dirty="0">
                <a:latin typeface="Hiragino Kaku Gothic ProN"/>
              </a:rPr>
              <a:t>2G</a:t>
            </a:r>
            <a:r>
              <a:rPr lang="en-US" altLang="ja-JP" sz="2000" i="0" dirty="0">
                <a:effectLst/>
                <a:latin typeface="Hiragino Kaku Gothic ProN"/>
              </a:rPr>
              <a:t>B</a:t>
            </a:r>
          </a:p>
          <a:p>
            <a:pPr marL="457200" lvl="1" indent="0">
              <a:buNone/>
            </a:pPr>
            <a:r>
              <a:rPr lang="en-US" altLang="ja-JP" sz="2000" b="0" i="0" dirty="0" err="1">
                <a:solidFill>
                  <a:srgbClr val="222222"/>
                </a:solidFill>
                <a:effectLst/>
                <a:latin typeface="Helvetica" panose="020B0604020202020204" pitchFamily="34" charset="0"/>
              </a:rPr>
              <a:t>memory_limit</a:t>
            </a:r>
            <a:r>
              <a:rPr lang="en-US" altLang="ja-JP" sz="2000" b="0" i="0" dirty="0">
                <a:solidFill>
                  <a:srgbClr val="222222"/>
                </a:solidFill>
                <a:effectLst/>
                <a:latin typeface="Helvetica" panose="020B0604020202020204" pitchFamily="34" charset="0"/>
              </a:rPr>
              <a:t>=10GB(</a:t>
            </a:r>
            <a:r>
              <a:rPr lang="ja-JP" altLang="en-US" sz="2000" b="0" i="0" dirty="0">
                <a:solidFill>
                  <a:srgbClr val="222222"/>
                </a:solidFill>
                <a:effectLst/>
                <a:latin typeface="Helvetica" panose="020B0604020202020204" pitchFamily="34" charset="0"/>
              </a:rPr>
              <a:t>かなり大きくする</a:t>
            </a:r>
            <a:r>
              <a:rPr lang="en-US" altLang="ja-JP" sz="2000" b="0" i="0" dirty="0">
                <a:solidFill>
                  <a:srgbClr val="222222"/>
                </a:solidFill>
                <a:effectLst/>
                <a:latin typeface="Helvetica" panose="020B0604020202020204" pitchFamily="34" charset="0"/>
              </a:rPr>
              <a:t>)</a:t>
            </a:r>
            <a:endParaRPr lang="en-US" altLang="ja-JP" sz="2000" i="0" dirty="0">
              <a:effectLst/>
              <a:latin typeface="Hiragino Kaku Gothic ProN"/>
            </a:endParaRPr>
          </a:p>
          <a:p>
            <a:pPr marL="0" indent="0">
              <a:buNone/>
            </a:pPr>
            <a:endParaRPr lang="en-US" altLang="ja-JP" sz="2400" i="0" dirty="0">
              <a:effectLst/>
              <a:latin typeface="Hiragino Kaku Gothic ProN"/>
            </a:endParaRPr>
          </a:p>
          <a:p>
            <a:pPr marL="0" indent="0">
              <a:buNone/>
            </a:pPr>
            <a:endParaRPr lang="en-US" altLang="ja-JP" sz="2400" i="0" dirty="0">
              <a:effectLst/>
              <a:latin typeface="Hiragino Kaku Gothic ProN"/>
            </a:endParaRPr>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2797756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91666AB-6A6B-7A67-2D83-078B914981B5}"/>
              </a:ext>
            </a:extLst>
          </p:cNvPr>
          <p:cNvSpPr>
            <a:spLocks noGrp="1"/>
          </p:cNvSpPr>
          <p:nvPr>
            <p:ph idx="1"/>
          </p:nvPr>
        </p:nvSpPr>
        <p:spPr>
          <a:xfrm>
            <a:off x="614082" y="1610472"/>
            <a:ext cx="10515600" cy="4593104"/>
          </a:xfrm>
        </p:spPr>
        <p:txBody>
          <a:bodyPr>
            <a:normAutofit/>
          </a:bodyPr>
          <a:lstStyle/>
          <a:p>
            <a:r>
              <a:rPr kumimoji="1" lang="ja-JP" altLang="en-US" sz="2400" dirty="0"/>
              <a:t>プロジェクトフォルダが</a:t>
            </a:r>
            <a:r>
              <a:rPr kumimoji="1" lang="en-US" altLang="ja-JP" sz="2400" dirty="0"/>
              <a:t>github</a:t>
            </a:r>
            <a:r>
              <a:rPr lang="ja-JP" altLang="en-US" sz="2400" dirty="0"/>
              <a:t>をリモートリポジトリとして配置されているとする。</a:t>
            </a:r>
            <a:endParaRPr lang="en-US" altLang="ja-JP" sz="2400" dirty="0"/>
          </a:p>
          <a:p>
            <a:pPr marL="0" indent="0">
              <a:buNone/>
            </a:pPr>
            <a:endParaRPr lang="en-US" altLang="ja-JP" sz="2400" dirty="0"/>
          </a:p>
          <a:p>
            <a:r>
              <a:rPr kumimoji="1" lang="en-US" altLang="ja-JP" sz="2400" dirty="0"/>
              <a:t> </a:t>
            </a:r>
            <a:r>
              <a:rPr lang="ja-JP" altLang="en-US" sz="2400" dirty="0"/>
              <a:t>ローカルで</a:t>
            </a:r>
            <a:r>
              <a:rPr kumimoji="1" lang="en-US" altLang="ja-JP" sz="2400" dirty="0" err="1">
                <a:solidFill>
                  <a:srgbClr val="FF0000"/>
                </a:solidFill>
              </a:rPr>
              <a:t>npm</a:t>
            </a:r>
            <a:r>
              <a:rPr kumimoji="1" lang="en-US" altLang="ja-JP" sz="2400" dirty="0">
                <a:solidFill>
                  <a:srgbClr val="FF0000"/>
                </a:solidFill>
              </a:rPr>
              <a:t> run build</a:t>
            </a:r>
            <a:r>
              <a:rPr kumimoji="1" lang="ja-JP" altLang="en-US" sz="2400" dirty="0"/>
              <a:t>を実施しとく。</a:t>
            </a:r>
            <a:endParaRPr lang="en-US" altLang="ja-JP" sz="2400" dirty="0"/>
          </a:p>
          <a:p>
            <a:endParaRPr kumimoji="1" lang="en-US" altLang="ja-JP" sz="2400" dirty="0"/>
          </a:p>
          <a:p>
            <a:r>
              <a:rPr kumimoji="1" lang="ja-JP" altLang="en-US" sz="2400" dirty="0"/>
              <a:t>上記処理をおえたら、</a:t>
            </a:r>
            <a:r>
              <a:rPr kumimoji="1" lang="ja-JP" altLang="en-US" sz="2400" dirty="0">
                <a:solidFill>
                  <a:srgbClr val="FF0000"/>
                </a:solidFill>
              </a:rPr>
              <a:t>リモートリポジトリに</a:t>
            </a:r>
            <a:r>
              <a:rPr kumimoji="1" lang="en-US" altLang="ja-JP" sz="2400" dirty="0">
                <a:solidFill>
                  <a:srgbClr val="FF0000"/>
                </a:solidFill>
              </a:rPr>
              <a:t>push</a:t>
            </a:r>
            <a:r>
              <a:rPr lang="ja-JP" altLang="en-US" sz="2400" dirty="0"/>
              <a:t>する</a:t>
            </a:r>
            <a:endParaRPr kumimoji="1" lang="en-US" altLang="ja-JP" sz="2400" dirty="0"/>
          </a:p>
          <a:p>
            <a:pPr marL="457200" lvl="1" indent="0">
              <a:buNone/>
            </a:pPr>
            <a:r>
              <a:rPr lang="en-US" altLang="ja-JP" sz="2000" dirty="0"/>
              <a:t>※</a:t>
            </a:r>
            <a:r>
              <a:rPr lang="ja-JP" altLang="en-US" sz="2000" dirty="0"/>
              <a:t>メモ</a:t>
            </a:r>
            <a:r>
              <a:rPr lang="en-US" altLang="ja-JP" sz="2000" dirty="0"/>
              <a:t>:git</a:t>
            </a:r>
            <a:r>
              <a:rPr lang="ja-JP" altLang="en-US" sz="2000" dirty="0"/>
              <a:t>において</a:t>
            </a:r>
            <a:r>
              <a:rPr lang="en-US" altLang="ja-JP" sz="2000" dirty="0">
                <a:solidFill>
                  <a:srgbClr val="FF0000"/>
                </a:solidFill>
              </a:rPr>
              <a:t>Vendor</a:t>
            </a:r>
            <a:r>
              <a:rPr lang="ja-JP" altLang="en-US" sz="2000" dirty="0">
                <a:solidFill>
                  <a:srgbClr val="FF0000"/>
                </a:solidFill>
              </a:rPr>
              <a:t>フォルダ</a:t>
            </a:r>
            <a:r>
              <a:rPr lang="ja-JP" altLang="en-US" sz="2000" dirty="0"/>
              <a:t>と、</a:t>
            </a:r>
            <a:r>
              <a:rPr lang="en-US" altLang="ja-JP" sz="2000" dirty="0" err="1">
                <a:solidFill>
                  <a:srgbClr val="FF0000"/>
                </a:solidFill>
              </a:rPr>
              <a:t>node_modules</a:t>
            </a:r>
            <a:r>
              <a:rPr lang="ja-JP" altLang="en-US" sz="2000" dirty="0">
                <a:solidFill>
                  <a:srgbClr val="FF0000"/>
                </a:solidFill>
              </a:rPr>
              <a:t>フォルダ</a:t>
            </a:r>
            <a:r>
              <a:rPr lang="ja-JP" altLang="en-US" sz="2000" dirty="0"/>
              <a:t>は</a:t>
            </a:r>
            <a:r>
              <a:rPr lang="en-US" altLang="ja-JP" sz="2000" dirty="0"/>
              <a:t>add</a:t>
            </a:r>
            <a:r>
              <a:rPr lang="ja-JP" altLang="en-US" sz="2000" dirty="0"/>
              <a:t>しない設定</a:t>
            </a:r>
            <a:r>
              <a:rPr lang="en-US" altLang="ja-JP" sz="2000" dirty="0"/>
              <a:t>(2022/09/15)</a:t>
            </a:r>
            <a:r>
              <a:rPr lang="ja-JP" altLang="en-US" sz="2000" dirty="0"/>
              <a:t>にしているが、あとから本番サーバーで</a:t>
            </a:r>
            <a:r>
              <a:rPr lang="en-US" altLang="ja-JP" sz="2000" dirty="0"/>
              <a:t>composer</a:t>
            </a:r>
            <a:r>
              <a:rPr lang="ja-JP" altLang="en-US" sz="2000" dirty="0"/>
              <a:t> </a:t>
            </a:r>
            <a:r>
              <a:rPr lang="en-US" altLang="ja-JP" sz="2000" dirty="0"/>
              <a:t>install</a:t>
            </a:r>
            <a:r>
              <a:rPr lang="ja-JP" altLang="en-US" sz="2000" dirty="0"/>
              <a:t>コマンドで復元する。</a:t>
            </a:r>
            <a:endParaRPr lang="en-US" altLang="ja-JP" sz="2000" dirty="0"/>
          </a:p>
          <a:p>
            <a:pPr lvl="1"/>
            <a:endParaRPr kumimoji="1" lang="en-US" altLang="ja-JP" sz="2000" dirty="0"/>
          </a:p>
          <a:p>
            <a:endParaRPr kumimoji="1" lang="ja-JP" altLang="en-US" sz="2400" dirty="0"/>
          </a:p>
        </p:txBody>
      </p:sp>
      <p:sp>
        <p:nvSpPr>
          <p:cNvPr id="6" name="タイトル 1">
            <a:extLst>
              <a:ext uri="{FF2B5EF4-FFF2-40B4-BE49-F238E27FC236}">
                <a16:creationId xmlns:a16="http://schemas.microsoft.com/office/drawing/2014/main" id="{A68296E2-05BB-9BF8-F513-FDC1B727EAB1}"/>
              </a:ext>
            </a:extLst>
          </p:cNvPr>
          <p:cNvSpPr>
            <a:spLocks noGrp="1"/>
          </p:cNvSpPr>
          <p:nvPr>
            <p:ph type="title"/>
          </p:nvPr>
        </p:nvSpPr>
        <p:spPr>
          <a:xfrm>
            <a:off x="708211" y="116542"/>
            <a:ext cx="11187954" cy="1325563"/>
          </a:xfrm>
        </p:spPr>
        <p:txBody>
          <a:bodyPr>
            <a:normAutofit fontScale="90000"/>
          </a:bodyPr>
          <a:lstStyle/>
          <a:p>
            <a:r>
              <a:rPr lang="en-US" altLang="ja-JP" sz="4000" dirty="0"/>
              <a:t>Laravel</a:t>
            </a:r>
            <a:r>
              <a:rPr lang="ja-JP" altLang="en-US" sz="4000" dirty="0"/>
              <a:t> デプロイ     事前準備</a:t>
            </a:r>
            <a:r>
              <a:rPr lang="en-US" altLang="ja-JP" sz="4000" dirty="0"/>
              <a:t>(</a:t>
            </a:r>
            <a:r>
              <a:rPr lang="ja-JP" altLang="en-US" sz="4000" dirty="0"/>
              <a:t>プロジェクトフォルダ</a:t>
            </a:r>
            <a:r>
              <a:rPr lang="en-US" altLang="ja-JP" sz="4000" dirty="0"/>
              <a:t>)</a:t>
            </a:r>
            <a:br>
              <a:rPr lang="en-US" altLang="ja-JP" sz="4000" dirty="0"/>
            </a:br>
            <a:br>
              <a:rPr kumimoji="1" lang="en-US" altLang="ja-JP" sz="1000" dirty="0"/>
            </a:br>
            <a:endParaRPr kumimoji="1" lang="ja-JP" altLang="en-US" sz="1000" dirty="0"/>
          </a:p>
        </p:txBody>
      </p:sp>
    </p:spTree>
    <p:extLst>
      <p:ext uri="{BB962C8B-B14F-4D97-AF65-F5344CB8AC3E}">
        <p14:creationId xmlns:p14="http://schemas.microsoft.com/office/powerpoint/2010/main" val="3195509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a:xfrm>
            <a:off x="721659" y="141007"/>
            <a:ext cx="10515600" cy="576169"/>
          </a:xfrm>
        </p:spPr>
        <p:txBody>
          <a:bodyPr>
            <a:normAutofit fontScale="90000"/>
          </a:bodyPr>
          <a:lstStyle/>
          <a:p>
            <a:r>
              <a:rPr kumimoji="1" lang="ja-JP" altLang="en-US" dirty="0"/>
              <a:t>デプロイの手順①</a:t>
            </a:r>
            <a:r>
              <a:rPr lang="en-US" altLang="ja-JP" dirty="0"/>
              <a:t> (git</a:t>
            </a:r>
            <a:r>
              <a:rPr lang="ja-JP" altLang="en-US" dirty="0"/>
              <a:t>利用</a:t>
            </a:r>
            <a:r>
              <a:rPr lang="en-US" altLang="ja-JP" dirty="0"/>
              <a:t>)</a:t>
            </a:r>
            <a:r>
              <a:rPr lang="ja-JP" altLang="en-US" dirty="0"/>
              <a:t> </a:t>
            </a:r>
            <a:r>
              <a:rPr kumimoji="1" lang="en-US" altLang="ja-JP" dirty="0"/>
              <a:t>(</a:t>
            </a:r>
            <a:r>
              <a:rPr kumimoji="1" lang="en-US" altLang="ja-JP" dirty="0" err="1"/>
              <a:t>ssh</a:t>
            </a:r>
            <a:r>
              <a:rPr kumimoji="1" lang="ja-JP" altLang="en-US" dirty="0"/>
              <a:t>で移動</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91666AB-6A6B-7A67-2D83-078B914981B5}"/>
              </a:ext>
            </a:extLst>
          </p:cNvPr>
          <p:cNvSpPr>
            <a:spLocks noGrp="1"/>
          </p:cNvSpPr>
          <p:nvPr>
            <p:ph idx="1"/>
          </p:nvPr>
        </p:nvSpPr>
        <p:spPr>
          <a:xfrm>
            <a:off x="347382" y="651249"/>
            <a:ext cx="11512924" cy="6065744"/>
          </a:xfrm>
        </p:spPr>
        <p:txBody>
          <a:bodyPr>
            <a:normAutofit lnSpcReduction="10000"/>
          </a:bodyPr>
          <a:lstStyle/>
          <a:p>
            <a:pPr marL="457200" indent="-457200">
              <a:lnSpc>
                <a:spcPct val="100000"/>
              </a:lnSpc>
              <a:buAutoNum type="arabicPeriod"/>
            </a:pPr>
            <a:r>
              <a:rPr lang="en-US" altLang="ja-JP" sz="2400" dirty="0" err="1"/>
              <a:t>ssh</a:t>
            </a:r>
            <a:r>
              <a:rPr lang="ja-JP" altLang="en-US" sz="2400" dirty="0"/>
              <a:t>でサーバーに入り</a:t>
            </a:r>
            <a:r>
              <a:rPr lang="en-US" altLang="ja-JP" sz="2400" dirty="0"/>
              <a:t>(Tera Term</a:t>
            </a:r>
            <a:r>
              <a:rPr lang="ja-JP" altLang="en-US" sz="2400" dirty="0"/>
              <a:t>等利用</a:t>
            </a:r>
            <a:r>
              <a:rPr lang="en-US" altLang="ja-JP" sz="2400" dirty="0"/>
              <a:t>)</a:t>
            </a:r>
            <a:r>
              <a:rPr lang="ja-JP" altLang="en-US" sz="2400" dirty="0"/>
              <a:t>、</a:t>
            </a:r>
            <a:r>
              <a:rPr kumimoji="1" lang="ja-JP" altLang="en-US" sz="2400" dirty="0"/>
              <a:t>サーバーに</a:t>
            </a:r>
            <a:r>
              <a:rPr lang="ja-JP" altLang="en-US" sz="2400" dirty="0">
                <a:solidFill>
                  <a:srgbClr val="FF0000"/>
                </a:solidFill>
              </a:rPr>
              <a:t>フォルダを作成</a:t>
            </a:r>
            <a:r>
              <a:rPr lang="ja-JP" altLang="en-US" sz="2400" dirty="0"/>
              <a:t>しプロジェクトフォルダをコピーさせるために、任意のディレクトリーで</a:t>
            </a:r>
            <a:endParaRPr lang="en-US" altLang="ja-JP" sz="2400" dirty="0"/>
          </a:p>
          <a:p>
            <a:pPr marL="0" indent="0">
              <a:lnSpc>
                <a:spcPct val="100000"/>
              </a:lnSpc>
              <a:buNone/>
            </a:pPr>
            <a:r>
              <a:rPr lang="ja-JP" altLang="en-US" sz="2400" dirty="0"/>
              <a:t>              </a:t>
            </a:r>
            <a:r>
              <a:rPr lang="en-US" altLang="ja-JP" sz="2400" b="1" dirty="0">
                <a:solidFill>
                  <a:srgbClr val="FF0000"/>
                </a:solidFill>
              </a:rPr>
              <a:t>git clone</a:t>
            </a:r>
            <a:r>
              <a:rPr lang="ja-JP" altLang="en-US" sz="2400" b="1" dirty="0">
                <a:solidFill>
                  <a:srgbClr val="FF0000"/>
                </a:solidFill>
              </a:rPr>
              <a:t> </a:t>
            </a:r>
            <a:r>
              <a:rPr lang="en-US" altLang="ja-JP" sz="2400" b="1" dirty="0">
                <a:solidFill>
                  <a:srgbClr val="FF0000"/>
                </a:solidFill>
              </a:rPr>
              <a:t>URL</a:t>
            </a:r>
            <a:r>
              <a:rPr lang="en-US" altLang="ja-JP" sz="2400" dirty="0"/>
              <a:t>(github</a:t>
            </a:r>
            <a:r>
              <a:rPr lang="ja-JP" altLang="en-US" sz="2400" dirty="0"/>
              <a:t>上で入手できる</a:t>
            </a:r>
            <a:r>
              <a:rPr lang="en-US" altLang="ja-JP" sz="1700" dirty="0"/>
              <a:t>)</a:t>
            </a:r>
            <a:r>
              <a:rPr lang="ja-JP" altLang="en-US" sz="1700" dirty="0"/>
              <a:t>          </a:t>
            </a:r>
            <a:r>
              <a:rPr lang="en-US" altLang="ja-JP" sz="1700" dirty="0"/>
              <a:t>※</a:t>
            </a:r>
            <a:r>
              <a:rPr lang="ja-JP" altLang="en-US" sz="1700" dirty="0"/>
              <a:t>以後、変更反映は</a:t>
            </a:r>
            <a:r>
              <a:rPr lang="en-US" altLang="ja-JP" sz="1700" dirty="0"/>
              <a:t>git pull</a:t>
            </a:r>
            <a:r>
              <a:rPr lang="ja-JP" altLang="en-US" sz="1700" dirty="0"/>
              <a:t>で可能</a:t>
            </a:r>
            <a:endParaRPr lang="en-US" altLang="ja-JP" sz="1700" dirty="0"/>
          </a:p>
          <a:p>
            <a:pPr marL="0" indent="0">
              <a:lnSpc>
                <a:spcPct val="100000"/>
              </a:lnSpc>
              <a:buNone/>
            </a:pPr>
            <a:r>
              <a:rPr lang="ja-JP" altLang="en-US" sz="2400" dirty="0"/>
              <a:t>     によりリモートリポジトリの内容を反映したローカルリポジトリをサーバーに</a:t>
            </a:r>
            <a:endParaRPr lang="en-US" altLang="ja-JP" sz="2400" dirty="0"/>
          </a:p>
          <a:p>
            <a:pPr marL="0" indent="0">
              <a:lnSpc>
                <a:spcPct val="100000"/>
              </a:lnSpc>
              <a:buNone/>
            </a:pPr>
            <a:r>
              <a:rPr lang="ja-JP" altLang="en-US" sz="2400" dirty="0"/>
              <a:t>     構築する。</a:t>
            </a:r>
            <a:endParaRPr lang="en-US" altLang="ja-JP" sz="2400" dirty="0"/>
          </a:p>
          <a:p>
            <a:pPr marL="0" indent="0">
              <a:lnSpc>
                <a:spcPct val="100000"/>
              </a:lnSpc>
              <a:buNone/>
            </a:pPr>
            <a:r>
              <a:rPr lang="ja-JP" altLang="en-US" sz="2400" dirty="0"/>
              <a:t>     その際、</a:t>
            </a:r>
            <a:r>
              <a:rPr lang="en-US" altLang="ja-JP" sz="2400" dirty="0"/>
              <a:t>username</a:t>
            </a:r>
            <a:r>
              <a:rPr lang="ja-JP" altLang="en-US" sz="2400" dirty="0"/>
              <a:t>とパスワードを聞かれるが、パスワードは</a:t>
            </a:r>
            <a:r>
              <a:rPr lang="en-US" altLang="ja-JP" sz="2400" dirty="0"/>
              <a:t>github</a:t>
            </a:r>
            <a:r>
              <a:rPr lang="ja-JP" altLang="en-US" sz="2400" dirty="0"/>
              <a:t>で発行される </a:t>
            </a:r>
            <a:endParaRPr lang="en-US" altLang="ja-JP" sz="2400" dirty="0"/>
          </a:p>
          <a:p>
            <a:pPr marL="0" indent="0">
              <a:lnSpc>
                <a:spcPct val="100000"/>
              </a:lnSpc>
              <a:buNone/>
            </a:pPr>
            <a:r>
              <a:rPr lang="ja-JP" altLang="en-US" sz="2400" dirty="0"/>
              <a:t>     特別なトークンを設定する必要がある。</a:t>
            </a:r>
            <a:endParaRPr lang="en-US" altLang="ja-JP" sz="2400" dirty="0"/>
          </a:p>
          <a:p>
            <a:pPr marL="0" indent="0">
              <a:lnSpc>
                <a:spcPct val="100000"/>
              </a:lnSpc>
              <a:buNone/>
            </a:pPr>
            <a:r>
              <a:rPr lang="en-US" altLang="ja-JP" sz="1100" dirty="0"/>
              <a:t>               https://docs.github.com/en/authentication/keeping-your-account-and-data-secure/creating-a-personal-access-token</a:t>
            </a:r>
          </a:p>
          <a:p>
            <a:pPr marL="0" indent="0">
              <a:lnSpc>
                <a:spcPct val="150000"/>
              </a:lnSpc>
              <a:buNone/>
            </a:pPr>
            <a:r>
              <a:rPr lang="en-US" altLang="ja-JP" sz="2400" dirty="0"/>
              <a:t>2.</a:t>
            </a:r>
            <a:r>
              <a:rPr lang="ja-JP" altLang="en-US" sz="2400" dirty="0"/>
              <a:t>プロジェクトフォルダまで移動しライブラリーをインストールするために、</a:t>
            </a:r>
            <a:endParaRPr lang="en-US" altLang="ja-JP" sz="2400" dirty="0"/>
          </a:p>
          <a:p>
            <a:pPr marL="0" indent="0">
              <a:lnSpc>
                <a:spcPct val="150000"/>
              </a:lnSpc>
              <a:buNone/>
            </a:pPr>
            <a:r>
              <a:rPr lang="ja-JP" altLang="en-US" sz="2400" dirty="0"/>
              <a:t>             </a:t>
            </a:r>
            <a:r>
              <a:rPr lang="en-US" altLang="ja-JP" sz="2400" dirty="0">
                <a:solidFill>
                  <a:srgbClr val="FF0000"/>
                </a:solidFill>
              </a:rPr>
              <a:t>composer install</a:t>
            </a:r>
          </a:p>
          <a:p>
            <a:pPr marL="0" indent="0">
              <a:lnSpc>
                <a:spcPct val="150000"/>
              </a:lnSpc>
              <a:buNone/>
            </a:pPr>
            <a:r>
              <a:rPr lang="ja-JP" altLang="en-US" sz="2400" dirty="0"/>
              <a:t>  を行う。</a:t>
            </a:r>
            <a:r>
              <a:rPr lang="en-US" altLang="ja-JP" sz="2400" dirty="0"/>
              <a:t>(</a:t>
            </a:r>
            <a:r>
              <a:rPr lang="ja-JP" altLang="en-US" sz="2400" dirty="0"/>
              <a:t>このときに</a:t>
            </a:r>
            <a:r>
              <a:rPr lang="en-US" altLang="ja-JP" sz="2400" dirty="0"/>
              <a:t>vendor</a:t>
            </a:r>
            <a:r>
              <a:rPr lang="ja-JP" altLang="en-US" sz="2400" dirty="0"/>
              <a:t>フォルダや必要なライブラリは全て再構築される</a:t>
            </a:r>
            <a:r>
              <a:rPr lang="en-US" altLang="ja-JP" sz="2400" dirty="0"/>
              <a:t>)</a:t>
            </a:r>
          </a:p>
          <a:p>
            <a:pPr marL="0" indent="0">
              <a:lnSpc>
                <a:spcPct val="150000"/>
              </a:lnSpc>
              <a:buNone/>
            </a:pPr>
            <a:r>
              <a:rPr lang="en-US" altLang="ja-JP" sz="1100" dirty="0"/>
              <a:t>https://brainlog.jp/programming/laravel/post-1332/</a:t>
            </a:r>
          </a:p>
          <a:p>
            <a:pPr marL="0" indent="0">
              <a:lnSpc>
                <a:spcPct val="150000"/>
              </a:lnSpc>
              <a:buNone/>
            </a:pPr>
            <a:endParaRPr lang="en-US" altLang="ja-JP" sz="2400" dirty="0"/>
          </a:p>
          <a:p>
            <a:pPr marL="457200" indent="-457200">
              <a:buFont typeface="+mj-lt"/>
              <a:buAutoNum type="arabicPeriod"/>
            </a:pPr>
            <a:endParaRPr kumimoji="1" lang="ja-JP" altLang="en-US" sz="2400" dirty="0"/>
          </a:p>
        </p:txBody>
      </p:sp>
    </p:spTree>
    <p:extLst>
      <p:ext uri="{BB962C8B-B14F-4D97-AF65-F5344CB8AC3E}">
        <p14:creationId xmlns:p14="http://schemas.microsoft.com/office/powerpoint/2010/main" val="2646660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a:xfrm>
            <a:off x="271611" y="141007"/>
            <a:ext cx="11410240" cy="576169"/>
          </a:xfrm>
        </p:spPr>
        <p:txBody>
          <a:bodyPr>
            <a:normAutofit fontScale="90000"/>
          </a:bodyPr>
          <a:lstStyle/>
          <a:p>
            <a:r>
              <a:rPr kumimoji="1" lang="ja-JP" altLang="en-US" dirty="0"/>
              <a:t>デプロイの手順②</a:t>
            </a:r>
            <a:r>
              <a:rPr lang="en-US" altLang="ja-JP" dirty="0"/>
              <a:t> (git</a:t>
            </a:r>
            <a:r>
              <a:rPr lang="ja-JP" altLang="en-US" dirty="0"/>
              <a:t>利用</a:t>
            </a:r>
            <a:r>
              <a:rPr lang="en-US" altLang="ja-JP" dirty="0"/>
              <a:t>)</a:t>
            </a:r>
            <a:r>
              <a:rPr lang="ja-JP" altLang="en-US" dirty="0"/>
              <a:t> </a:t>
            </a:r>
            <a:r>
              <a:rPr kumimoji="1" lang="en-US" altLang="ja-JP" dirty="0"/>
              <a:t>(env</a:t>
            </a:r>
            <a:r>
              <a:rPr kumimoji="1" lang="ja-JP" altLang="en-US" dirty="0"/>
              <a:t>ファイルの設定</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91666AB-6A6B-7A67-2D83-078B914981B5}"/>
              </a:ext>
            </a:extLst>
          </p:cNvPr>
          <p:cNvSpPr>
            <a:spLocks noGrp="1"/>
          </p:cNvSpPr>
          <p:nvPr>
            <p:ph idx="1"/>
          </p:nvPr>
        </p:nvSpPr>
        <p:spPr>
          <a:xfrm>
            <a:off x="363910" y="703719"/>
            <a:ext cx="11317941" cy="1588092"/>
          </a:xfrm>
        </p:spPr>
        <p:txBody>
          <a:bodyPr>
            <a:normAutofit lnSpcReduction="10000"/>
          </a:bodyPr>
          <a:lstStyle/>
          <a:p>
            <a:pPr marL="0" indent="0">
              <a:buNone/>
            </a:pPr>
            <a:r>
              <a:rPr kumimoji="1" lang="en-US" altLang="ja-JP" sz="2400" dirty="0"/>
              <a:t>3.</a:t>
            </a:r>
            <a:r>
              <a:rPr kumimoji="1" lang="ja-JP" altLang="en-US" sz="2400" dirty="0"/>
              <a:t>レンタルサーバーで任意の</a:t>
            </a:r>
            <a:r>
              <a:rPr kumimoji="1" lang="en-US" altLang="ja-JP" sz="2400" dirty="0"/>
              <a:t>DB</a:t>
            </a:r>
            <a:r>
              <a:rPr kumimoji="1" lang="ja-JP" altLang="en-US" sz="2400" dirty="0"/>
              <a:t>領域を作成し</a:t>
            </a:r>
            <a:r>
              <a:rPr kumimoji="1" lang="en-US" altLang="ja-JP" sz="2400" dirty="0"/>
              <a:t>(</a:t>
            </a:r>
            <a:r>
              <a:rPr kumimoji="1" lang="ja-JP" altLang="en-US" sz="2400" dirty="0"/>
              <a:t>コントロールパネルから可能</a:t>
            </a:r>
            <a:r>
              <a:rPr kumimoji="1" lang="en-US" altLang="ja-JP" sz="2400" dirty="0"/>
              <a:t>)</a:t>
            </a:r>
            <a:r>
              <a:rPr kumimoji="1" lang="ja-JP" altLang="en-US" sz="2400" dirty="0"/>
              <a:t>、</a:t>
            </a:r>
            <a:endParaRPr kumimoji="1" lang="en-US" altLang="ja-JP" sz="2400" dirty="0"/>
          </a:p>
          <a:p>
            <a:pPr marL="0" indent="0">
              <a:buNone/>
            </a:pPr>
            <a:r>
              <a:rPr lang="en-US" altLang="ja-JP" sz="2400" b="0" dirty="0">
                <a:solidFill>
                  <a:srgbClr val="FF0000"/>
                </a:solidFill>
                <a:effectLst/>
                <a:latin typeface="Consolas" panose="020B0609020204030204" pitchFamily="49" charset="0"/>
              </a:rPr>
              <a:t>DB_DATABASE</a:t>
            </a:r>
            <a:r>
              <a:rPr lang="ja-JP" altLang="en-US" sz="2400" dirty="0">
                <a:latin typeface="Consolas" panose="020B0609020204030204" pitchFamily="49" charset="0"/>
              </a:rPr>
              <a:t>、</a:t>
            </a:r>
            <a:r>
              <a:rPr lang="en-US" altLang="ja-JP" sz="2400" b="0" dirty="0">
                <a:solidFill>
                  <a:srgbClr val="FF0000"/>
                </a:solidFill>
                <a:effectLst/>
                <a:latin typeface="Consolas" panose="020B0609020204030204" pitchFamily="49" charset="0"/>
              </a:rPr>
              <a:t>DB_USERNAME</a:t>
            </a:r>
            <a:r>
              <a:rPr lang="ja-JP" altLang="en-US" sz="2400" b="0" dirty="0">
                <a:effectLst/>
                <a:latin typeface="Consolas" panose="020B0609020204030204" pitchFamily="49" charset="0"/>
              </a:rPr>
              <a:t>、</a:t>
            </a:r>
            <a:r>
              <a:rPr lang="en-US" altLang="ja-JP" sz="2400" b="0" dirty="0">
                <a:solidFill>
                  <a:srgbClr val="FF0000"/>
                </a:solidFill>
                <a:effectLst/>
                <a:latin typeface="Consolas" panose="020B0609020204030204" pitchFamily="49" charset="0"/>
              </a:rPr>
              <a:t>DB_PASSWORD</a:t>
            </a:r>
            <a:r>
              <a:rPr lang="ja-JP" altLang="en-US" sz="2400" b="0" dirty="0">
                <a:effectLst/>
                <a:latin typeface="Consolas" panose="020B0609020204030204" pitchFamily="49" charset="0"/>
              </a:rPr>
              <a:t>をしっかり覚えとく。</a:t>
            </a:r>
            <a:endParaRPr lang="en-US" altLang="ja-JP" sz="2400" b="0" dirty="0">
              <a:effectLst/>
              <a:latin typeface="Consolas" panose="020B0609020204030204" pitchFamily="49" charset="0"/>
            </a:endParaRPr>
          </a:p>
          <a:p>
            <a:pPr marL="0" indent="0">
              <a:buNone/>
            </a:pPr>
            <a:r>
              <a:rPr lang="en-US" altLang="ja-JP" sz="2400" dirty="0"/>
              <a:t>4</a:t>
            </a:r>
            <a:r>
              <a:rPr kumimoji="1" lang="en-US" altLang="ja-JP" sz="2400" dirty="0"/>
              <a:t>.</a:t>
            </a:r>
            <a:r>
              <a:rPr kumimoji="1" lang="ja-JP" altLang="en-US" sz="2400" dirty="0"/>
              <a:t>サーバー上の</a:t>
            </a:r>
            <a:r>
              <a:rPr lang="ja-JP" altLang="en-US" sz="2400" dirty="0"/>
              <a:t>プロジェクトフォルダに</a:t>
            </a:r>
            <a:r>
              <a:rPr lang="en-US" altLang="ja-JP" sz="2400" dirty="0"/>
              <a:t>.env</a:t>
            </a:r>
            <a:r>
              <a:rPr lang="ja-JP" altLang="en-US" sz="2400" dirty="0"/>
              <a:t>ファイルを</a:t>
            </a:r>
            <a:r>
              <a:rPr lang="en-US" altLang="ja-JP" sz="2400" dirty="0">
                <a:solidFill>
                  <a:srgbClr val="FF0000"/>
                </a:solidFill>
              </a:rPr>
              <a:t>local</a:t>
            </a:r>
            <a:r>
              <a:rPr lang="ja-JP" altLang="en-US" sz="2400" dirty="0">
                <a:solidFill>
                  <a:srgbClr val="FF0000"/>
                </a:solidFill>
              </a:rPr>
              <a:t>設定</a:t>
            </a:r>
            <a:r>
              <a:rPr lang="ja-JP" altLang="en-US" sz="2400" dirty="0"/>
              <a:t>から</a:t>
            </a:r>
            <a:r>
              <a:rPr lang="ja-JP" altLang="en-US" sz="2400" dirty="0">
                <a:solidFill>
                  <a:srgbClr val="FF0000"/>
                </a:solidFill>
              </a:rPr>
              <a:t>本番設定</a:t>
            </a:r>
            <a:r>
              <a:rPr lang="ja-JP" altLang="en-US" sz="2400" dirty="0"/>
              <a:t>に変更したものを設置する。</a:t>
            </a:r>
            <a:r>
              <a:rPr lang="en-US" altLang="ja-JP" sz="2400" dirty="0"/>
              <a:t>(FTP</a:t>
            </a:r>
            <a:r>
              <a:rPr lang="ja-JP" altLang="en-US" sz="2400" dirty="0"/>
              <a:t> </a:t>
            </a:r>
            <a:r>
              <a:rPr lang="en-US" altLang="ja-JP" sz="2400" dirty="0"/>
              <a:t>or git </a:t>
            </a:r>
            <a:r>
              <a:rPr lang="ja-JP" altLang="en-US" sz="2400" dirty="0"/>
              <a:t>等利用</a:t>
            </a:r>
            <a:r>
              <a:rPr lang="en-US" altLang="ja-JP" sz="2400" dirty="0"/>
              <a:t>)</a:t>
            </a:r>
            <a:endParaRPr kumimoji="1" lang="en-US" altLang="ja-JP" sz="2400" dirty="0"/>
          </a:p>
          <a:p>
            <a:pPr marL="0" indent="0">
              <a:buNone/>
            </a:pPr>
            <a:endParaRPr lang="en-US" altLang="ja-JP" sz="2400" dirty="0"/>
          </a:p>
          <a:p>
            <a:pPr marL="0" indent="0">
              <a:buNone/>
            </a:pPr>
            <a:endParaRPr kumimoji="1" lang="en-US" altLang="ja-JP" sz="2400" dirty="0"/>
          </a:p>
          <a:p>
            <a:pPr marL="0" indent="0">
              <a:buNone/>
            </a:pPr>
            <a:endParaRPr kumimoji="1" lang="ja-JP" altLang="en-US" sz="2400" dirty="0"/>
          </a:p>
        </p:txBody>
      </p:sp>
      <p:pic>
        <p:nvPicPr>
          <p:cNvPr id="10" name="図 9">
            <a:extLst>
              <a:ext uri="{FF2B5EF4-FFF2-40B4-BE49-F238E27FC236}">
                <a16:creationId xmlns:a16="http://schemas.microsoft.com/office/drawing/2014/main" id="{AA1DE585-6C97-B9E0-1604-571F428BEE2E}"/>
              </a:ext>
            </a:extLst>
          </p:cNvPr>
          <p:cNvPicPr>
            <a:picLocks noChangeAspect="1"/>
          </p:cNvPicPr>
          <p:nvPr/>
        </p:nvPicPr>
        <p:blipFill rotWithShape="1">
          <a:blip r:embed="rId2"/>
          <a:srcRect r="23280"/>
          <a:stretch/>
        </p:blipFill>
        <p:spPr>
          <a:xfrm>
            <a:off x="271611" y="2398695"/>
            <a:ext cx="4174881" cy="4459305"/>
          </a:xfrm>
          <a:prstGeom prst="rect">
            <a:avLst/>
          </a:prstGeom>
        </p:spPr>
      </p:pic>
      <p:pic>
        <p:nvPicPr>
          <p:cNvPr id="11" name="図 10">
            <a:extLst>
              <a:ext uri="{FF2B5EF4-FFF2-40B4-BE49-F238E27FC236}">
                <a16:creationId xmlns:a16="http://schemas.microsoft.com/office/drawing/2014/main" id="{181B11A3-B360-A848-867F-271775D03CF7}"/>
              </a:ext>
            </a:extLst>
          </p:cNvPr>
          <p:cNvPicPr>
            <a:picLocks noChangeAspect="1"/>
          </p:cNvPicPr>
          <p:nvPr/>
        </p:nvPicPr>
        <p:blipFill rotWithShape="1">
          <a:blip r:embed="rId3"/>
          <a:srcRect r="33883"/>
          <a:stretch/>
        </p:blipFill>
        <p:spPr>
          <a:xfrm>
            <a:off x="4742329" y="2415756"/>
            <a:ext cx="4334556" cy="4425182"/>
          </a:xfrm>
          <a:prstGeom prst="rect">
            <a:avLst/>
          </a:prstGeom>
        </p:spPr>
      </p:pic>
      <p:sp>
        <p:nvSpPr>
          <p:cNvPr id="12" name="テキスト ボックス 11">
            <a:extLst>
              <a:ext uri="{FF2B5EF4-FFF2-40B4-BE49-F238E27FC236}">
                <a16:creationId xmlns:a16="http://schemas.microsoft.com/office/drawing/2014/main" id="{3F7DB7BC-E076-2919-7C3E-4A119C41C7EB}"/>
              </a:ext>
            </a:extLst>
          </p:cNvPr>
          <p:cNvSpPr txBox="1"/>
          <p:nvPr/>
        </p:nvSpPr>
        <p:spPr>
          <a:xfrm>
            <a:off x="9341224" y="2854523"/>
            <a:ext cx="2340627" cy="1246495"/>
          </a:xfrm>
          <a:prstGeom prst="rect">
            <a:avLst/>
          </a:prstGeom>
          <a:noFill/>
        </p:spPr>
        <p:txBody>
          <a:bodyPr wrap="square" rtlCol="0">
            <a:spAutoFit/>
          </a:bodyPr>
          <a:lstStyle/>
          <a:p>
            <a:r>
              <a:rPr lang="en-US" altLang="ja-JP" dirty="0"/>
              <a:t>※APP_KEY</a:t>
            </a:r>
            <a:r>
              <a:rPr lang="ja-JP" altLang="en-US" dirty="0"/>
              <a:t>は変えなくてもいけそう。</a:t>
            </a:r>
            <a:endParaRPr lang="en-US" altLang="ja-JP" dirty="0"/>
          </a:p>
          <a:p>
            <a:r>
              <a:rPr lang="ja-JP" altLang="en-US" dirty="0"/>
              <a:t>変え方↓</a:t>
            </a:r>
            <a:endParaRPr lang="en-US" altLang="ja-JP" dirty="0"/>
          </a:p>
          <a:p>
            <a:r>
              <a:rPr kumimoji="1" lang="en-US" altLang="ja-JP" sz="1050" dirty="0"/>
              <a:t>https://brainlog.jp/programming/laravel/post-1332/</a:t>
            </a:r>
            <a:endParaRPr kumimoji="1" lang="ja-JP" altLang="en-US" sz="1050" dirty="0"/>
          </a:p>
        </p:txBody>
      </p:sp>
      <p:cxnSp>
        <p:nvCxnSpPr>
          <p:cNvPr id="5" name="直線コネクタ 4">
            <a:extLst>
              <a:ext uri="{FF2B5EF4-FFF2-40B4-BE49-F238E27FC236}">
                <a16:creationId xmlns:a16="http://schemas.microsoft.com/office/drawing/2014/main" id="{5645496D-F338-FC73-3674-373FABFCF57A}"/>
              </a:ext>
            </a:extLst>
          </p:cNvPr>
          <p:cNvCxnSpPr>
            <a:cxnSpLocks/>
          </p:cNvCxnSpPr>
          <p:nvPr/>
        </p:nvCxnSpPr>
        <p:spPr>
          <a:xfrm>
            <a:off x="1120588" y="3429000"/>
            <a:ext cx="113852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D1826423-4D5C-9AE5-E41D-055686BA4DF7}"/>
              </a:ext>
            </a:extLst>
          </p:cNvPr>
          <p:cNvCxnSpPr>
            <a:cxnSpLocks/>
          </p:cNvCxnSpPr>
          <p:nvPr/>
        </p:nvCxnSpPr>
        <p:spPr>
          <a:xfrm>
            <a:off x="1053357" y="3931023"/>
            <a:ext cx="1313329"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00778CBD-B456-6DC1-EA8F-8A956ED91443}"/>
              </a:ext>
            </a:extLst>
          </p:cNvPr>
          <p:cNvCxnSpPr>
            <a:cxnSpLocks/>
          </p:cNvCxnSpPr>
          <p:nvPr/>
        </p:nvCxnSpPr>
        <p:spPr>
          <a:xfrm>
            <a:off x="1057838" y="6279776"/>
            <a:ext cx="1828797"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DE473EA9-7C5E-BF8C-22B9-10C29597734F}"/>
              </a:ext>
            </a:extLst>
          </p:cNvPr>
          <p:cNvCxnSpPr>
            <a:cxnSpLocks/>
          </p:cNvCxnSpPr>
          <p:nvPr/>
        </p:nvCxnSpPr>
        <p:spPr>
          <a:xfrm>
            <a:off x="1057838" y="6521823"/>
            <a:ext cx="1461244"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B27B542-A107-20EF-651D-6AB38B11B9D3}"/>
              </a:ext>
            </a:extLst>
          </p:cNvPr>
          <p:cNvCxnSpPr>
            <a:cxnSpLocks/>
          </p:cNvCxnSpPr>
          <p:nvPr/>
        </p:nvCxnSpPr>
        <p:spPr>
          <a:xfrm>
            <a:off x="1053357" y="6728011"/>
            <a:ext cx="1461244"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6C31C765-135E-3915-5EA0-734583E583E4}"/>
              </a:ext>
            </a:extLst>
          </p:cNvPr>
          <p:cNvSpPr txBox="1"/>
          <p:nvPr/>
        </p:nvSpPr>
        <p:spPr>
          <a:xfrm>
            <a:off x="2514601" y="2497998"/>
            <a:ext cx="1569660" cy="369332"/>
          </a:xfrm>
          <a:prstGeom prst="rect">
            <a:avLst/>
          </a:prstGeom>
          <a:noFill/>
        </p:spPr>
        <p:txBody>
          <a:bodyPr wrap="none" rtlCol="0">
            <a:spAutoFit/>
          </a:bodyPr>
          <a:lstStyle/>
          <a:p>
            <a:r>
              <a:rPr kumimoji="1" lang="ja-JP" altLang="en-US" dirty="0">
                <a:solidFill>
                  <a:srgbClr val="FFFF00"/>
                </a:solidFill>
              </a:rPr>
              <a:t>変更必要箇所</a:t>
            </a:r>
          </a:p>
        </p:txBody>
      </p:sp>
      <p:sp>
        <p:nvSpPr>
          <p:cNvPr id="19" name="テキスト ボックス 18">
            <a:extLst>
              <a:ext uri="{FF2B5EF4-FFF2-40B4-BE49-F238E27FC236}">
                <a16:creationId xmlns:a16="http://schemas.microsoft.com/office/drawing/2014/main" id="{7E269F82-C697-A036-2ADA-6D2183BCABBA}"/>
              </a:ext>
            </a:extLst>
          </p:cNvPr>
          <p:cNvSpPr txBox="1"/>
          <p:nvPr/>
        </p:nvSpPr>
        <p:spPr>
          <a:xfrm>
            <a:off x="271611" y="4125140"/>
            <a:ext cx="1107996" cy="369332"/>
          </a:xfrm>
          <a:prstGeom prst="rect">
            <a:avLst/>
          </a:prstGeom>
          <a:noFill/>
        </p:spPr>
        <p:txBody>
          <a:bodyPr wrap="none" rtlCol="0">
            <a:spAutoFit/>
          </a:bodyPr>
          <a:lstStyle/>
          <a:p>
            <a:r>
              <a:rPr lang="ja-JP" altLang="en-US" dirty="0">
                <a:solidFill>
                  <a:srgbClr val="F26A0E"/>
                </a:solidFill>
              </a:rPr>
              <a:t>開発環境</a:t>
            </a:r>
            <a:endParaRPr kumimoji="1" lang="ja-JP" altLang="en-US" dirty="0">
              <a:solidFill>
                <a:srgbClr val="F26A0E"/>
              </a:solidFill>
            </a:endParaRPr>
          </a:p>
        </p:txBody>
      </p:sp>
      <p:sp>
        <p:nvSpPr>
          <p:cNvPr id="20" name="テキスト ボックス 19">
            <a:extLst>
              <a:ext uri="{FF2B5EF4-FFF2-40B4-BE49-F238E27FC236}">
                <a16:creationId xmlns:a16="http://schemas.microsoft.com/office/drawing/2014/main" id="{C3908149-B3F1-E5DB-F8B8-C5761327D78C}"/>
              </a:ext>
            </a:extLst>
          </p:cNvPr>
          <p:cNvSpPr txBox="1"/>
          <p:nvPr/>
        </p:nvSpPr>
        <p:spPr>
          <a:xfrm>
            <a:off x="4988004" y="4125140"/>
            <a:ext cx="1107996" cy="369332"/>
          </a:xfrm>
          <a:prstGeom prst="rect">
            <a:avLst/>
          </a:prstGeom>
          <a:noFill/>
        </p:spPr>
        <p:txBody>
          <a:bodyPr wrap="none" rtlCol="0">
            <a:spAutoFit/>
          </a:bodyPr>
          <a:lstStyle/>
          <a:p>
            <a:r>
              <a:rPr lang="ja-JP" altLang="en-US" dirty="0">
                <a:solidFill>
                  <a:srgbClr val="F26A0E"/>
                </a:solidFill>
              </a:rPr>
              <a:t>本番環境</a:t>
            </a:r>
            <a:endParaRPr kumimoji="1" lang="ja-JP" altLang="en-US" dirty="0">
              <a:solidFill>
                <a:srgbClr val="F26A0E"/>
              </a:solidFill>
            </a:endParaRPr>
          </a:p>
        </p:txBody>
      </p:sp>
    </p:spTree>
    <p:extLst>
      <p:ext uri="{BB962C8B-B14F-4D97-AF65-F5344CB8AC3E}">
        <p14:creationId xmlns:p14="http://schemas.microsoft.com/office/powerpoint/2010/main" val="3804678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a:xfrm>
            <a:off x="721659" y="141007"/>
            <a:ext cx="10515600" cy="576169"/>
          </a:xfrm>
        </p:spPr>
        <p:txBody>
          <a:bodyPr>
            <a:normAutofit fontScale="90000"/>
          </a:bodyPr>
          <a:lstStyle/>
          <a:p>
            <a:r>
              <a:rPr kumimoji="1" lang="ja-JP" altLang="en-US" dirty="0"/>
              <a:t>デプロイの手順</a:t>
            </a:r>
            <a:r>
              <a:rPr lang="ja-JP" altLang="en-US" dirty="0"/>
              <a:t>③</a:t>
            </a:r>
            <a:r>
              <a:rPr lang="en-US" altLang="ja-JP" dirty="0"/>
              <a:t> (git</a:t>
            </a:r>
            <a:r>
              <a:rPr lang="ja-JP" altLang="en-US" dirty="0"/>
              <a:t>利用</a:t>
            </a:r>
            <a:r>
              <a:rPr lang="en-US" altLang="ja-JP" dirty="0"/>
              <a:t>)</a:t>
            </a:r>
            <a:r>
              <a:rPr lang="ja-JP" altLang="en-US" dirty="0"/>
              <a:t> </a:t>
            </a:r>
            <a:r>
              <a:rPr kumimoji="1" lang="en-US" altLang="ja-JP" dirty="0"/>
              <a:t>(DB</a:t>
            </a:r>
            <a:r>
              <a:rPr kumimoji="1" lang="ja-JP" altLang="en-US" dirty="0"/>
              <a:t>の作成</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91666AB-6A6B-7A67-2D83-078B914981B5}"/>
              </a:ext>
            </a:extLst>
          </p:cNvPr>
          <p:cNvSpPr>
            <a:spLocks noGrp="1"/>
          </p:cNvSpPr>
          <p:nvPr>
            <p:ph idx="1"/>
          </p:nvPr>
        </p:nvSpPr>
        <p:spPr>
          <a:xfrm>
            <a:off x="363910" y="703719"/>
            <a:ext cx="11317941" cy="1588092"/>
          </a:xfrm>
        </p:spPr>
        <p:txBody>
          <a:bodyPr>
            <a:normAutofit fontScale="92500" lnSpcReduction="10000"/>
          </a:bodyPr>
          <a:lstStyle/>
          <a:p>
            <a:pPr marL="0" indent="0">
              <a:buNone/>
            </a:pPr>
            <a:r>
              <a:rPr kumimoji="1" lang="en-US" altLang="ja-JP" sz="2400" dirty="0"/>
              <a:t>5.Tera Term</a:t>
            </a:r>
            <a:r>
              <a:rPr kumimoji="1" lang="ja-JP" altLang="en-US" sz="2400" dirty="0"/>
              <a:t>等を利用して</a:t>
            </a:r>
            <a:r>
              <a:rPr lang="ja-JP" altLang="en-US" sz="2400" dirty="0"/>
              <a:t>サーバーに</a:t>
            </a:r>
            <a:r>
              <a:rPr lang="en-US" altLang="ja-JP" sz="2400" dirty="0" err="1"/>
              <a:t>ssh</a:t>
            </a:r>
            <a:r>
              <a:rPr lang="ja-JP" altLang="en-US" sz="2400" dirty="0"/>
              <a:t>接続しサーバー上の</a:t>
            </a:r>
            <a:endParaRPr lang="en-US" altLang="ja-JP" sz="2400" dirty="0"/>
          </a:p>
          <a:p>
            <a:pPr marL="0" indent="0">
              <a:buNone/>
            </a:pPr>
            <a:r>
              <a:rPr lang="ja-JP" altLang="en-US" sz="2400" dirty="0"/>
              <a:t>   プロジェクトフォルダまで到達し、</a:t>
            </a:r>
            <a:endParaRPr lang="en-US" altLang="ja-JP" sz="2400" dirty="0"/>
          </a:p>
          <a:p>
            <a:pPr marL="0" indent="0">
              <a:buNone/>
            </a:pPr>
            <a:r>
              <a:rPr lang="en-US" altLang="ja-JP" sz="2400" dirty="0"/>
              <a:t> </a:t>
            </a:r>
            <a:r>
              <a:rPr lang="ja-JP" altLang="en-US" sz="2400" dirty="0"/>
              <a:t>       </a:t>
            </a:r>
            <a:r>
              <a:rPr lang="en-US" altLang="ja-JP" sz="2400" dirty="0">
                <a:solidFill>
                  <a:srgbClr val="FF0000"/>
                </a:solidFill>
              </a:rPr>
              <a:t>php artisan </a:t>
            </a:r>
            <a:r>
              <a:rPr lang="en-US" altLang="ja-JP" sz="2400" dirty="0" err="1">
                <a:solidFill>
                  <a:srgbClr val="FF0000"/>
                </a:solidFill>
              </a:rPr>
              <a:t>migate</a:t>
            </a:r>
            <a:endParaRPr lang="en-US" altLang="ja-JP" sz="2400" dirty="0">
              <a:solidFill>
                <a:srgbClr val="FF0000"/>
              </a:solidFill>
            </a:endParaRPr>
          </a:p>
          <a:p>
            <a:pPr marL="0" indent="0">
              <a:buNone/>
            </a:pPr>
            <a:r>
              <a:rPr lang="ja-JP" altLang="en-US" sz="2400" dirty="0"/>
              <a:t>をおこない、</a:t>
            </a:r>
            <a:r>
              <a:rPr lang="en-US" altLang="ja-JP" sz="2400" dirty="0"/>
              <a:t>DB</a:t>
            </a:r>
            <a:r>
              <a:rPr lang="ja-JP" altLang="en-US" sz="2400" dirty="0"/>
              <a:t>テーブルをすべて構築できる。</a:t>
            </a:r>
            <a:endParaRPr lang="en-US" altLang="ja-JP" sz="2400" dirty="0"/>
          </a:p>
          <a:p>
            <a:pPr marL="0" indent="0">
              <a:buNone/>
            </a:pPr>
            <a:endParaRPr kumimoji="1" lang="en-US" altLang="ja-JP" sz="2400" dirty="0"/>
          </a:p>
          <a:p>
            <a:pPr marL="0" indent="0">
              <a:buNone/>
            </a:pPr>
            <a:endParaRPr kumimoji="1" lang="en-US" altLang="ja-JP" sz="2400" dirty="0"/>
          </a:p>
          <a:p>
            <a:pPr marL="0" indent="0">
              <a:buNone/>
            </a:pPr>
            <a:endParaRPr lang="en-US" altLang="ja-JP" sz="2400" dirty="0"/>
          </a:p>
          <a:p>
            <a:pPr marL="0" indent="0">
              <a:buNone/>
            </a:pPr>
            <a:endParaRPr kumimoji="1" lang="en-US" altLang="ja-JP" sz="2400" dirty="0"/>
          </a:p>
          <a:p>
            <a:pPr marL="0" indent="0">
              <a:buNone/>
            </a:pPr>
            <a:endParaRPr kumimoji="1" lang="ja-JP" altLang="en-US" sz="2400" dirty="0"/>
          </a:p>
        </p:txBody>
      </p:sp>
      <p:pic>
        <p:nvPicPr>
          <p:cNvPr id="5" name="図 4">
            <a:extLst>
              <a:ext uri="{FF2B5EF4-FFF2-40B4-BE49-F238E27FC236}">
                <a16:creationId xmlns:a16="http://schemas.microsoft.com/office/drawing/2014/main" id="{2F2D9907-E3DC-27A1-9183-84FA011A1695}"/>
              </a:ext>
            </a:extLst>
          </p:cNvPr>
          <p:cNvPicPr>
            <a:picLocks noChangeAspect="1"/>
          </p:cNvPicPr>
          <p:nvPr/>
        </p:nvPicPr>
        <p:blipFill>
          <a:blip r:embed="rId2"/>
          <a:stretch>
            <a:fillRect/>
          </a:stretch>
        </p:blipFill>
        <p:spPr>
          <a:xfrm>
            <a:off x="363910" y="2582660"/>
            <a:ext cx="5513013" cy="3571621"/>
          </a:xfrm>
          <a:prstGeom prst="rect">
            <a:avLst/>
          </a:prstGeom>
        </p:spPr>
      </p:pic>
      <p:pic>
        <p:nvPicPr>
          <p:cNvPr id="7" name="図 6">
            <a:extLst>
              <a:ext uri="{FF2B5EF4-FFF2-40B4-BE49-F238E27FC236}">
                <a16:creationId xmlns:a16="http://schemas.microsoft.com/office/drawing/2014/main" id="{6F5CCC86-BDA5-EFEB-71D0-3AB7FF707294}"/>
              </a:ext>
            </a:extLst>
          </p:cNvPr>
          <p:cNvPicPr>
            <a:picLocks noChangeAspect="1"/>
          </p:cNvPicPr>
          <p:nvPr/>
        </p:nvPicPr>
        <p:blipFill>
          <a:blip r:embed="rId3"/>
          <a:stretch>
            <a:fillRect/>
          </a:stretch>
        </p:blipFill>
        <p:spPr>
          <a:xfrm>
            <a:off x="6427694" y="2582660"/>
            <a:ext cx="4240025" cy="3868359"/>
          </a:xfrm>
          <a:prstGeom prst="rect">
            <a:avLst/>
          </a:prstGeom>
        </p:spPr>
      </p:pic>
    </p:spTree>
    <p:extLst>
      <p:ext uri="{BB962C8B-B14F-4D97-AF65-F5344CB8AC3E}">
        <p14:creationId xmlns:p14="http://schemas.microsoft.com/office/powerpoint/2010/main" val="1852485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a:xfrm>
            <a:off x="721659" y="141007"/>
            <a:ext cx="10515600" cy="576169"/>
          </a:xfrm>
        </p:spPr>
        <p:txBody>
          <a:bodyPr>
            <a:normAutofit fontScale="90000"/>
          </a:bodyPr>
          <a:lstStyle/>
          <a:p>
            <a:r>
              <a:rPr kumimoji="1" lang="ja-JP" altLang="en-US" dirty="0"/>
              <a:t>デプロイの手順</a:t>
            </a:r>
            <a:r>
              <a:rPr lang="ja-JP" altLang="en-US" dirty="0"/>
              <a:t>④</a:t>
            </a:r>
            <a:r>
              <a:rPr lang="en-US" altLang="ja-JP" dirty="0"/>
              <a:t> (git</a:t>
            </a:r>
            <a:r>
              <a:rPr lang="ja-JP" altLang="en-US" dirty="0"/>
              <a:t>利用</a:t>
            </a:r>
            <a:r>
              <a:rPr lang="en-US" altLang="ja-JP" dirty="0"/>
              <a:t>)</a:t>
            </a:r>
            <a:r>
              <a:rPr lang="ja-JP" altLang="en-US" dirty="0"/>
              <a:t> </a:t>
            </a:r>
            <a:endParaRPr kumimoji="1" lang="ja-JP" altLang="en-US" dirty="0"/>
          </a:p>
        </p:txBody>
      </p:sp>
      <p:sp>
        <p:nvSpPr>
          <p:cNvPr id="3" name="コンテンツ プレースホルダー 2">
            <a:extLst>
              <a:ext uri="{FF2B5EF4-FFF2-40B4-BE49-F238E27FC236}">
                <a16:creationId xmlns:a16="http://schemas.microsoft.com/office/drawing/2014/main" id="{291666AB-6A6B-7A67-2D83-078B914981B5}"/>
              </a:ext>
            </a:extLst>
          </p:cNvPr>
          <p:cNvSpPr>
            <a:spLocks noGrp="1"/>
          </p:cNvSpPr>
          <p:nvPr>
            <p:ph idx="1"/>
          </p:nvPr>
        </p:nvSpPr>
        <p:spPr>
          <a:xfrm>
            <a:off x="347382" y="615390"/>
            <a:ext cx="11317941" cy="3194610"/>
          </a:xfrm>
        </p:spPr>
        <p:txBody>
          <a:bodyPr>
            <a:normAutofit/>
          </a:bodyPr>
          <a:lstStyle/>
          <a:p>
            <a:pPr marL="0" indent="0">
              <a:lnSpc>
                <a:spcPct val="150000"/>
              </a:lnSpc>
              <a:buNone/>
            </a:pPr>
            <a:r>
              <a:rPr lang="en-US" altLang="ja-JP" sz="2400" dirty="0"/>
              <a:t>6.</a:t>
            </a:r>
            <a:r>
              <a:rPr lang="ja-JP" altLang="en-US" sz="2400" dirty="0"/>
              <a:t> サーバーの公開フィルダのパスとサーバー上のプロジェクトフォルダの</a:t>
            </a:r>
            <a:r>
              <a:rPr lang="en-US" altLang="ja-JP" sz="2400" dirty="0"/>
              <a:t>public</a:t>
            </a:r>
            <a:r>
              <a:rPr lang="ja-JP" altLang="en-US" sz="2400" dirty="0"/>
              <a:t>フォルダをシンボリックリンクでつなぐ。</a:t>
            </a:r>
            <a:r>
              <a:rPr lang="en-US" altLang="ja-JP" sz="2400" dirty="0"/>
              <a:t>(</a:t>
            </a:r>
            <a:r>
              <a:rPr lang="ja-JP" altLang="en-US" sz="2400" dirty="0"/>
              <a:t>難</a:t>
            </a:r>
            <a:r>
              <a:rPr lang="en-US" altLang="ja-JP" sz="2400" dirty="0"/>
              <a:t>)</a:t>
            </a:r>
          </a:p>
          <a:p>
            <a:pPr marL="0" indent="0">
              <a:lnSpc>
                <a:spcPct val="150000"/>
              </a:lnSpc>
              <a:buNone/>
            </a:pPr>
            <a:r>
              <a:rPr lang="ja-JP" altLang="en-US" sz="1200" dirty="0">
                <a:solidFill>
                  <a:srgbClr val="0563C1"/>
                </a:solidFill>
                <a:hlinkClick r:id="rId2">
                  <a:extLst>
                    <a:ext uri="{A12FA001-AC4F-418D-AE19-62706E023703}">
                      <ahyp:hlinkClr xmlns:ahyp="http://schemas.microsoft.com/office/drawing/2018/hyperlinkcolor" val="tx"/>
                    </a:ext>
                  </a:extLst>
                </a:hlinkClick>
              </a:rPr>
              <a:t>                </a:t>
            </a:r>
            <a:r>
              <a:rPr lang="en-US" altLang="ja-JP" sz="1200" dirty="0">
                <a:solidFill>
                  <a:srgbClr val="0563C1"/>
                </a:solidFill>
                <a:hlinkClick r:id="rId2">
                  <a:extLst>
                    <a:ext uri="{A12FA001-AC4F-418D-AE19-62706E023703}">
                      <ahyp:hlinkClr xmlns:ahyp="http://schemas.microsoft.com/office/drawing/2018/hyperlinkcolor" val="tx"/>
                    </a:ext>
                  </a:extLst>
                </a:hlinkClick>
              </a:rPr>
              <a:t>https://biz.addisteria.com/laravel_project_deploy8</a:t>
            </a:r>
            <a:r>
              <a:rPr lang="en-US" altLang="ja-JP" sz="1200" dirty="0">
                <a:hlinkClick r:id="rId2">
                  <a:extLst>
                    <a:ext uri="{A12FA001-AC4F-418D-AE19-62706E023703}">
                      <ahyp:hlinkClr xmlns:ahyp="http://schemas.microsoft.com/office/drawing/2018/hyperlinkcolor" val="tx"/>
                    </a:ext>
                  </a:extLst>
                </a:hlinkClick>
              </a:rPr>
              <a:t>/</a:t>
            </a:r>
            <a:r>
              <a:rPr lang="ja-JP" altLang="en-US" sz="1200" dirty="0"/>
              <a:t>                  </a:t>
            </a:r>
            <a:r>
              <a:rPr lang="en-US" altLang="ja-JP" sz="1200" dirty="0">
                <a:hlinkClick r:id="rId3">
                  <a:extLst>
                    <a:ext uri="{A12FA001-AC4F-418D-AE19-62706E023703}">
                      <ahyp:hlinkClr xmlns:ahyp="http://schemas.microsoft.com/office/drawing/2018/hyperlinkcolor" val="tx"/>
                    </a:ext>
                  </a:extLst>
                </a:hlinkClick>
              </a:rPr>
              <a:t>https://brainlog.jp/programming/laravel/post-1287/</a:t>
            </a:r>
            <a:r>
              <a:rPr lang="en-US" altLang="ja-JP" sz="1200" dirty="0"/>
              <a:t>   </a:t>
            </a:r>
          </a:p>
          <a:p>
            <a:pPr marL="457200" lvl="1" indent="0">
              <a:lnSpc>
                <a:spcPct val="150000"/>
              </a:lnSpc>
              <a:buNone/>
            </a:pPr>
            <a:r>
              <a:rPr lang="en-US" altLang="ja-JP" sz="1200" dirty="0"/>
              <a:t> </a:t>
            </a:r>
            <a:r>
              <a:rPr lang="ja-JP" altLang="en-US" sz="1200" dirty="0"/>
              <a:t>注意   </a:t>
            </a:r>
            <a:r>
              <a:rPr kumimoji="1" lang="en-US" altLang="ja-JP" sz="1200" dirty="0"/>
              <a:t>(※URL</a:t>
            </a:r>
            <a:r>
              <a:rPr kumimoji="1" lang="ja-JP" altLang="en-US" sz="1200" dirty="0"/>
              <a:t>では   </a:t>
            </a:r>
            <a:r>
              <a:rPr kumimoji="1" lang="en-US" altLang="ja-JP" sz="1200" dirty="0" err="1"/>
              <a:t>public_HTML</a:t>
            </a:r>
            <a:r>
              <a:rPr kumimoji="1" lang="ja-JP" altLang="en-US" sz="1200" dirty="0"/>
              <a:t>はとばされる</a:t>
            </a:r>
            <a:r>
              <a:rPr lang="en-US" altLang="ja-JP" sz="1200" dirty="0"/>
              <a:t>  ex.</a:t>
            </a:r>
            <a:r>
              <a:rPr kumimoji="1" lang="en-US" altLang="ja-JP" sz="1200" dirty="0"/>
              <a:t> laravelmovie.xsrv.jp/</a:t>
            </a:r>
            <a:r>
              <a:rPr kumimoji="1" lang="en-US" altLang="ja-JP" sz="1200" dirty="0" err="1"/>
              <a:t>public_HTML</a:t>
            </a:r>
            <a:r>
              <a:rPr kumimoji="1" lang="en-US" altLang="ja-JP" sz="1200" dirty="0"/>
              <a:t>/</a:t>
            </a:r>
            <a:r>
              <a:rPr kumimoji="1" lang="en-US" altLang="ja-JP" sz="1200" dirty="0" err="1"/>
              <a:t>laravel</a:t>
            </a:r>
            <a:r>
              <a:rPr kumimoji="1" lang="ja-JP" altLang="en-US" sz="1200" dirty="0"/>
              <a:t>          →</a:t>
            </a:r>
            <a:r>
              <a:rPr kumimoji="1" lang="en-US" altLang="ja-JP" sz="1200" dirty="0"/>
              <a:t> </a:t>
            </a:r>
            <a:r>
              <a:rPr kumimoji="1" lang="en-US" altLang="ja-JP" sz="1200" dirty="0">
                <a:hlinkClick r:id="rId4" action="ppaction://hlinkfile"/>
              </a:rPr>
              <a:t>URL:laravelmovie.xsrv.jp/Laravel</a:t>
            </a:r>
            <a:r>
              <a:rPr kumimoji="1" lang="en-US" altLang="ja-JP" sz="1200" dirty="0"/>
              <a:t>    )</a:t>
            </a:r>
            <a:endParaRPr lang="en-US" altLang="ja-JP" sz="1200" dirty="0"/>
          </a:p>
          <a:p>
            <a:pPr marL="0" indent="0">
              <a:lnSpc>
                <a:spcPct val="150000"/>
              </a:lnSpc>
              <a:buNone/>
            </a:pPr>
            <a:r>
              <a:rPr lang="ja-JP" altLang="en-US" sz="2400" dirty="0"/>
              <a:t>①公開フォルダまで到達する</a:t>
            </a:r>
            <a:endParaRPr kumimoji="1" lang="ja-JP" altLang="en-US" sz="2400" dirty="0"/>
          </a:p>
        </p:txBody>
      </p:sp>
      <p:pic>
        <p:nvPicPr>
          <p:cNvPr id="5" name="図 4">
            <a:extLst>
              <a:ext uri="{FF2B5EF4-FFF2-40B4-BE49-F238E27FC236}">
                <a16:creationId xmlns:a16="http://schemas.microsoft.com/office/drawing/2014/main" id="{7A22BA78-6171-5B65-7C40-F6A7DEB8CB9E}"/>
              </a:ext>
            </a:extLst>
          </p:cNvPr>
          <p:cNvPicPr>
            <a:picLocks noChangeAspect="1"/>
          </p:cNvPicPr>
          <p:nvPr/>
        </p:nvPicPr>
        <p:blipFill>
          <a:blip r:embed="rId5"/>
          <a:stretch>
            <a:fillRect/>
          </a:stretch>
        </p:blipFill>
        <p:spPr>
          <a:xfrm>
            <a:off x="4858871" y="2813725"/>
            <a:ext cx="5950603" cy="1397546"/>
          </a:xfrm>
          <a:prstGeom prst="rect">
            <a:avLst/>
          </a:prstGeom>
        </p:spPr>
      </p:pic>
      <p:sp>
        <p:nvSpPr>
          <p:cNvPr id="28" name="テキスト ボックス 27">
            <a:extLst>
              <a:ext uri="{FF2B5EF4-FFF2-40B4-BE49-F238E27FC236}">
                <a16:creationId xmlns:a16="http://schemas.microsoft.com/office/drawing/2014/main" id="{A81B8490-4908-50B9-33F5-87C5E2598809}"/>
              </a:ext>
            </a:extLst>
          </p:cNvPr>
          <p:cNvSpPr txBox="1"/>
          <p:nvPr/>
        </p:nvSpPr>
        <p:spPr>
          <a:xfrm>
            <a:off x="4035333" y="5144721"/>
            <a:ext cx="5270031" cy="261610"/>
          </a:xfrm>
          <a:prstGeom prst="rect">
            <a:avLst/>
          </a:prstGeom>
          <a:noFill/>
        </p:spPr>
        <p:txBody>
          <a:bodyPr wrap="square" rtlCol="0">
            <a:spAutoFit/>
          </a:bodyPr>
          <a:lstStyle/>
          <a:p>
            <a:r>
              <a:rPr lang="en-US" altLang="ja-JP" sz="1100" dirty="0"/>
              <a:t>Test3(</a:t>
            </a:r>
            <a:r>
              <a:rPr lang="ja-JP" altLang="en-US" sz="1100" dirty="0"/>
              <a:t>シンボリックリンク</a:t>
            </a:r>
            <a:r>
              <a:rPr lang="en-US" altLang="ja-JP" sz="1100" dirty="0"/>
              <a:t>)(</a:t>
            </a:r>
            <a:r>
              <a:rPr lang="ja-JP" altLang="en-US" sz="1100" dirty="0"/>
              <a:t>←</a:t>
            </a:r>
            <a:r>
              <a:rPr lang="ja-JP" altLang="en-US" sz="1100" b="1" dirty="0">
                <a:solidFill>
                  <a:srgbClr val="FF0000"/>
                </a:solidFill>
              </a:rPr>
              <a:t>これをつくる</a:t>
            </a:r>
            <a:r>
              <a:rPr lang="ja-JP" altLang="en-US" sz="1100" dirty="0"/>
              <a:t>。</a:t>
            </a:r>
            <a:r>
              <a:rPr lang="en-US" altLang="ja-JP" sz="1100" dirty="0"/>
              <a:t>)(※</a:t>
            </a:r>
            <a:r>
              <a:rPr lang="ja-JP" altLang="en-US" sz="1100" dirty="0"/>
              <a:t>フィルダじゃなくリンク</a:t>
            </a:r>
            <a:r>
              <a:rPr lang="en-US" altLang="ja-JP" sz="1100" dirty="0"/>
              <a:t>)</a:t>
            </a:r>
            <a:endParaRPr kumimoji="1" lang="ja-JP" altLang="en-US" sz="1100" dirty="0"/>
          </a:p>
        </p:txBody>
      </p:sp>
      <p:sp>
        <p:nvSpPr>
          <p:cNvPr id="60" name="テキスト ボックス 59">
            <a:extLst>
              <a:ext uri="{FF2B5EF4-FFF2-40B4-BE49-F238E27FC236}">
                <a16:creationId xmlns:a16="http://schemas.microsoft.com/office/drawing/2014/main" id="{29ADD07F-702B-267E-11FA-05DC265B570B}"/>
              </a:ext>
            </a:extLst>
          </p:cNvPr>
          <p:cNvSpPr txBox="1"/>
          <p:nvPr/>
        </p:nvSpPr>
        <p:spPr>
          <a:xfrm>
            <a:off x="5347477" y="5217922"/>
            <a:ext cx="5717520" cy="594586"/>
          </a:xfrm>
          <a:prstGeom prst="rect">
            <a:avLst/>
          </a:prstGeom>
          <a:noFill/>
        </p:spPr>
        <p:txBody>
          <a:bodyPr wrap="square" rtlCol="0">
            <a:spAutoFit/>
          </a:bodyPr>
          <a:lstStyle/>
          <a:p>
            <a:pPr marL="0" indent="0">
              <a:lnSpc>
                <a:spcPct val="150000"/>
              </a:lnSpc>
              <a:buNone/>
            </a:pPr>
            <a:r>
              <a:rPr lang="ja-JP" altLang="en-US" sz="2400" dirty="0"/>
              <a:t>②シンボリックリンクをつくる</a:t>
            </a:r>
            <a:endParaRPr kumimoji="1" lang="ja-JP" altLang="en-US" sz="2400" dirty="0"/>
          </a:p>
        </p:txBody>
      </p:sp>
      <p:pic>
        <p:nvPicPr>
          <p:cNvPr id="62" name="図 61">
            <a:extLst>
              <a:ext uri="{FF2B5EF4-FFF2-40B4-BE49-F238E27FC236}">
                <a16:creationId xmlns:a16="http://schemas.microsoft.com/office/drawing/2014/main" id="{FB98A0B8-CB67-3494-5E84-BE1A9287FFAD}"/>
              </a:ext>
            </a:extLst>
          </p:cNvPr>
          <p:cNvPicPr>
            <a:picLocks noChangeAspect="1"/>
          </p:cNvPicPr>
          <p:nvPr/>
        </p:nvPicPr>
        <p:blipFill>
          <a:blip r:embed="rId6"/>
          <a:stretch>
            <a:fillRect/>
          </a:stretch>
        </p:blipFill>
        <p:spPr>
          <a:xfrm>
            <a:off x="5479041" y="5764706"/>
            <a:ext cx="5037680" cy="1015055"/>
          </a:xfrm>
          <a:prstGeom prst="rect">
            <a:avLst/>
          </a:prstGeom>
        </p:spPr>
      </p:pic>
      <p:grpSp>
        <p:nvGrpSpPr>
          <p:cNvPr id="66" name="グループ化 65">
            <a:extLst>
              <a:ext uri="{FF2B5EF4-FFF2-40B4-BE49-F238E27FC236}">
                <a16:creationId xmlns:a16="http://schemas.microsoft.com/office/drawing/2014/main" id="{80F587B1-4D8F-DC16-48D0-05239D300038}"/>
              </a:ext>
            </a:extLst>
          </p:cNvPr>
          <p:cNvGrpSpPr/>
          <p:nvPr/>
        </p:nvGrpSpPr>
        <p:grpSpPr>
          <a:xfrm>
            <a:off x="600636" y="3429000"/>
            <a:ext cx="4984376" cy="3350761"/>
            <a:chOff x="600636" y="3429000"/>
            <a:chExt cx="4984376" cy="3350761"/>
          </a:xfrm>
        </p:grpSpPr>
        <p:pic>
          <p:nvPicPr>
            <p:cNvPr id="7" name="図 6">
              <a:extLst>
                <a:ext uri="{FF2B5EF4-FFF2-40B4-BE49-F238E27FC236}">
                  <a16:creationId xmlns:a16="http://schemas.microsoft.com/office/drawing/2014/main" id="{EF56C2E9-FA00-FB7C-6286-CFD1290B09BA}"/>
                </a:ext>
              </a:extLst>
            </p:cNvPr>
            <p:cNvPicPr>
              <a:picLocks noChangeAspect="1"/>
            </p:cNvPicPr>
            <p:nvPr/>
          </p:nvPicPr>
          <p:blipFill rotWithShape="1">
            <a:blip r:embed="rId7"/>
            <a:srcRect l="5260" b="14425"/>
            <a:stretch/>
          </p:blipFill>
          <p:spPr>
            <a:xfrm>
              <a:off x="600636" y="3429000"/>
              <a:ext cx="494662" cy="192741"/>
            </a:xfrm>
            <a:prstGeom prst="rect">
              <a:avLst/>
            </a:prstGeom>
          </p:spPr>
        </p:pic>
        <p:cxnSp>
          <p:nvCxnSpPr>
            <p:cNvPr id="9" name="直線コネクタ 8">
              <a:extLst>
                <a:ext uri="{FF2B5EF4-FFF2-40B4-BE49-F238E27FC236}">
                  <a16:creationId xmlns:a16="http://schemas.microsoft.com/office/drawing/2014/main" id="{B0CC0BC8-949C-281F-81C9-59C46A8D4970}"/>
                </a:ext>
              </a:extLst>
            </p:cNvPr>
            <p:cNvCxnSpPr/>
            <p:nvPr/>
          </p:nvCxnSpPr>
          <p:spPr>
            <a:xfrm>
              <a:off x="977153" y="3550024"/>
              <a:ext cx="430306"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047BCF04-3CD2-67E7-BE38-45AA766C67BC}"/>
                </a:ext>
              </a:extLst>
            </p:cNvPr>
            <p:cNvCxnSpPr>
              <a:cxnSpLocks/>
            </p:cNvCxnSpPr>
            <p:nvPr/>
          </p:nvCxnSpPr>
          <p:spPr>
            <a:xfrm>
              <a:off x="1123796" y="3550024"/>
              <a:ext cx="0" cy="3191435"/>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7F5DABA8-7074-78FF-FDDC-3C37B9C9066C}"/>
                </a:ext>
              </a:extLst>
            </p:cNvPr>
            <p:cNvCxnSpPr>
              <a:cxnSpLocks/>
            </p:cNvCxnSpPr>
            <p:nvPr/>
          </p:nvCxnSpPr>
          <p:spPr>
            <a:xfrm>
              <a:off x="1123796" y="4285130"/>
              <a:ext cx="283663" cy="0"/>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6AADC2EB-D2F2-03C0-D4DC-43253A6AD57E}"/>
                </a:ext>
              </a:extLst>
            </p:cNvPr>
            <p:cNvCxnSpPr>
              <a:cxnSpLocks/>
            </p:cNvCxnSpPr>
            <p:nvPr/>
          </p:nvCxnSpPr>
          <p:spPr>
            <a:xfrm>
              <a:off x="1127003" y="5746376"/>
              <a:ext cx="283663" cy="0"/>
            </a:xfrm>
            <a:prstGeom prst="line">
              <a:avLst/>
            </a:prstGeom>
          </p:spPr>
          <p:style>
            <a:lnRef idx="1">
              <a:schemeClr val="dk1"/>
            </a:lnRef>
            <a:fillRef idx="0">
              <a:schemeClr val="dk1"/>
            </a:fillRef>
            <a:effectRef idx="0">
              <a:schemeClr val="dk1"/>
            </a:effectRef>
            <a:fontRef idx="minor">
              <a:schemeClr val="tx1"/>
            </a:fontRef>
          </p:style>
        </p:cxnSp>
        <p:pic>
          <p:nvPicPr>
            <p:cNvPr id="16" name="図 15">
              <a:extLst>
                <a:ext uri="{FF2B5EF4-FFF2-40B4-BE49-F238E27FC236}">
                  <a16:creationId xmlns:a16="http://schemas.microsoft.com/office/drawing/2014/main" id="{03FE5E83-8BDD-4E2D-9A30-0A0E3FDE0E31}"/>
                </a:ext>
              </a:extLst>
            </p:cNvPr>
            <p:cNvPicPr>
              <a:picLocks noChangeAspect="1"/>
            </p:cNvPicPr>
            <p:nvPr/>
          </p:nvPicPr>
          <p:blipFill rotWithShape="1">
            <a:blip r:embed="rId7"/>
            <a:srcRect l="5260" t="1" r="55250" b="17409"/>
            <a:stretch/>
          </p:blipFill>
          <p:spPr>
            <a:xfrm>
              <a:off x="1479177" y="4161865"/>
              <a:ext cx="206187" cy="186018"/>
            </a:xfrm>
            <a:prstGeom prst="rect">
              <a:avLst/>
            </a:prstGeom>
          </p:spPr>
        </p:pic>
        <p:sp>
          <p:nvSpPr>
            <p:cNvPr id="17" name="テキスト ボックス 16">
              <a:extLst>
                <a:ext uri="{FF2B5EF4-FFF2-40B4-BE49-F238E27FC236}">
                  <a16:creationId xmlns:a16="http://schemas.microsoft.com/office/drawing/2014/main" id="{436469F0-DBA8-F5E2-E27E-D4136315CAD3}"/>
                </a:ext>
              </a:extLst>
            </p:cNvPr>
            <p:cNvSpPr txBox="1"/>
            <p:nvPr/>
          </p:nvSpPr>
          <p:spPr>
            <a:xfrm>
              <a:off x="1582269" y="4124068"/>
              <a:ext cx="2246877" cy="261610"/>
            </a:xfrm>
            <a:prstGeom prst="rect">
              <a:avLst/>
            </a:prstGeom>
            <a:noFill/>
          </p:spPr>
          <p:txBody>
            <a:bodyPr wrap="square" rtlCol="0">
              <a:spAutoFit/>
            </a:bodyPr>
            <a:lstStyle/>
            <a:p>
              <a:r>
                <a:rPr lang="en-US" altLang="ja-JP" sz="1100" dirty="0"/>
                <a:t>Laravelmovie.com(</a:t>
              </a:r>
              <a:r>
                <a:rPr lang="ja-JP" altLang="en-US" sz="1100" dirty="0"/>
                <a:t>公開</a:t>
              </a:r>
              <a:r>
                <a:rPr lang="en-US" altLang="ja-JP" sz="1100" dirty="0"/>
                <a:t>URL)</a:t>
              </a:r>
              <a:endParaRPr kumimoji="1" lang="ja-JP" altLang="en-US" sz="1100" dirty="0"/>
            </a:p>
          </p:txBody>
        </p:sp>
        <p:cxnSp>
          <p:nvCxnSpPr>
            <p:cNvPr id="18" name="直線コネクタ 17">
              <a:extLst>
                <a:ext uri="{FF2B5EF4-FFF2-40B4-BE49-F238E27FC236}">
                  <a16:creationId xmlns:a16="http://schemas.microsoft.com/office/drawing/2014/main" id="{51A45BC3-FE31-EB11-8DF2-CBA1CA94433F}"/>
                </a:ext>
              </a:extLst>
            </p:cNvPr>
            <p:cNvCxnSpPr>
              <a:cxnSpLocks/>
            </p:cNvCxnSpPr>
            <p:nvPr/>
          </p:nvCxnSpPr>
          <p:spPr>
            <a:xfrm>
              <a:off x="2629867" y="4347883"/>
              <a:ext cx="0" cy="977152"/>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CD6DF5DF-9A3A-BEBC-6CC3-A3C13AE66CF5}"/>
                </a:ext>
              </a:extLst>
            </p:cNvPr>
            <p:cNvCxnSpPr>
              <a:cxnSpLocks/>
            </p:cNvCxnSpPr>
            <p:nvPr/>
          </p:nvCxnSpPr>
          <p:spPr>
            <a:xfrm>
              <a:off x="2629867" y="4836459"/>
              <a:ext cx="283663" cy="0"/>
            </a:xfrm>
            <a:prstGeom prst="line">
              <a:avLst/>
            </a:prstGeom>
          </p:spPr>
          <p:style>
            <a:lnRef idx="1">
              <a:schemeClr val="dk1"/>
            </a:lnRef>
            <a:fillRef idx="0">
              <a:schemeClr val="dk1"/>
            </a:fillRef>
            <a:effectRef idx="0">
              <a:schemeClr val="dk1"/>
            </a:effectRef>
            <a:fontRef idx="minor">
              <a:schemeClr val="tx1"/>
            </a:fontRef>
          </p:style>
        </p:cxnSp>
        <p:pic>
          <p:nvPicPr>
            <p:cNvPr id="22" name="図 21">
              <a:extLst>
                <a:ext uri="{FF2B5EF4-FFF2-40B4-BE49-F238E27FC236}">
                  <a16:creationId xmlns:a16="http://schemas.microsoft.com/office/drawing/2014/main" id="{0DB83B22-3707-2D05-60F0-446CD682AF29}"/>
                </a:ext>
              </a:extLst>
            </p:cNvPr>
            <p:cNvPicPr>
              <a:picLocks noChangeAspect="1"/>
            </p:cNvPicPr>
            <p:nvPr/>
          </p:nvPicPr>
          <p:blipFill rotWithShape="1">
            <a:blip r:embed="rId7"/>
            <a:srcRect l="5260" t="1" r="55250" b="17409"/>
            <a:stretch/>
          </p:blipFill>
          <p:spPr>
            <a:xfrm>
              <a:off x="2913530" y="4743450"/>
              <a:ext cx="206187" cy="186018"/>
            </a:xfrm>
            <a:prstGeom prst="rect">
              <a:avLst/>
            </a:prstGeom>
          </p:spPr>
        </p:pic>
        <p:sp>
          <p:nvSpPr>
            <p:cNvPr id="23" name="テキスト ボックス 22">
              <a:extLst>
                <a:ext uri="{FF2B5EF4-FFF2-40B4-BE49-F238E27FC236}">
                  <a16:creationId xmlns:a16="http://schemas.microsoft.com/office/drawing/2014/main" id="{C0105712-C885-52C7-D037-5D460E80CB4F}"/>
                </a:ext>
              </a:extLst>
            </p:cNvPr>
            <p:cNvSpPr txBox="1"/>
            <p:nvPr/>
          </p:nvSpPr>
          <p:spPr>
            <a:xfrm>
              <a:off x="3025587" y="4743450"/>
              <a:ext cx="2213067" cy="261610"/>
            </a:xfrm>
            <a:prstGeom prst="rect">
              <a:avLst/>
            </a:prstGeom>
            <a:noFill/>
          </p:spPr>
          <p:txBody>
            <a:bodyPr wrap="square" rtlCol="0">
              <a:spAutoFit/>
            </a:bodyPr>
            <a:lstStyle/>
            <a:p>
              <a:r>
                <a:rPr kumimoji="1" lang="en-US" altLang="ja-JP" sz="1100" dirty="0" err="1"/>
                <a:t>Public_html</a:t>
              </a:r>
              <a:r>
                <a:rPr kumimoji="1" lang="en-US" altLang="ja-JP" sz="1100" dirty="0"/>
                <a:t>(</a:t>
              </a:r>
              <a:r>
                <a:rPr kumimoji="1" lang="ja-JP" altLang="en-US" sz="1100" dirty="0"/>
                <a:t>公開</a:t>
              </a:r>
              <a:r>
                <a:rPr lang="ja-JP" altLang="en-US" sz="1100" dirty="0"/>
                <a:t>フォルダ</a:t>
              </a:r>
              <a:r>
                <a:rPr kumimoji="1" lang="en-US" altLang="ja-JP" sz="1100" dirty="0"/>
                <a:t>)</a:t>
              </a:r>
              <a:endParaRPr kumimoji="1" lang="ja-JP" altLang="en-US" sz="1100" dirty="0"/>
            </a:p>
          </p:txBody>
        </p:sp>
        <p:cxnSp>
          <p:nvCxnSpPr>
            <p:cNvPr id="24" name="直線コネクタ 23">
              <a:extLst>
                <a:ext uri="{FF2B5EF4-FFF2-40B4-BE49-F238E27FC236}">
                  <a16:creationId xmlns:a16="http://schemas.microsoft.com/office/drawing/2014/main" id="{7DB10BDE-26A3-B575-0136-C54C52AB61B0}"/>
                </a:ext>
              </a:extLst>
            </p:cNvPr>
            <p:cNvCxnSpPr>
              <a:cxnSpLocks/>
            </p:cNvCxnSpPr>
            <p:nvPr/>
          </p:nvCxnSpPr>
          <p:spPr>
            <a:xfrm>
              <a:off x="3445656" y="5005060"/>
              <a:ext cx="0" cy="517199"/>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575FE69B-C592-D33D-2813-B0F3F42B0850}"/>
                </a:ext>
              </a:extLst>
            </p:cNvPr>
            <p:cNvCxnSpPr>
              <a:cxnSpLocks/>
            </p:cNvCxnSpPr>
            <p:nvPr/>
          </p:nvCxnSpPr>
          <p:spPr>
            <a:xfrm>
              <a:off x="3445656" y="5263659"/>
              <a:ext cx="283663" cy="0"/>
            </a:xfrm>
            <a:prstGeom prst="line">
              <a:avLst/>
            </a:prstGeom>
          </p:spPr>
          <p:style>
            <a:lnRef idx="1">
              <a:schemeClr val="dk1"/>
            </a:lnRef>
            <a:fillRef idx="0">
              <a:schemeClr val="dk1"/>
            </a:fillRef>
            <a:effectRef idx="0">
              <a:schemeClr val="dk1"/>
            </a:effectRef>
            <a:fontRef idx="minor">
              <a:schemeClr val="tx1"/>
            </a:fontRef>
          </p:style>
        </p:cxnSp>
        <p:grpSp>
          <p:nvGrpSpPr>
            <p:cNvPr id="31" name="グループ化 30">
              <a:extLst>
                <a:ext uri="{FF2B5EF4-FFF2-40B4-BE49-F238E27FC236}">
                  <a16:creationId xmlns:a16="http://schemas.microsoft.com/office/drawing/2014/main" id="{1DC91B87-0C9D-C679-FD4F-8C7621DEE4BA}"/>
                </a:ext>
              </a:extLst>
            </p:cNvPr>
            <p:cNvGrpSpPr/>
            <p:nvPr/>
          </p:nvGrpSpPr>
          <p:grpSpPr>
            <a:xfrm>
              <a:off x="1488141" y="5615571"/>
              <a:ext cx="652787" cy="261610"/>
              <a:chOff x="3771596" y="5144721"/>
              <a:chExt cx="652787" cy="261610"/>
            </a:xfrm>
          </p:grpSpPr>
          <p:pic>
            <p:nvPicPr>
              <p:cNvPr id="32" name="図 31">
                <a:extLst>
                  <a:ext uri="{FF2B5EF4-FFF2-40B4-BE49-F238E27FC236}">
                    <a16:creationId xmlns:a16="http://schemas.microsoft.com/office/drawing/2014/main" id="{02CCDA7C-92DC-3CEA-3838-DDDC07DF3306}"/>
                  </a:ext>
                </a:extLst>
              </p:cNvPr>
              <p:cNvPicPr>
                <a:picLocks noChangeAspect="1"/>
              </p:cNvPicPr>
              <p:nvPr/>
            </p:nvPicPr>
            <p:blipFill rotWithShape="1">
              <a:blip r:embed="rId7"/>
              <a:srcRect l="5260" t="1" r="55250" b="17409"/>
              <a:stretch/>
            </p:blipFill>
            <p:spPr>
              <a:xfrm>
                <a:off x="3771596" y="5145741"/>
                <a:ext cx="206187" cy="186018"/>
              </a:xfrm>
              <a:prstGeom prst="rect">
                <a:avLst/>
              </a:prstGeom>
            </p:spPr>
          </p:pic>
          <p:sp>
            <p:nvSpPr>
              <p:cNvPr id="33" name="テキスト ボックス 32">
                <a:extLst>
                  <a:ext uri="{FF2B5EF4-FFF2-40B4-BE49-F238E27FC236}">
                    <a16:creationId xmlns:a16="http://schemas.microsoft.com/office/drawing/2014/main" id="{22ABAECB-BC95-E3F4-7F93-F22FCC259946}"/>
                  </a:ext>
                </a:extLst>
              </p:cNvPr>
              <p:cNvSpPr txBox="1"/>
              <p:nvPr/>
            </p:nvSpPr>
            <p:spPr>
              <a:xfrm>
                <a:off x="3874689" y="5144721"/>
                <a:ext cx="549694" cy="261610"/>
              </a:xfrm>
              <a:prstGeom prst="rect">
                <a:avLst/>
              </a:prstGeom>
              <a:noFill/>
            </p:spPr>
            <p:txBody>
              <a:bodyPr wrap="square" rtlCol="0">
                <a:spAutoFit/>
              </a:bodyPr>
              <a:lstStyle/>
              <a:p>
                <a:r>
                  <a:rPr lang="en-US" altLang="ja-JP" sz="1100" dirty="0"/>
                  <a:t>test3</a:t>
                </a:r>
                <a:endParaRPr kumimoji="1" lang="ja-JP" altLang="en-US" sz="1100" dirty="0"/>
              </a:p>
            </p:txBody>
          </p:sp>
        </p:grpSp>
        <p:cxnSp>
          <p:nvCxnSpPr>
            <p:cNvPr id="35" name="直線コネクタ 34">
              <a:extLst>
                <a:ext uri="{FF2B5EF4-FFF2-40B4-BE49-F238E27FC236}">
                  <a16:creationId xmlns:a16="http://schemas.microsoft.com/office/drawing/2014/main" id="{F4EB8A6F-5340-3113-D68F-859653EA990C}"/>
                </a:ext>
              </a:extLst>
            </p:cNvPr>
            <p:cNvCxnSpPr>
              <a:cxnSpLocks/>
            </p:cNvCxnSpPr>
            <p:nvPr/>
          </p:nvCxnSpPr>
          <p:spPr>
            <a:xfrm>
              <a:off x="3720506" y="5406331"/>
              <a:ext cx="7708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37" name="図 36">
              <a:extLst>
                <a:ext uri="{FF2B5EF4-FFF2-40B4-BE49-F238E27FC236}">
                  <a16:creationId xmlns:a16="http://schemas.microsoft.com/office/drawing/2014/main" id="{2412A2B7-90BE-877B-345C-783FC521F67C}"/>
                </a:ext>
              </a:extLst>
            </p:cNvPr>
            <p:cNvPicPr>
              <a:picLocks noChangeAspect="1"/>
            </p:cNvPicPr>
            <p:nvPr/>
          </p:nvPicPr>
          <p:blipFill rotWithShape="1">
            <a:blip r:embed="rId7"/>
            <a:srcRect l="5260" t="1" r="55250" b="17409"/>
            <a:stretch/>
          </p:blipFill>
          <p:spPr>
            <a:xfrm>
              <a:off x="3829147" y="5151194"/>
              <a:ext cx="206187" cy="186018"/>
            </a:xfrm>
            <a:prstGeom prst="rect">
              <a:avLst/>
            </a:prstGeom>
          </p:spPr>
        </p:pic>
        <p:cxnSp>
          <p:nvCxnSpPr>
            <p:cNvPr id="38" name="直線コネクタ 37">
              <a:extLst>
                <a:ext uri="{FF2B5EF4-FFF2-40B4-BE49-F238E27FC236}">
                  <a16:creationId xmlns:a16="http://schemas.microsoft.com/office/drawing/2014/main" id="{A6AB6032-740E-0DB5-D08D-E23496867A16}"/>
                </a:ext>
              </a:extLst>
            </p:cNvPr>
            <p:cNvCxnSpPr>
              <a:cxnSpLocks/>
            </p:cNvCxnSpPr>
            <p:nvPr/>
          </p:nvCxnSpPr>
          <p:spPr>
            <a:xfrm>
              <a:off x="1742359" y="5802609"/>
              <a:ext cx="0" cy="977152"/>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ABC55943-1268-4E50-B99C-F95535B43FD9}"/>
                </a:ext>
              </a:extLst>
            </p:cNvPr>
            <p:cNvCxnSpPr>
              <a:cxnSpLocks/>
            </p:cNvCxnSpPr>
            <p:nvPr/>
          </p:nvCxnSpPr>
          <p:spPr>
            <a:xfrm>
              <a:off x="1742359" y="6015317"/>
              <a:ext cx="283663" cy="0"/>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698F696B-744C-2521-3662-997EADA35DA5}"/>
                </a:ext>
              </a:extLst>
            </p:cNvPr>
            <p:cNvCxnSpPr>
              <a:cxnSpLocks/>
            </p:cNvCxnSpPr>
            <p:nvPr/>
          </p:nvCxnSpPr>
          <p:spPr>
            <a:xfrm>
              <a:off x="1742359" y="6237396"/>
              <a:ext cx="283663" cy="0"/>
            </a:xfrm>
            <a:prstGeom prst="line">
              <a:avLst/>
            </a:prstGeom>
          </p:spPr>
          <p:style>
            <a:lnRef idx="1">
              <a:schemeClr val="dk1"/>
            </a:lnRef>
            <a:fillRef idx="0">
              <a:schemeClr val="dk1"/>
            </a:fillRef>
            <a:effectRef idx="0">
              <a:schemeClr val="dk1"/>
            </a:effectRef>
            <a:fontRef idx="minor">
              <a:schemeClr val="tx1"/>
            </a:fontRef>
          </p:style>
        </p:cxnSp>
        <p:grpSp>
          <p:nvGrpSpPr>
            <p:cNvPr id="41" name="グループ化 40">
              <a:extLst>
                <a:ext uri="{FF2B5EF4-FFF2-40B4-BE49-F238E27FC236}">
                  <a16:creationId xmlns:a16="http://schemas.microsoft.com/office/drawing/2014/main" id="{B1E2119A-304E-BBC8-6B58-082D596D9C81}"/>
                </a:ext>
              </a:extLst>
            </p:cNvPr>
            <p:cNvGrpSpPr/>
            <p:nvPr/>
          </p:nvGrpSpPr>
          <p:grpSpPr>
            <a:xfrm>
              <a:off x="2034528" y="5864747"/>
              <a:ext cx="798319" cy="261610"/>
              <a:chOff x="3771596" y="5144721"/>
              <a:chExt cx="798319" cy="261610"/>
            </a:xfrm>
          </p:grpSpPr>
          <p:pic>
            <p:nvPicPr>
              <p:cNvPr id="42" name="図 41">
                <a:extLst>
                  <a:ext uri="{FF2B5EF4-FFF2-40B4-BE49-F238E27FC236}">
                    <a16:creationId xmlns:a16="http://schemas.microsoft.com/office/drawing/2014/main" id="{538C4334-4D8A-DD61-CE89-ACE0A8E928EA}"/>
                  </a:ext>
                </a:extLst>
              </p:cNvPr>
              <p:cNvPicPr>
                <a:picLocks noChangeAspect="1"/>
              </p:cNvPicPr>
              <p:nvPr/>
            </p:nvPicPr>
            <p:blipFill rotWithShape="1">
              <a:blip r:embed="rId7"/>
              <a:srcRect l="5260" t="1" r="55250" b="17409"/>
              <a:stretch/>
            </p:blipFill>
            <p:spPr>
              <a:xfrm>
                <a:off x="3771596" y="5145741"/>
                <a:ext cx="206187" cy="186018"/>
              </a:xfrm>
              <a:prstGeom prst="rect">
                <a:avLst/>
              </a:prstGeom>
            </p:spPr>
          </p:pic>
          <p:sp>
            <p:nvSpPr>
              <p:cNvPr id="43" name="テキスト ボックス 42">
                <a:extLst>
                  <a:ext uri="{FF2B5EF4-FFF2-40B4-BE49-F238E27FC236}">
                    <a16:creationId xmlns:a16="http://schemas.microsoft.com/office/drawing/2014/main" id="{C38AACCE-ED4F-3B1A-08EF-68C73E64CC3D}"/>
                  </a:ext>
                </a:extLst>
              </p:cNvPr>
              <p:cNvSpPr txBox="1"/>
              <p:nvPr/>
            </p:nvSpPr>
            <p:spPr>
              <a:xfrm>
                <a:off x="3874689" y="5144721"/>
                <a:ext cx="695226" cy="261610"/>
              </a:xfrm>
              <a:prstGeom prst="rect">
                <a:avLst/>
              </a:prstGeom>
              <a:noFill/>
            </p:spPr>
            <p:txBody>
              <a:bodyPr wrap="square" rtlCol="0">
                <a:spAutoFit/>
              </a:bodyPr>
              <a:lstStyle/>
              <a:p>
                <a:r>
                  <a:rPr kumimoji="1" lang="en-US" altLang="ja-JP" sz="1100" dirty="0"/>
                  <a:t>public</a:t>
                </a:r>
                <a:endParaRPr kumimoji="1" lang="ja-JP" altLang="en-US" sz="1100" dirty="0"/>
              </a:p>
            </p:txBody>
          </p:sp>
        </p:grpSp>
        <p:cxnSp>
          <p:nvCxnSpPr>
            <p:cNvPr id="44" name="直線コネクタ 43">
              <a:extLst>
                <a:ext uri="{FF2B5EF4-FFF2-40B4-BE49-F238E27FC236}">
                  <a16:creationId xmlns:a16="http://schemas.microsoft.com/office/drawing/2014/main" id="{2F7A31A2-658E-9396-1DC1-3BF79A0A6600}"/>
                </a:ext>
              </a:extLst>
            </p:cNvPr>
            <p:cNvCxnSpPr>
              <a:cxnSpLocks/>
            </p:cNvCxnSpPr>
            <p:nvPr/>
          </p:nvCxnSpPr>
          <p:spPr>
            <a:xfrm>
              <a:off x="2387818" y="6079906"/>
              <a:ext cx="0" cy="545012"/>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E520587E-9750-7514-751A-3E5FDF3224C9}"/>
                </a:ext>
              </a:extLst>
            </p:cNvPr>
            <p:cNvCxnSpPr>
              <a:cxnSpLocks/>
            </p:cNvCxnSpPr>
            <p:nvPr/>
          </p:nvCxnSpPr>
          <p:spPr>
            <a:xfrm>
              <a:off x="2387818" y="6226392"/>
              <a:ext cx="283663" cy="0"/>
            </a:xfrm>
            <a:prstGeom prst="line">
              <a:avLst/>
            </a:prstGeom>
          </p:spPr>
          <p:style>
            <a:lnRef idx="1">
              <a:schemeClr val="dk1"/>
            </a:lnRef>
            <a:fillRef idx="0">
              <a:schemeClr val="dk1"/>
            </a:fillRef>
            <a:effectRef idx="0">
              <a:schemeClr val="dk1"/>
            </a:effectRef>
            <a:fontRef idx="minor">
              <a:schemeClr val="tx1"/>
            </a:fontRef>
          </p:style>
        </p:cxnSp>
        <p:cxnSp>
          <p:nvCxnSpPr>
            <p:cNvPr id="49" name="直線コネクタ 48">
              <a:extLst>
                <a:ext uri="{FF2B5EF4-FFF2-40B4-BE49-F238E27FC236}">
                  <a16:creationId xmlns:a16="http://schemas.microsoft.com/office/drawing/2014/main" id="{77F6400E-1EC8-85F0-71F0-B35E9E5E303A}"/>
                </a:ext>
              </a:extLst>
            </p:cNvPr>
            <p:cNvCxnSpPr>
              <a:cxnSpLocks/>
            </p:cNvCxnSpPr>
            <p:nvPr/>
          </p:nvCxnSpPr>
          <p:spPr>
            <a:xfrm>
              <a:off x="2387818" y="6468439"/>
              <a:ext cx="283663" cy="0"/>
            </a:xfrm>
            <a:prstGeom prst="line">
              <a:avLst/>
            </a:prstGeom>
          </p:spPr>
          <p:style>
            <a:lnRef idx="1">
              <a:schemeClr val="dk1"/>
            </a:lnRef>
            <a:fillRef idx="0">
              <a:schemeClr val="dk1"/>
            </a:fillRef>
            <a:effectRef idx="0">
              <a:schemeClr val="dk1"/>
            </a:effectRef>
            <a:fontRef idx="minor">
              <a:schemeClr val="tx1"/>
            </a:fontRef>
          </p:style>
        </p:cxnSp>
        <p:pic>
          <p:nvPicPr>
            <p:cNvPr id="51" name="図 50">
              <a:extLst>
                <a:ext uri="{FF2B5EF4-FFF2-40B4-BE49-F238E27FC236}">
                  <a16:creationId xmlns:a16="http://schemas.microsoft.com/office/drawing/2014/main" id="{7DF44739-AF46-9064-09D3-0E03325BF35B}"/>
                </a:ext>
              </a:extLst>
            </p:cNvPr>
            <p:cNvPicPr>
              <a:picLocks noChangeAspect="1"/>
            </p:cNvPicPr>
            <p:nvPr/>
          </p:nvPicPr>
          <p:blipFill>
            <a:blip r:embed="rId8"/>
            <a:stretch>
              <a:fillRect/>
            </a:stretch>
          </p:blipFill>
          <p:spPr>
            <a:xfrm>
              <a:off x="2657398" y="6108833"/>
              <a:ext cx="228600" cy="266700"/>
            </a:xfrm>
            <a:prstGeom prst="rect">
              <a:avLst/>
            </a:prstGeom>
          </p:spPr>
        </p:pic>
        <p:sp>
          <p:nvSpPr>
            <p:cNvPr id="52" name="テキスト ボックス 51">
              <a:extLst>
                <a:ext uri="{FF2B5EF4-FFF2-40B4-BE49-F238E27FC236}">
                  <a16:creationId xmlns:a16="http://schemas.microsoft.com/office/drawing/2014/main" id="{28E44B7D-201A-12A6-24D1-D4024C04ACFF}"/>
                </a:ext>
              </a:extLst>
            </p:cNvPr>
            <p:cNvSpPr txBox="1"/>
            <p:nvPr/>
          </p:nvSpPr>
          <p:spPr>
            <a:xfrm>
              <a:off x="2809972" y="6095587"/>
              <a:ext cx="910531" cy="261610"/>
            </a:xfrm>
            <a:prstGeom prst="rect">
              <a:avLst/>
            </a:prstGeom>
            <a:noFill/>
          </p:spPr>
          <p:txBody>
            <a:bodyPr wrap="square" rtlCol="0">
              <a:spAutoFit/>
            </a:bodyPr>
            <a:lstStyle/>
            <a:p>
              <a:r>
                <a:rPr kumimoji="1" lang="en-US" altLang="ja-JP" sz="1100" dirty="0" err="1"/>
                <a:t>Index.php</a:t>
              </a:r>
              <a:endParaRPr kumimoji="1" lang="ja-JP" altLang="en-US" sz="1100" dirty="0"/>
            </a:p>
          </p:txBody>
        </p:sp>
        <p:cxnSp>
          <p:nvCxnSpPr>
            <p:cNvPr id="53" name="直線コネクタ 52">
              <a:extLst>
                <a:ext uri="{FF2B5EF4-FFF2-40B4-BE49-F238E27FC236}">
                  <a16:creationId xmlns:a16="http://schemas.microsoft.com/office/drawing/2014/main" id="{7AF48A95-34C4-1229-AB6A-B2A9E845F6A8}"/>
                </a:ext>
              </a:extLst>
            </p:cNvPr>
            <p:cNvCxnSpPr>
              <a:cxnSpLocks/>
            </p:cNvCxnSpPr>
            <p:nvPr/>
          </p:nvCxnSpPr>
          <p:spPr>
            <a:xfrm>
              <a:off x="2034528" y="6108833"/>
              <a:ext cx="7708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E581CBEE-04F3-83E6-CE05-2C5962B3A9CA}"/>
                </a:ext>
              </a:extLst>
            </p:cNvPr>
            <p:cNvCxnSpPr/>
            <p:nvPr/>
          </p:nvCxnSpPr>
          <p:spPr>
            <a:xfrm flipV="1">
              <a:off x="2719919" y="5488843"/>
              <a:ext cx="1090636" cy="4708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3638682B-C746-A10E-8256-0971B2D4275F}"/>
                </a:ext>
              </a:extLst>
            </p:cNvPr>
            <p:cNvCxnSpPr/>
            <p:nvPr/>
          </p:nvCxnSpPr>
          <p:spPr>
            <a:xfrm flipH="1">
              <a:off x="4491318" y="4670612"/>
              <a:ext cx="1093694" cy="4741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5" name="テキスト ボックス 64">
            <a:extLst>
              <a:ext uri="{FF2B5EF4-FFF2-40B4-BE49-F238E27FC236}">
                <a16:creationId xmlns:a16="http://schemas.microsoft.com/office/drawing/2014/main" id="{BC876262-69E5-90EA-E5A6-7F96A6BDF75A}"/>
              </a:ext>
            </a:extLst>
          </p:cNvPr>
          <p:cNvSpPr txBox="1"/>
          <p:nvPr/>
        </p:nvSpPr>
        <p:spPr>
          <a:xfrm>
            <a:off x="5828328" y="4472881"/>
            <a:ext cx="6363671" cy="646331"/>
          </a:xfrm>
          <a:prstGeom prst="rect">
            <a:avLst/>
          </a:prstGeom>
          <a:noFill/>
        </p:spPr>
        <p:txBody>
          <a:bodyPr wrap="square" rtlCol="0">
            <a:spAutoFit/>
          </a:bodyPr>
          <a:lstStyle/>
          <a:p>
            <a:r>
              <a:rPr kumimoji="1" lang="ja-JP" altLang="en-US" dirty="0"/>
              <a:t>今回はサブドメイン設定しているため、</a:t>
            </a:r>
            <a:r>
              <a:rPr kumimoji="1" lang="en-US" altLang="ja-JP" dirty="0"/>
              <a:t>URL:test3.laravelmovie.com</a:t>
            </a:r>
            <a:r>
              <a:rPr kumimoji="1" lang="ja-JP" altLang="en-US" dirty="0"/>
              <a:t>で</a:t>
            </a:r>
            <a:r>
              <a:rPr lang="ja-JP" altLang="en-US" dirty="0"/>
              <a:t>プロジェクトフォルダに到達</a:t>
            </a:r>
            <a:endParaRPr kumimoji="1" lang="ja-JP" altLang="en-US" dirty="0"/>
          </a:p>
        </p:txBody>
      </p:sp>
      <p:cxnSp>
        <p:nvCxnSpPr>
          <p:cNvPr id="6" name="直線コネクタ 5">
            <a:extLst>
              <a:ext uri="{FF2B5EF4-FFF2-40B4-BE49-F238E27FC236}">
                <a16:creationId xmlns:a16="http://schemas.microsoft.com/office/drawing/2014/main" id="{E83317A3-DDBB-14A7-C6BF-5080801FF7AE}"/>
              </a:ext>
            </a:extLst>
          </p:cNvPr>
          <p:cNvCxnSpPr/>
          <p:nvPr/>
        </p:nvCxnSpPr>
        <p:spPr>
          <a:xfrm>
            <a:off x="7637929" y="6226392"/>
            <a:ext cx="2967318"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626DEED0-411E-CFF7-FAD8-94BDF29F3B49}"/>
              </a:ext>
            </a:extLst>
          </p:cNvPr>
          <p:cNvCxnSpPr>
            <a:cxnSpLocks/>
          </p:cNvCxnSpPr>
          <p:nvPr/>
        </p:nvCxnSpPr>
        <p:spPr>
          <a:xfrm>
            <a:off x="5479041" y="6357603"/>
            <a:ext cx="1262418"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52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a:xfrm>
            <a:off x="721659" y="141007"/>
            <a:ext cx="11040034" cy="576169"/>
          </a:xfrm>
        </p:spPr>
        <p:txBody>
          <a:bodyPr>
            <a:normAutofit fontScale="90000"/>
          </a:bodyPr>
          <a:lstStyle/>
          <a:p>
            <a:r>
              <a:rPr kumimoji="1" lang="ja-JP" altLang="en-US" dirty="0"/>
              <a:t>デプロイの手順</a:t>
            </a:r>
            <a:r>
              <a:rPr lang="ja-JP" altLang="en-US" dirty="0"/>
              <a:t>⑤</a:t>
            </a:r>
            <a:r>
              <a:rPr lang="en-US" altLang="ja-JP" dirty="0"/>
              <a:t> (git</a:t>
            </a:r>
            <a:r>
              <a:rPr lang="ja-JP" altLang="en-US" dirty="0"/>
              <a:t>利用</a:t>
            </a:r>
            <a:r>
              <a:rPr lang="en-US" altLang="ja-JP" dirty="0"/>
              <a:t>)</a:t>
            </a:r>
            <a:r>
              <a:rPr lang="ja-JP" altLang="en-US" dirty="0"/>
              <a:t> ～終了    </a:t>
            </a:r>
            <a:endParaRPr kumimoji="1" lang="ja-JP" altLang="en-US" dirty="0"/>
          </a:p>
        </p:txBody>
      </p:sp>
      <p:sp>
        <p:nvSpPr>
          <p:cNvPr id="3" name="コンテンツ プレースホルダー 2">
            <a:extLst>
              <a:ext uri="{FF2B5EF4-FFF2-40B4-BE49-F238E27FC236}">
                <a16:creationId xmlns:a16="http://schemas.microsoft.com/office/drawing/2014/main" id="{291666AB-6A6B-7A67-2D83-078B914981B5}"/>
              </a:ext>
            </a:extLst>
          </p:cNvPr>
          <p:cNvSpPr>
            <a:spLocks noGrp="1"/>
          </p:cNvSpPr>
          <p:nvPr>
            <p:ph idx="1"/>
          </p:nvPr>
        </p:nvSpPr>
        <p:spPr>
          <a:xfrm>
            <a:off x="347382" y="651249"/>
            <a:ext cx="11317941" cy="1753941"/>
          </a:xfrm>
        </p:spPr>
        <p:txBody>
          <a:bodyPr>
            <a:normAutofit fontScale="92500"/>
          </a:bodyPr>
          <a:lstStyle/>
          <a:p>
            <a:pPr marL="0" indent="0">
              <a:lnSpc>
                <a:spcPct val="150000"/>
              </a:lnSpc>
              <a:buNone/>
            </a:pPr>
            <a:r>
              <a:rPr lang="en-US" altLang="ja-JP" sz="2400" dirty="0"/>
              <a:t>7.</a:t>
            </a:r>
            <a:r>
              <a:rPr lang="ja-JP" altLang="en-US" sz="2400" dirty="0"/>
              <a:t>同じ要領で、</a:t>
            </a:r>
            <a:endParaRPr lang="en-US" altLang="ja-JP" sz="2400" dirty="0"/>
          </a:p>
          <a:p>
            <a:pPr marL="0" indent="0">
              <a:lnSpc>
                <a:spcPct val="150000"/>
              </a:lnSpc>
              <a:buNone/>
            </a:pPr>
            <a:r>
              <a:rPr lang="ja-JP" altLang="en-US" sz="2400" dirty="0"/>
              <a:t>プロジェクトフォルダの</a:t>
            </a:r>
            <a:r>
              <a:rPr lang="en-US" altLang="ja-JP" sz="2400" dirty="0"/>
              <a:t>public</a:t>
            </a:r>
            <a:r>
              <a:rPr lang="ja-JP" altLang="en-US" sz="2400" dirty="0"/>
              <a:t>フォルダの中に</a:t>
            </a:r>
            <a:r>
              <a:rPr lang="en-US" altLang="ja-JP" sz="2400" dirty="0"/>
              <a:t>storage(/storage/app/public)</a:t>
            </a:r>
            <a:r>
              <a:rPr lang="ja-JP" altLang="en-US" sz="2400" dirty="0"/>
              <a:t>へのシンボリックリンクをつくる。リンク名は</a:t>
            </a:r>
            <a:r>
              <a:rPr lang="en-US" altLang="ja-JP" sz="2400" dirty="0"/>
              <a:t>storage</a:t>
            </a:r>
            <a:r>
              <a:rPr lang="ja-JP" altLang="en-US" sz="2400" dirty="0"/>
              <a:t>でつくる。</a:t>
            </a:r>
            <a:endParaRPr kumimoji="1" lang="en-US" altLang="ja-JP" sz="2400" dirty="0"/>
          </a:p>
          <a:p>
            <a:pPr marL="0" indent="0">
              <a:buNone/>
            </a:pPr>
            <a:endParaRPr kumimoji="1" lang="ja-JP" altLang="en-US" sz="2400" dirty="0"/>
          </a:p>
        </p:txBody>
      </p:sp>
      <p:grpSp>
        <p:nvGrpSpPr>
          <p:cNvPr id="4" name="グループ化 3">
            <a:extLst>
              <a:ext uri="{FF2B5EF4-FFF2-40B4-BE49-F238E27FC236}">
                <a16:creationId xmlns:a16="http://schemas.microsoft.com/office/drawing/2014/main" id="{4ED40A38-4BCA-A623-7479-436F71FC4E39}"/>
              </a:ext>
            </a:extLst>
          </p:cNvPr>
          <p:cNvGrpSpPr/>
          <p:nvPr/>
        </p:nvGrpSpPr>
        <p:grpSpPr>
          <a:xfrm>
            <a:off x="251012" y="2344269"/>
            <a:ext cx="4638018" cy="3653112"/>
            <a:chOff x="600636" y="3429000"/>
            <a:chExt cx="4638018" cy="3653112"/>
          </a:xfrm>
        </p:grpSpPr>
        <p:pic>
          <p:nvPicPr>
            <p:cNvPr id="5" name="図 4">
              <a:extLst>
                <a:ext uri="{FF2B5EF4-FFF2-40B4-BE49-F238E27FC236}">
                  <a16:creationId xmlns:a16="http://schemas.microsoft.com/office/drawing/2014/main" id="{CA85C5D6-4247-2114-3E83-FE76217DA3B7}"/>
                </a:ext>
              </a:extLst>
            </p:cNvPr>
            <p:cNvPicPr>
              <a:picLocks noChangeAspect="1"/>
            </p:cNvPicPr>
            <p:nvPr/>
          </p:nvPicPr>
          <p:blipFill rotWithShape="1">
            <a:blip r:embed="rId2"/>
            <a:srcRect l="5260" b="14425"/>
            <a:stretch/>
          </p:blipFill>
          <p:spPr>
            <a:xfrm>
              <a:off x="600636" y="3429000"/>
              <a:ext cx="494662" cy="192741"/>
            </a:xfrm>
            <a:prstGeom prst="rect">
              <a:avLst/>
            </a:prstGeom>
          </p:spPr>
        </p:pic>
        <p:cxnSp>
          <p:nvCxnSpPr>
            <p:cNvPr id="6" name="直線コネクタ 5">
              <a:extLst>
                <a:ext uri="{FF2B5EF4-FFF2-40B4-BE49-F238E27FC236}">
                  <a16:creationId xmlns:a16="http://schemas.microsoft.com/office/drawing/2014/main" id="{8B0F7D1C-9FCD-0F29-33A9-B34869A32447}"/>
                </a:ext>
              </a:extLst>
            </p:cNvPr>
            <p:cNvCxnSpPr/>
            <p:nvPr/>
          </p:nvCxnSpPr>
          <p:spPr>
            <a:xfrm>
              <a:off x="977153" y="3550024"/>
              <a:ext cx="430306" cy="0"/>
            </a:xfrm>
            <a:prstGeom prst="line">
              <a:avLst/>
            </a:prstGeom>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C2E22B09-F375-D5B0-41E2-B521A3F41A92}"/>
                </a:ext>
              </a:extLst>
            </p:cNvPr>
            <p:cNvCxnSpPr>
              <a:cxnSpLocks/>
            </p:cNvCxnSpPr>
            <p:nvPr/>
          </p:nvCxnSpPr>
          <p:spPr>
            <a:xfrm>
              <a:off x="1123796" y="3550024"/>
              <a:ext cx="0" cy="3191435"/>
            </a:xfrm>
            <a:prstGeom prst="line">
              <a:avLst/>
            </a:prstGeom>
          </p:spPr>
          <p:style>
            <a:lnRef idx="1">
              <a:schemeClr val="dk1"/>
            </a:lnRef>
            <a:fillRef idx="0">
              <a:schemeClr val="dk1"/>
            </a:fillRef>
            <a:effectRef idx="0">
              <a:schemeClr val="dk1"/>
            </a:effectRef>
            <a:fontRef idx="minor">
              <a:schemeClr val="tx1"/>
            </a:fontRef>
          </p:style>
        </p:cxnSp>
        <p:cxnSp>
          <p:nvCxnSpPr>
            <p:cNvPr id="8" name="直線コネクタ 7">
              <a:extLst>
                <a:ext uri="{FF2B5EF4-FFF2-40B4-BE49-F238E27FC236}">
                  <a16:creationId xmlns:a16="http://schemas.microsoft.com/office/drawing/2014/main" id="{2C7E7D93-3E3B-202C-8B1C-36F49969EB3F}"/>
                </a:ext>
              </a:extLst>
            </p:cNvPr>
            <p:cNvCxnSpPr>
              <a:cxnSpLocks/>
            </p:cNvCxnSpPr>
            <p:nvPr/>
          </p:nvCxnSpPr>
          <p:spPr>
            <a:xfrm>
              <a:off x="1123796" y="3774143"/>
              <a:ext cx="283663" cy="0"/>
            </a:xfrm>
            <a:prstGeom prst="line">
              <a:avLst/>
            </a:prstGeom>
          </p:spPr>
          <p:style>
            <a:lnRef idx="1">
              <a:schemeClr val="dk1"/>
            </a:lnRef>
            <a:fillRef idx="0">
              <a:schemeClr val="dk1"/>
            </a:fillRef>
            <a:effectRef idx="0">
              <a:schemeClr val="dk1"/>
            </a:effectRef>
            <a:fontRef idx="minor">
              <a:schemeClr val="tx1"/>
            </a:fontRef>
          </p:style>
        </p:cxnSp>
        <p:cxnSp>
          <p:nvCxnSpPr>
            <p:cNvPr id="9" name="直線コネクタ 8">
              <a:extLst>
                <a:ext uri="{FF2B5EF4-FFF2-40B4-BE49-F238E27FC236}">
                  <a16:creationId xmlns:a16="http://schemas.microsoft.com/office/drawing/2014/main" id="{2561E2DD-5E08-04D1-4F52-7FCACED1E926}"/>
                </a:ext>
              </a:extLst>
            </p:cNvPr>
            <p:cNvCxnSpPr>
              <a:cxnSpLocks/>
            </p:cNvCxnSpPr>
            <p:nvPr/>
          </p:nvCxnSpPr>
          <p:spPr>
            <a:xfrm>
              <a:off x="1127003" y="5047128"/>
              <a:ext cx="283663" cy="0"/>
            </a:xfrm>
            <a:prstGeom prst="line">
              <a:avLst/>
            </a:prstGeom>
          </p:spPr>
          <p:style>
            <a:lnRef idx="1">
              <a:schemeClr val="dk1"/>
            </a:lnRef>
            <a:fillRef idx="0">
              <a:schemeClr val="dk1"/>
            </a:fillRef>
            <a:effectRef idx="0">
              <a:schemeClr val="dk1"/>
            </a:effectRef>
            <a:fontRef idx="minor">
              <a:schemeClr val="tx1"/>
            </a:fontRef>
          </p:style>
        </p:cxnSp>
        <p:pic>
          <p:nvPicPr>
            <p:cNvPr id="10" name="図 9">
              <a:extLst>
                <a:ext uri="{FF2B5EF4-FFF2-40B4-BE49-F238E27FC236}">
                  <a16:creationId xmlns:a16="http://schemas.microsoft.com/office/drawing/2014/main" id="{BD61AF31-6F7F-4262-BFFF-08247FC976E8}"/>
                </a:ext>
              </a:extLst>
            </p:cNvPr>
            <p:cNvPicPr>
              <a:picLocks noChangeAspect="1"/>
            </p:cNvPicPr>
            <p:nvPr/>
          </p:nvPicPr>
          <p:blipFill rotWithShape="1">
            <a:blip r:embed="rId2"/>
            <a:srcRect l="5260" t="1" r="55250" b="17409"/>
            <a:stretch/>
          </p:blipFill>
          <p:spPr>
            <a:xfrm>
              <a:off x="1479177" y="3668800"/>
              <a:ext cx="206187" cy="186018"/>
            </a:xfrm>
            <a:prstGeom prst="rect">
              <a:avLst/>
            </a:prstGeom>
          </p:spPr>
        </p:pic>
        <p:sp>
          <p:nvSpPr>
            <p:cNvPr id="11" name="テキスト ボックス 10">
              <a:extLst>
                <a:ext uri="{FF2B5EF4-FFF2-40B4-BE49-F238E27FC236}">
                  <a16:creationId xmlns:a16="http://schemas.microsoft.com/office/drawing/2014/main" id="{0E25E8C1-8522-6423-C2B1-2A8072925AC1}"/>
                </a:ext>
              </a:extLst>
            </p:cNvPr>
            <p:cNvSpPr txBox="1"/>
            <p:nvPr/>
          </p:nvSpPr>
          <p:spPr>
            <a:xfrm>
              <a:off x="1582269" y="3657902"/>
              <a:ext cx="2246877" cy="261610"/>
            </a:xfrm>
            <a:prstGeom prst="rect">
              <a:avLst/>
            </a:prstGeom>
            <a:noFill/>
          </p:spPr>
          <p:txBody>
            <a:bodyPr wrap="square" rtlCol="0">
              <a:spAutoFit/>
            </a:bodyPr>
            <a:lstStyle/>
            <a:p>
              <a:r>
                <a:rPr lang="en-US" altLang="ja-JP" sz="1100" dirty="0"/>
                <a:t>Laravelmovie.com(</a:t>
              </a:r>
              <a:r>
                <a:rPr lang="ja-JP" altLang="en-US" sz="1100" dirty="0"/>
                <a:t>公開</a:t>
              </a:r>
              <a:r>
                <a:rPr lang="en-US" altLang="ja-JP" sz="1100" dirty="0"/>
                <a:t>URL)</a:t>
              </a:r>
              <a:endParaRPr kumimoji="1" lang="ja-JP" altLang="en-US" sz="1100" dirty="0"/>
            </a:p>
          </p:txBody>
        </p:sp>
        <p:cxnSp>
          <p:nvCxnSpPr>
            <p:cNvPr id="12" name="直線コネクタ 11">
              <a:extLst>
                <a:ext uri="{FF2B5EF4-FFF2-40B4-BE49-F238E27FC236}">
                  <a16:creationId xmlns:a16="http://schemas.microsoft.com/office/drawing/2014/main" id="{2A621E15-38ED-EC8C-D271-A28D1AB6825B}"/>
                </a:ext>
              </a:extLst>
            </p:cNvPr>
            <p:cNvCxnSpPr>
              <a:cxnSpLocks/>
            </p:cNvCxnSpPr>
            <p:nvPr/>
          </p:nvCxnSpPr>
          <p:spPr>
            <a:xfrm>
              <a:off x="2629867" y="3881717"/>
              <a:ext cx="0" cy="977152"/>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74B28023-AE9F-9E9D-898D-A5A546D1FDD6}"/>
                </a:ext>
              </a:extLst>
            </p:cNvPr>
            <p:cNvCxnSpPr>
              <a:cxnSpLocks/>
            </p:cNvCxnSpPr>
            <p:nvPr/>
          </p:nvCxnSpPr>
          <p:spPr>
            <a:xfrm>
              <a:off x="2629867" y="4190999"/>
              <a:ext cx="283663" cy="0"/>
            </a:xfrm>
            <a:prstGeom prst="line">
              <a:avLst/>
            </a:prstGeom>
          </p:spPr>
          <p:style>
            <a:lnRef idx="1">
              <a:schemeClr val="dk1"/>
            </a:lnRef>
            <a:fillRef idx="0">
              <a:schemeClr val="dk1"/>
            </a:fillRef>
            <a:effectRef idx="0">
              <a:schemeClr val="dk1"/>
            </a:effectRef>
            <a:fontRef idx="minor">
              <a:schemeClr val="tx1"/>
            </a:fontRef>
          </p:style>
        </p:cxnSp>
        <p:pic>
          <p:nvPicPr>
            <p:cNvPr id="14" name="図 13">
              <a:extLst>
                <a:ext uri="{FF2B5EF4-FFF2-40B4-BE49-F238E27FC236}">
                  <a16:creationId xmlns:a16="http://schemas.microsoft.com/office/drawing/2014/main" id="{2D6C3ECB-B776-242E-2111-4569B52495F2}"/>
                </a:ext>
              </a:extLst>
            </p:cNvPr>
            <p:cNvPicPr>
              <a:picLocks noChangeAspect="1"/>
            </p:cNvPicPr>
            <p:nvPr/>
          </p:nvPicPr>
          <p:blipFill rotWithShape="1">
            <a:blip r:embed="rId2"/>
            <a:srcRect l="5260" t="1" r="55250" b="17409"/>
            <a:stretch/>
          </p:blipFill>
          <p:spPr>
            <a:xfrm>
              <a:off x="2913530" y="4017311"/>
              <a:ext cx="206187" cy="186018"/>
            </a:xfrm>
            <a:prstGeom prst="rect">
              <a:avLst/>
            </a:prstGeom>
          </p:spPr>
        </p:pic>
        <p:sp>
          <p:nvSpPr>
            <p:cNvPr id="15" name="テキスト ボックス 14">
              <a:extLst>
                <a:ext uri="{FF2B5EF4-FFF2-40B4-BE49-F238E27FC236}">
                  <a16:creationId xmlns:a16="http://schemas.microsoft.com/office/drawing/2014/main" id="{A646EC4E-8863-5F1A-38CF-E7F0B306B55B}"/>
                </a:ext>
              </a:extLst>
            </p:cNvPr>
            <p:cNvSpPr txBox="1"/>
            <p:nvPr/>
          </p:nvSpPr>
          <p:spPr>
            <a:xfrm>
              <a:off x="3025587" y="4017309"/>
              <a:ext cx="2213067" cy="261610"/>
            </a:xfrm>
            <a:prstGeom prst="rect">
              <a:avLst/>
            </a:prstGeom>
            <a:noFill/>
          </p:spPr>
          <p:txBody>
            <a:bodyPr wrap="square" rtlCol="0">
              <a:spAutoFit/>
            </a:bodyPr>
            <a:lstStyle/>
            <a:p>
              <a:r>
                <a:rPr kumimoji="1" lang="en-US" altLang="ja-JP" sz="1100" dirty="0" err="1"/>
                <a:t>Public_html</a:t>
              </a:r>
              <a:r>
                <a:rPr kumimoji="1" lang="en-US" altLang="ja-JP" sz="1100" dirty="0"/>
                <a:t>(</a:t>
              </a:r>
              <a:r>
                <a:rPr kumimoji="1" lang="ja-JP" altLang="en-US" sz="1100" dirty="0"/>
                <a:t>公開</a:t>
              </a:r>
              <a:r>
                <a:rPr lang="ja-JP" altLang="en-US" sz="1100" dirty="0"/>
                <a:t>フォルダ</a:t>
              </a:r>
              <a:r>
                <a:rPr kumimoji="1" lang="en-US" altLang="ja-JP" sz="1100" dirty="0"/>
                <a:t>)</a:t>
              </a:r>
              <a:endParaRPr kumimoji="1" lang="ja-JP" altLang="en-US" sz="1100" dirty="0"/>
            </a:p>
          </p:txBody>
        </p:sp>
        <p:cxnSp>
          <p:nvCxnSpPr>
            <p:cNvPr id="16" name="直線コネクタ 15">
              <a:extLst>
                <a:ext uri="{FF2B5EF4-FFF2-40B4-BE49-F238E27FC236}">
                  <a16:creationId xmlns:a16="http://schemas.microsoft.com/office/drawing/2014/main" id="{B38C58A1-89E4-94BE-C8DE-124ED70072FE}"/>
                </a:ext>
              </a:extLst>
            </p:cNvPr>
            <p:cNvCxnSpPr>
              <a:cxnSpLocks/>
            </p:cNvCxnSpPr>
            <p:nvPr/>
          </p:nvCxnSpPr>
          <p:spPr>
            <a:xfrm>
              <a:off x="3445656" y="4296847"/>
              <a:ext cx="0" cy="517199"/>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482D2E52-0DE8-8275-070D-2F22F23BFAFB}"/>
                </a:ext>
              </a:extLst>
            </p:cNvPr>
            <p:cNvCxnSpPr>
              <a:cxnSpLocks/>
            </p:cNvCxnSpPr>
            <p:nvPr/>
          </p:nvCxnSpPr>
          <p:spPr>
            <a:xfrm>
              <a:off x="3445656" y="4465800"/>
              <a:ext cx="283663" cy="0"/>
            </a:xfrm>
            <a:prstGeom prst="line">
              <a:avLst/>
            </a:prstGeom>
          </p:spPr>
          <p:style>
            <a:lnRef idx="1">
              <a:schemeClr val="dk1"/>
            </a:lnRef>
            <a:fillRef idx="0">
              <a:schemeClr val="dk1"/>
            </a:fillRef>
            <a:effectRef idx="0">
              <a:schemeClr val="dk1"/>
            </a:effectRef>
            <a:fontRef idx="minor">
              <a:schemeClr val="tx1"/>
            </a:fontRef>
          </p:style>
        </p:cxnSp>
        <p:grpSp>
          <p:nvGrpSpPr>
            <p:cNvPr id="18" name="グループ化 17">
              <a:extLst>
                <a:ext uri="{FF2B5EF4-FFF2-40B4-BE49-F238E27FC236}">
                  <a16:creationId xmlns:a16="http://schemas.microsoft.com/office/drawing/2014/main" id="{FFC7BD31-767C-4EAC-F5D1-1AA48BFC9B0E}"/>
                </a:ext>
              </a:extLst>
            </p:cNvPr>
            <p:cNvGrpSpPr/>
            <p:nvPr/>
          </p:nvGrpSpPr>
          <p:grpSpPr>
            <a:xfrm>
              <a:off x="1488141" y="4934251"/>
              <a:ext cx="652787" cy="261610"/>
              <a:chOff x="3771596" y="4463401"/>
              <a:chExt cx="652787" cy="261610"/>
            </a:xfrm>
          </p:grpSpPr>
          <p:pic>
            <p:nvPicPr>
              <p:cNvPr id="35" name="図 34">
                <a:extLst>
                  <a:ext uri="{FF2B5EF4-FFF2-40B4-BE49-F238E27FC236}">
                    <a16:creationId xmlns:a16="http://schemas.microsoft.com/office/drawing/2014/main" id="{18BA5E56-ED58-5DBA-F650-47458AEC0228}"/>
                  </a:ext>
                </a:extLst>
              </p:cNvPr>
              <p:cNvPicPr>
                <a:picLocks noChangeAspect="1"/>
              </p:cNvPicPr>
              <p:nvPr/>
            </p:nvPicPr>
            <p:blipFill rotWithShape="1">
              <a:blip r:embed="rId2"/>
              <a:srcRect l="5260" t="1" r="55250" b="17409"/>
              <a:stretch/>
            </p:blipFill>
            <p:spPr>
              <a:xfrm>
                <a:off x="3771596" y="4482355"/>
                <a:ext cx="206187" cy="186018"/>
              </a:xfrm>
              <a:prstGeom prst="rect">
                <a:avLst/>
              </a:prstGeom>
            </p:spPr>
          </p:pic>
          <p:sp>
            <p:nvSpPr>
              <p:cNvPr id="36" name="テキスト ボックス 35">
                <a:extLst>
                  <a:ext uri="{FF2B5EF4-FFF2-40B4-BE49-F238E27FC236}">
                    <a16:creationId xmlns:a16="http://schemas.microsoft.com/office/drawing/2014/main" id="{93FB928B-6404-138C-12CA-662A26FAE105}"/>
                  </a:ext>
                </a:extLst>
              </p:cNvPr>
              <p:cNvSpPr txBox="1"/>
              <p:nvPr/>
            </p:nvSpPr>
            <p:spPr>
              <a:xfrm>
                <a:off x="3874689" y="4463401"/>
                <a:ext cx="549694" cy="261610"/>
              </a:xfrm>
              <a:prstGeom prst="rect">
                <a:avLst/>
              </a:prstGeom>
              <a:noFill/>
            </p:spPr>
            <p:txBody>
              <a:bodyPr wrap="square" rtlCol="0">
                <a:spAutoFit/>
              </a:bodyPr>
              <a:lstStyle/>
              <a:p>
                <a:r>
                  <a:rPr lang="en-US" altLang="ja-JP" sz="1100" dirty="0"/>
                  <a:t>test3</a:t>
                </a:r>
                <a:endParaRPr kumimoji="1" lang="ja-JP" altLang="en-US" sz="1100" dirty="0"/>
              </a:p>
            </p:txBody>
          </p:sp>
        </p:grpSp>
        <p:cxnSp>
          <p:nvCxnSpPr>
            <p:cNvPr id="19" name="直線コネクタ 18">
              <a:extLst>
                <a:ext uri="{FF2B5EF4-FFF2-40B4-BE49-F238E27FC236}">
                  <a16:creationId xmlns:a16="http://schemas.microsoft.com/office/drawing/2014/main" id="{3F7A7EF8-988F-195E-27BC-17C3491C092C}"/>
                </a:ext>
              </a:extLst>
            </p:cNvPr>
            <p:cNvCxnSpPr>
              <a:cxnSpLocks/>
            </p:cNvCxnSpPr>
            <p:nvPr/>
          </p:nvCxnSpPr>
          <p:spPr>
            <a:xfrm>
              <a:off x="2639426" y="6169342"/>
              <a:ext cx="7708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0" name="図 19">
              <a:extLst>
                <a:ext uri="{FF2B5EF4-FFF2-40B4-BE49-F238E27FC236}">
                  <a16:creationId xmlns:a16="http://schemas.microsoft.com/office/drawing/2014/main" id="{66ECC1CE-17B4-568A-93B4-3FF5CE8AF1B1}"/>
                </a:ext>
              </a:extLst>
            </p:cNvPr>
            <p:cNvPicPr>
              <a:picLocks noChangeAspect="1"/>
            </p:cNvPicPr>
            <p:nvPr/>
          </p:nvPicPr>
          <p:blipFill rotWithShape="1">
            <a:blip r:embed="rId2"/>
            <a:srcRect l="5260" t="1" r="55250" b="17409"/>
            <a:stretch/>
          </p:blipFill>
          <p:spPr>
            <a:xfrm>
              <a:off x="3829147" y="4371259"/>
              <a:ext cx="206187" cy="186018"/>
            </a:xfrm>
            <a:prstGeom prst="rect">
              <a:avLst/>
            </a:prstGeom>
          </p:spPr>
        </p:pic>
        <p:cxnSp>
          <p:nvCxnSpPr>
            <p:cNvPr id="21" name="直線コネクタ 20">
              <a:extLst>
                <a:ext uri="{FF2B5EF4-FFF2-40B4-BE49-F238E27FC236}">
                  <a16:creationId xmlns:a16="http://schemas.microsoft.com/office/drawing/2014/main" id="{DF8A43EF-6675-DA44-84C0-5DD10F906A38}"/>
                </a:ext>
              </a:extLst>
            </p:cNvPr>
            <p:cNvCxnSpPr>
              <a:cxnSpLocks/>
            </p:cNvCxnSpPr>
            <p:nvPr/>
          </p:nvCxnSpPr>
          <p:spPr>
            <a:xfrm>
              <a:off x="1742359" y="5246791"/>
              <a:ext cx="0" cy="1835321"/>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9ADA0AD9-73FD-33A6-84C9-F5F9DB5FA57F}"/>
                </a:ext>
              </a:extLst>
            </p:cNvPr>
            <p:cNvCxnSpPr>
              <a:cxnSpLocks/>
            </p:cNvCxnSpPr>
            <p:nvPr/>
          </p:nvCxnSpPr>
          <p:spPr>
            <a:xfrm>
              <a:off x="1742359" y="5441575"/>
              <a:ext cx="283663" cy="0"/>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99AA1456-44BE-E649-AA54-C2E651AEB717}"/>
                </a:ext>
              </a:extLst>
            </p:cNvPr>
            <p:cNvCxnSpPr>
              <a:cxnSpLocks/>
            </p:cNvCxnSpPr>
            <p:nvPr/>
          </p:nvCxnSpPr>
          <p:spPr>
            <a:xfrm>
              <a:off x="1761890" y="6524266"/>
              <a:ext cx="283663" cy="0"/>
            </a:xfrm>
            <a:prstGeom prst="line">
              <a:avLst/>
            </a:prstGeom>
          </p:spPr>
          <p:style>
            <a:lnRef idx="1">
              <a:schemeClr val="dk1"/>
            </a:lnRef>
            <a:fillRef idx="0">
              <a:schemeClr val="dk1"/>
            </a:fillRef>
            <a:effectRef idx="0">
              <a:schemeClr val="dk1"/>
            </a:effectRef>
            <a:fontRef idx="minor">
              <a:schemeClr val="tx1"/>
            </a:fontRef>
          </p:style>
        </p:cxnSp>
        <p:grpSp>
          <p:nvGrpSpPr>
            <p:cNvPr id="24" name="グループ化 23">
              <a:extLst>
                <a:ext uri="{FF2B5EF4-FFF2-40B4-BE49-F238E27FC236}">
                  <a16:creationId xmlns:a16="http://schemas.microsoft.com/office/drawing/2014/main" id="{4A09B7FD-B7EF-1EDC-83D4-340B7E2DD267}"/>
                </a:ext>
              </a:extLst>
            </p:cNvPr>
            <p:cNvGrpSpPr/>
            <p:nvPr/>
          </p:nvGrpSpPr>
          <p:grpSpPr>
            <a:xfrm>
              <a:off x="2034528" y="5317898"/>
              <a:ext cx="798319" cy="261610"/>
              <a:chOff x="3771596" y="4597872"/>
              <a:chExt cx="798319" cy="261610"/>
            </a:xfrm>
          </p:grpSpPr>
          <p:pic>
            <p:nvPicPr>
              <p:cNvPr id="33" name="図 32">
                <a:extLst>
                  <a:ext uri="{FF2B5EF4-FFF2-40B4-BE49-F238E27FC236}">
                    <a16:creationId xmlns:a16="http://schemas.microsoft.com/office/drawing/2014/main" id="{A6256167-0000-6B56-2A51-8B56257CB4E8}"/>
                  </a:ext>
                </a:extLst>
              </p:cNvPr>
              <p:cNvPicPr>
                <a:picLocks noChangeAspect="1"/>
              </p:cNvPicPr>
              <p:nvPr/>
            </p:nvPicPr>
            <p:blipFill rotWithShape="1">
              <a:blip r:embed="rId2"/>
              <a:srcRect l="5260" t="1" r="55250" b="17409"/>
              <a:stretch/>
            </p:blipFill>
            <p:spPr>
              <a:xfrm>
                <a:off x="3771596" y="4634748"/>
                <a:ext cx="206187" cy="186018"/>
              </a:xfrm>
              <a:prstGeom prst="rect">
                <a:avLst/>
              </a:prstGeom>
            </p:spPr>
          </p:pic>
          <p:sp>
            <p:nvSpPr>
              <p:cNvPr id="34" name="テキスト ボックス 33">
                <a:extLst>
                  <a:ext uri="{FF2B5EF4-FFF2-40B4-BE49-F238E27FC236}">
                    <a16:creationId xmlns:a16="http://schemas.microsoft.com/office/drawing/2014/main" id="{97B029D3-6CDF-1C1C-147C-3532EAF4AB53}"/>
                  </a:ext>
                </a:extLst>
              </p:cNvPr>
              <p:cNvSpPr txBox="1"/>
              <p:nvPr/>
            </p:nvSpPr>
            <p:spPr>
              <a:xfrm>
                <a:off x="3874689" y="4597872"/>
                <a:ext cx="695226" cy="261610"/>
              </a:xfrm>
              <a:prstGeom prst="rect">
                <a:avLst/>
              </a:prstGeom>
              <a:noFill/>
            </p:spPr>
            <p:txBody>
              <a:bodyPr wrap="square" rtlCol="0">
                <a:spAutoFit/>
              </a:bodyPr>
              <a:lstStyle/>
              <a:p>
                <a:r>
                  <a:rPr kumimoji="1" lang="en-US" altLang="ja-JP" sz="1100" dirty="0"/>
                  <a:t>public</a:t>
                </a:r>
                <a:endParaRPr kumimoji="1" lang="ja-JP" altLang="en-US" sz="1100" dirty="0"/>
              </a:p>
            </p:txBody>
          </p:sp>
        </p:grpSp>
        <p:cxnSp>
          <p:nvCxnSpPr>
            <p:cNvPr id="25" name="直線コネクタ 24">
              <a:extLst>
                <a:ext uri="{FF2B5EF4-FFF2-40B4-BE49-F238E27FC236}">
                  <a16:creationId xmlns:a16="http://schemas.microsoft.com/office/drawing/2014/main" id="{8F61FCDA-E439-97F1-171D-659036FA5E93}"/>
                </a:ext>
              </a:extLst>
            </p:cNvPr>
            <p:cNvCxnSpPr>
              <a:cxnSpLocks/>
            </p:cNvCxnSpPr>
            <p:nvPr/>
          </p:nvCxnSpPr>
          <p:spPr>
            <a:xfrm>
              <a:off x="2387818" y="5613740"/>
              <a:ext cx="0" cy="545012"/>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0169D1DE-BF17-04A1-9B16-B822FBB9602C}"/>
                </a:ext>
              </a:extLst>
            </p:cNvPr>
            <p:cNvCxnSpPr>
              <a:cxnSpLocks/>
            </p:cNvCxnSpPr>
            <p:nvPr/>
          </p:nvCxnSpPr>
          <p:spPr>
            <a:xfrm>
              <a:off x="2387818" y="5706438"/>
              <a:ext cx="283663" cy="0"/>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3F60D23C-391B-892E-8693-7229DCE640E4}"/>
                </a:ext>
              </a:extLst>
            </p:cNvPr>
            <p:cNvCxnSpPr>
              <a:cxnSpLocks/>
            </p:cNvCxnSpPr>
            <p:nvPr/>
          </p:nvCxnSpPr>
          <p:spPr>
            <a:xfrm>
              <a:off x="2387818" y="6047096"/>
              <a:ext cx="283663" cy="0"/>
            </a:xfrm>
            <a:prstGeom prst="line">
              <a:avLst/>
            </a:prstGeom>
          </p:spPr>
          <p:style>
            <a:lnRef idx="1">
              <a:schemeClr val="dk1"/>
            </a:lnRef>
            <a:fillRef idx="0">
              <a:schemeClr val="dk1"/>
            </a:fillRef>
            <a:effectRef idx="0">
              <a:schemeClr val="dk1"/>
            </a:effectRef>
            <a:fontRef idx="minor">
              <a:schemeClr val="tx1"/>
            </a:fontRef>
          </p:style>
        </p:cxnSp>
        <p:pic>
          <p:nvPicPr>
            <p:cNvPr id="28" name="図 27">
              <a:extLst>
                <a:ext uri="{FF2B5EF4-FFF2-40B4-BE49-F238E27FC236}">
                  <a16:creationId xmlns:a16="http://schemas.microsoft.com/office/drawing/2014/main" id="{F673EFF6-B1CF-1BE0-C0E4-CD6149BF3D44}"/>
                </a:ext>
              </a:extLst>
            </p:cNvPr>
            <p:cNvPicPr>
              <a:picLocks noChangeAspect="1"/>
            </p:cNvPicPr>
            <p:nvPr/>
          </p:nvPicPr>
          <p:blipFill>
            <a:blip r:embed="rId3"/>
            <a:stretch>
              <a:fillRect/>
            </a:stretch>
          </p:blipFill>
          <p:spPr>
            <a:xfrm>
              <a:off x="2657398" y="5579916"/>
              <a:ext cx="228600" cy="266700"/>
            </a:xfrm>
            <a:prstGeom prst="rect">
              <a:avLst/>
            </a:prstGeom>
          </p:spPr>
        </p:pic>
        <p:sp>
          <p:nvSpPr>
            <p:cNvPr id="29" name="テキスト ボックス 28">
              <a:extLst>
                <a:ext uri="{FF2B5EF4-FFF2-40B4-BE49-F238E27FC236}">
                  <a16:creationId xmlns:a16="http://schemas.microsoft.com/office/drawing/2014/main" id="{94BAD5F6-DC77-B501-3A9B-4833AACE8DB3}"/>
                </a:ext>
              </a:extLst>
            </p:cNvPr>
            <p:cNvSpPr txBox="1"/>
            <p:nvPr/>
          </p:nvSpPr>
          <p:spPr>
            <a:xfrm>
              <a:off x="2774112" y="5584598"/>
              <a:ext cx="910531" cy="261610"/>
            </a:xfrm>
            <a:prstGeom prst="rect">
              <a:avLst/>
            </a:prstGeom>
            <a:noFill/>
          </p:spPr>
          <p:txBody>
            <a:bodyPr wrap="square" rtlCol="0">
              <a:spAutoFit/>
            </a:bodyPr>
            <a:lstStyle/>
            <a:p>
              <a:r>
                <a:rPr kumimoji="1" lang="en-US" altLang="ja-JP" sz="1100" dirty="0" err="1"/>
                <a:t>Index.php</a:t>
              </a:r>
              <a:endParaRPr kumimoji="1" lang="ja-JP" altLang="en-US" sz="1100" dirty="0"/>
            </a:p>
          </p:txBody>
        </p:sp>
        <p:cxnSp>
          <p:nvCxnSpPr>
            <p:cNvPr id="31" name="直線矢印コネクタ 30">
              <a:extLst>
                <a:ext uri="{FF2B5EF4-FFF2-40B4-BE49-F238E27FC236}">
                  <a16:creationId xmlns:a16="http://schemas.microsoft.com/office/drawing/2014/main" id="{CC7E21C4-A326-A864-ADDC-B962186AF628}"/>
                </a:ext>
              </a:extLst>
            </p:cNvPr>
            <p:cNvCxnSpPr>
              <a:cxnSpLocks/>
            </p:cNvCxnSpPr>
            <p:nvPr/>
          </p:nvCxnSpPr>
          <p:spPr>
            <a:xfrm>
              <a:off x="3134228" y="6193754"/>
              <a:ext cx="514888" cy="6401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38" name="図 37">
            <a:extLst>
              <a:ext uri="{FF2B5EF4-FFF2-40B4-BE49-F238E27FC236}">
                <a16:creationId xmlns:a16="http://schemas.microsoft.com/office/drawing/2014/main" id="{2CFC415F-69EE-937A-B705-0AB36AE72499}"/>
              </a:ext>
            </a:extLst>
          </p:cNvPr>
          <p:cNvPicPr>
            <a:picLocks noChangeAspect="1"/>
          </p:cNvPicPr>
          <p:nvPr/>
        </p:nvPicPr>
        <p:blipFill rotWithShape="1">
          <a:blip r:embed="rId2"/>
          <a:srcRect l="5260" t="1" r="55250" b="17409"/>
          <a:stretch/>
        </p:blipFill>
        <p:spPr>
          <a:xfrm>
            <a:off x="1728039" y="5352739"/>
            <a:ext cx="206187" cy="186018"/>
          </a:xfrm>
          <a:prstGeom prst="rect">
            <a:avLst/>
          </a:prstGeom>
        </p:spPr>
      </p:pic>
      <p:sp>
        <p:nvSpPr>
          <p:cNvPr id="39" name="テキスト ボックス 38">
            <a:extLst>
              <a:ext uri="{FF2B5EF4-FFF2-40B4-BE49-F238E27FC236}">
                <a16:creationId xmlns:a16="http://schemas.microsoft.com/office/drawing/2014/main" id="{FD4C3BCD-F89A-42F4-10B1-DAD6A977D19F}"/>
              </a:ext>
            </a:extLst>
          </p:cNvPr>
          <p:cNvSpPr txBox="1"/>
          <p:nvPr/>
        </p:nvSpPr>
        <p:spPr>
          <a:xfrm>
            <a:off x="1806389" y="5305980"/>
            <a:ext cx="1125070" cy="261610"/>
          </a:xfrm>
          <a:prstGeom prst="rect">
            <a:avLst/>
          </a:prstGeom>
          <a:noFill/>
        </p:spPr>
        <p:txBody>
          <a:bodyPr wrap="square" rtlCol="0">
            <a:spAutoFit/>
          </a:bodyPr>
          <a:lstStyle/>
          <a:p>
            <a:r>
              <a:rPr kumimoji="1" lang="en-US" altLang="ja-JP" sz="1100" dirty="0"/>
              <a:t>storage</a:t>
            </a:r>
            <a:endParaRPr kumimoji="1" lang="ja-JP" altLang="en-US" sz="1100" dirty="0"/>
          </a:p>
        </p:txBody>
      </p:sp>
      <p:cxnSp>
        <p:nvCxnSpPr>
          <p:cNvPr id="41" name="直線コネクタ 40">
            <a:extLst>
              <a:ext uri="{FF2B5EF4-FFF2-40B4-BE49-F238E27FC236}">
                <a16:creationId xmlns:a16="http://schemas.microsoft.com/office/drawing/2014/main" id="{A99908D4-BA72-D2D4-6476-5FDCED0922C5}"/>
              </a:ext>
            </a:extLst>
          </p:cNvPr>
          <p:cNvCxnSpPr>
            <a:cxnSpLocks/>
          </p:cNvCxnSpPr>
          <p:nvPr/>
        </p:nvCxnSpPr>
        <p:spPr>
          <a:xfrm>
            <a:off x="2059329" y="5538757"/>
            <a:ext cx="0" cy="545012"/>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D9DDED9D-18F2-5687-E3D5-099E147D511B}"/>
              </a:ext>
            </a:extLst>
          </p:cNvPr>
          <p:cNvCxnSpPr>
            <a:cxnSpLocks/>
          </p:cNvCxnSpPr>
          <p:nvPr/>
        </p:nvCxnSpPr>
        <p:spPr>
          <a:xfrm>
            <a:off x="2086632" y="5656728"/>
            <a:ext cx="283663" cy="0"/>
          </a:xfrm>
          <a:prstGeom prst="line">
            <a:avLst/>
          </a:prstGeom>
        </p:spPr>
        <p:style>
          <a:lnRef idx="1">
            <a:schemeClr val="dk1"/>
          </a:lnRef>
          <a:fillRef idx="0">
            <a:schemeClr val="dk1"/>
          </a:fillRef>
          <a:effectRef idx="0">
            <a:schemeClr val="dk1"/>
          </a:effectRef>
          <a:fontRef idx="minor">
            <a:schemeClr val="tx1"/>
          </a:fontRef>
        </p:style>
      </p:cxnSp>
      <p:pic>
        <p:nvPicPr>
          <p:cNvPr id="43" name="図 42">
            <a:extLst>
              <a:ext uri="{FF2B5EF4-FFF2-40B4-BE49-F238E27FC236}">
                <a16:creationId xmlns:a16="http://schemas.microsoft.com/office/drawing/2014/main" id="{615AB510-FE1A-5F9D-EAA7-957EFC5C994B}"/>
              </a:ext>
            </a:extLst>
          </p:cNvPr>
          <p:cNvPicPr>
            <a:picLocks noChangeAspect="1"/>
          </p:cNvPicPr>
          <p:nvPr/>
        </p:nvPicPr>
        <p:blipFill rotWithShape="1">
          <a:blip r:embed="rId2"/>
          <a:srcRect l="5260" t="1" r="55250" b="17409"/>
          <a:stretch/>
        </p:blipFill>
        <p:spPr>
          <a:xfrm>
            <a:off x="2401671" y="5563719"/>
            <a:ext cx="206187" cy="186018"/>
          </a:xfrm>
          <a:prstGeom prst="rect">
            <a:avLst/>
          </a:prstGeom>
        </p:spPr>
      </p:pic>
      <p:sp>
        <p:nvSpPr>
          <p:cNvPr id="44" name="テキスト ボックス 43">
            <a:extLst>
              <a:ext uri="{FF2B5EF4-FFF2-40B4-BE49-F238E27FC236}">
                <a16:creationId xmlns:a16="http://schemas.microsoft.com/office/drawing/2014/main" id="{14659AF6-68FA-9090-C7DA-369CB76A14AA}"/>
              </a:ext>
            </a:extLst>
          </p:cNvPr>
          <p:cNvSpPr txBox="1"/>
          <p:nvPr/>
        </p:nvSpPr>
        <p:spPr>
          <a:xfrm>
            <a:off x="2467132" y="5536824"/>
            <a:ext cx="515781" cy="261610"/>
          </a:xfrm>
          <a:prstGeom prst="rect">
            <a:avLst/>
          </a:prstGeom>
          <a:noFill/>
        </p:spPr>
        <p:txBody>
          <a:bodyPr wrap="square" rtlCol="0">
            <a:spAutoFit/>
          </a:bodyPr>
          <a:lstStyle/>
          <a:p>
            <a:r>
              <a:rPr kumimoji="1" lang="en-US" altLang="ja-JP" sz="1100" dirty="0"/>
              <a:t> app</a:t>
            </a:r>
            <a:endParaRPr kumimoji="1" lang="ja-JP" altLang="en-US" sz="1100" dirty="0"/>
          </a:p>
        </p:txBody>
      </p:sp>
      <p:cxnSp>
        <p:nvCxnSpPr>
          <p:cNvPr id="45" name="直線コネクタ 44">
            <a:extLst>
              <a:ext uri="{FF2B5EF4-FFF2-40B4-BE49-F238E27FC236}">
                <a16:creationId xmlns:a16="http://schemas.microsoft.com/office/drawing/2014/main" id="{47A14406-B056-F5D1-6CBE-311B6039656D}"/>
              </a:ext>
            </a:extLst>
          </p:cNvPr>
          <p:cNvCxnSpPr>
            <a:cxnSpLocks/>
          </p:cNvCxnSpPr>
          <p:nvPr/>
        </p:nvCxnSpPr>
        <p:spPr>
          <a:xfrm>
            <a:off x="2722716" y="5740772"/>
            <a:ext cx="0" cy="545012"/>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9F40AFBF-3518-A562-89E7-FE0D261ABA43}"/>
              </a:ext>
            </a:extLst>
          </p:cNvPr>
          <p:cNvCxnSpPr>
            <a:cxnSpLocks/>
          </p:cNvCxnSpPr>
          <p:nvPr/>
        </p:nvCxnSpPr>
        <p:spPr>
          <a:xfrm>
            <a:off x="2735110" y="5825329"/>
            <a:ext cx="283663" cy="0"/>
          </a:xfrm>
          <a:prstGeom prst="line">
            <a:avLst/>
          </a:prstGeom>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E6637B3C-8199-28ED-9A90-8C3A1ACA2FA0}"/>
              </a:ext>
            </a:extLst>
          </p:cNvPr>
          <p:cNvSpPr txBox="1"/>
          <p:nvPr/>
        </p:nvSpPr>
        <p:spPr>
          <a:xfrm>
            <a:off x="3076728" y="5685559"/>
            <a:ext cx="910531" cy="261610"/>
          </a:xfrm>
          <a:prstGeom prst="rect">
            <a:avLst/>
          </a:prstGeom>
          <a:noFill/>
        </p:spPr>
        <p:txBody>
          <a:bodyPr wrap="square" rtlCol="0">
            <a:spAutoFit/>
          </a:bodyPr>
          <a:lstStyle/>
          <a:p>
            <a:r>
              <a:rPr kumimoji="1" lang="en-US" altLang="ja-JP" sz="1100" dirty="0"/>
              <a:t> public</a:t>
            </a:r>
            <a:endParaRPr kumimoji="1" lang="ja-JP" altLang="en-US" sz="1100" dirty="0"/>
          </a:p>
        </p:txBody>
      </p:sp>
      <p:pic>
        <p:nvPicPr>
          <p:cNvPr id="48" name="図 47">
            <a:extLst>
              <a:ext uri="{FF2B5EF4-FFF2-40B4-BE49-F238E27FC236}">
                <a16:creationId xmlns:a16="http://schemas.microsoft.com/office/drawing/2014/main" id="{93A2AF63-DD01-B5D6-E0F4-D1A1281DC66E}"/>
              </a:ext>
            </a:extLst>
          </p:cNvPr>
          <p:cNvPicPr>
            <a:picLocks noChangeAspect="1"/>
          </p:cNvPicPr>
          <p:nvPr/>
        </p:nvPicPr>
        <p:blipFill rotWithShape="1">
          <a:blip r:embed="rId2"/>
          <a:srcRect l="5260" t="1" r="55250" b="17409"/>
          <a:stretch/>
        </p:blipFill>
        <p:spPr>
          <a:xfrm>
            <a:off x="2980626" y="5694524"/>
            <a:ext cx="206187" cy="186018"/>
          </a:xfrm>
          <a:prstGeom prst="rect">
            <a:avLst/>
          </a:prstGeom>
        </p:spPr>
      </p:pic>
      <p:cxnSp>
        <p:nvCxnSpPr>
          <p:cNvPr id="49" name="直線コネクタ 48">
            <a:extLst>
              <a:ext uri="{FF2B5EF4-FFF2-40B4-BE49-F238E27FC236}">
                <a16:creationId xmlns:a16="http://schemas.microsoft.com/office/drawing/2014/main" id="{0231AD6A-1B71-1BF3-0B46-488F7EDC2FA5}"/>
              </a:ext>
            </a:extLst>
          </p:cNvPr>
          <p:cNvCxnSpPr>
            <a:cxnSpLocks/>
          </p:cNvCxnSpPr>
          <p:nvPr/>
        </p:nvCxnSpPr>
        <p:spPr>
          <a:xfrm>
            <a:off x="3368176" y="5880542"/>
            <a:ext cx="0" cy="545012"/>
          </a:xfrm>
          <a:prstGeom prst="line">
            <a:avLst/>
          </a:prstGeom>
        </p:spPr>
        <p:style>
          <a:lnRef idx="1">
            <a:schemeClr val="dk1"/>
          </a:lnRef>
          <a:fillRef idx="0">
            <a:schemeClr val="dk1"/>
          </a:fillRef>
          <a:effectRef idx="0">
            <a:schemeClr val="dk1"/>
          </a:effectRef>
          <a:fontRef idx="minor">
            <a:schemeClr val="tx1"/>
          </a:fontRef>
        </p:style>
      </p:cxnSp>
      <p:cxnSp>
        <p:nvCxnSpPr>
          <p:cNvPr id="50" name="直線コネクタ 49">
            <a:extLst>
              <a:ext uri="{FF2B5EF4-FFF2-40B4-BE49-F238E27FC236}">
                <a16:creationId xmlns:a16="http://schemas.microsoft.com/office/drawing/2014/main" id="{09466D93-59EF-93F8-7493-29A9DB151D9F}"/>
              </a:ext>
            </a:extLst>
          </p:cNvPr>
          <p:cNvCxnSpPr>
            <a:cxnSpLocks/>
          </p:cNvCxnSpPr>
          <p:nvPr/>
        </p:nvCxnSpPr>
        <p:spPr>
          <a:xfrm>
            <a:off x="3379695" y="6073074"/>
            <a:ext cx="283663" cy="0"/>
          </a:xfrm>
          <a:prstGeom prst="line">
            <a:avLst/>
          </a:prstGeom>
        </p:spPr>
        <p:style>
          <a:lnRef idx="1">
            <a:schemeClr val="dk1"/>
          </a:lnRef>
          <a:fillRef idx="0">
            <a:schemeClr val="dk1"/>
          </a:fillRef>
          <a:effectRef idx="0">
            <a:schemeClr val="dk1"/>
          </a:effectRef>
          <a:fontRef idx="minor">
            <a:schemeClr val="tx1"/>
          </a:fontRef>
        </p:style>
      </p:cxnSp>
      <p:pic>
        <p:nvPicPr>
          <p:cNvPr id="51" name="図 50">
            <a:extLst>
              <a:ext uri="{FF2B5EF4-FFF2-40B4-BE49-F238E27FC236}">
                <a16:creationId xmlns:a16="http://schemas.microsoft.com/office/drawing/2014/main" id="{9D1D0F6E-6B56-02B2-D582-3C642533204A}"/>
              </a:ext>
            </a:extLst>
          </p:cNvPr>
          <p:cNvPicPr>
            <a:picLocks noChangeAspect="1"/>
          </p:cNvPicPr>
          <p:nvPr/>
        </p:nvPicPr>
        <p:blipFill rotWithShape="1">
          <a:blip r:embed="rId2"/>
          <a:srcRect l="5260" t="1" r="55250" b="17409"/>
          <a:stretch/>
        </p:blipFill>
        <p:spPr>
          <a:xfrm>
            <a:off x="2289802" y="4860797"/>
            <a:ext cx="206187" cy="186018"/>
          </a:xfrm>
          <a:prstGeom prst="rect">
            <a:avLst/>
          </a:prstGeom>
        </p:spPr>
      </p:pic>
      <p:sp>
        <p:nvSpPr>
          <p:cNvPr id="52" name="テキスト ボックス 51">
            <a:extLst>
              <a:ext uri="{FF2B5EF4-FFF2-40B4-BE49-F238E27FC236}">
                <a16:creationId xmlns:a16="http://schemas.microsoft.com/office/drawing/2014/main" id="{A222324D-5158-D296-BE39-A4F33ED258F5}"/>
              </a:ext>
            </a:extLst>
          </p:cNvPr>
          <p:cNvSpPr txBox="1"/>
          <p:nvPr/>
        </p:nvSpPr>
        <p:spPr>
          <a:xfrm>
            <a:off x="2422074" y="4823001"/>
            <a:ext cx="1125070" cy="261610"/>
          </a:xfrm>
          <a:prstGeom prst="rect">
            <a:avLst/>
          </a:prstGeom>
          <a:noFill/>
        </p:spPr>
        <p:txBody>
          <a:bodyPr wrap="square" rtlCol="0">
            <a:spAutoFit/>
          </a:bodyPr>
          <a:lstStyle/>
          <a:p>
            <a:r>
              <a:rPr kumimoji="1" lang="en-US" altLang="ja-JP" sz="1100" dirty="0"/>
              <a:t>storage</a:t>
            </a:r>
            <a:endParaRPr kumimoji="1" lang="ja-JP" altLang="en-US" sz="1100" dirty="0"/>
          </a:p>
        </p:txBody>
      </p:sp>
      <p:sp>
        <p:nvSpPr>
          <p:cNvPr id="55" name="テキスト ボックス 54">
            <a:extLst>
              <a:ext uri="{FF2B5EF4-FFF2-40B4-BE49-F238E27FC236}">
                <a16:creationId xmlns:a16="http://schemas.microsoft.com/office/drawing/2014/main" id="{3D40FD5B-594B-DCF2-04DE-AE633096137B}"/>
              </a:ext>
            </a:extLst>
          </p:cNvPr>
          <p:cNvSpPr txBox="1"/>
          <p:nvPr/>
        </p:nvSpPr>
        <p:spPr>
          <a:xfrm>
            <a:off x="2931459" y="4822593"/>
            <a:ext cx="5270031" cy="261610"/>
          </a:xfrm>
          <a:prstGeom prst="rect">
            <a:avLst/>
          </a:prstGeom>
          <a:noFill/>
        </p:spPr>
        <p:txBody>
          <a:bodyPr wrap="square" rtlCol="0">
            <a:spAutoFit/>
          </a:bodyPr>
          <a:lstStyle/>
          <a:p>
            <a:r>
              <a:rPr lang="en-US" altLang="ja-JP" sz="1100" dirty="0"/>
              <a:t>(</a:t>
            </a:r>
            <a:r>
              <a:rPr lang="ja-JP" altLang="en-US" sz="1100" dirty="0"/>
              <a:t>シンボリックリンク</a:t>
            </a:r>
            <a:r>
              <a:rPr lang="en-US" altLang="ja-JP" sz="1100" dirty="0"/>
              <a:t>)(</a:t>
            </a:r>
            <a:r>
              <a:rPr lang="ja-JP" altLang="en-US" sz="1100" dirty="0"/>
              <a:t>←</a:t>
            </a:r>
            <a:r>
              <a:rPr lang="ja-JP" altLang="en-US" sz="1100" b="1" dirty="0">
                <a:solidFill>
                  <a:srgbClr val="FF0000"/>
                </a:solidFill>
              </a:rPr>
              <a:t>これをつくる</a:t>
            </a:r>
            <a:r>
              <a:rPr lang="ja-JP" altLang="en-US" sz="1100" dirty="0"/>
              <a:t>。</a:t>
            </a:r>
            <a:r>
              <a:rPr lang="en-US" altLang="ja-JP" sz="1100" dirty="0"/>
              <a:t>)(※</a:t>
            </a:r>
            <a:r>
              <a:rPr lang="ja-JP" altLang="en-US" sz="1100" dirty="0"/>
              <a:t>フィルダじゃなくリンク</a:t>
            </a:r>
            <a:r>
              <a:rPr lang="en-US" altLang="ja-JP" sz="1100" dirty="0"/>
              <a:t>)</a:t>
            </a:r>
            <a:endParaRPr kumimoji="1" lang="ja-JP" altLang="en-US" sz="1100" dirty="0"/>
          </a:p>
        </p:txBody>
      </p:sp>
      <p:pic>
        <p:nvPicPr>
          <p:cNvPr id="57" name="図 56">
            <a:extLst>
              <a:ext uri="{FF2B5EF4-FFF2-40B4-BE49-F238E27FC236}">
                <a16:creationId xmlns:a16="http://schemas.microsoft.com/office/drawing/2014/main" id="{144A3BC1-BE69-6AFB-36BB-A10FC1805D15}"/>
              </a:ext>
            </a:extLst>
          </p:cNvPr>
          <p:cNvPicPr>
            <a:picLocks noChangeAspect="1"/>
          </p:cNvPicPr>
          <p:nvPr/>
        </p:nvPicPr>
        <p:blipFill>
          <a:blip r:embed="rId4"/>
          <a:stretch>
            <a:fillRect/>
          </a:stretch>
        </p:blipFill>
        <p:spPr>
          <a:xfrm>
            <a:off x="4277707" y="5297293"/>
            <a:ext cx="7762875" cy="1400175"/>
          </a:xfrm>
          <a:prstGeom prst="rect">
            <a:avLst/>
          </a:prstGeom>
        </p:spPr>
      </p:pic>
      <p:sp>
        <p:nvSpPr>
          <p:cNvPr id="58" name="動作設定ボタン: 空白 57">
            <a:hlinkClick r:id="rId5" action="ppaction://hlinksldjump" highlightClick="1"/>
            <a:extLst>
              <a:ext uri="{FF2B5EF4-FFF2-40B4-BE49-F238E27FC236}">
                <a16:creationId xmlns:a16="http://schemas.microsoft.com/office/drawing/2014/main" id="{6F531E0B-3962-F574-8654-E6F818371131}"/>
              </a:ext>
            </a:extLst>
          </p:cNvPr>
          <p:cNvSpPr/>
          <p:nvPr/>
        </p:nvSpPr>
        <p:spPr>
          <a:xfrm>
            <a:off x="9731905" y="3729315"/>
            <a:ext cx="2134720" cy="468031"/>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目次へ</a:t>
            </a:r>
          </a:p>
        </p:txBody>
      </p:sp>
      <p:sp>
        <p:nvSpPr>
          <p:cNvPr id="30" name="テキスト ボックス 29">
            <a:extLst>
              <a:ext uri="{FF2B5EF4-FFF2-40B4-BE49-F238E27FC236}">
                <a16:creationId xmlns:a16="http://schemas.microsoft.com/office/drawing/2014/main" id="{77FAF30B-A339-C477-8E6A-F955D0B57A80}"/>
              </a:ext>
            </a:extLst>
          </p:cNvPr>
          <p:cNvSpPr txBox="1"/>
          <p:nvPr/>
        </p:nvSpPr>
        <p:spPr>
          <a:xfrm>
            <a:off x="5695080" y="2306202"/>
            <a:ext cx="5264275" cy="1569660"/>
          </a:xfrm>
          <a:prstGeom prst="rect">
            <a:avLst/>
          </a:prstGeom>
          <a:noFill/>
        </p:spPr>
        <p:txBody>
          <a:bodyPr wrap="square" rtlCol="0">
            <a:spAutoFit/>
          </a:bodyPr>
          <a:lstStyle/>
          <a:p>
            <a:r>
              <a:rPr lang="ja-JP" altLang="en-US" dirty="0"/>
              <a:t>事前にプロジェクトフォルダ</a:t>
            </a:r>
            <a:r>
              <a:rPr lang="en-US" altLang="ja-JP" dirty="0"/>
              <a:t>/public</a:t>
            </a:r>
            <a:r>
              <a:rPr lang="ja-JP" altLang="en-US" dirty="0"/>
              <a:t>のなかに</a:t>
            </a:r>
            <a:r>
              <a:rPr lang="en-US" altLang="ja-JP" dirty="0"/>
              <a:t>storage</a:t>
            </a:r>
            <a:r>
              <a:rPr lang="ja-JP" altLang="en-US" dirty="0">
                <a:solidFill>
                  <a:srgbClr val="FF0000"/>
                </a:solidFill>
              </a:rPr>
              <a:t>フォルダ</a:t>
            </a:r>
            <a:r>
              <a:rPr lang="ja-JP" altLang="en-US" dirty="0"/>
              <a:t>ができている場合は</a:t>
            </a:r>
            <a:r>
              <a:rPr lang="ja-JP" altLang="en-US" dirty="0">
                <a:solidFill>
                  <a:srgbClr val="FF0000"/>
                </a:solidFill>
              </a:rPr>
              <a:t>削除する</a:t>
            </a:r>
            <a:r>
              <a:rPr lang="ja-JP" altLang="en-US" dirty="0"/>
              <a:t>。</a:t>
            </a:r>
            <a:endParaRPr lang="en-US" altLang="ja-JP" dirty="0"/>
          </a:p>
          <a:p>
            <a:r>
              <a:rPr kumimoji="1" lang="ja-JP" altLang="en-US" dirty="0"/>
              <a:t>ここには、</a:t>
            </a:r>
            <a:r>
              <a:rPr lang="ja-JP" altLang="en-US" dirty="0"/>
              <a:t>フォルダじゃなく、リンクを作らないといけない。</a:t>
            </a:r>
            <a:endParaRPr lang="en-US" altLang="ja-JP" dirty="0"/>
          </a:p>
          <a:p>
            <a:r>
              <a:rPr lang="en-US" altLang="ja-JP" sz="1200" dirty="0"/>
              <a:t>※git add</a:t>
            </a:r>
            <a:r>
              <a:rPr lang="ja-JP" altLang="en-US" sz="1200" dirty="0"/>
              <a:t>でシンボリックリンクがフォルダ扱いになってしまうため。サーバー上で再度作り直す。</a:t>
            </a:r>
            <a:endParaRPr lang="en-US" altLang="ja-JP" sz="1200" dirty="0"/>
          </a:p>
        </p:txBody>
      </p:sp>
    </p:spTree>
    <p:extLst>
      <p:ext uri="{BB962C8B-B14F-4D97-AF65-F5344CB8AC3E}">
        <p14:creationId xmlns:p14="http://schemas.microsoft.com/office/powerpoint/2010/main" val="1206339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p:txBody>
          <a:bodyPr/>
          <a:lstStyle/>
          <a:p>
            <a:r>
              <a:rPr lang="en-US" altLang="ja-JP" sz="4400" dirty="0"/>
              <a:t>Git</a:t>
            </a:r>
            <a:r>
              <a:rPr lang="ja-JP" altLang="en-US" sz="4400" dirty="0"/>
              <a:t>入門</a:t>
            </a:r>
            <a:endParaRPr kumimoji="1" lang="ja-JP" altLang="en-US" dirty="0"/>
          </a:p>
        </p:txBody>
      </p:sp>
      <p:pic>
        <p:nvPicPr>
          <p:cNvPr id="6" name="コンテンツ プレースホルダー 5">
            <a:extLst>
              <a:ext uri="{FF2B5EF4-FFF2-40B4-BE49-F238E27FC236}">
                <a16:creationId xmlns:a16="http://schemas.microsoft.com/office/drawing/2014/main" id="{47C15986-BB96-821E-3E09-F727FA2B79D6}"/>
              </a:ext>
            </a:extLst>
          </p:cNvPr>
          <p:cNvPicPr>
            <a:picLocks noGrp="1" noChangeAspect="1"/>
          </p:cNvPicPr>
          <p:nvPr>
            <p:ph idx="1"/>
          </p:nvPr>
        </p:nvPicPr>
        <p:blipFill>
          <a:blip r:embed="rId2"/>
          <a:stretch>
            <a:fillRect/>
          </a:stretch>
        </p:blipFill>
        <p:spPr>
          <a:xfrm>
            <a:off x="341141" y="2264429"/>
            <a:ext cx="4411719" cy="2710983"/>
          </a:xfrm>
        </p:spPr>
      </p:pic>
      <p:sp>
        <p:nvSpPr>
          <p:cNvPr id="4" name="動作設定ボタン: 空白 3">
            <a:hlinkClick r:id="rId3" action="ppaction://hlinksldjump" highlightClick="1"/>
            <a:extLst>
              <a:ext uri="{FF2B5EF4-FFF2-40B4-BE49-F238E27FC236}">
                <a16:creationId xmlns:a16="http://schemas.microsoft.com/office/drawing/2014/main" id="{0404AEAA-C1D2-3E7C-5644-D527BB789E2F}"/>
              </a:ext>
            </a:extLst>
          </p:cNvPr>
          <p:cNvSpPr/>
          <p:nvPr/>
        </p:nvSpPr>
        <p:spPr>
          <a:xfrm>
            <a:off x="9293879" y="6221320"/>
            <a:ext cx="2134720" cy="468031"/>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目次へ</a:t>
            </a:r>
          </a:p>
        </p:txBody>
      </p:sp>
      <p:pic>
        <p:nvPicPr>
          <p:cNvPr id="8" name="図 7">
            <a:extLst>
              <a:ext uri="{FF2B5EF4-FFF2-40B4-BE49-F238E27FC236}">
                <a16:creationId xmlns:a16="http://schemas.microsoft.com/office/drawing/2014/main" id="{14C03E29-B832-1C51-FA36-A5AF2D1AEB86}"/>
              </a:ext>
            </a:extLst>
          </p:cNvPr>
          <p:cNvPicPr>
            <a:picLocks noChangeAspect="1"/>
          </p:cNvPicPr>
          <p:nvPr/>
        </p:nvPicPr>
        <p:blipFill rotWithShape="1">
          <a:blip r:embed="rId4"/>
          <a:srcRect t="3809"/>
          <a:stretch/>
        </p:blipFill>
        <p:spPr>
          <a:xfrm>
            <a:off x="5049475" y="1156446"/>
            <a:ext cx="6508272" cy="4732505"/>
          </a:xfrm>
          <a:prstGeom prst="rect">
            <a:avLst/>
          </a:prstGeom>
        </p:spPr>
      </p:pic>
      <p:sp>
        <p:nvSpPr>
          <p:cNvPr id="3" name="テキスト ボックス 2">
            <a:extLst>
              <a:ext uri="{FF2B5EF4-FFF2-40B4-BE49-F238E27FC236}">
                <a16:creationId xmlns:a16="http://schemas.microsoft.com/office/drawing/2014/main" id="{BD34941A-32A6-E2C1-4A30-8D34FD8AAD00}"/>
              </a:ext>
            </a:extLst>
          </p:cNvPr>
          <p:cNvSpPr txBox="1"/>
          <p:nvPr/>
        </p:nvSpPr>
        <p:spPr>
          <a:xfrm>
            <a:off x="3065929" y="170329"/>
            <a:ext cx="8991600" cy="923330"/>
          </a:xfrm>
          <a:prstGeom prst="rect">
            <a:avLst/>
          </a:prstGeom>
          <a:noFill/>
        </p:spPr>
        <p:txBody>
          <a:bodyPr wrap="square" rtlCol="0">
            <a:spAutoFit/>
          </a:bodyPr>
          <a:lstStyle/>
          <a:p>
            <a:r>
              <a:rPr kumimoji="1" lang="ja-JP" altLang="en-US" dirty="0"/>
              <a:t>よく使用するコマンドは</a:t>
            </a:r>
            <a:r>
              <a:rPr kumimoji="1" lang="en-US" altLang="ja-JP" dirty="0"/>
              <a:t>”</a:t>
            </a:r>
            <a:r>
              <a:rPr kumimoji="1" lang="en-US" altLang="ja-JP" b="1" dirty="0">
                <a:solidFill>
                  <a:srgbClr val="FF0000"/>
                </a:solidFill>
              </a:rPr>
              <a:t>git add . </a:t>
            </a:r>
            <a:r>
              <a:rPr kumimoji="1" lang="en-US" altLang="ja-JP" dirty="0"/>
              <a:t>””</a:t>
            </a:r>
            <a:r>
              <a:rPr kumimoji="1" lang="en-US" altLang="ja-JP" b="1" dirty="0">
                <a:solidFill>
                  <a:srgbClr val="FF0000"/>
                </a:solidFill>
              </a:rPr>
              <a:t>git commit –m ‘</a:t>
            </a:r>
            <a:r>
              <a:rPr kumimoji="1" lang="ja-JP" altLang="en-US" b="1" dirty="0">
                <a:solidFill>
                  <a:srgbClr val="FF0000"/>
                </a:solidFill>
              </a:rPr>
              <a:t>コメント</a:t>
            </a:r>
            <a:r>
              <a:rPr kumimoji="1" lang="en-US" altLang="ja-JP" b="1" dirty="0">
                <a:solidFill>
                  <a:srgbClr val="FF0000"/>
                </a:solidFill>
              </a:rPr>
              <a:t>’</a:t>
            </a:r>
            <a:r>
              <a:rPr kumimoji="1" lang="en-US" altLang="ja-JP" dirty="0"/>
              <a:t>”</a:t>
            </a:r>
            <a:r>
              <a:rPr kumimoji="1" lang="ja-JP" altLang="en-US" dirty="0"/>
              <a:t> </a:t>
            </a:r>
            <a:r>
              <a:rPr kumimoji="1" lang="en-US" altLang="ja-JP" dirty="0"/>
              <a:t>“</a:t>
            </a:r>
            <a:r>
              <a:rPr kumimoji="1" lang="en-US" altLang="ja-JP" b="1" dirty="0">
                <a:solidFill>
                  <a:srgbClr val="FF0000"/>
                </a:solidFill>
              </a:rPr>
              <a:t>git push</a:t>
            </a:r>
            <a:r>
              <a:rPr kumimoji="1" lang="en-US" altLang="ja-JP" dirty="0"/>
              <a:t>” “</a:t>
            </a:r>
            <a:r>
              <a:rPr kumimoji="1" lang="en-US" altLang="ja-JP" b="1" dirty="0">
                <a:solidFill>
                  <a:srgbClr val="FF0000"/>
                </a:solidFill>
              </a:rPr>
              <a:t>git pull</a:t>
            </a:r>
            <a:r>
              <a:rPr kumimoji="1" lang="en-US" altLang="ja-JP" dirty="0"/>
              <a:t>”</a:t>
            </a:r>
          </a:p>
          <a:p>
            <a:r>
              <a:rPr kumimoji="1" lang="ja-JP" altLang="en-US" dirty="0"/>
              <a:t>最初に使用するコマンド</a:t>
            </a:r>
            <a:r>
              <a:rPr lang="en-US" altLang="ja-JP" dirty="0"/>
              <a:t>”</a:t>
            </a:r>
            <a:r>
              <a:rPr lang="en-US" altLang="ja-JP" b="1" dirty="0">
                <a:solidFill>
                  <a:srgbClr val="FF0000"/>
                </a:solidFill>
              </a:rPr>
              <a:t>git </a:t>
            </a:r>
            <a:r>
              <a:rPr lang="en-US" altLang="ja-JP" b="1" dirty="0" err="1">
                <a:solidFill>
                  <a:srgbClr val="FF0000"/>
                </a:solidFill>
              </a:rPr>
              <a:t>init</a:t>
            </a:r>
            <a:r>
              <a:rPr lang="en-US" altLang="ja-JP" dirty="0"/>
              <a:t>” “</a:t>
            </a:r>
            <a:r>
              <a:rPr lang="en-US" altLang="ja-JP" b="1" dirty="0">
                <a:solidFill>
                  <a:srgbClr val="FF0000"/>
                </a:solidFill>
              </a:rPr>
              <a:t>git clone ‘URL’</a:t>
            </a:r>
            <a:r>
              <a:rPr lang="en-US" altLang="ja-JP" dirty="0"/>
              <a:t>”</a:t>
            </a:r>
          </a:p>
          <a:p>
            <a:r>
              <a:rPr kumimoji="1" lang="ja-JP" altLang="en-US" dirty="0"/>
              <a:t>ステ</a:t>
            </a:r>
            <a:r>
              <a:rPr lang="ja-JP" altLang="en-US" dirty="0"/>
              <a:t>ー</a:t>
            </a:r>
            <a:r>
              <a:rPr kumimoji="1" lang="ja-JP" altLang="en-US" dirty="0"/>
              <a:t>タスを確認するとき     </a:t>
            </a:r>
            <a:r>
              <a:rPr kumimoji="1" lang="en-US" altLang="ja-JP" dirty="0"/>
              <a:t>“</a:t>
            </a:r>
            <a:r>
              <a:rPr kumimoji="1" lang="en-US" altLang="ja-JP" b="1" dirty="0">
                <a:solidFill>
                  <a:srgbClr val="FF0000"/>
                </a:solidFill>
              </a:rPr>
              <a:t>git status</a:t>
            </a:r>
            <a:r>
              <a:rPr kumimoji="1" lang="en-US" altLang="ja-JP" dirty="0"/>
              <a:t>”</a:t>
            </a:r>
            <a:endParaRPr kumimoji="1" lang="ja-JP" altLang="en-US" dirty="0"/>
          </a:p>
        </p:txBody>
      </p:sp>
    </p:spTree>
    <p:extLst>
      <p:ext uri="{BB962C8B-B14F-4D97-AF65-F5344CB8AC3E}">
        <p14:creationId xmlns:p14="http://schemas.microsoft.com/office/powerpoint/2010/main" val="1295271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a:xfrm>
            <a:off x="251012" y="141007"/>
            <a:ext cx="11940988" cy="576169"/>
          </a:xfrm>
        </p:spPr>
        <p:txBody>
          <a:bodyPr>
            <a:normAutofit fontScale="90000"/>
          </a:bodyPr>
          <a:lstStyle/>
          <a:p>
            <a:r>
              <a:rPr kumimoji="1" lang="ja-JP" altLang="en-US" dirty="0"/>
              <a:t>デプロイの手順</a:t>
            </a:r>
            <a:r>
              <a:rPr lang="ja-JP" altLang="en-US" dirty="0"/>
              <a:t>⑤</a:t>
            </a:r>
            <a:r>
              <a:rPr lang="en-US" altLang="ja-JP" dirty="0"/>
              <a:t> (git</a:t>
            </a:r>
            <a:r>
              <a:rPr lang="ja-JP" altLang="en-US" dirty="0"/>
              <a:t>利用</a:t>
            </a:r>
            <a:r>
              <a:rPr lang="en-US" altLang="ja-JP" dirty="0"/>
              <a:t>)</a:t>
            </a:r>
            <a:r>
              <a:rPr lang="ja-JP" altLang="en-US" dirty="0"/>
              <a:t> ～終了  </a:t>
            </a:r>
            <a:r>
              <a:rPr lang="en-US" altLang="ja-JP" sz="4000" dirty="0"/>
              <a:t>artisan</a:t>
            </a:r>
            <a:r>
              <a:rPr lang="ja-JP" altLang="en-US" sz="4000" dirty="0"/>
              <a:t>を使う方法 </a:t>
            </a:r>
            <a:endParaRPr kumimoji="1" lang="ja-JP" altLang="en-US" sz="4000" dirty="0"/>
          </a:p>
        </p:txBody>
      </p:sp>
      <p:sp>
        <p:nvSpPr>
          <p:cNvPr id="3" name="コンテンツ プレースホルダー 2">
            <a:extLst>
              <a:ext uri="{FF2B5EF4-FFF2-40B4-BE49-F238E27FC236}">
                <a16:creationId xmlns:a16="http://schemas.microsoft.com/office/drawing/2014/main" id="{291666AB-6A6B-7A67-2D83-078B914981B5}"/>
              </a:ext>
            </a:extLst>
          </p:cNvPr>
          <p:cNvSpPr>
            <a:spLocks noGrp="1"/>
          </p:cNvSpPr>
          <p:nvPr>
            <p:ph idx="1"/>
          </p:nvPr>
        </p:nvSpPr>
        <p:spPr>
          <a:xfrm>
            <a:off x="347382" y="651249"/>
            <a:ext cx="11317941" cy="2125413"/>
          </a:xfrm>
        </p:spPr>
        <p:txBody>
          <a:bodyPr>
            <a:normAutofit fontScale="92500" lnSpcReduction="20000"/>
          </a:bodyPr>
          <a:lstStyle/>
          <a:p>
            <a:pPr marL="0" indent="0">
              <a:lnSpc>
                <a:spcPct val="150000"/>
              </a:lnSpc>
              <a:buNone/>
            </a:pPr>
            <a:r>
              <a:rPr lang="en-US" altLang="ja-JP" sz="2400" dirty="0"/>
              <a:t>7.</a:t>
            </a:r>
            <a:r>
              <a:rPr lang="ja-JP" altLang="en-US" sz="2400" dirty="0"/>
              <a:t> サーバー上のプロジェクトフォルダまで到達し、</a:t>
            </a:r>
            <a:endParaRPr lang="en-US" altLang="ja-JP" sz="2400" dirty="0"/>
          </a:p>
          <a:p>
            <a:pPr marL="0" indent="0">
              <a:lnSpc>
                <a:spcPct val="150000"/>
              </a:lnSpc>
              <a:buNone/>
            </a:pPr>
            <a:r>
              <a:rPr lang="ja-JP" altLang="en-US" sz="2400" dirty="0"/>
              <a:t>   </a:t>
            </a:r>
            <a:r>
              <a:rPr lang="en-US" altLang="ja-JP" sz="2400" b="1" dirty="0"/>
              <a:t>php</a:t>
            </a:r>
            <a:r>
              <a:rPr kumimoji="1" lang="en-US" altLang="ja-JP" sz="2400" b="1" dirty="0"/>
              <a:t> artisan </a:t>
            </a:r>
            <a:r>
              <a:rPr lang="en-US" altLang="ja-JP" sz="2400" b="1" dirty="0"/>
              <a:t>storage:link</a:t>
            </a:r>
          </a:p>
          <a:p>
            <a:pPr marL="0" indent="0">
              <a:lnSpc>
                <a:spcPct val="150000"/>
              </a:lnSpc>
              <a:buNone/>
            </a:pPr>
            <a:r>
              <a:rPr kumimoji="1" lang="ja-JP" altLang="en-US" sz="2400" dirty="0"/>
              <a:t>と</a:t>
            </a:r>
            <a:r>
              <a:rPr lang="ja-JP" altLang="en-US" sz="2400" dirty="0"/>
              <a:t>実行すると下記の二点をつなぐシンボリックリンクが作成されます。</a:t>
            </a:r>
            <a:endParaRPr lang="en-US" altLang="ja-JP" sz="2400" dirty="0"/>
          </a:p>
          <a:p>
            <a:pPr marL="0" indent="0">
              <a:lnSpc>
                <a:spcPct val="150000"/>
              </a:lnSpc>
              <a:buNone/>
            </a:pPr>
            <a:r>
              <a:rPr lang="ja-JP" altLang="en-US" sz="1400" dirty="0"/>
              <a:t>                                                                 </a:t>
            </a:r>
            <a:r>
              <a:rPr lang="en-US" altLang="ja-JP" sz="1400" dirty="0">
                <a:hlinkClick r:id="rId2"/>
              </a:rPr>
              <a:t>https://dkssksk.com/php-storage-image/</a:t>
            </a:r>
            <a:endParaRPr lang="en-US" altLang="ja-JP" sz="1400" dirty="0"/>
          </a:p>
          <a:p>
            <a:pPr marL="0" indent="0">
              <a:lnSpc>
                <a:spcPct val="150000"/>
              </a:lnSpc>
              <a:buNone/>
            </a:pPr>
            <a:endParaRPr kumimoji="1" lang="ja-JP" altLang="en-US" sz="1400" dirty="0"/>
          </a:p>
        </p:txBody>
      </p:sp>
      <p:grpSp>
        <p:nvGrpSpPr>
          <p:cNvPr id="30" name="グループ化 29">
            <a:extLst>
              <a:ext uri="{FF2B5EF4-FFF2-40B4-BE49-F238E27FC236}">
                <a16:creationId xmlns:a16="http://schemas.microsoft.com/office/drawing/2014/main" id="{97FDCBBE-BDB5-8238-FBE4-B2C0A5B23D9B}"/>
              </a:ext>
            </a:extLst>
          </p:cNvPr>
          <p:cNvGrpSpPr/>
          <p:nvPr/>
        </p:nvGrpSpPr>
        <p:grpSpPr>
          <a:xfrm>
            <a:off x="347382" y="2631226"/>
            <a:ext cx="7950478" cy="4081285"/>
            <a:chOff x="251012" y="2344269"/>
            <a:chExt cx="7950478" cy="4081285"/>
          </a:xfrm>
        </p:grpSpPr>
        <p:grpSp>
          <p:nvGrpSpPr>
            <p:cNvPr id="4" name="グループ化 3">
              <a:extLst>
                <a:ext uri="{FF2B5EF4-FFF2-40B4-BE49-F238E27FC236}">
                  <a16:creationId xmlns:a16="http://schemas.microsoft.com/office/drawing/2014/main" id="{4ED40A38-4BCA-A623-7479-436F71FC4E39}"/>
                </a:ext>
              </a:extLst>
            </p:cNvPr>
            <p:cNvGrpSpPr/>
            <p:nvPr/>
          </p:nvGrpSpPr>
          <p:grpSpPr>
            <a:xfrm>
              <a:off x="251012" y="2344269"/>
              <a:ext cx="4638018" cy="3653112"/>
              <a:chOff x="600636" y="3429000"/>
              <a:chExt cx="4638018" cy="3653112"/>
            </a:xfrm>
          </p:grpSpPr>
          <p:pic>
            <p:nvPicPr>
              <p:cNvPr id="5" name="図 4">
                <a:extLst>
                  <a:ext uri="{FF2B5EF4-FFF2-40B4-BE49-F238E27FC236}">
                    <a16:creationId xmlns:a16="http://schemas.microsoft.com/office/drawing/2014/main" id="{CA85C5D6-4247-2114-3E83-FE76217DA3B7}"/>
                  </a:ext>
                </a:extLst>
              </p:cNvPr>
              <p:cNvPicPr>
                <a:picLocks noChangeAspect="1"/>
              </p:cNvPicPr>
              <p:nvPr/>
            </p:nvPicPr>
            <p:blipFill rotWithShape="1">
              <a:blip r:embed="rId3"/>
              <a:srcRect l="5260" b="14425"/>
              <a:stretch/>
            </p:blipFill>
            <p:spPr>
              <a:xfrm>
                <a:off x="600636" y="3429000"/>
                <a:ext cx="494662" cy="192741"/>
              </a:xfrm>
              <a:prstGeom prst="rect">
                <a:avLst/>
              </a:prstGeom>
            </p:spPr>
          </p:pic>
          <p:cxnSp>
            <p:nvCxnSpPr>
              <p:cNvPr id="6" name="直線コネクタ 5">
                <a:extLst>
                  <a:ext uri="{FF2B5EF4-FFF2-40B4-BE49-F238E27FC236}">
                    <a16:creationId xmlns:a16="http://schemas.microsoft.com/office/drawing/2014/main" id="{8B0F7D1C-9FCD-0F29-33A9-B34869A32447}"/>
                  </a:ext>
                </a:extLst>
              </p:cNvPr>
              <p:cNvCxnSpPr/>
              <p:nvPr/>
            </p:nvCxnSpPr>
            <p:spPr>
              <a:xfrm>
                <a:off x="977153" y="3550024"/>
                <a:ext cx="430306" cy="0"/>
              </a:xfrm>
              <a:prstGeom prst="line">
                <a:avLst/>
              </a:prstGeom>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C2E22B09-F375-D5B0-41E2-B521A3F41A92}"/>
                  </a:ext>
                </a:extLst>
              </p:cNvPr>
              <p:cNvCxnSpPr>
                <a:cxnSpLocks/>
              </p:cNvCxnSpPr>
              <p:nvPr/>
            </p:nvCxnSpPr>
            <p:spPr>
              <a:xfrm>
                <a:off x="1123796" y="3550024"/>
                <a:ext cx="0" cy="3191435"/>
              </a:xfrm>
              <a:prstGeom prst="line">
                <a:avLst/>
              </a:prstGeom>
            </p:spPr>
            <p:style>
              <a:lnRef idx="1">
                <a:schemeClr val="dk1"/>
              </a:lnRef>
              <a:fillRef idx="0">
                <a:schemeClr val="dk1"/>
              </a:fillRef>
              <a:effectRef idx="0">
                <a:schemeClr val="dk1"/>
              </a:effectRef>
              <a:fontRef idx="minor">
                <a:schemeClr val="tx1"/>
              </a:fontRef>
            </p:style>
          </p:cxnSp>
          <p:cxnSp>
            <p:nvCxnSpPr>
              <p:cNvPr id="8" name="直線コネクタ 7">
                <a:extLst>
                  <a:ext uri="{FF2B5EF4-FFF2-40B4-BE49-F238E27FC236}">
                    <a16:creationId xmlns:a16="http://schemas.microsoft.com/office/drawing/2014/main" id="{2C7E7D93-3E3B-202C-8B1C-36F49969EB3F}"/>
                  </a:ext>
                </a:extLst>
              </p:cNvPr>
              <p:cNvCxnSpPr>
                <a:cxnSpLocks/>
              </p:cNvCxnSpPr>
              <p:nvPr/>
            </p:nvCxnSpPr>
            <p:spPr>
              <a:xfrm>
                <a:off x="1123796" y="3774143"/>
                <a:ext cx="283663" cy="0"/>
              </a:xfrm>
              <a:prstGeom prst="line">
                <a:avLst/>
              </a:prstGeom>
            </p:spPr>
            <p:style>
              <a:lnRef idx="1">
                <a:schemeClr val="dk1"/>
              </a:lnRef>
              <a:fillRef idx="0">
                <a:schemeClr val="dk1"/>
              </a:fillRef>
              <a:effectRef idx="0">
                <a:schemeClr val="dk1"/>
              </a:effectRef>
              <a:fontRef idx="minor">
                <a:schemeClr val="tx1"/>
              </a:fontRef>
            </p:style>
          </p:cxnSp>
          <p:cxnSp>
            <p:nvCxnSpPr>
              <p:cNvPr id="9" name="直線コネクタ 8">
                <a:extLst>
                  <a:ext uri="{FF2B5EF4-FFF2-40B4-BE49-F238E27FC236}">
                    <a16:creationId xmlns:a16="http://schemas.microsoft.com/office/drawing/2014/main" id="{2561E2DD-5E08-04D1-4F52-7FCACED1E926}"/>
                  </a:ext>
                </a:extLst>
              </p:cNvPr>
              <p:cNvCxnSpPr>
                <a:cxnSpLocks/>
              </p:cNvCxnSpPr>
              <p:nvPr/>
            </p:nvCxnSpPr>
            <p:spPr>
              <a:xfrm>
                <a:off x="1127003" y="5047128"/>
                <a:ext cx="283663" cy="0"/>
              </a:xfrm>
              <a:prstGeom prst="line">
                <a:avLst/>
              </a:prstGeom>
            </p:spPr>
            <p:style>
              <a:lnRef idx="1">
                <a:schemeClr val="dk1"/>
              </a:lnRef>
              <a:fillRef idx="0">
                <a:schemeClr val="dk1"/>
              </a:fillRef>
              <a:effectRef idx="0">
                <a:schemeClr val="dk1"/>
              </a:effectRef>
              <a:fontRef idx="minor">
                <a:schemeClr val="tx1"/>
              </a:fontRef>
            </p:style>
          </p:cxnSp>
          <p:pic>
            <p:nvPicPr>
              <p:cNvPr id="10" name="図 9">
                <a:extLst>
                  <a:ext uri="{FF2B5EF4-FFF2-40B4-BE49-F238E27FC236}">
                    <a16:creationId xmlns:a16="http://schemas.microsoft.com/office/drawing/2014/main" id="{BD61AF31-6F7F-4262-BFFF-08247FC976E8}"/>
                  </a:ext>
                </a:extLst>
              </p:cNvPr>
              <p:cNvPicPr>
                <a:picLocks noChangeAspect="1"/>
              </p:cNvPicPr>
              <p:nvPr/>
            </p:nvPicPr>
            <p:blipFill rotWithShape="1">
              <a:blip r:embed="rId3"/>
              <a:srcRect l="5260" t="1" r="55250" b="17409"/>
              <a:stretch/>
            </p:blipFill>
            <p:spPr>
              <a:xfrm>
                <a:off x="1479177" y="3668800"/>
                <a:ext cx="206187" cy="186018"/>
              </a:xfrm>
              <a:prstGeom prst="rect">
                <a:avLst/>
              </a:prstGeom>
            </p:spPr>
          </p:pic>
          <p:sp>
            <p:nvSpPr>
              <p:cNvPr id="11" name="テキスト ボックス 10">
                <a:extLst>
                  <a:ext uri="{FF2B5EF4-FFF2-40B4-BE49-F238E27FC236}">
                    <a16:creationId xmlns:a16="http://schemas.microsoft.com/office/drawing/2014/main" id="{0E25E8C1-8522-6423-C2B1-2A8072925AC1}"/>
                  </a:ext>
                </a:extLst>
              </p:cNvPr>
              <p:cNvSpPr txBox="1"/>
              <p:nvPr/>
            </p:nvSpPr>
            <p:spPr>
              <a:xfrm>
                <a:off x="1582269" y="3657902"/>
                <a:ext cx="2246877" cy="261610"/>
              </a:xfrm>
              <a:prstGeom prst="rect">
                <a:avLst/>
              </a:prstGeom>
              <a:noFill/>
            </p:spPr>
            <p:txBody>
              <a:bodyPr wrap="square" rtlCol="0">
                <a:spAutoFit/>
              </a:bodyPr>
              <a:lstStyle/>
              <a:p>
                <a:r>
                  <a:rPr lang="en-US" altLang="ja-JP" sz="1100" dirty="0"/>
                  <a:t>Laravelmovie.com(</a:t>
                </a:r>
                <a:r>
                  <a:rPr lang="ja-JP" altLang="en-US" sz="1100" dirty="0"/>
                  <a:t>公開</a:t>
                </a:r>
                <a:r>
                  <a:rPr lang="en-US" altLang="ja-JP" sz="1100" dirty="0"/>
                  <a:t>URL)</a:t>
                </a:r>
                <a:endParaRPr kumimoji="1" lang="ja-JP" altLang="en-US" sz="1100" dirty="0"/>
              </a:p>
            </p:txBody>
          </p:sp>
          <p:cxnSp>
            <p:nvCxnSpPr>
              <p:cNvPr id="12" name="直線コネクタ 11">
                <a:extLst>
                  <a:ext uri="{FF2B5EF4-FFF2-40B4-BE49-F238E27FC236}">
                    <a16:creationId xmlns:a16="http://schemas.microsoft.com/office/drawing/2014/main" id="{2A621E15-38ED-EC8C-D271-A28D1AB6825B}"/>
                  </a:ext>
                </a:extLst>
              </p:cNvPr>
              <p:cNvCxnSpPr>
                <a:cxnSpLocks/>
              </p:cNvCxnSpPr>
              <p:nvPr/>
            </p:nvCxnSpPr>
            <p:spPr>
              <a:xfrm>
                <a:off x="2629867" y="3881717"/>
                <a:ext cx="0" cy="977152"/>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74B28023-AE9F-9E9D-898D-A5A546D1FDD6}"/>
                  </a:ext>
                </a:extLst>
              </p:cNvPr>
              <p:cNvCxnSpPr>
                <a:cxnSpLocks/>
              </p:cNvCxnSpPr>
              <p:nvPr/>
            </p:nvCxnSpPr>
            <p:spPr>
              <a:xfrm>
                <a:off x="2629867" y="4190999"/>
                <a:ext cx="283663" cy="0"/>
              </a:xfrm>
              <a:prstGeom prst="line">
                <a:avLst/>
              </a:prstGeom>
            </p:spPr>
            <p:style>
              <a:lnRef idx="1">
                <a:schemeClr val="dk1"/>
              </a:lnRef>
              <a:fillRef idx="0">
                <a:schemeClr val="dk1"/>
              </a:fillRef>
              <a:effectRef idx="0">
                <a:schemeClr val="dk1"/>
              </a:effectRef>
              <a:fontRef idx="minor">
                <a:schemeClr val="tx1"/>
              </a:fontRef>
            </p:style>
          </p:cxnSp>
          <p:pic>
            <p:nvPicPr>
              <p:cNvPr id="14" name="図 13">
                <a:extLst>
                  <a:ext uri="{FF2B5EF4-FFF2-40B4-BE49-F238E27FC236}">
                    <a16:creationId xmlns:a16="http://schemas.microsoft.com/office/drawing/2014/main" id="{2D6C3ECB-B776-242E-2111-4569B52495F2}"/>
                  </a:ext>
                </a:extLst>
              </p:cNvPr>
              <p:cNvPicPr>
                <a:picLocks noChangeAspect="1"/>
              </p:cNvPicPr>
              <p:nvPr/>
            </p:nvPicPr>
            <p:blipFill rotWithShape="1">
              <a:blip r:embed="rId3"/>
              <a:srcRect l="5260" t="1" r="55250" b="17409"/>
              <a:stretch/>
            </p:blipFill>
            <p:spPr>
              <a:xfrm>
                <a:off x="2913530" y="4017311"/>
                <a:ext cx="206187" cy="186018"/>
              </a:xfrm>
              <a:prstGeom prst="rect">
                <a:avLst/>
              </a:prstGeom>
            </p:spPr>
          </p:pic>
          <p:sp>
            <p:nvSpPr>
              <p:cNvPr id="15" name="テキスト ボックス 14">
                <a:extLst>
                  <a:ext uri="{FF2B5EF4-FFF2-40B4-BE49-F238E27FC236}">
                    <a16:creationId xmlns:a16="http://schemas.microsoft.com/office/drawing/2014/main" id="{A646EC4E-8863-5F1A-38CF-E7F0B306B55B}"/>
                  </a:ext>
                </a:extLst>
              </p:cNvPr>
              <p:cNvSpPr txBox="1"/>
              <p:nvPr/>
            </p:nvSpPr>
            <p:spPr>
              <a:xfrm>
                <a:off x="3025587" y="4017309"/>
                <a:ext cx="2213067" cy="261610"/>
              </a:xfrm>
              <a:prstGeom prst="rect">
                <a:avLst/>
              </a:prstGeom>
              <a:noFill/>
            </p:spPr>
            <p:txBody>
              <a:bodyPr wrap="square" rtlCol="0">
                <a:spAutoFit/>
              </a:bodyPr>
              <a:lstStyle/>
              <a:p>
                <a:r>
                  <a:rPr kumimoji="1" lang="en-US" altLang="ja-JP" sz="1100" dirty="0" err="1"/>
                  <a:t>Public_html</a:t>
                </a:r>
                <a:r>
                  <a:rPr kumimoji="1" lang="en-US" altLang="ja-JP" sz="1100" dirty="0"/>
                  <a:t>(</a:t>
                </a:r>
                <a:r>
                  <a:rPr kumimoji="1" lang="ja-JP" altLang="en-US" sz="1100" dirty="0"/>
                  <a:t>公開</a:t>
                </a:r>
                <a:r>
                  <a:rPr lang="ja-JP" altLang="en-US" sz="1100" dirty="0"/>
                  <a:t>フォルダ</a:t>
                </a:r>
                <a:r>
                  <a:rPr kumimoji="1" lang="en-US" altLang="ja-JP" sz="1100" dirty="0"/>
                  <a:t>)</a:t>
                </a:r>
                <a:endParaRPr kumimoji="1" lang="ja-JP" altLang="en-US" sz="1100" dirty="0"/>
              </a:p>
            </p:txBody>
          </p:sp>
          <p:cxnSp>
            <p:nvCxnSpPr>
              <p:cNvPr id="16" name="直線コネクタ 15">
                <a:extLst>
                  <a:ext uri="{FF2B5EF4-FFF2-40B4-BE49-F238E27FC236}">
                    <a16:creationId xmlns:a16="http://schemas.microsoft.com/office/drawing/2014/main" id="{B38C58A1-89E4-94BE-C8DE-124ED70072FE}"/>
                  </a:ext>
                </a:extLst>
              </p:cNvPr>
              <p:cNvCxnSpPr>
                <a:cxnSpLocks/>
              </p:cNvCxnSpPr>
              <p:nvPr/>
            </p:nvCxnSpPr>
            <p:spPr>
              <a:xfrm>
                <a:off x="3445656" y="4296847"/>
                <a:ext cx="0" cy="517199"/>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482D2E52-0DE8-8275-070D-2F22F23BFAFB}"/>
                  </a:ext>
                </a:extLst>
              </p:cNvPr>
              <p:cNvCxnSpPr>
                <a:cxnSpLocks/>
              </p:cNvCxnSpPr>
              <p:nvPr/>
            </p:nvCxnSpPr>
            <p:spPr>
              <a:xfrm>
                <a:off x="3445656" y="4465800"/>
                <a:ext cx="283663" cy="0"/>
              </a:xfrm>
              <a:prstGeom prst="line">
                <a:avLst/>
              </a:prstGeom>
            </p:spPr>
            <p:style>
              <a:lnRef idx="1">
                <a:schemeClr val="dk1"/>
              </a:lnRef>
              <a:fillRef idx="0">
                <a:schemeClr val="dk1"/>
              </a:fillRef>
              <a:effectRef idx="0">
                <a:schemeClr val="dk1"/>
              </a:effectRef>
              <a:fontRef idx="minor">
                <a:schemeClr val="tx1"/>
              </a:fontRef>
            </p:style>
          </p:cxnSp>
          <p:grpSp>
            <p:nvGrpSpPr>
              <p:cNvPr id="18" name="グループ化 17">
                <a:extLst>
                  <a:ext uri="{FF2B5EF4-FFF2-40B4-BE49-F238E27FC236}">
                    <a16:creationId xmlns:a16="http://schemas.microsoft.com/office/drawing/2014/main" id="{FFC7BD31-767C-4EAC-F5D1-1AA48BFC9B0E}"/>
                  </a:ext>
                </a:extLst>
              </p:cNvPr>
              <p:cNvGrpSpPr/>
              <p:nvPr/>
            </p:nvGrpSpPr>
            <p:grpSpPr>
              <a:xfrm>
                <a:off x="1488141" y="4934251"/>
                <a:ext cx="652787" cy="261610"/>
                <a:chOff x="3771596" y="4463401"/>
                <a:chExt cx="652787" cy="261610"/>
              </a:xfrm>
            </p:grpSpPr>
            <p:pic>
              <p:nvPicPr>
                <p:cNvPr id="35" name="図 34">
                  <a:extLst>
                    <a:ext uri="{FF2B5EF4-FFF2-40B4-BE49-F238E27FC236}">
                      <a16:creationId xmlns:a16="http://schemas.microsoft.com/office/drawing/2014/main" id="{18BA5E56-ED58-5DBA-F650-47458AEC0228}"/>
                    </a:ext>
                  </a:extLst>
                </p:cNvPr>
                <p:cNvPicPr>
                  <a:picLocks noChangeAspect="1"/>
                </p:cNvPicPr>
                <p:nvPr/>
              </p:nvPicPr>
              <p:blipFill rotWithShape="1">
                <a:blip r:embed="rId3"/>
                <a:srcRect l="5260" t="1" r="55250" b="17409"/>
                <a:stretch/>
              </p:blipFill>
              <p:spPr>
                <a:xfrm>
                  <a:off x="3771596" y="4482355"/>
                  <a:ext cx="206187" cy="186018"/>
                </a:xfrm>
                <a:prstGeom prst="rect">
                  <a:avLst/>
                </a:prstGeom>
              </p:spPr>
            </p:pic>
            <p:sp>
              <p:nvSpPr>
                <p:cNvPr id="36" name="テキスト ボックス 35">
                  <a:extLst>
                    <a:ext uri="{FF2B5EF4-FFF2-40B4-BE49-F238E27FC236}">
                      <a16:creationId xmlns:a16="http://schemas.microsoft.com/office/drawing/2014/main" id="{93FB928B-6404-138C-12CA-662A26FAE105}"/>
                    </a:ext>
                  </a:extLst>
                </p:cNvPr>
                <p:cNvSpPr txBox="1"/>
                <p:nvPr/>
              </p:nvSpPr>
              <p:spPr>
                <a:xfrm>
                  <a:off x="3874689" y="4463401"/>
                  <a:ext cx="549694" cy="261610"/>
                </a:xfrm>
                <a:prstGeom prst="rect">
                  <a:avLst/>
                </a:prstGeom>
                <a:noFill/>
              </p:spPr>
              <p:txBody>
                <a:bodyPr wrap="square" rtlCol="0">
                  <a:spAutoFit/>
                </a:bodyPr>
                <a:lstStyle/>
                <a:p>
                  <a:r>
                    <a:rPr lang="en-US" altLang="ja-JP" sz="1100" dirty="0"/>
                    <a:t>test3</a:t>
                  </a:r>
                  <a:endParaRPr kumimoji="1" lang="ja-JP" altLang="en-US" sz="1100" dirty="0"/>
                </a:p>
              </p:txBody>
            </p:sp>
          </p:grpSp>
          <p:cxnSp>
            <p:nvCxnSpPr>
              <p:cNvPr id="19" name="直線コネクタ 18">
                <a:extLst>
                  <a:ext uri="{FF2B5EF4-FFF2-40B4-BE49-F238E27FC236}">
                    <a16:creationId xmlns:a16="http://schemas.microsoft.com/office/drawing/2014/main" id="{3F7A7EF8-988F-195E-27BC-17C3491C092C}"/>
                  </a:ext>
                </a:extLst>
              </p:cNvPr>
              <p:cNvCxnSpPr>
                <a:cxnSpLocks/>
              </p:cNvCxnSpPr>
              <p:nvPr/>
            </p:nvCxnSpPr>
            <p:spPr>
              <a:xfrm>
                <a:off x="2639426" y="6169342"/>
                <a:ext cx="7708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0" name="図 19">
                <a:extLst>
                  <a:ext uri="{FF2B5EF4-FFF2-40B4-BE49-F238E27FC236}">
                    <a16:creationId xmlns:a16="http://schemas.microsoft.com/office/drawing/2014/main" id="{66ECC1CE-17B4-568A-93B4-3FF5CE8AF1B1}"/>
                  </a:ext>
                </a:extLst>
              </p:cNvPr>
              <p:cNvPicPr>
                <a:picLocks noChangeAspect="1"/>
              </p:cNvPicPr>
              <p:nvPr/>
            </p:nvPicPr>
            <p:blipFill rotWithShape="1">
              <a:blip r:embed="rId3"/>
              <a:srcRect l="5260" t="1" r="55250" b="17409"/>
              <a:stretch/>
            </p:blipFill>
            <p:spPr>
              <a:xfrm>
                <a:off x="3829147" y="4371259"/>
                <a:ext cx="206187" cy="186018"/>
              </a:xfrm>
              <a:prstGeom prst="rect">
                <a:avLst/>
              </a:prstGeom>
            </p:spPr>
          </p:pic>
          <p:cxnSp>
            <p:nvCxnSpPr>
              <p:cNvPr id="21" name="直線コネクタ 20">
                <a:extLst>
                  <a:ext uri="{FF2B5EF4-FFF2-40B4-BE49-F238E27FC236}">
                    <a16:creationId xmlns:a16="http://schemas.microsoft.com/office/drawing/2014/main" id="{DF8A43EF-6675-DA44-84C0-5DD10F906A38}"/>
                  </a:ext>
                </a:extLst>
              </p:cNvPr>
              <p:cNvCxnSpPr>
                <a:cxnSpLocks/>
              </p:cNvCxnSpPr>
              <p:nvPr/>
            </p:nvCxnSpPr>
            <p:spPr>
              <a:xfrm>
                <a:off x="1742359" y="5246791"/>
                <a:ext cx="0" cy="1835321"/>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9ADA0AD9-73FD-33A6-84C9-F5F9DB5FA57F}"/>
                  </a:ext>
                </a:extLst>
              </p:cNvPr>
              <p:cNvCxnSpPr>
                <a:cxnSpLocks/>
              </p:cNvCxnSpPr>
              <p:nvPr/>
            </p:nvCxnSpPr>
            <p:spPr>
              <a:xfrm>
                <a:off x="1742359" y="5441575"/>
                <a:ext cx="283663" cy="0"/>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99AA1456-44BE-E649-AA54-C2E651AEB717}"/>
                  </a:ext>
                </a:extLst>
              </p:cNvPr>
              <p:cNvCxnSpPr>
                <a:cxnSpLocks/>
              </p:cNvCxnSpPr>
              <p:nvPr/>
            </p:nvCxnSpPr>
            <p:spPr>
              <a:xfrm>
                <a:off x="1761890" y="6524266"/>
                <a:ext cx="283663" cy="0"/>
              </a:xfrm>
              <a:prstGeom prst="line">
                <a:avLst/>
              </a:prstGeom>
            </p:spPr>
            <p:style>
              <a:lnRef idx="1">
                <a:schemeClr val="dk1"/>
              </a:lnRef>
              <a:fillRef idx="0">
                <a:schemeClr val="dk1"/>
              </a:fillRef>
              <a:effectRef idx="0">
                <a:schemeClr val="dk1"/>
              </a:effectRef>
              <a:fontRef idx="minor">
                <a:schemeClr val="tx1"/>
              </a:fontRef>
            </p:style>
          </p:cxnSp>
          <p:grpSp>
            <p:nvGrpSpPr>
              <p:cNvPr id="24" name="グループ化 23">
                <a:extLst>
                  <a:ext uri="{FF2B5EF4-FFF2-40B4-BE49-F238E27FC236}">
                    <a16:creationId xmlns:a16="http://schemas.microsoft.com/office/drawing/2014/main" id="{4A09B7FD-B7EF-1EDC-83D4-340B7E2DD267}"/>
                  </a:ext>
                </a:extLst>
              </p:cNvPr>
              <p:cNvGrpSpPr/>
              <p:nvPr/>
            </p:nvGrpSpPr>
            <p:grpSpPr>
              <a:xfrm>
                <a:off x="2034528" y="5317898"/>
                <a:ext cx="798319" cy="261610"/>
                <a:chOff x="3771596" y="4597872"/>
                <a:chExt cx="798319" cy="261610"/>
              </a:xfrm>
            </p:grpSpPr>
            <p:pic>
              <p:nvPicPr>
                <p:cNvPr id="33" name="図 32">
                  <a:extLst>
                    <a:ext uri="{FF2B5EF4-FFF2-40B4-BE49-F238E27FC236}">
                      <a16:creationId xmlns:a16="http://schemas.microsoft.com/office/drawing/2014/main" id="{A6256167-0000-6B56-2A51-8B56257CB4E8}"/>
                    </a:ext>
                  </a:extLst>
                </p:cNvPr>
                <p:cNvPicPr>
                  <a:picLocks noChangeAspect="1"/>
                </p:cNvPicPr>
                <p:nvPr/>
              </p:nvPicPr>
              <p:blipFill rotWithShape="1">
                <a:blip r:embed="rId3"/>
                <a:srcRect l="5260" t="1" r="55250" b="17409"/>
                <a:stretch/>
              </p:blipFill>
              <p:spPr>
                <a:xfrm>
                  <a:off x="3771596" y="4634748"/>
                  <a:ext cx="206187" cy="186018"/>
                </a:xfrm>
                <a:prstGeom prst="rect">
                  <a:avLst/>
                </a:prstGeom>
              </p:spPr>
            </p:pic>
            <p:sp>
              <p:nvSpPr>
                <p:cNvPr id="34" name="テキスト ボックス 33">
                  <a:extLst>
                    <a:ext uri="{FF2B5EF4-FFF2-40B4-BE49-F238E27FC236}">
                      <a16:creationId xmlns:a16="http://schemas.microsoft.com/office/drawing/2014/main" id="{97B029D3-6CDF-1C1C-147C-3532EAF4AB53}"/>
                    </a:ext>
                  </a:extLst>
                </p:cNvPr>
                <p:cNvSpPr txBox="1"/>
                <p:nvPr/>
              </p:nvSpPr>
              <p:spPr>
                <a:xfrm>
                  <a:off x="3874689" y="4597872"/>
                  <a:ext cx="695226" cy="261610"/>
                </a:xfrm>
                <a:prstGeom prst="rect">
                  <a:avLst/>
                </a:prstGeom>
                <a:noFill/>
              </p:spPr>
              <p:txBody>
                <a:bodyPr wrap="square" rtlCol="0">
                  <a:spAutoFit/>
                </a:bodyPr>
                <a:lstStyle/>
                <a:p>
                  <a:r>
                    <a:rPr kumimoji="1" lang="en-US" altLang="ja-JP" sz="1100" dirty="0"/>
                    <a:t>public</a:t>
                  </a:r>
                  <a:endParaRPr kumimoji="1" lang="ja-JP" altLang="en-US" sz="1100" dirty="0"/>
                </a:p>
              </p:txBody>
            </p:sp>
          </p:grpSp>
          <p:cxnSp>
            <p:nvCxnSpPr>
              <p:cNvPr id="25" name="直線コネクタ 24">
                <a:extLst>
                  <a:ext uri="{FF2B5EF4-FFF2-40B4-BE49-F238E27FC236}">
                    <a16:creationId xmlns:a16="http://schemas.microsoft.com/office/drawing/2014/main" id="{8F61FCDA-E439-97F1-171D-659036FA5E93}"/>
                  </a:ext>
                </a:extLst>
              </p:cNvPr>
              <p:cNvCxnSpPr>
                <a:cxnSpLocks/>
              </p:cNvCxnSpPr>
              <p:nvPr/>
            </p:nvCxnSpPr>
            <p:spPr>
              <a:xfrm>
                <a:off x="2387818" y="5613740"/>
                <a:ext cx="0" cy="545012"/>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0169D1DE-BF17-04A1-9B16-B822FBB9602C}"/>
                  </a:ext>
                </a:extLst>
              </p:cNvPr>
              <p:cNvCxnSpPr>
                <a:cxnSpLocks/>
              </p:cNvCxnSpPr>
              <p:nvPr/>
            </p:nvCxnSpPr>
            <p:spPr>
              <a:xfrm>
                <a:off x="2387818" y="5706438"/>
                <a:ext cx="283663" cy="0"/>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3F60D23C-391B-892E-8693-7229DCE640E4}"/>
                  </a:ext>
                </a:extLst>
              </p:cNvPr>
              <p:cNvCxnSpPr>
                <a:cxnSpLocks/>
              </p:cNvCxnSpPr>
              <p:nvPr/>
            </p:nvCxnSpPr>
            <p:spPr>
              <a:xfrm>
                <a:off x="2387818" y="6047096"/>
                <a:ext cx="283663" cy="0"/>
              </a:xfrm>
              <a:prstGeom prst="line">
                <a:avLst/>
              </a:prstGeom>
            </p:spPr>
            <p:style>
              <a:lnRef idx="1">
                <a:schemeClr val="dk1"/>
              </a:lnRef>
              <a:fillRef idx="0">
                <a:schemeClr val="dk1"/>
              </a:fillRef>
              <a:effectRef idx="0">
                <a:schemeClr val="dk1"/>
              </a:effectRef>
              <a:fontRef idx="minor">
                <a:schemeClr val="tx1"/>
              </a:fontRef>
            </p:style>
          </p:cxnSp>
          <p:pic>
            <p:nvPicPr>
              <p:cNvPr id="28" name="図 27">
                <a:extLst>
                  <a:ext uri="{FF2B5EF4-FFF2-40B4-BE49-F238E27FC236}">
                    <a16:creationId xmlns:a16="http://schemas.microsoft.com/office/drawing/2014/main" id="{F673EFF6-B1CF-1BE0-C0E4-CD6149BF3D44}"/>
                  </a:ext>
                </a:extLst>
              </p:cNvPr>
              <p:cNvPicPr>
                <a:picLocks noChangeAspect="1"/>
              </p:cNvPicPr>
              <p:nvPr/>
            </p:nvPicPr>
            <p:blipFill>
              <a:blip r:embed="rId4"/>
              <a:stretch>
                <a:fillRect/>
              </a:stretch>
            </p:blipFill>
            <p:spPr>
              <a:xfrm>
                <a:off x="2657398" y="5579916"/>
                <a:ext cx="228600" cy="266700"/>
              </a:xfrm>
              <a:prstGeom prst="rect">
                <a:avLst/>
              </a:prstGeom>
            </p:spPr>
          </p:pic>
          <p:sp>
            <p:nvSpPr>
              <p:cNvPr id="29" name="テキスト ボックス 28">
                <a:extLst>
                  <a:ext uri="{FF2B5EF4-FFF2-40B4-BE49-F238E27FC236}">
                    <a16:creationId xmlns:a16="http://schemas.microsoft.com/office/drawing/2014/main" id="{94BAD5F6-DC77-B501-3A9B-4833AACE8DB3}"/>
                  </a:ext>
                </a:extLst>
              </p:cNvPr>
              <p:cNvSpPr txBox="1"/>
              <p:nvPr/>
            </p:nvSpPr>
            <p:spPr>
              <a:xfrm>
                <a:off x="2774112" y="5584598"/>
                <a:ext cx="910531" cy="261610"/>
              </a:xfrm>
              <a:prstGeom prst="rect">
                <a:avLst/>
              </a:prstGeom>
              <a:noFill/>
            </p:spPr>
            <p:txBody>
              <a:bodyPr wrap="square" rtlCol="0">
                <a:spAutoFit/>
              </a:bodyPr>
              <a:lstStyle/>
              <a:p>
                <a:r>
                  <a:rPr kumimoji="1" lang="en-US" altLang="ja-JP" sz="1100" dirty="0" err="1"/>
                  <a:t>Index.php</a:t>
                </a:r>
                <a:endParaRPr kumimoji="1" lang="ja-JP" altLang="en-US" sz="1100" dirty="0"/>
              </a:p>
            </p:txBody>
          </p:sp>
          <p:cxnSp>
            <p:nvCxnSpPr>
              <p:cNvPr id="31" name="直線矢印コネクタ 30">
                <a:extLst>
                  <a:ext uri="{FF2B5EF4-FFF2-40B4-BE49-F238E27FC236}">
                    <a16:creationId xmlns:a16="http://schemas.microsoft.com/office/drawing/2014/main" id="{CC7E21C4-A326-A864-ADDC-B962186AF628}"/>
                  </a:ext>
                </a:extLst>
              </p:cNvPr>
              <p:cNvCxnSpPr>
                <a:cxnSpLocks/>
              </p:cNvCxnSpPr>
              <p:nvPr/>
            </p:nvCxnSpPr>
            <p:spPr>
              <a:xfrm>
                <a:off x="3134228" y="6193754"/>
                <a:ext cx="514888" cy="6401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38" name="図 37">
              <a:extLst>
                <a:ext uri="{FF2B5EF4-FFF2-40B4-BE49-F238E27FC236}">
                  <a16:creationId xmlns:a16="http://schemas.microsoft.com/office/drawing/2014/main" id="{2CFC415F-69EE-937A-B705-0AB36AE72499}"/>
                </a:ext>
              </a:extLst>
            </p:cNvPr>
            <p:cNvPicPr>
              <a:picLocks noChangeAspect="1"/>
            </p:cNvPicPr>
            <p:nvPr/>
          </p:nvPicPr>
          <p:blipFill rotWithShape="1">
            <a:blip r:embed="rId3"/>
            <a:srcRect l="5260" t="1" r="55250" b="17409"/>
            <a:stretch/>
          </p:blipFill>
          <p:spPr>
            <a:xfrm>
              <a:off x="1728039" y="5352739"/>
              <a:ext cx="206187" cy="186018"/>
            </a:xfrm>
            <a:prstGeom prst="rect">
              <a:avLst/>
            </a:prstGeom>
          </p:spPr>
        </p:pic>
        <p:sp>
          <p:nvSpPr>
            <p:cNvPr id="39" name="テキスト ボックス 38">
              <a:extLst>
                <a:ext uri="{FF2B5EF4-FFF2-40B4-BE49-F238E27FC236}">
                  <a16:creationId xmlns:a16="http://schemas.microsoft.com/office/drawing/2014/main" id="{FD4C3BCD-F89A-42F4-10B1-DAD6A977D19F}"/>
                </a:ext>
              </a:extLst>
            </p:cNvPr>
            <p:cNvSpPr txBox="1"/>
            <p:nvPr/>
          </p:nvSpPr>
          <p:spPr>
            <a:xfrm>
              <a:off x="1806389" y="5305980"/>
              <a:ext cx="1125070" cy="261610"/>
            </a:xfrm>
            <a:prstGeom prst="rect">
              <a:avLst/>
            </a:prstGeom>
            <a:noFill/>
          </p:spPr>
          <p:txBody>
            <a:bodyPr wrap="square" rtlCol="0">
              <a:spAutoFit/>
            </a:bodyPr>
            <a:lstStyle/>
            <a:p>
              <a:r>
                <a:rPr kumimoji="1" lang="en-US" altLang="ja-JP" sz="1100" dirty="0"/>
                <a:t>storage</a:t>
              </a:r>
              <a:endParaRPr kumimoji="1" lang="ja-JP" altLang="en-US" sz="1100" dirty="0"/>
            </a:p>
          </p:txBody>
        </p:sp>
        <p:cxnSp>
          <p:nvCxnSpPr>
            <p:cNvPr id="41" name="直線コネクタ 40">
              <a:extLst>
                <a:ext uri="{FF2B5EF4-FFF2-40B4-BE49-F238E27FC236}">
                  <a16:creationId xmlns:a16="http://schemas.microsoft.com/office/drawing/2014/main" id="{A99908D4-BA72-D2D4-6476-5FDCED0922C5}"/>
                </a:ext>
              </a:extLst>
            </p:cNvPr>
            <p:cNvCxnSpPr>
              <a:cxnSpLocks/>
            </p:cNvCxnSpPr>
            <p:nvPr/>
          </p:nvCxnSpPr>
          <p:spPr>
            <a:xfrm>
              <a:off x="2059329" y="5538757"/>
              <a:ext cx="0" cy="545012"/>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D9DDED9D-18F2-5687-E3D5-099E147D511B}"/>
                </a:ext>
              </a:extLst>
            </p:cNvPr>
            <p:cNvCxnSpPr>
              <a:cxnSpLocks/>
            </p:cNvCxnSpPr>
            <p:nvPr/>
          </p:nvCxnSpPr>
          <p:spPr>
            <a:xfrm>
              <a:off x="2086632" y="5656728"/>
              <a:ext cx="283663" cy="0"/>
            </a:xfrm>
            <a:prstGeom prst="line">
              <a:avLst/>
            </a:prstGeom>
          </p:spPr>
          <p:style>
            <a:lnRef idx="1">
              <a:schemeClr val="dk1"/>
            </a:lnRef>
            <a:fillRef idx="0">
              <a:schemeClr val="dk1"/>
            </a:fillRef>
            <a:effectRef idx="0">
              <a:schemeClr val="dk1"/>
            </a:effectRef>
            <a:fontRef idx="minor">
              <a:schemeClr val="tx1"/>
            </a:fontRef>
          </p:style>
        </p:cxnSp>
        <p:pic>
          <p:nvPicPr>
            <p:cNvPr id="43" name="図 42">
              <a:extLst>
                <a:ext uri="{FF2B5EF4-FFF2-40B4-BE49-F238E27FC236}">
                  <a16:creationId xmlns:a16="http://schemas.microsoft.com/office/drawing/2014/main" id="{615AB510-FE1A-5F9D-EAA7-957EFC5C994B}"/>
                </a:ext>
              </a:extLst>
            </p:cNvPr>
            <p:cNvPicPr>
              <a:picLocks noChangeAspect="1"/>
            </p:cNvPicPr>
            <p:nvPr/>
          </p:nvPicPr>
          <p:blipFill rotWithShape="1">
            <a:blip r:embed="rId3"/>
            <a:srcRect l="5260" t="1" r="55250" b="17409"/>
            <a:stretch/>
          </p:blipFill>
          <p:spPr>
            <a:xfrm>
              <a:off x="2401671" y="5563719"/>
              <a:ext cx="206187" cy="186018"/>
            </a:xfrm>
            <a:prstGeom prst="rect">
              <a:avLst/>
            </a:prstGeom>
          </p:spPr>
        </p:pic>
        <p:sp>
          <p:nvSpPr>
            <p:cNvPr id="44" name="テキスト ボックス 43">
              <a:extLst>
                <a:ext uri="{FF2B5EF4-FFF2-40B4-BE49-F238E27FC236}">
                  <a16:creationId xmlns:a16="http://schemas.microsoft.com/office/drawing/2014/main" id="{14659AF6-68FA-9090-C7DA-369CB76A14AA}"/>
                </a:ext>
              </a:extLst>
            </p:cNvPr>
            <p:cNvSpPr txBox="1"/>
            <p:nvPr/>
          </p:nvSpPr>
          <p:spPr>
            <a:xfrm>
              <a:off x="2467132" y="5536824"/>
              <a:ext cx="515781" cy="261610"/>
            </a:xfrm>
            <a:prstGeom prst="rect">
              <a:avLst/>
            </a:prstGeom>
            <a:noFill/>
          </p:spPr>
          <p:txBody>
            <a:bodyPr wrap="square" rtlCol="0">
              <a:spAutoFit/>
            </a:bodyPr>
            <a:lstStyle/>
            <a:p>
              <a:r>
                <a:rPr kumimoji="1" lang="en-US" altLang="ja-JP" sz="1100" dirty="0"/>
                <a:t> app</a:t>
              </a:r>
              <a:endParaRPr kumimoji="1" lang="ja-JP" altLang="en-US" sz="1100" dirty="0"/>
            </a:p>
          </p:txBody>
        </p:sp>
        <p:cxnSp>
          <p:nvCxnSpPr>
            <p:cNvPr id="45" name="直線コネクタ 44">
              <a:extLst>
                <a:ext uri="{FF2B5EF4-FFF2-40B4-BE49-F238E27FC236}">
                  <a16:creationId xmlns:a16="http://schemas.microsoft.com/office/drawing/2014/main" id="{47A14406-B056-F5D1-6CBE-311B6039656D}"/>
                </a:ext>
              </a:extLst>
            </p:cNvPr>
            <p:cNvCxnSpPr>
              <a:cxnSpLocks/>
            </p:cNvCxnSpPr>
            <p:nvPr/>
          </p:nvCxnSpPr>
          <p:spPr>
            <a:xfrm>
              <a:off x="2722716" y="5740772"/>
              <a:ext cx="0" cy="545012"/>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9F40AFBF-3518-A562-89E7-FE0D261ABA43}"/>
                </a:ext>
              </a:extLst>
            </p:cNvPr>
            <p:cNvCxnSpPr>
              <a:cxnSpLocks/>
            </p:cNvCxnSpPr>
            <p:nvPr/>
          </p:nvCxnSpPr>
          <p:spPr>
            <a:xfrm>
              <a:off x="2735110" y="5825329"/>
              <a:ext cx="283663" cy="0"/>
            </a:xfrm>
            <a:prstGeom prst="line">
              <a:avLst/>
            </a:prstGeom>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E6637B3C-8199-28ED-9A90-8C3A1ACA2FA0}"/>
                </a:ext>
              </a:extLst>
            </p:cNvPr>
            <p:cNvSpPr txBox="1"/>
            <p:nvPr/>
          </p:nvSpPr>
          <p:spPr>
            <a:xfrm>
              <a:off x="3076728" y="5685559"/>
              <a:ext cx="910531" cy="261610"/>
            </a:xfrm>
            <a:prstGeom prst="rect">
              <a:avLst/>
            </a:prstGeom>
            <a:noFill/>
          </p:spPr>
          <p:txBody>
            <a:bodyPr wrap="square" rtlCol="0">
              <a:spAutoFit/>
            </a:bodyPr>
            <a:lstStyle/>
            <a:p>
              <a:r>
                <a:rPr kumimoji="1" lang="en-US" altLang="ja-JP" sz="1100" dirty="0"/>
                <a:t> public</a:t>
              </a:r>
              <a:endParaRPr kumimoji="1" lang="ja-JP" altLang="en-US" sz="1100" dirty="0"/>
            </a:p>
          </p:txBody>
        </p:sp>
        <p:pic>
          <p:nvPicPr>
            <p:cNvPr id="48" name="図 47">
              <a:extLst>
                <a:ext uri="{FF2B5EF4-FFF2-40B4-BE49-F238E27FC236}">
                  <a16:creationId xmlns:a16="http://schemas.microsoft.com/office/drawing/2014/main" id="{93A2AF63-DD01-B5D6-E0F4-D1A1281DC66E}"/>
                </a:ext>
              </a:extLst>
            </p:cNvPr>
            <p:cNvPicPr>
              <a:picLocks noChangeAspect="1"/>
            </p:cNvPicPr>
            <p:nvPr/>
          </p:nvPicPr>
          <p:blipFill rotWithShape="1">
            <a:blip r:embed="rId3"/>
            <a:srcRect l="5260" t="1" r="55250" b="17409"/>
            <a:stretch/>
          </p:blipFill>
          <p:spPr>
            <a:xfrm>
              <a:off x="2980626" y="5694524"/>
              <a:ext cx="206187" cy="186018"/>
            </a:xfrm>
            <a:prstGeom prst="rect">
              <a:avLst/>
            </a:prstGeom>
          </p:spPr>
        </p:pic>
        <p:cxnSp>
          <p:nvCxnSpPr>
            <p:cNvPr id="49" name="直線コネクタ 48">
              <a:extLst>
                <a:ext uri="{FF2B5EF4-FFF2-40B4-BE49-F238E27FC236}">
                  <a16:creationId xmlns:a16="http://schemas.microsoft.com/office/drawing/2014/main" id="{0231AD6A-1B71-1BF3-0B46-488F7EDC2FA5}"/>
                </a:ext>
              </a:extLst>
            </p:cNvPr>
            <p:cNvCxnSpPr>
              <a:cxnSpLocks/>
            </p:cNvCxnSpPr>
            <p:nvPr/>
          </p:nvCxnSpPr>
          <p:spPr>
            <a:xfrm>
              <a:off x="3368176" y="5880542"/>
              <a:ext cx="0" cy="545012"/>
            </a:xfrm>
            <a:prstGeom prst="line">
              <a:avLst/>
            </a:prstGeom>
          </p:spPr>
          <p:style>
            <a:lnRef idx="1">
              <a:schemeClr val="dk1"/>
            </a:lnRef>
            <a:fillRef idx="0">
              <a:schemeClr val="dk1"/>
            </a:fillRef>
            <a:effectRef idx="0">
              <a:schemeClr val="dk1"/>
            </a:effectRef>
            <a:fontRef idx="minor">
              <a:schemeClr val="tx1"/>
            </a:fontRef>
          </p:style>
        </p:cxnSp>
        <p:cxnSp>
          <p:nvCxnSpPr>
            <p:cNvPr id="50" name="直線コネクタ 49">
              <a:extLst>
                <a:ext uri="{FF2B5EF4-FFF2-40B4-BE49-F238E27FC236}">
                  <a16:creationId xmlns:a16="http://schemas.microsoft.com/office/drawing/2014/main" id="{09466D93-59EF-93F8-7493-29A9DB151D9F}"/>
                </a:ext>
              </a:extLst>
            </p:cNvPr>
            <p:cNvCxnSpPr>
              <a:cxnSpLocks/>
            </p:cNvCxnSpPr>
            <p:nvPr/>
          </p:nvCxnSpPr>
          <p:spPr>
            <a:xfrm>
              <a:off x="3379695" y="6073074"/>
              <a:ext cx="283663" cy="0"/>
            </a:xfrm>
            <a:prstGeom prst="line">
              <a:avLst/>
            </a:prstGeom>
          </p:spPr>
          <p:style>
            <a:lnRef idx="1">
              <a:schemeClr val="dk1"/>
            </a:lnRef>
            <a:fillRef idx="0">
              <a:schemeClr val="dk1"/>
            </a:fillRef>
            <a:effectRef idx="0">
              <a:schemeClr val="dk1"/>
            </a:effectRef>
            <a:fontRef idx="minor">
              <a:schemeClr val="tx1"/>
            </a:fontRef>
          </p:style>
        </p:cxnSp>
        <p:pic>
          <p:nvPicPr>
            <p:cNvPr id="51" name="図 50">
              <a:extLst>
                <a:ext uri="{FF2B5EF4-FFF2-40B4-BE49-F238E27FC236}">
                  <a16:creationId xmlns:a16="http://schemas.microsoft.com/office/drawing/2014/main" id="{9D1D0F6E-6B56-02B2-D582-3C642533204A}"/>
                </a:ext>
              </a:extLst>
            </p:cNvPr>
            <p:cNvPicPr>
              <a:picLocks noChangeAspect="1"/>
            </p:cNvPicPr>
            <p:nvPr/>
          </p:nvPicPr>
          <p:blipFill rotWithShape="1">
            <a:blip r:embed="rId3"/>
            <a:srcRect l="5260" t="1" r="55250" b="17409"/>
            <a:stretch/>
          </p:blipFill>
          <p:spPr>
            <a:xfrm>
              <a:off x="2289802" y="4860797"/>
              <a:ext cx="206187" cy="186018"/>
            </a:xfrm>
            <a:prstGeom prst="rect">
              <a:avLst/>
            </a:prstGeom>
          </p:spPr>
        </p:pic>
        <p:sp>
          <p:nvSpPr>
            <p:cNvPr id="52" name="テキスト ボックス 51">
              <a:extLst>
                <a:ext uri="{FF2B5EF4-FFF2-40B4-BE49-F238E27FC236}">
                  <a16:creationId xmlns:a16="http://schemas.microsoft.com/office/drawing/2014/main" id="{A222324D-5158-D296-BE39-A4F33ED258F5}"/>
                </a:ext>
              </a:extLst>
            </p:cNvPr>
            <p:cNvSpPr txBox="1"/>
            <p:nvPr/>
          </p:nvSpPr>
          <p:spPr>
            <a:xfrm>
              <a:off x="2422074" y="4823001"/>
              <a:ext cx="1125070" cy="261610"/>
            </a:xfrm>
            <a:prstGeom prst="rect">
              <a:avLst/>
            </a:prstGeom>
            <a:noFill/>
          </p:spPr>
          <p:txBody>
            <a:bodyPr wrap="square" rtlCol="0">
              <a:spAutoFit/>
            </a:bodyPr>
            <a:lstStyle/>
            <a:p>
              <a:r>
                <a:rPr kumimoji="1" lang="en-US" altLang="ja-JP" sz="1100" dirty="0"/>
                <a:t>storage</a:t>
              </a:r>
              <a:endParaRPr kumimoji="1" lang="ja-JP" altLang="en-US" sz="1100" dirty="0"/>
            </a:p>
          </p:txBody>
        </p:sp>
        <p:sp>
          <p:nvSpPr>
            <p:cNvPr id="55" name="テキスト ボックス 54">
              <a:extLst>
                <a:ext uri="{FF2B5EF4-FFF2-40B4-BE49-F238E27FC236}">
                  <a16:creationId xmlns:a16="http://schemas.microsoft.com/office/drawing/2014/main" id="{3D40FD5B-594B-DCF2-04DE-AE633096137B}"/>
                </a:ext>
              </a:extLst>
            </p:cNvPr>
            <p:cNvSpPr txBox="1"/>
            <p:nvPr/>
          </p:nvSpPr>
          <p:spPr>
            <a:xfrm>
              <a:off x="2931459" y="4822593"/>
              <a:ext cx="5270031" cy="261610"/>
            </a:xfrm>
            <a:prstGeom prst="rect">
              <a:avLst/>
            </a:prstGeom>
            <a:noFill/>
          </p:spPr>
          <p:txBody>
            <a:bodyPr wrap="square" rtlCol="0">
              <a:spAutoFit/>
            </a:bodyPr>
            <a:lstStyle/>
            <a:p>
              <a:r>
                <a:rPr lang="en-US" altLang="ja-JP" sz="1100" dirty="0"/>
                <a:t>(</a:t>
              </a:r>
              <a:r>
                <a:rPr lang="ja-JP" altLang="en-US" sz="1100" dirty="0"/>
                <a:t>シンボリックリンク</a:t>
              </a:r>
              <a:r>
                <a:rPr lang="en-US" altLang="ja-JP" sz="1100" dirty="0"/>
                <a:t>)(</a:t>
              </a:r>
              <a:r>
                <a:rPr lang="ja-JP" altLang="en-US" sz="1100" dirty="0"/>
                <a:t>←</a:t>
              </a:r>
              <a:r>
                <a:rPr lang="ja-JP" altLang="en-US" sz="1100" b="1" dirty="0">
                  <a:solidFill>
                    <a:srgbClr val="FF0000"/>
                  </a:solidFill>
                </a:rPr>
                <a:t>これをつくる</a:t>
              </a:r>
              <a:r>
                <a:rPr lang="ja-JP" altLang="en-US" sz="1100" dirty="0"/>
                <a:t>。</a:t>
              </a:r>
              <a:r>
                <a:rPr lang="en-US" altLang="ja-JP" sz="1100" dirty="0"/>
                <a:t>)(※</a:t>
              </a:r>
              <a:r>
                <a:rPr lang="ja-JP" altLang="en-US" sz="1100" dirty="0"/>
                <a:t>フィルダじゃなくリンク</a:t>
              </a:r>
              <a:r>
                <a:rPr lang="en-US" altLang="ja-JP" sz="1100" dirty="0"/>
                <a:t>)</a:t>
              </a:r>
              <a:endParaRPr kumimoji="1" lang="ja-JP" altLang="en-US" sz="1100" dirty="0"/>
            </a:p>
          </p:txBody>
        </p:sp>
      </p:grpSp>
      <p:sp>
        <p:nvSpPr>
          <p:cNvPr id="58" name="動作設定ボタン: 空白 57">
            <a:hlinkClick r:id="rId5" action="ppaction://hlinksldjump" highlightClick="1"/>
            <a:extLst>
              <a:ext uri="{FF2B5EF4-FFF2-40B4-BE49-F238E27FC236}">
                <a16:creationId xmlns:a16="http://schemas.microsoft.com/office/drawing/2014/main" id="{6F531E0B-3962-F574-8654-E6F818371131}"/>
              </a:ext>
            </a:extLst>
          </p:cNvPr>
          <p:cNvSpPr/>
          <p:nvPr/>
        </p:nvSpPr>
        <p:spPr>
          <a:xfrm>
            <a:off x="9731905" y="3729315"/>
            <a:ext cx="2134720" cy="468031"/>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目次へ</a:t>
            </a:r>
          </a:p>
        </p:txBody>
      </p:sp>
    </p:spTree>
    <p:extLst>
      <p:ext uri="{BB962C8B-B14F-4D97-AF65-F5344CB8AC3E}">
        <p14:creationId xmlns:p14="http://schemas.microsoft.com/office/powerpoint/2010/main" val="720471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a:xfrm>
            <a:off x="658906" y="132043"/>
            <a:ext cx="10515600" cy="674781"/>
          </a:xfrm>
        </p:spPr>
        <p:txBody>
          <a:bodyPr>
            <a:normAutofit fontScale="90000"/>
          </a:bodyPr>
          <a:lstStyle/>
          <a:p>
            <a:r>
              <a:rPr kumimoji="1" lang="en-US" altLang="ja-JP" dirty="0"/>
              <a:t>Git</a:t>
            </a:r>
            <a:r>
              <a:rPr kumimoji="1" lang="ja-JP" altLang="en-US" dirty="0"/>
              <a:t>を利用した保守・運用</a:t>
            </a:r>
          </a:p>
        </p:txBody>
      </p:sp>
      <p:sp>
        <p:nvSpPr>
          <p:cNvPr id="3" name="コンテンツ プレースホルダー 2">
            <a:extLst>
              <a:ext uri="{FF2B5EF4-FFF2-40B4-BE49-F238E27FC236}">
                <a16:creationId xmlns:a16="http://schemas.microsoft.com/office/drawing/2014/main" id="{291666AB-6A6B-7A67-2D83-078B914981B5}"/>
              </a:ext>
            </a:extLst>
          </p:cNvPr>
          <p:cNvSpPr>
            <a:spLocks noGrp="1"/>
          </p:cNvSpPr>
          <p:nvPr>
            <p:ph idx="1"/>
          </p:nvPr>
        </p:nvSpPr>
        <p:spPr>
          <a:xfrm>
            <a:off x="452717" y="806824"/>
            <a:ext cx="11416553" cy="5919133"/>
          </a:xfrm>
        </p:spPr>
        <p:txBody>
          <a:bodyPr/>
          <a:lstStyle/>
          <a:p>
            <a:r>
              <a:rPr kumimoji="1" lang="en-US" altLang="ja-JP" dirty="0"/>
              <a:t>Deploy</a:t>
            </a:r>
            <a:r>
              <a:rPr lang="ja-JP" altLang="en-US" dirty="0"/>
              <a:t>自体は</a:t>
            </a:r>
            <a:r>
              <a:rPr lang="en-US" altLang="ja-JP" dirty="0"/>
              <a:t>git</a:t>
            </a:r>
            <a:r>
              <a:rPr lang="ja-JP" altLang="en-US" dirty="0"/>
              <a:t>を利用するメリットはそこまでないと思いましたが、保守・運用に関する修正などはやりやすいと思いました。</a:t>
            </a:r>
            <a:endParaRPr lang="en-US" altLang="ja-JP" dirty="0"/>
          </a:p>
          <a:p>
            <a:endParaRPr lang="en-US" altLang="ja-JP" dirty="0"/>
          </a:p>
          <a:p>
            <a:pPr marL="0" indent="0">
              <a:buNone/>
            </a:pPr>
            <a:r>
              <a:rPr lang="en-US" altLang="ja-JP" dirty="0"/>
              <a:t>1.Local</a:t>
            </a:r>
            <a:r>
              <a:rPr lang="ja-JP" altLang="en-US" dirty="0"/>
              <a:t>環境</a:t>
            </a:r>
            <a:r>
              <a:rPr lang="en-US" altLang="ja-JP" dirty="0"/>
              <a:t>(</a:t>
            </a:r>
            <a:r>
              <a:rPr lang="ja-JP" altLang="en-US" dirty="0"/>
              <a:t>自分のパソコン</a:t>
            </a:r>
            <a:r>
              <a:rPr lang="en-US" altLang="ja-JP" dirty="0"/>
              <a:t>)</a:t>
            </a:r>
            <a:r>
              <a:rPr lang="ja-JP" altLang="en-US" dirty="0"/>
              <a:t>で修正したあとに、プロジェクト</a:t>
            </a:r>
            <a:endParaRPr lang="en-US" altLang="ja-JP" dirty="0"/>
          </a:p>
          <a:p>
            <a:pPr marL="0" indent="0">
              <a:buNone/>
            </a:pPr>
            <a:r>
              <a:rPr lang="en-US" altLang="ja-JP" dirty="0"/>
              <a:t>  </a:t>
            </a:r>
            <a:r>
              <a:rPr lang="ja-JP" altLang="en-US" dirty="0"/>
              <a:t>フォルダごと、</a:t>
            </a:r>
            <a:r>
              <a:rPr lang="en-US" altLang="ja-JP" dirty="0">
                <a:solidFill>
                  <a:srgbClr val="FF0000"/>
                </a:solidFill>
              </a:rPr>
              <a:t>add&amp;commit&amp;push</a:t>
            </a:r>
            <a:r>
              <a:rPr lang="ja-JP" altLang="en-US" dirty="0"/>
              <a:t>することで変更箇所のみが</a:t>
            </a:r>
            <a:endParaRPr lang="en-US" altLang="ja-JP" dirty="0"/>
          </a:p>
          <a:p>
            <a:pPr marL="0" indent="0">
              <a:buNone/>
            </a:pPr>
            <a:r>
              <a:rPr lang="en-US" altLang="ja-JP" dirty="0"/>
              <a:t>  </a:t>
            </a:r>
            <a:r>
              <a:rPr lang="ja-JP" altLang="en-US" dirty="0"/>
              <a:t>リモートリポジトリ</a:t>
            </a:r>
            <a:r>
              <a:rPr lang="en-US" altLang="ja-JP" sz="1800" dirty="0"/>
              <a:t>(=</a:t>
            </a:r>
            <a:r>
              <a:rPr lang="ja-JP" altLang="en-US" sz="1800" dirty="0"/>
              <a:t>今回は</a:t>
            </a:r>
            <a:r>
              <a:rPr lang="en-US" altLang="ja-JP" sz="1800" dirty="0"/>
              <a:t>github※</a:t>
            </a:r>
            <a:r>
              <a:rPr lang="ja-JP" altLang="en-US" sz="1800" dirty="0"/>
              <a:t>サーバー上にも作成可能でその場合はベア</a:t>
            </a:r>
            <a:endParaRPr lang="en-US" altLang="ja-JP" sz="1800" dirty="0"/>
          </a:p>
          <a:p>
            <a:pPr marL="0" indent="0">
              <a:buNone/>
            </a:pPr>
            <a:r>
              <a:rPr lang="en-US" altLang="ja-JP" sz="1800" dirty="0"/>
              <a:t>    </a:t>
            </a:r>
            <a:r>
              <a:rPr lang="ja-JP" altLang="en-US" sz="1800" dirty="0"/>
              <a:t>リポジトリと呼ばれる</a:t>
            </a:r>
            <a:r>
              <a:rPr lang="en-US" altLang="ja-JP" dirty="0"/>
              <a:t>)</a:t>
            </a:r>
            <a:r>
              <a:rPr lang="ja-JP" altLang="en-US" dirty="0"/>
              <a:t>に反映される。</a:t>
            </a:r>
            <a:endParaRPr lang="en-US" altLang="ja-JP" dirty="0"/>
          </a:p>
          <a:p>
            <a:pPr marL="0" indent="0">
              <a:buNone/>
            </a:pPr>
            <a:r>
              <a:rPr lang="en-US" altLang="ja-JP" dirty="0"/>
              <a:t>2.</a:t>
            </a:r>
            <a:r>
              <a:rPr lang="ja-JP" altLang="en-US" dirty="0"/>
              <a:t>サーバーの本番稼働しているプロジェクトフォルダに</a:t>
            </a:r>
            <a:r>
              <a:rPr lang="en-US" altLang="ja-JP" dirty="0" err="1"/>
              <a:t>ssh</a:t>
            </a:r>
            <a:r>
              <a:rPr lang="ja-JP" altLang="en-US" dirty="0"/>
              <a:t>等で到達し、</a:t>
            </a:r>
            <a:endParaRPr lang="en-US" altLang="ja-JP" dirty="0"/>
          </a:p>
          <a:p>
            <a:pPr marL="0" indent="0">
              <a:buNone/>
            </a:pPr>
            <a:r>
              <a:rPr lang="ja-JP" altLang="en-US" dirty="0"/>
              <a:t>  </a:t>
            </a:r>
            <a:r>
              <a:rPr lang="en-US" altLang="ja-JP" dirty="0">
                <a:solidFill>
                  <a:srgbClr val="FF0000"/>
                </a:solidFill>
              </a:rPr>
              <a:t>git pull</a:t>
            </a:r>
            <a:r>
              <a:rPr lang="ja-JP" altLang="en-US" dirty="0"/>
              <a:t>をすることでリモートリポジトリの内容が反映される。</a:t>
            </a:r>
            <a:endParaRPr lang="en-US" altLang="ja-JP" dirty="0"/>
          </a:p>
          <a:p>
            <a:pPr marL="0" indent="0">
              <a:buNone/>
            </a:pPr>
            <a:endParaRPr lang="en-US" altLang="ja-JP" dirty="0"/>
          </a:p>
          <a:p>
            <a:pPr marL="457200" lvl="1" indent="0">
              <a:buNone/>
            </a:pPr>
            <a:r>
              <a:rPr lang="en-US" altLang="ja-JP" dirty="0"/>
              <a:t>※</a:t>
            </a:r>
            <a:r>
              <a:rPr lang="ja-JP" altLang="en-US" dirty="0"/>
              <a:t>仮に反映されない場合、新しいライブラリー等がいつのまにか追加されていることがあるので、</a:t>
            </a:r>
            <a:r>
              <a:rPr lang="en-US" altLang="ja-JP" dirty="0">
                <a:solidFill>
                  <a:srgbClr val="FF0000"/>
                </a:solidFill>
              </a:rPr>
              <a:t>composer install</a:t>
            </a:r>
            <a:r>
              <a:rPr lang="ja-JP" altLang="en-US" dirty="0"/>
              <a:t>をしてみる。</a:t>
            </a:r>
            <a:endParaRPr lang="en-US" altLang="ja-JP" dirty="0"/>
          </a:p>
        </p:txBody>
      </p:sp>
      <p:sp>
        <p:nvSpPr>
          <p:cNvPr id="4" name="動作設定ボタン: 空白 3">
            <a:hlinkClick r:id="rId2" action="ppaction://hlinksldjump" highlightClick="1"/>
            <a:extLst>
              <a:ext uri="{FF2B5EF4-FFF2-40B4-BE49-F238E27FC236}">
                <a16:creationId xmlns:a16="http://schemas.microsoft.com/office/drawing/2014/main" id="{37F7F714-90E0-CB97-8D82-B1BAEC8A6CAD}"/>
              </a:ext>
            </a:extLst>
          </p:cNvPr>
          <p:cNvSpPr/>
          <p:nvPr/>
        </p:nvSpPr>
        <p:spPr>
          <a:xfrm>
            <a:off x="9491102" y="6257926"/>
            <a:ext cx="2134720" cy="468031"/>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目次へ</a:t>
            </a:r>
          </a:p>
        </p:txBody>
      </p:sp>
    </p:spTree>
    <p:extLst>
      <p:ext uri="{BB962C8B-B14F-4D97-AF65-F5344CB8AC3E}">
        <p14:creationId xmlns:p14="http://schemas.microsoft.com/office/powerpoint/2010/main" val="22469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91666AB-6A6B-7A67-2D83-078B914981B5}"/>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86795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p:txBody>
          <a:bodyPr/>
          <a:lstStyle/>
          <a:p>
            <a:r>
              <a:rPr kumimoji="1" lang="en-US" altLang="ja-JP" dirty="0"/>
              <a:t>Laravel</a:t>
            </a:r>
            <a:r>
              <a:rPr kumimoji="1" lang="ja-JP" altLang="en-US" dirty="0"/>
              <a:t>ローカル環境</a:t>
            </a:r>
            <a:r>
              <a:rPr lang="ja-JP" altLang="en-US" dirty="0"/>
              <a:t>構築</a:t>
            </a:r>
            <a:r>
              <a:rPr kumimoji="1" lang="en-US" altLang="ja-JP" dirty="0"/>
              <a:t>1</a:t>
            </a:r>
            <a:endParaRPr kumimoji="1" lang="ja-JP" altLang="en-US" dirty="0"/>
          </a:p>
        </p:txBody>
      </p:sp>
      <p:pic>
        <p:nvPicPr>
          <p:cNvPr id="5" name="コンテンツ プレースホルダー 4">
            <a:extLst>
              <a:ext uri="{FF2B5EF4-FFF2-40B4-BE49-F238E27FC236}">
                <a16:creationId xmlns:a16="http://schemas.microsoft.com/office/drawing/2014/main" id="{BB6B575A-388D-EBF7-FF23-C531BFD827B2}"/>
              </a:ext>
            </a:extLst>
          </p:cNvPr>
          <p:cNvPicPr>
            <a:picLocks noGrp="1" noChangeAspect="1"/>
          </p:cNvPicPr>
          <p:nvPr>
            <p:ph idx="1"/>
          </p:nvPr>
        </p:nvPicPr>
        <p:blipFill>
          <a:blip r:embed="rId2"/>
          <a:stretch>
            <a:fillRect/>
          </a:stretch>
        </p:blipFill>
        <p:spPr>
          <a:xfrm>
            <a:off x="512109" y="1802418"/>
            <a:ext cx="5753100" cy="2676525"/>
          </a:xfrm>
        </p:spPr>
      </p:pic>
      <p:sp>
        <p:nvSpPr>
          <p:cNvPr id="3" name="テキスト ボックス 2">
            <a:extLst>
              <a:ext uri="{FF2B5EF4-FFF2-40B4-BE49-F238E27FC236}">
                <a16:creationId xmlns:a16="http://schemas.microsoft.com/office/drawing/2014/main" id="{75DF57BD-6294-1E09-6053-4B1757C89B37}"/>
              </a:ext>
            </a:extLst>
          </p:cNvPr>
          <p:cNvSpPr txBox="1"/>
          <p:nvPr/>
        </p:nvSpPr>
        <p:spPr>
          <a:xfrm>
            <a:off x="3218329" y="2843066"/>
            <a:ext cx="3783106" cy="369332"/>
          </a:xfrm>
          <a:prstGeom prst="rect">
            <a:avLst/>
          </a:prstGeom>
          <a:noFill/>
        </p:spPr>
        <p:txBody>
          <a:bodyPr wrap="square" rtlCol="0">
            <a:spAutoFit/>
          </a:bodyPr>
          <a:lstStyle/>
          <a:p>
            <a:r>
              <a:rPr lang="ja-JP" altLang="en-US" dirty="0">
                <a:solidFill>
                  <a:srgbClr val="FF0000"/>
                </a:solidFill>
              </a:rPr>
              <a:t>←デフォルトで入っている</a:t>
            </a:r>
            <a:endParaRPr kumimoji="1" lang="ja-JP" altLang="en-US" dirty="0">
              <a:solidFill>
                <a:srgbClr val="FF0000"/>
              </a:solidFill>
            </a:endParaRPr>
          </a:p>
        </p:txBody>
      </p:sp>
      <p:sp>
        <p:nvSpPr>
          <p:cNvPr id="4" name="テキスト ボックス 3">
            <a:extLst>
              <a:ext uri="{FF2B5EF4-FFF2-40B4-BE49-F238E27FC236}">
                <a16:creationId xmlns:a16="http://schemas.microsoft.com/office/drawing/2014/main" id="{C0EFC2B0-F091-EEB5-5E88-0513259D982C}"/>
              </a:ext>
            </a:extLst>
          </p:cNvPr>
          <p:cNvSpPr txBox="1"/>
          <p:nvPr/>
        </p:nvSpPr>
        <p:spPr>
          <a:xfrm>
            <a:off x="6580094" y="1762076"/>
            <a:ext cx="5099797" cy="1754326"/>
          </a:xfrm>
          <a:prstGeom prst="rect">
            <a:avLst/>
          </a:prstGeom>
          <a:noFill/>
        </p:spPr>
        <p:txBody>
          <a:bodyPr wrap="square" rtlCol="0">
            <a:spAutoFit/>
          </a:bodyPr>
          <a:lstStyle/>
          <a:p>
            <a:pPr algn="l"/>
            <a:r>
              <a:rPr lang="en-US" altLang="ja-JP" b="0" i="0" dirty="0">
                <a:solidFill>
                  <a:srgbClr val="212529"/>
                </a:solidFill>
                <a:effectLst/>
                <a:latin typeface="ヒラギノ角ゴ Pro W3"/>
              </a:rPr>
              <a:t>Windows</a:t>
            </a:r>
            <a:r>
              <a:rPr lang="ja-JP" altLang="en-US" b="0" i="0" dirty="0">
                <a:solidFill>
                  <a:srgbClr val="212529"/>
                </a:solidFill>
                <a:effectLst/>
                <a:latin typeface="ヒラギノ角ゴ Pro W3"/>
              </a:rPr>
              <a:t>の場合は</a:t>
            </a:r>
            <a:r>
              <a:rPr lang="en-US" altLang="ja-JP" b="0" i="0" dirty="0">
                <a:solidFill>
                  <a:srgbClr val="212529"/>
                </a:solidFill>
                <a:effectLst/>
                <a:latin typeface="ヒラギノ角ゴ Pro W3"/>
              </a:rPr>
              <a:t>XAMPP</a:t>
            </a:r>
            <a:r>
              <a:rPr lang="ja-JP" altLang="en-US" b="0" i="0" dirty="0">
                <a:solidFill>
                  <a:srgbClr val="212529"/>
                </a:solidFill>
                <a:effectLst/>
                <a:latin typeface="ヒラギノ角ゴ Pro W3"/>
              </a:rPr>
              <a:t>、</a:t>
            </a:r>
            <a:r>
              <a:rPr lang="en-US" altLang="ja-JP" b="0" i="0" dirty="0">
                <a:solidFill>
                  <a:srgbClr val="212529"/>
                </a:solidFill>
                <a:effectLst/>
                <a:latin typeface="ヒラギノ角ゴ Pro W3"/>
              </a:rPr>
              <a:t>Mac</a:t>
            </a:r>
            <a:r>
              <a:rPr lang="ja-JP" altLang="en-US" b="0" i="0" dirty="0">
                <a:solidFill>
                  <a:srgbClr val="212529"/>
                </a:solidFill>
                <a:effectLst/>
                <a:latin typeface="ヒラギノ角ゴ Pro W3"/>
              </a:rPr>
              <a:t>の場合は</a:t>
            </a:r>
            <a:r>
              <a:rPr lang="en-US" altLang="ja-JP" b="0" i="0" dirty="0">
                <a:solidFill>
                  <a:srgbClr val="212529"/>
                </a:solidFill>
                <a:effectLst/>
                <a:latin typeface="ヒラギノ角ゴ Pro W3"/>
              </a:rPr>
              <a:t>MAMP</a:t>
            </a:r>
            <a:r>
              <a:rPr lang="ja-JP" altLang="en-US" b="0" i="0" dirty="0">
                <a:solidFill>
                  <a:srgbClr val="212529"/>
                </a:solidFill>
                <a:effectLst/>
                <a:latin typeface="ヒラギノ角ゴ Pro W3"/>
              </a:rPr>
              <a:t>を入れておきましょう。</a:t>
            </a:r>
          </a:p>
          <a:p>
            <a:pPr algn="l">
              <a:buFont typeface="Arial" panose="020B0604020202020204" pitchFamily="34" charset="0"/>
              <a:buChar char="•"/>
            </a:pPr>
            <a:r>
              <a:rPr lang="en-US" altLang="ja-JP" b="1" i="0" dirty="0">
                <a:solidFill>
                  <a:srgbClr val="212529"/>
                </a:solidFill>
                <a:effectLst/>
                <a:latin typeface="ヒラギノ角ゴ Pro W3"/>
              </a:rPr>
              <a:t>XAMPP</a:t>
            </a:r>
            <a:r>
              <a:rPr lang="ja-JP" altLang="en-US" b="1" i="0" dirty="0">
                <a:solidFill>
                  <a:srgbClr val="212529"/>
                </a:solidFill>
                <a:effectLst/>
                <a:latin typeface="ヒラギノ角ゴ Pro W3"/>
              </a:rPr>
              <a:t>ダウンロード：</a:t>
            </a:r>
            <a:r>
              <a:rPr lang="en-US" altLang="ja-JP" b="1" i="0" u="none" strike="noStrike" dirty="0">
                <a:solidFill>
                  <a:srgbClr val="3490DC"/>
                </a:solidFill>
                <a:effectLst/>
                <a:latin typeface="ヒラギノ角ゴ Pro W3"/>
                <a:hlinkClick r:id="rId3"/>
              </a:rPr>
              <a:t>https://www.apachefriends.org/jp/index.html</a:t>
            </a:r>
            <a:endParaRPr lang="en-US" altLang="ja-JP" b="0" i="0" dirty="0">
              <a:solidFill>
                <a:srgbClr val="212529"/>
              </a:solidFill>
              <a:effectLst/>
              <a:latin typeface="ヒラギノ角ゴ Pro W3"/>
            </a:endParaRPr>
          </a:p>
          <a:p>
            <a:pPr algn="l">
              <a:buFont typeface="Arial" panose="020B0604020202020204" pitchFamily="34" charset="0"/>
              <a:buChar char="•"/>
            </a:pPr>
            <a:r>
              <a:rPr lang="en-US" altLang="ja-JP" b="1" i="0" dirty="0">
                <a:solidFill>
                  <a:srgbClr val="212529"/>
                </a:solidFill>
                <a:effectLst/>
                <a:latin typeface="ヒラギノ角ゴ Pro W3"/>
              </a:rPr>
              <a:t>MAMP</a:t>
            </a:r>
            <a:r>
              <a:rPr lang="ja-JP" altLang="en-US" b="1" i="0" dirty="0">
                <a:solidFill>
                  <a:srgbClr val="212529"/>
                </a:solidFill>
                <a:effectLst/>
                <a:latin typeface="ヒラギノ角ゴ Pro W3"/>
              </a:rPr>
              <a:t>ダウンロード：</a:t>
            </a:r>
            <a:r>
              <a:rPr lang="en-US" altLang="ja-JP" b="1" i="0" u="none" strike="noStrike" dirty="0">
                <a:solidFill>
                  <a:srgbClr val="3490DC"/>
                </a:solidFill>
                <a:effectLst/>
                <a:latin typeface="ヒラギノ角ゴ Pro W3"/>
                <a:hlinkClick r:id="rId4"/>
              </a:rPr>
              <a:t>https://www.mamp.info/en/downloads/</a:t>
            </a:r>
            <a:endParaRPr lang="en-US" altLang="ja-JP" b="0" i="0" dirty="0">
              <a:solidFill>
                <a:srgbClr val="212529"/>
              </a:solidFill>
              <a:effectLst/>
              <a:latin typeface="ヒラギノ角ゴ Pro W3"/>
            </a:endParaRPr>
          </a:p>
        </p:txBody>
      </p:sp>
      <p:cxnSp>
        <p:nvCxnSpPr>
          <p:cNvPr id="7" name="直線矢印コネクタ 6">
            <a:extLst>
              <a:ext uri="{FF2B5EF4-FFF2-40B4-BE49-F238E27FC236}">
                <a16:creationId xmlns:a16="http://schemas.microsoft.com/office/drawing/2014/main" id="{9795097E-1EDB-19BD-EE77-2EBE088416B4}"/>
              </a:ext>
            </a:extLst>
          </p:cNvPr>
          <p:cNvCxnSpPr>
            <a:cxnSpLocks/>
            <a:stCxn id="4" idx="1"/>
          </p:cNvCxnSpPr>
          <p:nvPr/>
        </p:nvCxnSpPr>
        <p:spPr>
          <a:xfrm flipH="1" flipV="1">
            <a:off x="5011271" y="2628199"/>
            <a:ext cx="1568823" cy="1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D6055EE8-3A5A-D864-59EC-66B8E2A291F2}"/>
              </a:ext>
            </a:extLst>
          </p:cNvPr>
          <p:cNvSpPr txBox="1"/>
          <p:nvPr/>
        </p:nvSpPr>
        <p:spPr>
          <a:xfrm>
            <a:off x="5934635" y="3619742"/>
            <a:ext cx="6112809" cy="369332"/>
          </a:xfrm>
          <a:prstGeom prst="rect">
            <a:avLst/>
          </a:prstGeom>
          <a:noFill/>
        </p:spPr>
        <p:txBody>
          <a:bodyPr wrap="square" rtlCol="0">
            <a:spAutoFit/>
          </a:bodyPr>
          <a:lstStyle/>
          <a:p>
            <a:pPr algn="l">
              <a:buFont typeface="Arial" panose="020B0604020202020204" pitchFamily="34" charset="0"/>
              <a:buChar char="•"/>
            </a:pPr>
            <a:r>
              <a:rPr lang="en-US" altLang="ja-JP" b="1" i="0" dirty="0">
                <a:solidFill>
                  <a:srgbClr val="212529"/>
                </a:solidFill>
                <a:effectLst/>
                <a:latin typeface="ヒラギノ角ゴ Pro W3"/>
              </a:rPr>
              <a:t>Composer</a:t>
            </a:r>
            <a:r>
              <a:rPr lang="ja-JP" altLang="en-US" b="1" i="0" dirty="0">
                <a:solidFill>
                  <a:srgbClr val="212529"/>
                </a:solidFill>
                <a:effectLst/>
                <a:latin typeface="ヒラギノ角ゴ Pro W3"/>
              </a:rPr>
              <a:t>ダウンロード：</a:t>
            </a:r>
            <a:r>
              <a:rPr lang="en-US" altLang="ja-JP" b="1" i="0" u="none" strike="noStrike" dirty="0">
                <a:solidFill>
                  <a:srgbClr val="3490DC"/>
                </a:solidFill>
                <a:effectLst/>
                <a:latin typeface="ヒラギノ角ゴ Pro W3"/>
                <a:hlinkClick r:id="rId5"/>
              </a:rPr>
              <a:t>https://getcomposer.org/</a:t>
            </a:r>
            <a:endParaRPr lang="en-US" altLang="ja-JP" b="0" i="0" dirty="0">
              <a:solidFill>
                <a:srgbClr val="212529"/>
              </a:solidFill>
              <a:effectLst/>
              <a:latin typeface="ヒラギノ角ゴ Pro W3"/>
            </a:endParaRPr>
          </a:p>
        </p:txBody>
      </p:sp>
      <p:cxnSp>
        <p:nvCxnSpPr>
          <p:cNvPr id="13" name="直線矢印コネクタ 12">
            <a:extLst>
              <a:ext uri="{FF2B5EF4-FFF2-40B4-BE49-F238E27FC236}">
                <a16:creationId xmlns:a16="http://schemas.microsoft.com/office/drawing/2014/main" id="{9A3818BC-FFCF-51B0-29D3-74B006F40B12}"/>
              </a:ext>
            </a:extLst>
          </p:cNvPr>
          <p:cNvCxnSpPr>
            <a:cxnSpLocks/>
            <a:stCxn id="12" idx="1"/>
          </p:cNvCxnSpPr>
          <p:nvPr/>
        </p:nvCxnSpPr>
        <p:spPr>
          <a:xfrm flipH="1" flipV="1">
            <a:off x="2563906" y="3416225"/>
            <a:ext cx="3370729" cy="388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5261EA6A-56FD-88D6-DF84-B6F4094E78AD}"/>
              </a:ext>
            </a:extLst>
          </p:cNvPr>
          <p:cNvSpPr txBox="1"/>
          <p:nvPr/>
        </p:nvSpPr>
        <p:spPr>
          <a:xfrm>
            <a:off x="5934634" y="3972047"/>
            <a:ext cx="6033247" cy="369332"/>
          </a:xfrm>
          <a:prstGeom prst="rect">
            <a:avLst/>
          </a:prstGeom>
          <a:noFill/>
        </p:spPr>
        <p:txBody>
          <a:bodyPr wrap="square" rtlCol="0">
            <a:spAutoFit/>
          </a:bodyPr>
          <a:lstStyle/>
          <a:p>
            <a:pPr>
              <a:buFont typeface="Arial" panose="020B0604020202020204" pitchFamily="34" charset="0"/>
              <a:buChar char="•"/>
            </a:pPr>
            <a:r>
              <a:rPr lang="en-US" altLang="ja-JP" b="1" i="0" dirty="0">
                <a:solidFill>
                  <a:srgbClr val="212529"/>
                </a:solidFill>
                <a:effectLst/>
                <a:latin typeface="ヒラギノ角ゴ Pro W3"/>
              </a:rPr>
              <a:t>Node.js</a:t>
            </a:r>
            <a:r>
              <a:rPr lang="ja-JP" altLang="en-US" b="1" i="0" dirty="0">
                <a:solidFill>
                  <a:srgbClr val="212529"/>
                </a:solidFill>
                <a:effectLst/>
                <a:latin typeface="ヒラギノ角ゴ Pro W3"/>
              </a:rPr>
              <a:t>ダウンロード：</a:t>
            </a:r>
            <a:r>
              <a:rPr lang="en-US" altLang="ja-JP" b="1" i="0" u="none" strike="noStrike" dirty="0">
                <a:solidFill>
                  <a:srgbClr val="3490DC"/>
                </a:solidFill>
                <a:effectLst/>
                <a:latin typeface="ヒラギノ角ゴ Pro W3"/>
                <a:hlinkClick r:id="rId6"/>
              </a:rPr>
              <a:t>https://nodejs.org/ja/download/</a:t>
            </a:r>
            <a:endParaRPr lang="en-US" altLang="ja-JP" b="0" i="0" dirty="0">
              <a:solidFill>
                <a:srgbClr val="212529"/>
              </a:solidFill>
              <a:effectLst/>
              <a:latin typeface="ヒラギノ角ゴ Pro W3"/>
            </a:endParaRPr>
          </a:p>
        </p:txBody>
      </p:sp>
      <p:cxnSp>
        <p:nvCxnSpPr>
          <p:cNvPr id="17" name="直線矢印コネクタ 16">
            <a:extLst>
              <a:ext uri="{FF2B5EF4-FFF2-40B4-BE49-F238E27FC236}">
                <a16:creationId xmlns:a16="http://schemas.microsoft.com/office/drawing/2014/main" id="{A35B8C78-3417-AA6C-4DA6-BAC25935770B}"/>
              </a:ext>
            </a:extLst>
          </p:cNvPr>
          <p:cNvCxnSpPr>
            <a:cxnSpLocks/>
            <a:stCxn id="16" idx="1"/>
          </p:cNvCxnSpPr>
          <p:nvPr/>
        </p:nvCxnSpPr>
        <p:spPr>
          <a:xfrm flipH="1" flipV="1">
            <a:off x="2079812" y="3804408"/>
            <a:ext cx="3854822" cy="352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BCC53664-384A-CEA0-3912-5680019068DF}"/>
              </a:ext>
            </a:extLst>
          </p:cNvPr>
          <p:cNvCxnSpPr>
            <a:cxnSpLocks/>
          </p:cNvCxnSpPr>
          <p:nvPr/>
        </p:nvCxnSpPr>
        <p:spPr>
          <a:xfrm flipH="1" flipV="1">
            <a:off x="2563906" y="4232786"/>
            <a:ext cx="654423" cy="59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図 24">
            <a:extLst>
              <a:ext uri="{FF2B5EF4-FFF2-40B4-BE49-F238E27FC236}">
                <a16:creationId xmlns:a16="http://schemas.microsoft.com/office/drawing/2014/main" id="{AA9F01BA-A435-04FD-E777-EA29450F4FB0}"/>
              </a:ext>
            </a:extLst>
          </p:cNvPr>
          <p:cNvPicPr>
            <a:picLocks noChangeAspect="1"/>
          </p:cNvPicPr>
          <p:nvPr/>
        </p:nvPicPr>
        <p:blipFill>
          <a:blip r:embed="rId7"/>
          <a:stretch>
            <a:fillRect/>
          </a:stretch>
        </p:blipFill>
        <p:spPr>
          <a:xfrm>
            <a:off x="2465294" y="4907321"/>
            <a:ext cx="6381190" cy="1475569"/>
          </a:xfrm>
          <a:prstGeom prst="rect">
            <a:avLst/>
          </a:prstGeom>
        </p:spPr>
      </p:pic>
      <p:sp>
        <p:nvSpPr>
          <p:cNvPr id="6" name="動作設定ボタン: 空白 5">
            <a:hlinkClick r:id="rId8" action="ppaction://hlinksldjump" highlightClick="1"/>
            <a:extLst>
              <a:ext uri="{FF2B5EF4-FFF2-40B4-BE49-F238E27FC236}">
                <a16:creationId xmlns:a16="http://schemas.microsoft.com/office/drawing/2014/main" id="{910E9FCB-8645-E8D4-A343-275B4CBA5DD5}"/>
              </a:ext>
            </a:extLst>
          </p:cNvPr>
          <p:cNvSpPr/>
          <p:nvPr/>
        </p:nvSpPr>
        <p:spPr>
          <a:xfrm>
            <a:off x="9491102" y="6257926"/>
            <a:ext cx="2134720" cy="468031"/>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目次へ</a:t>
            </a:r>
          </a:p>
        </p:txBody>
      </p:sp>
      <p:cxnSp>
        <p:nvCxnSpPr>
          <p:cNvPr id="9" name="直線コネクタ 8">
            <a:extLst>
              <a:ext uri="{FF2B5EF4-FFF2-40B4-BE49-F238E27FC236}">
                <a16:creationId xmlns:a16="http://schemas.microsoft.com/office/drawing/2014/main" id="{007A2104-E27D-F438-D1C6-5BF1D3BABF1D}"/>
              </a:ext>
            </a:extLst>
          </p:cNvPr>
          <p:cNvCxnSpPr/>
          <p:nvPr/>
        </p:nvCxnSpPr>
        <p:spPr>
          <a:xfrm>
            <a:off x="5638800" y="5513294"/>
            <a:ext cx="294042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899EBF9-2A71-AB60-FD0B-8F0FFF74E838}"/>
              </a:ext>
            </a:extLst>
          </p:cNvPr>
          <p:cNvCxnSpPr>
            <a:cxnSpLocks/>
          </p:cNvCxnSpPr>
          <p:nvPr/>
        </p:nvCxnSpPr>
        <p:spPr>
          <a:xfrm>
            <a:off x="2465294" y="6311715"/>
            <a:ext cx="370242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071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ACA4F-8C3C-8175-79DC-3CAEEB0E0894}"/>
              </a:ext>
            </a:extLst>
          </p:cNvPr>
          <p:cNvSpPr>
            <a:spLocks noGrp="1"/>
          </p:cNvSpPr>
          <p:nvPr>
            <p:ph type="title"/>
          </p:nvPr>
        </p:nvSpPr>
        <p:spPr>
          <a:xfrm>
            <a:off x="823643" y="248584"/>
            <a:ext cx="10515600" cy="755463"/>
          </a:xfrm>
        </p:spPr>
        <p:txBody>
          <a:bodyPr/>
          <a:lstStyle/>
          <a:p>
            <a:r>
              <a:rPr kumimoji="1" lang="en-US" altLang="ja-JP" dirty="0"/>
              <a:t>Laravel</a:t>
            </a:r>
            <a:r>
              <a:rPr kumimoji="1" lang="ja-JP" altLang="en-US" dirty="0"/>
              <a:t>ローカル環境構築</a:t>
            </a:r>
            <a:r>
              <a:rPr kumimoji="1" lang="en-US" altLang="ja-JP" dirty="0"/>
              <a:t>2</a:t>
            </a:r>
            <a:endParaRPr kumimoji="1" lang="ja-JP" altLang="en-US" dirty="0"/>
          </a:p>
        </p:txBody>
      </p:sp>
      <p:pic>
        <p:nvPicPr>
          <p:cNvPr id="11" name="コンテンツ プレースホルダー 10">
            <a:extLst>
              <a:ext uri="{FF2B5EF4-FFF2-40B4-BE49-F238E27FC236}">
                <a16:creationId xmlns:a16="http://schemas.microsoft.com/office/drawing/2014/main" id="{3B298C77-06A5-80F5-DE97-211A291AF365}"/>
              </a:ext>
            </a:extLst>
          </p:cNvPr>
          <p:cNvPicPr>
            <a:picLocks noGrp="1" noChangeAspect="1"/>
          </p:cNvPicPr>
          <p:nvPr>
            <p:ph idx="1"/>
          </p:nvPr>
        </p:nvPicPr>
        <p:blipFill>
          <a:blip r:embed="rId2"/>
          <a:stretch>
            <a:fillRect/>
          </a:stretch>
        </p:blipFill>
        <p:spPr>
          <a:xfrm>
            <a:off x="355792" y="1827072"/>
            <a:ext cx="5976086" cy="4351338"/>
          </a:xfrm>
        </p:spPr>
      </p:pic>
      <p:sp>
        <p:nvSpPr>
          <p:cNvPr id="12" name="テキスト ボックス 11">
            <a:extLst>
              <a:ext uri="{FF2B5EF4-FFF2-40B4-BE49-F238E27FC236}">
                <a16:creationId xmlns:a16="http://schemas.microsoft.com/office/drawing/2014/main" id="{BA3A0A49-5A39-58FA-4F66-86FBFF8DA613}"/>
              </a:ext>
            </a:extLst>
          </p:cNvPr>
          <p:cNvSpPr txBox="1"/>
          <p:nvPr/>
        </p:nvSpPr>
        <p:spPr>
          <a:xfrm>
            <a:off x="6518450" y="1343573"/>
            <a:ext cx="5243243" cy="4755148"/>
          </a:xfrm>
          <a:prstGeom prst="rect">
            <a:avLst/>
          </a:prstGeom>
          <a:noFill/>
        </p:spPr>
        <p:txBody>
          <a:bodyPr wrap="square" rtlCol="0">
            <a:spAutoFit/>
          </a:bodyPr>
          <a:lstStyle/>
          <a:p>
            <a:r>
              <a:rPr kumimoji="1" lang="en-US" altLang="ja-JP" dirty="0"/>
              <a:t>1.xampp&gt;</a:t>
            </a:r>
            <a:r>
              <a:rPr kumimoji="1" lang="en-US" altLang="ja-JP" dirty="0" err="1"/>
              <a:t>htdocs</a:t>
            </a:r>
            <a:r>
              <a:rPr kumimoji="1" lang="ja-JP" altLang="en-US" dirty="0"/>
              <a:t>に</a:t>
            </a:r>
            <a:r>
              <a:rPr lang="ja-JP" altLang="en-US" dirty="0"/>
              <a:t>任意のフォルダを作成します。</a:t>
            </a:r>
            <a:endParaRPr lang="en-US" altLang="ja-JP" dirty="0"/>
          </a:p>
          <a:p>
            <a:endParaRPr kumimoji="1" lang="en-US" altLang="ja-JP" dirty="0"/>
          </a:p>
          <a:p>
            <a:r>
              <a:rPr kumimoji="1" lang="en-US" altLang="ja-JP" dirty="0"/>
              <a:t>2.</a:t>
            </a:r>
            <a:r>
              <a:rPr kumimoji="1" lang="ja-JP" altLang="en-US" dirty="0"/>
              <a:t>そこのフォルダで</a:t>
            </a:r>
            <a:endParaRPr kumimoji="1" lang="en-US" altLang="ja-JP" dirty="0"/>
          </a:p>
          <a:p>
            <a:r>
              <a:rPr lang="en-US" altLang="ja-JP" sz="1100" dirty="0"/>
              <a:t>     </a:t>
            </a:r>
          </a:p>
          <a:p>
            <a:r>
              <a:rPr lang="en-US" altLang="ja-JP" sz="1100" dirty="0"/>
              <a:t>       git clone  </a:t>
            </a:r>
            <a:r>
              <a:rPr lang="en-US" altLang="ja-JP" sz="1100" dirty="0">
                <a:hlinkClick r:id="rId3"/>
              </a:rPr>
              <a:t>https://github.com/HirayamaKenta/laravelmovie.git</a:t>
            </a:r>
            <a:endParaRPr lang="en-US" altLang="ja-JP" sz="1100" dirty="0"/>
          </a:p>
          <a:p>
            <a:endParaRPr lang="en-US" altLang="ja-JP" sz="1100" dirty="0"/>
          </a:p>
          <a:p>
            <a:r>
              <a:rPr lang="ja-JP" altLang="en-US" dirty="0"/>
              <a:t>   コマンド行う。</a:t>
            </a:r>
            <a:endParaRPr lang="en-US" altLang="ja-JP" dirty="0"/>
          </a:p>
          <a:p>
            <a:r>
              <a:rPr lang="en-US" altLang="ja-JP" dirty="0"/>
              <a:t>3.</a:t>
            </a: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1638827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7F3CA-FF17-895E-1C28-802354D97B37}"/>
              </a:ext>
            </a:extLst>
          </p:cNvPr>
          <p:cNvSpPr>
            <a:spLocks noGrp="1"/>
          </p:cNvSpPr>
          <p:nvPr>
            <p:ph type="title"/>
          </p:nvPr>
        </p:nvSpPr>
        <p:spPr>
          <a:xfrm>
            <a:off x="842683" y="2452453"/>
            <a:ext cx="9547411" cy="1325563"/>
          </a:xfrm>
        </p:spPr>
        <p:txBody>
          <a:bodyPr>
            <a:normAutofit/>
          </a:bodyPr>
          <a:lstStyle/>
          <a:p>
            <a:pPr algn="ctr"/>
            <a:r>
              <a:rPr kumimoji="1" lang="en-US" altLang="ja-JP" dirty="0"/>
              <a:t>Laravel9</a:t>
            </a:r>
            <a:r>
              <a:rPr kumimoji="1" lang="ja-JP" altLang="en-US" dirty="0"/>
              <a:t>フォルダ・</a:t>
            </a:r>
            <a:r>
              <a:rPr lang="ja-JP" altLang="en-US" dirty="0"/>
              <a:t>ファイル</a:t>
            </a:r>
            <a:r>
              <a:rPr kumimoji="1" lang="ja-JP" altLang="en-US" dirty="0"/>
              <a:t>一覧</a:t>
            </a:r>
            <a:br>
              <a:rPr lang="en-US" altLang="ja-JP" dirty="0"/>
            </a:br>
            <a:r>
              <a:rPr lang="ja-JP" altLang="en-US" dirty="0"/>
              <a:t>分類わけ</a:t>
            </a:r>
            <a:r>
              <a:rPr lang="en-US" altLang="ja-JP" dirty="0"/>
              <a:t>/</a:t>
            </a:r>
            <a:r>
              <a:rPr lang="ja-JP" altLang="en-US" dirty="0"/>
              <a:t>役割わけ</a:t>
            </a:r>
            <a:endParaRPr kumimoji="1" lang="ja-JP" altLang="en-US" dirty="0"/>
          </a:p>
        </p:txBody>
      </p:sp>
      <p:sp>
        <p:nvSpPr>
          <p:cNvPr id="6" name="動作設定ボタン: 空白 5">
            <a:hlinkClick r:id="rId2" action="ppaction://hlinksldjump" highlightClick="1"/>
            <a:extLst>
              <a:ext uri="{FF2B5EF4-FFF2-40B4-BE49-F238E27FC236}">
                <a16:creationId xmlns:a16="http://schemas.microsoft.com/office/drawing/2014/main" id="{B8734BA7-18E5-C4A9-BC58-6854E4749F3F}"/>
              </a:ext>
            </a:extLst>
          </p:cNvPr>
          <p:cNvSpPr/>
          <p:nvPr/>
        </p:nvSpPr>
        <p:spPr>
          <a:xfrm>
            <a:off x="9322734" y="5656727"/>
            <a:ext cx="2134720" cy="468031"/>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目次へ</a:t>
            </a:r>
          </a:p>
        </p:txBody>
      </p:sp>
    </p:spTree>
    <p:extLst>
      <p:ext uri="{BB962C8B-B14F-4D97-AF65-F5344CB8AC3E}">
        <p14:creationId xmlns:p14="http://schemas.microsoft.com/office/powerpoint/2010/main" val="61344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59D9EA3-9D7D-5984-D419-1BBD3D5E71DF}"/>
              </a:ext>
            </a:extLst>
          </p:cNvPr>
          <p:cNvPicPr>
            <a:picLocks noChangeAspect="1"/>
          </p:cNvPicPr>
          <p:nvPr/>
        </p:nvPicPr>
        <p:blipFill>
          <a:blip r:embed="rId2"/>
          <a:stretch>
            <a:fillRect/>
          </a:stretch>
        </p:blipFill>
        <p:spPr>
          <a:xfrm>
            <a:off x="105418" y="0"/>
            <a:ext cx="7158151" cy="6858000"/>
          </a:xfrm>
          <a:prstGeom prst="rect">
            <a:avLst/>
          </a:prstGeom>
        </p:spPr>
      </p:pic>
      <p:sp>
        <p:nvSpPr>
          <p:cNvPr id="2" name="タイトル 1">
            <a:extLst>
              <a:ext uri="{FF2B5EF4-FFF2-40B4-BE49-F238E27FC236}">
                <a16:creationId xmlns:a16="http://schemas.microsoft.com/office/drawing/2014/main" id="{24D7F3CA-FF17-895E-1C28-802354D97B37}"/>
              </a:ext>
            </a:extLst>
          </p:cNvPr>
          <p:cNvSpPr>
            <a:spLocks noGrp="1"/>
          </p:cNvSpPr>
          <p:nvPr>
            <p:ph type="title"/>
          </p:nvPr>
        </p:nvSpPr>
        <p:spPr>
          <a:xfrm>
            <a:off x="7263569" y="203761"/>
            <a:ext cx="4708629" cy="1325563"/>
          </a:xfrm>
        </p:spPr>
        <p:txBody>
          <a:bodyPr>
            <a:normAutofit/>
          </a:bodyPr>
          <a:lstStyle/>
          <a:p>
            <a:r>
              <a:rPr kumimoji="1" lang="en-US" altLang="ja-JP" sz="3600" dirty="0"/>
              <a:t>Laravel9</a:t>
            </a:r>
            <a:r>
              <a:rPr kumimoji="1" lang="ja-JP" altLang="en-US" sz="3600" dirty="0"/>
              <a:t>フォルダ・</a:t>
            </a:r>
            <a:r>
              <a:rPr lang="ja-JP" altLang="en-US" sz="3600" dirty="0"/>
              <a:t>ファイル</a:t>
            </a:r>
            <a:r>
              <a:rPr kumimoji="1" lang="ja-JP" altLang="en-US" sz="3600" dirty="0"/>
              <a:t>一覧全て</a:t>
            </a:r>
          </a:p>
        </p:txBody>
      </p:sp>
    </p:spTree>
    <p:extLst>
      <p:ext uri="{BB962C8B-B14F-4D97-AF65-F5344CB8AC3E}">
        <p14:creationId xmlns:p14="http://schemas.microsoft.com/office/powerpoint/2010/main" val="2939267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59D9EA3-9D7D-5984-D419-1BBD3D5E71DF}"/>
              </a:ext>
            </a:extLst>
          </p:cNvPr>
          <p:cNvPicPr>
            <a:picLocks noChangeAspect="1"/>
          </p:cNvPicPr>
          <p:nvPr/>
        </p:nvPicPr>
        <p:blipFill>
          <a:blip r:embed="rId2"/>
          <a:stretch>
            <a:fillRect/>
          </a:stretch>
        </p:blipFill>
        <p:spPr>
          <a:xfrm>
            <a:off x="105418" y="0"/>
            <a:ext cx="7158151" cy="6858000"/>
          </a:xfrm>
          <a:prstGeom prst="rect">
            <a:avLst/>
          </a:prstGeom>
        </p:spPr>
      </p:pic>
      <p:sp>
        <p:nvSpPr>
          <p:cNvPr id="2" name="タイトル 1">
            <a:extLst>
              <a:ext uri="{FF2B5EF4-FFF2-40B4-BE49-F238E27FC236}">
                <a16:creationId xmlns:a16="http://schemas.microsoft.com/office/drawing/2014/main" id="{24D7F3CA-FF17-895E-1C28-802354D97B37}"/>
              </a:ext>
            </a:extLst>
          </p:cNvPr>
          <p:cNvSpPr>
            <a:spLocks noGrp="1"/>
          </p:cNvSpPr>
          <p:nvPr>
            <p:ph type="title"/>
          </p:nvPr>
        </p:nvSpPr>
        <p:spPr>
          <a:xfrm>
            <a:off x="7263569" y="203761"/>
            <a:ext cx="4708629" cy="1325563"/>
          </a:xfrm>
        </p:spPr>
        <p:txBody>
          <a:bodyPr>
            <a:normAutofit fontScale="90000"/>
          </a:bodyPr>
          <a:lstStyle/>
          <a:p>
            <a:r>
              <a:rPr kumimoji="1" lang="ja-JP" altLang="en-US" sz="3600" dirty="0"/>
              <a:t>手を加えるのが必須なフォルダ・ファイル</a:t>
            </a:r>
          </a:p>
        </p:txBody>
      </p:sp>
      <p:cxnSp>
        <p:nvCxnSpPr>
          <p:cNvPr id="7" name="直線コネクタ 6">
            <a:extLst>
              <a:ext uri="{FF2B5EF4-FFF2-40B4-BE49-F238E27FC236}">
                <a16:creationId xmlns:a16="http://schemas.microsoft.com/office/drawing/2014/main" id="{22065F42-CA01-94AC-81DD-699893072BBB}"/>
              </a:ext>
            </a:extLst>
          </p:cNvPr>
          <p:cNvCxnSpPr>
            <a:cxnSpLocks/>
          </p:cNvCxnSpPr>
          <p:nvPr/>
        </p:nvCxnSpPr>
        <p:spPr>
          <a:xfrm>
            <a:off x="242047" y="376517"/>
            <a:ext cx="9592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4264DEA-74A0-2BF2-C1A6-9AA5EA14F1AB}"/>
              </a:ext>
            </a:extLst>
          </p:cNvPr>
          <p:cNvCxnSpPr>
            <a:cxnSpLocks/>
          </p:cNvCxnSpPr>
          <p:nvPr/>
        </p:nvCxnSpPr>
        <p:spPr>
          <a:xfrm>
            <a:off x="242047" y="1084728"/>
            <a:ext cx="9592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B4EE9AB-FD8E-AEA9-945E-DC582B83E827}"/>
              </a:ext>
            </a:extLst>
          </p:cNvPr>
          <p:cNvCxnSpPr>
            <a:cxnSpLocks/>
          </p:cNvCxnSpPr>
          <p:nvPr/>
        </p:nvCxnSpPr>
        <p:spPr>
          <a:xfrm>
            <a:off x="242047" y="2097740"/>
            <a:ext cx="9592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F7E3D67-5966-DBEC-DA2B-B0958672D2C5}"/>
              </a:ext>
            </a:extLst>
          </p:cNvPr>
          <p:cNvCxnSpPr>
            <a:cxnSpLocks/>
          </p:cNvCxnSpPr>
          <p:nvPr/>
        </p:nvCxnSpPr>
        <p:spPr>
          <a:xfrm>
            <a:off x="242047" y="2339787"/>
            <a:ext cx="9592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1296B74-0300-F637-4FA9-721308E7C732}"/>
              </a:ext>
            </a:extLst>
          </p:cNvPr>
          <p:cNvCxnSpPr>
            <a:cxnSpLocks/>
          </p:cNvCxnSpPr>
          <p:nvPr/>
        </p:nvCxnSpPr>
        <p:spPr>
          <a:xfrm>
            <a:off x="242047" y="3532093"/>
            <a:ext cx="9592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24770A45-25B0-675C-F0B4-B9EE351B49C2}"/>
              </a:ext>
            </a:extLst>
          </p:cNvPr>
          <p:cNvCxnSpPr>
            <a:cxnSpLocks/>
          </p:cNvCxnSpPr>
          <p:nvPr/>
        </p:nvCxnSpPr>
        <p:spPr>
          <a:xfrm>
            <a:off x="242047" y="1837764"/>
            <a:ext cx="9592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3CF4292-A394-4E01-B01B-1F4699E178F0}"/>
              </a:ext>
            </a:extLst>
          </p:cNvPr>
          <p:cNvCxnSpPr>
            <a:cxnSpLocks/>
          </p:cNvCxnSpPr>
          <p:nvPr/>
        </p:nvCxnSpPr>
        <p:spPr>
          <a:xfrm>
            <a:off x="7351059" y="1398493"/>
            <a:ext cx="434788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93451CF-27DD-8121-F809-4F5A4D2B6244}"/>
              </a:ext>
            </a:extLst>
          </p:cNvPr>
          <p:cNvSpPr txBox="1"/>
          <p:nvPr/>
        </p:nvSpPr>
        <p:spPr>
          <a:xfrm>
            <a:off x="1201271" y="116541"/>
            <a:ext cx="1909482" cy="338554"/>
          </a:xfrm>
          <a:prstGeom prst="rect">
            <a:avLst/>
          </a:prstGeom>
          <a:noFill/>
        </p:spPr>
        <p:txBody>
          <a:bodyPr wrap="square" rtlCol="0">
            <a:spAutoFit/>
          </a:bodyPr>
          <a:lstStyle/>
          <a:p>
            <a:r>
              <a:rPr kumimoji="1" lang="en-US" altLang="ja-JP" sz="1600" dirty="0"/>
              <a:t>Model</a:t>
            </a:r>
            <a:r>
              <a:rPr kumimoji="1" lang="ja-JP" altLang="en-US" sz="1600" dirty="0"/>
              <a:t>や</a:t>
            </a:r>
            <a:r>
              <a:rPr kumimoji="1" lang="en-US" altLang="ja-JP" sz="1600" dirty="0"/>
              <a:t>controller</a:t>
            </a:r>
            <a:endParaRPr kumimoji="1" lang="ja-JP" altLang="en-US" sz="1600" dirty="0"/>
          </a:p>
        </p:txBody>
      </p:sp>
      <p:sp>
        <p:nvSpPr>
          <p:cNvPr id="17" name="テキスト ボックス 16">
            <a:extLst>
              <a:ext uri="{FF2B5EF4-FFF2-40B4-BE49-F238E27FC236}">
                <a16:creationId xmlns:a16="http://schemas.microsoft.com/office/drawing/2014/main" id="{A090EE44-5DD9-9489-B02C-07864E872E05}"/>
              </a:ext>
            </a:extLst>
          </p:cNvPr>
          <p:cNvSpPr txBox="1"/>
          <p:nvPr/>
        </p:nvSpPr>
        <p:spPr>
          <a:xfrm>
            <a:off x="1201271" y="831612"/>
            <a:ext cx="1909482" cy="338554"/>
          </a:xfrm>
          <a:prstGeom prst="rect">
            <a:avLst/>
          </a:prstGeom>
          <a:noFill/>
        </p:spPr>
        <p:txBody>
          <a:bodyPr wrap="square" rtlCol="0">
            <a:spAutoFit/>
          </a:bodyPr>
          <a:lstStyle/>
          <a:p>
            <a:r>
              <a:rPr kumimoji="1" lang="en-US" altLang="ja-JP" sz="1600" dirty="0"/>
              <a:t>Migration</a:t>
            </a:r>
            <a:endParaRPr kumimoji="1" lang="ja-JP" altLang="en-US" sz="1600" dirty="0"/>
          </a:p>
        </p:txBody>
      </p:sp>
      <p:sp>
        <p:nvSpPr>
          <p:cNvPr id="18" name="テキスト ボックス 17">
            <a:extLst>
              <a:ext uri="{FF2B5EF4-FFF2-40B4-BE49-F238E27FC236}">
                <a16:creationId xmlns:a16="http://schemas.microsoft.com/office/drawing/2014/main" id="{AAF7D3FB-95BB-1A92-77FE-0DFEFF287EE5}"/>
              </a:ext>
            </a:extLst>
          </p:cNvPr>
          <p:cNvSpPr txBox="1"/>
          <p:nvPr/>
        </p:nvSpPr>
        <p:spPr>
          <a:xfrm>
            <a:off x="1201271" y="1827986"/>
            <a:ext cx="1909482" cy="338554"/>
          </a:xfrm>
          <a:prstGeom prst="rect">
            <a:avLst/>
          </a:prstGeom>
          <a:noFill/>
        </p:spPr>
        <p:txBody>
          <a:bodyPr wrap="square" rtlCol="0">
            <a:spAutoFit/>
          </a:bodyPr>
          <a:lstStyle/>
          <a:p>
            <a:r>
              <a:rPr kumimoji="1" lang="en-US" altLang="ja-JP" sz="1600" dirty="0"/>
              <a:t>View</a:t>
            </a:r>
            <a:r>
              <a:rPr kumimoji="1" lang="ja-JP" altLang="en-US" sz="1600" dirty="0"/>
              <a:t>関係フォルダ</a:t>
            </a:r>
          </a:p>
        </p:txBody>
      </p:sp>
      <p:sp>
        <p:nvSpPr>
          <p:cNvPr id="19" name="テキスト ボックス 18">
            <a:extLst>
              <a:ext uri="{FF2B5EF4-FFF2-40B4-BE49-F238E27FC236}">
                <a16:creationId xmlns:a16="http://schemas.microsoft.com/office/drawing/2014/main" id="{5BB41C38-DFBA-050A-F0FF-FDAE7AA586EC}"/>
              </a:ext>
            </a:extLst>
          </p:cNvPr>
          <p:cNvSpPr txBox="1"/>
          <p:nvPr/>
        </p:nvSpPr>
        <p:spPr>
          <a:xfrm>
            <a:off x="1201271" y="2091134"/>
            <a:ext cx="1909482" cy="338554"/>
          </a:xfrm>
          <a:prstGeom prst="rect">
            <a:avLst/>
          </a:prstGeom>
          <a:noFill/>
        </p:spPr>
        <p:txBody>
          <a:bodyPr wrap="square" rtlCol="0">
            <a:spAutoFit/>
          </a:bodyPr>
          <a:lstStyle/>
          <a:p>
            <a:r>
              <a:rPr kumimoji="1" lang="en-US" altLang="ja-JP" sz="1600" dirty="0"/>
              <a:t>route</a:t>
            </a:r>
            <a:endParaRPr kumimoji="1" lang="ja-JP" altLang="en-US" sz="1600" dirty="0"/>
          </a:p>
        </p:txBody>
      </p:sp>
      <p:pic>
        <p:nvPicPr>
          <p:cNvPr id="20" name="コンテンツ プレースホルダー 4">
            <a:extLst>
              <a:ext uri="{FF2B5EF4-FFF2-40B4-BE49-F238E27FC236}">
                <a16:creationId xmlns:a16="http://schemas.microsoft.com/office/drawing/2014/main" id="{BD7EC4BE-D18C-8799-1AF3-0C449EA9E720}"/>
              </a:ext>
            </a:extLst>
          </p:cNvPr>
          <p:cNvPicPr>
            <a:picLocks noGrp="1" noChangeAspect="1"/>
          </p:cNvPicPr>
          <p:nvPr>
            <p:ph idx="1"/>
          </p:nvPr>
        </p:nvPicPr>
        <p:blipFill>
          <a:blip r:embed="rId3"/>
          <a:stretch>
            <a:fillRect/>
          </a:stretch>
        </p:blipFill>
        <p:spPr>
          <a:xfrm>
            <a:off x="7400198" y="2983355"/>
            <a:ext cx="4307708" cy="2637796"/>
          </a:xfrm>
        </p:spPr>
      </p:pic>
      <p:sp>
        <p:nvSpPr>
          <p:cNvPr id="21" name="テキスト ボックス 20">
            <a:extLst>
              <a:ext uri="{FF2B5EF4-FFF2-40B4-BE49-F238E27FC236}">
                <a16:creationId xmlns:a16="http://schemas.microsoft.com/office/drawing/2014/main" id="{AEBB7062-4CBA-0C85-31C4-EB3EC0A84798}"/>
              </a:ext>
            </a:extLst>
          </p:cNvPr>
          <p:cNvSpPr txBox="1"/>
          <p:nvPr/>
        </p:nvSpPr>
        <p:spPr>
          <a:xfrm>
            <a:off x="1201271" y="3242058"/>
            <a:ext cx="1909482" cy="584775"/>
          </a:xfrm>
          <a:prstGeom prst="rect">
            <a:avLst/>
          </a:prstGeom>
          <a:noFill/>
        </p:spPr>
        <p:txBody>
          <a:bodyPr wrap="square" rtlCol="0">
            <a:spAutoFit/>
          </a:bodyPr>
          <a:lstStyle/>
          <a:p>
            <a:r>
              <a:rPr kumimoji="1" lang="ja-JP" altLang="en-US" sz="1600" dirty="0"/>
              <a:t>環境設定ファイル</a:t>
            </a:r>
            <a:r>
              <a:rPr kumimoji="1" lang="en-US" altLang="ja-JP" sz="1600" dirty="0"/>
              <a:t>(DB</a:t>
            </a:r>
            <a:r>
              <a:rPr kumimoji="1" lang="ja-JP" altLang="en-US" sz="1600" dirty="0"/>
              <a:t>接続</a:t>
            </a:r>
            <a:r>
              <a:rPr kumimoji="1" lang="en-US" altLang="ja-JP" sz="1600" dirty="0"/>
              <a:t>,</a:t>
            </a:r>
            <a:r>
              <a:rPr kumimoji="1" lang="ja-JP" altLang="en-US" sz="1600" dirty="0"/>
              <a:t>題名等</a:t>
            </a:r>
            <a:r>
              <a:rPr kumimoji="1" lang="en-US" altLang="ja-JP" sz="1600" dirty="0"/>
              <a:t>)</a:t>
            </a:r>
            <a:endParaRPr kumimoji="1" lang="ja-JP" altLang="en-US" sz="1600" dirty="0"/>
          </a:p>
        </p:txBody>
      </p:sp>
      <p:sp>
        <p:nvSpPr>
          <p:cNvPr id="22" name="テキスト ボックス 21">
            <a:extLst>
              <a:ext uri="{FF2B5EF4-FFF2-40B4-BE49-F238E27FC236}">
                <a16:creationId xmlns:a16="http://schemas.microsoft.com/office/drawing/2014/main" id="{99685E50-8ECB-8900-9FB6-26894FC6A863}"/>
              </a:ext>
            </a:extLst>
          </p:cNvPr>
          <p:cNvSpPr txBox="1"/>
          <p:nvPr/>
        </p:nvSpPr>
        <p:spPr>
          <a:xfrm>
            <a:off x="1201271" y="1526105"/>
            <a:ext cx="1909482" cy="338554"/>
          </a:xfrm>
          <a:prstGeom prst="rect">
            <a:avLst/>
          </a:prstGeom>
          <a:noFill/>
        </p:spPr>
        <p:txBody>
          <a:bodyPr wrap="square" rtlCol="0">
            <a:spAutoFit/>
          </a:bodyPr>
          <a:lstStyle/>
          <a:p>
            <a:r>
              <a:rPr lang="ja-JP" altLang="en-US" sz="1600" dirty="0"/>
              <a:t>公開フォルダ</a:t>
            </a:r>
            <a:endParaRPr kumimoji="1" lang="ja-JP" altLang="en-US" sz="1600" dirty="0"/>
          </a:p>
        </p:txBody>
      </p:sp>
    </p:spTree>
    <p:extLst>
      <p:ext uri="{BB962C8B-B14F-4D97-AF65-F5344CB8AC3E}">
        <p14:creationId xmlns:p14="http://schemas.microsoft.com/office/powerpoint/2010/main" val="426182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59D9EA3-9D7D-5984-D419-1BBD3D5E71DF}"/>
              </a:ext>
            </a:extLst>
          </p:cNvPr>
          <p:cNvPicPr>
            <a:picLocks noChangeAspect="1"/>
          </p:cNvPicPr>
          <p:nvPr/>
        </p:nvPicPr>
        <p:blipFill>
          <a:blip r:embed="rId2"/>
          <a:stretch>
            <a:fillRect/>
          </a:stretch>
        </p:blipFill>
        <p:spPr>
          <a:xfrm>
            <a:off x="105418" y="0"/>
            <a:ext cx="7158151" cy="6858000"/>
          </a:xfrm>
          <a:prstGeom prst="rect">
            <a:avLst/>
          </a:prstGeom>
        </p:spPr>
      </p:pic>
      <p:sp>
        <p:nvSpPr>
          <p:cNvPr id="2" name="タイトル 1">
            <a:extLst>
              <a:ext uri="{FF2B5EF4-FFF2-40B4-BE49-F238E27FC236}">
                <a16:creationId xmlns:a16="http://schemas.microsoft.com/office/drawing/2014/main" id="{24D7F3CA-FF17-895E-1C28-802354D97B37}"/>
              </a:ext>
            </a:extLst>
          </p:cNvPr>
          <p:cNvSpPr>
            <a:spLocks noGrp="1"/>
          </p:cNvSpPr>
          <p:nvPr>
            <p:ph type="title"/>
          </p:nvPr>
        </p:nvSpPr>
        <p:spPr>
          <a:xfrm>
            <a:off x="7019365" y="203761"/>
            <a:ext cx="5172634" cy="1325563"/>
          </a:xfrm>
        </p:spPr>
        <p:txBody>
          <a:bodyPr>
            <a:normAutofit/>
          </a:bodyPr>
          <a:lstStyle/>
          <a:p>
            <a:r>
              <a:rPr kumimoji="1" lang="en-US" altLang="ja-JP" sz="2400" dirty="0"/>
              <a:t>git</a:t>
            </a:r>
            <a:r>
              <a:rPr kumimoji="1" lang="ja-JP" altLang="en-US" sz="2400" dirty="0"/>
              <a:t>で</a:t>
            </a:r>
            <a:r>
              <a:rPr kumimoji="1" lang="en-US" altLang="ja-JP" sz="2400" dirty="0" err="1"/>
              <a:t>add,</a:t>
            </a:r>
            <a:r>
              <a:rPr lang="en-US" altLang="ja-JP" sz="2400" dirty="0" err="1"/>
              <a:t>commit,push,pull</a:t>
            </a:r>
            <a:r>
              <a:rPr lang="ja-JP" altLang="en-US" sz="2400" dirty="0"/>
              <a:t>対象外にしてるフォルダ（設定変更可能）</a:t>
            </a:r>
            <a:endParaRPr kumimoji="1" lang="ja-JP" altLang="en-US" sz="2400" dirty="0"/>
          </a:p>
        </p:txBody>
      </p:sp>
      <p:cxnSp>
        <p:nvCxnSpPr>
          <p:cNvPr id="3" name="直線コネクタ 2">
            <a:extLst>
              <a:ext uri="{FF2B5EF4-FFF2-40B4-BE49-F238E27FC236}">
                <a16:creationId xmlns:a16="http://schemas.microsoft.com/office/drawing/2014/main" id="{67521162-5EE3-6BDB-50A0-92100E40114C}"/>
              </a:ext>
            </a:extLst>
          </p:cNvPr>
          <p:cNvCxnSpPr>
            <a:cxnSpLocks/>
          </p:cNvCxnSpPr>
          <p:nvPr/>
        </p:nvCxnSpPr>
        <p:spPr>
          <a:xfrm>
            <a:off x="349621" y="1586751"/>
            <a:ext cx="1120589" cy="0"/>
          </a:xfrm>
          <a:prstGeom prst="line">
            <a:avLst/>
          </a:prstGeom>
          <a:ln w="28575">
            <a:solidFill>
              <a:srgbClr val="070BBF"/>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AC812926-3271-E2FF-4810-DCDFFF605108}"/>
              </a:ext>
            </a:extLst>
          </p:cNvPr>
          <p:cNvCxnSpPr>
            <a:cxnSpLocks/>
          </p:cNvCxnSpPr>
          <p:nvPr/>
        </p:nvCxnSpPr>
        <p:spPr>
          <a:xfrm>
            <a:off x="277903" y="3074892"/>
            <a:ext cx="1120589" cy="0"/>
          </a:xfrm>
          <a:prstGeom prst="line">
            <a:avLst/>
          </a:prstGeom>
          <a:ln w="28575">
            <a:solidFill>
              <a:srgbClr val="070BBF"/>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C38B179-1B40-7310-796A-1BAAC5BF7167}"/>
              </a:ext>
            </a:extLst>
          </p:cNvPr>
          <p:cNvSpPr txBox="1"/>
          <p:nvPr/>
        </p:nvSpPr>
        <p:spPr>
          <a:xfrm>
            <a:off x="1398492" y="2587241"/>
            <a:ext cx="1703297" cy="738664"/>
          </a:xfrm>
          <a:prstGeom prst="rect">
            <a:avLst/>
          </a:prstGeom>
          <a:noFill/>
        </p:spPr>
        <p:txBody>
          <a:bodyPr wrap="square" rtlCol="0">
            <a:spAutoFit/>
          </a:bodyPr>
          <a:lstStyle/>
          <a:p>
            <a:r>
              <a:rPr lang="ja-JP" altLang="en-US" sz="1400" dirty="0"/>
              <a:t>全体の</a:t>
            </a:r>
            <a:r>
              <a:rPr lang="en-US" altLang="ja-JP" sz="1400" dirty="0"/>
              <a:t>9000/12000</a:t>
            </a:r>
            <a:r>
              <a:rPr lang="ja-JP" altLang="en-US" sz="1400" dirty="0"/>
              <a:t>を占める最大のフォルダ</a:t>
            </a:r>
            <a:endParaRPr kumimoji="1" lang="ja-JP" altLang="en-US" sz="1400" dirty="0"/>
          </a:p>
        </p:txBody>
      </p:sp>
      <p:cxnSp>
        <p:nvCxnSpPr>
          <p:cNvPr id="10" name="直線コネクタ 9">
            <a:extLst>
              <a:ext uri="{FF2B5EF4-FFF2-40B4-BE49-F238E27FC236}">
                <a16:creationId xmlns:a16="http://schemas.microsoft.com/office/drawing/2014/main" id="{DD5D0464-00BC-610C-2B15-E1830FE5733C}"/>
              </a:ext>
            </a:extLst>
          </p:cNvPr>
          <p:cNvCxnSpPr>
            <a:cxnSpLocks/>
          </p:cNvCxnSpPr>
          <p:nvPr/>
        </p:nvCxnSpPr>
        <p:spPr>
          <a:xfrm>
            <a:off x="7080483" y="1255057"/>
            <a:ext cx="5006099" cy="0"/>
          </a:xfrm>
          <a:prstGeom prst="line">
            <a:avLst/>
          </a:prstGeom>
          <a:ln w="28575">
            <a:solidFill>
              <a:srgbClr val="070BBF"/>
            </a:solidFill>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23FD3383-ED13-2F40-036A-C2B8DF291A8F}"/>
              </a:ext>
            </a:extLst>
          </p:cNvPr>
          <p:cNvSpPr txBox="1"/>
          <p:nvPr/>
        </p:nvSpPr>
        <p:spPr>
          <a:xfrm rot="5400000">
            <a:off x="9179858" y="1649506"/>
            <a:ext cx="484095" cy="523220"/>
          </a:xfrm>
          <a:prstGeom prst="rect">
            <a:avLst/>
          </a:prstGeom>
          <a:noFill/>
        </p:spPr>
        <p:txBody>
          <a:bodyPr wrap="square" rtlCol="0">
            <a:spAutoFit/>
          </a:bodyPr>
          <a:lstStyle/>
          <a:p>
            <a:r>
              <a:rPr kumimoji="1" lang="en-US" altLang="ja-JP" sz="2800" b="1" dirty="0"/>
              <a:t>=</a:t>
            </a:r>
            <a:endParaRPr kumimoji="1" lang="ja-JP" altLang="en-US" sz="2800" b="1" dirty="0"/>
          </a:p>
        </p:txBody>
      </p:sp>
      <p:sp>
        <p:nvSpPr>
          <p:cNvPr id="11" name="タイトル 1">
            <a:extLst>
              <a:ext uri="{FF2B5EF4-FFF2-40B4-BE49-F238E27FC236}">
                <a16:creationId xmlns:a16="http://schemas.microsoft.com/office/drawing/2014/main" id="{8B87CDDF-959F-7D93-C475-BCA9FED7C3EC}"/>
              </a:ext>
            </a:extLst>
          </p:cNvPr>
          <p:cNvSpPr txBox="1">
            <a:spLocks/>
          </p:cNvSpPr>
          <p:nvPr/>
        </p:nvSpPr>
        <p:spPr>
          <a:xfrm>
            <a:off x="7263569" y="2498726"/>
            <a:ext cx="4708629"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a:t>コマンド</a:t>
            </a:r>
            <a:br>
              <a:rPr lang="en-US" altLang="ja-JP" sz="3600"/>
            </a:br>
            <a:r>
              <a:rPr lang="en-US" altLang="ja-JP" sz="3600"/>
              <a:t>composer install</a:t>
            </a:r>
            <a:br>
              <a:rPr lang="en-US" altLang="ja-JP" sz="3600"/>
            </a:br>
            <a:r>
              <a:rPr lang="ja-JP" altLang="en-US" sz="3600"/>
              <a:t>で復元されるフォルダ</a:t>
            </a:r>
            <a:endParaRPr lang="ja-JP" altLang="en-US" sz="3600" dirty="0"/>
          </a:p>
        </p:txBody>
      </p:sp>
      <p:cxnSp>
        <p:nvCxnSpPr>
          <p:cNvPr id="12" name="直線コネクタ 11">
            <a:extLst>
              <a:ext uri="{FF2B5EF4-FFF2-40B4-BE49-F238E27FC236}">
                <a16:creationId xmlns:a16="http://schemas.microsoft.com/office/drawing/2014/main" id="{CD280015-B2FE-8CAA-5DB8-9F7FE4B1B2AF}"/>
              </a:ext>
            </a:extLst>
          </p:cNvPr>
          <p:cNvCxnSpPr>
            <a:cxnSpLocks/>
          </p:cNvCxnSpPr>
          <p:nvPr/>
        </p:nvCxnSpPr>
        <p:spPr>
          <a:xfrm>
            <a:off x="7351056" y="3890679"/>
            <a:ext cx="4383744" cy="0"/>
          </a:xfrm>
          <a:prstGeom prst="line">
            <a:avLst/>
          </a:prstGeom>
          <a:ln w="28575">
            <a:solidFill>
              <a:srgbClr val="070BB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7445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10185</TotalTime>
  <Words>2454</Words>
  <Application>Microsoft Office PowerPoint</Application>
  <PresentationFormat>ワイド画面</PresentationFormat>
  <Paragraphs>288</Paragraphs>
  <Slides>32</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32</vt:i4>
      </vt:variant>
    </vt:vector>
  </HeadingPairs>
  <TitlesOfParts>
    <vt:vector size="41" baseType="lpstr">
      <vt:lpstr>Avenir</vt:lpstr>
      <vt:lpstr>Hiragino Kaku Gothic ProN</vt:lpstr>
      <vt:lpstr>ヒラギノ角ゴ Pro W3</vt:lpstr>
      <vt:lpstr>游ゴシック</vt:lpstr>
      <vt:lpstr>游ゴシック Light</vt:lpstr>
      <vt:lpstr>Arial</vt:lpstr>
      <vt:lpstr>Consolas</vt:lpstr>
      <vt:lpstr>Helvetica</vt:lpstr>
      <vt:lpstr>Office テーマ</vt:lpstr>
      <vt:lpstr>Laravel 環境構築手順書 (本番&amp;local)</vt:lpstr>
      <vt:lpstr>PowerPoint プレゼンテーション</vt:lpstr>
      <vt:lpstr>Git入門</vt:lpstr>
      <vt:lpstr>Laravelローカル環境構築1</vt:lpstr>
      <vt:lpstr>Laravelローカル環境構築2</vt:lpstr>
      <vt:lpstr>Laravel9フォルダ・ファイル一覧 分類わけ/役割わけ</vt:lpstr>
      <vt:lpstr>Laravel9フォルダ・ファイル一覧全て</vt:lpstr>
      <vt:lpstr>手を加えるのが必須なフォルダ・ファイル</vt:lpstr>
      <vt:lpstr>gitでadd,commit,push,pull対象外にしてるフォルダ（設定変更可能）</vt:lpstr>
      <vt:lpstr>場合によって手を加えるフォルダ</vt:lpstr>
      <vt:lpstr>本番環境での稼働に不必要だと思われる フォルダ・ファイル 2022/09/13 時点</vt:lpstr>
      <vt:lpstr>デプロイ(本番環境版)  事前知識</vt:lpstr>
      <vt:lpstr>Laravel デプロイ (gitを使わない方法)  </vt:lpstr>
      <vt:lpstr>Laravel デプロイ  事前準備(サーバー)  </vt:lpstr>
      <vt:lpstr>Laravel デプロイ  事前準備(プロジェクトフォルダ)  </vt:lpstr>
      <vt:lpstr>デプロイの手順①(FTPで移動)</vt:lpstr>
      <vt:lpstr>デプロイの手順②  (envファイルの設定)</vt:lpstr>
      <vt:lpstr>デプロイの手順③  (DBの作成)</vt:lpstr>
      <vt:lpstr>デプロイの手順④  </vt:lpstr>
      <vt:lpstr>デプロイの手順⑤  ～終了    </vt:lpstr>
      <vt:lpstr>デプロイの手順⑤  ～終了  artisanを使う方法 </vt:lpstr>
      <vt:lpstr>Laravel デプロイ (git(とgithub)を利用する方法)  </vt:lpstr>
      <vt:lpstr>Laravel デプロイ     事前準備(サーバー)  </vt:lpstr>
      <vt:lpstr>Laravel デプロイ     事前準備(プロジェクトフォルダ)  </vt:lpstr>
      <vt:lpstr>デプロイの手順① (git利用) (sshで移動)</vt:lpstr>
      <vt:lpstr>デプロイの手順② (git利用) (envファイルの設定)</vt:lpstr>
      <vt:lpstr>デプロイの手順③ (git利用) (DBの作成)</vt:lpstr>
      <vt:lpstr>デプロイの手順④ (git利用) </vt:lpstr>
      <vt:lpstr>デプロイの手順⑤ (git利用) ～終了    </vt:lpstr>
      <vt:lpstr>デプロイの手順⑤ (git利用) ～終了  artisanを使う方法 </vt:lpstr>
      <vt:lpstr>Gitを利用した保守・運用</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Laravel学習(var2)</dc:title>
  <dc:creator>Hirayama Kenta</dc:creator>
  <cp:lastModifiedBy>Hirayama Kenta</cp:lastModifiedBy>
  <cp:revision>39</cp:revision>
  <dcterms:created xsi:type="dcterms:W3CDTF">2022-07-26T03:30:58Z</dcterms:created>
  <dcterms:modified xsi:type="dcterms:W3CDTF">2022-09-15T11:22:13Z</dcterms:modified>
</cp:coreProperties>
</file>