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713" r:id="rId3"/>
    <p:sldMasterId id="2147483720" r:id="rId4"/>
  </p:sldMasterIdLst>
  <p:notesMasterIdLst>
    <p:notesMasterId r:id="rId60"/>
  </p:notesMasterIdLst>
  <p:handoutMasterIdLst>
    <p:handoutMasterId r:id="rId61"/>
  </p:handoutMasterIdLst>
  <p:sldIdLst>
    <p:sldId id="455" r:id="rId5"/>
    <p:sldId id="1598" r:id="rId6"/>
    <p:sldId id="1597" r:id="rId7"/>
    <p:sldId id="1599" r:id="rId8"/>
    <p:sldId id="1603" r:id="rId9"/>
    <p:sldId id="1601" r:id="rId10"/>
    <p:sldId id="1604" r:id="rId11"/>
    <p:sldId id="1605" r:id="rId12"/>
    <p:sldId id="263" r:id="rId13"/>
    <p:sldId id="1573" r:id="rId14"/>
    <p:sldId id="1574" r:id="rId15"/>
    <p:sldId id="1606" r:id="rId16"/>
    <p:sldId id="1575" r:id="rId17"/>
    <p:sldId id="1586" r:id="rId18"/>
    <p:sldId id="1512" r:id="rId19"/>
    <p:sldId id="1508" r:id="rId20"/>
    <p:sldId id="1583" r:id="rId21"/>
    <p:sldId id="1394" r:id="rId22"/>
    <p:sldId id="1396" r:id="rId23"/>
    <p:sldId id="1585" r:id="rId24"/>
    <p:sldId id="1409" r:id="rId25"/>
    <p:sldId id="519" r:id="rId26"/>
    <p:sldId id="1412" r:id="rId27"/>
    <p:sldId id="1413" r:id="rId28"/>
    <p:sldId id="1481" r:id="rId29"/>
    <p:sldId id="1584" r:id="rId30"/>
    <p:sldId id="259" r:id="rId31"/>
    <p:sldId id="265" r:id="rId32"/>
    <p:sldId id="266" r:id="rId33"/>
    <p:sldId id="1588" r:id="rId34"/>
    <p:sldId id="1579" r:id="rId35"/>
    <p:sldId id="1589" r:id="rId36"/>
    <p:sldId id="1607" r:id="rId37"/>
    <p:sldId id="1608" r:id="rId38"/>
    <p:sldId id="1582" r:id="rId39"/>
    <p:sldId id="1596" r:id="rId40"/>
    <p:sldId id="1593" r:id="rId41"/>
    <p:sldId id="1551" r:id="rId42"/>
    <p:sldId id="1558" r:id="rId43"/>
    <p:sldId id="1553" r:id="rId44"/>
    <p:sldId id="1561" r:id="rId45"/>
    <p:sldId id="1539" r:id="rId46"/>
    <p:sldId id="1513" r:id="rId47"/>
    <p:sldId id="1592" r:id="rId48"/>
    <p:sldId id="1240" r:id="rId49"/>
    <p:sldId id="1242" r:id="rId50"/>
    <p:sldId id="1243" r:id="rId51"/>
    <p:sldId id="1244" r:id="rId52"/>
    <p:sldId id="1245" r:id="rId53"/>
    <p:sldId id="1249" r:id="rId54"/>
    <p:sldId id="1609" r:id="rId55"/>
    <p:sldId id="1594" r:id="rId56"/>
    <p:sldId id="1610" r:id="rId57"/>
    <p:sldId id="1595" r:id="rId58"/>
    <p:sldId id="1544" r:id="rId59"/>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0FF"/>
    <a:srgbClr val="FF0000"/>
    <a:srgbClr val="1E497D"/>
    <a:srgbClr val="953735"/>
    <a:srgbClr val="C00000"/>
    <a:srgbClr val="0033CC"/>
    <a:srgbClr val="BD0A12"/>
    <a:srgbClr val="0432FF"/>
    <a:srgbClr val="941100"/>
    <a:srgbClr val="0433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42"/>
    <p:restoredTop sz="76321" autoAdjust="0"/>
  </p:normalViewPr>
  <p:slideViewPr>
    <p:cSldViewPr snapToGrid="0" snapToObjects="1">
      <p:cViewPr varScale="1">
        <p:scale>
          <a:sx n="67" d="100"/>
          <a:sy n="67" d="100"/>
        </p:scale>
        <p:origin x="896" y="17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096035D-1CC5-B540-85FC-FA4CC425E97C}" type="datetimeFigureOut">
              <a:rPr lang="en-US" smtClean="0"/>
              <a:t>10/2/22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EA9B834-38AF-9044-B75B-A39EDA95B1F7}" type="slidenum">
              <a:rPr lang="en-US" smtClean="0"/>
              <a:t>‹#›</a:t>
            </a:fld>
            <a:endParaRPr lang="en-US"/>
          </a:p>
        </p:txBody>
      </p:sp>
    </p:spTree>
    <p:extLst>
      <p:ext uri="{BB962C8B-B14F-4D97-AF65-F5344CB8AC3E}">
        <p14:creationId xmlns:p14="http://schemas.microsoft.com/office/powerpoint/2010/main" val="432913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2A7A1FCF-8B4D-1D40-8AF9-14846B26FB04}" type="datetimeFigureOut">
              <a:rPr lang="en-US" smtClean="0"/>
              <a:t>10/2/22</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4FBAEDED-DEEF-344E-8EAC-387C8817A6A0}" type="slidenum">
              <a:rPr lang="en-US" smtClean="0"/>
              <a:t>‹#›</a:t>
            </a:fld>
            <a:endParaRPr lang="en-US"/>
          </a:p>
        </p:txBody>
      </p:sp>
    </p:spTree>
    <p:extLst>
      <p:ext uri="{BB962C8B-B14F-4D97-AF65-F5344CB8AC3E}">
        <p14:creationId xmlns:p14="http://schemas.microsoft.com/office/powerpoint/2010/main" val="30037924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BAEDED-DEEF-344E-8EAC-387C8817A6A0}" type="slidenum">
              <a:rPr lang="en-US" smtClean="0"/>
              <a:t>1</a:t>
            </a:fld>
            <a:endParaRPr lang="en-US"/>
          </a:p>
        </p:txBody>
      </p:sp>
    </p:spTree>
    <p:extLst>
      <p:ext uri="{BB962C8B-B14F-4D97-AF65-F5344CB8AC3E}">
        <p14:creationId xmlns:p14="http://schemas.microsoft.com/office/powerpoint/2010/main" val="122654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F027D7-FD64-41C9-B5AB-C385B0FB49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4647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with Linear Network Coding. Several algorithms can be adapted to work in the distributed encoding setting. For example, Linear Network Coding (LNC) [32] allows one to decode a message in a near-optimal number of packets by taking random linear combinations over the message blocks. That is, on every packet, each block is </a:t>
            </a:r>
            <a:r>
              <a:rPr lang="en-US" dirty="0" err="1"/>
              <a:t>xor</a:t>
            </a:r>
            <a:r>
              <a:rPr lang="en-US" dirty="0"/>
              <a:t>-ed into its digest with probability 1/2. Using global hash functions to select which blocks to </a:t>
            </a:r>
            <a:r>
              <a:rPr lang="en-US" dirty="0" err="1"/>
              <a:t>xor</a:t>
            </a:r>
            <a:r>
              <a:rPr lang="en-US" dirty="0"/>
              <a:t>, one can determine the blocks that were </a:t>
            </a:r>
            <a:r>
              <a:rPr lang="en-US" dirty="0" err="1"/>
              <a:t>xor</a:t>
            </a:r>
            <a:r>
              <a:rPr lang="en-US" dirty="0"/>
              <a:t>-ed onto each digest. LNC requires just ≈ k + log2 k packets to decode the message. However, in some cases, LNC may be suboptimal and PINT can use alternative solutions. First, the LNC decoding algorithm requires </a:t>
            </a:r>
            <a:r>
              <a:rPr lang="en-US" b="1" dirty="0"/>
              <a:t>matrix inversion</a:t>
            </a:r>
            <a:r>
              <a:rPr lang="en-US" dirty="0"/>
              <a:t> which generally takes O(k 3 ) time in practice (although theoretically faster algorithms are possible). If the number of blocks is large, we may opt for approaches with faster decoding. Second, LNC does not seem to work when using hashing to reduce the overhead. As a result, in such a setting, LNC could use fragmentation, but may require a larger number of packets than the XOR-based scheme using hashing.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DB0EF0-6DB4-ED40-938A-B67A6322562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663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2794408-C862-512B-1557-D4A0F24DC5AA}"/>
              </a:ext>
            </a:extLst>
          </p:cNvPr>
          <p:cNvSpPr txBox="1">
            <a:spLocks noGrp="1"/>
          </p:cNvSpPr>
          <p:nvPr>
            <p:ph type="sldNum" sz="quarter" idx="5"/>
          </p:nvPr>
        </p:nvSpPr>
        <p:spPr>
          <a:ln/>
        </p:spPr>
        <p:txBody>
          <a:bodyPr vert="horz" lIns="0" tIns="0" rIns="0" bIns="0" anchor="b" anchorCtr="0">
            <a:noAutofit/>
          </a:bodyPr>
          <a:lstStyle/>
          <a:p>
            <a:pPr lvl="0"/>
            <a:fld id="{AB6EBD11-FD8A-D044-AD68-B23492BA3726}" type="slidenum">
              <a:t>27</a:t>
            </a:fld>
            <a:endParaRPr lang="en-GB"/>
          </a:p>
        </p:txBody>
      </p:sp>
      <p:sp>
        <p:nvSpPr>
          <p:cNvPr id="2" name="Slide Image Placeholder 1">
            <a:extLst>
              <a:ext uri="{FF2B5EF4-FFF2-40B4-BE49-F238E27FC236}">
                <a16:creationId xmlns:a16="http://schemas.microsoft.com/office/drawing/2014/main" id="{8E61275F-E463-8228-C196-99A62C59E8B8}"/>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D3A7685-C189-C848-CE05-9D6D32DFB743}"/>
              </a:ext>
            </a:extLst>
          </p:cNvPr>
          <p:cNvSpPr txBox="1">
            <a:spLocks noGrp="1"/>
          </p:cNvSpPr>
          <p:nvPr>
            <p:ph type="body" sz="quarter" idx="1"/>
          </p:nvPr>
        </p:nvSpPr>
        <p:spPr/>
        <p:txBody>
          <a:bodyPr vert="horz"/>
          <a:lstStyle/>
          <a:p>
            <a:pPr lvl="0" rtl="0"/>
            <a:r>
              <a:rPr lang="en-GB"/>
              <a:t>[End] But why is this a problem now? What has changed?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62AFD6A-5C34-DECE-E591-D898D7512E66}"/>
              </a:ext>
            </a:extLst>
          </p:cNvPr>
          <p:cNvSpPr txBox="1">
            <a:spLocks noGrp="1"/>
          </p:cNvSpPr>
          <p:nvPr>
            <p:ph type="sldNum" sz="quarter" idx="5"/>
          </p:nvPr>
        </p:nvSpPr>
        <p:spPr>
          <a:ln/>
        </p:spPr>
        <p:txBody>
          <a:bodyPr vert="horz" lIns="0" tIns="0" rIns="0" bIns="0" anchor="b" anchorCtr="0">
            <a:noAutofit/>
          </a:bodyPr>
          <a:lstStyle/>
          <a:p>
            <a:pPr lvl="0"/>
            <a:fld id="{76C3EC8D-6A27-EF4F-BF2B-4515D4E787FF}" type="slidenum">
              <a:t>28</a:t>
            </a:fld>
            <a:endParaRPr lang="en-GB"/>
          </a:p>
        </p:txBody>
      </p:sp>
      <p:sp>
        <p:nvSpPr>
          <p:cNvPr id="2" name="Slide Image Placeholder 1">
            <a:extLst>
              <a:ext uri="{FF2B5EF4-FFF2-40B4-BE49-F238E27FC236}">
                <a16:creationId xmlns:a16="http://schemas.microsoft.com/office/drawing/2014/main" id="{1E954D89-B835-CEAA-27EC-ED5B9ACC84D7}"/>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AED2279-BC47-A23A-239B-A3D65747A1A6}"/>
              </a:ext>
            </a:extLst>
          </p:cNvPr>
          <p:cNvSpPr txBox="1">
            <a:spLocks noGrp="1"/>
          </p:cNvSpPr>
          <p:nvPr>
            <p:ph type="body" sz="quarter" idx="1"/>
          </p:nvPr>
        </p:nvSpPr>
        <p:spPr/>
        <p:txBody>
          <a:bodyPr vert="horz"/>
          <a:lstStyle/>
          <a:p>
            <a:pPr rtl="0"/>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D83B42E-A878-88C0-F1F8-E0D963DE7844}"/>
              </a:ext>
            </a:extLst>
          </p:cNvPr>
          <p:cNvSpPr txBox="1">
            <a:spLocks noGrp="1"/>
          </p:cNvSpPr>
          <p:nvPr>
            <p:ph type="sldNum" sz="quarter" idx="5"/>
          </p:nvPr>
        </p:nvSpPr>
        <p:spPr>
          <a:ln/>
        </p:spPr>
        <p:txBody>
          <a:bodyPr vert="horz" lIns="0" tIns="0" rIns="0" bIns="0" anchor="b" anchorCtr="0">
            <a:noAutofit/>
          </a:bodyPr>
          <a:lstStyle/>
          <a:p>
            <a:pPr lvl="0"/>
            <a:fld id="{53CA133D-9CC7-2F4A-8292-A6CA213BC127}" type="slidenum">
              <a:t>29</a:t>
            </a:fld>
            <a:endParaRPr lang="en-GB"/>
          </a:p>
        </p:txBody>
      </p:sp>
      <p:sp>
        <p:nvSpPr>
          <p:cNvPr id="2" name="Slide Image Placeholder 1">
            <a:extLst>
              <a:ext uri="{FF2B5EF4-FFF2-40B4-BE49-F238E27FC236}">
                <a16:creationId xmlns:a16="http://schemas.microsoft.com/office/drawing/2014/main" id="{5A320B00-5E11-B9C9-03F9-DA4D8AC0802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34B8647-39B8-5CFB-A325-F1B8DB850AD3}"/>
              </a:ext>
            </a:extLst>
          </p:cNvPr>
          <p:cNvSpPr txBox="1">
            <a:spLocks noGrp="1"/>
          </p:cNvSpPr>
          <p:nvPr>
            <p:ph type="body" sz="quarter" idx="1"/>
          </p:nvPr>
        </p:nvSpPr>
        <p:spPr/>
        <p:txBody>
          <a:bodyPr vert="horz"/>
          <a:lstStyle/>
          <a:p>
            <a:pPr hangingPunct="0"/>
            <a:r>
              <a:rPr lang="en-GB" sz="1200" dirty="0">
                <a:latin typeface="Liberation Sans" pitchFamily="18"/>
                <a:ea typeface="Noto Sans CJK SC" pitchFamily="2"/>
                <a:cs typeface="FreeSans" pitchFamily="2"/>
              </a:rPr>
              <a:t>Potential question: “But you still use RDMA!!!”</a:t>
            </a:r>
          </a:p>
          <a:p>
            <a:pPr hangingPunct="0"/>
            <a:r>
              <a:rPr lang="en-GB" sz="1200" dirty="0">
                <a:latin typeface="Liberation Sans" pitchFamily="18"/>
                <a:ea typeface="Noto Sans CJK SC" pitchFamily="2"/>
                <a:cs typeface="FreeSans" pitchFamily="2"/>
              </a:rPr>
              <a:t>Explain some benefits of just a single RDMA link</a:t>
            </a:r>
          </a:p>
          <a:p>
            <a:pPr rtl="0"/>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Given limited programmability at switches and RDMA</a:t>
            </a:r>
          </a:p>
          <a:p>
            <a:endParaRPr lang="en-US" dirty="0"/>
          </a:p>
        </p:txBody>
      </p:sp>
      <p:sp>
        <p:nvSpPr>
          <p:cNvPr id="4" name="Slide Number Placeholder 3"/>
          <p:cNvSpPr>
            <a:spLocks noGrp="1"/>
          </p:cNvSpPr>
          <p:nvPr>
            <p:ph type="sldNum" sz="quarter" idx="5"/>
          </p:nvPr>
        </p:nvSpPr>
        <p:spPr/>
        <p:txBody>
          <a:bodyPr/>
          <a:lstStyle/>
          <a:p>
            <a:fld id="{4FBAEDED-DEEF-344E-8EAC-387C8817A6A0}" type="slidenum">
              <a:rPr lang="en-US" smtClean="0"/>
              <a:t>34</a:t>
            </a:fld>
            <a:endParaRPr lang="en-US"/>
          </a:p>
        </p:txBody>
      </p:sp>
    </p:spTree>
    <p:extLst>
      <p:ext uri="{BB962C8B-B14F-4D97-AF65-F5344CB8AC3E}">
        <p14:creationId xmlns:p14="http://schemas.microsoft.com/office/powerpoint/2010/main" val="4241310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2"/>
        <p:cNvGrpSpPr/>
        <p:nvPr/>
      </p:nvGrpSpPr>
      <p:grpSpPr>
        <a:xfrm>
          <a:off x="0" y="0"/>
          <a:ext cx="0" cy="0"/>
          <a:chOff x="0" y="0"/>
          <a:chExt cx="0" cy="0"/>
        </a:xfrm>
      </p:grpSpPr>
      <p:sp>
        <p:nvSpPr>
          <p:cNvPr id="2223" name="Google Shape;2223;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24" name="Google Shape;2224;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710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data processing applications are the critical infrastructure for many applications and services.</a:t>
            </a:r>
          </a:p>
          <a:p>
            <a:endParaRPr lang="en-US" dirty="0"/>
          </a:p>
          <a:p>
            <a:endParaRPr lang="en-US" dirty="0"/>
          </a:p>
          <a:p>
            <a:r>
              <a:rPr lang="en-US" dirty="0"/>
              <a:t>Banking, education, social networks, online shopping, and manufacturing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BAEDED-DEEF-344E-8EAC-387C8817A6A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02715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BAEDED-DEEF-344E-8EAC-387C8817A6A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7337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Is this deployed </a:t>
            </a:r>
            <a:r>
              <a:rPr lang="en-US" sz="1200" b="0" i="0" kern="1200" dirty="0" err="1">
                <a:solidFill>
                  <a:schemeClr val="tx1"/>
                </a:solidFill>
                <a:effectLst/>
                <a:latin typeface="+mn-lt"/>
                <a:ea typeface="+mn-ea"/>
                <a:cs typeface="+mn-cs"/>
              </a:rPr>
              <a:t>anywher</a:t>
            </a:r>
            <a:r>
              <a:rPr lang="en-US" sz="1200" b="0" i="0"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DB0EF0-6DB4-ED40-938A-B67A6322562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2842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Is this deployed </a:t>
            </a:r>
            <a:r>
              <a:rPr lang="en-US" sz="1200" b="0" i="0" kern="1200" dirty="0" err="1">
                <a:solidFill>
                  <a:schemeClr val="tx1"/>
                </a:solidFill>
                <a:effectLst/>
                <a:latin typeface="+mn-lt"/>
                <a:ea typeface="+mn-ea"/>
                <a:cs typeface="+mn-cs"/>
              </a:rPr>
              <a:t>anywher</a:t>
            </a:r>
            <a:r>
              <a:rPr lang="en-US" sz="1200" b="0" i="0"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DB0EF0-6DB4-ED40-938A-B67A6322562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663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To answer this question, our vision is a switch-native </a:t>
            </a:r>
            <a:r>
              <a:rPr lang="en-US" dirty="0" err="1"/>
              <a:t>ddos</a:t>
            </a:r>
            <a:r>
              <a:rPr lang="en-US" dirty="0"/>
              <a:t> defense system called </a:t>
            </a:r>
            <a:r>
              <a:rPr lang="en-US" dirty="0" err="1"/>
              <a:t>Jaqen</a:t>
            </a:r>
            <a:r>
              <a:rPr lang="en-US" dirty="0"/>
              <a:t> that turns an ISP network into a defender. No out-of-band detection, no scrubbing centers, no what’s so ever.</a:t>
            </a:r>
          </a:p>
          <a:p>
            <a:pPr marL="158750" indent="0">
              <a:buNone/>
            </a:pPr>
            <a:r>
              <a:rPr lang="en-US" dirty="0" err="1"/>
              <a:t>Jaqen</a:t>
            </a:r>
            <a:r>
              <a:rPr lang="en-US" dirty="0"/>
              <a:t> integrates detection and mitigation completely in the programmable switches and designed for switch-native mitigation efforts towards volumetric attacks.</a:t>
            </a:r>
          </a:p>
        </p:txBody>
      </p:sp>
    </p:spTree>
    <p:extLst>
      <p:ext uri="{BB962C8B-B14F-4D97-AF65-F5344CB8AC3E}">
        <p14:creationId xmlns:p14="http://schemas.microsoft.com/office/powerpoint/2010/main" val="3383071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a:t>
            </a:r>
            <a:r>
              <a:rPr lang="en-US" dirty="0" err="1"/>
              <a:t>jaqen</a:t>
            </a:r>
            <a:r>
              <a:rPr lang="en-US" dirty="0"/>
              <a:t>, we have three </a:t>
            </a:r>
            <a:r>
              <a:rPr lang="en-US" dirty="0" err="1"/>
              <a:t>compoents</a:t>
            </a:r>
            <a:endParaRPr lang="en-US" dirty="0"/>
          </a:p>
        </p:txBody>
      </p:sp>
    </p:spTree>
    <p:extLst>
      <p:ext uri="{BB962C8B-B14F-4D97-AF65-F5344CB8AC3E}">
        <p14:creationId xmlns:p14="http://schemas.microsoft.com/office/powerpoint/2010/main" val="3044247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Detection components, our design leverage universal sketches to estimate a large range of statistics or even unforeseen functions for different flow identities.</a:t>
            </a:r>
          </a:p>
          <a:p>
            <a:r>
              <a:rPr lang="en-US" dirty="0"/>
              <a:t>In addition to the sketches, we add a few signature counters as a complement</a:t>
            </a:r>
          </a:p>
          <a:p>
            <a:r>
              <a:rPr lang="en-US" dirty="0"/>
              <a:t>Together, we can estimate various attacks and volumes.</a:t>
            </a:r>
          </a:p>
          <a:p>
            <a:r>
              <a:rPr lang="en-US" dirty="0"/>
              <a:t>For users, we provide</a:t>
            </a:r>
          </a:p>
          <a:p>
            <a:endParaRPr lang="en-US" dirty="0"/>
          </a:p>
          <a:p>
            <a:r>
              <a:rPr lang="en-US" dirty="0"/>
              <a:t>Mode: pulling or pushing</a:t>
            </a:r>
          </a:p>
          <a:p>
            <a:endParaRPr lang="en-US" dirty="0"/>
          </a:p>
          <a:p>
            <a:r>
              <a:rPr lang="en-US" dirty="0"/>
              <a:t>To that end, we design an API with Query(</a:t>
            </a:r>
            <a:r>
              <a:rPr lang="en-US" dirty="0" err="1"/>
              <a:t>proto,func,mode</a:t>
            </a:r>
            <a:r>
              <a:rPr lang="en-US" dirty="0"/>
              <a:t> ,</a:t>
            </a:r>
            <a:r>
              <a:rPr lang="en-US" dirty="0" err="1"/>
              <a:t>freq</a:t>
            </a:r>
            <a:r>
              <a:rPr lang="en-US" dirty="0"/>
              <a:t>) to precisely obtain the metrics for detection, where proto defines the queried protocol, </a:t>
            </a:r>
            <a:r>
              <a:rPr lang="en-US" dirty="0" err="1"/>
              <a:t>func</a:t>
            </a:r>
            <a:r>
              <a:rPr lang="en-US" dirty="0"/>
              <a:t> defines the function of the metric, mode defines the reporting mode (e.g., self-triggering with a threshold), and </a:t>
            </a:r>
            <a:r>
              <a:rPr lang="en-US" dirty="0" err="1"/>
              <a:t>freq</a:t>
            </a:r>
            <a:r>
              <a:rPr lang="en-US" dirty="0"/>
              <a:t> is the reporting frequency. For example, we can query the UDP </a:t>
            </a:r>
            <a:r>
              <a:rPr lang="en-US" dirty="0" err="1"/>
              <a:t>srcIP</a:t>
            </a:r>
            <a:r>
              <a:rPr lang="en-US" dirty="0"/>
              <a:t> heavy flows above a 0.5% threshold every 5 seconds in a self-reporting mode. A</a:t>
            </a:r>
          </a:p>
        </p:txBody>
      </p:sp>
    </p:spTree>
    <p:extLst>
      <p:ext uri="{BB962C8B-B14F-4D97-AF65-F5344CB8AC3E}">
        <p14:creationId xmlns:p14="http://schemas.microsoft.com/office/powerpoint/2010/main" val="676696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Once we have the detection results, along with the network-wide available resources</a:t>
            </a:r>
          </a:p>
        </p:txBody>
      </p:sp>
    </p:spTree>
    <p:extLst>
      <p:ext uri="{BB962C8B-B14F-4D97-AF65-F5344CB8AC3E}">
        <p14:creationId xmlns:p14="http://schemas.microsoft.com/office/powerpoint/2010/main" val="2319341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designing mitigation modules, we explore a set of best-practice mitigation strategies, extract their workflow as a few key components and redesign each component with efficient probabilistic data structures. Finally, we provide API for each component to help construct mitigation strategies for current and possibly future attacks. </a:t>
            </a:r>
          </a:p>
        </p:txBody>
      </p:sp>
    </p:spTree>
    <p:extLst>
      <p:ext uri="{BB962C8B-B14F-4D97-AF65-F5344CB8AC3E}">
        <p14:creationId xmlns:p14="http://schemas.microsoft.com/office/powerpoint/2010/main" val="1977825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Generate RST with received seq number</a:t>
            </a:r>
          </a:p>
          <a:p>
            <a:endParaRPr lang="en-US" dirty="0"/>
          </a:p>
          <a:p>
            <a:r>
              <a:rPr lang="en-US" dirty="0"/>
              <a:t>Implementing mitigation functions in switches require careful redesign. </a:t>
            </a:r>
          </a:p>
          <a:p>
            <a:endParaRPr lang="en-US" dirty="0"/>
          </a:p>
          <a:p>
            <a:r>
              <a:rPr lang="en-US" dirty="0"/>
              <a:t>Only keep those data that have passed the test. Bloom filter</a:t>
            </a:r>
          </a:p>
          <a:p>
            <a:endParaRPr lang="en-US" dirty="0"/>
          </a:p>
          <a:p>
            <a:r>
              <a:rPr lang="en-US" dirty="0"/>
              <a:t>The typical workflow of a SYN proxy can be described as: (1) When a SYN is received, the proxy server generates a unique cookie [69] with 5-tuple and adds it to the sequence number (seq. no.) header field of the corresponding SYN-ACK reply. (2) When a legitimate client receives the SYN-ACK it will acknowledge back an ACK packet with cookie+1 in its seq. no.; Otherwise, an attacker would not send the cookie back. (3) Once the proxy verifies the correctness of the cookie, it will record session information (e.g., seq. no. difference) and construct a new SYN to the designated destination to establish the connection. The succeeding packets will go through the proxy to translate the seq. no. in order to continue the original TCP handshake.</a:t>
            </a:r>
          </a:p>
          <a:p>
            <a:endParaRPr lang="en-US" dirty="0"/>
          </a:p>
          <a:p>
            <a:r>
              <a:rPr lang="en-US" dirty="0"/>
              <a:t>Unfortunately, the current switch-based SYN proxy that directly implements the above server-based design (e.g., Poseidon [3]) has scalability issues when there is a large number of legitimate connections. They maintain seq. no. translation data for each legitimate connection using a single hash table (e.g., size 65536). Inevitably, using a single hash table for per-connection state storage would break the correctness of many legitimate connections due to hash collisions. For instance, keeping 65536 legitimate connections on a hash table of size 65536 has expected 24109 collisions.4 To address this issue, we design two SYN proxy modes with </a:t>
            </a:r>
            <a:r>
              <a:rPr lang="en-US" dirty="0" err="1"/>
              <a:t>HeaderHashAndTest</a:t>
            </a:r>
            <a:r>
              <a:rPr lang="en-US" dirty="0"/>
              <a:t>(</a:t>
            </a:r>
            <a:r>
              <a:rPr lang="en-US" dirty="0" err="1"/>
              <a:t>identity,action</a:t>
            </a:r>
            <a:r>
              <a:rPr lang="en-US" dirty="0"/>
              <a:t>) to perform a “cookie” operation on designated header fields with hashing and send back a response packet (e.g., SYN-ACK) to “test” if the client is legitimate. Note that in our design, one can use </a:t>
            </a:r>
            <a:r>
              <a:rPr lang="en-US" dirty="0" err="1"/>
              <a:t>ApproxAllowList</a:t>
            </a:r>
            <a:r>
              <a:rPr lang="en-US" dirty="0"/>
              <a:t>(</a:t>
            </a:r>
            <a:r>
              <a:rPr lang="en-US" dirty="0" err="1"/>
              <a:t>identity,config</a:t>
            </a:r>
            <a:r>
              <a:rPr lang="en-US" dirty="0"/>
              <a:t>) to record a large number of legitimate identities that have passed the tests. The approximation errors will not affect legitimate traffic since Bloom filters do not create false negatives.</a:t>
            </a:r>
          </a:p>
        </p:txBody>
      </p:sp>
    </p:spTree>
    <p:extLst>
      <p:ext uri="{BB962C8B-B14F-4D97-AF65-F5344CB8AC3E}">
        <p14:creationId xmlns:p14="http://schemas.microsoft.com/office/powerpoint/2010/main" val="2196982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2"/>
        <p:cNvGrpSpPr/>
        <p:nvPr/>
      </p:nvGrpSpPr>
      <p:grpSpPr>
        <a:xfrm>
          <a:off x="0" y="0"/>
          <a:ext cx="0" cy="0"/>
          <a:chOff x="0" y="0"/>
          <a:chExt cx="0" cy="0"/>
        </a:xfrm>
      </p:grpSpPr>
      <p:sp>
        <p:nvSpPr>
          <p:cNvPr id="2223" name="Google Shape;2223;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24" name="Google Shape;2224;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1388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DB0EF0-6DB4-ED40-938A-B67A6322562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8032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Brings insight into packet lifetime, already supported in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DB0EF0-6DB4-ED40-938A-B67A6322562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279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DB0EF0-6DB4-ED40-938A-B67A6322562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3140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Coordinate switches without explicit collaboration</a:t>
            </a:r>
          </a:p>
          <a:p>
            <a:endParaRPr lang="en-US" dirty="0"/>
          </a:p>
          <a:p>
            <a:r>
              <a:rPr lang="en-US" dirty="0"/>
              <a:t>run Reservoir Sampling (</a:t>
            </a:r>
            <a:r>
              <a:rPr lang="en-US" dirty="0" err="1"/>
              <a:t>Sattari</a:t>
            </a:r>
            <a:r>
              <a:rPr lang="en-US" dirty="0"/>
              <a:t> et al., 2010).</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DB0EF0-6DB4-ED40-938A-B67A6322562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027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F027D7-FD64-41C9-B5AB-C385B0FB49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0499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contrast, consider an algorithm that uses this sampling with probability 50%, and otherwise writes the bitwise-</a:t>
            </a:r>
            <a:r>
              <a:rPr lang="en-US" dirty="0" err="1"/>
              <a:t>xor</a:t>
            </a:r>
            <a:r>
              <a:rPr lang="en-US" dirty="0"/>
              <a:t> of both IDs. That is, each packet has probability 25% to carry the ID $A$, 25% to have $B$, and 50% to have $A\</a:t>
            </a:r>
            <a:r>
              <a:rPr lang="en-US" dirty="0" err="1"/>
              <a:t>oplus</a:t>
            </a:r>
            <a:r>
              <a:rPr lang="en-US" dirty="0"/>
              <a:t> B$. This modification reduces the expected number of packets we require to $8/3$. For example, if the first packet carried $A$, we have a probability of 75% of inferring $B$ in each consecutive packets. This is because we get B itself </a:t>
            </a:r>
            <a:r>
              <a:rPr lang="en-US" dirty="0" err="1"/>
              <a:t>w.p.</a:t>
            </a:r>
            <a:r>
              <a:rPr lang="en-US" dirty="0"/>
              <a:t> 25%, and A$\</a:t>
            </a:r>
            <a:r>
              <a:rPr lang="en-US" dirty="0" err="1"/>
              <a:t>oplus$B</a:t>
            </a:r>
            <a:r>
              <a:rPr lang="en-US" dirty="0"/>
              <a:t> with 50%. When getting $A\</a:t>
            </a:r>
            <a:r>
              <a:rPr lang="en-US" dirty="0" err="1"/>
              <a:t>oplus</a:t>
            </a:r>
            <a:r>
              <a:rPr lang="en-US" dirty="0"/>
              <a:t> B$, we can get $B$ from $A\</a:t>
            </a:r>
            <a:r>
              <a:rPr lang="en-US" dirty="0" err="1"/>
              <a:t>oplus</a:t>
            </a:r>
            <a:r>
              <a:rPr lang="en-US" dirty="0"/>
              <a:t>(A\</a:t>
            </a:r>
            <a:r>
              <a:rPr lang="en-US" dirty="0" err="1"/>
              <a:t>oplus</a:t>
            </a:r>
            <a:r>
              <a:rPr lang="en-US" dirty="0"/>
              <a:t> B)$ since we already know 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DB0EF0-6DB4-ED40-938A-B67A6322562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9113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lstStyle>
            <a:lvl1pPr>
              <a:defRPr>
                <a:latin typeface="Verdana" charset="0"/>
                <a:ea typeface="Verdana" charset="0"/>
                <a:cs typeface="Verdana"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5A23A7D-4891-5A47-9441-98D2A72CF2F6}" type="slidenum">
              <a:rPr lang="en-US" smtClean="0"/>
              <a:t>‹#›</a:t>
            </a:fld>
            <a:endParaRPr lang="en-US"/>
          </a:p>
        </p:txBody>
      </p:sp>
    </p:spTree>
    <p:extLst>
      <p:ext uri="{BB962C8B-B14F-4D97-AF65-F5344CB8AC3E}">
        <p14:creationId xmlns:p14="http://schemas.microsoft.com/office/powerpoint/2010/main" val="4202390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5A23A7D-4891-5A47-9441-98D2A72CF2F6}" type="slidenum">
              <a:rPr lang="en-US" smtClean="0"/>
              <a:t>‹#›</a:t>
            </a:fld>
            <a:endParaRPr lang="en-US"/>
          </a:p>
        </p:txBody>
      </p:sp>
    </p:spTree>
    <p:extLst>
      <p:ext uri="{BB962C8B-B14F-4D97-AF65-F5344CB8AC3E}">
        <p14:creationId xmlns:p14="http://schemas.microsoft.com/office/powerpoint/2010/main" val="318528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5A23A7D-4891-5A47-9441-98D2A72CF2F6}" type="slidenum">
              <a:rPr lang="en-US" smtClean="0"/>
              <a:t>‹#›</a:t>
            </a:fld>
            <a:endParaRPr lang="en-US"/>
          </a:p>
        </p:txBody>
      </p:sp>
    </p:spTree>
    <p:extLst>
      <p:ext uri="{BB962C8B-B14F-4D97-AF65-F5344CB8AC3E}">
        <p14:creationId xmlns:p14="http://schemas.microsoft.com/office/powerpoint/2010/main" val="52000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19E63847-543A-F943-9E6A-2A1CF7E163D7}" type="datetime1">
              <a:rPr lang="en-US" smtClean="0"/>
              <a:t>10/2/22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804492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32FF"/>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432FF"/>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D4248DA0-2577-194A-90F6-778D6B860194}" type="datetime1">
              <a:rPr lang="en-US" smtClean="0"/>
              <a:t>10/2/22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z="2000"/>
            </a:lvl1pPr>
          </a:lstStyle>
          <a:p>
            <a:fld id="{7904A8AC-C669-244C-953E-6C477326AD58}" type="slidenum">
              <a:rPr lang="en-US" smtClean="0"/>
              <a:pPr/>
              <a:t>‹#›</a:t>
            </a:fld>
            <a:endParaRPr lang="en-US"/>
          </a:p>
        </p:txBody>
      </p:sp>
    </p:spTree>
    <p:extLst>
      <p:ext uri="{BB962C8B-B14F-4D97-AF65-F5344CB8AC3E}">
        <p14:creationId xmlns:p14="http://schemas.microsoft.com/office/powerpoint/2010/main" val="2301940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3CD6178-1B60-4D42-A674-AAC0BD563324}" type="datetime1">
              <a:rPr lang="en-US" smtClean="0"/>
              <a:t>10/2/22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21530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251DA144-0A7C-B045-8601-AE0294B1AEC8}" type="datetime1">
              <a:rPr lang="en-US" smtClean="0"/>
              <a:t>10/2/22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2568438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EF1ED400-FE85-284C-B0D0-58F26E69E228}" type="datetime1">
              <a:rPr lang="en-US" smtClean="0"/>
              <a:t>10/2/22</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1846654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0C56E468-1FB6-6F4D-A3C8-8E6573306455}" type="datetime1">
              <a:rPr lang="en-US" smtClean="0"/>
              <a:t>10/2/22</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5115863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2C00462-E7DB-FD47-BEF2-461A371DF673}" type="datetime1">
              <a:rPr lang="en-US" smtClean="0"/>
              <a:t>10/2/22</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34529930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0EACD3E-663C-5E44-AD32-CEECCEF78D66}" type="datetime1">
              <a:rPr lang="en-US" smtClean="0"/>
              <a:t>10/2/22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200711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a:lstStyle/>
          <a:p>
            <a:r>
              <a:rPr lang="en-US" dirty="0"/>
              <a:t>Click to edit Master title style</a:t>
            </a:r>
          </a:p>
        </p:txBody>
      </p:sp>
      <p:sp>
        <p:nvSpPr>
          <p:cNvPr id="8" name="Slide Number Placeholder 7"/>
          <p:cNvSpPr>
            <a:spLocks noGrp="1"/>
          </p:cNvSpPr>
          <p:nvPr>
            <p:ph type="sldNum" sz="quarter" idx="10"/>
          </p:nvPr>
        </p:nvSpPr>
        <p:spPr/>
        <p:txBody>
          <a:bodyPr/>
          <a:lstStyle>
            <a:lvl1pPr>
              <a:defRPr sz="2400"/>
            </a:lvl1pPr>
          </a:lstStyle>
          <a:p>
            <a:fld id="{A5A23A7D-4891-5A47-9441-98D2A72CF2F6}" type="slidenum">
              <a:rPr lang="en-US" smtClean="0"/>
              <a:pPr/>
              <a:t>‹#›</a:t>
            </a:fld>
            <a:endParaRPr lang="en-US"/>
          </a:p>
        </p:txBody>
      </p:sp>
    </p:spTree>
    <p:extLst>
      <p:ext uri="{BB962C8B-B14F-4D97-AF65-F5344CB8AC3E}">
        <p14:creationId xmlns:p14="http://schemas.microsoft.com/office/powerpoint/2010/main" val="4359840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2A08A60E-CF8B-E943-BEB6-3BA44568CC45}" type="datetime1">
              <a:rPr lang="en-US" smtClean="0"/>
              <a:t>10/2/22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2433967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F56BF1F-5A1B-AC4C-A25C-54F377AD12C3}" type="datetime1">
              <a:rPr lang="en-US" smtClean="0"/>
              <a:t>10/2/22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24857166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F740993-8281-634E-937E-D547AAC9A602}" type="datetime1">
              <a:rPr lang="en-US" smtClean="0"/>
              <a:t>10/2/22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33407401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sz="3600"/>
            </a:lvl1pPr>
          </a:lstStyle>
          <a:p>
            <a:r>
              <a:rPr lang="en-US" dirty="0"/>
              <a:t>Click to edit Master title style</a:t>
            </a:r>
          </a:p>
        </p:txBody>
      </p:sp>
      <p:sp>
        <p:nvSpPr>
          <p:cNvPr id="5" name="Content Placeholder 4"/>
          <p:cNvSpPr>
            <a:spLocks noGrp="1"/>
          </p:cNvSpPr>
          <p:nvPr>
            <p:ph sz="quarter" idx="14"/>
          </p:nvPr>
        </p:nvSpPr>
        <p:spPr>
          <a:xfrm>
            <a:off x="487680" y="1645920"/>
            <a:ext cx="11101917"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1"/>
          <p:cNvSpPr>
            <a:spLocks noGrp="1"/>
          </p:cNvSpPr>
          <p:nvPr>
            <p:ph type="sldNum" sz="quarter" idx="15"/>
          </p:nvPr>
        </p:nvSpPr>
        <p:spPr>
          <a:xfrm>
            <a:off x="592667" y="6478751"/>
            <a:ext cx="478367" cy="365125"/>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2CE1F0-28BF-A844-9B91-A150FCA372DE}" type="slidenum">
              <a:rPr kumimoji="0" lang="en-US" sz="1200" b="1" i="0" u="none" strike="noStrike" kern="1200" cap="none" spc="0" normalizeH="0" baseline="0" noProof="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898989"/>
              </a:solidFill>
              <a:effectLst/>
              <a:uLnTx/>
              <a:uFillTx/>
              <a:latin typeface="Calibri"/>
              <a:ea typeface="+mn-ea"/>
              <a:cs typeface="+mn-cs"/>
            </a:endParaRPr>
          </a:p>
        </p:txBody>
      </p:sp>
    </p:spTree>
    <p:extLst>
      <p:ext uri="{BB962C8B-B14F-4D97-AF65-F5344CB8AC3E}">
        <p14:creationId xmlns:p14="http://schemas.microsoft.com/office/powerpoint/2010/main" val="2330313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1_Title &amp; Sub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889000" y="1149351"/>
            <a:ext cx="10414000" cy="2324100"/>
          </a:xfrm>
          <a:prstGeom prst="rect">
            <a:avLst/>
          </a:prstGeom>
        </p:spPr>
        <p:txBody>
          <a:bodyPr anchor="b"/>
          <a:lstStyle>
            <a:lvl1pPr>
              <a:defRPr b="0" i="0">
                <a:solidFill>
                  <a:srgbClr val="0070C0"/>
                </a:solidFill>
                <a:latin typeface="Raleway Medium" panose="020B0503030101060003" pitchFamily="34" charset="77"/>
              </a:defRPr>
            </a:lvl1pPr>
          </a:lstStyle>
          <a:p>
            <a:r>
              <a:rPr dirty="0"/>
              <a:t>Title Text</a:t>
            </a:r>
          </a:p>
        </p:txBody>
      </p:sp>
      <p:sp>
        <p:nvSpPr>
          <p:cNvPr id="14" name="Body Level One…"/>
          <p:cNvSpPr txBox="1">
            <a:spLocks noGrp="1"/>
          </p:cNvSpPr>
          <p:nvPr>
            <p:ph type="body" sz="quarter" idx="1"/>
          </p:nvPr>
        </p:nvSpPr>
        <p:spPr>
          <a:xfrm>
            <a:off x="889000" y="3536950"/>
            <a:ext cx="10414000" cy="793751"/>
          </a:xfrm>
          <a:prstGeom prst="rect">
            <a:avLst/>
          </a:prstGeom>
        </p:spPr>
        <p:txBody>
          <a:bodyPr anchor="t"/>
          <a:lstStyle>
            <a:lvl1pPr marL="0" indent="0" algn="ctr">
              <a:spcBef>
                <a:spcPts val="0"/>
              </a:spcBef>
              <a:buSzTx/>
              <a:buNone/>
              <a:defRPr sz="2200">
                <a:latin typeface="Raleway" panose="020B0503030101060003" pitchFamily="34" charset="77"/>
              </a:defRPr>
            </a:lvl1pPr>
            <a:lvl2pPr marL="0" indent="114297" algn="ctr">
              <a:spcBef>
                <a:spcPts val="0"/>
              </a:spcBef>
              <a:buSzTx/>
              <a:buNone/>
              <a:defRPr sz="2200">
                <a:latin typeface="Raleway" panose="020B0503030101060003" pitchFamily="34" charset="77"/>
              </a:defRPr>
            </a:lvl2pPr>
            <a:lvl3pPr marL="0" indent="228594" algn="ctr">
              <a:spcBef>
                <a:spcPts val="0"/>
              </a:spcBef>
              <a:buSzTx/>
              <a:buNone/>
              <a:defRPr sz="2200">
                <a:latin typeface="Raleway" panose="020B0503030101060003" pitchFamily="34" charset="77"/>
              </a:defRPr>
            </a:lvl3pPr>
            <a:lvl4pPr marL="0" indent="342891" algn="ctr">
              <a:spcBef>
                <a:spcPts val="0"/>
              </a:spcBef>
              <a:buSzTx/>
              <a:buNone/>
              <a:defRPr sz="2200">
                <a:latin typeface="Raleway" panose="020B0503030101060003" pitchFamily="34" charset="77"/>
              </a:defRPr>
            </a:lvl4pPr>
            <a:lvl5pPr marL="0" indent="457189" algn="ctr">
              <a:spcBef>
                <a:spcPts val="0"/>
              </a:spcBef>
              <a:buSzTx/>
              <a:buNone/>
              <a:defRPr sz="2200">
                <a:latin typeface="Raleway" panose="020B0503030101060003" pitchFamily="34" charset="77"/>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extLst>
      <p:ext uri="{BB962C8B-B14F-4D97-AF65-F5344CB8AC3E}">
        <p14:creationId xmlns:p14="http://schemas.microsoft.com/office/powerpoint/2010/main" val="2425264055"/>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4D9A-EF19-9947-A8BD-83641C1CC5BB}"/>
              </a:ext>
            </a:extLst>
          </p:cNvPr>
          <p:cNvSpPr>
            <a:spLocks noGrp="1"/>
          </p:cNvSpPr>
          <p:nvPr>
            <p:ph type="title"/>
          </p:nvPr>
        </p:nvSpPr>
        <p:spPr/>
        <p:txBody>
          <a:bodyPr/>
          <a:lstStyle>
            <a:lvl1pPr>
              <a:defRPr b="0" i="0">
                <a:solidFill>
                  <a:srgbClr val="0070C0"/>
                </a:solidFill>
                <a:latin typeface="Raleway Medium" panose="020B0503030101060003" pitchFamily="34" charset="77"/>
              </a:defRPr>
            </a:lvl1pPr>
          </a:lstStyle>
          <a:p>
            <a:r>
              <a:rPr lang="en-US" dirty="0"/>
              <a:t>Click to edit Master title style</a:t>
            </a:r>
          </a:p>
        </p:txBody>
      </p:sp>
      <p:sp>
        <p:nvSpPr>
          <p:cNvPr id="4" name="Content Placeholder 2">
            <a:extLst>
              <a:ext uri="{FF2B5EF4-FFF2-40B4-BE49-F238E27FC236}">
                <a16:creationId xmlns:a16="http://schemas.microsoft.com/office/drawing/2014/main" id="{1C203C9B-137B-6940-A3AF-16E8FC85C132}"/>
              </a:ext>
            </a:extLst>
          </p:cNvPr>
          <p:cNvSpPr>
            <a:spLocks noGrp="1"/>
          </p:cNvSpPr>
          <p:nvPr>
            <p:ph idx="1"/>
          </p:nvPr>
        </p:nvSpPr>
        <p:spPr>
          <a:xfrm>
            <a:off x="844551" y="1325736"/>
            <a:ext cx="5095189" cy="4897264"/>
          </a:xfrm>
        </p:spPr>
        <p:txBody>
          <a:bodyPr/>
          <a:lstStyle>
            <a:lvl1pPr>
              <a:defRPr>
                <a:latin typeface="Raleway" panose="020B0503030101060003" pitchFamily="34" charset="77"/>
              </a:defRPr>
            </a:lvl1pPr>
            <a:lvl2pPr>
              <a:defRPr>
                <a:latin typeface="Raleway" panose="020B0503030101060003" pitchFamily="34" charset="77"/>
              </a:defRPr>
            </a:lvl2pPr>
            <a:lvl3pPr>
              <a:defRPr>
                <a:latin typeface="Raleway" panose="020B0503030101060003" pitchFamily="34" charset="77"/>
              </a:defRPr>
            </a:lvl3pPr>
            <a:lvl4pPr>
              <a:defRPr>
                <a:latin typeface="Raleway" panose="020B0503030101060003" pitchFamily="34" charset="77"/>
              </a:defRPr>
            </a:lvl4pPr>
            <a:lvl5pPr>
              <a:defRPr>
                <a:latin typeface="Raleway" panose="020B0503030101060003" pitchFamily="34"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E2279DF6-0715-8E43-BD76-7120DDA1D676}"/>
              </a:ext>
            </a:extLst>
          </p:cNvPr>
          <p:cNvSpPr>
            <a:spLocks noGrp="1"/>
          </p:cNvSpPr>
          <p:nvPr>
            <p:ph idx="11"/>
          </p:nvPr>
        </p:nvSpPr>
        <p:spPr>
          <a:xfrm>
            <a:off x="6245913" y="1325736"/>
            <a:ext cx="5101537" cy="4897264"/>
          </a:xfrm>
        </p:spPr>
        <p:txBody>
          <a:bodyPr/>
          <a:lstStyle>
            <a:lvl1pPr>
              <a:defRPr>
                <a:latin typeface="Raleway" panose="020B0503030101060003" pitchFamily="34" charset="77"/>
              </a:defRPr>
            </a:lvl1pPr>
            <a:lvl2pPr>
              <a:defRPr>
                <a:latin typeface="Raleway" panose="020B0503030101060003" pitchFamily="34" charset="77"/>
              </a:defRPr>
            </a:lvl2pPr>
            <a:lvl3pPr>
              <a:defRPr>
                <a:latin typeface="Raleway" panose="020B0503030101060003" pitchFamily="34" charset="77"/>
              </a:defRPr>
            </a:lvl3pPr>
            <a:lvl4pPr>
              <a:defRPr>
                <a:latin typeface="Raleway" panose="020B0503030101060003" pitchFamily="34" charset="77"/>
              </a:defRPr>
            </a:lvl4pPr>
            <a:lvl5pPr>
              <a:defRPr>
                <a:latin typeface="Raleway" panose="020B0503030101060003" pitchFamily="34"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a:extLst>
              <a:ext uri="{FF2B5EF4-FFF2-40B4-BE49-F238E27FC236}">
                <a16:creationId xmlns:a16="http://schemas.microsoft.com/office/drawing/2014/main" id="{536E3AF4-B4B8-114D-9E9B-85D2ACF83F8E}"/>
              </a:ext>
            </a:extLst>
          </p:cNvPr>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867">
                <a:solidFill>
                  <a:schemeClr val="tx1">
                    <a:tint val="75000"/>
                  </a:schemeClr>
                </a:solidFill>
                <a:latin typeface="Raleway" panose="020B0503030101060003" pitchFamily="34" charset="77"/>
              </a:defRPr>
            </a:lvl1pPr>
          </a:lstStyle>
          <a:p>
            <a:fld id="{BFF01206-8078-D04A-AD89-87956AD8AB46}" type="slidenum">
              <a:rPr lang="en-US" smtClean="0"/>
              <a:pPr/>
              <a:t>‹#›</a:t>
            </a:fld>
            <a:endParaRPr lang="en-US" dirty="0"/>
          </a:p>
        </p:txBody>
      </p:sp>
    </p:spTree>
    <p:extLst>
      <p:ext uri="{BB962C8B-B14F-4D97-AF65-F5344CB8AC3E}">
        <p14:creationId xmlns:p14="http://schemas.microsoft.com/office/powerpoint/2010/main" val="294361491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rgbClr val="0070C0"/>
                </a:solidFill>
                <a:latin typeface="Raleway Medium" panose="020B0503030101060003" pitchFamily="34" charset="77"/>
              </a:defRPr>
            </a:lvl1pPr>
          </a:lstStyle>
          <a:p>
            <a:r>
              <a:rPr lang="en-US" dirty="0"/>
              <a:t>Click to edit Master title style</a:t>
            </a:r>
          </a:p>
        </p:txBody>
      </p:sp>
      <p:sp>
        <p:nvSpPr>
          <p:cNvPr id="6" name="Slide Number Placeholder 4">
            <a:extLst>
              <a:ext uri="{FF2B5EF4-FFF2-40B4-BE49-F238E27FC236}">
                <a16:creationId xmlns:a16="http://schemas.microsoft.com/office/drawing/2014/main" id="{BCBFC383-ACE8-7049-9301-7799A136EAB3}"/>
              </a:ext>
            </a:extLst>
          </p:cNvPr>
          <p:cNvSpPr txBox="1">
            <a:spLocks/>
          </p:cNvSpPr>
          <p:nvPr userDrawn="1"/>
        </p:nvSpPr>
        <p:spPr>
          <a:xfrm>
            <a:off x="8610600" y="6356351"/>
            <a:ext cx="2743200" cy="366183"/>
          </a:xfrm>
          <a:prstGeom prst="rect">
            <a:avLst/>
          </a:prstGeom>
        </p:spPr>
        <p:txBody>
          <a:bodyPr vert="horz" lIns="121920" tIns="60960" rIns="121920" bIns="60960"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chemeClr val="tx1">
                    <a:tint val="75000"/>
                  </a:schemeClr>
                </a:solidFill>
                <a:effectLst/>
                <a:uFillTx/>
                <a:latin typeface="+mn-lt"/>
                <a:ea typeface="+mn-ea"/>
                <a:cs typeface="+mn-cs"/>
                <a:sym typeface="Helvetica Light"/>
              </a:defRPr>
            </a:lvl1pPr>
            <a:lvl2pPr marL="0" marR="0" indent="1143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2pPr>
            <a:lvl3pPr marL="0" marR="0" indent="2286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3pPr>
            <a:lvl4pPr marL="0" marR="0" indent="3429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4pPr>
            <a:lvl5pPr marL="0" marR="0" indent="4572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5pPr>
            <a:lvl6pPr marL="0" marR="0" indent="5715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6pPr>
            <a:lvl7pPr marL="0" marR="0" indent="6858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7pPr>
            <a:lvl8pPr marL="0" marR="0" indent="8001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8pPr>
            <a:lvl9pPr marL="0" marR="0" indent="9144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9pPr>
          </a:lstStyle>
          <a:p>
            <a:fld id="{BFF01206-8078-D04A-AD89-87956AD8AB46}" type="slidenum">
              <a:rPr lang="en-US" sz="1867" smtClean="0">
                <a:latin typeface="Raleway" panose="020B0503030101060003" pitchFamily="34" charset="77"/>
              </a:rPr>
              <a:pPr/>
              <a:t>‹#›</a:t>
            </a:fld>
            <a:endParaRPr lang="en-US" sz="1867" dirty="0">
              <a:latin typeface="Raleway" panose="020B0503030101060003" pitchFamily="34" charset="77"/>
            </a:endParaRPr>
          </a:p>
        </p:txBody>
      </p:sp>
    </p:spTree>
    <p:extLst>
      <p:ext uri="{BB962C8B-B14F-4D97-AF65-F5344CB8AC3E}">
        <p14:creationId xmlns:p14="http://schemas.microsoft.com/office/powerpoint/2010/main" val="6321645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0" y="182736"/>
            <a:ext cx="10972800" cy="1143000"/>
          </a:xfrm>
        </p:spPr>
        <p:txBody>
          <a:bodyPr/>
          <a:lstStyle>
            <a:lvl1pPr>
              <a:defRPr b="0" i="0">
                <a:solidFill>
                  <a:srgbClr val="0070C0"/>
                </a:solidFill>
                <a:latin typeface="Raleway Medium" panose="020B0503030101060003" pitchFamily="34" charset="77"/>
              </a:defRPr>
            </a:lvl1pPr>
          </a:lstStyle>
          <a:p>
            <a:r>
              <a:rPr lang="en-US" dirty="0"/>
              <a:t>Click to edit Master title style</a:t>
            </a:r>
          </a:p>
        </p:txBody>
      </p:sp>
      <p:sp>
        <p:nvSpPr>
          <p:cNvPr id="4" name="Content Placeholder 3"/>
          <p:cNvSpPr>
            <a:spLocks noGrp="1"/>
          </p:cNvSpPr>
          <p:nvPr>
            <p:ph sz="quarter" idx="10"/>
          </p:nvPr>
        </p:nvSpPr>
        <p:spPr>
          <a:xfrm>
            <a:off x="609600" y="1600200"/>
            <a:ext cx="5283200" cy="4572000"/>
          </a:xfrm>
        </p:spPr>
        <p:txBody>
          <a:bodyPr>
            <a:normAutofit/>
          </a:bodyPr>
          <a:lstStyle>
            <a:lvl1pPr>
              <a:spcBef>
                <a:spcPts val="1200"/>
              </a:spcBef>
              <a:defRPr>
                <a:latin typeface="Raleway" panose="020B0503030101060003" pitchFamily="34" charset="77"/>
              </a:defRPr>
            </a:lvl1pPr>
            <a:lvl2pPr>
              <a:spcBef>
                <a:spcPts val="800"/>
              </a:spcBef>
              <a:defRPr sz="2200">
                <a:latin typeface="Raleway" panose="020B0503030101060003" pitchFamily="34" charset="77"/>
              </a:defRPr>
            </a:lvl2pPr>
            <a:lvl3pPr>
              <a:spcBef>
                <a:spcPts val="800"/>
              </a:spcBef>
              <a:defRPr sz="2000">
                <a:latin typeface="Raleway" panose="020B0503030101060003" pitchFamily="34" charset="77"/>
              </a:defRPr>
            </a:lvl3pPr>
            <a:lvl4pPr>
              <a:spcBef>
                <a:spcPts val="800"/>
              </a:spcBef>
              <a:defRPr sz="1800">
                <a:latin typeface="Raleway" panose="020B0503030101060003" pitchFamily="34" charset="77"/>
              </a:defRPr>
            </a:lvl4pPr>
            <a:lvl5pPr>
              <a:spcBef>
                <a:spcPts val="800"/>
              </a:spcBef>
              <a:defRPr sz="1600">
                <a:latin typeface="Raleway" panose="020B05030301010600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11"/>
          </p:nvPr>
        </p:nvSpPr>
        <p:spPr>
          <a:xfrm>
            <a:off x="6303264" y="1616400"/>
            <a:ext cx="5279136" cy="4572000"/>
          </a:xfrm>
        </p:spPr>
        <p:txBody>
          <a:bodyPr>
            <a:normAutofit/>
          </a:bodyPr>
          <a:lstStyle>
            <a:lvl1pPr>
              <a:spcBef>
                <a:spcPts val="1200"/>
              </a:spcBef>
              <a:defRPr>
                <a:latin typeface="Raleway" panose="020B0503030101060003" pitchFamily="34" charset="77"/>
              </a:defRPr>
            </a:lvl1pPr>
            <a:lvl2pPr>
              <a:spcBef>
                <a:spcPts val="800"/>
              </a:spcBef>
              <a:defRPr sz="2200">
                <a:latin typeface="Raleway" panose="020B0503030101060003" pitchFamily="34" charset="77"/>
              </a:defRPr>
            </a:lvl2pPr>
            <a:lvl3pPr>
              <a:spcBef>
                <a:spcPts val="800"/>
              </a:spcBef>
              <a:defRPr sz="2000">
                <a:latin typeface="Raleway" panose="020B0503030101060003" pitchFamily="34" charset="77"/>
              </a:defRPr>
            </a:lvl3pPr>
            <a:lvl4pPr>
              <a:spcBef>
                <a:spcPts val="800"/>
              </a:spcBef>
              <a:defRPr sz="2000">
                <a:latin typeface="Raleway" panose="020B0503030101060003" pitchFamily="34" charset="77"/>
              </a:defRPr>
            </a:lvl4pPr>
            <a:lvl5pPr>
              <a:spcBef>
                <a:spcPts val="800"/>
              </a:spcBef>
              <a:defRPr sz="1600">
                <a:latin typeface="Raleway" panose="020B05030301010600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4">
            <a:extLst>
              <a:ext uri="{FF2B5EF4-FFF2-40B4-BE49-F238E27FC236}">
                <a16:creationId xmlns:a16="http://schemas.microsoft.com/office/drawing/2014/main" id="{A34DC119-54BC-C847-94E4-3B05950EFFAE}"/>
              </a:ext>
            </a:extLst>
          </p:cNvPr>
          <p:cNvSpPr txBox="1">
            <a:spLocks/>
          </p:cNvSpPr>
          <p:nvPr userDrawn="1"/>
        </p:nvSpPr>
        <p:spPr>
          <a:xfrm>
            <a:off x="8610600" y="6356351"/>
            <a:ext cx="2743200" cy="366183"/>
          </a:xfrm>
          <a:prstGeom prst="rect">
            <a:avLst/>
          </a:prstGeom>
        </p:spPr>
        <p:txBody>
          <a:bodyPr vert="horz" lIns="121920" tIns="60960" rIns="121920" bIns="60960"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chemeClr val="tx1">
                    <a:tint val="75000"/>
                  </a:schemeClr>
                </a:solidFill>
                <a:effectLst/>
                <a:uFillTx/>
                <a:latin typeface="+mn-lt"/>
                <a:ea typeface="+mn-ea"/>
                <a:cs typeface="+mn-cs"/>
                <a:sym typeface="Helvetica Light"/>
              </a:defRPr>
            </a:lvl1pPr>
            <a:lvl2pPr marL="0" marR="0" indent="1143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2pPr>
            <a:lvl3pPr marL="0" marR="0" indent="2286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3pPr>
            <a:lvl4pPr marL="0" marR="0" indent="3429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4pPr>
            <a:lvl5pPr marL="0" marR="0" indent="4572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5pPr>
            <a:lvl6pPr marL="0" marR="0" indent="5715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6pPr>
            <a:lvl7pPr marL="0" marR="0" indent="6858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7pPr>
            <a:lvl8pPr marL="0" marR="0" indent="8001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8pPr>
            <a:lvl9pPr marL="0" marR="0" indent="9144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9pPr>
          </a:lstStyle>
          <a:p>
            <a:fld id="{BFF01206-8078-D04A-AD89-87956AD8AB46}" type="slidenum">
              <a:rPr lang="en-US" sz="1867" smtClean="0">
                <a:latin typeface="Raleway" panose="020B0503030101060003" pitchFamily="34" charset="77"/>
              </a:rPr>
              <a:pPr/>
              <a:t>‹#›</a:t>
            </a:fld>
            <a:endParaRPr lang="en-US" sz="1867">
              <a:latin typeface="Raleway" panose="020B0503030101060003" pitchFamily="34" charset="77"/>
            </a:endParaRPr>
          </a:p>
        </p:txBody>
      </p:sp>
    </p:spTree>
    <p:extLst>
      <p:ext uri="{BB962C8B-B14F-4D97-AF65-F5344CB8AC3E}">
        <p14:creationId xmlns:p14="http://schemas.microsoft.com/office/powerpoint/2010/main" val="282900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537C-9D92-A948-83A5-A69DAC5FF95E}"/>
              </a:ext>
            </a:extLst>
          </p:cNvPr>
          <p:cNvSpPr>
            <a:spLocks noGrp="1"/>
          </p:cNvSpPr>
          <p:nvPr>
            <p:ph type="title"/>
          </p:nvPr>
        </p:nvSpPr>
        <p:spPr/>
        <p:txBody>
          <a:bodyPr/>
          <a:lstStyle>
            <a:lvl1pPr>
              <a:defRPr b="0" i="0">
                <a:solidFill>
                  <a:srgbClr val="0070C0"/>
                </a:solidFill>
                <a:latin typeface="Raleway Medium" panose="020B0503030101060003" pitchFamily="34" charset="77"/>
              </a:defRPr>
            </a:lvl1pPr>
          </a:lstStyle>
          <a:p>
            <a:r>
              <a:rPr lang="en-US" dirty="0"/>
              <a:t>Click to edit Master title style</a:t>
            </a:r>
          </a:p>
        </p:txBody>
      </p:sp>
      <p:sp>
        <p:nvSpPr>
          <p:cNvPr id="5" name="Content Placeholder 4">
            <a:extLst>
              <a:ext uri="{FF2B5EF4-FFF2-40B4-BE49-F238E27FC236}">
                <a16:creationId xmlns:a16="http://schemas.microsoft.com/office/drawing/2014/main" id="{02FB5D46-5C85-9249-BEEC-19A4F7BFCBC4}"/>
              </a:ext>
            </a:extLst>
          </p:cNvPr>
          <p:cNvSpPr>
            <a:spLocks noGrp="1"/>
          </p:cNvSpPr>
          <p:nvPr>
            <p:ph sz="quarter" idx="11"/>
          </p:nvPr>
        </p:nvSpPr>
        <p:spPr>
          <a:xfrm>
            <a:off x="844551" y="1477108"/>
            <a:ext cx="10502900" cy="4670475"/>
          </a:xfrm>
        </p:spPr>
        <p:txBody>
          <a:bodyPr/>
          <a:lstStyle>
            <a:lvl1pPr>
              <a:defRPr>
                <a:latin typeface="Raleway" panose="020B0503030101060003" pitchFamily="34" charset="77"/>
              </a:defRPr>
            </a:lvl1pPr>
            <a:lvl2pPr>
              <a:defRPr>
                <a:latin typeface="Raleway" panose="020B0503030101060003" pitchFamily="34" charset="77"/>
              </a:defRPr>
            </a:lvl2pPr>
            <a:lvl3pPr>
              <a:defRPr>
                <a:latin typeface="Raleway" panose="020B0503030101060003" pitchFamily="34" charset="77"/>
              </a:defRPr>
            </a:lvl3pPr>
            <a:lvl4pPr>
              <a:defRPr>
                <a:latin typeface="Raleway" panose="020B0503030101060003" pitchFamily="34" charset="77"/>
              </a:defRPr>
            </a:lvl4pPr>
            <a:lvl5pPr>
              <a:defRPr>
                <a:latin typeface="Raleway" panose="020B05030301010600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a:extLst>
              <a:ext uri="{FF2B5EF4-FFF2-40B4-BE49-F238E27FC236}">
                <a16:creationId xmlns:a16="http://schemas.microsoft.com/office/drawing/2014/main" id="{E603A909-DC95-434F-A52F-6B5AECF5AC47}"/>
              </a:ext>
            </a:extLst>
          </p:cNvPr>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867">
                <a:solidFill>
                  <a:schemeClr val="tx1">
                    <a:tint val="75000"/>
                  </a:schemeClr>
                </a:solidFill>
                <a:latin typeface="Raleway" panose="020B0503030101060003" pitchFamily="34" charset="77"/>
              </a:defRPr>
            </a:lvl1pPr>
          </a:lstStyle>
          <a:p>
            <a:fld id="{BFF01206-8078-D04A-AD89-87956AD8AB46}" type="slidenum">
              <a:rPr lang="en-US" smtClean="0"/>
              <a:pPr/>
              <a:t>‹#›</a:t>
            </a:fld>
            <a:endParaRPr lang="en-US" dirty="0"/>
          </a:p>
        </p:txBody>
      </p:sp>
    </p:spTree>
    <p:extLst>
      <p:ext uri="{BB962C8B-B14F-4D97-AF65-F5344CB8AC3E}">
        <p14:creationId xmlns:p14="http://schemas.microsoft.com/office/powerpoint/2010/main" val="2546062245"/>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2C39A5-C2E8-9145-89DB-A5E8D127D51D}" type="datetime1">
              <a:rPr lang="en-US" smtClean="0"/>
              <a:t>10/2/22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5314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5A23A7D-4891-5A47-9441-98D2A72CF2F6}" type="slidenum">
              <a:rPr lang="en-US" smtClean="0"/>
              <a:t>‹#›</a:t>
            </a:fld>
            <a:endParaRPr lang="en-US"/>
          </a:p>
        </p:txBody>
      </p:sp>
    </p:spTree>
    <p:extLst>
      <p:ext uri="{BB962C8B-B14F-4D97-AF65-F5344CB8AC3E}">
        <p14:creationId xmlns:p14="http://schemas.microsoft.com/office/powerpoint/2010/main" val="19699480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3"/>
        <p:cNvGrpSpPr/>
        <p:nvPr/>
      </p:nvGrpSpPr>
      <p:grpSpPr>
        <a:xfrm>
          <a:off x="0" y="0"/>
          <a:ext cx="0" cy="0"/>
          <a:chOff x="0" y="0"/>
          <a:chExt cx="0" cy="0"/>
        </a:xfrm>
      </p:grpSpPr>
      <p:sp>
        <p:nvSpPr>
          <p:cNvPr id="14" name="Google Shape;14;p58"/>
          <p:cNvSpPr txBox="1">
            <a:spLocks noGrp="1"/>
          </p:cNvSpPr>
          <p:nvPr>
            <p:ph type="ctrTitle"/>
          </p:nvPr>
        </p:nvSpPr>
        <p:spPr>
          <a:xfrm>
            <a:off x="914400" y="2130434"/>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0000FF"/>
              </a:buClr>
              <a:buSzPts val="3200"/>
              <a:buFont typeface="Verdana"/>
              <a:buNone/>
              <a:defRPr>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5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6" name="Google Shape;16;p58"/>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58"/>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58"/>
          <p:cNvSpPr txBox="1">
            <a:spLocks noGrp="1"/>
          </p:cNvSpPr>
          <p:nvPr>
            <p:ph type="sldNum" idx="12"/>
          </p:nvPr>
        </p:nvSpPr>
        <p:spPr>
          <a:xfrm>
            <a:off x="9347200" y="6492876"/>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75722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9"/>
        <p:cNvGrpSpPr/>
        <p:nvPr/>
      </p:nvGrpSpPr>
      <p:grpSpPr>
        <a:xfrm>
          <a:off x="0" y="0"/>
          <a:ext cx="0" cy="0"/>
          <a:chOff x="0" y="0"/>
          <a:chExt cx="0" cy="0"/>
        </a:xfrm>
      </p:grpSpPr>
      <p:sp>
        <p:nvSpPr>
          <p:cNvPr id="20" name="Google Shape;20;p59"/>
          <p:cNvSpPr txBox="1">
            <a:spLocks noGrp="1"/>
          </p:cNvSpPr>
          <p:nvPr>
            <p:ph type="body" idx="1"/>
          </p:nvPr>
        </p:nvSpPr>
        <p:spPr>
          <a:xfrm>
            <a:off x="0" y="949616"/>
            <a:ext cx="12192000" cy="5908384"/>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0000FF"/>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30200" algn="l">
              <a:spcBef>
                <a:spcPts val="320"/>
              </a:spcBef>
              <a:spcAft>
                <a:spcPts val="0"/>
              </a:spcAft>
              <a:buClr>
                <a:schemeClr val="dk1"/>
              </a:buClr>
              <a:buSzPts val="1600"/>
              <a:buChar char="•"/>
              <a:defRPr sz="16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59"/>
          <p:cNvSpPr txBox="1">
            <a:spLocks noGrp="1"/>
          </p:cNvSpPr>
          <p:nvPr>
            <p:ph type="title"/>
          </p:nvPr>
        </p:nvSpPr>
        <p:spPr>
          <a:xfrm>
            <a:off x="0" y="0"/>
            <a:ext cx="12192000" cy="94961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0000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9"/>
          <p:cNvSpPr txBox="1">
            <a:spLocks noGrp="1"/>
          </p:cNvSpPr>
          <p:nvPr>
            <p:ph type="sldNum" idx="12"/>
          </p:nvPr>
        </p:nvSpPr>
        <p:spPr>
          <a:xfrm>
            <a:off x="9347200" y="6492876"/>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2400" b="0" i="0" u="none" strike="noStrike" cap="none">
                <a:solidFill>
                  <a:srgbClr val="888888"/>
                </a:solidFill>
                <a:latin typeface="Calibri"/>
                <a:ea typeface="Calibri"/>
                <a:cs typeface="Calibri"/>
                <a:sym typeface="Calibri"/>
              </a:defRPr>
            </a:lvl1pPr>
            <a:lvl2pPr marL="0" lvl="1" indent="0" algn="r">
              <a:spcBef>
                <a:spcPts val="0"/>
              </a:spcBef>
              <a:buNone/>
              <a:defRPr sz="2400" b="0" i="0" u="none" strike="noStrike" cap="none">
                <a:solidFill>
                  <a:srgbClr val="888888"/>
                </a:solidFill>
                <a:latin typeface="Calibri"/>
                <a:ea typeface="Calibri"/>
                <a:cs typeface="Calibri"/>
                <a:sym typeface="Calibri"/>
              </a:defRPr>
            </a:lvl2pPr>
            <a:lvl3pPr marL="0" lvl="2" indent="0" algn="r">
              <a:spcBef>
                <a:spcPts val="0"/>
              </a:spcBef>
              <a:buNone/>
              <a:defRPr sz="2400" b="0" i="0" u="none" strike="noStrike" cap="none">
                <a:solidFill>
                  <a:srgbClr val="888888"/>
                </a:solidFill>
                <a:latin typeface="Calibri"/>
                <a:ea typeface="Calibri"/>
                <a:cs typeface="Calibri"/>
                <a:sym typeface="Calibri"/>
              </a:defRPr>
            </a:lvl3pPr>
            <a:lvl4pPr marL="0" lvl="3" indent="0" algn="r">
              <a:spcBef>
                <a:spcPts val="0"/>
              </a:spcBef>
              <a:buNone/>
              <a:defRPr sz="2400" b="0" i="0" u="none" strike="noStrike" cap="none">
                <a:solidFill>
                  <a:srgbClr val="888888"/>
                </a:solidFill>
                <a:latin typeface="Calibri"/>
                <a:ea typeface="Calibri"/>
                <a:cs typeface="Calibri"/>
                <a:sym typeface="Calibri"/>
              </a:defRPr>
            </a:lvl4pPr>
            <a:lvl5pPr marL="0" lvl="4" indent="0" algn="r">
              <a:spcBef>
                <a:spcPts val="0"/>
              </a:spcBef>
              <a:buNone/>
              <a:defRPr sz="2400" b="0" i="0" u="none" strike="noStrike" cap="none">
                <a:solidFill>
                  <a:srgbClr val="888888"/>
                </a:solidFill>
                <a:latin typeface="Calibri"/>
                <a:ea typeface="Calibri"/>
                <a:cs typeface="Calibri"/>
                <a:sym typeface="Calibri"/>
              </a:defRPr>
            </a:lvl5pPr>
            <a:lvl6pPr marL="0" lvl="5" indent="0" algn="r">
              <a:spcBef>
                <a:spcPts val="0"/>
              </a:spcBef>
              <a:buNone/>
              <a:defRPr sz="2400" b="0" i="0" u="none" strike="noStrike" cap="none">
                <a:solidFill>
                  <a:srgbClr val="888888"/>
                </a:solidFill>
                <a:latin typeface="Calibri"/>
                <a:ea typeface="Calibri"/>
                <a:cs typeface="Calibri"/>
                <a:sym typeface="Calibri"/>
              </a:defRPr>
            </a:lvl6pPr>
            <a:lvl7pPr marL="0" lvl="6" indent="0" algn="r">
              <a:spcBef>
                <a:spcPts val="0"/>
              </a:spcBef>
              <a:buNone/>
              <a:defRPr sz="2400" b="0" i="0" u="none" strike="noStrike" cap="none">
                <a:solidFill>
                  <a:srgbClr val="888888"/>
                </a:solidFill>
                <a:latin typeface="Calibri"/>
                <a:ea typeface="Calibri"/>
                <a:cs typeface="Calibri"/>
                <a:sym typeface="Calibri"/>
              </a:defRPr>
            </a:lvl7pPr>
            <a:lvl8pPr marL="0" lvl="7" indent="0" algn="r">
              <a:spcBef>
                <a:spcPts val="0"/>
              </a:spcBef>
              <a:buNone/>
              <a:defRPr sz="2400" b="0" i="0" u="none" strike="noStrike" cap="none">
                <a:solidFill>
                  <a:srgbClr val="888888"/>
                </a:solidFill>
                <a:latin typeface="Calibri"/>
                <a:ea typeface="Calibri"/>
                <a:cs typeface="Calibri"/>
                <a:sym typeface="Calibri"/>
              </a:defRPr>
            </a:lvl8pPr>
            <a:lvl9pPr marL="0" lvl="8" indent="0" algn="r">
              <a:spcBef>
                <a:spcPts val="0"/>
              </a:spcBef>
              <a:buNone/>
              <a:defRPr sz="2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885556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6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4978"/>
              <a:buFont typeface="Calibri"/>
              <a:buNone/>
            </a:pPr>
            <a:endParaRPr sz="4978">
              <a:solidFill>
                <a:schemeClr val="dk1"/>
              </a:solidFill>
              <a:latin typeface="Calibri"/>
              <a:ea typeface="Calibri"/>
              <a:cs typeface="Calibri"/>
              <a:sym typeface="Calibri"/>
            </a:endParaRPr>
          </a:p>
        </p:txBody>
      </p:sp>
      <p:grpSp>
        <p:nvGrpSpPr>
          <p:cNvPr id="25" name="Google Shape;25;p65"/>
          <p:cNvGrpSpPr/>
          <p:nvPr/>
        </p:nvGrpSpPr>
        <p:grpSpPr>
          <a:xfrm>
            <a:off x="1107190" y="1588342"/>
            <a:ext cx="994351" cy="61102"/>
            <a:chOff x="4580561" y="2589004"/>
            <a:chExt cx="1064464" cy="25200"/>
          </a:xfrm>
        </p:grpSpPr>
        <p:sp>
          <p:nvSpPr>
            <p:cNvPr id="26" name="Google Shape;26;p6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4978"/>
                <a:buFont typeface="Calibri"/>
                <a:buNone/>
              </a:pPr>
              <a:endParaRPr sz="4978">
                <a:solidFill>
                  <a:schemeClr val="dk1"/>
                </a:solidFill>
                <a:latin typeface="Calibri"/>
                <a:ea typeface="Calibri"/>
                <a:cs typeface="Calibri"/>
                <a:sym typeface="Calibri"/>
              </a:endParaRPr>
            </a:p>
          </p:txBody>
        </p:sp>
        <p:sp>
          <p:nvSpPr>
            <p:cNvPr id="27" name="Google Shape;27;p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4978"/>
                <a:buFont typeface="Calibri"/>
                <a:buNone/>
              </a:pPr>
              <a:endParaRPr sz="4978">
                <a:solidFill>
                  <a:schemeClr val="dk1"/>
                </a:solidFill>
                <a:latin typeface="Calibri"/>
                <a:ea typeface="Calibri"/>
                <a:cs typeface="Calibri"/>
                <a:sym typeface="Calibri"/>
              </a:endParaRPr>
            </a:p>
          </p:txBody>
        </p:sp>
      </p:grpSp>
      <p:sp>
        <p:nvSpPr>
          <p:cNvPr id="28" name="Google Shape;28;p65"/>
          <p:cNvSpPr txBox="1">
            <a:spLocks noGrp="1"/>
          </p:cNvSpPr>
          <p:nvPr>
            <p:ph type="title"/>
          </p:nvPr>
        </p:nvSpPr>
        <p:spPr>
          <a:xfrm>
            <a:off x="972600" y="1758200"/>
            <a:ext cx="10251600" cy="713600"/>
          </a:xfrm>
          <a:prstGeom prst="rect">
            <a:avLst/>
          </a:prstGeom>
          <a:noFill/>
          <a:ln>
            <a:noFill/>
          </a:ln>
        </p:spPr>
        <p:txBody>
          <a:bodyPr spcFirstLastPara="1" wrap="square" lIns="246875" tIns="246875" rIns="246875" bIns="246875" anchor="t" anchorCtr="0">
            <a:noAutofit/>
          </a:bodyPr>
          <a:lstStyle>
            <a:lvl1pPr lvl="0" algn="ctr">
              <a:spcBef>
                <a:spcPts val="0"/>
              </a:spcBef>
              <a:spcAft>
                <a:spcPts val="0"/>
              </a:spcAft>
              <a:buClr>
                <a:srgbClr val="0000FF"/>
              </a:buClr>
              <a:buSzPts val="2600"/>
              <a:buFont typeface="Verdana"/>
              <a:buNone/>
              <a:defRPr sz="3100"/>
            </a:lvl1pPr>
            <a:lvl2pPr lvl="1">
              <a:spcBef>
                <a:spcPts val="0"/>
              </a:spcBef>
              <a:spcAft>
                <a:spcPts val="0"/>
              </a:spcAft>
              <a:buSzPts val="2600"/>
              <a:buNone/>
              <a:defRPr sz="3466"/>
            </a:lvl2pPr>
            <a:lvl3pPr lvl="2">
              <a:spcBef>
                <a:spcPts val="0"/>
              </a:spcBef>
              <a:spcAft>
                <a:spcPts val="0"/>
              </a:spcAft>
              <a:buSzPts val="2600"/>
              <a:buNone/>
              <a:defRPr sz="3466"/>
            </a:lvl3pPr>
            <a:lvl4pPr lvl="3">
              <a:spcBef>
                <a:spcPts val="0"/>
              </a:spcBef>
              <a:spcAft>
                <a:spcPts val="0"/>
              </a:spcAft>
              <a:buSzPts val="2600"/>
              <a:buNone/>
              <a:defRPr sz="3466"/>
            </a:lvl4pPr>
            <a:lvl5pPr lvl="4">
              <a:spcBef>
                <a:spcPts val="0"/>
              </a:spcBef>
              <a:spcAft>
                <a:spcPts val="0"/>
              </a:spcAft>
              <a:buSzPts val="2600"/>
              <a:buNone/>
              <a:defRPr sz="3466"/>
            </a:lvl5pPr>
            <a:lvl6pPr lvl="5">
              <a:spcBef>
                <a:spcPts val="0"/>
              </a:spcBef>
              <a:spcAft>
                <a:spcPts val="0"/>
              </a:spcAft>
              <a:buSzPts val="2600"/>
              <a:buNone/>
              <a:defRPr sz="3466"/>
            </a:lvl6pPr>
            <a:lvl7pPr lvl="6">
              <a:spcBef>
                <a:spcPts val="0"/>
              </a:spcBef>
              <a:spcAft>
                <a:spcPts val="0"/>
              </a:spcAft>
              <a:buSzPts val="2600"/>
              <a:buNone/>
              <a:defRPr sz="3466"/>
            </a:lvl7pPr>
            <a:lvl8pPr lvl="7">
              <a:spcBef>
                <a:spcPts val="0"/>
              </a:spcBef>
              <a:spcAft>
                <a:spcPts val="0"/>
              </a:spcAft>
              <a:buSzPts val="2600"/>
              <a:buNone/>
              <a:defRPr sz="3466"/>
            </a:lvl8pPr>
            <a:lvl9pPr lvl="8">
              <a:spcBef>
                <a:spcPts val="0"/>
              </a:spcBef>
              <a:spcAft>
                <a:spcPts val="0"/>
              </a:spcAft>
              <a:buSzPts val="2600"/>
              <a:buNone/>
              <a:defRPr sz="3466"/>
            </a:lvl9pPr>
          </a:lstStyle>
          <a:p>
            <a:endParaRPr/>
          </a:p>
        </p:txBody>
      </p:sp>
      <p:sp>
        <p:nvSpPr>
          <p:cNvPr id="29" name="Google Shape;29;p65"/>
          <p:cNvSpPr txBox="1">
            <a:spLocks noGrp="1"/>
          </p:cNvSpPr>
          <p:nvPr>
            <p:ph type="body" idx="1"/>
          </p:nvPr>
        </p:nvSpPr>
        <p:spPr>
          <a:xfrm>
            <a:off x="972600" y="2771834"/>
            <a:ext cx="10251600" cy="3014800"/>
          </a:xfrm>
          <a:prstGeom prst="rect">
            <a:avLst/>
          </a:prstGeom>
          <a:noFill/>
          <a:ln>
            <a:noFill/>
          </a:ln>
        </p:spPr>
        <p:txBody>
          <a:bodyPr spcFirstLastPara="1" wrap="square" lIns="91425" tIns="91425" rIns="91425" bIns="91425" anchor="t" anchorCtr="0">
            <a:normAutofit/>
          </a:bodyPr>
          <a:lstStyle>
            <a:lvl1pPr marL="457200" lvl="0" indent="-311150" algn="l">
              <a:spcBef>
                <a:spcPts val="0"/>
              </a:spcBef>
              <a:spcAft>
                <a:spcPts val="0"/>
              </a:spcAft>
              <a:buClr>
                <a:srgbClr val="0000FF"/>
              </a:buClr>
              <a:buSzPts val="1300"/>
              <a:buChar char="●"/>
              <a:defRPr sz="1800"/>
            </a:lvl1pPr>
            <a:lvl2pPr marL="914400" lvl="1" indent="-298450" algn="l">
              <a:spcBef>
                <a:spcPts val="0"/>
              </a:spcBef>
              <a:spcAft>
                <a:spcPts val="0"/>
              </a:spcAft>
              <a:buClr>
                <a:schemeClr val="dk1"/>
              </a:buClr>
              <a:buSzPts val="1100"/>
              <a:buChar char="○"/>
              <a:defRPr/>
            </a:lvl2pPr>
            <a:lvl3pPr marL="1371600" lvl="2" indent="-298450" algn="l">
              <a:spcBef>
                <a:spcPts val="0"/>
              </a:spcBef>
              <a:spcAft>
                <a:spcPts val="0"/>
              </a:spcAft>
              <a:buClr>
                <a:schemeClr val="dk1"/>
              </a:buClr>
              <a:buSzPts val="1100"/>
              <a:buChar char="■"/>
              <a:defRPr/>
            </a:lvl3pPr>
            <a:lvl4pPr marL="1828800" lvl="3" indent="-298450" algn="l">
              <a:spcBef>
                <a:spcPts val="0"/>
              </a:spcBef>
              <a:spcAft>
                <a:spcPts val="0"/>
              </a:spcAft>
              <a:buClr>
                <a:schemeClr val="dk1"/>
              </a:buClr>
              <a:buSzPts val="1100"/>
              <a:buChar char="●"/>
              <a:defRPr/>
            </a:lvl4pPr>
            <a:lvl5pPr marL="2286000" lvl="4" indent="-298450" algn="l">
              <a:spcBef>
                <a:spcPts val="0"/>
              </a:spcBef>
              <a:spcAft>
                <a:spcPts val="0"/>
              </a:spcAft>
              <a:buClr>
                <a:schemeClr val="dk1"/>
              </a:buClr>
              <a:buSzPts val="1100"/>
              <a:buChar char="○"/>
              <a:defRPr/>
            </a:lvl5pPr>
            <a:lvl6pPr marL="2743200" lvl="5" indent="-298450" algn="l">
              <a:spcBef>
                <a:spcPts val="0"/>
              </a:spcBef>
              <a:spcAft>
                <a:spcPts val="0"/>
              </a:spcAft>
              <a:buClr>
                <a:schemeClr val="dk1"/>
              </a:buClr>
              <a:buSzPts val="1100"/>
              <a:buChar char="■"/>
              <a:defRPr/>
            </a:lvl6pPr>
            <a:lvl7pPr marL="3200400" lvl="6" indent="-298450" algn="l">
              <a:spcBef>
                <a:spcPts val="0"/>
              </a:spcBef>
              <a:spcAft>
                <a:spcPts val="0"/>
              </a:spcAft>
              <a:buClr>
                <a:schemeClr val="dk1"/>
              </a:buClr>
              <a:buSzPts val="1100"/>
              <a:buChar char="●"/>
              <a:defRPr/>
            </a:lvl7pPr>
            <a:lvl8pPr marL="3657600" lvl="7" indent="-298450" algn="l">
              <a:spcBef>
                <a:spcPts val="0"/>
              </a:spcBef>
              <a:spcAft>
                <a:spcPts val="0"/>
              </a:spcAft>
              <a:buClr>
                <a:schemeClr val="dk1"/>
              </a:buClr>
              <a:buSzPts val="1100"/>
              <a:buChar char="○"/>
              <a:defRPr/>
            </a:lvl8pPr>
            <a:lvl9pPr marL="4114800" lvl="8" indent="-298450" algn="l">
              <a:spcBef>
                <a:spcPts val="0"/>
              </a:spcBef>
              <a:spcAft>
                <a:spcPts val="0"/>
              </a:spcAft>
              <a:buClr>
                <a:schemeClr val="dk1"/>
              </a:buClr>
              <a:buSzPts val="1100"/>
              <a:buChar char="■"/>
              <a:defRPr/>
            </a:lvl9pPr>
          </a:lstStyle>
          <a:p>
            <a:endParaRPr/>
          </a:p>
        </p:txBody>
      </p:sp>
      <p:sp>
        <p:nvSpPr>
          <p:cNvPr id="30" name="Google Shape;30;p65"/>
          <p:cNvSpPr txBox="1">
            <a:spLocks noGrp="1"/>
          </p:cNvSpPr>
          <p:nvPr>
            <p:ph type="sldNum" idx="12"/>
          </p:nvPr>
        </p:nvSpPr>
        <p:spPr>
          <a:xfrm>
            <a:off x="11381736" y="6333135"/>
            <a:ext cx="731600" cy="524800"/>
          </a:xfrm>
          <a:prstGeom prst="rect">
            <a:avLst/>
          </a:prstGeom>
          <a:noFill/>
          <a:ln>
            <a:noFill/>
          </a:ln>
        </p:spPr>
        <p:txBody>
          <a:bodyPr spcFirstLastPara="1" wrap="square" lIns="91425" tIns="91425" rIns="91425" bIns="91425" anchor="ctr" anchorCtr="0">
            <a:norm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486639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1"/>
        <p:cNvGrpSpPr/>
        <p:nvPr/>
      </p:nvGrpSpPr>
      <p:grpSpPr>
        <a:xfrm>
          <a:off x="0" y="0"/>
          <a:ext cx="0" cy="0"/>
          <a:chOff x="0" y="0"/>
          <a:chExt cx="0" cy="0"/>
        </a:xfrm>
      </p:grpSpPr>
      <p:sp>
        <p:nvSpPr>
          <p:cNvPr id="32" name="Google Shape;32;p66"/>
          <p:cNvSpPr txBox="1">
            <a:spLocks noGrp="1"/>
          </p:cNvSpPr>
          <p:nvPr>
            <p:ph type="title"/>
          </p:nvPr>
        </p:nvSpPr>
        <p:spPr>
          <a:xfrm>
            <a:off x="963084" y="4406909"/>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0000FF"/>
              </a:buClr>
              <a:buSzPts val="4000"/>
              <a:buFont typeface="Verdana"/>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6"/>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66"/>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66"/>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66"/>
          <p:cNvSpPr txBox="1">
            <a:spLocks noGrp="1"/>
          </p:cNvSpPr>
          <p:nvPr>
            <p:ph type="sldNum" idx="12"/>
          </p:nvPr>
        </p:nvSpPr>
        <p:spPr>
          <a:xfrm>
            <a:off x="9347200" y="6492876"/>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520049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7"/>
        <p:cNvGrpSpPr/>
        <p:nvPr/>
      </p:nvGrpSpPr>
      <p:grpSpPr>
        <a:xfrm>
          <a:off x="0" y="0"/>
          <a:ext cx="0" cy="0"/>
          <a:chOff x="0" y="0"/>
          <a:chExt cx="0" cy="0"/>
        </a:xfrm>
      </p:grpSpPr>
      <p:sp>
        <p:nvSpPr>
          <p:cNvPr id="38" name="Google Shape;38;p67"/>
          <p:cNvSpPr txBox="1">
            <a:spLocks noGrp="1"/>
          </p:cNvSpPr>
          <p:nvPr>
            <p:ph type="title"/>
          </p:nvPr>
        </p:nvSpPr>
        <p:spPr>
          <a:xfrm>
            <a:off x="0" y="0"/>
            <a:ext cx="12192000" cy="94961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0000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7"/>
          <p:cNvSpPr txBox="1">
            <a:spLocks noGrp="1"/>
          </p:cNvSpPr>
          <p:nvPr>
            <p:ph type="body" idx="1"/>
          </p:nvPr>
        </p:nvSpPr>
        <p:spPr>
          <a:xfrm>
            <a:off x="609600" y="1600206"/>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0000FF"/>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7"/>
          <p:cNvSpPr txBox="1">
            <a:spLocks noGrp="1"/>
          </p:cNvSpPr>
          <p:nvPr>
            <p:ph type="body" idx="2"/>
          </p:nvPr>
        </p:nvSpPr>
        <p:spPr>
          <a:xfrm>
            <a:off x="6197600" y="1600206"/>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0000FF"/>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7"/>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7"/>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7"/>
          <p:cNvSpPr txBox="1">
            <a:spLocks noGrp="1"/>
          </p:cNvSpPr>
          <p:nvPr>
            <p:ph type="sldNum" idx="12"/>
          </p:nvPr>
        </p:nvSpPr>
        <p:spPr>
          <a:xfrm>
            <a:off x="9347200" y="6492876"/>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300978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
        <p:cNvGrpSpPr/>
        <p:nvPr/>
      </p:nvGrpSpPr>
      <p:grpSpPr>
        <a:xfrm>
          <a:off x="0" y="0"/>
          <a:ext cx="0" cy="0"/>
          <a:chOff x="0" y="0"/>
          <a:chExt cx="0" cy="0"/>
        </a:xfrm>
      </p:grpSpPr>
      <p:sp>
        <p:nvSpPr>
          <p:cNvPr id="45" name="Google Shape;45;p68"/>
          <p:cNvSpPr txBox="1">
            <a:spLocks noGrp="1"/>
          </p:cNvSpPr>
          <p:nvPr>
            <p:ph type="title"/>
          </p:nvPr>
        </p:nvSpPr>
        <p:spPr>
          <a:xfrm>
            <a:off x="0" y="0"/>
            <a:ext cx="12192000" cy="94961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0000FF"/>
              </a:buClr>
              <a:buSzPts val="3200"/>
              <a:buFont typeface="Verdan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6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rgbClr val="0000FF"/>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6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0000FF"/>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68"/>
          <p:cNvSpPr txBox="1">
            <a:spLocks noGrp="1"/>
          </p:cNvSpPr>
          <p:nvPr>
            <p:ph type="body" idx="3"/>
          </p:nvPr>
        </p:nvSpPr>
        <p:spPr>
          <a:xfrm>
            <a:off x="6193373"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rgbClr val="0000FF"/>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68"/>
          <p:cNvSpPr txBox="1">
            <a:spLocks noGrp="1"/>
          </p:cNvSpPr>
          <p:nvPr>
            <p:ph type="body" idx="4"/>
          </p:nvPr>
        </p:nvSpPr>
        <p:spPr>
          <a:xfrm>
            <a:off x="6193373"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0000FF"/>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68"/>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68"/>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68"/>
          <p:cNvSpPr txBox="1">
            <a:spLocks noGrp="1"/>
          </p:cNvSpPr>
          <p:nvPr>
            <p:ph type="sldNum" idx="12"/>
          </p:nvPr>
        </p:nvSpPr>
        <p:spPr>
          <a:xfrm>
            <a:off x="9347200" y="6492876"/>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497767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3"/>
        <p:cNvGrpSpPr/>
        <p:nvPr/>
      </p:nvGrpSpPr>
      <p:grpSpPr>
        <a:xfrm>
          <a:off x="0" y="0"/>
          <a:ext cx="0" cy="0"/>
          <a:chOff x="0" y="0"/>
          <a:chExt cx="0" cy="0"/>
        </a:xfrm>
      </p:grpSpPr>
      <p:sp>
        <p:nvSpPr>
          <p:cNvPr id="54" name="Google Shape;54;p69"/>
          <p:cNvSpPr txBox="1">
            <a:spLocks noGrp="1"/>
          </p:cNvSpPr>
          <p:nvPr>
            <p:ph type="title"/>
          </p:nvPr>
        </p:nvSpPr>
        <p:spPr>
          <a:xfrm>
            <a:off x="0" y="0"/>
            <a:ext cx="12192000" cy="94961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0000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9"/>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69"/>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69"/>
          <p:cNvSpPr txBox="1">
            <a:spLocks noGrp="1"/>
          </p:cNvSpPr>
          <p:nvPr>
            <p:ph type="sldNum" idx="12"/>
          </p:nvPr>
        </p:nvSpPr>
        <p:spPr>
          <a:xfrm>
            <a:off x="9347200" y="6492876"/>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838705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70"/>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70"/>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70"/>
          <p:cNvSpPr txBox="1">
            <a:spLocks noGrp="1"/>
          </p:cNvSpPr>
          <p:nvPr>
            <p:ph type="sldNum" idx="12"/>
          </p:nvPr>
        </p:nvSpPr>
        <p:spPr>
          <a:xfrm>
            <a:off x="9347200" y="6492876"/>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919809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2"/>
        <p:cNvGrpSpPr/>
        <p:nvPr/>
      </p:nvGrpSpPr>
      <p:grpSpPr>
        <a:xfrm>
          <a:off x="0" y="0"/>
          <a:ext cx="0" cy="0"/>
          <a:chOff x="0" y="0"/>
          <a:chExt cx="0" cy="0"/>
        </a:xfrm>
      </p:grpSpPr>
      <p:sp>
        <p:nvSpPr>
          <p:cNvPr id="63" name="Google Shape;63;p71"/>
          <p:cNvSpPr txBox="1">
            <a:spLocks noGrp="1"/>
          </p:cNvSpPr>
          <p:nvPr>
            <p:ph type="title"/>
          </p:nvPr>
        </p:nvSpPr>
        <p:spPr>
          <a:xfrm>
            <a:off x="609603"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0000FF"/>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1"/>
          <p:cNvSpPr txBox="1">
            <a:spLocks noGrp="1"/>
          </p:cNvSpPr>
          <p:nvPr>
            <p:ph type="body" idx="1"/>
          </p:nvPr>
        </p:nvSpPr>
        <p:spPr>
          <a:xfrm>
            <a:off x="4766733" y="273059"/>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rgbClr val="0000FF"/>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5" name="Google Shape;65;p71"/>
          <p:cNvSpPr txBox="1">
            <a:spLocks noGrp="1"/>
          </p:cNvSpPr>
          <p:nvPr>
            <p:ph type="body" idx="2"/>
          </p:nvPr>
        </p:nvSpPr>
        <p:spPr>
          <a:xfrm>
            <a:off x="609603"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rgbClr val="0000FF"/>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6" name="Google Shape;66;p71"/>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71"/>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71"/>
          <p:cNvSpPr txBox="1">
            <a:spLocks noGrp="1"/>
          </p:cNvSpPr>
          <p:nvPr>
            <p:ph type="sldNum" idx="12"/>
          </p:nvPr>
        </p:nvSpPr>
        <p:spPr>
          <a:xfrm>
            <a:off x="9347200" y="6492876"/>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02195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9"/>
        <p:cNvGrpSpPr/>
        <p:nvPr/>
      </p:nvGrpSpPr>
      <p:grpSpPr>
        <a:xfrm>
          <a:off x="0" y="0"/>
          <a:ext cx="0" cy="0"/>
          <a:chOff x="0" y="0"/>
          <a:chExt cx="0" cy="0"/>
        </a:xfrm>
      </p:grpSpPr>
      <p:sp>
        <p:nvSpPr>
          <p:cNvPr id="70" name="Google Shape;70;p72"/>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0000FF"/>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72"/>
          <p:cNvSpPr>
            <a:spLocks noGrp="1"/>
          </p:cNvSpPr>
          <p:nvPr>
            <p:ph type="pic" idx="2"/>
          </p:nvPr>
        </p:nvSpPr>
        <p:spPr>
          <a:xfrm>
            <a:off x="2389717" y="612775"/>
            <a:ext cx="7315200" cy="4114800"/>
          </a:xfrm>
          <a:prstGeom prst="rect">
            <a:avLst/>
          </a:prstGeom>
          <a:noFill/>
          <a:ln>
            <a:noFill/>
          </a:ln>
        </p:spPr>
      </p:sp>
      <p:sp>
        <p:nvSpPr>
          <p:cNvPr id="72" name="Google Shape;72;p72"/>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rgbClr val="0000FF"/>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3" name="Google Shape;73;p72"/>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72"/>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72"/>
          <p:cNvSpPr txBox="1">
            <a:spLocks noGrp="1"/>
          </p:cNvSpPr>
          <p:nvPr>
            <p:ph type="sldNum" idx="12"/>
          </p:nvPr>
        </p:nvSpPr>
        <p:spPr>
          <a:xfrm>
            <a:off x="9347200" y="6492876"/>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048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9"/>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A5A23A7D-4891-5A47-9441-98D2A72CF2F6}" type="slidenum">
              <a:rPr lang="en-US" smtClean="0"/>
              <a:t>‹#›</a:t>
            </a:fld>
            <a:endParaRPr lang="en-US"/>
          </a:p>
        </p:txBody>
      </p:sp>
    </p:spTree>
    <p:extLst>
      <p:ext uri="{BB962C8B-B14F-4D97-AF65-F5344CB8AC3E}">
        <p14:creationId xmlns:p14="http://schemas.microsoft.com/office/powerpoint/2010/main" val="4458026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6"/>
        <p:cNvGrpSpPr/>
        <p:nvPr/>
      </p:nvGrpSpPr>
      <p:grpSpPr>
        <a:xfrm>
          <a:off x="0" y="0"/>
          <a:ext cx="0" cy="0"/>
          <a:chOff x="0" y="0"/>
          <a:chExt cx="0" cy="0"/>
        </a:xfrm>
      </p:grpSpPr>
      <p:sp>
        <p:nvSpPr>
          <p:cNvPr id="77" name="Google Shape;77;p73"/>
          <p:cNvSpPr txBox="1">
            <a:spLocks noGrp="1"/>
          </p:cNvSpPr>
          <p:nvPr>
            <p:ph type="title"/>
          </p:nvPr>
        </p:nvSpPr>
        <p:spPr>
          <a:xfrm>
            <a:off x="0" y="0"/>
            <a:ext cx="12192000" cy="94961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0000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73"/>
          <p:cNvSpPr txBox="1">
            <a:spLocks noGrp="1"/>
          </p:cNvSpPr>
          <p:nvPr>
            <p:ph type="body" idx="1"/>
          </p:nvPr>
        </p:nvSpPr>
        <p:spPr>
          <a:xfrm rot="5400000">
            <a:off x="3141808" y="-2192192"/>
            <a:ext cx="5908384" cy="12192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0000FF"/>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73"/>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73"/>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73"/>
          <p:cNvSpPr txBox="1">
            <a:spLocks noGrp="1"/>
          </p:cNvSpPr>
          <p:nvPr>
            <p:ph type="sldNum" idx="12"/>
          </p:nvPr>
        </p:nvSpPr>
        <p:spPr>
          <a:xfrm>
            <a:off x="9347200" y="6492876"/>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095883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2"/>
        <p:cNvGrpSpPr/>
        <p:nvPr/>
      </p:nvGrpSpPr>
      <p:grpSpPr>
        <a:xfrm>
          <a:off x="0" y="0"/>
          <a:ext cx="0" cy="0"/>
          <a:chOff x="0" y="0"/>
          <a:chExt cx="0" cy="0"/>
        </a:xfrm>
      </p:grpSpPr>
      <p:sp>
        <p:nvSpPr>
          <p:cNvPr id="83" name="Google Shape;83;p74"/>
          <p:cNvSpPr txBox="1">
            <a:spLocks noGrp="1"/>
          </p:cNvSpPr>
          <p:nvPr>
            <p:ph type="title"/>
          </p:nvPr>
        </p:nvSpPr>
        <p:spPr>
          <a:xfrm rot="5400000">
            <a:off x="7285037" y="1828810"/>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0000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74"/>
          <p:cNvSpPr txBox="1">
            <a:spLocks noGrp="1"/>
          </p:cNvSpPr>
          <p:nvPr>
            <p:ph type="body" idx="1"/>
          </p:nvPr>
        </p:nvSpPr>
        <p:spPr>
          <a:xfrm rot="5400000">
            <a:off x="1697037" y="-812791"/>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0000FF"/>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74"/>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6" name="Google Shape;86;p74"/>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74"/>
          <p:cNvSpPr txBox="1">
            <a:spLocks noGrp="1"/>
          </p:cNvSpPr>
          <p:nvPr>
            <p:ph type="sldNum" idx="12"/>
          </p:nvPr>
        </p:nvSpPr>
        <p:spPr>
          <a:xfrm>
            <a:off x="9347200" y="6492876"/>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01587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9"/>
            <a:ext cx="2844800" cy="365125"/>
          </a:xfrm>
          <a:prstGeom prst="rect">
            <a:avLst/>
          </a:prstGeom>
        </p:spPr>
        <p:txBody>
          <a:bodyPr/>
          <a:lstStyle/>
          <a:p>
            <a:endParaRPr lang="en-US"/>
          </a:p>
        </p:txBody>
      </p:sp>
      <p:sp>
        <p:nvSpPr>
          <p:cNvPr id="8" name="Footer Placeholder 7"/>
          <p:cNvSpPr>
            <a:spLocks noGrp="1"/>
          </p:cNvSpPr>
          <p:nvPr>
            <p:ph type="ftr" sz="quarter" idx="11"/>
          </p:nvPr>
        </p:nvSpPr>
        <p:spPr>
          <a:xfrm>
            <a:off x="4165600" y="6356359"/>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A5A23A7D-4891-5A47-9441-98D2A72CF2F6}" type="slidenum">
              <a:rPr lang="en-US" smtClean="0"/>
              <a:t>‹#›</a:t>
            </a:fld>
            <a:endParaRPr lang="en-US"/>
          </a:p>
        </p:txBody>
      </p:sp>
    </p:spTree>
    <p:extLst>
      <p:ext uri="{BB962C8B-B14F-4D97-AF65-F5344CB8AC3E}">
        <p14:creationId xmlns:p14="http://schemas.microsoft.com/office/powerpoint/2010/main" val="95823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9"/>
            <a:ext cx="2844800" cy="365125"/>
          </a:xfrm>
          <a:prstGeom prst="rect">
            <a:avLst/>
          </a:prstGeom>
        </p:spPr>
        <p:txBody>
          <a:bodyPr/>
          <a:lstStyle/>
          <a:p>
            <a:endParaRPr lang="en-US"/>
          </a:p>
        </p:txBody>
      </p:sp>
      <p:sp>
        <p:nvSpPr>
          <p:cNvPr id="4" name="Footer Placeholder 3"/>
          <p:cNvSpPr>
            <a:spLocks noGrp="1"/>
          </p:cNvSpPr>
          <p:nvPr>
            <p:ph type="ftr" sz="quarter" idx="11"/>
          </p:nvPr>
        </p:nvSpPr>
        <p:spPr>
          <a:xfrm>
            <a:off x="4165600" y="6356359"/>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A5A23A7D-4891-5A47-9441-98D2A72CF2F6}" type="slidenum">
              <a:rPr lang="en-US" smtClean="0"/>
              <a:t>‹#›</a:t>
            </a:fld>
            <a:endParaRPr lang="en-US"/>
          </a:p>
        </p:txBody>
      </p:sp>
    </p:spTree>
    <p:extLst>
      <p:ext uri="{BB962C8B-B14F-4D97-AF65-F5344CB8AC3E}">
        <p14:creationId xmlns:p14="http://schemas.microsoft.com/office/powerpoint/2010/main" val="112883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9"/>
            <a:ext cx="2844800" cy="365125"/>
          </a:xfrm>
          <a:prstGeom prst="rect">
            <a:avLst/>
          </a:prstGeom>
        </p:spPr>
        <p:txBody>
          <a:bodyPr/>
          <a:lstStyle/>
          <a:p>
            <a:endParaRPr lang="en-US"/>
          </a:p>
        </p:txBody>
      </p:sp>
      <p:sp>
        <p:nvSpPr>
          <p:cNvPr id="3" name="Footer Placeholder 2"/>
          <p:cNvSpPr>
            <a:spLocks noGrp="1"/>
          </p:cNvSpPr>
          <p:nvPr>
            <p:ph type="ftr" sz="quarter" idx="11"/>
          </p:nvPr>
        </p:nvSpPr>
        <p:spPr>
          <a:xfrm>
            <a:off x="4165600" y="6356359"/>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A5A23A7D-4891-5A47-9441-98D2A72CF2F6}" type="slidenum">
              <a:rPr lang="en-US" smtClean="0"/>
              <a:t>‹#›</a:t>
            </a:fld>
            <a:endParaRPr lang="en-US"/>
          </a:p>
        </p:txBody>
      </p:sp>
    </p:spTree>
    <p:extLst>
      <p:ext uri="{BB962C8B-B14F-4D97-AF65-F5344CB8AC3E}">
        <p14:creationId xmlns:p14="http://schemas.microsoft.com/office/powerpoint/2010/main" val="159094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9"/>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A5A23A7D-4891-5A47-9441-98D2A72CF2F6}" type="slidenum">
              <a:rPr lang="en-US" smtClean="0"/>
              <a:t>‹#›</a:t>
            </a:fld>
            <a:endParaRPr lang="en-US"/>
          </a:p>
        </p:txBody>
      </p:sp>
    </p:spTree>
    <p:extLst>
      <p:ext uri="{BB962C8B-B14F-4D97-AF65-F5344CB8AC3E}">
        <p14:creationId xmlns:p14="http://schemas.microsoft.com/office/powerpoint/2010/main" val="207911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9"/>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A5A23A7D-4891-5A47-9441-98D2A72CF2F6}" type="slidenum">
              <a:rPr lang="en-US" smtClean="0"/>
              <a:t>‹#›</a:t>
            </a:fld>
            <a:endParaRPr lang="en-US"/>
          </a:p>
        </p:txBody>
      </p:sp>
    </p:spTree>
    <p:extLst>
      <p:ext uri="{BB962C8B-B14F-4D97-AF65-F5344CB8AC3E}">
        <p14:creationId xmlns:p14="http://schemas.microsoft.com/office/powerpoint/2010/main" val="281349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4.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94961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0" y="949616"/>
            <a:ext cx="12192000" cy="5908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23A7D-4891-5A47-9441-98D2A72CF2F6}" type="slidenum">
              <a:rPr lang="en-US" smtClean="0"/>
              <a:t>‹#›</a:t>
            </a:fld>
            <a:endParaRPr lang="en-US"/>
          </a:p>
        </p:txBody>
      </p:sp>
    </p:spTree>
    <p:extLst>
      <p:ext uri="{BB962C8B-B14F-4D97-AF65-F5344CB8AC3E}">
        <p14:creationId xmlns:p14="http://schemas.microsoft.com/office/powerpoint/2010/main" val="3383201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3200" kern="1200">
          <a:solidFill>
            <a:srgbClr val="0000FF"/>
          </a:solidFill>
          <a:latin typeface="Verdana" charset="0"/>
          <a:ea typeface="Verdana" charset="0"/>
          <a:cs typeface="Verdana" charset="0"/>
        </a:defRPr>
      </a:lvl1pPr>
    </p:titleStyle>
    <p:bodyStyle>
      <a:lvl1pPr marL="256032" indent="-256032" algn="l" defTabSz="457200" rtl="0" eaLnBrk="1" latinLnBrk="0" hangingPunct="1">
        <a:spcBef>
          <a:spcPct val="20000"/>
        </a:spcBef>
        <a:buFont typeface="Arial"/>
        <a:buChar char="•"/>
        <a:defRPr sz="3200" kern="1200">
          <a:solidFill>
            <a:srgbClr val="0000FF"/>
          </a:solidFill>
          <a:latin typeface="Verdana" charset="0"/>
          <a:ea typeface="Verdana" charset="0"/>
          <a:cs typeface="Verdana" charset="0"/>
        </a:defRPr>
      </a:lvl1pPr>
      <a:lvl2pPr marL="742950" indent="-285750" algn="l" defTabSz="457200" rtl="0" eaLnBrk="1" latinLnBrk="0" hangingPunct="1">
        <a:spcBef>
          <a:spcPct val="20000"/>
        </a:spcBef>
        <a:buFont typeface="Arial"/>
        <a:buChar char="–"/>
        <a:defRPr sz="2800" kern="1200">
          <a:solidFill>
            <a:schemeClr val="tx1"/>
          </a:solidFill>
          <a:latin typeface="Verdana" charset="0"/>
          <a:ea typeface="Verdana" charset="0"/>
          <a:cs typeface="Verdana" charset="0"/>
        </a:defRPr>
      </a:lvl2pPr>
      <a:lvl3pPr marL="1143000" indent="-228600" algn="l" defTabSz="457200" rtl="0" eaLnBrk="1" latinLnBrk="0" hangingPunct="1">
        <a:spcBef>
          <a:spcPct val="20000"/>
        </a:spcBef>
        <a:buFont typeface="Arial"/>
        <a:buChar char="•"/>
        <a:defRPr sz="1800" kern="1200">
          <a:solidFill>
            <a:schemeClr val="tx1"/>
          </a:solidFill>
          <a:latin typeface="Verdana" charset="0"/>
          <a:ea typeface="Verdana" charset="0"/>
          <a:cs typeface="Verdana" charset="0"/>
        </a:defRPr>
      </a:lvl3pPr>
      <a:lvl4pPr marL="1600200" indent="-228600" algn="l" defTabSz="457200" rtl="0" eaLnBrk="1" latinLnBrk="0" hangingPunct="1">
        <a:spcBef>
          <a:spcPct val="20000"/>
        </a:spcBef>
        <a:buFont typeface="Arial"/>
        <a:buChar char="–"/>
        <a:defRPr sz="1800" kern="1200">
          <a:solidFill>
            <a:schemeClr val="tx1"/>
          </a:solidFill>
          <a:latin typeface="Verdana" charset="0"/>
          <a:ea typeface="Verdana" charset="0"/>
          <a:cs typeface="Verdana" charset="0"/>
        </a:defRPr>
      </a:lvl4pPr>
      <a:lvl5pPr marL="2057400" indent="-228600" algn="l" defTabSz="457200" rtl="0" eaLnBrk="1" latinLnBrk="0" hangingPunct="1">
        <a:spcBef>
          <a:spcPct val="20000"/>
        </a:spcBef>
        <a:buFont typeface="Arial"/>
        <a:buChar char="»"/>
        <a:defRPr sz="1800" kern="1200">
          <a:solidFill>
            <a:schemeClr val="tx1"/>
          </a:solidFill>
          <a:latin typeface="Verdana" charset="0"/>
          <a:ea typeface="Verdana" charset="0"/>
          <a:cs typeface="Verdan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2051" name="Text Placeholder 2"/>
          <p:cNvSpPr>
            <a:spLocks noGrp="1"/>
          </p:cNvSpPr>
          <p:nvPr>
            <p:ph type="body" idx="1"/>
          </p:nvPr>
        </p:nvSpPr>
        <p:spPr bwMode="auto">
          <a:xfrm>
            <a:off x="609600" y="1600202"/>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898989"/>
                </a:solidFill>
              </a:defRPr>
            </a:lvl1pPr>
          </a:lstStyle>
          <a:p>
            <a:fld id="{C44FEAB4-1716-9148-8DFB-A4F8EC93D18B}" type="datetime1">
              <a:rPr lang="en-US" smtClean="0"/>
              <a:t>10/2/22</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898989"/>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898989"/>
                </a:solidFill>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3425007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12" r:id="rId12"/>
  </p:sldLayoutIdLst>
  <p:hf hdr="0" ftr="0" dt="0"/>
  <p:txStyles>
    <p:titleStyle>
      <a:lvl1pPr algn="ctr" rtl="0" eaLnBrk="1" fontAlgn="base" hangingPunct="1">
        <a:spcBef>
          <a:spcPct val="0"/>
        </a:spcBef>
        <a:spcAft>
          <a:spcPct val="0"/>
        </a:spcAft>
        <a:defRPr sz="4400" kern="1200">
          <a:solidFill>
            <a:srgbClr val="0432FF"/>
          </a:solidFill>
          <a:latin typeface="+mj-lt"/>
          <a:ea typeface="+mj-ea"/>
          <a:cs typeface="+mj-cs"/>
        </a:defRPr>
      </a:lvl1pPr>
      <a:lvl2pPr algn="ctr" rtl="0" eaLnBrk="1" fontAlgn="base" hangingPunct="1">
        <a:spcBef>
          <a:spcPct val="0"/>
        </a:spcBef>
        <a:spcAft>
          <a:spcPct val="0"/>
        </a:spcAft>
        <a:defRPr sz="4400">
          <a:solidFill>
            <a:schemeClr val="hlink"/>
          </a:solidFill>
          <a:latin typeface="Calibri" pitchFamily="34" charset="0"/>
        </a:defRPr>
      </a:lvl2pPr>
      <a:lvl3pPr algn="ctr" rtl="0" eaLnBrk="1" fontAlgn="base" hangingPunct="1">
        <a:spcBef>
          <a:spcPct val="0"/>
        </a:spcBef>
        <a:spcAft>
          <a:spcPct val="0"/>
        </a:spcAft>
        <a:defRPr sz="4400">
          <a:solidFill>
            <a:schemeClr val="hlink"/>
          </a:solidFill>
          <a:latin typeface="Calibri" pitchFamily="34" charset="0"/>
        </a:defRPr>
      </a:lvl3pPr>
      <a:lvl4pPr algn="ctr" rtl="0" eaLnBrk="1" fontAlgn="base" hangingPunct="1">
        <a:spcBef>
          <a:spcPct val="0"/>
        </a:spcBef>
        <a:spcAft>
          <a:spcPct val="0"/>
        </a:spcAft>
        <a:defRPr sz="4400">
          <a:solidFill>
            <a:schemeClr val="hlink"/>
          </a:solidFill>
          <a:latin typeface="Calibri" pitchFamily="34" charset="0"/>
        </a:defRPr>
      </a:lvl4pPr>
      <a:lvl5pPr algn="ctr" rtl="0" eaLnBrk="1" fontAlgn="base" hangingPunct="1">
        <a:spcBef>
          <a:spcPct val="0"/>
        </a:spcBef>
        <a:spcAft>
          <a:spcPct val="0"/>
        </a:spcAft>
        <a:defRPr sz="4400">
          <a:solidFill>
            <a:schemeClr val="hlink"/>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65" charset="0"/>
        <a:buChar char="•"/>
        <a:defRPr sz="3200" kern="1200">
          <a:solidFill>
            <a:srgbClr val="0432FF"/>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44551" y="182736"/>
            <a:ext cx="10502900" cy="1143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rPr dirty="0"/>
              <a:t>Title Text</a:t>
            </a:r>
          </a:p>
        </p:txBody>
      </p:sp>
      <p:sp>
        <p:nvSpPr>
          <p:cNvPr id="3" name="Body Level One…"/>
          <p:cNvSpPr txBox="1">
            <a:spLocks noGrp="1"/>
          </p:cNvSpPr>
          <p:nvPr>
            <p:ph type="body" idx="1"/>
          </p:nvPr>
        </p:nvSpPr>
        <p:spPr>
          <a:xfrm>
            <a:off x="844551" y="1325736"/>
            <a:ext cx="10502900" cy="489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 name="Slide Number Placeholder 4">
            <a:extLst>
              <a:ext uri="{FF2B5EF4-FFF2-40B4-BE49-F238E27FC236}">
                <a16:creationId xmlns:a16="http://schemas.microsoft.com/office/drawing/2014/main" id="{B0724CB0-7F6B-A147-A7CD-0A585295D41B}"/>
              </a:ext>
            </a:extLst>
          </p:cNvPr>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867">
                <a:solidFill>
                  <a:schemeClr val="tx1">
                    <a:tint val="75000"/>
                  </a:schemeClr>
                </a:solidFill>
                <a:latin typeface="Raleway" panose="020B0503030101060003" pitchFamily="34" charset="77"/>
              </a:defRPr>
            </a:lvl1pPr>
          </a:lstStyle>
          <a:p>
            <a:fld id="{BFF01206-8078-D04A-AD89-87956AD8AB46}" type="slidenum">
              <a:rPr lang="en-US" smtClean="0"/>
              <a:pPr/>
              <a:t>‹#›</a:t>
            </a:fld>
            <a:endParaRPr lang="en-US" dirty="0"/>
          </a:p>
        </p:txBody>
      </p:sp>
    </p:spTree>
    <p:extLst>
      <p:ext uri="{BB962C8B-B14F-4D97-AF65-F5344CB8AC3E}">
        <p14:creationId xmlns:p14="http://schemas.microsoft.com/office/powerpoint/2010/main" val="197448425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Lst>
  <p:transition spd="med"/>
  <p:hf hdr="0" ftr="0" dt="0"/>
  <p:txStyles>
    <p:titleStyle>
      <a:lvl1pPr marL="0" marR="0" indent="0" algn="ctr" defTabSz="412740" rtl="0" latinLnBrk="0">
        <a:lnSpc>
          <a:spcPct val="100000"/>
        </a:lnSpc>
        <a:spcBef>
          <a:spcPts val="0"/>
        </a:spcBef>
        <a:spcAft>
          <a:spcPts val="0"/>
        </a:spcAft>
        <a:buClrTx/>
        <a:buSzTx/>
        <a:buFontTx/>
        <a:buNone/>
        <a:tabLst/>
        <a:defRPr sz="3467" b="0" i="0" u="none" strike="noStrike" cap="none" spc="0" baseline="0">
          <a:ln>
            <a:noFill/>
          </a:ln>
          <a:solidFill>
            <a:srgbClr val="0070C0"/>
          </a:solidFill>
          <a:uFillTx/>
          <a:latin typeface="Raleway Medium" panose="020B0503030101060003" pitchFamily="34" charset="77"/>
          <a:ea typeface="+mn-ea"/>
          <a:cs typeface="+mn-cs"/>
          <a:sym typeface="Helvetica Light"/>
        </a:defRPr>
      </a:lvl1pPr>
      <a:lvl2pPr marL="0" marR="0" indent="114297"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2pPr>
      <a:lvl3pPr marL="0" marR="0" indent="228594"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3pPr>
      <a:lvl4pPr marL="0" marR="0" indent="342891"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4pPr>
      <a:lvl5pPr marL="0" marR="0" indent="457189"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5pPr>
      <a:lvl6pPr marL="0" marR="0" indent="571486"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6pPr>
      <a:lvl7pPr marL="0" marR="0" indent="685783"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7pPr>
      <a:lvl8pPr marL="0" marR="0" indent="800080"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8pPr>
      <a:lvl9pPr marL="0" marR="0" indent="914377"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9pPr>
    </p:titleStyle>
    <p:bodyStyle>
      <a:lvl1pPr marL="317492" marR="0" indent="-317492" algn="l" defTabSz="412740" rtl="0" latinLnBrk="0">
        <a:lnSpc>
          <a:spcPct val="100000"/>
        </a:lnSpc>
        <a:spcBef>
          <a:spcPts val="1400"/>
        </a:spcBef>
        <a:spcAft>
          <a:spcPts val="0"/>
        </a:spcAft>
        <a:buClrTx/>
        <a:buSzPct val="75000"/>
        <a:buFontTx/>
        <a:buChar char="•"/>
        <a:tabLst/>
        <a:defRPr sz="2600" b="0" i="0" u="none" strike="noStrike" cap="none" spc="0" baseline="0">
          <a:ln>
            <a:noFill/>
          </a:ln>
          <a:solidFill>
            <a:srgbClr val="000000"/>
          </a:solidFill>
          <a:uFillTx/>
          <a:latin typeface="Raleway" panose="020B0503030101060003" pitchFamily="34" charset="77"/>
          <a:ea typeface="+mn-ea"/>
          <a:cs typeface="+mn-cs"/>
          <a:sym typeface="Helvetica Light"/>
        </a:defRPr>
      </a:lvl1pPr>
      <a:lvl2pPr marL="634984" marR="0" indent="-317492" algn="l" defTabSz="412740" rtl="0" latinLnBrk="0">
        <a:lnSpc>
          <a:spcPct val="100000"/>
        </a:lnSpc>
        <a:spcBef>
          <a:spcPts val="800"/>
        </a:spcBef>
        <a:spcAft>
          <a:spcPts val="0"/>
        </a:spcAft>
        <a:buClrTx/>
        <a:buSzPct val="75000"/>
        <a:buFontTx/>
        <a:buChar char="•"/>
        <a:tabLst/>
        <a:defRPr sz="2400" b="0" i="0" u="none" strike="noStrike" cap="none" spc="0" baseline="0">
          <a:ln>
            <a:noFill/>
          </a:ln>
          <a:solidFill>
            <a:srgbClr val="000000"/>
          </a:solidFill>
          <a:uFillTx/>
          <a:latin typeface="Raleway" panose="020B0503030101060003" pitchFamily="34" charset="77"/>
          <a:ea typeface="+mn-ea"/>
          <a:cs typeface="+mn-cs"/>
          <a:sym typeface="Helvetica Light"/>
        </a:defRPr>
      </a:lvl2pPr>
      <a:lvl3pPr marL="952476" marR="0" indent="-317492" algn="l" defTabSz="412740" rtl="0" latinLnBrk="0">
        <a:lnSpc>
          <a:spcPct val="100000"/>
        </a:lnSpc>
        <a:spcBef>
          <a:spcPts val="800"/>
        </a:spcBef>
        <a:spcAft>
          <a:spcPts val="0"/>
        </a:spcAft>
        <a:buClrTx/>
        <a:buSzPct val="75000"/>
        <a:buFontTx/>
        <a:buChar char="•"/>
        <a:tabLst/>
        <a:defRPr sz="2000" b="0" i="0" u="none" strike="noStrike" cap="none" spc="0" baseline="0">
          <a:ln>
            <a:noFill/>
          </a:ln>
          <a:solidFill>
            <a:srgbClr val="000000"/>
          </a:solidFill>
          <a:uFillTx/>
          <a:latin typeface="Raleway" panose="020B0503030101060003" pitchFamily="34" charset="77"/>
          <a:ea typeface="+mn-ea"/>
          <a:cs typeface="+mn-cs"/>
          <a:sym typeface="Helvetica Light"/>
        </a:defRPr>
      </a:lvl3pPr>
      <a:lvl4pPr marL="1269968" marR="0" indent="-317492" algn="l" defTabSz="412740" rtl="0" latinLnBrk="0">
        <a:lnSpc>
          <a:spcPct val="100000"/>
        </a:lnSpc>
        <a:spcBef>
          <a:spcPts val="800"/>
        </a:spcBef>
        <a:spcAft>
          <a:spcPts val="0"/>
        </a:spcAft>
        <a:buClrTx/>
        <a:buSzPct val="75000"/>
        <a:buFontTx/>
        <a:buChar char="•"/>
        <a:tabLst/>
        <a:defRPr sz="1800" b="0" i="0" u="none" strike="noStrike" cap="none" spc="0" baseline="0">
          <a:ln>
            <a:noFill/>
          </a:ln>
          <a:solidFill>
            <a:srgbClr val="000000"/>
          </a:solidFill>
          <a:uFillTx/>
          <a:latin typeface="Raleway" panose="020B0503030101060003" pitchFamily="34" charset="77"/>
          <a:ea typeface="+mn-ea"/>
          <a:cs typeface="+mn-cs"/>
          <a:sym typeface="Helvetica Light"/>
        </a:defRPr>
      </a:lvl4pPr>
      <a:lvl5pPr marL="1587460" marR="0" indent="-317492" algn="l" defTabSz="412740" rtl="0" latinLnBrk="0">
        <a:lnSpc>
          <a:spcPct val="100000"/>
        </a:lnSpc>
        <a:spcBef>
          <a:spcPts val="800"/>
        </a:spcBef>
        <a:spcAft>
          <a:spcPts val="0"/>
        </a:spcAft>
        <a:buClrTx/>
        <a:buSzPct val="75000"/>
        <a:buFontTx/>
        <a:buChar char="•"/>
        <a:tabLst/>
        <a:defRPr sz="1600" b="0" i="0" u="none" strike="noStrike" cap="none" spc="0" baseline="0">
          <a:ln>
            <a:noFill/>
          </a:ln>
          <a:solidFill>
            <a:srgbClr val="000000"/>
          </a:solidFill>
          <a:uFillTx/>
          <a:latin typeface="Raleway" panose="020B0503030101060003" pitchFamily="34" charset="77"/>
          <a:ea typeface="+mn-ea"/>
          <a:cs typeface="+mn-cs"/>
          <a:sym typeface="Helvetica Light"/>
        </a:defRPr>
      </a:lvl5pPr>
      <a:lvl6pPr marL="1904952" marR="0" indent="-317492" algn="l" defTabSz="412740" rtl="0" latinLnBrk="0">
        <a:lnSpc>
          <a:spcPct val="100000"/>
        </a:lnSpc>
        <a:spcBef>
          <a:spcPts val="2951"/>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6pPr>
      <a:lvl7pPr marL="2222444" marR="0" indent="-317492" algn="l" defTabSz="412740" rtl="0" latinLnBrk="0">
        <a:lnSpc>
          <a:spcPct val="100000"/>
        </a:lnSpc>
        <a:spcBef>
          <a:spcPts val="2951"/>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7pPr>
      <a:lvl8pPr marL="2539937" marR="0" indent="-317492" algn="l" defTabSz="412740" rtl="0" latinLnBrk="0">
        <a:lnSpc>
          <a:spcPct val="100000"/>
        </a:lnSpc>
        <a:spcBef>
          <a:spcPts val="2951"/>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8pPr>
      <a:lvl9pPr marL="2857429" marR="0" indent="-317492" algn="l" defTabSz="412740" rtl="0" latinLnBrk="0">
        <a:lnSpc>
          <a:spcPct val="100000"/>
        </a:lnSpc>
        <a:spcBef>
          <a:spcPts val="2951"/>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1pPr>
      <a:lvl2pPr marL="0" marR="0" indent="114297"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2pPr>
      <a:lvl3pPr marL="0" marR="0" indent="228594"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3pPr>
      <a:lvl4pPr marL="0" marR="0" indent="342891"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4pPr>
      <a:lvl5pPr marL="0" marR="0" indent="457189"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5pPr>
      <a:lvl6pPr marL="0" marR="0" indent="571486"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6pPr>
      <a:lvl7pPr marL="0" marR="0" indent="685783"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7pPr>
      <a:lvl8pPr marL="0" marR="0" indent="800080"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8pPr>
      <a:lvl9pPr marL="0" marR="0" indent="914377" algn="ctr" defTabSz="41274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7"/>
          <p:cNvSpPr txBox="1">
            <a:spLocks noGrp="1"/>
          </p:cNvSpPr>
          <p:nvPr>
            <p:ph type="title"/>
          </p:nvPr>
        </p:nvSpPr>
        <p:spPr>
          <a:xfrm>
            <a:off x="0" y="0"/>
            <a:ext cx="12192000" cy="949615"/>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0000FF"/>
              </a:buClr>
              <a:buSzPts val="3200"/>
              <a:buFont typeface="Verdana"/>
              <a:buNone/>
              <a:defRPr sz="3200" b="0" i="0" u="none" strike="noStrike" cap="none">
                <a:solidFill>
                  <a:srgbClr val="0000FF"/>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7"/>
          <p:cNvSpPr txBox="1">
            <a:spLocks noGrp="1"/>
          </p:cNvSpPr>
          <p:nvPr>
            <p:ph type="body" idx="1"/>
          </p:nvPr>
        </p:nvSpPr>
        <p:spPr>
          <a:xfrm>
            <a:off x="0" y="949616"/>
            <a:ext cx="12192000" cy="5908384"/>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rgbClr val="0000FF"/>
              </a:buClr>
              <a:buSzPts val="3200"/>
              <a:buFont typeface="Arial"/>
              <a:buChar char="•"/>
              <a:defRPr sz="3200" b="0" i="0" u="none" strike="noStrike" cap="none">
                <a:solidFill>
                  <a:srgbClr val="0000FF"/>
                </a:solidFill>
                <a:latin typeface="Verdana"/>
                <a:ea typeface="Verdana"/>
                <a:cs typeface="Verdana"/>
                <a:sym typeface="Verdan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57"/>
          <p:cNvSpPr txBox="1">
            <a:spLocks noGrp="1"/>
          </p:cNvSpPr>
          <p:nvPr>
            <p:ph type="sldNum" idx="12"/>
          </p:nvPr>
        </p:nvSpPr>
        <p:spPr>
          <a:xfrm>
            <a:off x="9347200" y="6492876"/>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7097343"/>
      </p:ext>
    </p:extLst>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wmf"/><Relationship Id="rId7" Type="http://schemas.openxmlformats.org/officeDocument/2006/relationships/image" Target="../media/image24.png"/><Relationship Id="rId2" Type="http://schemas.openxmlformats.org/officeDocument/2006/relationships/image" Target="../media/image19.jpg"/><Relationship Id="rId1" Type="http://schemas.openxmlformats.org/officeDocument/2006/relationships/slideLayout" Target="../slideLayouts/slideLayout3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slideLayout" Target="../slideLayouts/slideLayout13.xml"/><Relationship Id="rId4" Type="http://schemas.openxmlformats.org/officeDocument/2006/relationships/image" Target="../media/image35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40.png"/><Relationship Id="rId12" Type="http://schemas.openxmlformats.org/officeDocument/2006/relationships/image" Target="../media/image73.png"/><Relationship Id="rId2" Type="http://schemas.openxmlformats.org/officeDocument/2006/relationships/image" Target="../media/image330.png"/><Relationship Id="rId1" Type="http://schemas.openxmlformats.org/officeDocument/2006/relationships/slideLayout" Target="../slideLayouts/slideLayout13.xml"/><Relationship Id="rId11" Type="http://schemas.openxmlformats.org/officeDocument/2006/relationships/image" Target="../media/image72.png"/><Relationship Id="rId10" Type="http://schemas.openxmlformats.org/officeDocument/2006/relationships/image" Target="../media/image71.png"/><Relationship Id="rId4" Type="http://schemas.openxmlformats.org/officeDocument/2006/relationships/image" Target="../media/image350.png"/><Relationship Id="rId9" Type="http://schemas.openxmlformats.org/officeDocument/2006/relationships/image" Target="../media/image70.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80.png"/></Relationships>
</file>

<file path=ppt/slides/_rels/slide23.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52.png"/><Relationship Id="rId7" Type="http://schemas.openxmlformats.org/officeDocument/2006/relationships/image" Target="../media/image430.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420.png"/><Relationship Id="rId5" Type="http://schemas.openxmlformats.org/officeDocument/2006/relationships/image" Target="../media/image410.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28.png"/><Relationship Id="rId7" Type="http://schemas.openxmlformats.org/officeDocument/2006/relationships/image" Target="../media/image470.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380.png"/><Relationship Id="rId5" Type="http://schemas.openxmlformats.org/officeDocument/2006/relationships/image" Target="../media/image31.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3.png"/><Relationship Id="rId7"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png"/><Relationship Id="rId9"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41.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50.png"/><Relationship Id="rId5" Type="http://schemas.openxmlformats.org/officeDocument/2006/relationships/image" Target="../media/image48.png"/><Relationship Id="rId4" Type="http://schemas.openxmlformats.org/officeDocument/2006/relationships/image" Target="../media/image4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tiff"/><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25.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emf"/></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22.xml"/><Relationship Id="rId1" Type="http://schemas.openxmlformats.org/officeDocument/2006/relationships/slideLayout" Target="../slideLayouts/slideLayout25.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emf"/></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25.xml"/><Relationship Id="rId5" Type="http://schemas.openxmlformats.org/officeDocument/2006/relationships/image" Target="../media/image62.png"/><Relationship Id="rId4" Type="http://schemas.openxmlformats.org/officeDocument/2006/relationships/image" Target="../media/image59.emf"/></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25.xml"/><Relationship Id="rId4" Type="http://schemas.openxmlformats.org/officeDocument/2006/relationships/image" Target="../media/image63.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tiff"/><Relationship Id="rId5" Type="http://schemas.openxmlformats.org/officeDocument/2006/relationships/image" Target="../media/image5.png"/><Relationship Id="rId10" Type="http://schemas.openxmlformats.org/officeDocument/2006/relationships/image" Target="../media/image12.jpeg"/><Relationship Id="rId4" Type="http://schemas.openxmlformats.org/officeDocument/2006/relationships/image" Target="../media/image4.jpeg"/><Relationship Id="rId9" Type="http://schemas.openxmlformats.org/officeDocument/2006/relationships/image" Target="../media/image11.jpeg"/></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273FB-D2B3-F844-B7EA-990A8C1090C3}"/>
              </a:ext>
            </a:extLst>
          </p:cNvPr>
          <p:cNvSpPr>
            <a:spLocks noGrp="1"/>
          </p:cNvSpPr>
          <p:nvPr>
            <p:ph type="ctrTitle"/>
          </p:nvPr>
        </p:nvSpPr>
        <p:spPr>
          <a:xfrm>
            <a:off x="914400" y="240633"/>
            <a:ext cx="10363200" cy="2483518"/>
          </a:xfrm>
        </p:spPr>
        <p:txBody>
          <a:bodyPr>
            <a:normAutofit/>
          </a:bodyPr>
          <a:lstStyle/>
          <a:p>
            <a:r>
              <a:rPr lang="en-US" sz="4000" dirty="0">
                <a:solidFill>
                  <a:schemeClr val="tx1"/>
                </a:solidFill>
              </a:rPr>
              <a:t>Harvard System-Theory Talk Series</a:t>
            </a:r>
            <a:br>
              <a:rPr lang="en-US" sz="4000" dirty="0">
                <a:solidFill>
                  <a:schemeClr val="tx1"/>
                </a:solidFill>
              </a:rPr>
            </a:br>
            <a:endParaRPr lang="en-US" dirty="0">
              <a:solidFill>
                <a:schemeClr val="tx1"/>
              </a:solidFill>
            </a:endParaRPr>
          </a:p>
        </p:txBody>
      </p:sp>
      <p:sp>
        <p:nvSpPr>
          <p:cNvPr id="3" name="Subtitle 2">
            <a:extLst>
              <a:ext uri="{FF2B5EF4-FFF2-40B4-BE49-F238E27FC236}">
                <a16:creationId xmlns:a16="http://schemas.microsoft.com/office/drawing/2014/main" id="{21F3D997-7528-C04C-B45D-1809352ACC30}"/>
              </a:ext>
            </a:extLst>
          </p:cNvPr>
          <p:cNvSpPr>
            <a:spLocks noGrp="1"/>
          </p:cNvSpPr>
          <p:nvPr>
            <p:ph type="subTitle" idx="1"/>
          </p:nvPr>
        </p:nvSpPr>
        <p:spPr>
          <a:xfrm>
            <a:off x="0" y="4756151"/>
            <a:ext cx="12192000" cy="1146007"/>
          </a:xfrm>
        </p:spPr>
        <p:txBody>
          <a:bodyPr>
            <a:noAutofit/>
          </a:bodyPr>
          <a:lstStyle/>
          <a:p>
            <a:r>
              <a:rPr lang="en-US" sz="2800" dirty="0">
                <a:solidFill>
                  <a:schemeClr val="tx2"/>
                </a:solidFill>
              </a:rPr>
              <a:t>Minlan Yu</a:t>
            </a:r>
          </a:p>
          <a:p>
            <a:r>
              <a:rPr lang="en-US" sz="2800" dirty="0">
                <a:solidFill>
                  <a:schemeClr val="tx2"/>
                </a:solidFill>
              </a:rPr>
              <a:t>Harvard University</a:t>
            </a:r>
          </a:p>
          <a:p>
            <a:endParaRPr lang="en-US" sz="2800" dirty="0">
              <a:solidFill>
                <a:schemeClr val="tx2"/>
              </a:solidFill>
            </a:endParaRPr>
          </a:p>
          <a:p>
            <a:endParaRPr lang="en-US" sz="2800" dirty="0">
              <a:solidFill>
                <a:schemeClr val="tx2"/>
              </a:solidFill>
            </a:endParaRPr>
          </a:p>
        </p:txBody>
      </p:sp>
      <p:sp>
        <p:nvSpPr>
          <p:cNvPr id="4" name="Slide Number Placeholder 3">
            <a:extLst>
              <a:ext uri="{FF2B5EF4-FFF2-40B4-BE49-F238E27FC236}">
                <a16:creationId xmlns:a16="http://schemas.microsoft.com/office/drawing/2014/main" id="{1D0D740D-C96A-9448-AE8E-FCE311E0996C}"/>
              </a:ext>
            </a:extLst>
          </p:cNvPr>
          <p:cNvSpPr>
            <a:spLocks noGrp="1"/>
          </p:cNvSpPr>
          <p:nvPr>
            <p:ph type="sldNum" sz="quarter" idx="12"/>
          </p:nvPr>
        </p:nvSpPr>
        <p:spPr/>
        <p:txBody>
          <a:bodyPr/>
          <a:lstStyle/>
          <a:p>
            <a:fld id="{A5A23A7D-4891-5A47-9441-98D2A72CF2F6}" type="slidenum">
              <a:rPr lang="en-US" smtClean="0"/>
              <a:t>1</a:t>
            </a:fld>
            <a:endParaRPr lang="en-US"/>
          </a:p>
        </p:txBody>
      </p:sp>
      <p:sp>
        <p:nvSpPr>
          <p:cNvPr id="5" name="Title 1">
            <a:extLst>
              <a:ext uri="{FF2B5EF4-FFF2-40B4-BE49-F238E27FC236}">
                <a16:creationId xmlns:a16="http://schemas.microsoft.com/office/drawing/2014/main" id="{8E023888-B037-E49B-EC7E-73698E3C4364}"/>
              </a:ext>
            </a:extLst>
          </p:cNvPr>
          <p:cNvSpPr txBox="1">
            <a:spLocks/>
          </p:cNvSpPr>
          <p:nvPr/>
        </p:nvSpPr>
        <p:spPr>
          <a:xfrm>
            <a:off x="914400" y="1977274"/>
            <a:ext cx="10363200" cy="24835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200" kern="1200">
                <a:solidFill>
                  <a:srgbClr val="0000FF"/>
                </a:solidFill>
                <a:latin typeface="Verdana" charset="0"/>
                <a:ea typeface="Verdana" charset="0"/>
                <a:cs typeface="Verdana" charset="0"/>
              </a:defRPr>
            </a:lvl1pPr>
          </a:lstStyle>
          <a:p>
            <a:r>
              <a:rPr lang="en-US" dirty="0"/>
              <a:t>Algorithms in Programmable Switches</a:t>
            </a:r>
          </a:p>
        </p:txBody>
      </p:sp>
    </p:spTree>
    <p:extLst>
      <p:ext uri="{BB962C8B-B14F-4D97-AF65-F5344CB8AC3E}">
        <p14:creationId xmlns:p14="http://schemas.microsoft.com/office/powerpoint/2010/main" val="84973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1F108E-59F2-2328-6E44-FD9649E70F67}"/>
              </a:ext>
            </a:extLst>
          </p:cNvPr>
          <p:cNvSpPr>
            <a:spLocks noGrp="1"/>
          </p:cNvSpPr>
          <p:nvPr>
            <p:ph type="body" idx="1"/>
          </p:nvPr>
        </p:nvSpPr>
        <p:spPr/>
        <p:txBody>
          <a:bodyPr/>
          <a:lstStyle/>
          <a:p>
            <a:r>
              <a:rPr lang="en-US" dirty="0"/>
              <a:t>Network telemetry</a:t>
            </a:r>
          </a:p>
          <a:p>
            <a:pPr lvl="1"/>
            <a:r>
              <a:rPr lang="en-US" dirty="0"/>
              <a:t>Collect fine-grained data across many switches while supporting diverse queries?</a:t>
            </a:r>
          </a:p>
          <a:p>
            <a:pPr lvl="1"/>
            <a:r>
              <a:rPr lang="en-US" dirty="0"/>
              <a:t>High throughput, low latency for self-driving networks</a:t>
            </a:r>
          </a:p>
          <a:p>
            <a:pPr marL="50800" indent="0">
              <a:buNone/>
            </a:pPr>
            <a:endParaRPr lang="en-US" dirty="0"/>
          </a:p>
          <a:p>
            <a:r>
              <a:rPr lang="en-US" dirty="0"/>
              <a:t>In-network computing</a:t>
            </a:r>
          </a:p>
          <a:p>
            <a:pPr lvl="1"/>
            <a:r>
              <a:rPr lang="en-US" dirty="0"/>
              <a:t>Offload high-level applications to switches</a:t>
            </a:r>
          </a:p>
          <a:p>
            <a:pPr lvl="1"/>
            <a:r>
              <a:rPr lang="en-US" dirty="0"/>
              <a:t>Database queries: Low query completion time</a:t>
            </a:r>
          </a:p>
          <a:p>
            <a:pPr lvl="1"/>
            <a:r>
              <a:rPr lang="en-US" dirty="0"/>
              <a:t>DDoS defenses: High throughput</a:t>
            </a:r>
          </a:p>
          <a:p>
            <a:pPr lvl="1"/>
            <a:endParaRPr lang="en-US" dirty="0"/>
          </a:p>
          <a:p>
            <a:endParaRPr lang="en-US" dirty="0"/>
          </a:p>
          <a:p>
            <a:endParaRPr lang="en-US" dirty="0"/>
          </a:p>
        </p:txBody>
      </p:sp>
      <p:sp>
        <p:nvSpPr>
          <p:cNvPr id="3" name="Title 2">
            <a:extLst>
              <a:ext uri="{FF2B5EF4-FFF2-40B4-BE49-F238E27FC236}">
                <a16:creationId xmlns:a16="http://schemas.microsoft.com/office/drawing/2014/main" id="{59C6B2CD-E0DE-AA21-3A69-C65DEBE4E8E1}"/>
              </a:ext>
            </a:extLst>
          </p:cNvPr>
          <p:cNvSpPr>
            <a:spLocks noGrp="1"/>
          </p:cNvSpPr>
          <p:nvPr>
            <p:ph type="title"/>
          </p:nvPr>
        </p:nvSpPr>
        <p:spPr/>
        <p:txBody>
          <a:bodyPr/>
          <a:lstStyle/>
          <a:p>
            <a:r>
              <a:rPr lang="en-US" dirty="0"/>
              <a:t>Two Example Applications on Programmable Switches</a:t>
            </a:r>
          </a:p>
        </p:txBody>
      </p:sp>
      <p:sp>
        <p:nvSpPr>
          <p:cNvPr id="4" name="Slide Number Placeholder 3">
            <a:extLst>
              <a:ext uri="{FF2B5EF4-FFF2-40B4-BE49-F238E27FC236}">
                <a16:creationId xmlns:a16="http://schemas.microsoft.com/office/drawing/2014/main" id="{A8E548A5-028E-5DA7-EFE9-FBE0D4BB0E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07719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F7FD37-9691-8241-AF0C-EE096E846EF6}"/>
              </a:ext>
            </a:extLst>
          </p:cNvPr>
          <p:cNvSpPr>
            <a:spLocks noGrp="1"/>
          </p:cNvSpPr>
          <p:nvPr>
            <p:ph type="title"/>
          </p:nvPr>
        </p:nvSpPr>
        <p:spPr/>
        <p:txBody>
          <a:bodyPr/>
          <a:lstStyle/>
          <a:p>
            <a:r>
              <a:rPr lang="en-US" dirty="0"/>
              <a:t>Challenges of Programmable Switches</a:t>
            </a:r>
          </a:p>
        </p:txBody>
      </p:sp>
      <p:sp>
        <p:nvSpPr>
          <p:cNvPr id="4" name="Slide Number Placeholder 3">
            <a:extLst>
              <a:ext uri="{FF2B5EF4-FFF2-40B4-BE49-F238E27FC236}">
                <a16:creationId xmlns:a16="http://schemas.microsoft.com/office/drawing/2014/main" id="{D632013A-998E-F941-81CA-BE63900844EA}"/>
              </a:ext>
            </a:extLst>
          </p:cNvPr>
          <p:cNvSpPr>
            <a:spLocks noGrp="1"/>
          </p:cNvSpPr>
          <p:nvPr>
            <p:ph type="sldNum" sz="quarter" idx="10"/>
          </p:nvPr>
        </p:nvSpPr>
        <p:spPr>
          <a:xfrm>
            <a:off x="9347200" y="6492876"/>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A5A23A7D-4891-5A47-9441-98D2A72CF2F6}" type="slidenum">
              <a:rPr lang="en-US" smtClean="0"/>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2400" b="0" i="0" u="none" strike="noStrike" kern="1200" cap="none" spc="0" normalizeH="0" baseline="0" noProof="0">
              <a:ln>
                <a:noFill/>
              </a:ln>
              <a:solidFill>
                <a:srgbClr val="000000">
                  <a:tint val="75000"/>
                </a:srgb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7DDFF7C7-2E11-1044-8890-8FADADFA2586}"/>
              </a:ext>
            </a:extLst>
          </p:cNvPr>
          <p:cNvSpPr txBox="1"/>
          <p:nvPr/>
        </p:nvSpPr>
        <p:spPr>
          <a:xfrm>
            <a:off x="304801" y="2350597"/>
            <a:ext cx="4981014" cy="523220"/>
          </a:xfrm>
          <a:prstGeom prst="rect">
            <a:avLst/>
          </a:prstGeom>
          <a:ln w="63500"/>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mn-ea"/>
                <a:cs typeface="+mn-cs"/>
              </a:rPr>
              <a:t>Significant data growth</a:t>
            </a:r>
          </a:p>
        </p:txBody>
      </p:sp>
      <p:sp>
        <p:nvSpPr>
          <p:cNvPr id="6" name="TextBox 5">
            <a:extLst>
              <a:ext uri="{FF2B5EF4-FFF2-40B4-BE49-F238E27FC236}">
                <a16:creationId xmlns:a16="http://schemas.microsoft.com/office/drawing/2014/main" id="{7F9BFBD3-8FAC-6E46-A1FB-EA68C0273177}"/>
              </a:ext>
            </a:extLst>
          </p:cNvPr>
          <p:cNvSpPr txBox="1"/>
          <p:nvPr/>
        </p:nvSpPr>
        <p:spPr>
          <a:xfrm>
            <a:off x="6906187" y="2350597"/>
            <a:ext cx="4428563" cy="523220"/>
          </a:xfrm>
          <a:prstGeom prst="rect">
            <a:avLst/>
          </a:prstGeom>
          <a:ln w="63500"/>
        </p:spPr>
        <p:style>
          <a:lnRef idx="2">
            <a:schemeClr val="accent5"/>
          </a:lnRef>
          <a:fillRef idx="1">
            <a:schemeClr val="lt1"/>
          </a:fillRef>
          <a:effectRef idx="0">
            <a:schemeClr val="accent5"/>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mn-ea"/>
                <a:cs typeface="+mn-cs"/>
              </a:rPr>
              <a:t>Limited memory</a:t>
            </a:r>
          </a:p>
        </p:txBody>
      </p:sp>
      <p:cxnSp>
        <p:nvCxnSpPr>
          <p:cNvPr id="7" name="Straight Arrow Connector 6">
            <a:extLst>
              <a:ext uri="{FF2B5EF4-FFF2-40B4-BE49-F238E27FC236}">
                <a16:creationId xmlns:a16="http://schemas.microsoft.com/office/drawing/2014/main" id="{24DD4EC0-5F23-C845-869D-115B7AD64EAF}"/>
              </a:ext>
            </a:extLst>
          </p:cNvPr>
          <p:cNvCxnSpPr>
            <a:cxnSpLocks/>
            <a:stCxn id="5" idx="3"/>
            <a:endCxn id="6" idx="1"/>
          </p:cNvCxnSpPr>
          <p:nvPr/>
        </p:nvCxnSpPr>
        <p:spPr>
          <a:xfrm>
            <a:off x="5285815" y="2612207"/>
            <a:ext cx="162037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A94A835-67E1-B049-B366-1958786F329E}"/>
              </a:ext>
            </a:extLst>
          </p:cNvPr>
          <p:cNvSpPr txBox="1"/>
          <p:nvPr/>
        </p:nvSpPr>
        <p:spPr>
          <a:xfrm>
            <a:off x="304801" y="3722571"/>
            <a:ext cx="4981014" cy="523220"/>
          </a:xfrm>
          <a:prstGeom prst="rect">
            <a:avLst/>
          </a:prstGeom>
          <a:ln w="63500"/>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mn-ea"/>
                <a:cs typeface="+mn-cs"/>
              </a:rPr>
              <a:t>Diverse programs</a:t>
            </a:r>
          </a:p>
        </p:txBody>
      </p:sp>
      <p:sp>
        <p:nvSpPr>
          <p:cNvPr id="14" name="TextBox 13">
            <a:extLst>
              <a:ext uri="{FF2B5EF4-FFF2-40B4-BE49-F238E27FC236}">
                <a16:creationId xmlns:a16="http://schemas.microsoft.com/office/drawing/2014/main" id="{399917FD-E2A4-634F-A870-AAE8A2745736}"/>
              </a:ext>
            </a:extLst>
          </p:cNvPr>
          <p:cNvSpPr txBox="1"/>
          <p:nvPr/>
        </p:nvSpPr>
        <p:spPr>
          <a:xfrm>
            <a:off x="6906187" y="3708805"/>
            <a:ext cx="4428563" cy="523220"/>
          </a:xfrm>
          <a:prstGeom prst="rect">
            <a:avLst/>
          </a:prstGeom>
          <a:ln w="63500"/>
        </p:spPr>
        <p:style>
          <a:lnRef idx="2">
            <a:schemeClr val="accent5"/>
          </a:lnRef>
          <a:fillRef idx="1">
            <a:schemeClr val="lt1"/>
          </a:fillRef>
          <a:effectRef idx="0">
            <a:schemeClr val="accent5"/>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mn-ea"/>
                <a:cs typeface="+mn-cs"/>
              </a:rPr>
              <a:t>Limited programmability</a:t>
            </a:r>
          </a:p>
        </p:txBody>
      </p:sp>
      <p:cxnSp>
        <p:nvCxnSpPr>
          <p:cNvPr id="15" name="Straight Arrow Connector 14">
            <a:extLst>
              <a:ext uri="{FF2B5EF4-FFF2-40B4-BE49-F238E27FC236}">
                <a16:creationId xmlns:a16="http://schemas.microsoft.com/office/drawing/2014/main" id="{20011883-F897-EF4D-A8BC-C4AD7F699320}"/>
              </a:ext>
            </a:extLst>
          </p:cNvPr>
          <p:cNvCxnSpPr>
            <a:cxnSpLocks/>
            <a:endCxn id="14" idx="1"/>
          </p:cNvCxnSpPr>
          <p:nvPr/>
        </p:nvCxnSpPr>
        <p:spPr>
          <a:xfrm>
            <a:off x="5285815" y="3970415"/>
            <a:ext cx="162037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99A998E-B96E-D64C-8A02-0B7863F4DD84}"/>
              </a:ext>
            </a:extLst>
          </p:cNvPr>
          <p:cNvSpPr txBox="1"/>
          <p:nvPr/>
        </p:nvSpPr>
        <p:spPr>
          <a:xfrm>
            <a:off x="304801" y="5189016"/>
            <a:ext cx="4981014" cy="523220"/>
          </a:xfrm>
          <a:prstGeom prst="rect">
            <a:avLst/>
          </a:prstGeom>
          <a:ln w="63500"/>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mn-ea"/>
                <a:cs typeface="+mn-cs"/>
              </a:rPr>
              <a:t>Increasing line rate</a:t>
            </a:r>
          </a:p>
        </p:txBody>
      </p:sp>
      <p:sp>
        <p:nvSpPr>
          <p:cNvPr id="17" name="TextBox 16">
            <a:extLst>
              <a:ext uri="{FF2B5EF4-FFF2-40B4-BE49-F238E27FC236}">
                <a16:creationId xmlns:a16="http://schemas.microsoft.com/office/drawing/2014/main" id="{156C72E8-8143-544B-9DF4-5FFBCDF8655A}"/>
              </a:ext>
            </a:extLst>
          </p:cNvPr>
          <p:cNvSpPr txBox="1"/>
          <p:nvPr/>
        </p:nvSpPr>
        <p:spPr>
          <a:xfrm>
            <a:off x="6906187" y="5175250"/>
            <a:ext cx="4981012" cy="523220"/>
          </a:xfrm>
          <a:prstGeom prst="rect">
            <a:avLst/>
          </a:prstGeom>
          <a:ln w="63500"/>
        </p:spPr>
        <p:style>
          <a:lnRef idx="2">
            <a:schemeClr val="accent5"/>
          </a:lnRef>
          <a:fillRef idx="1">
            <a:schemeClr val="lt1"/>
          </a:fillRef>
          <a:effectRef idx="0">
            <a:schemeClr val="accent5"/>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mn-ea"/>
                <a:cs typeface="+mn-cs"/>
              </a:rPr>
              <a:t>Limited per packet processing</a:t>
            </a:r>
          </a:p>
        </p:txBody>
      </p:sp>
      <p:cxnSp>
        <p:nvCxnSpPr>
          <p:cNvPr id="18" name="Straight Arrow Connector 17">
            <a:extLst>
              <a:ext uri="{FF2B5EF4-FFF2-40B4-BE49-F238E27FC236}">
                <a16:creationId xmlns:a16="http://schemas.microsoft.com/office/drawing/2014/main" id="{E61D9C6E-C40E-3046-8CE8-9456AD40A48F}"/>
              </a:ext>
            </a:extLst>
          </p:cNvPr>
          <p:cNvCxnSpPr>
            <a:cxnSpLocks/>
            <a:endCxn id="17" idx="1"/>
          </p:cNvCxnSpPr>
          <p:nvPr/>
        </p:nvCxnSpPr>
        <p:spPr>
          <a:xfrm>
            <a:off x="5285815" y="5436860"/>
            <a:ext cx="162037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1">
            <a:extLst>
              <a:ext uri="{FF2B5EF4-FFF2-40B4-BE49-F238E27FC236}">
                <a16:creationId xmlns:a16="http://schemas.microsoft.com/office/drawing/2014/main" id="{F2EA9EA5-36CC-FB40-AABC-9E8460AA1F93}"/>
              </a:ext>
            </a:extLst>
          </p:cNvPr>
          <p:cNvSpPr>
            <a:spLocks noGrp="1"/>
          </p:cNvSpPr>
          <p:nvPr>
            <p:ph idx="1"/>
          </p:nvPr>
        </p:nvSpPr>
        <p:spPr>
          <a:xfrm>
            <a:off x="0" y="1291599"/>
            <a:ext cx="6267450" cy="5908384"/>
          </a:xfrm>
        </p:spPr>
        <p:txBody>
          <a:bodyPr/>
          <a:lstStyle/>
          <a:p>
            <a:r>
              <a:rPr lang="en-US" dirty="0"/>
              <a:t>Growing applications</a:t>
            </a:r>
          </a:p>
        </p:txBody>
      </p:sp>
      <p:sp>
        <p:nvSpPr>
          <p:cNvPr id="20" name="Content Placeholder 1">
            <a:extLst>
              <a:ext uri="{FF2B5EF4-FFF2-40B4-BE49-F238E27FC236}">
                <a16:creationId xmlns:a16="http://schemas.microsoft.com/office/drawing/2014/main" id="{D2D64ABE-AC77-2C43-AB6F-1937FC2BD5D1}"/>
              </a:ext>
            </a:extLst>
          </p:cNvPr>
          <p:cNvSpPr txBox="1">
            <a:spLocks/>
          </p:cNvSpPr>
          <p:nvPr/>
        </p:nvSpPr>
        <p:spPr>
          <a:xfrm>
            <a:off x="6572251" y="1341138"/>
            <a:ext cx="6267450" cy="5908384"/>
          </a:xfrm>
          <a:prstGeom prst="rect">
            <a:avLst/>
          </a:prstGeom>
        </p:spPr>
        <p:txBody>
          <a:bodyPr vert="horz" lIns="91440" tIns="45720" rIns="91440" bIns="45720" rtlCol="0">
            <a:normAutofit/>
          </a:bodyPr>
          <a:lstStyle>
            <a:lvl1pPr marL="256032" indent="-256032" algn="l" defTabSz="457200" rtl="0" eaLnBrk="1" latinLnBrk="0" hangingPunct="1">
              <a:spcBef>
                <a:spcPct val="20000"/>
              </a:spcBef>
              <a:buFont typeface="Arial"/>
              <a:buChar char="•"/>
              <a:defRPr sz="2800" kern="1200">
                <a:solidFill>
                  <a:srgbClr val="0000FF"/>
                </a:solidFill>
                <a:latin typeface="Verdana" charset="0"/>
                <a:ea typeface="Verdana" charset="0"/>
                <a:cs typeface="Verdana" charset="0"/>
              </a:defRPr>
            </a:lvl1pPr>
            <a:lvl2pPr marL="742950" indent="-285750" algn="l" defTabSz="457200" rtl="0" eaLnBrk="1" latinLnBrk="0" hangingPunct="1">
              <a:spcBef>
                <a:spcPct val="20000"/>
              </a:spcBef>
              <a:buFont typeface="Arial"/>
              <a:buChar char="–"/>
              <a:defRPr sz="2400" kern="1200">
                <a:solidFill>
                  <a:schemeClr val="tx1"/>
                </a:solidFill>
                <a:latin typeface="Verdana" charset="0"/>
                <a:ea typeface="Verdana" charset="0"/>
                <a:cs typeface="Verdana" charset="0"/>
              </a:defRPr>
            </a:lvl2pPr>
            <a:lvl3pPr marL="1143000" indent="-228600" algn="l" defTabSz="457200" rtl="0" eaLnBrk="1" latinLnBrk="0" hangingPunct="1">
              <a:spcBef>
                <a:spcPct val="20000"/>
              </a:spcBef>
              <a:buFont typeface="Arial"/>
              <a:buChar char="•"/>
              <a:defRPr sz="1600" kern="1200">
                <a:solidFill>
                  <a:schemeClr val="tx1"/>
                </a:solidFill>
                <a:latin typeface="Verdana" charset="0"/>
                <a:ea typeface="Verdana" charset="0"/>
                <a:cs typeface="Verdana" charset="0"/>
              </a:defRPr>
            </a:lvl3pPr>
            <a:lvl4pPr marL="1600200" indent="-228600" algn="l" defTabSz="457200" rtl="0" eaLnBrk="1" latinLnBrk="0" hangingPunct="1">
              <a:spcBef>
                <a:spcPct val="20000"/>
              </a:spcBef>
              <a:buFont typeface="Arial"/>
              <a:buChar char="–"/>
              <a:defRPr sz="1600" kern="1200">
                <a:solidFill>
                  <a:schemeClr val="tx1"/>
                </a:solidFill>
                <a:latin typeface="Verdana" charset="0"/>
                <a:ea typeface="Verdana" charset="0"/>
                <a:cs typeface="Verdana" charset="0"/>
              </a:defRPr>
            </a:lvl4pPr>
            <a:lvl5pPr marL="2057400" indent="-228600" algn="l" defTabSz="457200" rtl="0" eaLnBrk="1" latinLnBrk="0" hangingPunct="1">
              <a:spcBef>
                <a:spcPct val="20000"/>
              </a:spcBef>
              <a:buFont typeface="Arial"/>
              <a:buChar char="»"/>
              <a:defRPr sz="1600" kern="1200">
                <a:solidFill>
                  <a:schemeClr val="tx1"/>
                </a:solidFill>
                <a:latin typeface="Verdana" charset="0"/>
                <a:ea typeface="Verdana" charset="0"/>
                <a:cs typeface="Verdan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Switch limitations</a:t>
            </a:r>
          </a:p>
        </p:txBody>
      </p:sp>
    </p:spTree>
    <p:extLst>
      <p:ext uri="{BB962C8B-B14F-4D97-AF65-F5344CB8AC3E}">
        <p14:creationId xmlns:p14="http://schemas.microsoft.com/office/powerpoint/2010/main" val="3562683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1F108E-59F2-2328-6E44-FD9649E70F67}"/>
              </a:ext>
            </a:extLst>
          </p:cNvPr>
          <p:cNvSpPr>
            <a:spLocks noGrp="1"/>
          </p:cNvSpPr>
          <p:nvPr>
            <p:ph type="body" idx="1"/>
          </p:nvPr>
        </p:nvSpPr>
        <p:spPr/>
        <p:txBody>
          <a:bodyPr/>
          <a:lstStyle/>
          <a:p>
            <a:r>
              <a:rPr lang="en-US" dirty="0"/>
              <a:t>Network telemetry</a:t>
            </a:r>
          </a:p>
          <a:p>
            <a:pPr lvl="1"/>
            <a:r>
              <a:rPr lang="en-US" dirty="0"/>
              <a:t>Collect fine-grained data across many switches while supporting diverse queries?</a:t>
            </a:r>
          </a:p>
          <a:p>
            <a:pPr lvl="1"/>
            <a:r>
              <a:rPr lang="en-US" dirty="0"/>
              <a:t>In-network telemetry: Reduce bits in packets</a:t>
            </a:r>
          </a:p>
          <a:p>
            <a:pPr lvl="1"/>
            <a:r>
              <a:rPr lang="en-US" dirty="0"/>
              <a:t>Direct-telemetry access: Reduce collection overhead</a:t>
            </a:r>
          </a:p>
          <a:p>
            <a:endParaRPr lang="en-US" dirty="0"/>
          </a:p>
          <a:p>
            <a:r>
              <a:rPr lang="en-US" dirty="0"/>
              <a:t>In-network computing</a:t>
            </a:r>
          </a:p>
          <a:p>
            <a:pPr lvl="1"/>
            <a:r>
              <a:rPr lang="en-US" dirty="0"/>
              <a:t>Offload high-level applications to switches for high throughput</a:t>
            </a:r>
          </a:p>
          <a:p>
            <a:pPr lvl="1"/>
            <a:r>
              <a:rPr lang="en-US" dirty="0"/>
              <a:t>Database queries: Run best effort queries at switches</a:t>
            </a:r>
          </a:p>
          <a:p>
            <a:pPr lvl="1"/>
            <a:r>
              <a:rPr lang="en-US" dirty="0"/>
              <a:t>DDoS defense: Support diverse defense tasks with limited resources.</a:t>
            </a:r>
          </a:p>
          <a:p>
            <a:pPr lvl="1"/>
            <a:endParaRPr lang="en-US" dirty="0"/>
          </a:p>
          <a:p>
            <a:endParaRPr lang="en-US" dirty="0"/>
          </a:p>
          <a:p>
            <a:endParaRPr lang="en-US" dirty="0"/>
          </a:p>
        </p:txBody>
      </p:sp>
      <p:sp>
        <p:nvSpPr>
          <p:cNvPr id="3" name="Title 2">
            <a:extLst>
              <a:ext uri="{FF2B5EF4-FFF2-40B4-BE49-F238E27FC236}">
                <a16:creationId xmlns:a16="http://schemas.microsoft.com/office/drawing/2014/main" id="{59C6B2CD-E0DE-AA21-3A69-C65DEBE4E8E1}"/>
              </a:ext>
            </a:extLst>
          </p:cNvPr>
          <p:cNvSpPr>
            <a:spLocks noGrp="1"/>
          </p:cNvSpPr>
          <p:nvPr>
            <p:ph type="title"/>
          </p:nvPr>
        </p:nvSpPr>
        <p:spPr/>
        <p:txBody>
          <a:bodyPr/>
          <a:lstStyle/>
          <a:p>
            <a:r>
              <a:rPr lang="en-US" dirty="0"/>
              <a:t>Two Example Applications on Programmable Switches</a:t>
            </a:r>
          </a:p>
        </p:txBody>
      </p:sp>
      <p:sp>
        <p:nvSpPr>
          <p:cNvPr id="4" name="Slide Number Placeholder 3">
            <a:extLst>
              <a:ext uri="{FF2B5EF4-FFF2-40B4-BE49-F238E27FC236}">
                <a16:creationId xmlns:a16="http://schemas.microsoft.com/office/drawing/2014/main" id="{A8E548A5-028E-5DA7-EFE9-FBE0D4BB0E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427340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5"/>
        <p:cNvGrpSpPr/>
        <p:nvPr/>
      </p:nvGrpSpPr>
      <p:grpSpPr>
        <a:xfrm>
          <a:off x="0" y="0"/>
          <a:ext cx="0" cy="0"/>
          <a:chOff x="0" y="0"/>
          <a:chExt cx="0" cy="0"/>
        </a:xfrm>
      </p:grpSpPr>
      <p:sp>
        <p:nvSpPr>
          <p:cNvPr id="2226" name="Google Shape;2226;p51"/>
          <p:cNvSpPr txBox="1">
            <a:spLocks noGrp="1"/>
          </p:cNvSpPr>
          <p:nvPr>
            <p:ph type="ctrTitle"/>
          </p:nvPr>
        </p:nvSpPr>
        <p:spPr>
          <a:xfrm>
            <a:off x="914400" y="1508127"/>
            <a:ext cx="103632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Network Telemetry</a:t>
            </a:r>
            <a:endParaRPr dirty="0"/>
          </a:p>
        </p:txBody>
      </p:sp>
      <p:sp>
        <p:nvSpPr>
          <p:cNvPr id="2" name="Slide Number Placeholder 1">
            <a:extLst>
              <a:ext uri="{FF2B5EF4-FFF2-40B4-BE49-F238E27FC236}">
                <a16:creationId xmlns:a16="http://schemas.microsoft.com/office/drawing/2014/main" id="{C75E6B2E-93F7-7843-9DFF-E8C0EA556A7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1"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1" i="0" u="none" strike="noStrike" kern="1200" cap="none" spc="0" normalizeH="0" baseline="0" noProof="0">
              <a:ln>
                <a:noFill/>
              </a:ln>
              <a:solidFill>
                <a:srgbClr val="898989"/>
              </a:solidFill>
              <a:effectLst/>
              <a:uLnTx/>
              <a:uFillTx/>
              <a:latin typeface="Calibri"/>
              <a:ea typeface="+mn-ea"/>
              <a:cs typeface="+mn-cs"/>
            </a:endParaRPr>
          </a:p>
        </p:txBody>
      </p:sp>
      <p:pic>
        <p:nvPicPr>
          <p:cNvPr id="1026" name="Picture 2" descr="The Network Also Needs to be Observable, Part 3: Network Telemetry Types |  Kentik Blog">
            <a:extLst>
              <a:ext uri="{FF2B5EF4-FFF2-40B4-BE49-F238E27FC236}">
                <a16:creationId xmlns:a16="http://schemas.microsoft.com/office/drawing/2014/main" id="{08397C28-59B0-447A-C962-6AF885F84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895" y="3072678"/>
            <a:ext cx="6957305" cy="363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767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860B71-DD6B-B6C9-BDD3-4614EFDB839D}"/>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D64BAFFF-CD88-B207-B5E0-86407FDF6513}"/>
              </a:ext>
            </a:extLst>
          </p:cNvPr>
          <p:cNvSpPr>
            <a:spLocks noGrp="1"/>
          </p:cNvSpPr>
          <p:nvPr>
            <p:ph type="title"/>
          </p:nvPr>
        </p:nvSpPr>
        <p:spPr/>
        <p:txBody>
          <a:bodyPr/>
          <a:lstStyle/>
          <a:p>
            <a:r>
              <a:rPr lang="en-US" dirty="0"/>
              <a:t>Network Telemetry</a:t>
            </a:r>
          </a:p>
        </p:txBody>
      </p:sp>
      <p:sp>
        <p:nvSpPr>
          <p:cNvPr id="4" name="Slide Number Placeholder 3">
            <a:extLst>
              <a:ext uri="{FF2B5EF4-FFF2-40B4-BE49-F238E27FC236}">
                <a16:creationId xmlns:a16="http://schemas.microsoft.com/office/drawing/2014/main" id="{7BC61DD8-45F8-1017-D74A-03738B6749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Shape 136">
            <a:extLst>
              <a:ext uri="{FF2B5EF4-FFF2-40B4-BE49-F238E27FC236}">
                <a16:creationId xmlns:a16="http://schemas.microsoft.com/office/drawing/2014/main" id="{2DE1F993-0ECE-42F6-0D7E-B39D05195657}"/>
              </a:ext>
            </a:extLst>
          </p:cNvPr>
          <p:cNvPicPr preferRelativeResize="0"/>
          <p:nvPr/>
        </p:nvPicPr>
        <p:blipFill rotWithShape="1">
          <a:blip r:embed="rId2">
            <a:alphaModFix/>
          </a:blip>
          <a:srcRect t="26664"/>
          <a:stretch/>
        </p:blipFill>
        <p:spPr>
          <a:xfrm>
            <a:off x="5259258" y="1179902"/>
            <a:ext cx="2176328" cy="1259186"/>
          </a:xfrm>
          <a:prstGeom prst="rect">
            <a:avLst/>
          </a:prstGeom>
          <a:noFill/>
          <a:ln>
            <a:noFill/>
          </a:ln>
        </p:spPr>
      </p:pic>
      <p:sp>
        <p:nvSpPr>
          <p:cNvPr id="6" name="Slide Number Placeholder 3">
            <a:extLst>
              <a:ext uri="{FF2B5EF4-FFF2-40B4-BE49-F238E27FC236}">
                <a16:creationId xmlns:a16="http://schemas.microsoft.com/office/drawing/2014/main" id="{232825AC-377C-AA64-F824-68FF2CBF7DBC}"/>
              </a:ext>
            </a:extLst>
          </p:cNvPr>
          <p:cNvSpPr txBox="1">
            <a:spLocks/>
          </p:cNvSpPr>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457200" rtl="0" eaLnBrk="1" latinLnBrk="0" hangingPunct="1">
              <a:spcBef>
                <a:spcPts val="0"/>
              </a:spcBef>
              <a:buNone/>
              <a:defRPr sz="2400" b="0" i="0" u="none" strike="noStrike" kern="1200" cap="none">
                <a:solidFill>
                  <a:srgbClr val="888888"/>
                </a:solidFill>
                <a:latin typeface="Calibri"/>
                <a:ea typeface="Calibri"/>
                <a:cs typeface="Calibri"/>
                <a:sym typeface="Calibri"/>
              </a:defRPr>
            </a:lvl1pPr>
            <a:lvl2pPr marL="0" marR="0" lvl="1" indent="0" algn="r" defTabSz="457200" rtl="0" eaLnBrk="1" latinLnBrk="0" hangingPunct="1">
              <a:spcBef>
                <a:spcPts val="0"/>
              </a:spcBef>
              <a:buNone/>
              <a:defRPr sz="2400" b="0" i="0" u="none" strike="noStrike" kern="1200" cap="none">
                <a:solidFill>
                  <a:srgbClr val="888888"/>
                </a:solidFill>
                <a:latin typeface="Calibri"/>
                <a:ea typeface="Calibri"/>
                <a:cs typeface="Calibri"/>
                <a:sym typeface="Calibri"/>
              </a:defRPr>
            </a:lvl2pPr>
            <a:lvl3pPr marL="0" marR="0" lvl="2" indent="0" algn="r" defTabSz="457200" rtl="0" eaLnBrk="1" latinLnBrk="0" hangingPunct="1">
              <a:spcBef>
                <a:spcPts val="0"/>
              </a:spcBef>
              <a:buNone/>
              <a:defRPr sz="2400" b="0" i="0" u="none" strike="noStrike" kern="1200" cap="none">
                <a:solidFill>
                  <a:srgbClr val="888888"/>
                </a:solidFill>
                <a:latin typeface="Calibri"/>
                <a:ea typeface="Calibri"/>
                <a:cs typeface="Calibri"/>
                <a:sym typeface="Calibri"/>
              </a:defRPr>
            </a:lvl3pPr>
            <a:lvl4pPr marL="0" marR="0" lvl="3" indent="0" algn="r" defTabSz="457200" rtl="0" eaLnBrk="1" latinLnBrk="0" hangingPunct="1">
              <a:spcBef>
                <a:spcPts val="0"/>
              </a:spcBef>
              <a:buNone/>
              <a:defRPr sz="2400" b="0" i="0" u="none" strike="noStrike" kern="1200" cap="none">
                <a:solidFill>
                  <a:srgbClr val="888888"/>
                </a:solidFill>
                <a:latin typeface="Calibri"/>
                <a:ea typeface="Calibri"/>
                <a:cs typeface="Calibri"/>
                <a:sym typeface="Calibri"/>
              </a:defRPr>
            </a:lvl4pPr>
            <a:lvl5pPr marL="0" marR="0" lvl="4" indent="0" algn="r" defTabSz="457200" rtl="0" eaLnBrk="1" latinLnBrk="0" hangingPunct="1">
              <a:spcBef>
                <a:spcPts val="0"/>
              </a:spcBef>
              <a:buNone/>
              <a:defRPr sz="2400" b="0" i="0" u="none" strike="noStrike" kern="1200" cap="none">
                <a:solidFill>
                  <a:srgbClr val="888888"/>
                </a:solidFill>
                <a:latin typeface="Calibri"/>
                <a:ea typeface="Calibri"/>
                <a:cs typeface="Calibri"/>
                <a:sym typeface="Calibri"/>
              </a:defRPr>
            </a:lvl5pPr>
            <a:lvl6pPr marL="0" marR="0" lvl="5" indent="0" algn="r" defTabSz="457200" rtl="0" eaLnBrk="1" latinLnBrk="0" hangingPunct="1">
              <a:spcBef>
                <a:spcPts val="0"/>
              </a:spcBef>
              <a:buNone/>
              <a:defRPr sz="2400" b="0" i="0" u="none" strike="noStrike" kern="1200" cap="none">
                <a:solidFill>
                  <a:srgbClr val="888888"/>
                </a:solidFill>
                <a:latin typeface="Calibri"/>
                <a:ea typeface="Calibri"/>
                <a:cs typeface="Calibri"/>
                <a:sym typeface="Calibri"/>
              </a:defRPr>
            </a:lvl6pPr>
            <a:lvl7pPr marL="0" marR="0" lvl="6" indent="0" algn="r" defTabSz="457200" rtl="0" eaLnBrk="1" latinLnBrk="0" hangingPunct="1">
              <a:spcBef>
                <a:spcPts val="0"/>
              </a:spcBef>
              <a:buNone/>
              <a:defRPr sz="2400" b="0" i="0" u="none" strike="noStrike" kern="1200" cap="none">
                <a:solidFill>
                  <a:srgbClr val="888888"/>
                </a:solidFill>
                <a:latin typeface="Calibri"/>
                <a:ea typeface="Calibri"/>
                <a:cs typeface="Calibri"/>
                <a:sym typeface="Calibri"/>
              </a:defRPr>
            </a:lvl7pPr>
            <a:lvl8pPr marL="0" marR="0" lvl="7" indent="0" algn="r" defTabSz="457200" rtl="0" eaLnBrk="1" latinLnBrk="0" hangingPunct="1">
              <a:spcBef>
                <a:spcPts val="0"/>
              </a:spcBef>
              <a:buNone/>
              <a:defRPr sz="2400" b="0" i="0" u="none" strike="noStrike" kern="1200" cap="none">
                <a:solidFill>
                  <a:srgbClr val="888888"/>
                </a:solidFill>
                <a:latin typeface="Calibri"/>
                <a:ea typeface="Calibri"/>
                <a:cs typeface="Calibri"/>
                <a:sym typeface="Calibri"/>
              </a:defRPr>
            </a:lvl8pPr>
            <a:lvl9pPr marL="0" marR="0" lvl="8" indent="0" algn="r" defTabSz="457200" rtl="0" eaLnBrk="1" latinLnBrk="0" hangingPunct="1">
              <a:spcBef>
                <a:spcPts val="0"/>
              </a:spcBef>
              <a:buNone/>
              <a:defRPr sz="2400" b="0" i="0" u="none" strike="noStrike" kern="1200" cap="none">
                <a:solidFill>
                  <a:srgbClr val="888888"/>
                </a:solidFill>
                <a:latin typeface="Calibri"/>
                <a:ea typeface="Calibri"/>
                <a:cs typeface="Calibri"/>
                <a:sym typeface="Calibri"/>
              </a:defRPr>
            </a:lvl9pPr>
          </a:lstStyle>
          <a:p>
            <a:fld id="{7876E0CC-6134-4D81-B876-3E8DBC324A9F}" type="slidenum">
              <a:rPr lang="en-US" smtClean="0"/>
              <a:pPr/>
              <a:t>14</a:t>
            </a:fld>
            <a:endParaRPr lang="en-US"/>
          </a:p>
        </p:txBody>
      </p:sp>
      <p:pic>
        <p:nvPicPr>
          <p:cNvPr id="7" name="Picture 41">
            <a:extLst>
              <a:ext uri="{FF2B5EF4-FFF2-40B4-BE49-F238E27FC236}">
                <a16:creationId xmlns:a16="http://schemas.microsoft.com/office/drawing/2014/main" id="{33854292-F9C4-DD37-D518-477D7E570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019" y="4784948"/>
            <a:ext cx="977900" cy="4181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1">
            <a:extLst>
              <a:ext uri="{FF2B5EF4-FFF2-40B4-BE49-F238E27FC236}">
                <a16:creationId xmlns:a16="http://schemas.microsoft.com/office/drawing/2014/main" id="{A45D0737-C5A5-C771-0292-32A86B4D9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7919" y="4784948"/>
            <a:ext cx="977900" cy="4181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41">
            <a:extLst>
              <a:ext uri="{FF2B5EF4-FFF2-40B4-BE49-F238E27FC236}">
                <a16:creationId xmlns:a16="http://schemas.microsoft.com/office/drawing/2014/main" id="{3ED32403-1A04-416E-C461-0CAF83BCD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4169" y="4784948"/>
            <a:ext cx="977900" cy="4181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MC900434845.PNG">
            <a:extLst>
              <a:ext uri="{FF2B5EF4-FFF2-40B4-BE49-F238E27FC236}">
                <a16:creationId xmlns:a16="http://schemas.microsoft.com/office/drawing/2014/main" id="{0CA6395D-25E4-5BD6-8B8E-56F82C6E66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6579" y="4579699"/>
            <a:ext cx="828691" cy="828691"/>
          </a:xfrm>
          <a:prstGeom prst="rect">
            <a:avLst/>
          </a:prstGeom>
        </p:spPr>
      </p:pic>
      <p:pic>
        <p:nvPicPr>
          <p:cNvPr id="11" name="Picture 10" descr="MC900434845.PNG">
            <a:extLst>
              <a:ext uri="{FF2B5EF4-FFF2-40B4-BE49-F238E27FC236}">
                <a16:creationId xmlns:a16="http://schemas.microsoft.com/office/drawing/2014/main" id="{9555A608-CCDE-FCCA-2419-E137708C3F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7574" y="4579699"/>
            <a:ext cx="828691" cy="828691"/>
          </a:xfrm>
          <a:prstGeom prst="rect">
            <a:avLst/>
          </a:prstGeom>
        </p:spPr>
      </p:pic>
      <p:sp>
        <p:nvSpPr>
          <p:cNvPr id="12" name="Right Arrow 11">
            <a:extLst>
              <a:ext uri="{FF2B5EF4-FFF2-40B4-BE49-F238E27FC236}">
                <a16:creationId xmlns:a16="http://schemas.microsoft.com/office/drawing/2014/main" id="{4D34D7EE-E517-D1F5-BC16-50D99830FC02}"/>
              </a:ext>
            </a:extLst>
          </p:cNvPr>
          <p:cNvSpPr/>
          <p:nvPr/>
        </p:nvSpPr>
        <p:spPr>
          <a:xfrm rot="18482037">
            <a:off x="2383854" y="3506151"/>
            <a:ext cx="1608146"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Calibri"/>
            </a:endParaRPr>
          </a:p>
        </p:txBody>
      </p:sp>
      <p:sp>
        <p:nvSpPr>
          <p:cNvPr id="13" name="Right Arrow 12">
            <a:extLst>
              <a:ext uri="{FF2B5EF4-FFF2-40B4-BE49-F238E27FC236}">
                <a16:creationId xmlns:a16="http://schemas.microsoft.com/office/drawing/2014/main" id="{B0E257E3-1337-3458-FF85-EC70646C5FC3}"/>
              </a:ext>
            </a:extLst>
          </p:cNvPr>
          <p:cNvSpPr/>
          <p:nvPr/>
        </p:nvSpPr>
        <p:spPr>
          <a:xfrm rot="17629491">
            <a:off x="4312471" y="3523019"/>
            <a:ext cx="1098835"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Calibri"/>
            </a:endParaRPr>
          </a:p>
        </p:txBody>
      </p:sp>
      <p:sp>
        <p:nvSpPr>
          <p:cNvPr id="14" name="Right Arrow 13">
            <a:extLst>
              <a:ext uri="{FF2B5EF4-FFF2-40B4-BE49-F238E27FC236}">
                <a16:creationId xmlns:a16="http://schemas.microsoft.com/office/drawing/2014/main" id="{7C26B940-4F6D-FFBE-9E2C-C0829FDF2DB3}"/>
              </a:ext>
            </a:extLst>
          </p:cNvPr>
          <p:cNvSpPr/>
          <p:nvPr/>
        </p:nvSpPr>
        <p:spPr>
          <a:xfrm rot="16200000">
            <a:off x="5840642" y="3667471"/>
            <a:ext cx="1079282" cy="7397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Calibri"/>
            </a:endParaRPr>
          </a:p>
        </p:txBody>
      </p:sp>
      <p:sp>
        <p:nvSpPr>
          <p:cNvPr id="15" name="Right Arrow 14">
            <a:extLst>
              <a:ext uri="{FF2B5EF4-FFF2-40B4-BE49-F238E27FC236}">
                <a16:creationId xmlns:a16="http://schemas.microsoft.com/office/drawing/2014/main" id="{3ED16560-FB53-BC99-F3C6-E4BBF1B8587D}"/>
              </a:ext>
            </a:extLst>
          </p:cNvPr>
          <p:cNvSpPr/>
          <p:nvPr/>
        </p:nvSpPr>
        <p:spPr>
          <a:xfrm rot="13928866">
            <a:off x="8576806" y="3614361"/>
            <a:ext cx="1337527"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Calibri"/>
            </a:endParaRPr>
          </a:p>
        </p:txBody>
      </p:sp>
      <p:sp>
        <p:nvSpPr>
          <p:cNvPr id="16" name="Right Arrow 15">
            <a:extLst>
              <a:ext uri="{FF2B5EF4-FFF2-40B4-BE49-F238E27FC236}">
                <a16:creationId xmlns:a16="http://schemas.microsoft.com/office/drawing/2014/main" id="{3F6F4854-98A1-F19C-4EBF-47BB44CFBB89}"/>
              </a:ext>
            </a:extLst>
          </p:cNvPr>
          <p:cNvSpPr/>
          <p:nvPr/>
        </p:nvSpPr>
        <p:spPr>
          <a:xfrm rot="14578677">
            <a:off x="7306978" y="3618201"/>
            <a:ext cx="1163936"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Calibri"/>
            </a:endParaRPr>
          </a:p>
        </p:txBody>
      </p:sp>
      <p:sp>
        <p:nvSpPr>
          <p:cNvPr id="17" name="Content Placeholder 2">
            <a:extLst>
              <a:ext uri="{FF2B5EF4-FFF2-40B4-BE49-F238E27FC236}">
                <a16:creationId xmlns:a16="http://schemas.microsoft.com/office/drawing/2014/main" id="{10207BD7-B374-7B51-440F-B936F836D448}"/>
              </a:ext>
            </a:extLst>
          </p:cNvPr>
          <p:cNvSpPr txBox="1">
            <a:spLocks/>
          </p:cNvSpPr>
          <p:nvPr/>
        </p:nvSpPr>
        <p:spPr bwMode="auto">
          <a:xfrm>
            <a:off x="2625692" y="4549629"/>
            <a:ext cx="1538842" cy="6618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65" charset="0"/>
              <a:buChar char="•"/>
              <a:defRPr sz="3200" kern="1200">
                <a:solidFill>
                  <a:schemeClr val="hlink"/>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mr-IN" sz="4000">
                <a:solidFill>
                  <a:prstClr val="black"/>
                </a:solidFill>
                <a:latin typeface="Calibri"/>
                <a:cs typeface="Mangal" panose="02040503050203030202" pitchFamily="18" charset="0"/>
              </a:rPr>
              <a:t>…</a:t>
            </a:r>
            <a:r>
              <a:rPr lang="en-US" sz="4000">
                <a:solidFill>
                  <a:prstClr val="black"/>
                </a:solidFill>
                <a:latin typeface="Calibri"/>
              </a:rPr>
              <a:t> </a:t>
            </a:r>
            <a:r>
              <a:rPr lang="mr-IN" sz="4000">
                <a:solidFill>
                  <a:prstClr val="black"/>
                </a:solidFill>
                <a:latin typeface="Calibri"/>
                <a:cs typeface="Mangal" panose="02040503050203030202" pitchFamily="18" charset="0"/>
              </a:rPr>
              <a:t>…</a:t>
            </a:r>
            <a:endParaRPr lang="en-US" sz="4000" dirty="0">
              <a:solidFill>
                <a:prstClr val="black"/>
              </a:solidFill>
              <a:latin typeface="Calibri"/>
            </a:endParaRPr>
          </a:p>
        </p:txBody>
      </p:sp>
      <p:sp>
        <p:nvSpPr>
          <p:cNvPr id="18" name="Content Placeholder 2">
            <a:extLst>
              <a:ext uri="{FF2B5EF4-FFF2-40B4-BE49-F238E27FC236}">
                <a16:creationId xmlns:a16="http://schemas.microsoft.com/office/drawing/2014/main" id="{1EB7A372-51BA-57D5-0717-7346B649C2D8}"/>
              </a:ext>
            </a:extLst>
          </p:cNvPr>
          <p:cNvSpPr txBox="1">
            <a:spLocks/>
          </p:cNvSpPr>
          <p:nvPr/>
        </p:nvSpPr>
        <p:spPr bwMode="auto">
          <a:xfrm>
            <a:off x="4534937" y="4541261"/>
            <a:ext cx="1538842" cy="6618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65" charset="0"/>
              <a:buChar char="•"/>
              <a:defRPr sz="3200" kern="1200">
                <a:solidFill>
                  <a:schemeClr val="hlink"/>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mr-IN" sz="4000">
                <a:solidFill>
                  <a:prstClr val="black"/>
                </a:solidFill>
                <a:latin typeface="Calibri"/>
                <a:cs typeface="Mangal" panose="02040503050203030202" pitchFamily="18" charset="0"/>
              </a:rPr>
              <a:t>…</a:t>
            </a:r>
            <a:r>
              <a:rPr lang="en-US" sz="4000">
                <a:solidFill>
                  <a:prstClr val="black"/>
                </a:solidFill>
                <a:latin typeface="Calibri"/>
              </a:rPr>
              <a:t> </a:t>
            </a:r>
            <a:r>
              <a:rPr lang="mr-IN" sz="4000">
                <a:solidFill>
                  <a:prstClr val="black"/>
                </a:solidFill>
                <a:latin typeface="Calibri"/>
                <a:cs typeface="Mangal" panose="02040503050203030202" pitchFamily="18" charset="0"/>
              </a:rPr>
              <a:t>…</a:t>
            </a:r>
            <a:endParaRPr lang="en-US" sz="4000" dirty="0">
              <a:solidFill>
                <a:prstClr val="black"/>
              </a:solidFill>
              <a:latin typeface="Calibri"/>
            </a:endParaRPr>
          </a:p>
        </p:txBody>
      </p:sp>
      <p:sp>
        <p:nvSpPr>
          <p:cNvPr id="19" name="Content Placeholder 2">
            <a:extLst>
              <a:ext uri="{FF2B5EF4-FFF2-40B4-BE49-F238E27FC236}">
                <a16:creationId xmlns:a16="http://schemas.microsoft.com/office/drawing/2014/main" id="{DCE8FDB6-90C6-4B67-C09E-49546378040F}"/>
              </a:ext>
            </a:extLst>
          </p:cNvPr>
          <p:cNvSpPr txBox="1">
            <a:spLocks/>
          </p:cNvSpPr>
          <p:nvPr/>
        </p:nvSpPr>
        <p:spPr bwMode="auto">
          <a:xfrm>
            <a:off x="7708442" y="4460007"/>
            <a:ext cx="1538842" cy="6618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65" charset="0"/>
              <a:buChar char="•"/>
              <a:defRPr sz="3200" kern="1200">
                <a:solidFill>
                  <a:schemeClr val="hlink"/>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mr-IN" sz="4000" dirty="0">
                <a:solidFill>
                  <a:prstClr val="black"/>
                </a:solidFill>
                <a:latin typeface="Calibri"/>
                <a:cs typeface="Mangal" panose="02040503050203030202" pitchFamily="18" charset="0"/>
              </a:rPr>
              <a:t>…</a:t>
            </a:r>
            <a:r>
              <a:rPr lang="en-US" sz="4000" dirty="0">
                <a:solidFill>
                  <a:prstClr val="black"/>
                </a:solidFill>
                <a:latin typeface="Calibri"/>
              </a:rPr>
              <a:t> </a:t>
            </a:r>
            <a:r>
              <a:rPr lang="mr-IN" sz="4000" dirty="0">
                <a:solidFill>
                  <a:prstClr val="black"/>
                </a:solidFill>
                <a:latin typeface="Calibri"/>
                <a:cs typeface="Mangal" panose="02040503050203030202" pitchFamily="18" charset="0"/>
              </a:rPr>
              <a:t>…</a:t>
            </a:r>
            <a:endParaRPr lang="en-US" sz="4000" dirty="0">
              <a:solidFill>
                <a:prstClr val="black"/>
              </a:solidFill>
              <a:latin typeface="Calibri"/>
            </a:endParaRPr>
          </a:p>
        </p:txBody>
      </p:sp>
      <p:pic>
        <p:nvPicPr>
          <p:cNvPr id="20" name="Picture 19">
            <a:extLst>
              <a:ext uri="{FF2B5EF4-FFF2-40B4-BE49-F238E27FC236}">
                <a16:creationId xmlns:a16="http://schemas.microsoft.com/office/drawing/2014/main" id="{9D58AF42-033A-5D76-3D43-9AFF1079D554}"/>
              </a:ext>
            </a:extLst>
          </p:cNvPr>
          <p:cNvPicPr>
            <a:picLocks noChangeAspect="1"/>
          </p:cNvPicPr>
          <p:nvPr/>
        </p:nvPicPr>
        <p:blipFill>
          <a:blip r:embed="rId5"/>
          <a:stretch>
            <a:fillRect/>
          </a:stretch>
        </p:blipFill>
        <p:spPr>
          <a:xfrm>
            <a:off x="1739900" y="5277094"/>
            <a:ext cx="1714500" cy="609600"/>
          </a:xfrm>
          <a:prstGeom prst="rect">
            <a:avLst/>
          </a:prstGeom>
        </p:spPr>
      </p:pic>
      <p:pic>
        <p:nvPicPr>
          <p:cNvPr id="21" name="Picture 20">
            <a:extLst>
              <a:ext uri="{FF2B5EF4-FFF2-40B4-BE49-F238E27FC236}">
                <a16:creationId xmlns:a16="http://schemas.microsoft.com/office/drawing/2014/main" id="{AF4458C1-8440-3730-8431-1C7A2A6A50ED}"/>
              </a:ext>
            </a:extLst>
          </p:cNvPr>
          <p:cNvPicPr>
            <a:picLocks noChangeAspect="1"/>
          </p:cNvPicPr>
          <p:nvPr/>
        </p:nvPicPr>
        <p:blipFill>
          <a:blip r:embed="rId6"/>
          <a:stretch>
            <a:fillRect/>
          </a:stretch>
        </p:blipFill>
        <p:spPr>
          <a:xfrm>
            <a:off x="4025900" y="5167557"/>
            <a:ext cx="1371600" cy="828675"/>
          </a:xfrm>
          <a:prstGeom prst="rect">
            <a:avLst/>
          </a:prstGeom>
        </p:spPr>
      </p:pic>
      <p:pic>
        <p:nvPicPr>
          <p:cNvPr id="22" name="Picture 21">
            <a:extLst>
              <a:ext uri="{FF2B5EF4-FFF2-40B4-BE49-F238E27FC236}">
                <a16:creationId xmlns:a16="http://schemas.microsoft.com/office/drawing/2014/main" id="{13A8A222-EFE0-754B-E488-EEE27B0A03A2}"/>
              </a:ext>
            </a:extLst>
          </p:cNvPr>
          <p:cNvPicPr>
            <a:picLocks noChangeAspect="1"/>
          </p:cNvPicPr>
          <p:nvPr/>
        </p:nvPicPr>
        <p:blipFill>
          <a:blip r:embed="rId7"/>
          <a:stretch>
            <a:fillRect/>
          </a:stretch>
        </p:blipFill>
        <p:spPr>
          <a:xfrm>
            <a:off x="6057900" y="5431055"/>
            <a:ext cx="800100" cy="301677"/>
          </a:xfrm>
          <a:prstGeom prst="rect">
            <a:avLst/>
          </a:prstGeom>
        </p:spPr>
      </p:pic>
      <p:pic>
        <p:nvPicPr>
          <p:cNvPr id="23" name="Picture 22">
            <a:extLst>
              <a:ext uri="{FF2B5EF4-FFF2-40B4-BE49-F238E27FC236}">
                <a16:creationId xmlns:a16="http://schemas.microsoft.com/office/drawing/2014/main" id="{5F3881DD-F6E0-3593-E6B9-F69EB567143B}"/>
              </a:ext>
            </a:extLst>
          </p:cNvPr>
          <p:cNvPicPr>
            <a:picLocks noChangeAspect="1"/>
          </p:cNvPicPr>
          <p:nvPr/>
        </p:nvPicPr>
        <p:blipFill>
          <a:blip r:embed="rId8"/>
          <a:stretch>
            <a:fillRect/>
          </a:stretch>
        </p:blipFill>
        <p:spPr>
          <a:xfrm>
            <a:off x="7518400" y="5431054"/>
            <a:ext cx="901700" cy="263574"/>
          </a:xfrm>
          <a:prstGeom prst="rect">
            <a:avLst/>
          </a:prstGeom>
        </p:spPr>
      </p:pic>
      <p:pic>
        <p:nvPicPr>
          <p:cNvPr id="24" name="Picture 23">
            <a:extLst>
              <a:ext uri="{FF2B5EF4-FFF2-40B4-BE49-F238E27FC236}">
                <a16:creationId xmlns:a16="http://schemas.microsoft.com/office/drawing/2014/main" id="{86F4800D-054B-879E-4296-906E98B3D0C8}"/>
              </a:ext>
            </a:extLst>
          </p:cNvPr>
          <p:cNvPicPr>
            <a:picLocks noChangeAspect="1"/>
          </p:cNvPicPr>
          <p:nvPr/>
        </p:nvPicPr>
        <p:blipFill>
          <a:blip r:embed="rId9"/>
          <a:stretch>
            <a:fillRect/>
          </a:stretch>
        </p:blipFill>
        <p:spPr>
          <a:xfrm>
            <a:off x="8826500" y="5269319"/>
            <a:ext cx="1460500" cy="600891"/>
          </a:xfrm>
          <a:prstGeom prst="rect">
            <a:avLst/>
          </a:prstGeom>
        </p:spPr>
      </p:pic>
      <p:sp>
        <p:nvSpPr>
          <p:cNvPr id="28" name="TextBox 27">
            <a:extLst>
              <a:ext uri="{FF2B5EF4-FFF2-40B4-BE49-F238E27FC236}">
                <a16:creationId xmlns:a16="http://schemas.microsoft.com/office/drawing/2014/main" id="{E9271877-1033-2171-24C8-326D62DCDC01}"/>
              </a:ext>
            </a:extLst>
          </p:cNvPr>
          <p:cNvSpPr txBox="1"/>
          <p:nvPr/>
        </p:nvSpPr>
        <p:spPr>
          <a:xfrm>
            <a:off x="3560957" y="2651534"/>
            <a:ext cx="4981941" cy="52322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800" dirty="0">
                <a:solidFill>
                  <a:prstClr val="black"/>
                </a:solidFill>
                <a:latin typeface="Calibri"/>
              </a:rPr>
              <a:t>Network queries on the collector</a:t>
            </a:r>
          </a:p>
        </p:txBody>
      </p:sp>
      <p:sp>
        <p:nvSpPr>
          <p:cNvPr id="29" name="Rounded Rectangle 28">
            <a:extLst>
              <a:ext uri="{FF2B5EF4-FFF2-40B4-BE49-F238E27FC236}">
                <a16:creationId xmlns:a16="http://schemas.microsoft.com/office/drawing/2014/main" id="{D00E03F4-BCE9-2A71-793B-70130315AEC6}"/>
              </a:ext>
            </a:extLst>
          </p:cNvPr>
          <p:cNvSpPr/>
          <p:nvPr/>
        </p:nvSpPr>
        <p:spPr>
          <a:xfrm>
            <a:off x="2393515" y="2061506"/>
            <a:ext cx="2334883" cy="405615"/>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prstClr val="black"/>
                </a:solidFill>
                <a:latin typeface="Calibri"/>
              </a:rPr>
              <a:t>Attack detection</a:t>
            </a:r>
          </a:p>
        </p:txBody>
      </p:sp>
      <p:sp>
        <p:nvSpPr>
          <p:cNvPr id="30" name="Rounded Rectangle 29">
            <a:extLst>
              <a:ext uri="{FF2B5EF4-FFF2-40B4-BE49-F238E27FC236}">
                <a16:creationId xmlns:a16="http://schemas.microsoft.com/office/drawing/2014/main" id="{1F6C34E1-4AFF-A870-B98F-1530106D0C76}"/>
              </a:ext>
            </a:extLst>
          </p:cNvPr>
          <p:cNvSpPr/>
          <p:nvPr/>
        </p:nvSpPr>
        <p:spPr>
          <a:xfrm>
            <a:off x="4831795" y="2069528"/>
            <a:ext cx="2090511" cy="40561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prstClr val="black"/>
                </a:solidFill>
                <a:latin typeface="Calibri"/>
              </a:rPr>
              <a:t>Perf. Diagnosis</a:t>
            </a:r>
          </a:p>
        </p:txBody>
      </p:sp>
      <p:sp>
        <p:nvSpPr>
          <p:cNvPr id="31" name="Rounded Rectangle 30">
            <a:extLst>
              <a:ext uri="{FF2B5EF4-FFF2-40B4-BE49-F238E27FC236}">
                <a16:creationId xmlns:a16="http://schemas.microsoft.com/office/drawing/2014/main" id="{319C4FF7-01E0-ACAE-AD8D-22A2E2202743}"/>
              </a:ext>
            </a:extLst>
          </p:cNvPr>
          <p:cNvSpPr/>
          <p:nvPr/>
        </p:nvSpPr>
        <p:spPr>
          <a:xfrm>
            <a:off x="7016177" y="2088548"/>
            <a:ext cx="2732630" cy="40561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prstClr val="black"/>
                </a:solidFill>
                <a:latin typeface="Calibri"/>
              </a:rPr>
              <a:t>Traffic engineering</a:t>
            </a:r>
          </a:p>
        </p:txBody>
      </p:sp>
    </p:spTree>
    <p:extLst>
      <p:ext uri="{BB962C8B-B14F-4D97-AF65-F5344CB8AC3E}">
        <p14:creationId xmlns:p14="http://schemas.microsoft.com/office/powerpoint/2010/main" val="413997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48DC-73F7-D149-8E14-C7A61776FAB9}"/>
              </a:ext>
            </a:extLst>
          </p:cNvPr>
          <p:cNvSpPr>
            <a:spLocks noGrp="1"/>
          </p:cNvSpPr>
          <p:nvPr>
            <p:ph type="title"/>
          </p:nvPr>
        </p:nvSpPr>
        <p:spPr/>
        <p:txBody>
          <a:bodyPr/>
          <a:lstStyle/>
          <a:p>
            <a:r>
              <a:rPr lang="en-US" sz="4400" dirty="0"/>
              <a:t>Measuring Packet-level Events</a:t>
            </a:r>
          </a:p>
        </p:txBody>
      </p:sp>
      <p:sp>
        <p:nvSpPr>
          <p:cNvPr id="3" name="Content Placeholder 2">
            <a:extLst>
              <a:ext uri="{FF2B5EF4-FFF2-40B4-BE49-F238E27FC236}">
                <a16:creationId xmlns:a16="http://schemas.microsoft.com/office/drawing/2014/main" id="{EE728336-ABAA-C048-80B6-DB5D6C22836B}"/>
              </a:ext>
            </a:extLst>
          </p:cNvPr>
          <p:cNvSpPr>
            <a:spLocks noGrp="1"/>
          </p:cNvSpPr>
          <p:nvPr>
            <p:ph sz="quarter" idx="14"/>
          </p:nvPr>
        </p:nvSpPr>
        <p:spPr/>
        <p:txBody>
          <a:bodyPr/>
          <a:lstStyle/>
          <a:p>
            <a:r>
              <a:rPr lang="en-US" dirty="0"/>
              <a:t>Diverse queries on packet lifetime</a:t>
            </a:r>
          </a:p>
          <a:p>
            <a:pPr lvl="1"/>
            <a:r>
              <a:rPr lang="en-US" dirty="0"/>
              <a:t>Which path do my packets take?</a:t>
            </a:r>
          </a:p>
          <a:p>
            <a:pPr lvl="1"/>
            <a:r>
              <a:rPr lang="en-US" dirty="0"/>
              <a:t>Which firewall rules do my packets follow?</a:t>
            </a:r>
          </a:p>
          <a:p>
            <a:pPr lvl="1"/>
            <a:r>
              <a:rPr lang="en-US" dirty="0"/>
              <a:t>Which switch/link has the highest latency for my packets?</a:t>
            </a:r>
          </a:p>
          <a:p>
            <a:endParaRPr lang="en-US" dirty="0"/>
          </a:p>
          <a:p>
            <a:r>
              <a:rPr lang="en-US" dirty="0"/>
              <a:t>Useful for real-time control and feedback loop</a:t>
            </a:r>
          </a:p>
          <a:p>
            <a:pPr lvl="1"/>
            <a:r>
              <a:rPr lang="en-US" dirty="0"/>
              <a:t>E.g., congestion control, load balancing, troubleshooting, etc.</a:t>
            </a:r>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FEAAC3AD-2C6A-7440-A31F-673882FAB48C}"/>
              </a:ext>
            </a:extLst>
          </p:cNvPr>
          <p:cNvSpPr>
            <a:spLocks noGrp="1"/>
          </p:cNvSpPr>
          <p:nvPr>
            <p:ph type="sldNum" sz="quarter"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2CE1F0-28BF-A844-9B91-A150FCA372DE}" type="slidenum">
              <a:rPr kumimoji="0" lang="en-US" sz="1200" b="1"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1" i="0" u="none" strike="noStrike" kern="1200" cap="none" spc="0" normalizeH="0" baseline="0" noProof="0" dirty="0">
              <a:ln>
                <a:noFill/>
              </a:ln>
              <a:solidFill>
                <a:srgbClr val="898989"/>
              </a:solidFill>
              <a:effectLst/>
              <a:uLnTx/>
              <a:uFillTx/>
              <a:latin typeface="Calibri"/>
              <a:ea typeface="+mn-ea"/>
              <a:cs typeface="+mn-cs"/>
            </a:endParaRPr>
          </a:p>
        </p:txBody>
      </p:sp>
    </p:spTree>
    <p:extLst>
      <p:ext uri="{BB962C8B-B14F-4D97-AF65-F5344CB8AC3E}">
        <p14:creationId xmlns:p14="http://schemas.microsoft.com/office/powerpoint/2010/main" val="1347033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236EC-607B-1348-9D8C-0B0AC40D2E66}"/>
              </a:ext>
            </a:extLst>
          </p:cNvPr>
          <p:cNvSpPr>
            <a:spLocks noGrp="1"/>
          </p:cNvSpPr>
          <p:nvPr>
            <p:ph type="title"/>
          </p:nvPr>
        </p:nvSpPr>
        <p:spPr/>
        <p:txBody>
          <a:bodyPr/>
          <a:lstStyle/>
          <a:p>
            <a:r>
              <a:rPr lang="en-US" sz="4400" dirty="0"/>
              <a:t>INT: In-band Network Telemetry</a:t>
            </a:r>
          </a:p>
        </p:txBody>
      </p:sp>
      <p:sp>
        <p:nvSpPr>
          <p:cNvPr id="4" name="Slide Number Placeholder 3">
            <a:extLst>
              <a:ext uri="{FF2B5EF4-FFF2-40B4-BE49-F238E27FC236}">
                <a16:creationId xmlns:a16="http://schemas.microsoft.com/office/drawing/2014/main" id="{53AB95EB-DAB9-2E4C-A710-D7E883A479C5}"/>
              </a:ext>
            </a:extLst>
          </p:cNvPr>
          <p:cNvSpPr>
            <a:spLocks noGrp="1"/>
          </p:cNvSpPr>
          <p:nvPr>
            <p:ph type="sldNum" sz="quarter"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2CE1F0-28BF-A844-9B91-A150FCA372DE}" type="slidenum">
              <a:rPr kumimoji="0" lang="en-US" sz="1200" b="1"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1" i="0" u="none" strike="noStrike" kern="1200" cap="none" spc="0" normalizeH="0" baseline="0" noProof="0" dirty="0">
              <a:ln>
                <a:noFill/>
              </a:ln>
              <a:solidFill>
                <a:srgbClr val="898989"/>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FFCB66C0-FDFA-A44C-B490-FD856F578594}"/>
              </a:ext>
            </a:extLst>
          </p:cNvPr>
          <p:cNvSpPr/>
          <p:nvPr/>
        </p:nvSpPr>
        <p:spPr>
          <a:xfrm>
            <a:off x="3804530" y="2926929"/>
            <a:ext cx="534747" cy="28578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ea typeface="微软雅黑"/>
                <a:cs typeface="+mn-cs"/>
                <a:sym typeface="Helvetica Light"/>
              </a:rPr>
              <a:t>pkt</a:t>
            </a:r>
          </a:p>
        </p:txBody>
      </p:sp>
      <p:sp>
        <p:nvSpPr>
          <p:cNvPr id="6" name="Rectangle 5">
            <a:extLst>
              <a:ext uri="{FF2B5EF4-FFF2-40B4-BE49-F238E27FC236}">
                <a16:creationId xmlns:a16="http://schemas.microsoft.com/office/drawing/2014/main" id="{B01DFF10-8677-E548-972A-F4F03806F32B}"/>
              </a:ext>
            </a:extLst>
          </p:cNvPr>
          <p:cNvSpPr/>
          <p:nvPr/>
        </p:nvSpPr>
        <p:spPr>
          <a:xfrm>
            <a:off x="5167136" y="2927449"/>
            <a:ext cx="534747" cy="28578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err="1">
                <a:ln>
                  <a:noFill/>
                </a:ln>
                <a:solidFill>
                  <a:prstClr val="white"/>
                </a:solidFill>
                <a:effectLst/>
                <a:uLnTx/>
                <a:uFillTx/>
                <a:latin typeface="Calibri"/>
                <a:ea typeface="微软雅黑"/>
                <a:cs typeface="+mn-cs"/>
                <a:sym typeface="Helvetica Light"/>
              </a:rPr>
              <a:t>pkt</a:t>
            </a:r>
            <a:endParaRPr kumimoji="0" lang="en-US" sz="2000" b="0" i="0" u="none" strike="noStrike" kern="0" cap="none" spc="0" normalizeH="0" baseline="0" noProof="0">
              <a:ln>
                <a:noFill/>
              </a:ln>
              <a:solidFill>
                <a:prstClr val="white"/>
              </a:solidFill>
              <a:effectLst/>
              <a:uLnTx/>
              <a:uFillTx/>
              <a:latin typeface="Calibri"/>
              <a:ea typeface="微软雅黑"/>
              <a:cs typeface="+mn-cs"/>
              <a:sym typeface="Helvetica Light"/>
            </a:endParaRPr>
          </a:p>
        </p:txBody>
      </p:sp>
      <p:sp>
        <p:nvSpPr>
          <p:cNvPr id="7" name="Rectangle 6">
            <a:extLst>
              <a:ext uri="{FF2B5EF4-FFF2-40B4-BE49-F238E27FC236}">
                <a16:creationId xmlns:a16="http://schemas.microsoft.com/office/drawing/2014/main" id="{4C9BAD2A-D607-3841-96BB-CA0C427E046E}"/>
              </a:ext>
            </a:extLst>
          </p:cNvPr>
          <p:cNvSpPr/>
          <p:nvPr/>
        </p:nvSpPr>
        <p:spPr>
          <a:xfrm>
            <a:off x="5701883" y="2927449"/>
            <a:ext cx="143123" cy="28578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Arial"/>
              <a:ea typeface="微软雅黑"/>
              <a:cs typeface="+mn-cs"/>
              <a:sym typeface="Helvetica Light"/>
            </a:endParaRPr>
          </a:p>
        </p:txBody>
      </p:sp>
      <p:sp>
        <p:nvSpPr>
          <p:cNvPr id="8" name="Rectangle 7">
            <a:extLst>
              <a:ext uri="{FF2B5EF4-FFF2-40B4-BE49-F238E27FC236}">
                <a16:creationId xmlns:a16="http://schemas.microsoft.com/office/drawing/2014/main" id="{174B0A50-9273-7A4F-9292-78E456021FC1}"/>
              </a:ext>
            </a:extLst>
          </p:cNvPr>
          <p:cNvSpPr/>
          <p:nvPr/>
        </p:nvSpPr>
        <p:spPr>
          <a:xfrm>
            <a:off x="6586403" y="2927178"/>
            <a:ext cx="534747" cy="28578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err="1">
                <a:ln>
                  <a:noFill/>
                </a:ln>
                <a:solidFill>
                  <a:prstClr val="white"/>
                </a:solidFill>
                <a:effectLst/>
                <a:uLnTx/>
                <a:uFillTx/>
                <a:latin typeface="Calibri"/>
                <a:ea typeface="微软雅黑"/>
                <a:cs typeface="+mn-cs"/>
                <a:sym typeface="Helvetica Light"/>
              </a:rPr>
              <a:t>pkt</a:t>
            </a:r>
            <a:endParaRPr kumimoji="0" lang="en-US" sz="2000" b="0" i="0" u="none" strike="noStrike" kern="0" cap="none" spc="0" normalizeH="0" baseline="0" noProof="0">
              <a:ln>
                <a:noFill/>
              </a:ln>
              <a:solidFill>
                <a:prstClr val="white"/>
              </a:solidFill>
              <a:effectLst/>
              <a:uLnTx/>
              <a:uFillTx/>
              <a:latin typeface="Calibri"/>
              <a:ea typeface="微软雅黑"/>
              <a:cs typeface="+mn-cs"/>
              <a:sym typeface="Helvetica Light"/>
            </a:endParaRPr>
          </a:p>
        </p:txBody>
      </p:sp>
      <p:sp>
        <p:nvSpPr>
          <p:cNvPr id="9" name="Rectangle 8">
            <a:extLst>
              <a:ext uri="{FF2B5EF4-FFF2-40B4-BE49-F238E27FC236}">
                <a16:creationId xmlns:a16="http://schemas.microsoft.com/office/drawing/2014/main" id="{F81C79D8-A09C-9D4B-B117-E6F1B18ED260}"/>
              </a:ext>
            </a:extLst>
          </p:cNvPr>
          <p:cNvSpPr/>
          <p:nvPr/>
        </p:nvSpPr>
        <p:spPr>
          <a:xfrm>
            <a:off x="7121150" y="2927178"/>
            <a:ext cx="143123" cy="28578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Arial"/>
              <a:ea typeface="微软雅黑"/>
              <a:cs typeface="+mn-cs"/>
              <a:sym typeface="Helvetica Light"/>
            </a:endParaRPr>
          </a:p>
        </p:txBody>
      </p:sp>
      <p:sp>
        <p:nvSpPr>
          <p:cNvPr id="10" name="Rectangle 9">
            <a:extLst>
              <a:ext uri="{FF2B5EF4-FFF2-40B4-BE49-F238E27FC236}">
                <a16:creationId xmlns:a16="http://schemas.microsoft.com/office/drawing/2014/main" id="{FBB7C70A-5027-B840-968A-47BC321293FA}"/>
              </a:ext>
            </a:extLst>
          </p:cNvPr>
          <p:cNvSpPr/>
          <p:nvPr/>
        </p:nvSpPr>
        <p:spPr>
          <a:xfrm>
            <a:off x="7259103" y="2926929"/>
            <a:ext cx="143123" cy="28578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Arial"/>
              <a:ea typeface="微软雅黑"/>
              <a:cs typeface="+mn-cs"/>
              <a:sym typeface="Helvetica Light"/>
            </a:endParaRPr>
          </a:p>
        </p:txBody>
      </p:sp>
      <p:cxnSp>
        <p:nvCxnSpPr>
          <p:cNvPr id="11" name="Straight Arrow Connector 10">
            <a:extLst>
              <a:ext uri="{FF2B5EF4-FFF2-40B4-BE49-F238E27FC236}">
                <a16:creationId xmlns:a16="http://schemas.microsoft.com/office/drawing/2014/main" id="{1F6C06DE-8EE7-CC46-A9F6-22A7C6E20BCA}"/>
              </a:ext>
            </a:extLst>
          </p:cNvPr>
          <p:cNvCxnSpPr>
            <a:cxnSpLocks/>
          </p:cNvCxnSpPr>
          <p:nvPr/>
        </p:nvCxnSpPr>
        <p:spPr>
          <a:xfrm flipV="1">
            <a:off x="5036831" y="3292904"/>
            <a:ext cx="632924" cy="241171"/>
          </a:xfrm>
          <a:prstGeom prst="straightConnector1">
            <a:avLst/>
          </a:prstGeom>
          <a:ln w="38100" cmpd="dbl">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CCD9209-A9A1-B14F-BB4E-603CD476CA5C}"/>
              </a:ext>
            </a:extLst>
          </p:cNvPr>
          <p:cNvCxnSpPr>
            <a:cxnSpLocks/>
          </p:cNvCxnSpPr>
          <p:nvPr/>
        </p:nvCxnSpPr>
        <p:spPr>
          <a:xfrm flipV="1">
            <a:off x="6774058" y="3257463"/>
            <a:ext cx="563956" cy="248475"/>
          </a:xfrm>
          <a:prstGeom prst="straightConnector1">
            <a:avLst/>
          </a:prstGeom>
          <a:ln w="38100" cmpd="dbl">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BCF1710-829F-4F4F-8339-664B7329EB0F}"/>
              </a:ext>
            </a:extLst>
          </p:cNvPr>
          <p:cNvCxnSpPr/>
          <p:nvPr/>
        </p:nvCxnSpPr>
        <p:spPr>
          <a:xfrm>
            <a:off x="3589039" y="3069819"/>
            <a:ext cx="2154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4908F3-2249-214A-811C-227C87AB6C6F}"/>
              </a:ext>
            </a:extLst>
          </p:cNvPr>
          <p:cNvCxnSpPr>
            <a:cxnSpLocks/>
          </p:cNvCxnSpPr>
          <p:nvPr/>
        </p:nvCxnSpPr>
        <p:spPr>
          <a:xfrm>
            <a:off x="4339277" y="3069819"/>
            <a:ext cx="7655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C842E8A-728D-8448-BD0F-13E5B8D3E490}"/>
              </a:ext>
            </a:extLst>
          </p:cNvPr>
          <p:cNvCxnSpPr>
            <a:cxnSpLocks/>
          </p:cNvCxnSpPr>
          <p:nvPr/>
        </p:nvCxnSpPr>
        <p:spPr>
          <a:xfrm flipV="1">
            <a:off x="5879744" y="3070068"/>
            <a:ext cx="671920" cy="2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FA3D8EB-92DE-9542-8BAF-FF3DEA7B2C6C}"/>
              </a:ext>
            </a:extLst>
          </p:cNvPr>
          <p:cNvSpPr txBox="1"/>
          <p:nvPr/>
        </p:nvSpPr>
        <p:spPr>
          <a:xfrm>
            <a:off x="5233316" y="3344009"/>
            <a:ext cx="542575" cy="307777"/>
          </a:xfrm>
          <a:prstGeom prst="rect">
            <a:avLst/>
          </a:prstGeom>
          <a:noFill/>
        </p:spPr>
        <p:txBody>
          <a:bodyPr wrap="square" lIns="0" tIns="0" rIns="0" bIns="0" rtlCol="0">
            <a:spAutoFit/>
          </a:body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4472C4"/>
                </a:solidFill>
                <a:effectLst/>
                <a:uLnTx/>
                <a:uFillTx/>
                <a:latin typeface="Calibri"/>
                <a:ea typeface="微软雅黑"/>
                <a:cs typeface="Arial"/>
                <a:sym typeface="Helvetica Light"/>
              </a:rPr>
              <a:t>INT</a:t>
            </a:r>
          </a:p>
        </p:txBody>
      </p:sp>
      <p:sp>
        <p:nvSpPr>
          <p:cNvPr id="17" name="TextBox 16">
            <a:extLst>
              <a:ext uri="{FF2B5EF4-FFF2-40B4-BE49-F238E27FC236}">
                <a16:creationId xmlns:a16="http://schemas.microsoft.com/office/drawing/2014/main" id="{85494FB5-1AB3-494A-B39C-D46E07BD5C98}"/>
              </a:ext>
            </a:extLst>
          </p:cNvPr>
          <p:cNvSpPr txBox="1"/>
          <p:nvPr/>
        </p:nvSpPr>
        <p:spPr>
          <a:xfrm>
            <a:off x="6896191" y="3305746"/>
            <a:ext cx="498421" cy="307777"/>
          </a:xfrm>
          <a:prstGeom prst="rect">
            <a:avLst/>
          </a:prstGeom>
          <a:noFill/>
        </p:spPr>
        <p:txBody>
          <a:bodyPr wrap="square" lIns="0" tIns="0" rIns="0" bIns="0" rtlCol="0">
            <a:spAutoFit/>
          </a:body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70AD47"/>
                </a:solidFill>
                <a:effectLst/>
                <a:uLnTx/>
                <a:uFillTx/>
                <a:latin typeface="Calibri"/>
                <a:ea typeface="微软雅黑"/>
                <a:cs typeface="Arial"/>
                <a:sym typeface="Helvetica Light"/>
              </a:rPr>
              <a:t>INT</a:t>
            </a:r>
          </a:p>
        </p:txBody>
      </p:sp>
      <p:grpSp>
        <p:nvGrpSpPr>
          <p:cNvPr id="18" name="Group 17">
            <a:extLst>
              <a:ext uri="{FF2B5EF4-FFF2-40B4-BE49-F238E27FC236}">
                <a16:creationId xmlns:a16="http://schemas.microsoft.com/office/drawing/2014/main" id="{C5BE6F80-5C86-0B4F-949E-782A113D2D69}"/>
              </a:ext>
            </a:extLst>
          </p:cNvPr>
          <p:cNvGrpSpPr/>
          <p:nvPr/>
        </p:nvGrpSpPr>
        <p:grpSpPr>
          <a:xfrm>
            <a:off x="2874412" y="3175713"/>
            <a:ext cx="5618415" cy="1311231"/>
            <a:chOff x="3391978" y="3647444"/>
            <a:chExt cx="5618415" cy="1311231"/>
          </a:xfrm>
        </p:grpSpPr>
        <p:cxnSp>
          <p:nvCxnSpPr>
            <p:cNvPr id="19" name="Straight Connector 18">
              <a:extLst>
                <a:ext uri="{FF2B5EF4-FFF2-40B4-BE49-F238E27FC236}">
                  <a16:creationId xmlns:a16="http://schemas.microsoft.com/office/drawing/2014/main" id="{81A84B75-B233-8A47-A316-FB8E4FA940A8}"/>
                </a:ext>
              </a:extLst>
            </p:cNvPr>
            <p:cNvCxnSpPr>
              <a:cxnSpLocks/>
            </p:cNvCxnSpPr>
            <p:nvPr/>
          </p:nvCxnSpPr>
          <p:spPr>
            <a:xfrm>
              <a:off x="7223977" y="4151970"/>
              <a:ext cx="8532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5D134A5-9002-ED49-9A63-48F6F91DFE5B}"/>
                </a:ext>
              </a:extLst>
            </p:cNvPr>
            <p:cNvCxnSpPr>
              <a:cxnSpLocks/>
            </p:cNvCxnSpPr>
            <p:nvPr/>
          </p:nvCxnSpPr>
          <p:spPr>
            <a:xfrm>
              <a:off x="5539444" y="4150206"/>
              <a:ext cx="7904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9ABBB03-6058-3A44-8BC4-D50279AA0DEF}"/>
                </a:ext>
              </a:extLst>
            </p:cNvPr>
            <p:cNvCxnSpPr>
              <a:cxnSpLocks/>
            </p:cNvCxnSpPr>
            <p:nvPr/>
          </p:nvCxnSpPr>
          <p:spPr>
            <a:xfrm>
              <a:off x="4190575" y="4150206"/>
              <a:ext cx="453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E5D226DF-D07E-FF4D-AEDB-DB74D6FC7561}"/>
                </a:ext>
              </a:extLst>
            </p:cNvPr>
            <p:cNvPicPr>
              <a:picLocks noChangeAspect="1"/>
            </p:cNvPicPr>
            <p:nvPr/>
          </p:nvPicPr>
          <p:blipFill>
            <a:blip r:embed="rId3"/>
            <a:stretch>
              <a:fillRect/>
            </a:stretch>
          </p:blipFill>
          <p:spPr>
            <a:xfrm>
              <a:off x="3566799" y="3647444"/>
              <a:ext cx="634361" cy="984354"/>
            </a:xfrm>
            <a:prstGeom prst="rect">
              <a:avLst/>
            </a:prstGeom>
          </p:spPr>
        </p:pic>
        <p:pic>
          <p:nvPicPr>
            <p:cNvPr id="23" name="Picture 22">
              <a:extLst>
                <a:ext uri="{FF2B5EF4-FFF2-40B4-BE49-F238E27FC236}">
                  <a16:creationId xmlns:a16="http://schemas.microsoft.com/office/drawing/2014/main" id="{9E2A3332-E1F6-584B-9F8D-D3E76E3AB93A}"/>
                </a:ext>
              </a:extLst>
            </p:cNvPr>
            <p:cNvPicPr>
              <a:picLocks noChangeAspect="1"/>
            </p:cNvPicPr>
            <p:nvPr/>
          </p:nvPicPr>
          <p:blipFill>
            <a:blip r:embed="rId3"/>
            <a:stretch>
              <a:fillRect/>
            </a:stretch>
          </p:blipFill>
          <p:spPr>
            <a:xfrm>
              <a:off x="8077267" y="3647444"/>
              <a:ext cx="634361" cy="984354"/>
            </a:xfrm>
            <a:prstGeom prst="rect">
              <a:avLst/>
            </a:prstGeom>
          </p:spPr>
        </p:pic>
        <p:sp>
          <p:nvSpPr>
            <p:cNvPr id="24" name="TextBox 23">
              <a:extLst>
                <a:ext uri="{FF2B5EF4-FFF2-40B4-BE49-F238E27FC236}">
                  <a16:creationId xmlns:a16="http://schemas.microsoft.com/office/drawing/2014/main" id="{1BBB2805-C25A-8A4A-89E4-A56F69C25099}"/>
                </a:ext>
              </a:extLst>
            </p:cNvPr>
            <p:cNvSpPr txBox="1"/>
            <p:nvPr/>
          </p:nvSpPr>
          <p:spPr>
            <a:xfrm>
              <a:off x="3391978" y="4650898"/>
              <a:ext cx="930117" cy="307777"/>
            </a:xfrm>
            <a:prstGeom prst="rect">
              <a:avLst/>
            </a:prstGeom>
            <a:noFill/>
          </p:spPr>
          <p:txBody>
            <a:bodyPr wrap="square" lIns="0" tIns="0" rIns="0" bIns="0" rtlCol="0">
              <a:spAutoFit/>
            </a:body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微软雅黑"/>
                  <a:cs typeface="Arial"/>
                  <a:sym typeface="Helvetica Light"/>
                </a:rPr>
                <a:t>Sender</a:t>
              </a:r>
            </a:p>
          </p:txBody>
        </p:sp>
        <p:sp>
          <p:nvSpPr>
            <p:cNvPr id="25" name="TextBox 24">
              <a:extLst>
                <a:ext uri="{FF2B5EF4-FFF2-40B4-BE49-F238E27FC236}">
                  <a16:creationId xmlns:a16="http://schemas.microsoft.com/office/drawing/2014/main" id="{2B5D211B-AC64-D84E-8EF8-3FA782170498}"/>
                </a:ext>
              </a:extLst>
            </p:cNvPr>
            <p:cNvSpPr txBox="1"/>
            <p:nvPr/>
          </p:nvSpPr>
          <p:spPr>
            <a:xfrm>
              <a:off x="7883159" y="4649943"/>
              <a:ext cx="1127234" cy="307777"/>
            </a:xfrm>
            <a:prstGeom prst="rect">
              <a:avLst/>
            </a:prstGeom>
            <a:noFill/>
          </p:spPr>
          <p:txBody>
            <a:bodyPr wrap="square" lIns="0" tIns="0" rIns="0" bIns="0" rtlCol="0">
              <a:spAutoFit/>
            </a:body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微软雅黑"/>
                  <a:cs typeface="Arial"/>
                  <a:sym typeface="Helvetica Light"/>
                </a:rPr>
                <a:t>Receiver</a:t>
              </a:r>
            </a:p>
          </p:txBody>
        </p:sp>
        <p:grpSp>
          <p:nvGrpSpPr>
            <p:cNvPr id="28" name="Group 27">
              <a:extLst>
                <a:ext uri="{FF2B5EF4-FFF2-40B4-BE49-F238E27FC236}">
                  <a16:creationId xmlns:a16="http://schemas.microsoft.com/office/drawing/2014/main" id="{EFA4E85A-373D-204D-9605-20E7A4B16C3C}"/>
                </a:ext>
              </a:extLst>
            </p:cNvPr>
            <p:cNvGrpSpPr/>
            <p:nvPr/>
          </p:nvGrpSpPr>
          <p:grpSpPr>
            <a:xfrm>
              <a:off x="4643783" y="3967494"/>
              <a:ext cx="875122" cy="398994"/>
              <a:chOff x="9804602" y="3764635"/>
              <a:chExt cx="875122" cy="398994"/>
            </a:xfrm>
          </p:grpSpPr>
          <p:sp>
            <p:nvSpPr>
              <p:cNvPr id="43" name="Rectangle 42">
                <a:extLst>
                  <a:ext uri="{FF2B5EF4-FFF2-40B4-BE49-F238E27FC236}">
                    <a16:creationId xmlns:a16="http://schemas.microsoft.com/office/drawing/2014/main" id="{4BA19B9F-A90D-A948-BC49-2BA1E120B28A}"/>
                  </a:ext>
                </a:extLst>
              </p:cNvPr>
              <p:cNvSpPr/>
              <p:nvPr/>
            </p:nvSpPr>
            <p:spPr>
              <a:xfrm>
                <a:off x="9804602" y="3764635"/>
                <a:ext cx="875122" cy="398994"/>
              </a:xfrm>
              <a:prstGeom prst="rect">
                <a:avLst/>
              </a:prstGeom>
              <a:solidFill>
                <a:schemeClr val="bg1">
                  <a:lumMod val="85000"/>
                </a:schemeClr>
              </a:solidFill>
              <a:ln/>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44" name="Rectangle 43">
                <a:extLst>
                  <a:ext uri="{FF2B5EF4-FFF2-40B4-BE49-F238E27FC236}">
                    <a16:creationId xmlns:a16="http://schemas.microsoft.com/office/drawing/2014/main" id="{FCB46A5C-ED24-BA45-A85E-ACD12B3A53AD}"/>
                  </a:ext>
                </a:extLst>
              </p:cNvPr>
              <p:cNvSpPr/>
              <p:nvPr/>
            </p:nvSpPr>
            <p:spPr>
              <a:xfrm>
                <a:off x="9908486" y="3853431"/>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45" name="Rectangle 44">
                <a:extLst>
                  <a:ext uri="{FF2B5EF4-FFF2-40B4-BE49-F238E27FC236}">
                    <a16:creationId xmlns:a16="http://schemas.microsoft.com/office/drawing/2014/main" id="{BAEBBED9-8164-4847-9492-F809EAF94BCA}"/>
                  </a:ext>
                </a:extLst>
              </p:cNvPr>
              <p:cNvSpPr/>
              <p:nvPr/>
            </p:nvSpPr>
            <p:spPr>
              <a:xfrm>
                <a:off x="9908486" y="4030129"/>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46" name="Rectangle 45">
                <a:extLst>
                  <a:ext uri="{FF2B5EF4-FFF2-40B4-BE49-F238E27FC236}">
                    <a16:creationId xmlns:a16="http://schemas.microsoft.com/office/drawing/2014/main" id="{42AAE008-81D0-1F48-A54A-22D1F06E2288}"/>
                  </a:ext>
                </a:extLst>
              </p:cNvPr>
              <p:cNvSpPr/>
              <p:nvPr/>
            </p:nvSpPr>
            <p:spPr>
              <a:xfrm>
                <a:off x="10153444" y="3853431"/>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47" name="Rectangle 46">
                <a:extLst>
                  <a:ext uri="{FF2B5EF4-FFF2-40B4-BE49-F238E27FC236}">
                    <a16:creationId xmlns:a16="http://schemas.microsoft.com/office/drawing/2014/main" id="{1511257A-C938-654C-A691-6C6FAA033960}"/>
                  </a:ext>
                </a:extLst>
              </p:cNvPr>
              <p:cNvSpPr/>
              <p:nvPr/>
            </p:nvSpPr>
            <p:spPr>
              <a:xfrm>
                <a:off x="10153444" y="4030129"/>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48" name="Rectangle 47">
                <a:extLst>
                  <a:ext uri="{FF2B5EF4-FFF2-40B4-BE49-F238E27FC236}">
                    <a16:creationId xmlns:a16="http://schemas.microsoft.com/office/drawing/2014/main" id="{447A1AD9-5151-1C49-B47D-1DBCC81ACFBB}"/>
                  </a:ext>
                </a:extLst>
              </p:cNvPr>
              <p:cNvSpPr/>
              <p:nvPr/>
            </p:nvSpPr>
            <p:spPr>
              <a:xfrm>
                <a:off x="10398402" y="3853431"/>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49" name="Rectangle 48">
                <a:extLst>
                  <a:ext uri="{FF2B5EF4-FFF2-40B4-BE49-F238E27FC236}">
                    <a16:creationId xmlns:a16="http://schemas.microsoft.com/office/drawing/2014/main" id="{952F5741-9E79-7041-A99F-FF8FC39375DE}"/>
                  </a:ext>
                </a:extLst>
              </p:cNvPr>
              <p:cNvSpPr/>
              <p:nvPr/>
            </p:nvSpPr>
            <p:spPr>
              <a:xfrm>
                <a:off x="10398402" y="4030129"/>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50" name="Rectangle 49">
                <a:extLst>
                  <a:ext uri="{FF2B5EF4-FFF2-40B4-BE49-F238E27FC236}">
                    <a16:creationId xmlns:a16="http://schemas.microsoft.com/office/drawing/2014/main" id="{40B85320-7239-F14A-A000-D0D0DACAB92C}"/>
                  </a:ext>
                </a:extLst>
              </p:cNvPr>
              <p:cNvSpPr/>
              <p:nvPr/>
            </p:nvSpPr>
            <p:spPr>
              <a:xfrm>
                <a:off x="10520881" y="3853431"/>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51" name="Rectangle 50">
                <a:extLst>
                  <a:ext uri="{FF2B5EF4-FFF2-40B4-BE49-F238E27FC236}">
                    <a16:creationId xmlns:a16="http://schemas.microsoft.com/office/drawing/2014/main" id="{5A36EEDF-06DD-6D41-ACA5-5B80A348C58C}"/>
                  </a:ext>
                </a:extLst>
              </p:cNvPr>
              <p:cNvSpPr/>
              <p:nvPr/>
            </p:nvSpPr>
            <p:spPr>
              <a:xfrm>
                <a:off x="10520881" y="4030129"/>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52" name="Rectangle 51">
                <a:extLst>
                  <a:ext uri="{FF2B5EF4-FFF2-40B4-BE49-F238E27FC236}">
                    <a16:creationId xmlns:a16="http://schemas.microsoft.com/office/drawing/2014/main" id="{569CD684-98D1-0F4D-B4B4-4DE3470B8552}"/>
                  </a:ext>
                </a:extLst>
              </p:cNvPr>
              <p:cNvSpPr/>
              <p:nvPr/>
            </p:nvSpPr>
            <p:spPr>
              <a:xfrm>
                <a:off x="10275923" y="3853431"/>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53" name="Rectangle 52">
                <a:extLst>
                  <a:ext uri="{FF2B5EF4-FFF2-40B4-BE49-F238E27FC236}">
                    <a16:creationId xmlns:a16="http://schemas.microsoft.com/office/drawing/2014/main" id="{4AA0DE17-B1D4-7446-BE6D-ECAB699F7768}"/>
                  </a:ext>
                </a:extLst>
              </p:cNvPr>
              <p:cNvSpPr/>
              <p:nvPr/>
            </p:nvSpPr>
            <p:spPr>
              <a:xfrm>
                <a:off x="10275923" y="4030129"/>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54" name="Rectangle 53">
                <a:extLst>
                  <a:ext uri="{FF2B5EF4-FFF2-40B4-BE49-F238E27FC236}">
                    <a16:creationId xmlns:a16="http://schemas.microsoft.com/office/drawing/2014/main" id="{7116AFB1-C8C6-814A-8E7F-E37A86D4D7C4}"/>
                  </a:ext>
                </a:extLst>
              </p:cNvPr>
              <p:cNvSpPr/>
              <p:nvPr/>
            </p:nvSpPr>
            <p:spPr>
              <a:xfrm>
                <a:off x="10030965" y="3853431"/>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55" name="Rectangle 54">
                <a:extLst>
                  <a:ext uri="{FF2B5EF4-FFF2-40B4-BE49-F238E27FC236}">
                    <a16:creationId xmlns:a16="http://schemas.microsoft.com/office/drawing/2014/main" id="{D458DE51-783E-BD42-8D7C-63076C6F6173}"/>
                  </a:ext>
                </a:extLst>
              </p:cNvPr>
              <p:cNvSpPr/>
              <p:nvPr/>
            </p:nvSpPr>
            <p:spPr>
              <a:xfrm>
                <a:off x="10030965" y="4030129"/>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grpSp>
        <p:grpSp>
          <p:nvGrpSpPr>
            <p:cNvPr id="29" name="Group 28">
              <a:extLst>
                <a:ext uri="{FF2B5EF4-FFF2-40B4-BE49-F238E27FC236}">
                  <a16:creationId xmlns:a16="http://schemas.microsoft.com/office/drawing/2014/main" id="{3458BEFB-F138-7647-B65B-EB38BCDA034F}"/>
                </a:ext>
              </a:extLst>
            </p:cNvPr>
            <p:cNvGrpSpPr/>
            <p:nvPr/>
          </p:nvGrpSpPr>
          <p:grpSpPr>
            <a:xfrm>
              <a:off x="6348855" y="3961521"/>
              <a:ext cx="875122" cy="398994"/>
              <a:chOff x="9804602" y="3764635"/>
              <a:chExt cx="875122" cy="398994"/>
            </a:xfrm>
          </p:grpSpPr>
          <p:sp>
            <p:nvSpPr>
              <p:cNvPr id="30" name="Rectangle 29">
                <a:extLst>
                  <a:ext uri="{FF2B5EF4-FFF2-40B4-BE49-F238E27FC236}">
                    <a16:creationId xmlns:a16="http://schemas.microsoft.com/office/drawing/2014/main" id="{F5F513B6-E3A0-9543-83F6-810233AD449C}"/>
                  </a:ext>
                </a:extLst>
              </p:cNvPr>
              <p:cNvSpPr/>
              <p:nvPr/>
            </p:nvSpPr>
            <p:spPr>
              <a:xfrm>
                <a:off x="9804602" y="3764635"/>
                <a:ext cx="875122" cy="398994"/>
              </a:xfrm>
              <a:prstGeom prst="rect">
                <a:avLst/>
              </a:prstGeom>
              <a:solidFill>
                <a:schemeClr val="bg1">
                  <a:lumMod val="85000"/>
                </a:schemeClr>
              </a:solidFill>
              <a:ln/>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31" name="Rectangle 30">
                <a:extLst>
                  <a:ext uri="{FF2B5EF4-FFF2-40B4-BE49-F238E27FC236}">
                    <a16:creationId xmlns:a16="http://schemas.microsoft.com/office/drawing/2014/main" id="{6C74372E-7D49-A743-82E7-940BDCEFB8B6}"/>
                  </a:ext>
                </a:extLst>
              </p:cNvPr>
              <p:cNvSpPr/>
              <p:nvPr/>
            </p:nvSpPr>
            <p:spPr>
              <a:xfrm>
                <a:off x="9908486" y="3853431"/>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32" name="Rectangle 31">
                <a:extLst>
                  <a:ext uri="{FF2B5EF4-FFF2-40B4-BE49-F238E27FC236}">
                    <a16:creationId xmlns:a16="http://schemas.microsoft.com/office/drawing/2014/main" id="{FBA13277-C0FE-EA41-B72F-4D5A03EE5DA1}"/>
                  </a:ext>
                </a:extLst>
              </p:cNvPr>
              <p:cNvSpPr/>
              <p:nvPr/>
            </p:nvSpPr>
            <p:spPr>
              <a:xfrm>
                <a:off x="9908486" y="4030129"/>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33" name="Rectangle 32">
                <a:extLst>
                  <a:ext uri="{FF2B5EF4-FFF2-40B4-BE49-F238E27FC236}">
                    <a16:creationId xmlns:a16="http://schemas.microsoft.com/office/drawing/2014/main" id="{A7E4FD32-1D89-8A45-B636-F1C5C5AC9B57}"/>
                  </a:ext>
                </a:extLst>
              </p:cNvPr>
              <p:cNvSpPr/>
              <p:nvPr/>
            </p:nvSpPr>
            <p:spPr>
              <a:xfrm>
                <a:off x="10153444" y="3853431"/>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34" name="Rectangle 33">
                <a:extLst>
                  <a:ext uri="{FF2B5EF4-FFF2-40B4-BE49-F238E27FC236}">
                    <a16:creationId xmlns:a16="http://schemas.microsoft.com/office/drawing/2014/main" id="{D4D558E9-92E7-5E47-AE41-7BDA272F7D70}"/>
                  </a:ext>
                </a:extLst>
              </p:cNvPr>
              <p:cNvSpPr/>
              <p:nvPr/>
            </p:nvSpPr>
            <p:spPr>
              <a:xfrm>
                <a:off x="10153444" y="4030129"/>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35" name="Rectangle 34">
                <a:extLst>
                  <a:ext uri="{FF2B5EF4-FFF2-40B4-BE49-F238E27FC236}">
                    <a16:creationId xmlns:a16="http://schemas.microsoft.com/office/drawing/2014/main" id="{88CF7776-EF46-224C-BCAE-90441FD1BA14}"/>
                  </a:ext>
                </a:extLst>
              </p:cNvPr>
              <p:cNvSpPr/>
              <p:nvPr/>
            </p:nvSpPr>
            <p:spPr>
              <a:xfrm>
                <a:off x="10398402" y="3853431"/>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36" name="Rectangle 35">
                <a:extLst>
                  <a:ext uri="{FF2B5EF4-FFF2-40B4-BE49-F238E27FC236}">
                    <a16:creationId xmlns:a16="http://schemas.microsoft.com/office/drawing/2014/main" id="{35B8937C-149D-0C46-86B4-83949C7DCB35}"/>
                  </a:ext>
                </a:extLst>
              </p:cNvPr>
              <p:cNvSpPr/>
              <p:nvPr/>
            </p:nvSpPr>
            <p:spPr>
              <a:xfrm>
                <a:off x="10398402" y="4030129"/>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37" name="Rectangle 36">
                <a:extLst>
                  <a:ext uri="{FF2B5EF4-FFF2-40B4-BE49-F238E27FC236}">
                    <a16:creationId xmlns:a16="http://schemas.microsoft.com/office/drawing/2014/main" id="{D140C24C-9780-FE4D-A7FF-C0DDF2501439}"/>
                  </a:ext>
                </a:extLst>
              </p:cNvPr>
              <p:cNvSpPr/>
              <p:nvPr/>
            </p:nvSpPr>
            <p:spPr>
              <a:xfrm>
                <a:off x="10520881" y="3853431"/>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38" name="Rectangle 37">
                <a:extLst>
                  <a:ext uri="{FF2B5EF4-FFF2-40B4-BE49-F238E27FC236}">
                    <a16:creationId xmlns:a16="http://schemas.microsoft.com/office/drawing/2014/main" id="{06584A4D-D334-BD4B-8856-E200ADC4DE9A}"/>
                  </a:ext>
                </a:extLst>
              </p:cNvPr>
              <p:cNvSpPr/>
              <p:nvPr/>
            </p:nvSpPr>
            <p:spPr>
              <a:xfrm>
                <a:off x="10520881" y="4030129"/>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39" name="Rectangle 38">
                <a:extLst>
                  <a:ext uri="{FF2B5EF4-FFF2-40B4-BE49-F238E27FC236}">
                    <a16:creationId xmlns:a16="http://schemas.microsoft.com/office/drawing/2014/main" id="{EE630FD7-2BFA-2C42-8F1E-131954326A48}"/>
                  </a:ext>
                </a:extLst>
              </p:cNvPr>
              <p:cNvSpPr/>
              <p:nvPr/>
            </p:nvSpPr>
            <p:spPr>
              <a:xfrm>
                <a:off x="10275923" y="3853431"/>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40" name="Rectangle 39">
                <a:extLst>
                  <a:ext uri="{FF2B5EF4-FFF2-40B4-BE49-F238E27FC236}">
                    <a16:creationId xmlns:a16="http://schemas.microsoft.com/office/drawing/2014/main" id="{0F0FD7D7-CD2A-5646-9807-E5B581B06FE0}"/>
                  </a:ext>
                </a:extLst>
              </p:cNvPr>
              <p:cNvSpPr/>
              <p:nvPr/>
            </p:nvSpPr>
            <p:spPr>
              <a:xfrm>
                <a:off x="10275923" y="4030129"/>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41" name="Rectangle 40">
                <a:extLst>
                  <a:ext uri="{FF2B5EF4-FFF2-40B4-BE49-F238E27FC236}">
                    <a16:creationId xmlns:a16="http://schemas.microsoft.com/office/drawing/2014/main" id="{FC8D393B-0886-234D-BE75-9D7FF591A10D}"/>
                  </a:ext>
                </a:extLst>
              </p:cNvPr>
              <p:cNvSpPr/>
              <p:nvPr/>
            </p:nvSpPr>
            <p:spPr>
              <a:xfrm>
                <a:off x="10030965" y="3853431"/>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sp>
            <p:nvSpPr>
              <p:cNvPr id="42" name="Rectangle 41">
                <a:extLst>
                  <a:ext uri="{FF2B5EF4-FFF2-40B4-BE49-F238E27FC236}">
                    <a16:creationId xmlns:a16="http://schemas.microsoft.com/office/drawing/2014/main" id="{F9C6664A-5A82-A345-955C-3B7CF76BBED9}"/>
                  </a:ext>
                </a:extLst>
              </p:cNvPr>
              <p:cNvSpPr/>
              <p:nvPr/>
            </p:nvSpPr>
            <p:spPr>
              <a:xfrm>
                <a:off x="10030965" y="4030129"/>
                <a:ext cx="58352" cy="59488"/>
              </a:xfrm>
              <a:prstGeom prst="rect">
                <a:avLst/>
              </a:prstGeom>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Arial"/>
                  <a:ea typeface="微软雅黑"/>
                  <a:cs typeface="+mn-cs"/>
                  <a:sym typeface="Helvetica Light"/>
                </a:endParaRPr>
              </a:p>
            </p:txBody>
          </p:sp>
        </p:grpSp>
      </p:grpSp>
      <p:sp>
        <p:nvSpPr>
          <p:cNvPr id="59" name="Content Placeholder 2">
            <a:extLst>
              <a:ext uri="{FF2B5EF4-FFF2-40B4-BE49-F238E27FC236}">
                <a16:creationId xmlns:a16="http://schemas.microsoft.com/office/drawing/2014/main" id="{B7666C0E-AADA-BC46-B3D4-F55641AC6D4F}"/>
              </a:ext>
            </a:extLst>
          </p:cNvPr>
          <p:cNvSpPr txBox="1">
            <a:spLocks/>
          </p:cNvSpPr>
          <p:nvPr/>
        </p:nvSpPr>
        <p:spPr>
          <a:xfrm>
            <a:off x="466477" y="1521116"/>
            <a:ext cx="10972800" cy="580505"/>
          </a:xfrm>
          <a:prstGeom prst="rect">
            <a:avLst/>
          </a:prstGeom>
        </p:spPr>
        <p:txBody>
          <a:bodyPr/>
          <a:lstStyle>
            <a:lvl1pPr marL="342900" indent="-342900" algn="l" rtl="0" eaLnBrk="1" fontAlgn="base" hangingPunct="1">
              <a:spcBef>
                <a:spcPct val="20000"/>
              </a:spcBef>
              <a:spcAft>
                <a:spcPct val="0"/>
              </a:spcAft>
              <a:buFont typeface="Arial" pitchFamily="-65" charset="0"/>
              <a:buChar char="•"/>
              <a:defRPr sz="3200" kern="1200">
                <a:solidFill>
                  <a:srgbClr val="0432FF"/>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pitchFamily="-65" charset="0"/>
              <a:buChar char="•"/>
              <a:tabLst/>
              <a:defRPr/>
            </a:pPr>
            <a:r>
              <a:rPr kumimoji="0" lang="en-US" sz="3200" b="0" i="0" u="none" strike="noStrike" kern="1200" cap="none" spc="0" normalizeH="0" baseline="0" noProof="0" dirty="0">
                <a:ln>
                  <a:noFill/>
                </a:ln>
                <a:solidFill>
                  <a:srgbClr val="0432FF"/>
                </a:solidFill>
                <a:effectLst/>
                <a:uLnTx/>
                <a:uFillTx/>
                <a:latin typeface="Calibri"/>
                <a:ea typeface="+mn-ea"/>
                <a:cs typeface="+mn-cs"/>
              </a:rPr>
              <a:t>INT: add switch states in packets and analyze at the receiver</a:t>
            </a:r>
          </a:p>
          <a:p>
            <a:pPr marL="742950" marR="0" lvl="1" indent="-285750" algn="l" defTabSz="914400" rtl="0" eaLnBrk="1" fontAlgn="base" latinLnBrk="0" hangingPunct="1">
              <a:lnSpc>
                <a:spcPct val="100000"/>
              </a:lnSpc>
              <a:spcBef>
                <a:spcPct val="20000"/>
              </a:spcBef>
              <a:spcAft>
                <a:spcPct val="0"/>
              </a:spcAft>
              <a:buClrTx/>
              <a:buSzTx/>
              <a:buFont typeface="Arial" pitchFamily="-65"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ヒラギノ角ゴ Pro W3" pitchFamily="-65" charset="-128"/>
                <a:cs typeface="+mn-cs"/>
              </a:rPr>
              <a:t>E.g., Switch ID, Queuing delay, link utilization</a:t>
            </a:r>
          </a:p>
          <a:p>
            <a:pPr marL="742950" marR="0" lvl="1" indent="-285750" algn="l" defTabSz="914400" rtl="0" eaLnBrk="1" fontAlgn="base" latinLnBrk="0" hangingPunct="1">
              <a:lnSpc>
                <a:spcPct val="100000"/>
              </a:lnSpc>
              <a:spcBef>
                <a:spcPct val="20000"/>
              </a:spcBef>
              <a:spcAft>
                <a:spcPct val="0"/>
              </a:spcAft>
              <a:buClrTx/>
              <a:buSzTx/>
              <a:buFont typeface="Arial" pitchFamily="-65" charset="0"/>
              <a:buChar char="–"/>
              <a:tabLst/>
              <a:defRPr/>
            </a:pPr>
            <a:endParaRPr kumimoji="0" lang="en-US" sz="2800" b="0" i="0" u="none" strike="noStrike" kern="1200" cap="none" spc="0" normalizeH="0" baseline="0" noProof="0" dirty="0">
              <a:ln>
                <a:noFill/>
              </a:ln>
              <a:solidFill>
                <a:prstClr val="black"/>
              </a:solidFill>
              <a:effectLst/>
              <a:uLnTx/>
              <a:uFillTx/>
              <a:latin typeface="Calibri"/>
              <a:ea typeface="ヒラギノ角ゴ Pro W3" pitchFamily="-65" charset="-128"/>
              <a:cs typeface="+mn-cs"/>
            </a:endParaRPr>
          </a:p>
          <a:p>
            <a:pPr marL="742950" marR="0" lvl="1" indent="-285750" algn="l" defTabSz="914400" rtl="0" eaLnBrk="1" fontAlgn="base" latinLnBrk="0" hangingPunct="1">
              <a:lnSpc>
                <a:spcPct val="100000"/>
              </a:lnSpc>
              <a:spcBef>
                <a:spcPct val="20000"/>
              </a:spcBef>
              <a:spcAft>
                <a:spcPct val="0"/>
              </a:spcAft>
              <a:buClrTx/>
              <a:buSzTx/>
              <a:buFont typeface="Arial" pitchFamily="-65" charset="0"/>
              <a:buChar char="–"/>
              <a:tabLst/>
              <a:defRPr/>
            </a:pPr>
            <a:endParaRPr kumimoji="0" lang="en-US" sz="2800" b="0" i="0" u="none" strike="noStrike" kern="1200" cap="none" spc="0" normalizeH="0" baseline="0" noProof="0" dirty="0">
              <a:ln>
                <a:noFill/>
              </a:ln>
              <a:solidFill>
                <a:prstClr val="black"/>
              </a:solidFill>
              <a:effectLst/>
              <a:uLnTx/>
              <a:uFillTx/>
              <a:latin typeface="Calibri"/>
              <a:ea typeface="ヒラギノ角ゴ Pro W3" pitchFamily="-65" charset="-128"/>
              <a:cs typeface="+mn-cs"/>
            </a:endParaRPr>
          </a:p>
          <a:p>
            <a:pPr marL="742950" marR="0" lvl="1" indent="-285750" algn="l" defTabSz="914400" rtl="0" eaLnBrk="1" fontAlgn="base" latinLnBrk="0" hangingPunct="1">
              <a:lnSpc>
                <a:spcPct val="100000"/>
              </a:lnSpc>
              <a:spcBef>
                <a:spcPct val="20000"/>
              </a:spcBef>
              <a:spcAft>
                <a:spcPct val="0"/>
              </a:spcAft>
              <a:buClrTx/>
              <a:buSzTx/>
              <a:buFont typeface="Arial" pitchFamily="-65" charset="0"/>
              <a:buChar char="–"/>
              <a:tabLst/>
              <a:defRPr/>
            </a:pPr>
            <a:endParaRPr kumimoji="0" lang="en-US" sz="2800" b="0" i="0" u="none" strike="noStrike" kern="1200" cap="none" spc="0" normalizeH="0" baseline="0" noProof="0" dirty="0">
              <a:ln>
                <a:noFill/>
              </a:ln>
              <a:solidFill>
                <a:prstClr val="black"/>
              </a:solidFill>
              <a:effectLst/>
              <a:uLnTx/>
              <a:uFillTx/>
              <a:latin typeface="Calibri"/>
              <a:ea typeface="ヒラギノ角ゴ Pro W3" pitchFamily="-65" charset="-128"/>
              <a:cs typeface="+mn-cs"/>
            </a:endParaRPr>
          </a:p>
          <a:p>
            <a:pPr marL="742950" marR="0" lvl="1" indent="-285750" algn="l" defTabSz="914400" rtl="0" eaLnBrk="1" fontAlgn="base" latinLnBrk="0" hangingPunct="1">
              <a:lnSpc>
                <a:spcPct val="100000"/>
              </a:lnSpc>
              <a:spcBef>
                <a:spcPct val="20000"/>
              </a:spcBef>
              <a:spcAft>
                <a:spcPct val="0"/>
              </a:spcAft>
              <a:buClrTx/>
              <a:buSzTx/>
              <a:buFont typeface="Arial" pitchFamily="-65" charset="0"/>
              <a:buChar char="–"/>
              <a:tabLst/>
              <a:defRPr/>
            </a:pPr>
            <a:endParaRPr kumimoji="0" lang="en-US" sz="2800" b="0" i="0" u="none" strike="noStrike" kern="1200" cap="none" spc="0" normalizeH="0" baseline="0" noProof="0" dirty="0">
              <a:ln>
                <a:noFill/>
              </a:ln>
              <a:solidFill>
                <a:prstClr val="black"/>
              </a:solidFill>
              <a:effectLst/>
              <a:uLnTx/>
              <a:uFillTx/>
              <a:latin typeface="Calibri"/>
              <a:ea typeface="ヒラギノ角ゴ Pro W3" pitchFamily="-65" charset="-128"/>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65" charset="0"/>
              <a:buChar char="•"/>
              <a:tabLst/>
              <a:defRPr/>
            </a:pPr>
            <a:r>
              <a:rPr kumimoji="0" lang="en-US" sz="3200" b="0" i="0" u="none" strike="noStrike" kern="1200" cap="none" spc="0" normalizeH="0" baseline="0" noProof="0" dirty="0">
                <a:ln>
                  <a:noFill/>
                </a:ln>
                <a:solidFill>
                  <a:srgbClr val="0432FF"/>
                </a:solidFill>
                <a:effectLst/>
                <a:uLnTx/>
                <a:uFillTx/>
                <a:latin typeface="Calibri"/>
                <a:ea typeface="+mn-ea"/>
                <a:cs typeface="+mn-cs"/>
              </a:rPr>
              <a:t>Already supported in switches today</a:t>
            </a:r>
          </a:p>
        </p:txBody>
      </p:sp>
    </p:spTree>
    <p:extLst>
      <p:ext uri="{BB962C8B-B14F-4D97-AF65-F5344CB8AC3E}">
        <p14:creationId xmlns:p14="http://schemas.microsoft.com/office/powerpoint/2010/main" val="4051198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C6F6-A6DB-FEF6-C6B4-5B0527D16908}"/>
              </a:ext>
            </a:extLst>
          </p:cNvPr>
          <p:cNvSpPr>
            <a:spLocks noGrp="1"/>
          </p:cNvSpPr>
          <p:nvPr>
            <p:ph type="title"/>
          </p:nvPr>
        </p:nvSpPr>
        <p:spPr/>
        <p:txBody>
          <a:bodyPr/>
          <a:lstStyle/>
          <a:p>
            <a:r>
              <a:rPr lang="en-US" dirty="0"/>
              <a:t>Key Problems</a:t>
            </a:r>
          </a:p>
        </p:txBody>
      </p:sp>
      <p:sp>
        <p:nvSpPr>
          <p:cNvPr id="3" name="Content Placeholder 2">
            <a:extLst>
              <a:ext uri="{FF2B5EF4-FFF2-40B4-BE49-F238E27FC236}">
                <a16:creationId xmlns:a16="http://schemas.microsoft.com/office/drawing/2014/main" id="{E8196A07-E84F-92CC-1A93-E3FE64E4F427}"/>
              </a:ext>
            </a:extLst>
          </p:cNvPr>
          <p:cNvSpPr>
            <a:spLocks noGrp="1"/>
          </p:cNvSpPr>
          <p:nvPr>
            <p:ph idx="1"/>
          </p:nvPr>
        </p:nvSpPr>
        <p:spPr>
          <a:xfrm>
            <a:off x="609600" y="1600202"/>
            <a:ext cx="11582400" cy="4525963"/>
          </a:xfrm>
        </p:spPr>
        <p:txBody>
          <a:bodyPr/>
          <a:lstStyle/>
          <a:p>
            <a:r>
              <a:rPr lang="en-US" dirty="0"/>
              <a:t>High bit overhead</a:t>
            </a:r>
          </a:p>
          <a:p>
            <a:pPr lvl="1"/>
            <a:r>
              <a:rPr lang="en-US" dirty="0"/>
              <a:t>Path query w/ a </a:t>
            </a:r>
            <a:r>
              <a:rPr lang="en-US" i="1" dirty="0"/>
              <a:t>single</a:t>
            </a:r>
            <a:r>
              <a:rPr lang="en-US" dirty="0"/>
              <a:t> telemetry info (switch ID): 28 Bytes</a:t>
            </a:r>
          </a:p>
          <a:p>
            <a:pPr lvl="1"/>
            <a:r>
              <a:rPr lang="en-US" dirty="0"/>
              <a:t>Even more bytes if we add other info (e.g., queuing delay, timestamps)</a:t>
            </a:r>
          </a:p>
          <a:p>
            <a:pPr lvl="1"/>
            <a:r>
              <a:rPr lang="en-US" dirty="0"/>
              <a:t>Lead to up to 20% goodput drop </a:t>
            </a:r>
          </a:p>
          <a:p>
            <a:r>
              <a:rPr lang="en-US" dirty="0"/>
              <a:t>High processing overhead</a:t>
            </a:r>
          </a:p>
          <a:p>
            <a:pPr lvl="1"/>
            <a:r>
              <a:rPr lang="en-US" dirty="0"/>
              <a:t>Collect such information from many switches  to a centralized collector</a:t>
            </a:r>
          </a:p>
          <a:p>
            <a:pPr lvl="1"/>
            <a:r>
              <a:rPr lang="en-US" dirty="0"/>
              <a:t>High bandwidth and processing overhead at the collector</a:t>
            </a:r>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0D2FA1CA-E7C9-B348-7C2F-A0D7F8C9CBBF}"/>
              </a:ext>
            </a:extLst>
          </p:cNvPr>
          <p:cNvSpPr>
            <a:spLocks noGrp="1"/>
          </p:cNvSpPr>
          <p:nvPr>
            <p:ph type="sldNum" sz="quarter" idx="12"/>
          </p:nvPr>
        </p:nvSpPr>
        <p:spPr/>
        <p:txBody>
          <a:bodyPr/>
          <a:lstStyle/>
          <a:p>
            <a:fld id="{7904A8AC-C669-244C-953E-6C477326AD58}" type="slidenum">
              <a:rPr lang="en-US" smtClean="0"/>
              <a:pPr/>
              <a:t>17</a:t>
            </a:fld>
            <a:endParaRPr lang="en-US"/>
          </a:p>
        </p:txBody>
      </p:sp>
    </p:spTree>
    <p:extLst>
      <p:ext uri="{BB962C8B-B14F-4D97-AF65-F5344CB8AC3E}">
        <p14:creationId xmlns:p14="http://schemas.microsoft.com/office/powerpoint/2010/main" val="1437039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578E-19D1-C642-9E65-5931802E91D7}"/>
              </a:ext>
            </a:extLst>
          </p:cNvPr>
          <p:cNvSpPr>
            <a:spLocks noGrp="1"/>
          </p:cNvSpPr>
          <p:nvPr>
            <p:ph type="title"/>
          </p:nvPr>
        </p:nvSpPr>
        <p:spPr/>
        <p:txBody>
          <a:bodyPr/>
          <a:lstStyle/>
          <a:p>
            <a:r>
              <a:rPr lang="en-US" dirty="0"/>
              <a:t>Reduce Bit Overhead</a:t>
            </a:r>
          </a:p>
        </p:txBody>
      </p:sp>
      <p:sp>
        <p:nvSpPr>
          <p:cNvPr id="3" name="Content Placeholder 2">
            <a:extLst>
              <a:ext uri="{FF2B5EF4-FFF2-40B4-BE49-F238E27FC236}">
                <a16:creationId xmlns:a16="http://schemas.microsoft.com/office/drawing/2014/main" id="{F87D05A8-DCD8-224B-B9C1-5C67C0248FA6}"/>
              </a:ext>
            </a:extLst>
          </p:cNvPr>
          <p:cNvSpPr>
            <a:spLocks noGrp="1"/>
          </p:cNvSpPr>
          <p:nvPr>
            <p:ph idx="1"/>
          </p:nvPr>
        </p:nvSpPr>
        <p:spPr>
          <a:xfrm>
            <a:off x="298581" y="1600202"/>
            <a:ext cx="11893420" cy="4525963"/>
          </a:xfrm>
        </p:spPr>
        <p:txBody>
          <a:bodyPr/>
          <a:lstStyle/>
          <a:p>
            <a:r>
              <a:rPr lang="en-US" dirty="0"/>
              <a:t>PINT: Probabilistic In-band Network Telemetry</a:t>
            </a:r>
          </a:p>
          <a:p>
            <a:pPr lvl="1"/>
            <a:r>
              <a:rPr lang="en-US" dirty="0"/>
              <a:t>Encode telemetry information on packets with fewer bits</a:t>
            </a:r>
          </a:p>
          <a:p>
            <a:pPr marL="457200" lvl="1" indent="0">
              <a:buNone/>
            </a:pPr>
            <a:endParaRPr lang="en-US" dirty="0"/>
          </a:p>
          <a:p>
            <a:r>
              <a:rPr lang="en-US" dirty="0"/>
              <a:t>Insight</a:t>
            </a:r>
          </a:p>
          <a:p>
            <a:pPr lvl="1"/>
            <a:r>
              <a:rPr lang="en-US" dirty="0"/>
              <a:t>Most apps don’t need per-packet per-switch values, but </a:t>
            </a:r>
            <a:r>
              <a:rPr lang="en-US" dirty="0">
                <a:solidFill>
                  <a:srgbClr val="0432FF"/>
                </a:solidFill>
              </a:rPr>
              <a:t>aggregated</a:t>
            </a:r>
            <a:r>
              <a:rPr lang="en-US" dirty="0"/>
              <a:t> data</a:t>
            </a:r>
          </a:p>
          <a:p>
            <a:pPr lvl="1"/>
            <a:r>
              <a:rPr lang="en-US" dirty="0"/>
              <a:t>Leverage probabilistic solutions to aggregate across packets and flows</a:t>
            </a:r>
          </a:p>
          <a:p>
            <a:pPr marL="0" indent="0">
              <a:buNone/>
            </a:pPr>
            <a:endParaRPr lang="en-US" dirty="0"/>
          </a:p>
          <a:p>
            <a:pPr marL="457200" lvl="1"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54364A3-B104-3247-9484-CE09EF85E31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04A8AC-C669-244C-953E-6C477326AD58}" type="slidenum">
              <a:rPr kumimoji="0" lang="en-US" sz="2000" b="1"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2000" b="1" i="0" u="none" strike="noStrike" kern="1200" cap="none" spc="0" normalizeH="0" baseline="0" noProof="0">
              <a:ln>
                <a:noFill/>
              </a:ln>
              <a:solidFill>
                <a:srgbClr val="898989"/>
              </a:solidFill>
              <a:effectLst/>
              <a:uLnTx/>
              <a:uFillTx/>
              <a:latin typeface="Calibri"/>
              <a:ea typeface="+mn-ea"/>
              <a:cs typeface="+mn-cs"/>
            </a:endParaRPr>
          </a:p>
        </p:txBody>
      </p:sp>
    </p:spTree>
    <p:extLst>
      <p:ext uri="{BB962C8B-B14F-4D97-AF65-F5344CB8AC3E}">
        <p14:creationId xmlns:p14="http://schemas.microsoft.com/office/powerpoint/2010/main" val="1615555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73DD5-DF74-B54D-A6C6-F3D91C2FADD1}"/>
              </a:ext>
            </a:extLst>
          </p:cNvPr>
          <p:cNvSpPr>
            <a:spLocks noGrp="1"/>
          </p:cNvSpPr>
          <p:nvPr>
            <p:ph type="title"/>
          </p:nvPr>
        </p:nvSpPr>
        <p:spPr/>
        <p:txBody>
          <a:bodyPr/>
          <a:lstStyle/>
          <a:p>
            <a:r>
              <a:rPr lang="en-US" dirty="0"/>
              <a:t>Data Aggregation in PINT</a:t>
            </a:r>
          </a:p>
        </p:txBody>
      </p:sp>
      <p:sp>
        <p:nvSpPr>
          <p:cNvPr id="3" name="Content Placeholder 2">
            <a:extLst>
              <a:ext uri="{FF2B5EF4-FFF2-40B4-BE49-F238E27FC236}">
                <a16:creationId xmlns:a16="http://schemas.microsoft.com/office/drawing/2014/main" id="{495DE562-BE2C-4846-AB55-10898D3A8BF4}"/>
              </a:ext>
            </a:extLst>
          </p:cNvPr>
          <p:cNvSpPr>
            <a:spLocks noGrp="1"/>
          </p:cNvSpPr>
          <p:nvPr>
            <p:ph idx="1"/>
          </p:nvPr>
        </p:nvSpPr>
        <p:spPr>
          <a:xfrm>
            <a:off x="609600" y="1624013"/>
            <a:ext cx="10972800" cy="4525963"/>
          </a:xfrm>
        </p:spPr>
        <p:txBody>
          <a:bodyPr/>
          <a:lstStyle/>
          <a:p>
            <a:r>
              <a:rPr lang="en-US" dirty="0"/>
              <a:t>Static Per-flow aggregation</a:t>
            </a:r>
          </a:p>
          <a:p>
            <a:pPr lvl="1"/>
            <a:r>
              <a:rPr lang="en-US" dirty="0"/>
              <a:t>For a flow with packets 𝑝_1,𝑝_2,…</a:t>
            </a:r>
          </a:p>
          <a:p>
            <a:pPr lvl="1"/>
            <a:r>
              <a:rPr lang="en-US" dirty="0"/>
              <a:t>E.g., flow-level path tracing</a:t>
            </a:r>
          </a:p>
          <a:p>
            <a:endParaRPr lang="en-US" dirty="0"/>
          </a:p>
        </p:txBody>
      </p:sp>
      <p:sp>
        <p:nvSpPr>
          <p:cNvPr id="4" name="Slide Number Placeholder 3">
            <a:extLst>
              <a:ext uri="{FF2B5EF4-FFF2-40B4-BE49-F238E27FC236}">
                <a16:creationId xmlns:a16="http://schemas.microsoft.com/office/drawing/2014/main" id="{49CB101B-D446-344D-A096-B04241B8E6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04A8AC-C669-244C-953E-6C477326AD58}" type="slidenum">
              <a:rPr kumimoji="0" lang="en-US" sz="2000" b="1"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2000" b="1" i="0" u="none" strike="noStrike" kern="1200" cap="none" spc="0" normalizeH="0" baseline="0" noProof="0">
              <a:ln>
                <a:noFill/>
              </a:ln>
              <a:solidFill>
                <a:srgbClr val="898989"/>
              </a:solidFill>
              <a:effectLst/>
              <a:uLnTx/>
              <a:uFillTx/>
              <a:latin typeface="Calibri"/>
              <a:ea typeface="+mn-ea"/>
              <a:cs typeface="+mn-cs"/>
            </a:endParaRPr>
          </a:p>
        </p:txBody>
      </p:sp>
      <p:grpSp>
        <p:nvGrpSpPr>
          <p:cNvPr id="6" name="Group 5">
            <a:extLst>
              <a:ext uri="{FF2B5EF4-FFF2-40B4-BE49-F238E27FC236}">
                <a16:creationId xmlns:a16="http://schemas.microsoft.com/office/drawing/2014/main" id="{E58BA977-9B24-E442-9037-712E39F38692}"/>
              </a:ext>
            </a:extLst>
          </p:cNvPr>
          <p:cNvGrpSpPr/>
          <p:nvPr/>
        </p:nvGrpSpPr>
        <p:grpSpPr>
          <a:xfrm>
            <a:off x="3352800" y="4187431"/>
            <a:ext cx="4937760" cy="549343"/>
            <a:chOff x="1828800" y="4187430"/>
            <a:chExt cx="4937760" cy="549343"/>
          </a:xfrm>
        </p:grpSpPr>
        <p:sp>
          <p:nvSpPr>
            <p:cNvPr id="7" name="Oval 6">
              <a:extLst>
                <a:ext uri="{FF2B5EF4-FFF2-40B4-BE49-F238E27FC236}">
                  <a16:creationId xmlns:a16="http://schemas.microsoft.com/office/drawing/2014/main" id="{D61E949C-FE54-8A42-99FA-054D1A022768}"/>
                </a:ext>
              </a:extLst>
            </p:cNvPr>
            <p:cNvSpPr>
              <a:spLocks noChangeAspect="1"/>
            </p:cNvSpPr>
            <p:nvPr/>
          </p:nvSpPr>
          <p:spPr>
            <a:xfrm>
              <a:off x="1828800" y="4187430"/>
              <a:ext cx="548640" cy="548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a:extLst>
                <a:ext uri="{FF2B5EF4-FFF2-40B4-BE49-F238E27FC236}">
                  <a16:creationId xmlns:a16="http://schemas.microsoft.com/office/drawing/2014/main" id="{1A8575CD-B903-6248-96B4-D20C5776FC45}"/>
                </a:ext>
              </a:extLst>
            </p:cNvPr>
            <p:cNvSpPr>
              <a:spLocks noChangeAspect="1"/>
            </p:cNvSpPr>
            <p:nvPr/>
          </p:nvSpPr>
          <p:spPr>
            <a:xfrm>
              <a:off x="3291840" y="4187430"/>
              <a:ext cx="548640" cy="548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a:extLst>
                <a:ext uri="{FF2B5EF4-FFF2-40B4-BE49-F238E27FC236}">
                  <a16:creationId xmlns:a16="http://schemas.microsoft.com/office/drawing/2014/main" id="{B2605EF4-9F59-6149-B68C-F8EE54EEF240}"/>
                </a:ext>
              </a:extLst>
            </p:cNvPr>
            <p:cNvSpPr>
              <a:spLocks noChangeAspect="1"/>
            </p:cNvSpPr>
            <p:nvPr/>
          </p:nvSpPr>
          <p:spPr>
            <a:xfrm>
              <a:off x="4754880" y="4187430"/>
              <a:ext cx="548640" cy="548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a:extLst>
                <a:ext uri="{FF2B5EF4-FFF2-40B4-BE49-F238E27FC236}">
                  <a16:creationId xmlns:a16="http://schemas.microsoft.com/office/drawing/2014/main" id="{77F7967F-FC1F-144E-839B-597EF4109433}"/>
                </a:ext>
              </a:extLst>
            </p:cNvPr>
            <p:cNvSpPr>
              <a:spLocks noChangeAspect="1"/>
            </p:cNvSpPr>
            <p:nvPr/>
          </p:nvSpPr>
          <p:spPr>
            <a:xfrm>
              <a:off x="6217920" y="4188133"/>
              <a:ext cx="548640" cy="548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9B5CF0F6-9ABC-8146-B4B7-0B2A5B612C6A}"/>
                </a:ext>
              </a:extLst>
            </p:cNvPr>
            <p:cNvCxnSpPr>
              <a:cxnSpLocks/>
              <a:stCxn id="7" idx="6"/>
              <a:endCxn id="8" idx="2"/>
            </p:cNvCxnSpPr>
            <p:nvPr/>
          </p:nvCxnSpPr>
          <p:spPr>
            <a:xfrm>
              <a:off x="2377440" y="4461750"/>
              <a:ext cx="914400" cy="0"/>
            </a:xfrm>
            <a:prstGeom prst="straightConnector1">
              <a:avLst/>
            </a:prstGeom>
            <a:ln w="53975">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4579A2D-A079-5B43-8273-8E53763847E0}"/>
                </a:ext>
              </a:extLst>
            </p:cNvPr>
            <p:cNvCxnSpPr>
              <a:cxnSpLocks/>
              <a:stCxn id="8" idx="6"/>
              <a:endCxn id="9" idx="2"/>
            </p:cNvCxnSpPr>
            <p:nvPr/>
          </p:nvCxnSpPr>
          <p:spPr>
            <a:xfrm>
              <a:off x="3840480" y="4461750"/>
              <a:ext cx="914400" cy="0"/>
            </a:xfrm>
            <a:prstGeom prst="straightConnector1">
              <a:avLst/>
            </a:prstGeom>
            <a:ln w="53975">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94058D3-9BAA-AD46-9497-59D8A6D47F02}"/>
                </a:ext>
              </a:extLst>
            </p:cNvPr>
            <p:cNvCxnSpPr>
              <a:cxnSpLocks/>
              <a:stCxn id="9" idx="6"/>
              <a:endCxn id="10" idx="2"/>
            </p:cNvCxnSpPr>
            <p:nvPr/>
          </p:nvCxnSpPr>
          <p:spPr>
            <a:xfrm>
              <a:off x="5303520" y="4461750"/>
              <a:ext cx="914400" cy="703"/>
            </a:xfrm>
            <a:prstGeom prst="straightConnector1">
              <a:avLst/>
            </a:prstGeom>
            <a:ln w="53975">
              <a:solidFill>
                <a:srgbClr val="00B050"/>
              </a:solidFill>
              <a:tailEnd type="triangle"/>
            </a:ln>
          </p:spPr>
          <p:style>
            <a:lnRef idx="2">
              <a:schemeClr val="accent1"/>
            </a:lnRef>
            <a:fillRef idx="0">
              <a:schemeClr val="accent1"/>
            </a:fillRef>
            <a:effectRef idx="1">
              <a:schemeClr val="accent1"/>
            </a:effectRef>
            <a:fontRef idx="minor">
              <a:schemeClr val="tx1"/>
            </a:fontRef>
          </p:style>
        </p:cxnSp>
      </p:grpSp>
      <p:sp>
        <p:nvSpPr>
          <p:cNvPr id="14" name="TextBox 13">
            <a:extLst>
              <a:ext uri="{FF2B5EF4-FFF2-40B4-BE49-F238E27FC236}">
                <a16:creationId xmlns:a16="http://schemas.microsoft.com/office/drawing/2014/main" id="{ED48C2AE-E3FD-7B4C-B8C3-F80447128901}"/>
              </a:ext>
            </a:extLst>
          </p:cNvPr>
          <p:cNvSpPr txBox="1"/>
          <p:nvPr/>
        </p:nvSpPr>
        <p:spPr>
          <a:xfrm>
            <a:off x="1614153" y="4452196"/>
            <a:ext cx="1227786" cy="369332"/>
          </a:xfrm>
          <a:prstGeom prst="rect">
            <a:avLst/>
          </a:prstGeom>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Packets</a:t>
            </a:r>
          </a:p>
        </p:txBody>
      </p:sp>
      <p:sp>
        <p:nvSpPr>
          <p:cNvPr id="15" name="TextBox 14">
            <a:extLst>
              <a:ext uri="{FF2B5EF4-FFF2-40B4-BE49-F238E27FC236}">
                <a16:creationId xmlns:a16="http://schemas.microsoft.com/office/drawing/2014/main" id="{FEFD9281-DAE3-694F-B5F0-02B303FB7CA1}"/>
              </a:ext>
            </a:extLst>
          </p:cNvPr>
          <p:cNvSpPr txBox="1"/>
          <p:nvPr/>
        </p:nvSpPr>
        <p:spPr>
          <a:xfrm>
            <a:off x="2190267" y="4099898"/>
            <a:ext cx="1227786" cy="369332"/>
          </a:xfrm>
          <a:prstGeom prst="rect">
            <a:avLst/>
          </a:prstGeom>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Switches</a:t>
            </a:r>
          </a:p>
        </p:txBody>
      </p:sp>
      <p:grpSp>
        <p:nvGrpSpPr>
          <p:cNvPr id="16" name="Group 15">
            <a:extLst>
              <a:ext uri="{FF2B5EF4-FFF2-40B4-BE49-F238E27FC236}">
                <a16:creationId xmlns:a16="http://schemas.microsoft.com/office/drawing/2014/main" id="{944ED6EE-F7B1-A54D-9523-008EFD2A1AD4}"/>
              </a:ext>
            </a:extLst>
          </p:cNvPr>
          <p:cNvGrpSpPr/>
          <p:nvPr/>
        </p:nvGrpSpPr>
        <p:grpSpPr>
          <a:xfrm>
            <a:off x="4267200" y="4224314"/>
            <a:ext cx="2926080" cy="1921207"/>
            <a:chOff x="2743200" y="4224313"/>
            <a:chExt cx="2926080" cy="1921207"/>
          </a:xfrm>
        </p:grpSpPr>
        <p:cxnSp>
          <p:nvCxnSpPr>
            <p:cNvPr id="17" name="Straight Connector 16">
              <a:extLst>
                <a:ext uri="{FF2B5EF4-FFF2-40B4-BE49-F238E27FC236}">
                  <a16:creationId xmlns:a16="http://schemas.microsoft.com/office/drawing/2014/main" id="{2111F9CD-899B-1B49-9666-E05F7F74F5C0}"/>
                </a:ext>
              </a:extLst>
            </p:cNvPr>
            <p:cNvCxnSpPr/>
            <p:nvPr/>
          </p:nvCxnSpPr>
          <p:spPr>
            <a:xfrm>
              <a:off x="2743200" y="4229100"/>
              <a:ext cx="0" cy="19164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A025DACD-78F6-4A4E-B721-6BC812E805D1}"/>
                </a:ext>
              </a:extLst>
            </p:cNvPr>
            <p:cNvCxnSpPr/>
            <p:nvPr/>
          </p:nvCxnSpPr>
          <p:spPr>
            <a:xfrm>
              <a:off x="4297680" y="4224313"/>
              <a:ext cx="0" cy="19164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7A3E738-3AFB-9946-99BF-5BC6B2071462}"/>
                </a:ext>
              </a:extLst>
            </p:cNvPr>
            <p:cNvCxnSpPr/>
            <p:nvPr/>
          </p:nvCxnSpPr>
          <p:spPr>
            <a:xfrm>
              <a:off x="5669280" y="4229100"/>
              <a:ext cx="0" cy="191642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8" name="Group 37">
            <a:extLst>
              <a:ext uri="{FF2B5EF4-FFF2-40B4-BE49-F238E27FC236}">
                <a16:creationId xmlns:a16="http://schemas.microsoft.com/office/drawing/2014/main" id="{332B523A-16F5-6441-BF23-7F78976CBDFD}"/>
              </a:ext>
            </a:extLst>
          </p:cNvPr>
          <p:cNvGrpSpPr/>
          <p:nvPr/>
        </p:nvGrpSpPr>
        <p:grpSpPr>
          <a:xfrm>
            <a:off x="2349696" y="4782312"/>
            <a:ext cx="465833" cy="1192292"/>
            <a:chOff x="825695" y="4782312"/>
            <a:chExt cx="465833" cy="1192292"/>
          </a:xfrm>
        </p:grpSpPr>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A9A96AB7-A41B-F443-8C68-AC867479B7E4}"/>
                    </a:ext>
                  </a:extLst>
                </p:cNvPr>
                <p:cNvSpPr/>
                <p:nvPr/>
              </p:nvSpPr>
              <p:spPr>
                <a:xfrm>
                  <a:off x="825695" y="5193792"/>
                  <a:ext cx="46583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𝑝</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39" name="Rectangle 38">
                  <a:extLst>
                    <a:ext uri="{FF2B5EF4-FFF2-40B4-BE49-F238E27FC236}">
                      <a16:creationId xmlns:a16="http://schemas.microsoft.com/office/drawing/2014/main" id="{A9A96AB7-A41B-F443-8C68-AC867479B7E4}"/>
                    </a:ext>
                  </a:extLst>
                </p:cNvPr>
                <p:cNvSpPr>
                  <a:spLocks noRot="1" noChangeAspect="1" noMove="1" noResize="1" noEditPoints="1" noAdjustHandles="1" noChangeArrowheads="1" noChangeShapeType="1" noTextEdit="1"/>
                </p:cNvSpPr>
                <p:nvPr/>
              </p:nvSpPr>
              <p:spPr>
                <a:xfrm>
                  <a:off x="825695" y="5193792"/>
                  <a:ext cx="465833" cy="369332"/>
                </a:xfrm>
                <a:prstGeom prst="rect">
                  <a:avLst/>
                </a:prstGeom>
                <a:blipFill>
                  <a:blip r:embed="rId2"/>
                  <a:stretch>
                    <a:fillRect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1517E235-26F2-8247-9A49-AA366865F7ED}"/>
                    </a:ext>
                  </a:extLst>
                </p:cNvPr>
                <p:cNvSpPr/>
                <p:nvPr/>
              </p:nvSpPr>
              <p:spPr>
                <a:xfrm>
                  <a:off x="825695" y="4782312"/>
                  <a:ext cx="46051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𝑝</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40" name="Rectangle 39">
                  <a:extLst>
                    <a:ext uri="{FF2B5EF4-FFF2-40B4-BE49-F238E27FC236}">
                      <a16:creationId xmlns:a16="http://schemas.microsoft.com/office/drawing/2014/main" id="{1517E235-26F2-8247-9A49-AA366865F7ED}"/>
                    </a:ext>
                  </a:extLst>
                </p:cNvPr>
                <p:cNvSpPr>
                  <a:spLocks noRot="1" noChangeAspect="1" noMove="1" noResize="1" noEditPoints="1" noAdjustHandles="1" noChangeArrowheads="1" noChangeShapeType="1" noTextEdit="1"/>
                </p:cNvSpPr>
                <p:nvPr/>
              </p:nvSpPr>
              <p:spPr>
                <a:xfrm>
                  <a:off x="825695" y="4782312"/>
                  <a:ext cx="460511" cy="369332"/>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3B98A35C-B025-2044-89A5-0FF94287D370}"/>
                    </a:ext>
                  </a:extLst>
                </p:cNvPr>
                <p:cNvSpPr/>
                <p:nvPr/>
              </p:nvSpPr>
              <p:spPr>
                <a:xfrm>
                  <a:off x="825695" y="5605272"/>
                  <a:ext cx="41069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41" name="Rectangle 40">
                  <a:extLst>
                    <a:ext uri="{FF2B5EF4-FFF2-40B4-BE49-F238E27FC236}">
                      <a16:creationId xmlns:a16="http://schemas.microsoft.com/office/drawing/2014/main" id="{3B98A35C-B025-2044-89A5-0FF94287D370}"/>
                    </a:ext>
                  </a:extLst>
                </p:cNvPr>
                <p:cNvSpPr>
                  <a:spLocks noRot="1" noChangeAspect="1" noMove="1" noResize="1" noEditPoints="1" noAdjustHandles="1" noChangeArrowheads="1" noChangeShapeType="1" noTextEdit="1"/>
                </p:cNvSpPr>
                <p:nvPr/>
              </p:nvSpPr>
              <p:spPr>
                <a:xfrm>
                  <a:off x="825695" y="5605272"/>
                  <a:ext cx="410690" cy="369332"/>
                </a:xfrm>
                <a:prstGeom prst="rect">
                  <a:avLst/>
                </a:prstGeom>
                <a:blipFill>
                  <a:blip r:embed="rId4"/>
                  <a:stretch>
                    <a:fillRect/>
                  </a:stretch>
                </a:blipFill>
              </p:spPr>
              <p:txBody>
                <a:bodyPr/>
                <a:lstStyle/>
                <a:p>
                  <a:r>
                    <a:rPr lang="en-US">
                      <a:noFill/>
                    </a:rPr>
                    <a:t> </a:t>
                  </a:r>
                </a:p>
              </p:txBody>
            </p:sp>
          </mc:Fallback>
        </mc:AlternateContent>
      </p:grpSp>
      <p:grpSp>
        <p:nvGrpSpPr>
          <p:cNvPr id="50" name="Group 49">
            <a:extLst>
              <a:ext uri="{FF2B5EF4-FFF2-40B4-BE49-F238E27FC236}">
                <a16:creationId xmlns:a16="http://schemas.microsoft.com/office/drawing/2014/main" id="{A3AFBB04-CDD0-8A43-855D-BD59069632CA}"/>
              </a:ext>
            </a:extLst>
          </p:cNvPr>
          <p:cNvGrpSpPr/>
          <p:nvPr/>
        </p:nvGrpSpPr>
        <p:grpSpPr>
          <a:xfrm>
            <a:off x="8603859" y="4810931"/>
            <a:ext cx="1888118" cy="739771"/>
            <a:chOff x="7165729" y="4366738"/>
            <a:chExt cx="1888118" cy="739771"/>
          </a:xfrm>
        </p:grpSpPr>
        <p:grpSp>
          <p:nvGrpSpPr>
            <p:cNvPr id="51" name="Group 50">
              <a:extLst>
                <a:ext uri="{FF2B5EF4-FFF2-40B4-BE49-F238E27FC236}">
                  <a16:creationId xmlns:a16="http://schemas.microsoft.com/office/drawing/2014/main" id="{A872B788-5F7A-5844-B16A-1D9B154DDCC0}"/>
                </a:ext>
              </a:extLst>
            </p:cNvPr>
            <p:cNvGrpSpPr/>
            <p:nvPr/>
          </p:nvGrpSpPr>
          <p:grpSpPr>
            <a:xfrm>
              <a:off x="7223760" y="4736070"/>
              <a:ext cx="1830087" cy="370439"/>
              <a:chOff x="7223760" y="4736070"/>
              <a:chExt cx="1830087" cy="370439"/>
            </a:xfrm>
          </p:grpSpPr>
          <p:sp>
            <p:nvSpPr>
              <p:cNvPr id="53" name="Rectangle: Rounded Corners 55">
                <a:extLst>
                  <a:ext uri="{FF2B5EF4-FFF2-40B4-BE49-F238E27FC236}">
                    <a16:creationId xmlns:a16="http://schemas.microsoft.com/office/drawing/2014/main" id="{26B9CEB0-1A66-B842-9C2F-41A6724850D4}"/>
                  </a:ext>
                </a:extLst>
              </p:cNvPr>
              <p:cNvSpPr/>
              <p:nvPr/>
            </p:nvSpPr>
            <p:spPr>
              <a:xfrm>
                <a:off x="7223760" y="4736070"/>
                <a:ext cx="1830087" cy="370439"/>
              </a:xfrm>
              <a:prstGeom prst="roundRect">
                <a:avLst/>
              </a:prstGeom>
              <a:gradFill>
                <a:gsLst>
                  <a:gs pos="0">
                    <a:schemeClr val="bg1">
                      <a:lumMod val="85000"/>
                    </a:schemeClr>
                  </a:gs>
                  <a:gs pos="100000">
                    <a:schemeClr val="bg1">
                      <a:lumMod val="85000"/>
                    </a:schemeClr>
                  </a:gs>
                </a:gsLst>
              </a:gradFill>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Output</a:t>
                </a:r>
              </a:p>
            </p:txBody>
          </p:sp>
          <p:sp>
            <p:nvSpPr>
              <p:cNvPr id="54" name="Rectangle 53">
                <a:extLst>
                  <a:ext uri="{FF2B5EF4-FFF2-40B4-BE49-F238E27FC236}">
                    <a16:creationId xmlns:a16="http://schemas.microsoft.com/office/drawing/2014/main" id="{2E27B9F5-9281-754E-8BF7-D919681E7414}"/>
                  </a:ext>
                </a:extLst>
              </p:cNvPr>
              <p:cNvSpPr/>
              <p:nvPr/>
            </p:nvSpPr>
            <p:spPr>
              <a:xfrm>
                <a:off x="8224673" y="4854494"/>
                <a:ext cx="137160" cy="18288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5" name="Rectangle 54">
                <a:extLst>
                  <a:ext uri="{FF2B5EF4-FFF2-40B4-BE49-F238E27FC236}">
                    <a16:creationId xmlns:a16="http://schemas.microsoft.com/office/drawing/2014/main" id="{B882EC72-EE7E-C14E-96DC-A2699ADBE086}"/>
                  </a:ext>
                </a:extLst>
              </p:cNvPr>
              <p:cNvSpPr/>
              <p:nvPr/>
            </p:nvSpPr>
            <p:spPr>
              <a:xfrm>
                <a:off x="8416283" y="4854494"/>
                <a:ext cx="13716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681BEE28-36C4-BC45-9C1E-16241F4C47DE}"/>
                  </a:ext>
                </a:extLst>
              </p:cNvPr>
              <p:cNvSpPr/>
              <p:nvPr/>
            </p:nvSpPr>
            <p:spPr>
              <a:xfrm>
                <a:off x="8607893" y="4854494"/>
                <a:ext cx="137160" cy="1828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7" name="Rectangle 56">
                <a:extLst>
                  <a:ext uri="{FF2B5EF4-FFF2-40B4-BE49-F238E27FC236}">
                    <a16:creationId xmlns:a16="http://schemas.microsoft.com/office/drawing/2014/main" id="{41717EBA-EB52-0244-8609-65E3B725DADB}"/>
                  </a:ext>
                </a:extLst>
              </p:cNvPr>
              <p:cNvSpPr/>
              <p:nvPr/>
            </p:nvSpPr>
            <p:spPr>
              <a:xfrm>
                <a:off x="8796173" y="4854494"/>
                <a:ext cx="137160" cy="1828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52" name="Rectangle 51">
              <a:extLst>
                <a:ext uri="{FF2B5EF4-FFF2-40B4-BE49-F238E27FC236}">
                  <a16:creationId xmlns:a16="http://schemas.microsoft.com/office/drawing/2014/main" id="{305B7E5E-E8DC-6740-A019-7C0E851D3698}"/>
                </a:ext>
              </a:extLst>
            </p:cNvPr>
            <p:cNvSpPr/>
            <p:nvPr/>
          </p:nvSpPr>
          <p:spPr>
            <a:xfrm>
              <a:off x="7165729" y="4366738"/>
              <a:ext cx="157421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Static Per-flow</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44" name="Group 43">
            <a:extLst>
              <a:ext uri="{FF2B5EF4-FFF2-40B4-BE49-F238E27FC236}">
                <a16:creationId xmlns:a16="http://schemas.microsoft.com/office/drawing/2014/main" id="{BB53D6E7-887C-FD40-A7EC-CE825691CA93}"/>
              </a:ext>
            </a:extLst>
          </p:cNvPr>
          <p:cNvGrpSpPr/>
          <p:nvPr/>
        </p:nvGrpSpPr>
        <p:grpSpPr>
          <a:xfrm>
            <a:off x="3206515" y="4909512"/>
            <a:ext cx="5230329" cy="1144109"/>
            <a:chOff x="1698150" y="4785360"/>
            <a:chExt cx="5230329" cy="1144109"/>
          </a:xfrm>
        </p:grpSpPr>
        <p:sp>
          <p:nvSpPr>
            <p:cNvPr id="45" name="Rectangle 44">
              <a:extLst>
                <a:ext uri="{FF2B5EF4-FFF2-40B4-BE49-F238E27FC236}">
                  <a16:creationId xmlns:a16="http://schemas.microsoft.com/office/drawing/2014/main" id="{7E8835B3-6076-7946-85D7-CA0BE6A6DB31}"/>
                </a:ext>
              </a:extLst>
            </p:cNvPr>
            <p:cNvSpPr/>
            <p:nvPr/>
          </p:nvSpPr>
          <p:spPr>
            <a:xfrm>
              <a:off x="1698150" y="4785360"/>
              <a:ext cx="847719" cy="3211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196E6EF3-9C32-CE40-BFAF-A73265D1E79F}"/>
                </a:ext>
              </a:extLst>
            </p:cNvPr>
            <p:cNvSpPr/>
            <p:nvPr/>
          </p:nvSpPr>
          <p:spPr>
            <a:xfrm>
              <a:off x="3154680" y="4785360"/>
              <a:ext cx="847719" cy="32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7" name="Rectangle 46">
              <a:extLst>
                <a:ext uri="{FF2B5EF4-FFF2-40B4-BE49-F238E27FC236}">
                  <a16:creationId xmlns:a16="http://schemas.microsoft.com/office/drawing/2014/main" id="{371FAD7D-609E-AC4B-888D-F5908BEC0DD4}"/>
                </a:ext>
              </a:extLst>
            </p:cNvPr>
            <p:cNvSpPr/>
            <p:nvPr/>
          </p:nvSpPr>
          <p:spPr>
            <a:xfrm>
              <a:off x="4617720" y="4785360"/>
              <a:ext cx="847719" cy="3211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39E4EFBF-F855-E644-9C5D-A8E00804D666}"/>
                </a:ext>
              </a:extLst>
            </p:cNvPr>
            <p:cNvSpPr/>
            <p:nvPr/>
          </p:nvSpPr>
          <p:spPr>
            <a:xfrm>
              <a:off x="6080760" y="4785360"/>
              <a:ext cx="847719" cy="3211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9" name="Rectangle 48">
              <a:extLst>
                <a:ext uri="{FF2B5EF4-FFF2-40B4-BE49-F238E27FC236}">
                  <a16:creationId xmlns:a16="http://schemas.microsoft.com/office/drawing/2014/main" id="{9F00E597-B4B6-F84D-8CF3-08868ED23C15}"/>
                </a:ext>
              </a:extLst>
            </p:cNvPr>
            <p:cNvSpPr/>
            <p:nvPr/>
          </p:nvSpPr>
          <p:spPr>
            <a:xfrm>
              <a:off x="1698150" y="5196840"/>
              <a:ext cx="847719" cy="3211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A3B28C4F-6EC7-3943-843D-1F2FA6924712}"/>
                </a:ext>
              </a:extLst>
            </p:cNvPr>
            <p:cNvSpPr/>
            <p:nvPr/>
          </p:nvSpPr>
          <p:spPr>
            <a:xfrm>
              <a:off x="3154680" y="5196840"/>
              <a:ext cx="847719" cy="32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2" name="Rectangle 71">
              <a:extLst>
                <a:ext uri="{FF2B5EF4-FFF2-40B4-BE49-F238E27FC236}">
                  <a16:creationId xmlns:a16="http://schemas.microsoft.com/office/drawing/2014/main" id="{5BA71A64-1778-DD4E-B5A3-E0502657A3EB}"/>
                </a:ext>
              </a:extLst>
            </p:cNvPr>
            <p:cNvSpPr/>
            <p:nvPr/>
          </p:nvSpPr>
          <p:spPr>
            <a:xfrm>
              <a:off x="4617720" y="5196840"/>
              <a:ext cx="847719" cy="3211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3" name="Rectangle 72">
              <a:extLst>
                <a:ext uri="{FF2B5EF4-FFF2-40B4-BE49-F238E27FC236}">
                  <a16:creationId xmlns:a16="http://schemas.microsoft.com/office/drawing/2014/main" id="{7601DF11-9448-8646-BB64-C75EA67A17BC}"/>
                </a:ext>
              </a:extLst>
            </p:cNvPr>
            <p:cNvSpPr/>
            <p:nvPr/>
          </p:nvSpPr>
          <p:spPr>
            <a:xfrm>
              <a:off x="6080760" y="5196840"/>
              <a:ext cx="847719" cy="3211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4" name="Rectangle 73">
              <a:extLst>
                <a:ext uri="{FF2B5EF4-FFF2-40B4-BE49-F238E27FC236}">
                  <a16:creationId xmlns:a16="http://schemas.microsoft.com/office/drawing/2014/main" id="{40636B53-41C3-414D-BACC-39E5717DC203}"/>
                </a:ext>
              </a:extLst>
            </p:cNvPr>
            <p:cNvSpPr/>
            <p:nvPr/>
          </p:nvSpPr>
          <p:spPr>
            <a:xfrm>
              <a:off x="1698150" y="5608320"/>
              <a:ext cx="847719" cy="3211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5" name="Rectangle 74">
              <a:extLst>
                <a:ext uri="{FF2B5EF4-FFF2-40B4-BE49-F238E27FC236}">
                  <a16:creationId xmlns:a16="http://schemas.microsoft.com/office/drawing/2014/main" id="{EBD4AB22-F514-2340-9EBF-64E00ED90D2B}"/>
                </a:ext>
              </a:extLst>
            </p:cNvPr>
            <p:cNvSpPr/>
            <p:nvPr/>
          </p:nvSpPr>
          <p:spPr>
            <a:xfrm>
              <a:off x="3154680" y="5608320"/>
              <a:ext cx="847719" cy="32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6" name="Rectangle 75">
              <a:extLst>
                <a:ext uri="{FF2B5EF4-FFF2-40B4-BE49-F238E27FC236}">
                  <a16:creationId xmlns:a16="http://schemas.microsoft.com/office/drawing/2014/main" id="{8FE0F77E-9B27-A944-803F-CE352CF8B615}"/>
                </a:ext>
              </a:extLst>
            </p:cNvPr>
            <p:cNvSpPr/>
            <p:nvPr/>
          </p:nvSpPr>
          <p:spPr>
            <a:xfrm>
              <a:off x="4617720" y="5608320"/>
              <a:ext cx="847719" cy="3211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7" name="Rectangle 76">
              <a:extLst>
                <a:ext uri="{FF2B5EF4-FFF2-40B4-BE49-F238E27FC236}">
                  <a16:creationId xmlns:a16="http://schemas.microsoft.com/office/drawing/2014/main" id="{335B33EE-3B50-2747-BA15-31BA84BD9F21}"/>
                </a:ext>
              </a:extLst>
            </p:cNvPr>
            <p:cNvSpPr/>
            <p:nvPr/>
          </p:nvSpPr>
          <p:spPr>
            <a:xfrm>
              <a:off x="6080760" y="5608320"/>
              <a:ext cx="847719" cy="3211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71449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12899A-BC83-C4D2-61A3-C3E47624F5B5}"/>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A5EB59ED-2634-FE75-C40C-A950E2669F84}"/>
              </a:ext>
            </a:extLst>
          </p:cNvPr>
          <p:cNvSpPr>
            <a:spLocks noGrp="1"/>
          </p:cNvSpPr>
          <p:nvPr>
            <p:ph type="title"/>
          </p:nvPr>
        </p:nvSpPr>
        <p:spPr/>
        <p:txBody>
          <a:bodyPr/>
          <a:lstStyle/>
          <a:p>
            <a:r>
              <a:rPr lang="en-US" dirty="0"/>
              <a:t>Exciting Times in Systems</a:t>
            </a:r>
          </a:p>
        </p:txBody>
      </p:sp>
      <p:sp>
        <p:nvSpPr>
          <p:cNvPr id="4" name="Slide Number Placeholder 3">
            <a:extLst>
              <a:ext uri="{FF2B5EF4-FFF2-40B4-BE49-F238E27FC236}">
                <a16:creationId xmlns:a16="http://schemas.microsoft.com/office/drawing/2014/main" id="{6B55E5DE-365E-51A9-B706-2307C90A5BCA}"/>
              </a:ext>
            </a:extLst>
          </p:cNvPr>
          <p:cNvSpPr>
            <a:spLocks noGrp="1"/>
          </p:cNvSpPr>
          <p:nvPr>
            <p:ph type="sldNum" sz="quarter" idx="10"/>
          </p:nvPr>
        </p:nvSpPr>
        <p:spPr/>
        <p:txBody>
          <a:bodyPr/>
          <a:lstStyle/>
          <a:p>
            <a:fld id="{A5A23A7D-4891-5A47-9441-98D2A72CF2F6}" type="slidenum">
              <a:rPr lang="en-US" smtClean="0"/>
              <a:pPr/>
              <a:t>2</a:t>
            </a:fld>
            <a:endParaRPr lang="en-US"/>
          </a:p>
        </p:txBody>
      </p:sp>
      <p:pic>
        <p:nvPicPr>
          <p:cNvPr id="5" name="Picture 8" descr="Intelligent Video Analytics Solutions | BriefCam">
            <a:extLst>
              <a:ext uri="{FF2B5EF4-FFF2-40B4-BE49-F238E27FC236}">
                <a16:creationId xmlns:a16="http://schemas.microsoft.com/office/drawing/2014/main" id="{60AC767F-9559-C712-DB63-E35AF4561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789" y="1798227"/>
            <a:ext cx="3010543" cy="1928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B3D7777-A712-8B8C-D4F7-CE6D00A1E830}"/>
              </a:ext>
            </a:extLst>
          </p:cNvPr>
          <p:cNvSpPr txBox="1"/>
          <p:nvPr/>
        </p:nvSpPr>
        <p:spPr>
          <a:xfrm>
            <a:off x="166875" y="4057349"/>
            <a:ext cx="3010543" cy="523220"/>
          </a:xfrm>
          <a:prstGeom prst="rect">
            <a:avLst/>
          </a:prstGeom>
          <a:noFill/>
        </p:spPr>
        <p:txBody>
          <a:bodyPr wrap="square" rtlCol="0">
            <a:spAutoFit/>
          </a:bodyPr>
          <a:lstStyle/>
          <a:p>
            <a:r>
              <a:rPr lang="en-US" sz="2800" dirty="0"/>
              <a:t>Machine learning </a:t>
            </a:r>
          </a:p>
        </p:txBody>
      </p:sp>
      <p:sp>
        <p:nvSpPr>
          <p:cNvPr id="7" name="TextBox 6">
            <a:extLst>
              <a:ext uri="{FF2B5EF4-FFF2-40B4-BE49-F238E27FC236}">
                <a16:creationId xmlns:a16="http://schemas.microsoft.com/office/drawing/2014/main" id="{0ABDCC9F-AA26-3B47-2F5D-F5B801D9121A}"/>
              </a:ext>
            </a:extLst>
          </p:cNvPr>
          <p:cNvSpPr txBox="1"/>
          <p:nvPr/>
        </p:nvSpPr>
        <p:spPr>
          <a:xfrm>
            <a:off x="3295761" y="4057349"/>
            <a:ext cx="3142607" cy="523220"/>
          </a:xfrm>
          <a:prstGeom prst="rect">
            <a:avLst/>
          </a:prstGeom>
          <a:noFill/>
        </p:spPr>
        <p:txBody>
          <a:bodyPr wrap="square" rtlCol="0">
            <a:spAutoFit/>
          </a:bodyPr>
          <a:lstStyle/>
          <a:p>
            <a:r>
              <a:rPr lang="en-US" sz="2800" dirty="0"/>
              <a:t>Video Analytics</a:t>
            </a:r>
          </a:p>
        </p:txBody>
      </p:sp>
      <p:pic>
        <p:nvPicPr>
          <p:cNvPr id="8" name="Picture 6" descr="Machine Learning Model Icon, Number, Label Transparent Png – Pngset.com">
            <a:extLst>
              <a:ext uri="{FF2B5EF4-FFF2-40B4-BE49-F238E27FC236}">
                <a16:creationId xmlns:a16="http://schemas.microsoft.com/office/drawing/2014/main" id="{002A18D1-FC54-00C4-F17B-022485232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45" y="1798227"/>
            <a:ext cx="2040936" cy="210558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C6F9576-7719-0102-B697-9A236052C7F4}"/>
              </a:ext>
            </a:extLst>
          </p:cNvPr>
          <p:cNvSpPr txBox="1"/>
          <p:nvPr/>
        </p:nvSpPr>
        <p:spPr>
          <a:xfrm>
            <a:off x="6428842" y="4078374"/>
            <a:ext cx="3998650" cy="954107"/>
          </a:xfrm>
          <a:prstGeom prst="rect">
            <a:avLst/>
          </a:prstGeom>
          <a:noFill/>
        </p:spPr>
        <p:txBody>
          <a:bodyPr wrap="square" rtlCol="0">
            <a:spAutoFit/>
          </a:bodyPr>
          <a:lstStyle/>
          <a:p>
            <a:r>
              <a:rPr lang="en-US" sz="2800" dirty="0"/>
              <a:t>Cloud </a:t>
            </a:r>
          </a:p>
          <a:p>
            <a:r>
              <a:rPr lang="en-US" sz="2800" dirty="0"/>
              <a:t>Streaming games</a:t>
            </a:r>
          </a:p>
        </p:txBody>
      </p:sp>
      <p:pic>
        <p:nvPicPr>
          <p:cNvPr id="10" name="Picture 20" descr="Image result for Stadia online games">
            <a:extLst>
              <a:ext uri="{FF2B5EF4-FFF2-40B4-BE49-F238E27FC236}">
                <a16:creationId xmlns:a16="http://schemas.microsoft.com/office/drawing/2014/main" id="{FDAEC173-3E8C-F82A-2F86-7CAB192AAD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854" y="1904814"/>
            <a:ext cx="2766244" cy="192300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37D08D7-143E-B2BA-A911-A3AC83863AE7}"/>
              </a:ext>
            </a:extLst>
          </p:cNvPr>
          <p:cNvSpPr txBox="1"/>
          <p:nvPr/>
        </p:nvSpPr>
        <p:spPr>
          <a:xfrm>
            <a:off x="9471115" y="4184957"/>
            <a:ext cx="2684596" cy="954107"/>
          </a:xfrm>
          <a:prstGeom prst="rect">
            <a:avLst/>
          </a:prstGeom>
          <a:noFill/>
        </p:spPr>
        <p:txBody>
          <a:bodyPr wrap="square" rtlCol="0">
            <a:spAutoFit/>
          </a:bodyPr>
          <a:lstStyle/>
          <a:p>
            <a:r>
              <a:rPr lang="en-US" sz="2800" dirty="0"/>
              <a:t>Cloud assisted Self-driving cars</a:t>
            </a:r>
          </a:p>
        </p:txBody>
      </p:sp>
      <p:pic>
        <p:nvPicPr>
          <p:cNvPr id="12" name="Picture 14" descr="Image result for self driving cars">
            <a:extLst>
              <a:ext uri="{FF2B5EF4-FFF2-40B4-BE49-F238E27FC236}">
                <a16:creationId xmlns:a16="http://schemas.microsoft.com/office/drawing/2014/main" id="{74002050-6A72-6945-C96F-2818582B09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7387" y="2045812"/>
            <a:ext cx="2766243" cy="1680877"/>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85;p27">
            <a:extLst>
              <a:ext uri="{FF2B5EF4-FFF2-40B4-BE49-F238E27FC236}">
                <a16:creationId xmlns:a16="http://schemas.microsoft.com/office/drawing/2014/main" id="{B97AAB02-4444-707B-8AC6-17B20DB5908A}"/>
              </a:ext>
            </a:extLst>
          </p:cNvPr>
          <p:cNvSpPr/>
          <p:nvPr/>
        </p:nvSpPr>
        <p:spPr>
          <a:xfrm>
            <a:off x="1159258" y="5346700"/>
            <a:ext cx="9629491" cy="523180"/>
          </a:xfrm>
          <a:prstGeom prst="rect">
            <a:avLst/>
          </a:prstGeom>
          <a:gradFill>
            <a:gsLst>
              <a:gs pos="0">
                <a:srgbClr val="BBF7A3"/>
              </a:gs>
              <a:gs pos="35000">
                <a:srgbClr val="CDF8BE"/>
              </a:gs>
              <a:gs pos="100000">
                <a:srgbClr val="ECFDE5"/>
              </a:gs>
            </a:gsLst>
            <a:lin ang="16200000" scaled="0"/>
          </a:gradFill>
          <a:ln w="9525" cap="flat" cmpd="sng">
            <a:solidFill>
              <a:srgbClr val="6CAB4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defTabSz="457200" rtl="0" eaLnBrk="1" fontAlgn="auto" latinLnBrk="0" hangingPunct="1">
              <a:lnSpc>
                <a:spcPct val="100000"/>
              </a:lnSpc>
              <a:spcBef>
                <a:spcPts val="0"/>
              </a:spcBef>
              <a:spcAft>
                <a:spcPts val="0"/>
              </a:spcAft>
              <a:buClr>
                <a:srgbClr val="000000"/>
              </a:buClr>
              <a:buSzPts val="2800"/>
              <a:buFont typeface="Calibri"/>
              <a:buNone/>
              <a:tabLst/>
              <a:defRPr/>
            </a:pPr>
            <a:r>
              <a:rPr kumimoji="0" lang="en-US" sz="2800" b="0" i="0" u="none" strike="noStrike" kern="1200" cap="none" spc="0" normalizeH="0" baseline="0" noProof="0" dirty="0">
                <a:ln>
                  <a:noFill/>
                </a:ln>
                <a:solidFill>
                  <a:srgbClr val="0700FF"/>
                </a:solidFill>
                <a:effectLst/>
                <a:uLnTx/>
                <a:uFillTx/>
                <a:latin typeface="Calibri"/>
                <a:ea typeface="+mn-ea"/>
                <a:cs typeface="Calibri"/>
                <a:sym typeface="Calibri"/>
              </a:rPr>
              <a:t>Increasing needs for high throughput and low latency</a:t>
            </a:r>
            <a:endParaRPr kumimoji="0" sz="28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43949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BAFA-3CEE-D4A2-7031-C059529B6AC3}"/>
              </a:ext>
            </a:extLst>
          </p:cNvPr>
          <p:cNvSpPr>
            <a:spLocks noGrp="1"/>
          </p:cNvSpPr>
          <p:nvPr>
            <p:ph type="title"/>
          </p:nvPr>
        </p:nvSpPr>
        <p:spPr/>
        <p:txBody>
          <a:bodyPr/>
          <a:lstStyle/>
          <a:p>
            <a:r>
              <a:rPr lang="en-US" dirty="0"/>
              <a:t>Data Aggregation in PINT</a:t>
            </a:r>
          </a:p>
        </p:txBody>
      </p:sp>
      <p:sp>
        <p:nvSpPr>
          <p:cNvPr id="3" name="Content Placeholder 2">
            <a:extLst>
              <a:ext uri="{FF2B5EF4-FFF2-40B4-BE49-F238E27FC236}">
                <a16:creationId xmlns:a16="http://schemas.microsoft.com/office/drawing/2014/main" id="{A8079908-5831-D9DF-8E0D-4E94857D5C47}"/>
              </a:ext>
            </a:extLst>
          </p:cNvPr>
          <p:cNvSpPr>
            <a:spLocks noGrp="1"/>
          </p:cNvSpPr>
          <p:nvPr>
            <p:ph idx="1"/>
          </p:nvPr>
        </p:nvSpPr>
        <p:spPr/>
        <p:txBody>
          <a:bodyPr/>
          <a:lstStyle/>
          <a:p>
            <a:r>
              <a:rPr lang="en-US" dirty="0"/>
              <a:t>dynamic per flow aggregation</a:t>
            </a:r>
          </a:p>
        </p:txBody>
      </p:sp>
      <p:sp>
        <p:nvSpPr>
          <p:cNvPr id="4" name="Slide Number Placeholder 3">
            <a:extLst>
              <a:ext uri="{FF2B5EF4-FFF2-40B4-BE49-F238E27FC236}">
                <a16:creationId xmlns:a16="http://schemas.microsoft.com/office/drawing/2014/main" id="{85491AD2-3BAE-4CAD-BFEB-123348142303}"/>
              </a:ext>
            </a:extLst>
          </p:cNvPr>
          <p:cNvSpPr>
            <a:spLocks noGrp="1"/>
          </p:cNvSpPr>
          <p:nvPr>
            <p:ph type="sldNum" sz="quarter" idx="12"/>
          </p:nvPr>
        </p:nvSpPr>
        <p:spPr/>
        <p:txBody>
          <a:bodyPr/>
          <a:lstStyle/>
          <a:p>
            <a:fld id="{7904A8AC-C669-244C-953E-6C477326AD58}" type="slidenum">
              <a:rPr lang="en-US" smtClean="0"/>
              <a:pPr/>
              <a:t>20</a:t>
            </a:fld>
            <a:endParaRPr lang="en-US"/>
          </a:p>
        </p:txBody>
      </p:sp>
      <p:sp>
        <p:nvSpPr>
          <p:cNvPr id="5" name="Content Placeholder 2">
            <a:extLst>
              <a:ext uri="{FF2B5EF4-FFF2-40B4-BE49-F238E27FC236}">
                <a16:creationId xmlns:a16="http://schemas.microsoft.com/office/drawing/2014/main" id="{07014955-CF3F-97A5-9B20-B9BA32C579D7}"/>
              </a:ext>
            </a:extLst>
          </p:cNvPr>
          <p:cNvSpPr txBox="1">
            <a:spLocks/>
          </p:cNvSpPr>
          <p:nvPr/>
        </p:nvSpPr>
        <p:spPr bwMode="auto">
          <a:xfrm>
            <a:off x="609600" y="2094223"/>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65" charset="0"/>
              <a:buChar char="•"/>
              <a:defRPr sz="3200" kern="1200">
                <a:solidFill>
                  <a:srgbClr val="0432FF"/>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defTabSz="914400"/>
            <a:r>
              <a:rPr lang="en-US" dirty="0"/>
              <a:t>For each switch on the path, aggregate (e.g., estimate the median) over 𝑣(𝑝_1,𝑠),𝑣(𝑝_2,𝑠),….</a:t>
            </a:r>
          </a:p>
          <a:p>
            <a:pPr lvl="1" defTabSz="914400"/>
            <a:r>
              <a:rPr lang="en-US" dirty="0"/>
              <a:t>E.g., median/tail latency of (switch, flow) pairs</a:t>
            </a:r>
          </a:p>
          <a:p>
            <a:pPr defTabSz="914400"/>
            <a:endParaRPr lang="en-US" dirty="0"/>
          </a:p>
        </p:txBody>
      </p:sp>
      <p:sp>
        <p:nvSpPr>
          <p:cNvPr id="6" name="Slide Number Placeholder 3">
            <a:extLst>
              <a:ext uri="{FF2B5EF4-FFF2-40B4-BE49-F238E27FC236}">
                <a16:creationId xmlns:a16="http://schemas.microsoft.com/office/drawing/2014/main" id="{BD758ED6-2EF9-6C92-DEBE-C069803E13F4}"/>
              </a:ext>
            </a:extLst>
          </p:cNvPr>
          <p:cNvSpPr txBox="1">
            <a:spLocks/>
          </p:cNvSpPr>
          <p:nvPr/>
        </p:nvSpPr>
        <p:spPr>
          <a:xfrm>
            <a:off x="8737600" y="6356352"/>
            <a:ext cx="28448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457200" rtl="0" eaLnBrk="1" latinLnBrk="0" hangingPunct="1">
              <a:defRPr sz="2000" b="1" kern="1200">
                <a:solidFill>
                  <a:srgbClr val="898989"/>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fld id="{7904A8AC-C669-244C-953E-6C477326AD58}" type="slidenum">
              <a:rPr lang="en-US" smtClean="0"/>
              <a:pPr defTabSz="914400"/>
              <a:t>20</a:t>
            </a:fld>
            <a:endParaRPr lang="en-US">
              <a:latin typeface="Calibri"/>
            </a:endParaRPr>
          </a:p>
        </p:txBody>
      </p:sp>
      <p:grpSp>
        <p:nvGrpSpPr>
          <p:cNvPr id="7" name="Group 6">
            <a:extLst>
              <a:ext uri="{FF2B5EF4-FFF2-40B4-BE49-F238E27FC236}">
                <a16:creationId xmlns:a16="http://schemas.microsoft.com/office/drawing/2014/main" id="{3CB36691-04C8-24CA-B627-976F2883FE82}"/>
              </a:ext>
            </a:extLst>
          </p:cNvPr>
          <p:cNvGrpSpPr/>
          <p:nvPr/>
        </p:nvGrpSpPr>
        <p:grpSpPr>
          <a:xfrm>
            <a:off x="3627120" y="4075406"/>
            <a:ext cx="4937760" cy="549343"/>
            <a:chOff x="1828800" y="4187430"/>
            <a:chExt cx="4937760" cy="549343"/>
          </a:xfrm>
        </p:grpSpPr>
        <p:sp>
          <p:nvSpPr>
            <p:cNvPr id="8" name="Oval 7">
              <a:extLst>
                <a:ext uri="{FF2B5EF4-FFF2-40B4-BE49-F238E27FC236}">
                  <a16:creationId xmlns:a16="http://schemas.microsoft.com/office/drawing/2014/main" id="{D4EEF49B-B57D-859B-3F52-B7FC73951059}"/>
                </a:ext>
              </a:extLst>
            </p:cNvPr>
            <p:cNvSpPr>
              <a:spLocks noChangeAspect="1"/>
            </p:cNvSpPr>
            <p:nvPr/>
          </p:nvSpPr>
          <p:spPr>
            <a:xfrm>
              <a:off x="1828800" y="4187430"/>
              <a:ext cx="548640" cy="548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a:extLst>
                <a:ext uri="{FF2B5EF4-FFF2-40B4-BE49-F238E27FC236}">
                  <a16:creationId xmlns:a16="http://schemas.microsoft.com/office/drawing/2014/main" id="{EB794133-7040-CAF3-DE4F-A5979B42E843}"/>
                </a:ext>
              </a:extLst>
            </p:cNvPr>
            <p:cNvSpPr>
              <a:spLocks noChangeAspect="1"/>
            </p:cNvSpPr>
            <p:nvPr/>
          </p:nvSpPr>
          <p:spPr>
            <a:xfrm>
              <a:off x="3291840" y="4187430"/>
              <a:ext cx="548640" cy="548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a:extLst>
                <a:ext uri="{FF2B5EF4-FFF2-40B4-BE49-F238E27FC236}">
                  <a16:creationId xmlns:a16="http://schemas.microsoft.com/office/drawing/2014/main" id="{C3FD4AA3-B089-31C6-7679-7C29E22D1F6C}"/>
                </a:ext>
              </a:extLst>
            </p:cNvPr>
            <p:cNvSpPr>
              <a:spLocks noChangeAspect="1"/>
            </p:cNvSpPr>
            <p:nvPr/>
          </p:nvSpPr>
          <p:spPr>
            <a:xfrm>
              <a:off x="4754880" y="4187430"/>
              <a:ext cx="548640" cy="548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a:extLst>
                <a:ext uri="{FF2B5EF4-FFF2-40B4-BE49-F238E27FC236}">
                  <a16:creationId xmlns:a16="http://schemas.microsoft.com/office/drawing/2014/main" id="{DEF860A6-4607-61A3-4E7B-265E4D5497AF}"/>
                </a:ext>
              </a:extLst>
            </p:cNvPr>
            <p:cNvSpPr>
              <a:spLocks noChangeAspect="1"/>
            </p:cNvSpPr>
            <p:nvPr/>
          </p:nvSpPr>
          <p:spPr>
            <a:xfrm>
              <a:off x="6217920" y="4188133"/>
              <a:ext cx="548640" cy="548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2" name="Straight Arrow Connector 11">
              <a:extLst>
                <a:ext uri="{FF2B5EF4-FFF2-40B4-BE49-F238E27FC236}">
                  <a16:creationId xmlns:a16="http://schemas.microsoft.com/office/drawing/2014/main" id="{C0B54C86-0DA2-0A09-188D-046FD7AE5438}"/>
                </a:ext>
              </a:extLst>
            </p:cNvPr>
            <p:cNvCxnSpPr>
              <a:cxnSpLocks/>
              <a:stCxn id="8" idx="6"/>
              <a:endCxn id="9" idx="2"/>
            </p:cNvCxnSpPr>
            <p:nvPr/>
          </p:nvCxnSpPr>
          <p:spPr>
            <a:xfrm>
              <a:off x="2377440" y="4461750"/>
              <a:ext cx="914400" cy="0"/>
            </a:xfrm>
            <a:prstGeom prst="straightConnector1">
              <a:avLst/>
            </a:prstGeom>
            <a:ln w="53975">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23C99BB-BF64-86A2-B209-90AC3E66DCCB}"/>
                </a:ext>
              </a:extLst>
            </p:cNvPr>
            <p:cNvCxnSpPr>
              <a:cxnSpLocks/>
              <a:stCxn id="9" idx="6"/>
              <a:endCxn id="10" idx="2"/>
            </p:cNvCxnSpPr>
            <p:nvPr/>
          </p:nvCxnSpPr>
          <p:spPr>
            <a:xfrm>
              <a:off x="3840480" y="4461750"/>
              <a:ext cx="914400" cy="0"/>
            </a:xfrm>
            <a:prstGeom prst="straightConnector1">
              <a:avLst/>
            </a:prstGeom>
            <a:ln w="53975">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6892CC3-D690-B4BC-3A3D-13D111D744A0}"/>
                </a:ext>
              </a:extLst>
            </p:cNvPr>
            <p:cNvCxnSpPr>
              <a:cxnSpLocks/>
              <a:stCxn id="10" idx="6"/>
              <a:endCxn id="11" idx="2"/>
            </p:cNvCxnSpPr>
            <p:nvPr/>
          </p:nvCxnSpPr>
          <p:spPr>
            <a:xfrm>
              <a:off x="5303520" y="4461750"/>
              <a:ext cx="914400" cy="703"/>
            </a:xfrm>
            <a:prstGeom prst="straightConnector1">
              <a:avLst/>
            </a:prstGeom>
            <a:ln w="53975">
              <a:solidFill>
                <a:srgbClr val="00B050"/>
              </a:solidFill>
              <a:tailEnd type="triangle"/>
            </a:ln>
          </p:spPr>
          <p:style>
            <a:lnRef idx="2">
              <a:schemeClr val="accent1"/>
            </a:lnRef>
            <a:fillRef idx="0">
              <a:schemeClr val="accent1"/>
            </a:fillRef>
            <a:effectRef idx="1">
              <a:schemeClr val="accent1"/>
            </a:effectRef>
            <a:fontRef idx="minor">
              <a:schemeClr val="tx1"/>
            </a:fontRef>
          </p:style>
        </p:cxnSp>
      </p:grpSp>
      <p:sp>
        <p:nvSpPr>
          <p:cNvPr id="15" name="TextBox 14">
            <a:extLst>
              <a:ext uri="{FF2B5EF4-FFF2-40B4-BE49-F238E27FC236}">
                <a16:creationId xmlns:a16="http://schemas.microsoft.com/office/drawing/2014/main" id="{96A0548A-3FBE-F835-F173-8C46334F5371}"/>
              </a:ext>
            </a:extLst>
          </p:cNvPr>
          <p:cNvSpPr txBox="1"/>
          <p:nvPr/>
        </p:nvSpPr>
        <p:spPr>
          <a:xfrm>
            <a:off x="1888473" y="4340171"/>
            <a:ext cx="1227786" cy="369332"/>
          </a:xfrm>
          <a:prstGeom prst="rect">
            <a:avLst/>
          </a:prstGeom>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Packets</a:t>
            </a:r>
          </a:p>
        </p:txBody>
      </p:sp>
      <p:sp>
        <p:nvSpPr>
          <p:cNvPr id="16" name="TextBox 15">
            <a:extLst>
              <a:ext uri="{FF2B5EF4-FFF2-40B4-BE49-F238E27FC236}">
                <a16:creationId xmlns:a16="http://schemas.microsoft.com/office/drawing/2014/main" id="{2B28B914-BBDE-9F9C-7DDA-6281A76476A9}"/>
              </a:ext>
            </a:extLst>
          </p:cNvPr>
          <p:cNvSpPr txBox="1"/>
          <p:nvPr/>
        </p:nvSpPr>
        <p:spPr>
          <a:xfrm>
            <a:off x="2464587" y="3987873"/>
            <a:ext cx="1227786" cy="369332"/>
          </a:xfrm>
          <a:prstGeom prst="rect">
            <a:avLst/>
          </a:prstGeom>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Switches</a:t>
            </a:r>
          </a:p>
        </p:txBody>
      </p:sp>
      <p:grpSp>
        <p:nvGrpSpPr>
          <p:cNvPr id="17" name="Group 16">
            <a:extLst>
              <a:ext uri="{FF2B5EF4-FFF2-40B4-BE49-F238E27FC236}">
                <a16:creationId xmlns:a16="http://schemas.microsoft.com/office/drawing/2014/main" id="{530A2794-C5E0-BA07-BBFF-F9DD018CBBCF}"/>
              </a:ext>
            </a:extLst>
          </p:cNvPr>
          <p:cNvGrpSpPr/>
          <p:nvPr/>
        </p:nvGrpSpPr>
        <p:grpSpPr>
          <a:xfrm>
            <a:off x="4541520" y="4112289"/>
            <a:ext cx="2926080" cy="1921207"/>
            <a:chOff x="2743200" y="4224313"/>
            <a:chExt cx="2926080" cy="1921207"/>
          </a:xfrm>
        </p:grpSpPr>
        <p:cxnSp>
          <p:nvCxnSpPr>
            <p:cNvPr id="18" name="Straight Connector 17">
              <a:extLst>
                <a:ext uri="{FF2B5EF4-FFF2-40B4-BE49-F238E27FC236}">
                  <a16:creationId xmlns:a16="http://schemas.microsoft.com/office/drawing/2014/main" id="{211670BF-6CC6-F4B2-9057-B5D3FC554B29}"/>
                </a:ext>
              </a:extLst>
            </p:cNvPr>
            <p:cNvCxnSpPr/>
            <p:nvPr/>
          </p:nvCxnSpPr>
          <p:spPr>
            <a:xfrm>
              <a:off x="2743200" y="4229100"/>
              <a:ext cx="0" cy="19164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CAEF22E-0FCB-161F-9332-862ADEBE3E52}"/>
                </a:ext>
              </a:extLst>
            </p:cNvPr>
            <p:cNvCxnSpPr/>
            <p:nvPr/>
          </p:nvCxnSpPr>
          <p:spPr>
            <a:xfrm>
              <a:off x="4297680" y="4224313"/>
              <a:ext cx="0" cy="19164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C109B20-B244-B321-4EBD-F23AC01E38C9}"/>
                </a:ext>
              </a:extLst>
            </p:cNvPr>
            <p:cNvCxnSpPr/>
            <p:nvPr/>
          </p:nvCxnSpPr>
          <p:spPr>
            <a:xfrm>
              <a:off x="5669280" y="4229100"/>
              <a:ext cx="0" cy="191642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A277C700-21DC-7062-E475-9E5F222891DF}"/>
              </a:ext>
            </a:extLst>
          </p:cNvPr>
          <p:cNvGrpSpPr/>
          <p:nvPr/>
        </p:nvGrpSpPr>
        <p:grpSpPr>
          <a:xfrm>
            <a:off x="2624016" y="4670287"/>
            <a:ext cx="465833" cy="1192292"/>
            <a:chOff x="825695" y="4782312"/>
            <a:chExt cx="465833" cy="1192292"/>
          </a:xfrm>
        </p:grpSpPr>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7B4A33E6-9564-EDD5-44F5-9668577A5B5D}"/>
                    </a:ext>
                  </a:extLst>
                </p:cNvPr>
                <p:cNvSpPr/>
                <p:nvPr/>
              </p:nvSpPr>
              <p:spPr>
                <a:xfrm>
                  <a:off x="825695" y="5193792"/>
                  <a:ext cx="46583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𝑝</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39" name="Rectangle 38">
                  <a:extLst>
                    <a:ext uri="{FF2B5EF4-FFF2-40B4-BE49-F238E27FC236}">
                      <a16:creationId xmlns:a16="http://schemas.microsoft.com/office/drawing/2014/main" id="{A9A96AB7-A41B-F443-8C68-AC867479B7E4}"/>
                    </a:ext>
                  </a:extLst>
                </p:cNvPr>
                <p:cNvSpPr>
                  <a:spLocks noRot="1" noChangeAspect="1" noMove="1" noResize="1" noEditPoints="1" noAdjustHandles="1" noChangeArrowheads="1" noChangeShapeType="1" noTextEdit="1"/>
                </p:cNvSpPr>
                <p:nvPr/>
              </p:nvSpPr>
              <p:spPr>
                <a:xfrm>
                  <a:off x="825695" y="5193792"/>
                  <a:ext cx="465833" cy="369332"/>
                </a:xfrm>
                <a:prstGeom prst="rect">
                  <a:avLst/>
                </a:prstGeom>
                <a:blipFill>
                  <a:blip r:embed="rId2"/>
                  <a:stretch>
                    <a:fillRect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23795BC9-196C-055B-81B1-653493952207}"/>
                    </a:ext>
                  </a:extLst>
                </p:cNvPr>
                <p:cNvSpPr/>
                <p:nvPr/>
              </p:nvSpPr>
              <p:spPr>
                <a:xfrm>
                  <a:off x="825695" y="4782312"/>
                  <a:ext cx="46051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𝑝</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40" name="Rectangle 39">
                  <a:extLst>
                    <a:ext uri="{FF2B5EF4-FFF2-40B4-BE49-F238E27FC236}">
                      <a16:creationId xmlns:a16="http://schemas.microsoft.com/office/drawing/2014/main" id="{1517E235-26F2-8247-9A49-AA366865F7ED}"/>
                    </a:ext>
                  </a:extLst>
                </p:cNvPr>
                <p:cNvSpPr>
                  <a:spLocks noRot="1" noChangeAspect="1" noMove="1" noResize="1" noEditPoints="1" noAdjustHandles="1" noChangeArrowheads="1" noChangeShapeType="1" noTextEdit="1"/>
                </p:cNvSpPr>
                <p:nvPr/>
              </p:nvSpPr>
              <p:spPr>
                <a:xfrm>
                  <a:off x="825695" y="4782312"/>
                  <a:ext cx="460511" cy="369332"/>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D106F78-942A-C0F2-497E-83AC9C80DBA2}"/>
                    </a:ext>
                  </a:extLst>
                </p:cNvPr>
                <p:cNvSpPr/>
                <p:nvPr/>
              </p:nvSpPr>
              <p:spPr>
                <a:xfrm>
                  <a:off x="825695" y="5605272"/>
                  <a:ext cx="41069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41" name="Rectangle 40">
                  <a:extLst>
                    <a:ext uri="{FF2B5EF4-FFF2-40B4-BE49-F238E27FC236}">
                      <a16:creationId xmlns:a16="http://schemas.microsoft.com/office/drawing/2014/main" id="{3B98A35C-B025-2044-89A5-0FF94287D370}"/>
                    </a:ext>
                  </a:extLst>
                </p:cNvPr>
                <p:cNvSpPr>
                  <a:spLocks noRot="1" noChangeAspect="1" noMove="1" noResize="1" noEditPoints="1" noAdjustHandles="1" noChangeArrowheads="1" noChangeShapeType="1" noTextEdit="1"/>
                </p:cNvSpPr>
                <p:nvPr/>
              </p:nvSpPr>
              <p:spPr>
                <a:xfrm>
                  <a:off x="825695" y="5605272"/>
                  <a:ext cx="410690" cy="369332"/>
                </a:xfrm>
                <a:prstGeom prst="rect">
                  <a:avLst/>
                </a:prstGeom>
                <a:blipFill>
                  <a:blip r:embed="rId4"/>
                  <a:stretch>
                    <a:fillRect/>
                  </a:stretch>
                </a:blipFill>
              </p:spPr>
              <p:txBody>
                <a:bodyPr/>
                <a:lstStyle/>
                <a:p>
                  <a:r>
                    <a:rPr lang="en-US">
                      <a:noFill/>
                    </a:rPr>
                    <a:t> </a:t>
                  </a:r>
                </a:p>
              </p:txBody>
            </p:sp>
          </mc:Fallback>
        </mc:AlternateContent>
      </p:grpSp>
      <p:grpSp>
        <p:nvGrpSpPr>
          <p:cNvPr id="25" name="Group 24">
            <a:extLst>
              <a:ext uri="{FF2B5EF4-FFF2-40B4-BE49-F238E27FC236}">
                <a16:creationId xmlns:a16="http://schemas.microsoft.com/office/drawing/2014/main" id="{87F100E1-3571-E1D2-ED26-2357C32C0D42}"/>
              </a:ext>
            </a:extLst>
          </p:cNvPr>
          <p:cNvGrpSpPr/>
          <p:nvPr/>
        </p:nvGrpSpPr>
        <p:grpSpPr>
          <a:xfrm>
            <a:off x="3480835" y="4690942"/>
            <a:ext cx="5230329" cy="1144109"/>
            <a:chOff x="1698150" y="4785360"/>
            <a:chExt cx="5230329" cy="1144109"/>
          </a:xfrm>
        </p:grpSpPr>
        <p:sp>
          <p:nvSpPr>
            <p:cNvPr id="26" name="Rectangle 25">
              <a:extLst>
                <a:ext uri="{FF2B5EF4-FFF2-40B4-BE49-F238E27FC236}">
                  <a16:creationId xmlns:a16="http://schemas.microsoft.com/office/drawing/2014/main" id="{6773105E-D99E-F6A4-27A5-2CF22239FEDE}"/>
                </a:ext>
              </a:extLst>
            </p:cNvPr>
            <p:cNvSpPr/>
            <p:nvPr/>
          </p:nvSpPr>
          <p:spPr>
            <a:xfrm>
              <a:off x="1698150" y="4785360"/>
              <a:ext cx="847719" cy="321149"/>
            </a:xfrm>
            <a:prstGeom prst="rect">
              <a:avLst/>
            </a:prstGeom>
            <a:solidFill>
              <a:srgbClr val="3366F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C53E476D-AC4E-2CA8-D764-80F85272AEBF}"/>
                </a:ext>
              </a:extLst>
            </p:cNvPr>
            <p:cNvSpPr/>
            <p:nvPr/>
          </p:nvSpPr>
          <p:spPr>
            <a:xfrm>
              <a:off x="3154680" y="4785360"/>
              <a:ext cx="847719" cy="321149"/>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Rectangle 27">
              <a:extLst>
                <a:ext uri="{FF2B5EF4-FFF2-40B4-BE49-F238E27FC236}">
                  <a16:creationId xmlns:a16="http://schemas.microsoft.com/office/drawing/2014/main" id="{05857143-0049-B243-D929-D7CFE0216B3F}"/>
                </a:ext>
              </a:extLst>
            </p:cNvPr>
            <p:cNvSpPr/>
            <p:nvPr/>
          </p:nvSpPr>
          <p:spPr>
            <a:xfrm>
              <a:off x="4617720" y="4785360"/>
              <a:ext cx="847719" cy="321149"/>
            </a:xfrm>
            <a:prstGeom prst="rect">
              <a:avLst/>
            </a:prstGeom>
            <a:solidFill>
              <a:srgbClr val="6600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6C7A4943-0E6E-D44E-24AF-916785B278E0}"/>
                </a:ext>
              </a:extLst>
            </p:cNvPr>
            <p:cNvSpPr/>
            <p:nvPr/>
          </p:nvSpPr>
          <p:spPr>
            <a:xfrm>
              <a:off x="6080760" y="4785360"/>
              <a:ext cx="847719" cy="321149"/>
            </a:xfrm>
            <a:prstGeom prst="rect">
              <a:avLst/>
            </a:prstGeom>
            <a:solidFill>
              <a:srgbClr val="3399F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87220EB8-E2B1-151C-2D5E-804003F297FF}"/>
                </a:ext>
              </a:extLst>
            </p:cNvPr>
            <p:cNvSpPr/>
            <p:nvPr/>
          </p:nvSpPr>
          <p:spPr>
            <a:xfrm>
              <a:off x="1698150" y="5196840"/>
              <a:ext cx="847719" cy="321149"/>
            </a:xfrm>
            <a:prstGeom prst="rect">
              <a:avLst/>
            </a:prstGeom>
            <a:solidFill>
              <a:srgbClr val="FF5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Rectangle 30">
              <a:extLst>
                <a:ext uri="{FF2B5EF4-FFF2-40B4-BE49-F238E27FC236}">
                  <a16:creationId xmlns:a16="http://schemas.microsoft.com/office/drawing/2014/main" id="{E9A43323-6387-F900-4430-E697A45ADD1B}"/>
                </a:ext>
              </a:extLst>
            </p:cNvPr>
            <p:cNvSpPr/>
            <p:nvPr/>
          </p:nvSpPr>
          <p:spPr>
            <a:xfrm>
              <a:off x="3154680" y="5196840"/>
              <a:ext cx="847719" cy="321149"/>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6ED3E855-3DCB-195D-61A8-8B6E4CC16777}"/>
                </a:ext>
              </a:extLst>
            </p:cNvPr>
            <p:cNvSpPr/>
            <p:nvPr/>
          </p:nvSpPr>
          <p:spPr>
            <a:xfrm>
              <a:off x="4617720" y="5196840"/>
              <a:ext cx="847719" cy="321149"/>
            </a:xfrm>
            <a:prstGeom prst="rect">
              <a:avLst/>
            </a:prstGeom>
            <a:solidFill>
              <a:srgbClr val="66669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3" name="Rectangle 32">
              <a:extLst>
                <a:ext uri="{FF2B5EF4-FFF2-40B4-BE49-F238E27FC236}">
                  <a16:creationId xmlns:a16="http://schemas.microsoft.com/office/drawing/2014/main" id="{43D47891-8B30-7F2E-200F-44340BA4E2F8}"/>
                </a:ext>
              </a:extLst>
            </p:cNvPr>
            <p:cNvSpPr/>
            <p:nvPr/>
          </p:nvSpPr>
          <p:spPr>
            <a:xfrm>
              <a:off x="6080760" y="5196840"/>
              <a:ext cx="847719" cy="321149"/>
            </a:xfrm>
            <a:prstGeom prst="rect">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4" name="Rectangle 33">
              <a:extLst>
                <a:ext uri="{FF2B5EF4-FFF2-40B4-BE49-F238E27FC236}">
                  <a16:creationId xmlns:a16="http://schemas.microsoft.com/office/drawing/2014/main" id="{2714F590-CEA1-EABD-FE39-170215EF9111}"/>
                </a:ext>
              </a:extLst>
            </p:cNvPr>
            <p:cNvSpPr/>
            <p:nvPr/>
          </p:nvSpPr>
          <p:spPr>
            <a:xfrm>
              <a:off x="1698150" y="5608320"/>
              <a:ext cx="847719" cy="321149"/>
            </a:xfrm>
            <a:prstGeom prst="rect">
              <a:avLst/>
            </a:prstGeom>
            <a:solidFill>
              <a:srgbClr val="A5002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5" name="Rectangle 34">
              <a:extLst>
                <a:ext uri="{FF2B5EF4-FFF2-40B4-BE49-F238E27FC236}">
                  <a16:creationId xmlns:a16="http://schemas.microsoft.com/office/drawing/2014/main" id="{654B4EE6-0245-27DD-D230-3F3C34E5B2C7}"/>
                </a:ext>
              </a:extLst>
            </p:cNvPr>
            <p:cNvSpPr/>
            <p:nvPr/>
          </p:nvSpPr>
          <p:spPr>
            <a:xfrm>
              <a:off x="3154680" y="5608320"/>
              <a:ext cx="847719" cy="321149"/>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6" name="Rectangle 35">
              <a:extLst>
                <a:ext uri="{FF2B5EF4-FFF2-40B4-BE49-F238E27FC236}">
                  <a16:creationId xmlns:a16="http://schemas.microsoft.com/office/drawing/2014/main" id="{4C458C8C-5B28-749A-EBFB-32086E3C9B32}"/>
                </a:ext>
              </a:extLst>
            </p:cNvPr>
            <p:cNvSpPr/>
            <p:nvPr/>
          </p:nvSpPr>
          <p:spPr>
            <a:xfrm>
              <a:off x="4617720" y="5608320"/>
              <a:ext cx="847719" cy="321149"/>
            </a:xfrm>
            <a:prstGeom prst="rect">
              <a:avLst/>
            </a:prstGeom>
            <a:solidFill>
              <a:srgbClr val="00336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Rectangle 36">
              <a:extLst>
                <a:ext uri="{FF2B5EF4-FFF2-40B4-BE49-F238E27FC236}">
                  <a16:creationId xmlns:a16="http://schemas.microsoft.com/office/drawing/2014/main" id="{07DD70D9-8011-E95B-5850-DEA6F75DB72C}"/>
                </a:ext>
              </a:extLst>
            </p:cNvPr>
            <p:cNvSpPr/>
            <p:nvPr/>
          </p:nvSpPr>
          <p:spPr>
            <a:xfrm>
              <a:off x="6080760" y="5608320"/>
              <a:ext cx="847719" cy="321149"/>
            </a:xfrm>
            <a:prstGeom prst="rect">
              <a:avLst/>
            </a:prstGeom>
            <a:solidFill>
              <a:srgbClr val="66003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grpSp>
        <p:nvGrpSpPr>
          <p:cNvPr id="38" name="Group 37">
            <a:extLst>
              <a:ext uri="{FF2B5EF4-FFF2-40B4-BE49-F238E27FC236}">
                <a16:creationId xmlns:a16="http://schemas.microsoft.com/office/drawing/2014/main" id="{BC744B68-6851-1FF0-8B23-F8C1615DCCE1}"/>
              </a:ext>
            </a:extLst>
          </p:cNvPr>
          <p:cNvGrpSpPr/>
          <p:nvPr/>
        </p:nvGrpSpPr>
        <p:grpSpPr>
          <a:xfrm>
            <a:off x="1847390" y="5793838"/>
            <a:ext cx="6960152" cy="646331"/>
            <a:chOff x="49070" y="5905862"/>
            <a:chExt cx="6960152" cy="646331"/>
          </a:xfrm>
        </p:grpSpPr>
        <p:sp>
          <p:nvSpPr>
            <p:cNvPr id="39" name="Rectangle 38">
              <a:extLst>
                <a:ext uri="{FF2B5EF4-FFF2-40B4-BE49-F238E27FC236}">
                  <a16:creationId xmlns:a16="http://schemas.microsoft.com/office/drawing/2014/main" id="{EEE00D5F-BF3D-0011-AF61-CB7589987ACA}"/>
                </a:ext>
              </a:extLst>
            </p:cNvPr>
            <p:cNvSpPr/>
            <p:nvPr/>
          </p:nvSpPr>
          <p:spPr>
            <a:xfrm>
              <a:off x="49070" y="5905862"/>
              <a:ext cx="133888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Dynamic Per-flow</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40" name="Rectangle: Rounded Corners 82">
                  <a:extLst>
                    <a:ext uri="{FF2B5EF4-FFF2-40B4-BE49-F238E27FC236}">
                      <a16:creationId xmlns:a16="http://schemas.microsoft.com/office/drawing/2014/main" id="{62A107F3-462D-7E9B-BD75-00B8ED196AA6}"/>
                    </a:ext>
                  </a:extLst>
                </p:cNvPr>
                <p:cNvSpPr/>
                <p:nvPr/>
              </p:nvSpPr>
              <p:spPr>
                <a:xfrm>
                  <a:off x="1591709" y="6090668"/>
                  <a:ext cx="1053282" cy="370439"/>
                </a:xfrm>
                <a:prstGeom prst="roundRect">
                  <a:avLst/>
                </a:prstGeom>
                <a:gradFill>
                  <a:gsLst>
                    <a:gs pos="0">
                      <a:schemeClr val="bg1">
                        <a:lumMod val="85000"/>
                      </a:schemeClr>
                    </a:gs>
                    <a:gs pos="100000">
                      <a:schemeClr val="bg1">
                        <a:lumMod val="85000"/>
                      </a:schemeClr>
                    </a:gs>
                  </a:gsLst>
                </a:gradFill>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𝑔</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oMath>
                    </m:oMathPara>
                  </a14:m>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83" name="Rectangle: Rounded Corners 82">
                  <a:extLst>
                    <a:ext uri="{FF2B5EF4-FFF2-40B4-BE49-F238E27FC236}">
                      <a16:creationId xmlns:a16="http://schemas.microsoft.com/office/drawing/2014/main" id="{35D5095E-FE47-4FC2-BD6F-1FD1E16F2A51}"/>
                    </a:ext>
                  </a:extLst>
                </p:cNvPr>
                <p:cNvSpPr>
                  <a:spLocks noRot="1" noChangeAspect="1" noMove="1" noResize="1" noEditPoints="1" noAdjustHandles="1" noChangeArrowheads="1" noChangeShapeType="1" noTextEdit="1"/>
                </p:cNvSpPr>
                <p:nvPr/>
              </p:nvSpPr>
              <p:spPr>
                <a:xfrm>
                  <a:off x="1591709" y="6090668"/>
                  <a:ext cx="1053282" cy="370439"/>
                </a:xfrm>
                <a:prstGeom prst="roundRect">
                  <a:avLst/>
                </a:prstGeom>
                <a:blipFill>
                  <a:blip r:embed="rId9"/>
                  <a:stretch>
                    <a:fillRect/>
                  </a:stretch>
                </a:blipFill>
              </p:spPr>
              <p:txBody>
                <a:bodyPr/>
                <a:lstStyle/>
                <a:p>
                  <a:r>
                    <a:rPr lang="en-US">
                      <a:noFill/>
                    </a:rPr>
                    <a:t> </a:t>
                  </a:r>
                </a:p>
              </p:txBody>
            </p:sp>
          </mc:Fallback>
        </mc:AlternateContent>
        <p:sp>
          <p:nvSpPr>
            <p:cNvPr id="41" name="Rectangle 40">
              <a:extLst>
                <a:ext uri="{FF2B5EF4-FFF2-40B4-BE49-F238E27FC236}">
                  <a16:creationId xmlns:a16="http://schemas.microsoft.com/office/drawing/2014/main" id="{1765D395-4AB1-8421-1626-DAEB6452D37F}"/>
                </a:ext>
              </a:extLst>
            </p:cNvPr>
            <p:cNvSpPr/>
            <p:nvPr/>
          </p:nvSpPr>
          <p:spPr>
            <a:xfrm>
              <a:off x="1853186" y="6224340"/>
              <a:ext cx="137160" cy="182880"/>
            </a:xfrm>
            <a:prstGeom prst="rect">
              <a:avLst/>
            </a:prstGeom>
            <a:solidFill>
              <a:srgbClr val="3366FF"/>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9DC22933-0DA4-0858-E717-1360321BB407}"/>
                </a:ext>
              </a:extLst>
            </p:cNvPr>
            <p:cNvSpPr/>
            <p:nvPr/>
          </p:nvSpPr>
          <p:spPr>
            <a:xfrm>
              <a:off x="2044796" y="6224340"/>
              <a:ext cx="137160" cy="182880"/>
            </a:xfrm>
            <a:prstGeom prst="rect">
              <a:avLst/>
            </a:prstGeom>
            <a:solidFill>
              <a:srgbClr val="FF505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2738BEC4-69D1-84E8-09F9-BD69ED2F22C7}"/>
                </a:ext>
              </a:extLst>
            </p:cNvPr>
            <p:cNvSpPr/>
            <p:nvPr/>
          </p:nvSpPr>
          <p:spPr>
            <a:xfrm>
              <a:off x="2236406" y="6224340"/>
              <a:ext cx="137160" cy="182880"/>
            </a:xfrm>
            <a:prstGeom prst="rect">
              <a:avLst/>
            </a:prstGeom>
            <a:solidFill>
              <a:srgbClr val="A50021"/>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44" name="Rectangle: Rounded Corners 100">
                  <a:extLst>
                    <a:ext uri="{FF2B5EF4-FFF2-40B4-BE49-F238E27FC236}">
                      <a16:creationId xmlns:a16="http://schemas.microsoft.com/office/drawing/2014/main" id="{24C39F60-D295-90C5-1345-0FF94F061B73}"/>
                    </a:ext>
                  </a:extLst>
                </p:cNvPr>
                <p:cNvSpPr/>
                <p:nvPr/>
              </p:nvSpPr>
              <p:spPr>
                <a:xfrm>
                  <a:off x="3054748" y="6114335"/>
                  <a:ext cx="1053282" cy="370439"/>
                </a:xfrm>
                <a:prstGeom prst="roundRect">
                  <a:avLst/>
                </a:prstGeom>
                <a:gradFill>
                  <a:gsLst>
                    <a:gs pos="0">
                      <a:schemeClr val="bg1">
                        <a:lumMod val="85000"/>
                      </a:schemeClr>
                    </a:gs>
                    <a:gs pos="100000">
                      <a:schemeClr val="bg1">
                        <a:lumMod val="85000"/>
                      </a:schemeClr>
                    </a:gs>
                  </a:gsLst>
                </a:gradFill>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𝑔</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oMath>
                    </m:oMathPara>
                  </a14:m>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01" name="Rectangle: Rounded Corners 100">
                  <a:extLst>
                    <a:ext uri="{FF2B5EF4-FFF2-40B4-BE49-F238E27FC236}">
                      <a16:creationId xmlns:a16="http://schemas.microsoft.com/office/drawing/2014/main" id="{18BEBAFA-6BAA-40A3-8514-4DCEEB69927C}"/>
                    </a:ext>
                  </a:extLst>
                </p:cNvPr>
                <p:cNvSpPr>
                  <a:spLocks noRot="1" noChangeAspect="1" noMove="1" noResize="1" noEditPoints="1" noAdjustHandles="1" noChangeArrowheads="1" noChangeShapeType="1" noTextEdit="1"/>
                </p:cNvSpPr>
                <p:nvPr/>
              </p:nvSpPr>
              <p:spPr>
                <a:xfrm>
                  <a:off x="3054748" y="6114335"/>
                  <a:ext cx="1053282" cy="370439"/>
                </a:xfrm>
                <a:prstGeom prst="roundRect">
                  <a:avLst/>
                </a:prstGeom>
                <a:blipFill>
                  <a:blip r:embed="rId10"/>
                  <a:stretch>
                    <a:fillRect/>
                  </a:stretch>
                </a:blipFill>
              </p:spPr>
              <p:txBody>
                <a:bodyPr/>
                <a:lstStyle/>
                <a:p>
                  <a:r>
                    <a:rPr lang="en-US">
                      <a:noFill/>
                    </a:rPr>
                    <a:t> </a:t>
                  </a:r>
                </a:p>
              </p:txBody>
            </p:sp>
          </mc:Fallback>
        </mc:AlternateContent>
        <p:sp>
          <p:nvSpPr>
            <p:cNvPr id="45" name="Rectangle 44">
              <a:extLst>
                <a:ext uri="{FF2B5EF4-FFF2-40B4-BE49-F238E27FC236}">
                  <a16:creationId xmlns:a16="http://schemas.microsoft.com/office/drawing/2014/main" id="{F0288B00-3AF2-ADA5-85B7-D697E10016D4}"/>
                </a:ext>
              </a:extLst>
            </p:cNvPr>
            <p:cNvSpPr/>
            <p:nvPr/>
          </p:nvSpPr>
          <p:spPr>
            <a:xfrm>
              <a:off x="3316225" y="6248007"/>
              <a:ext cx="137160" cy="182880"/>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8DED0AD6-836D-5800-DE6D-DDF6E638D4F6}"/>
                </a:ext>
              </a:extLst>
            </p:cNvPr>
            <p:cNvSpPr/>
            <p:nvPr/>
          </p:nvSpPr>
          <p:spPr>
            <a:xfrm>
              <a:off x="3507835" y="6248007"/>
              <a:ext cx="137160" cy="18288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7" name="Rectangle 46">
              <a:extLst>
                <a:ext uri="{FF2B5EF4-FFF2-40B4-BE49-F238E27FC236}">
                  <a16:creationId xmlns:a16="http://schemas.microsoft.com/office/drawing/2014/main" id="{B903298F-4D1C-C592-A167-5219C8FF1493}"/>
                </a:ext>
              </a:extLst>
            </p:cNvPr>
            <p:cNvSpPr/>
            <p:nvPr/>
          </p:nvSpPr>
          <p:spPr>
            <a:xfrm>
              <a:off x="3699445" y="6248007"/>
              <a:ext cx="137160" cy="182880"/>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48" name="Rectangle: Rounded Corners 104">
                  <a:extLst>
                    <a:ext uri="{FF2B5EF4-FFF2-40B4-BE49-F238E27FC236}">
                      <a16:creationId xmlns:a16="http://schemas.microsoft.com/office/drawing/2014/main" id="{F77719CE-BF6B-F37B-30D9-7DCD2D5A4BF1}"/>
                    </a:ext>
                  </a:extLst>
                </p:cNvPr>
                <p:cNvSpPr/>
                <p:nvPr/>
              </p:nvSpPr>
              <p:spPr>
                <a:xfrm>
                  <a:off x="4505344" y="6114335"/>
                  <a:ext cx="1053282" cy="370439"/>
                </a:xfrm>
                <a:prstGeom prst="roundRect">
                  <a:avLst/>
                </a:prstGeom>
                <a:gradFill>
                  <a:gsLst>
                    <a:gs pos="0">
                      <a:schemeClr val="bg1">
                        <a:lumMod val="85000"/>
                      </a:schemeClr>
                    </a:gs>
                    <a:gs pos="100000">
                      <a:schemeClr val="bg1">
                        <a:lumMod val="85000"/>
                      </a:schemeClr>
                    </a:gs>
                  </a:gsLst>
                </a:gradFill>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𝑔</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oMath>
                    </m:oMathPara>
                  </a14:m>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05" name="Rectangle: Rounded Corners 104">
                  <a:extLst>
                    <a:ext uri="{FF2B5EF4-FFF2-40B4-BE49-F238E27FC236}">
                      <a16:creationId xmlns:a16="http://schemas.microsoft.com/office/drawing/2014/main" id="{C0A30748-4493-4C3A-888C-0AB6CE55CC72}"/>
                    </a:ext>
                  </a:extLst>
                </p:cNvPr>
                <p:cNvSpPr>
                  <a:spLocks noRot="1" noChangeAspect="1" noMove="1" noResize="1" noEditPoints="1" noAdjustHandles="1" noChangeArrowheads="1" noChangeShapeType="1" noTextEdit="1"/>
                </p:cNvSpPr>
                <p:nvPr/>
              </p:nvSpPr>
              <p:spPr>
                <a:xfrm>
                  <a:off x="4505344" y="6114335"/>
                  <a:ext cx="1053282" cy="370439"/>
                </a:xfrm>
                <a:prstGeom prst="roundRect">
                  <a:avLst/>
                </a:prstGeom>
                <a:blipFill>
                  <a:blip r:embed="rId11"/>
                  <a:stretch>
                    <a:fillRect/>
                  </a:stretch>
                </a:blipFill>
              </p:spPr>
              <p:txBody>
                <a:bodyPr/>
                <a:lstStyle/>
                <a:p>
                  <a:r>
                    <a:rPr lang="en-US">
                      <a:noFill/>
                    </a:rPr>
                    <a:t> </a:t>
                  </a:r>
                </a:p>
              </p:txBody>
            </p:sp>
          </mc:Fallback>
        </mc:AlternateContent>
        <p:sp>
          <p:nvSpPr>
            <p:cNvPr id="49" name="Rectangle 48">
              <a:extLst>
                <a:ext uri="{FF2B5EF4-FFF2-40B4-BE49-F238E27FC236}">
                  <a16:creationId xmlns:a16="http://schemas.microsoft.com/office/drawing/2014/main" id="{B6E7B3F3-A71A-D132-6EFB-714349AE0B52}"/>
                </a:ext>
              </a:extLst>
            </p:cNvPr>
            <p:cNvSpPr/>
            <p:nvPr/>
          </p:nvSpPr>
          <p:spPr>
            <a:xfrm>
              <a:off x="4766821" y="6248007"/>
              <a:ext cx="137160" cy="182880"/>
            </a:xfrm>
            <a:prstGeom prst="rect">
              <a:avLst/>
            </a:prstGeom>
            <a:solidFill>
              <a:srgbClr val="660066"/>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0" name="Rectangle 49">
              <a:extLst>
                <a:ext uri="{FF2B5EF4-FFF2-40B4-BE49-F238E27FC236}">
                  <a16:creationId xmlns:a16="http://schemas.microsoft.com/office/drawing/2014/main" id="{796ADEA7-D7C0-13C4-CF68-4B0A5B145911}"/>
                </a:ext>
              </a:extLst>
            </p:cNvPr>
            <p:cNvSpPr/>
            <p:nvPr/>
          </p:nvSpPr>
          <p:spPr>
            <a:xfrm>
              <a:off x="4958431" y="6248007"/>
              <a:ext cx="137160" cy="182880"/>
            </a:xfrm>
            <a:prstGeom prst="rect">
              <a:avLst/>
            </a:prstGeom>
            <a:solidFill>
              <a:srgbClr val="666699"/>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1" name="Rectangle 50">
              <a:extLst>
                <a:ext uri="{FF2B5EF4-FFF2-40B4-BE49-F238E27FC236}">
                  <a16:creationId xmlns:a16="http://schemas.microsoft.com/office/drawing/2014/main" id="{749E1FDC-78C5-E56B-63E5-95C5E03AFA92}"/>
                </a:ext>
              </a:extLst>
            </p:cNvPr>
            <p:cNvSpPr/>
            <p:nvPr/>
          </p:nvSpPr>
          <p:spPr>
            <a:xfrm>
              <a:off x="5150041" y="6248007"/>
              <a:ext cx="137160" cy="182880"/>
            </a:xfrm>
            <a:prstGeom prst="rect">
              <a:avLst/>
            </a:prstGeom>
            <a:solidFill>
              <a:srgbClr val="003366"/>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52" name="Rectangle: Rounded Corners 108">
                  <a:extLst>
                    <a:ext uri="{FF2B5EF4-FFF2-40B4-BE49-F238E27FC236}">
                      <a16:creationId xmlns:a16="http://schemas.microsoft.com/office/drawing/2014/main" id="{16BC5A7D-025B-487B-CF06-807F49DD1883}"/>
                    </a:ext>
                  </a:extLst>
                </p:cNvPr>
                <p:cNvSpPr/>
                <p:nvPr/>
              </p:nvSpPr>
              <p:spPr>
                <a:xfrm>
                  <a:off x="5955940" y="6114335"/>
                  <a:ext cx="1053282" cy="370439"/>
                </a:xfrm>
                <a:prstGeom prst="roundRect">
                  <a:avLst/>
                </a:prstGeom>
                <a:gradFill>
                  <a:gsLst>
                    <a:gs pos="0">
                      <a:schemeClr val="bg1">
                        <a:lumMod val="85000"/>
                      </a:schemeClr>
                    </a:gs>
                    <a:gs pos="100000">
                      <a:schemeClr val="bg1">
                        <a:lumMod val="85000"/>
                      </a:schemeClr>
                    </a:gs>
                  </a:gsLst>
                </a:gradFill>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𝑔</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oMath>
                    </m:oMathPara>
                  </a14:m>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09" name="Rectangle: Rounded Corners 108">
                  <a:extLst>
                    <a:ext uri="{FF2B5EF4-FFF2-40B4-BE49-F238E27FC236}">
                      <a16:creationId xmlns:a16="http://schemas.microsoft.com/office/drawing/2014/main" id="{5F81CE43-F29B-473D-91CF-86DDFBE72ABC}"/>
                    </a:ext>
                  </a:extLst>
                </p:cNvPr>
                <p:cNvSpPr>
                  <a:spLocks noRot="1" noChangeAspect="1" noMove="1" noResize="1" noEditPoints="1" noAdjustHandles="1" noChangeArrowheads="1" noChangeShapeType="1" noTextEdit="1"/>
                </p:cNvSpPr>
                <p:nvPr/>
              </p:nvSpPr>
              <p:spPr>
                <a:xfrm>
                  <a:off x="5955940" y="6114335"/>
                  <a:ext cx="1053282" cy="370439"/>
                </a:xfrm>
                <a:prstGeom prst="roundRect">
                  <a:avLst/>
                </a:prstGeom>
                <a:blipFill>
                  <a:blip r:embed="rId12"/>
                  <a:stretch>
                    <a:fillRect/>
                  </a:stretch>
                </a:blipFill>
              </p:spPr>
              <p:txBody>
                <a:bodyPr/>
                <a:lstStyle/>
                <a:p>
                  <a:r>
                    <a:rPr lang="en-US">
                      <a:noFill/>
                    </a:rPr>
                    <a:t> </a:t>
                  </a:r>
                </a:p>
              </p:txBody>
            </p:sp>
          </mc:Fallback>
        </mc:AlternateContent>
        <p:sp>
          <p:nvSpPr>
            <p:cNvPr id="53" name="Rectangle 52">
              <a:extLst>
                <a:ext uri="{FF2B5EF4-FFF2-40B4-BE49-F238E27FC236}">
                  <a16:creationId xmlns:a16="http://schemas.microsoft.com/office/drawing/2014/main" id="{0C5FD831-BD3A-1C49-56BF-429420E7AC7D}"/>
                </a:ext>
              </a:extLst>
            </p:cNvPr>
            <p:cNvSpPr/>
            <p:nvPr/>
          </p:nvSpPr>
          <p:spPr>
            <a:xfrm>
              <a:off x="6217417" y="6248007"/>
              <a:ext cx="137160" cy="182880"/>
            </a:xfrm>
            <a:prstGeom prst="rect">
              <a:avLst/>
            </a:prstGeom>
            <a:solidFill>
              <a:srgbClr val="3399FF"/>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4" name="Rectangle 53">
              <a:extLst>
                <a:ext uri="{FF2B5EF4-FFF2-40B4-BE49-F238E27FC236}">
                  <a16:creationId xmlns:a16="http://schemas.microsoft.com/office/drawing/2014/main" id="{3962F8F9-EC21-04E4-552F-CE8A18F2E4B2}"/>
                </a:ext>
              </a:extLst>
            </p:cNvPr>
            <p:cNvSpPr/>
            <p:nvPr/>
          </p:nvSpPr>
          <p:spPr>
            <a:xfrm>
              <a:off x="6409027" y="6248007"/>
              <a:ext cx="137160" cy="182880"/>
            </a:xfrm>
            <a:prstGeom prst="rect">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5" name="Rectangle 54">
              <a:extLst>
                <a:ext uri="{FF2B5EF4-FFF2-40B4-BE49-F238E27FC236}">
                  <a16:creationId xmlns:a16="http://schemas.microsoft.com/office/drawing/2014/main" id="{DFC30003-DB4E-E8B9-F900-BDEC6AA072CF}"/>
                </a:ext>
              </a:extLst>
            </p:cNvPr>
            <p:cNvSpPr/>
            <p:nvPr/>
          </p:nvSpPr>
          <p:spPr>
            <a:xfrm>
              <a:off x="6600637" y="6248007"/>
              <a:ext cx="137160" cy="182880"/>
            </a:xfrm>
            <a:prstGeom prst="rect">
              <a:avLst/>
            </a:prstGeom>
            <a:solidFill>
              <a:srgbClr val="660033"/>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796351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D531A-70E1-A648-A930-E1D224C5A8C6}"/>
              </a:ext>
            </a:extLst>
          </p:cNvPr>
          <p:cNvSpPr>
            <a:spLocks noGrp="1"/>
          </p:cNvSpPr>
          <p:nvPr>
            <p:ph type="title"/>
          </p:nvPr>
        </p:nvSpPr>
        <p:spPr/>
        <p:txBody>
          <a:bodyPr/>
          <a:lstStyle/>
          <a:p>
            <a:r>
              <a:rPr lang="en-US" dirty="0"/>
              <a:t>Flow-level Path Tracing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897408-07A8-0544-8576-E7C047A0DFAE}"/>
                  </a:ext>
                </a:extLst>
              </p:cNvPr>
              <p:cNvSpPr>
                <a:spLocks noGrp="1"/>
              </p:cNvSpPr>
              <p:nvPr>
                <p:ph idx="1"/>
              </p:nvPr>
            </p:nvSpPr>
            <p:spPr>
              <a:xfrm>
                <a:off x="609600" y="1377615"/>
                <a:ext cx="10972800" cy="4525963"/>
              </a:xfrm>
            </p:spPr>
            <p:txBody>
              <a:bodyPr/>
              <a:lstStyle/>
              <a:p>
                <a:r>
                  <a:rPr lang="en-US" dirty="0"/>
                  <a:t>Coordination with explicit messages</a:t>
                </a:r>
              </a:p>
              <a:p>
                <a:pPr lvl="1"/>
                <a:r>
                  <a:rPr lang="en-US" dirty="0"/>
                  <a:t>Put one switch ID in each packet</a:t>
                </a:r>
              </a:p>
              <a:p>
                <a:pPr lvl="1"/>
                <a:r>
                  <a:rPr lang="en-US" dirty="0"/>
                  <a:t>Global hash function based on packet and hop ID</a:t>
                </a:r>
              </a:p>
              <a:p>
                <a:pPr lvl="1"/>
                <a:r>
                  <a:rPr lang="en-US" dirty="0"/>
                  <a:t>Run Reservoir Sampling (</a:t>
                </a:r>
                <a:r>
                  <a:rPr lang="en-US" dirty="0" err="1"/>
                  <a:t>Sattari</a:t>
                </a:r>
                <a:r>
                  <a:rPr lang="en-US" dirty="0"/>
                  <a:t> et al., 2010) for uniform sampling</a:t>
                </a:r>
              </a:p>
              <a:p>
                <a:r>
                  <a:rPr lang="en-US" dirty="0"/>
                  <a:t>A </a:t>
                </a:r>
                <a:r>
                  <a:rPr lang="en-US" i="1" dirty="0"/>
                  <a:t>Coupon Collector </a:t>
                </a:r>
                <a:r>
                  <a:rPr lang="en-US" dirty="0"/>
                  <a:t>process. </a:t>
                </a:r>
              </a:p>
              <a:p>
                <a:pPr lvl="1"/>
                <a:r>
                  <a:rPr lang="en-US" dirty="0"/>
                  <a:t>For </a:t>
                </a:r>
                <a14:m>
                  <m:oMath xmlns:m="http://schemas.openxmlformats.org/officeDocument/2006/math">
                    <m:r>
                      <a:rPr lang="en-US" i="1">
                        <a:latin typeface="Cambria Math" panose="02040503050406030204" pitchFamily="18" charset="0"/>
                      </a:rPr>
                      <m:t>𝑘</m:t>
                    </m:r>
                  </m:oMath>
                </a14:m>
                <a:r>
                  <a:rPr lang="en-US" dirty="0"/>
                  <a:t> hops it will take </a:t>
                </a:r>
                <a14:m>
                  <m:oMath xmlns:m="http://schemas.openxmlformats.org/officeDocument/2006/math">
                    <m:func>
                      <m:funcPr>
                        <m:ctrlPr>
                          <a:rPr lang="en-US" i="1">
                            <a:latin typeface="Cambria Math" panose="02040503050406030204" pitchFamily="18" charset="0"/>
                          </a:rPr>
                        </m:ctrlPr>
                      </m:funcPr>
                      <m:fName>
                        <m:r>
                          <a:rPr lang="en-US" i="1">
                            <a:latin typeface="Cambria Math" panose="02040503050406030204" pitchFamily="18" charset="0"/>
                          </a:rPr>
                          <m:t>𝑘</m:t>
                        </m:r>
                        <m:r>
                          <m:rPr>
                            <m:sty m:val="p"/>
                          </m:rPr>
                          <a:rPr lang="en-US">
                            <a:latin typeface="Cambria Math" panose="02040503050406030204" pitchFamily="18" charset="0"/>
                          </a:rPr>
                          <m:t>ln</m:t>
                        </m:r>
                      </m:fName>
                      <m:e>
                        <m:r>
                          <a:rPr lang="en-US" i="1">
                            <a:latin typeface="Cambria Math" panose="02040503050406030204" pitchFamily="18" charset="0"/>
                          </a:rPr>
                          <m:t>𝑘</m:t>
                        </m:r>
                      </m:e>
                    </m:func>
                    <m:r>
                      <a:rPr lang="en-US" i="1">
                        <a:latin typeface="Cambria Math" panose="02040503050406030204" pitchFamily="18" charset="0"/>
                      </a:rPr>
                      <m:t>(1+</m:t>
                    </m:r>
                    <m:r>
                      <a:rPr lang="en-US" i="1">
                        <a:latin typeface="Cambria Math" panose="02040503050406030204" pitchFamily="18" charset="0"/>
                      </a:rPr>
                      <m:t>𝑜</m:t>
                    </m:r>
                    <m:d>
                      <m:dPr>
                        <m:ctrlPr>
                          <a:rPr lang="en-US" i="1">
                            <a:latin typeface="Cambria Math" panose="02040503050406030204" pitchFamily="18" charset="0"/>
                          </a:rPr>
                        </m:ctrlPr>
                      </m:dPr>
                      <m:e>
                        <m:r>
                          <a:rPr lang="en-US" i="1">
                            <a:latin typeface="Cambria Math" panose="02040503050406030204" pitchFamily="18" charset="0"/>
                          </a:rPr>
                          <m:t>1</m:t>
                        </m:r>
                      </m:e>
                    </m:d>
                    <m:r>
                      <a:rPr lang="en-US" i="1">
                        <a:latin typeface="Cambria Math" panose="02040503050406030204" pitchFamily="18" charset="0"/>
                      </a:rPr>
                      <m:t>)</m:t>
                    </m:r>
                  </m:oMath>
                </a14:m>
                <a:r>
                  <a:rPr lang="en-US" dirty="0"/>
                  <a:t> packets to detect the path.</a:t>
                </a:r>
              </a:p>
              <a:p>
                <a:pPr lvl="1"/>
                <a:endParaRPr lang="en-US" dirty="0"/>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25897408-07A8-0544-8576-E7C047A0DFAE}"/>
                  </a:ext>
                </a:extLst>
              </p:cNvPr>
              <p:cNvSpPr>
                <a:spLocks noGrp="1" noRot="1" noChangeAspect="1" noMove="1" noResize="1" noEditPoints="1" noAdjustHandles="1" noChangeArrowheads="1" noChangeShapeType="1" noTextEdit="1"/>
              </p:cNvSpPr>
              <p:nvPr>
                <p:ph idx="1"/>
              </p:nvPr>
            </p:nvSpPr>
            <p:spPr>
              <a:xfrm>
                <a:off x="609600" y="1377615"/>
                <a:ext cx="10972800" cy="4525963"/>
              </a:xfrm>
              <a:blipFill>
                <a:blip r:embed="rId3"/>
                <a:stretch>
                  <a:fillRect l="-1387" t="-16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FA31CC6-4B62-6943-9CBB-9C7ADA907745}"/>
              </a:ext>
            </a:extLst>
          </p:cNvPr>
          <p:cNvSpPr>
            <a:spLocks noGrp="1"/>
          </p:cNvSpPr>
          <p:nvPr>
            <p:ph type="sldNum" sz="quarter" idx="12"/>
          </p:nvPr>
        </p:nvSpPr>
        <p:spPr>
          <a:xfrm>
            <a:off x="8737600" y="7348557"/>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04A8AC-C669-244C-953E-6C477326AD58}" type="slidenum">
              <a:rPr kumimoji="0" lang="en-US" sz="2000" b="1"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2000" b="1" i="0" u="none" strike="noStrike" kern="1200" cap="none" spc="0" normalizeH="0" baseline="0" noProof="0">
              <a:ln>
                <a:noFill/>
              </a:ln>
              <a:solidFill>
                <a:srgbClr val="898989"/>
              </a:solidFill>
              <a:effectLst/>
              <a:uLnTx/>
              <a:uFillTx/>
              <a:latin typeface="Calibri"/>
              <a:ea typeface="+mn-ea"/>
              <a:cs typeface="+mn-cs"/>
            </a:endParaRPr>
          </a:p>
        </p:txBody>
      </p:sp>
      <p:sp>
        <p:nvSpPr>
          <p:cNvPr id="5" name="Oval 4">
            <a:extLst>
              <a:ext uri="{FF2B5EF4-FFF2-40B4-BE49-F238E27FC236}">
                <a16:creationId xmlns:a16="http://schemas.microsoft.com/office/drawing/2014/main" id="{8210555A-D1C9-8949-A746-9B5D9A1FE77B}"/>
              </a:ext>
            </a:extLst>
          </p:cNvPr>
          <p:cNvSpPr/>
          <p:nvPr/>
        </p:nvSpPr>
        <p:spPr>
          <a:xfrm>
            <a:off x="1798320" y="4981498"/>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6" name="Oval 5">
            <a:extLst>
              <a:ext uri="{FF2B5EF4-FFF2-40B4-BE49-F238E27FC236}">
                <a16:creationId xmlns:a16="http://schemas.microsoft.com/office/drawing/2014/main" id="{BD575D9E-40FD-D240-86C0-D885DBB62F44}"/>
              </a:ext>
            </a:extLst>
          </p:cNvPr>
          <p:cNvSpPr/>
          <p:nvPr/>
        </p:nvSpPr>
        <p:spPr>
          <a:xfrm>
            <a:off x="4358640" y="4981498"/>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a:ea typeface="+mn-ea"/>
                <a:cs typeface="+mn-cs"/>
              </a:rPr>
              <a:t>B</a:t>
            </a:r>
          </a:p>
        </p:txBody>
      </p:sp>
      <p:sp>
        <p:nvSpPr>
          <p:cNvPr id="7" name="Oval 6">
            <a:extLst>
              <a:ext uri="{FF2B5EF4-FFF2-40B4-BE49-F238E27FC236}">
                <a16:creationId xmlns:a16="http://schemas.microsoft.com/office/drawing/2014/main" id="{C1A75EB4-9B8E-EB45-B5DB-4EE11331FA9C}"/>
              </a:ext>
            </a:extLst>
          </p:cNvPr>
          <p:cNvSpPr/>
          <p:nvPr/>
        </p:nvSpPr>
        <p:spPr>
          <a:xfrm>
            <a:off x="6918960" y="4981498"/>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8" name="Oval 7">
            <a:extLst>
              <a:ext uri="{FF2B5EF4-FFF2-40B4-BE49-F238E27FC236}">
                <a16:creationId xmlns:a16="http://schemas.microsoft.com/office/drawing/2014/main" id="{C6A5A122-7E72-934A-9081-4360F38CADBA}"/>
              </a:ext>
            </a:extLst>
          </p:cNvPr>
          <p:cNvSpPr/>
          <p:nvPr/>
        </p:nvSpPr>
        <p:spPr>
          <a:xfrm>
            <a:off x="9479280" y="4982201"/>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a:ea typeface="+mn-ea"/>
                <a:cs typeface="+mn-cs"/>
              </a:rPr>
              <a:t>D</a:t>
            </a:r>
          </a:p>
        </p:txBody>
      </p:sp>
      <p:cxnSp>
        <p:nvCxnSpPr>
          <p:cNvPr id="9" name="Straight Arrow Connector 8">
            <a:extLst>
              <a:ext uri="{FF2B5EF4-FFF2-40B4-BE49-F238E27FC236}">
                <a16:creationId xmlns:a16="http://schemas.microsoft.com/office/drawing/2014/main" id="{CC392E4A-A477-3C44-B360-DF0301E4EEC9}"/>
              </a:ext>
            </a:extLst>
          </p:cNvPr>
          <p:cNvCxnSpPr>
            <a:cxnSpLocks/>
            <a:stCxn id="5" idx="6"/>
            <a:endCxn id="6" idx="2"/>
          </p:cNvCxnSpPr>
          <p:nvPr/>
        </p:nvCxnSpPr>
        <p:spPr>
          <a:xfrm>
            <a:off x="2712720" y="5438698"/>
            <a:ext cx="1645920" cy="0"/>
          </a:xfrm>
          <a:prstGeom prst="straightConnector1">
            <a:avLst/>
          </a:prstGeom>
          <a:ln w="53975">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7CF187E-FA59-C849-94AF-390699C13015}"/>
              </a:ext>
            </a:extLst>
          </p:cNvPr>
          <p:cNvCxnSpPr>
            <a:cxnSpLocks/>
            <a:stCxn id="6" idx="6"/>
            <a:endCxn id="7" idx="2"/>
          </p:cNvCxnSpPr>
          <p:nvPr/>
        </p:nvCxnSpPr>
        <p:spPr>
          <a:xfrm>
            <a:off x="5273040" y="5438698"/>
            <a:ext cx="1645920" cy="0"/>
          </a:xfrm>
          <a:prstGeom prst="straightConnector1">
            <a:avLst/>
          </a:prstGeom>
          <a:ln w="53975">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48C982F-B3F9-4B4E-A823-613C98A2BC36}"/>
              </a:ext>
            </a:extLst>
          </p:cNvPr>
          <p:cNvCxnSpPr>
            <a:cxnSpLocks/>
            <a:stCxn id="7" idx="6"/>
            <a:endCxn id="8" idx="2"/>
          </p:cNvCxnSpPr>
          <p:nvPr/>
        </p:nvCxnSpPr>
        <p:spPr>
          <a:xfrm>
            <a:off x="7833360" y="5438699"/>
            <a:ext cx="1645920" cy="703"/>
          </a:xfrm>
          <a:prstGeom prst="straightConnector1">
            <a:avLst/>
          </a:prstGeom>
          <a:ln w="53975">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Rounded Corners 3">
            <a:extLst>
              <a:ext uri="{FF2B5EF4-FFF2-40B4-BE49-F238E27FC236}">
                <a16:creationId xmlns:a16="http://schemas.microsoft.com/office/drawing/2014/main" id="{038D0D3B-1B72-6048-B3D3-ED5AC5A56DD3}"/>
              </a:ext>
            </a:extLst>
          </p:cNvPr>
          <p:cNvSpPr/>
          <p:nvPr/>
        </p:nvSpPr>
        <p:spPr>
          <a:xfrm>
            <a:off x="9614193" y="5925551"/>
            <a:ext cx="640080" cy="228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C</a:t>
            </a:r>
          </a:p>
        </p:txBody>
      </p:sp>
      <p:sp>
        <p:nvSpPr>
          <p:cNvPr id="13" name="Rectangle: Rounded Corners 14">
            <a:extLst>
              <a:ext uri="{FF2B5EF4-FFF2-40B4-BE49-F238E27FC236}">
                <a16:creationId xmlns:a16="http://schemas.microsoft.com/office/drawing/2014/main" id="{E62ED9B8-FA03-4B4C-A903-7BE82DBE08EE}"/>
              </a:ext>
            </a:extLst>
          </p:cNvPr>
          <p:cNvSpPr/>
          <p:nvPr/>
        </p:nvSpPr>
        <p:spPr>
          <a:xfrm>
            <a:off x="9614193" y="6154151"/>
            <a:ext cx="640080" cy="228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A</a:t>
            </a:r>
          </a:p>
        </p:txBody>
      </p:sp>
      <p:sp>
        <p:nvSpPr>
          <p:cNvPr id="14" name="Rectangle: Rounded Corners 15">
            <a:extLst>
              <a:ext uri="{FF2B5EF4-FFF2-40B4-BE49-F238E27FC236}">
                <a16:creationId xmlns:a16="http://schemas.microsoft.com/office/drawing/2014/main" id="{148548E0-F7CD-7244-AD50-DF140852A138}"/>
              </a:ext>
            </a:extLst>
          </p:cNvPr>
          <p:cNvSpPr/>
          <p:nvPr/>
        </p:nvSpPr>
        <p:spPr>
          <a:xfrm>
            <a:off x="9614193" y="6382751"/>
            <a:ext cx="640080" cy="228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A</a:t>
            </a:r>
          </a:p>
        </p:txBody>
      </p:sp>
      <p:sp>
        <p:nvSpPr>
          <p:cNvPr id="15" name="Rectangle: Rounded Corners 16">
            <a:extLst>
              <a:ext uri="{FF2B5EF4-FFF2-40B4-BE49-F238E27FC236}">
                <a16:creationId xmlns:a16="http://schemas.microsoft.com/office/drawing/2014/main" id="{E3A766C5-30C0-984B-BB28-63C8300DAA86}"/>
              </a:ext>
            </a:extLst>
          </p:cNvPr>
          <p:cNvSpPr/>
          <p:nvPr/>
        </p:nvSpPr>
        <p:spPr>
          <a:xfrm>
            <a:off x="9614193" y="6611351"/>
            <a:ext cx="640080" cy="228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D</a:t>
            </a:r>
          </a:p>
        </p:txBody>
      </p:sp>
      <p:sp>
        <p:nvSpPr>
          <p:cNvPr id="16" name="Rectangle: Rounded Corners 17">
            <a:extLst>
              <a:ext uri="{FF2B5EF4-FFF2-40B4-BE49-F238E27FC236}">
                <a16:creationId xmlns:a16="http://schemas.microsoft.com/office/drawing/2014/main" id="{C20CDAE3-799C-7847-B7E7-E8824A9C7A26}"/>
              </a:ext>
            </a:extLst>
          </p:cNvPr>
          <p:cNvSpPr/>
          <p:nvPr/>
        </p:nvSpPr>
        <p:spPr>
          <a:xfrm>
            <a:off x="9614193" y="6839951"/>
            <a:ext cx="640080" cy="228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A</a:t>
            </a:r>
          </a:p>
        </p:txBody>
      </p:sp>
      <p:sp>
        <p:nvSpPr>
          <p:cNvPr id="17" name="Rectangle: Rounded Corners 18">
            <a:extLst>
              <a:ext uri="{FF2B5EF4-FFF2-40B4-BE49-F238E27FC236}">
                <a16:creationId xmlns:a16="http://schemas.microsoft.com/office/drawing/2014/main" id="{AAAE8F8C-F132-C74B-AE0D-A0EFD2AF5EB9}"/>
              </a:ext>
            </a:extLst>
          </p:cNvPr>
          <p:cNvSpPr/>
          <p:nvPr/>
        </p:nvSpPr>
        <p:spPr>
          <a:xfrm>
            <a:off x="9614193" y="7068551"/>
            <a:ext cx="640080" cy="228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C</a:t>
            </a:r>
          </a:p>
        </p:txBody>
      </p:sp>
      <p:sp>
        <p:nvSpPr>
          <p:cNvPr id="18" name="Rectangle: Rounded Corners 19">
            <a:extLst>
              <a:ext uri="{FF2B5EF4-FFF2-40B4-BE49-F238E27FC236}">
                <a16:creationId xmlns:a16="http://schemas.microsoft.com/office/drawing/2014/main" id="{38622C47-3C36-7B46-BACC-29150EC75B92}"/>
              </a:ext>
            </a:extLst>
          </p:cNvPr>
          <p:cNvSpPr/>
          <p:nvPr/>
        </p:nvSpPr>
        <p:spPr>
          <a:xfrm>
            <a:off x="9614193" y="7297151"/>
            <a:ext cx="640080" cy="228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B</a:t>
            </a:r>
          </a:p>
        </p:txBody>
      </p:sp>
    </p:spTree>
    <p:extLst>
      <p:ext uri="{BB962C8B-B14F-4D97-AF65-F5344CB8AC3E}">
        <p14:creationId xmlns:p14="http://schemas.microsoft.com/office/powerpoint/2010/main" val="109148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250"/>
                                        <p:tgtEl>
                                          <p:spTgt spid="14"/>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250"/>
                                        <p:tgtEl>
                                          <p:spTgt spid="1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50"/>
                                        <p:tgtEl>
                                          <p:spTgt spid="16"/>
                                        </p:tgtEl>
                                      </p:cBhvr>
                                    </p:animEffect>
                                  </p:childTnLst>
                                </p:cTn>
                              </p:par>
                            </p:childTnLst>
                          </p:cTn>
                        </p:par>
                        <p:par>
                          <p:cTn id="25" fill="hold">
                            <p:stCondLst>
                              <p:cond delay="125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250"/>
                                        <p:tgtEl>
                                          <p:spTgt spid="17"/>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5EAFD-2DA3-44A2-B129-45E3C9FCB066}"/>
              </a:ext>
            </a:extLst>
          </p:cNvPr>
          <p:cNvSpPr>
            <a:spLocks noGrp="1"/>
          </p:cNvSpPr>
          <p:nvPr>
            <p:ph type="title"/>
          </p:nvPr>
        </p:nvSpPr>
        <p:spPr>
          <a:xfrm>
            <a:off x="1524001" y="1"/>
            <a:ext cx="9143999" cy="1325563"/>
          </a:xfrm>
        </p:spPr>
        <p:txBody>
          <a:bodyPr/>
          <a:lstStyle/>
          <a:p>
            <a:r>
              <a:rPr lang="en-US" dirty="0"/>
              <a:t>Coupon Collector Process</a:t>
            </a:r>
          </a:p>
        </p:txBody>
      </p:sp>
      <p:sp>
        <p:nvSpPr>
          <p:cNvPr id="6" name="Rectangle 5">
            <a:extLst>
              <a:ext uri="{FF2B5EF4-FFF2-40B4-BE49-F238E27FC236}">
                <a16:creationId xmlns:a16="http://schemas.microsoft.com/office/drawing/2014/main" id="{1B53C30F-4233-41C8-B4CD-287B407D6541}"/>
              </a:ext>
            </a:extLst>
          </p:cNvPr>
          <p:cNvSpPr/>
          <p:nvPr/>
        </p:nvSpPr>
        <p:spPr>
          <a:xfrm>
            <a:off x="3297423" y="6548692"/>
            <a:ext cx="5969480" cy="3683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6" name="Picture 15" descr="A close up of a map&#10;&#10;Description automatically generated">
            <a:extLst>
              <a:ext uri="{FF2B5EF4-FFF2-40B4-BE49-F238E27FC236}">
                <a16:creationId xmlns:a16="http://schemas.microsoft.com/office/drawing/2014/main" id="{C6A3232D-3FBE-4B21-9542-40764E892BF2}"/>
              </a:ext>
            </a:extLst>
          </p:cNvPr>
          <p:cNvPicPr>
            <a:picLocks noChangeAspect="1"/>
          </p:cNvPicPr>
          <p:nvPr/>
        </p:nvPicPr>
        <p:blipFill>
          <a:blip r:embed="rId3"/>
          <a:stretch>
            <a:fillRect/>
          </a:stretch>
        </p:blipFill>
        <p:spPr>
          <a:xfrm>
            <a:off x="2813047" y="1421123"/>
            <a:ext cx="6565907" cy="4883393"/>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6F2EA0E-38AF-4894-8E27-F689073804A6}"/>
                  </a:ext>
                </a:extLst>
              </p:cNvPr>
              <p:cNvSpPr txBox="1"/>
              <p:nvPr/>
            </p:nvSpPr>
            <p:spPr>
              <a:xfrm>
                <a:off x="1524006" y="3339599"/>
                <a:ext cx="330196" cy="954107"/>
              </a:xfrm>
              <a:prstGeom prst="rect">
                <a:avLst/>
              </a:prstGeom>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𝔼</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missing</m:t>
                      </m:r>
                    </m:oMath>
                  </m:oMathPara>
                </a14:m>
                <a:endPar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hops</m:t>
                      </m:r>
                      <m: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9" name="TextBox 18">
                <a:extLst>
                  <a:ext uri="{FF2B5EF4-FFF2-40B4-BE49-F238E27FC236}">
                    <a16:creationId xmlns:a16="http://schemas.microsoft.com/office/drawing/2014/main" id="{B6F2EA0E-38AF-4894-8E27-F689073804A6}"/>
                  </a:ext>
                </a:extLst>
              </p:cNvPr>
              <p:cNvSpPr txBox="1">
                <a:spLocks noRot="1" noChangeAspect="1" noMove="1" noResize="1" noEditPoints="1" noAdjustHandles="1" noChangeArrowheads="1" noChangeShapeType="1" noTextEdit="1"/>
              </p:cNvSpPr>
              <p:nvPr/>
            </p:nvSpPr>
            <p:spPr>
              <a:xfrm>
                <a:off x="1524006" y="3339599"/>
                <a:ext cx="330196" cy="954107"/>
              </a:xfrm>
              <a:prstGeom prst="rect">
                <a:avLst/>
              </a:prstGeom>
              <a:blipFill>
                <a:blip r:embed="rId4"/>
                <a:stretch>
                  <a:fillRect l="-30769" r="-438462" b="-13333"/>
                </a:stretch>
              </a:blipFill>
              <a:ln>
                <a:noFill/>
              </a:ln>
            </p:spPr>
            <p:txBody>
              <a:bodyPr/>
              <a:lstStyle/>
              <a:p>
                <a:r>
                  <a:rPr lang="en-US">
                    <a:noFill/>
                  </a:rPr>
                  <a:t> </a:t>
                </a:r>
              </a:p>
            </p:txBody>
          </p:sp>
        </mc:Fallback>
      </mc:AlternateContent>
      <p:sp>
        <p:nvSpPr>
          <p:cNvPr id="29" name="TextBox 28">
            <a:extLst>
              <a:ext uri="{FF2B5EF4-FFF2-40B4-BE49-F238E27FC236}">
                <a16:creationId xmlns:a16="http://schemas.microsoft.com/office/drawing/2014/main" id="{DE585893-0505-4589-82E6-A8897E648425}"/>
              </a:ext>
            </a:extLst>
          </p:cNvPr>
          <p:cNvSpPr txBox="1"/>
          <p:nvPr/>
        </p:nvSpPr>
        <p:spPr>
          <a:xfrm>
            <a:off x="4394204" y="6045560"/>
            <a:ext cx="5575296" cy="523220"/>
          </a:xfrm>
          <a:prstGeom prst="rect">
            <a:avLst/>
          </a:prstGeom>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Number of samples</a:t>
            </a:r>
          </a:p>
        </p:txBody>
      </p:sp>
      <p:sp>
        <p:nvSpPr>
          <p:cNvPr id="10" name="Slide Number Placeholder 2">
            <a:extLst>
              <a:ext uri="{FF2B5EF4-FFF2-40B4-BE49-F238E27FC236}">
                <a16:creationId xmlns:a16="http://schemas.microsoft.com/office/drawing/2014/main" id="{5E9C6918-81AA-48C4-8DD0-0F9C18462649}"/>
              </a:ext>
            </a:extLst>
          </p:cNvPr>
          <p:cNvSpPr txBox="1">
            <a:spLocks/>
          </p:cNvSpPr>
          <p:nvPr/>
        </p:nvSpPr>
        <p:spPr>
          <a:xfrm>
            <a:off x="1724416" y="6580631"/>
            <a:ext cx="602860" cy="365125"/>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FE028329-6992-FA46-A379-1289CD59B600}" type="slidenum">
              <a:rPr kumimoji="0" lang="en-US" sz="1200" b="0" i="0" u="none" strike="noStrike" kern="1200" cap="none" spc="0" normalizeH="0" baseline="0" noProof="0">
                <a:ln>
                  <a:noFill/>
                </a:ln>
                <a:solidFill>
                  <a:prstClr val="black">
                    <a:tint val="75000"/>
                  </a:prstClr>
                </a:solidFill>
                <a:effectLst/>
                <a:uLnTx/>
                <a:uFillTx/>
                <a:latin typeface="Verdana"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Verdana" charset="0"/>
              <a:ea typeface="ＭＳ Ｐゴシック" charset="0"/>
            </a:endParaRPr>
          </a:p>
        </p:txBody>
      </p:sp>
      <p:cxnSp>
        <p:nvCxnSpPr>
          <p:cNvPr id="9" name="Straight Connector 8">
            <a:extLst>
              <a:ext uri="{FF2B5EF4-FFF2-40B4-BE49-F238E27FC236}">
                <a16:creationId xmlns:a16="http://schemas.microsoft.com/office/drawing/2014/main" id="{D3DE9630-CB09-4DA1-A3C9-66BDA901CE61}"/>
              </a:ext>
            </a:extLst>
          </p:cNvPr>
          <p:cNvCxnSpPr/>
          <p:nvPr/>
        </p:nvCxnSpPr>
        <p:spPr>
          <a:xfrm flipV="1">
            <a:off x="6178549" y="1917700"/>
            <a:ext cx="0" cy="3898900"/>
          </a:xfrm>
          <a:prstGeom prst="line">
            <a:avLst/>
          </a:prstGeom>
          <a:ln>
            <a:solidFill>
              <a:srgbClr val="48A448"/>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123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01BB-5674-9C43-8E84-78C056E9E0BE}"/>
              </a:ext>
            </a:extLst>
          </p:cNvPr>
          <p:cNvSpPr>
            <a:spLocks noGrp="1"/>
          </p:cNvSpPr>
          <p:nvPr>
            <p:ph type="title"/>
          </p:nvPr>
        </p:nvSpPr>
        <p:spPr>
          <a:xfrm>
            <a:off x="0" y="80208"/>
            <a:ext cx="10972800" cy="1143000"/>
          </a:xfrm>
        </p:spPr>
        <p:txBody>
          <a:bodyPr/>
          <a:lstStyle/>
          <a:p>
            <a:r>
              <a:rPr lang="en-US" dirty="0"/>
              <a:t>The Power of Coding</a:t>
            </a:r>
          </a:p>
        </p:txBody>
      </p:sp>
      <p:sp>
        <p:nvSpPr>
          <p:cNvPr id="4" name="Slide Number Placeholder 3">
            <a:extLst>
              <a:ext uri="{FF2B5EF4-FFF2-40B4-BE49-F238E27FC236}">
                <a16:creationId xmlns:a16="http://schemas.microsoft.com/office/drawing/2014/main" id="{BDC40334-6D4B-FC41-9385-FF820F275C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04A8AC-C669-244C-953E-6C477326AD58}" type="slidenum">
              <a:rPr kumimoji="0" lang="en-US" sz="2000" b="1"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2000" b="1" i="0" u="none" strike="noStrike" kern="1200" cap="none" spc="0" normalizeH="0" baseline="0" noProof="0">
              <a:ln>
                <a:noFill/>
              </a:ln>
              <a:solidFill>
                <a:srgbClr val="898989"/>
              </a:solidFill>
              <a:effectLst/>
              <a:uLnTx/>
              <a:uFillTx/>
              <a:latin typeface="Calibri"/>
              <a:ea typeface="+mn-ea"/>
              <a:cs typeface="+mn-cs"/>
            </a:endParaRPr>
          </a:p>
        </p:txBody>
      </p:sp>
      <p:sp>
        <p:nvSpPr>
          <p:cNvPr id="5" name="Oval 4">
            <a:extLst>
              <a:ext uri="{FF2B5EF4-FFF2-40B4-BE49-F238E27FC236}">
                <a16:creationId xmlns:a16="http://schemas.microsoft.com/office/drawing/2014/main" id="{2FDBEC02-9D5D-E548-B7B5-DA6C50D0C04E}"/>
              </a:ext>
            </a:extLst>
          </p:cNvPr>
          <p:cNvSpPr/>
          <p:nvPr/>
        </p:nvSpPr>
        <p:spPr>
          <a:xfrm>
            <a:off x="8256837" y="1033980"/>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Verdana"/>
                <a:ea typeface="+mn-ea"/>
                <a:cs typeface="+mn-cs"/>
              </a:rPr>
              <a:t>A</a:t>
            </a:r>
          </a:p>
        </p:txBody>
      </p:sp>
      <p:sp>
        <p:nvSpPr>
          <p:cNvPr id="6" name="Oval 5">
            <a:extLst>
              <a:ext uri="{FF2B5EF4-FFF2-40B4-BE49-F238E27FC236}">
                <a16:creationId xmlns:a16="http://schemas.microsoft.com/office/drawing/2014/main" id="{271ECA6B-F968-E245-996D-4FB766BF3C4D}"/>
              </a:ext>
            </a:extLst>
          </p:cNvPr>
          <p:cNvSpPr/>
          <p:nvPr/>
        </p:nvSpPr>
        <p:spPr>
          <a:xfrm>
            <a:off x="10817157" y="1033980"/>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Verdana"/>
                <a:ea typeface="+mn-ea"/>
                <a:cs typeface="+mn-cs"/>
              </a:rPr>
              <a:t>B</a:t>
            </a:r>
          </a:p>
        </p:txBody>
      </p:sp>
      <p:cxnSp>
        <p:nvCxnSpPr>
          <p:cNvPr id="7" name="Straight Arrow Connector 6">
            <a:extLst>
              <a:ext uri="{FF2B5EF4-FFF2-40B4-BE49-F238E27FC236}">
                <a16:creationId xmlns:a16="http://schemas.microsoft.com/office/drawing/2014/main" id="{5B3C7C31-E22C-5948-A486-3A0EC5FC9446}"/>
              </a:ext>
            </a:extLst>
          </p:cNvPr>
          <p:cNvCxnSpPr>
            <a:cxnSpLocks/>
          </p:cNvCxnSpPr>
          <p:nvPr/>
        </p:nvCxnSpPr>
        <p:spPr>
          <a:xfrm>
            <a:off x="9171237" y="1491180"/>
            <a:ext cx="1645920" cy="0"/>
          </a:xfrm>
          <a:prstGeom prst="straightConnector1">
            <a:avLst/>
          </a:prstGeom>
          <a:ln w="53975">
            <a:solidFill>
              <a:srgbClr val="00B05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ABFCB45-CCB6-DE46-8768-8F87FCFDCE69}"/>
                  </a:ext>
                </a:extLst>
              </p:cNvPr>
              <p:cNvSpPr txBox="1"/>
              <p:nvPr/>
            </p:nvSpPr>
            <p:spPr>
              <a:xfrm>
                <a:off x="135734" y="1361111"/>
                <a:ext cx="9258299" cy="2422010"/>
              </a:xfrm>
              <a:prstGeom prst="rect">
                <a:avLst/>
              </a:prstGeom>
              <a:ln>
                <a:noFill/>
              </a:ln>
            </p:spPr>
            <p:txBody>
              <a:bodyPr wrap="square" rtlCol="0">
                <a:spAutoFit/>
              </a:bodyPr>
              <a:lstStyle/>
              <a:p>
                <a:pPr marL="0" marR="0" lvl="0" indent="0" algn="l" defTabSz="457200" rtl="0" eaLnBrk="1" fontAlgn="base" latinLnBrk="0" hangingPunct="1">
                  <a:lnSpc>
                    <a:spcPct val="15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432FF"/>
                    </a:solidFill>
                    <a:effectLst/>
                    <a:uLnTx/>
                    <a:uFillTx/>
                    <a:latin typeface="Verdana" charset="0"/>
                    <a:ea typeface="ＭＳ Ｐゴシック" charset="0"/>
                    <a:cs typeface="+mn-cs"/>
                  </a:rPr>
                  <a:t>Baseline:</a:t>
                </a:r>
              </a:p>
              <a:p>
                <a:pPr marL="285750" marR="0" lvl="0" indent="-285750" algn="l"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Verdana" charset="0"/>
                    <a:ea typeface="ＭＳ Ｐゴシック" charset="0"/>
                    <a:cs typeface="+mn-cs"/>
                  </a:rPr>
                  <a:t>Get information on the first packet.</a:t>
                </a:r>
              </a:p>
              <a:p>
                <a:pPr marL="285750" marR="0" lvl="0" indent="-285750" algn="l"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Verdana" charset="0"/>
                    <a:ea typeface="ＭＳ Ｐゴシック" charset="0"/>
                    <a:cs typeface="+mn-cs"/>
                  </a:rPr>
                  <a:t>Require 2 packets on average to get the second hop ID. </a:t>
                </a:r>
              </a:p>
              <a:p>
                <a:pPr marL="742950" marR="0" lvl="1" indent="-285750" algn="l"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Verdana" charset="0"/>
                    <a:ea typeface="ＭＳ Ｐゴシック" charset="0"/>
                    <a:cs typeface="+mn-cs"/>
                  </a:rPr>
                  <a:t>Overall: </a:t>
                </a:r>
                <a14:m>
                  <m:oMath xmlns:m="http://schemas.openxmlformats.org/officeDocument/2006/math">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1+2=3</m:t>
                    </m:r>
                  </m:oMath>
                </a14:m>
                <a:r>
                  <a:rPr kumimoji="0" lang="en-US" sz="2400" b="0" i="0" u="none" strike="noStrike" kern="1200" cap="none" spc="0" normalizeH="0" baseline="0" noProof="0" dirty="0">
                    <a:ln>
                      <a:noFill/>
                    </a:ln>
                    <a:solidFill>
                      <a:prstClr val="black"/>
                    </a:solidFill>
                    <a:effectLst/>
                    <a:uLnTx/>
                    <a:uFillTx/>
                    <a:latin typeface="Verdana" charset="0"/>
                    <a:ea typeface="ＭＳ Ｐゴシック" charset="0"/>
                    <a:cs typeface="+mn-cs"/>
                  </a:rPr>
                  <a:t> packets in expectation.</a:t>
                </a:r>
              </a:p>
            </p:txBody>
          </p:sp>
        </mc:Choice>
        <mc:Fallback xmlns="">
          <p:sp>
            <p:nvSpPr>
              <p:cNvPr id="8" name="TextBox 7">
                <a:extLst>
                  <a:ext uri="{FF2B5EF4-FFF2-40B4-BE49-F238E27FC236}">
                    <a16:creationId xmlns:a16="http://schemas.microsoft.com/office/drawing/2014/main" id="{0ABFCB45-CCB6-DE46-8768-8F87FCFDCE69}"/>
                  </a:ext>
                </a:extLst>
              </p:cNvPr>
              <p:cNvSpPr txBox="1">
                <a:spLocks noRot="1" noChangeAspect="1" noMove="1" noResize="1" noEditPoints="1" noAdjustHandles="1" noChangeArrowheads="1" noChangeShapeType="1" noTextEdit="1"/>
              </p:cNvSpPr>
              <p:nvPr/>
            </p:nvSpPr>
            <p:spPr>
              <a:xfrm>
                <a:off x="135734" y="1361111"/>
                <a:ext cx="9258299" cy="2422010"/>
              </a:xfrm>
              <a:prstGeom prst="rect">
                <a:avLst/>
              </a:prstGeom>
              <a:blipFill>
                <a:blip r:embed="rId3"/>
                <a:stretch>
                  <a:fillRect l="-1370" r="-274" b="-5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0C67EF-48ED-8F43-88F0-6262EFDCDF69}"/>
                  </a:ext>
                </a:extLst>
              </p:cNvPr>
              <p:cNvSpPr txBox="1"/>
              <p:nvPr/>
            </p:nvSpPr>
            <p:spPr>
              <a:xfrm>
                <a:off x="135734" y="3718679"/>
                <a:ext cx="12311242" cy="3139321"/>
              </a:xfrm>
              <a:prstGeom prst="rect">
                <a:avLst/>
              </a:prstGeom>
              <a:ln>
                <a:noFill/>
              </a:ln>
            </p:spPr>
            <p:txBody>
              <a:bodyPr wrap="square" rtlCol="0">
                <a:spAutoFit/>
              </a:bodyPr>
              <a:lstStyle/>
              <a:p>
                <a:pPr marL="0" marR="0" lvl="0" indent="0" algn="l" defTabSz="457200" rtl="0" eaLnBrk="1" fontAlgn="base" latinLnBrk="0" hangingPunct="1">
                  <a:lnSpc>
                    <a:spcPct val="15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432FF"/>
                    </a:solidFill>
                    <a:effectLst/>
                    <a:uLnTx/>
                    <a:uFillTx/>
                    <a:latin typeface="Verdana" charset="0"/>
                    <a:ea typeface="ＭＳ Ｐゴシック" charset="0"/>
                    <a:cs typeface="+mn-cs"/>
                  </a:rPr>
                  <a:t>Coding solution:</a:t>
                </a:r>
              </a:p>
              <a:p>
                <a:pPr marL="0" marR="0" lvl="0" indent="0" algn="l" defTabSz="457200" rtl="0" eaLnBrk="1" fontAlgn="base" latinLnBrk="0" hangingPunct="1">
                  <a:lnSpc>
                    <a:spcPct val="15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Verdana" charset="0"/>
                    <a:ea typeface="ＭＳ Ｐゴシック" charset="0"/>
                    <a:cs typeface="+mn-cs"/>
                  </a:rPr>
                  <a:t>Consider baseline sampling with probability 0.5, and writing </a:t>
                </a:r>
                <a14:m>
                  <m:oMath xmlns:m="http://schemas.openxmlformats.org/officeDocument/2006/math">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𝐴</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𝐵</m:t>
                    </m:r>
                  </m:oMath>
                </a14:m>
                <a:r>
                  <a:rPr kumimoji="0" lang="en-US" sz="2400" b="0" i="0" u="none" strike="noStrike" kern="1200" cap="none" spc="0" normalizeH="0" baseline="0" noProof="0" dirty="0">
                    <a:ln>
                      <a:noFill/>
                    </a:ln>
                    <a:solidFill>
                      <a:prstClr val="black"/>
                    </a:solidFill>
                    <a:effectLst/>
                    <a:uLnTx/>
                    <a:uFillTx/>
                    <a:latin typeface="Verdana" charset="0"/>
                    <a:ea typeface="ＭＳ Ｐゴシック" charset="0"/>
                    <a:cs typeface="+mn-cs"/>
                  </a:rPr>
                  <a:t> otherwise.</a:t>
                </a:r>
              </a:p>
              <a:p>
                <a:pPr marL="285750" marR="0" lvl="0" indent="-285750" algn="l"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Verdana" charset="0"/>
                    <a:ea typeface="ＭＳ Ｐゴシック" charset="0"/>
                    <a:cs typeface="+mn-cs"/>
                  </a:rPr>
                  <a:t>If the first packet is an ID (e.g., </a:t>
                </a:r>
                <a14:m>
                  <m:oMath xmlns:m="http://schemas.openxmlformats.org/officeDocument/2006/math">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𝐴</m:t>
                    </m:r>
                  </m:oMath>
                </a14:m>
                <a:r>
                  <a:rPr kumimoji="0" lang="en-US" sz="2400" b="0" i="0" u="none" strike="noStrike" kern="1200" cap="none" spc="0" normalizeH="0" baseline="0" noProof="0" dirty="0">
                    <a:ln>
                      <a:noFill/>
                    </a:ln>
                    <a:solidFill>
                      <a:prstClr val="black"/>
                    </a:solidFill>
                    <a:effectLst/>
                    <a:uLnTx/>
                    <a:uFillTx/>
                    <a:latin typeface="Verdana" charset="0"/>
                    <a:ea typeface="ＭＳ Ｐゴシック" charset="0"/>
                    <a:cs typeface="+mn-cs"/>
                  </a:rPr>
                  <a:t>), we need </a:t>
                </a:r>
                <a14:m>
                  <m:oMath xmlns:m="http://schemas.openxmlformats.org/officeDocument/2006/math">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4/3</m:t>
                    </m:r>
                  </m:oMath>
                </a14:m>
                <a:r>
                  <a:rPr kumimoji="0" lang="en-US" sz="2400" b="0" i="0" u="none" strike="noStrike" kern="1200" cap="none" spc="0" normalizeH="0" baseline="0" noProof="0" dirty="0">
                    <a:ln>
                      <a:noFill/>
                    </a:ln>
                    <a:solidFill>
                      <a:prstClr val="black"/>
                    </a:solidFill>
                    <a:effectLst/>
                    <a:uLnTx/>
                    <a:uFillTx/>
                    <a:latin typeface="Verdana" charset="0"/>
                    <a:ea typeface="ＭＳ Ｐゴシック" charset="0"/>
                    <a:cs typeface="+mn-cs"/>
                  </a:rPr>
                  <a:t> more packets on average.</a:t>
                </a:r>
              </a:p>
              <a:p>
                <a:pPr marL="285750" marR="0" lvl="0" indent="-285750" algn="l"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Verdana" charset="0"/>
                    <a:ea typeface="ＭＳ Ｐゴシック" charset="0"/>
                    <a:cs typeface="+mn-cs"/>
                  </a:rPr>
                  <a:t>If the first packet is </a:t>
                </a:r>
                <a14:m>
                  <m:oMath xmlns:m="http://schemas.openxmlformats.org/officeDocument/2006/math">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𝐴</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𝐵</m:t>
                    </m:r>
                  </m:oMath>
                </a14:m>
                <a:r>
                  <a:rPr kumimoji="0" lang="en-US" sz="2400" b="0" i="0" u="none" strike="noStrike" kern="1200" cap="none" spc="0" normalizeH="0" baseline="0" noProof="0" dirty="0">
                    <a:ln>
                      <a:noFill/>
                    </a:ln>
                    <a:solidFill>
                      <a:prstClr val="black"/>
                    </a:solidFill>
                    <a:effectLst/>
                    <a:uLnTx/>
                    <a:uFillTx/>
                    <a:latin typeface="Verdana" charset="0"/>
                    <a:ea typeface="ＭＳ Ｐゴシック" charset="0"/>
                    <a:cs typeface="+mn-cs"/>
                  </a:rPr>
                  <a:t>, we need 2 more packets</a:t>
                </a:r>
              </a:p>
              <a:p>
                <a:pPr marL="742950" marR="0" lvl="1" indent="-285750" algn="l"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Verdana" charset="0"/>
                    <a:ea typeface="ＭＳ Ｐゴシック" charset="0"/>
                    <a:cs typeface="+mn-cs"/>
                  </a:rPr>
                  <a:t>Overall: </a:t>
                </a:r>
                <a14:m>
                  <m:oMath xmlns:m="http://schemas.openxmlformats.org/officeDocument/2006/math">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f>
                      <m:f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4/3+2</m:t>
                        </m:r>
                      </m:num>
                      <m:den>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den>
                    </m:f>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=8/3</m:t>
                    </m:r>
                  </m:oMath>
                </a14:m>
                <a:r>
                  <a:rPr kumimoji="0" lang="en-US" sz="2400" b="0" i="0" u="none" strike="noStrike" kern="1200" cap="none" spc="0" normalizeH="0" baseline="0" noProof="0" dirty="0">
                    <a:ln>
                      <a:noFill/>
                    </a:ln>
                    <a:solidFill>
                      <a:prstClr val="black"/>
                    </a:solidFill>
                    <a:effectLst/>
                    <a:uLnTx/>
                    <a:uFillTx/>
                    <a:latin typeface="Verdana" charset="0"/>
                    <a:ea typeface="ＭＳ Ｐゴシック" charset="0"/>
                    <a:cs typeface="+mn-cs"/>
                  </a:rPr>
                  <a:t> packets in expectation.</a:t>
                </a:r>
              </a:p>
            </p:txBody>
          </p:sp>
        </mc:Choice>
        <mc:Fallback xmlns="">
          <p:sp>
            <p:nvSpPr>
              <p:cNvPr id="9" name="TextBox 8">
                <a:extLst>
                  <a:ext uri="{FF2B5EF4-FFF2-40B4-BE49-F238E27FC236}">
                    <a16:creationId xmlns:a16="http://schemas.microsoft.com/office/drawing/2014/main" id="{1A0C67EF-48ED-8F43-88F0-6262EFDCDF69}"/>
                  </a:ext>
                </a:extLst>
              </p:cNvPr>
              <p:cNvSpPr txBox="1">
                <a:spLocks noRot="1" noChangeAspect="1" noMove="1" noResize="1" noEditPoints="1" noAdjustHandles="1" noChangeArrowheads="1" noChangeShapeType="1" noTextEdit="1"/>
              </p:cNvSpPr>
              <p:nvPr/>
            </p:nvSpPr>
            <p:spPr>
              <a:xfrm>
                <a:off x="135734" y="3718679"/>
                <a:ext cx="12311242" cy="3139321"/>
              </a:xfrm>
              <a:prstGeom prst="rect">
                <a:avLst/>
              </a:prstGeom>
              <a:blipFill>
                <a:blip r:embed="rId4"/>
                <a:stretch>
                  <a:fillRect l="-1030" b="-80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Rounded Corners 19">
                <a:extLst>
                  <a:ext uri="{FF2B5EF4-FFF2-40B4-BE49-F238E27FC236}">
                    <a16:creationId xmlns:a16="http://schemas.microsoft.com/office/drawing/2014/main" id="{93193E4B-26A6-CD40-9B54-F2CE758A11ED}"/>
                  </a:ext>
                </a:extLst>
              </p:cNvPr>
              <p:cNvSpPr/>
              <p:nvPr/>
            </p:nvSpPr>
            <p:spPr>
              <a:xfrm>
                <a:off x="9037321" y="5631180"/>
                <a:ext cx="1282993" cy="228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𝑨</m:t>
                      </m:r>
                    </m:oMath>
                  </m:oMathPara>
                </a14:m>
                <a:endParaRPr kumimoji="0" lang="en-US" sz="2000" b="1" i="0" u="none" strike="noStrike" kern="1200" cap="none" spc="0" normalizeH="0" baseline="0" noProof="0" dirty="0">
                  <a:ln>
                    <a:noFill/>
                  </a:ln>
                  <a:solidFill>
                    <a:prstClr val="black"/>
                  </a:solidFill>
                  <a:effectLst/>
                  <a:uLnTx/>
                  <a:uFillTx/>
                  <a:latin typeface="Verdana"/>
                  <a:ea typeface="+mn-ea"/>
                  <a:cs typeface="+mn-cs"/>
                </a:endParaRPr>
              </a:p>
            </p:txBody>
          </p:sp>
        </mc:Choice>
        <mc:Fallback xmlns="">
          <p:sp>
            <p:nvSpPr>
              <p:cNvPr id="10" name="Rectangle: Rounded Corners 19">
                <a:extLst>
                  <a:ext uri="{FF2B5EF4-FFF2-40B4-BE49-F238E27FC236}">
                    <a16:creationId xmlns:a16="http://schemas.microsoft.com/office/drawing/2014/main" id="{93193E4B-26A6-CD40-9B54-F2CE758A11ED}"/>
                  </a:ext>
                </a:extLst>
              </p:cNvPr>
              <p:cNvSpPr>
                <a:spLocks noRot="1" noChangeAspect="1" noMove="1" noResize="1" noEditPoints="1" noAdjustHandles="1" noChangeArrowheads="1" noChangeShapeType="1" noTextEdit="1"/>
              </p:cNvSpPr>
              <p:nvPr/>
            </p:nvSpPr>
            <p:spPr>
              <a:xfrm>
                <a:off x="9037321" y="5631180"/>
                <a:ext cx="1282993" cy="228600"/>
              </a:xfrm>
              <a:prstGeom prst="roundRect">
                <a:avLst/>
              </a:prstGeom>
              <a:blipFill>
                <a:blip r:embed="rId5"/>
                <a:stretch>
                  <a:fillRect/>
                </a:stretch>
              </a:blipFill>
            </p:spPr>
            <p:txBody>
              <a:bodyPr/>
              <a:lstStyle/>
              <a:p>
                <a:r>
                  <a:rPr lang="en-US">
                    <a:noFill/>
                  </a:rPr>
                  <a:t> </a:t>
                </a:r>
              </a:p>
            </p:txBody>
          </p:sp>
        </mc:Fallback>
      </mc:AlternateContent>
      <p:sp>
        <p:nvSpPr>
          <p:cNvPr id="11" name="Rectangle: Rounded Corners 20">
            <a:extLst>
              <a:ext uri="{FF2B5EF4-FFF2-40B4-BE49-F238E27FC236}">
                <a16:creationId xmlns:a16="http://schemas.microsoft.com/office/drawing/2014/main" id="{370DF359-7B0F-4F44-8E7F-07CBF113759B}"/>
              </a:ext>
            </a:extLst>
          </p:cNvPr>
          <p:cNvSpPr/>
          <p:nvPr/>
        </p:nvSpPr>
        <p:spPr>
          <a:xfrm>
            <a:off x="9037321" y="5859780"/>
            <a:ext cx="1282993" cy="228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Verdana"/>
                <a:ea typeface="+mn-ea"/>
                <a:cs typeface="+mn-cs"/>
              </a:rPr>
              <a:t>𝐴⊕𝐵</a:t>
            </a:r>
          </a:p>
        </p:txBody>
      </p:sp>
      <mc:AlternateContent xmlns:mc="http://schemas.openxmlformats.org/markup-compatibility/2006" xmlns:a14="http://schemas.microsoft.com/office/drawing/2010/main">
        <mc:Choice Requires="a14">
          <p:sp>
            <p:nvSpPr>
              <p:cNvPr id="12" name="Rectangle: Rounded Corners 22">
                <a:extLst>
                  <a:ext uri="{FF2B5EF4-FFF2-40B4-BE49-F238E27FC236}">
                    <a16:creationId xmlns:a16="http://schemas.microsoft.com/office/drawing/2014/main" id="{05880BB3-0E78-1F4D-A535-0D0FAAAF722B}"/>
                  </a:ext>
                </a:extLst>
              </p:cNvPr>
              <p:cNvSpPr/>
              <p:nvPr/>
            </p:nvSpPr>
            <p:spPr>
              <a:xfrm>
                <a:off x="9037321" y="2912655"/>
                <a:ext cx="1282993" cy="228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𝑨</m:t>
                      </m:r>
                    </m:oMath>
                  </m:oMathPara>
                </a14:m>
                <a:endParaRPr kumimoji="0" lang="en-US" sz="2000" b="1" i="0" u="none" strike="noStrike" kern="1200" cap="none" spc="0" normalizeH="0" baseline="0" noProof="0" dirty="0">
                  <a:ln>
                    <a:noFill/>
                  </a:ln>
                  <a:solidFill>
                    <a:prstClr val="black"/>
                  </a:solidFill>
                  <a:effectLst/>
                  <a:uLnTx/>
                  <a:uFillTx/>
                  <a:latin typeface="Verdana"/>
                  <a:ea typeface="+mn-ea"/>
                  <a:cs typeface="+mn-cs"/>
                </a:endParaRPr>
              </a:p>
            </p:txBody>
          </p:sp>
        </mc:Choice>
        <mc:Fallback xmlns="">
          <p:sp>
            <p:nvSpPr>
              <p:cNvPr id="12" name="Rectangle: Rounded Corners 22">
                <a:extLst>
                  <a:ext uri="{FF2B5EF4-FFF2-40B4-BE49-F238E27FC236}">
                    <a16:creationId xmlns:a16="http://schemas.microsoft.com/office/drawing/2014/main" id="{05880BB3-0E78-1F4D-A535-0D0FAAAF722B}"/>
                  </a:ext>
                </a:extLst>
              </p:cNvPr>
              <p:cNvSpPr>
                <a:spLocks noRot="1" noChangeAspect="1" noMove="1" noResize="1" noEditPoints="1" noAdjustHandles="1" noChangeArrowheads="1" noChangeShapeType="1" noTextEdit="1"/>
              </p:cNvSpPr>
              <p:nvPr/>
            </p:nvSpPr>
            <p:spPr>
              <a:xfrm>
                <a:off x="9037321" y="2912655"/>
                <a:ext cx="1282993" cy="228600"/>
              </a:xfrm>
              <a:prstGeom prst="round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Rounded Corners 23">
                <a:extLst>
                  <a:ext uri="{FF2B5EF4-FFF2-40B4-BE49-F238E27FC236}">
                    <a16:creationId xmlns:a16="http://schemas.microsoft.com/office/drawing/2014/main" id="{FA7A50FF-42B1-CD42-8140-A36CBBD31018}"/>
                  </a:ext>
                </a:extLst>
              </p:cNvPr>
              <p:cNvSpPr/>
              <p:nvPr/>
            </p:nvSpPr>
            <p:spPr>
              <a:xfrm>
                <a:off x="9037321" y="3141255"/>
                <a:ext cx="1282993" cy="228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𝑨</m:t>
                      </m:r>
                    </m:oMath>
                  </m:oMathPara>
                </a14:m>
                <a:endParaRPr kumimoji="0" lang="en-US" sz="2000" b="1" i="0" u="none" strike="noStrike" kern="1200" cap="none" spc="0" normalizeH="0" baseline="0" noProof="0" dirty="0">
                  <a:ln>
                    <a:noFill/>
                  </a:ln>
                  <a:solidFill>
                    <a:prstClr val="black"/>
                  </a:solidFill>
                  <a:effectLst/>
                  <a:uLnTx/>
                  <a:uFillTx/>
                  <a:latin typeface="Verdana"/>
                  <a:ea typeface="+mn-ea"/>
                  <a:cs typeface="+mn-cs"/>
                </a:endParaRPr>
              </a:p>
            </p:txBody>
          </p:sp>
        </mc:Choice>
        <mc:Fallback xmlns="">
          <p:sp>
            <p:nvSpPr>
              <p:cNvPr id="13" name="Rectangle: Rounded Corners 23">
                <a:extLst>
                  <a:ext uri="{FF2B5EF4-FFF2-40B4-BE49-F238E27FC236}">
                    <a16:creationId xmlns:a16="http://schemas.microsoft.com/office/drawing/2014/main" id="{FA7A50FF-42B1-CD42-8140-A36CBBD31018}"/>
                  </a:ext>
                </a:extLst>
              </p:cNvPr>
              <p:cNvSpPr>
                <a:spLocks noRot="1" noChangeAspect="1" noMove="1" noResize="1" noEditPoints="1" noAdjustHandles="1" noChangeArrowheads="1" noChangeShapeType="1" noTextEdit="1"/>
              </p:cNvSpPr>
              <p:nvPr/>
            </p:nvSpPr>
            <p:spPr>
              <a:xfrm>
                <a:off x="9037321" y="3141255"/>
                <a:ext cx="1282993" cy="228600"/>
              </a:xfrm>
              <a:prstGeom prst="round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Rounded Corners 24">
                <a:extLst>
                  <a:ext uri="{FF2B5EF4-FFF2-40B4-BE49-F238E27FC236}">
                    <a16:creationId xmlns:a16="http://schemas.microsoft.com/office/drawing/2014/main" id="{F7A6D538-C0A5-9648-BB66-5025FF53C110}"/>
                  </a:ext>
                </a:extLst>
              </p:cNvPr>
              <p:cNvSpPr/>
              <p:nvPr/>
            </p:nvSpPr>
            <p:spPr>
              <a:xfrm>
                <a:off x="9037321" y="3369855"/>
                <a:ext cx="1282993" cy="228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𝑩</m:t>
                      </m:r>
                    </m:oMath>
                  </m:oMathPara>
                </a14:m>
                <a:endParaRPr kumimoji="0" lang="en-US" sz="2000" b="1" i="0" u="none" strike="noStrike" kern="1200" cap="none" spc="0" normalizeH="0" baseline="0" noProof="0" dirty="0">
                  <a:ln>
                    <a:noFill/>
                  </a:ln>
                  <a:solidFill>
                    <a:prstClr val="black"/>
                  </a:solidFill>
                  <a:effectLst/>
                  <a:uLnTx/>
                  <a:uFillTx/>
                  <a:latin typeface="Verdana"/>
                  <a:ea typeface="+mn-ea"/>
                  <a:cs typeface="+mn-cs"/>
                </a:endParaRPr>
              </a:p>
            </p:txBody>
          </p:sp>
        </mc:Choice>
        <mc:Fallback xmlns="">
          <p:sp>
            <p:nvSpPr>
              <p:cNvPr id="14" name="Rectangle: Rounded Corners 24">
                <a:extLst>
                  <a:ext uri="{FF2B5EF4-FFF2-40B4-BE49-F238E27FC236}">
                    <a16:creationId xmlns:a16="http://schemas.microsoft.com/office/drawing/2014/main" id="{F7A6D538-C0A5-9648-BB66-5025FF53C110}"/>
                  </a:ext>
                </a:extLst>
              </p:cNvPr>
              <p:cNvSpPr>
                <a:spLocks noRot="1" noChangeAspect="1" noMove="1" noResize="1" noEditPoints="1" noAdjustHandles="1" noChangeArrowheads="1" noChangeShapeType="1" noTextEdit="1"/>
              </p:cNvSpPr>
              <p:nvPr/>
            </p:nvSpPr>
            <p:spPr>
              <a:xfrm>
                <a:off x="9037321" y="3369855"/>
                <a:ext cx="1282993" cy="228600"/>
              </a:xfrm>
              <a:prstGeom prst="round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9282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fade">
                                      <p:cBhvr>
                                        <p:cTn id="23" dur="5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Effect transition="in" filter="fade">
                                      <p:cBhvr>
                                        <p:cTn id="33" dur="500"/>
                                        <p:tgtEl>
                                          <p:spTgt spid="8">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animEffect transition="in" filter="fade">
                                      <p:cBhvr>
                                        <p:cTn id="47" dur="500"/>
                                        <p:tgtEl>
                                          <p:spTgt spid="8">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0" end="0"/>
                                            </p:txEl>
                                          </p:spTgt>
                                        </p:tgtEl>
                                        <p:attrNameLst>
                                          <p:attrName>style.visibility</p:attrName>
                                        </p:attrNameLst>
                                      </p:cBhvr>
                                      <p:to>
                                        <p:strVal val="visible"/>
                                      </p:to>
                                    </p:set>
                                    <p:animEffect transition="in" filter="fade">
                                      <p:cBhvr>
                                        <p:cTn id="52" dur="500"/>
                                        <p:tgtEl>
                                          <p:spTgt spid="9">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1" end="1"/>
                                            </p:txEl>
                                          </p:spTgt>
                                        </p:tgtEl>
                                        <p:attrNameLst>
                                          <p:attrName>style.visibility</p:attrName>
                                        </p:attrNameLst>
                                      </p:cBhvr>
                                      <p:to>
                                        <p:strVal val="visible"/>
                                      </p:to>
                                    </p:set>
                                    <p:animEffect transition="in" filter="fade">
                                      <p:cBhvr>
                                        <p:cTn id="57" dur="500"/>
                                        <p:tgtEl>
                                          <p:spTgt spid="9">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xEl>
                                              <p:pRg st="2" end="2"/>
                                            </p:txEl>
                                          </p:spTgt>
                                        </p:tgtEl>
                                        <p:attrNameLst>
                                          <p:attrName>style.visibility</p:attrName>
                                        </p:attrNameLst>
                                      </p:cBhvr>
                                      <p:to>
                                        <p:strVal val="visible"/>
                                      </p:to>
                                    </p:set>
                                    <p:animEffect transition="in" filter="fade">
                                      <p:cBhvr>
                                        <p:cTn id="62" dur="500"/>
                                        <p:tgtEl>
                                          <p:spTgt spid="9">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
                                            <p:txEl>
                                              <p:pRg st="3" end="3"/>
                                            </p:txEl>
                                          </p:spTgt>
                                        </p:tgtEl>
                                        <p:attrNameLst>
                                          <p:attrName>style.visibility</p:attrName>
                                        </p:attrNameLst>
                                      </p:cBhvr>
                                      <p:to>
                                        <p:strVal val="visible"/>
                                      </p:to>
                                    </p:set>
                                    <p:animEffect transition="in" filter="fade">
                                      <p:cBhvr>
                                        <p:cTn id="67" dur="500"/>
                                        <p:tgtEl>
                                          <p:spTgt spid="9">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9">
                                            <p:txEl>
                                              <p:pRg st="4" end="4"/>
                                            </p:txEl>
                                          </p:spTgt>
                                        </p:tgtEl>
                                        <p:attrNameLst>
                                          <p:attrName>style.visibility</p:attrName>
                                        </p:attrNameLst>
                                      </p:cBhvr>
                                      <p:to>
                                        <p:strVal val="visible"/>
                                      </p:to>
                                    </p:set>
                                    <p:animEffect transition="in" filter="fade">
                                      <p:cBhvr>
                                        <p:cTn id="72" dur="500"/>
                                        <p:tgtEl>
                                          <p:spTgt spid="9">
                                            <p:txEl>
                                              <p:pRg st="4" end="4"/>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fade">
                                      <p:cBhvr>
                                        <p:cTn id="75" dur="500"/>
                                        <p:tgtEl>
                                          <p:spTgt spid="1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12"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5EAFD-2DA3-44A2-B129-45E3C9FCB066}"/>
              </a:ext>
            </a:extLst>
          </p:cNvPr>
          <p:cNvSpPr>
            <a:spLocks noGrp="1"/>
          </p:cNvSpPr>
          <p:nvPr>
            <p:ph type="title"/>
          </p:nvPr>
        </p:nvSpPr>
        <p:spPr>
          <a:xfrm>
            <a:off x="727789" y="1"/>
            <a:ext cx="10599574" cy="1325563"/>
          </a:xfrm>
        </p:spPr>
        <p:txBody>
          <a:bodyPr/>
          <a:lstStyle/>
          <a:p>
            <a:r>
              <a:rPr lang="en-US" dirty="0"/>
              <a:t>Improve the Coupon Collector w/ XOR Coding</a:t>
            </a:r>
          </a:p>
        </p:txBody>
      </p:sp>
      <p:sp>
        <p:nvSpPr>
          <p:cNvPr id="6" name="Rectangle 5">
            <a:extLst>
              <a:ext uri="{FF2B5EF4-FFF2-40B4-BE49-F238E27FC236}">
                <a16:creationId xmlns:a16="http://schemas.microsoft.com/office/drawing/2014/main" id="{1B53C30F-4233-41C8-B4CD-287B407D6541}"/>
              </a:ext>
            </a:extLst>
          </p:cNvPr>
          <p:cNvSpPr/>
          <p:nvPr/>
        </p:nvSpPr>
        <p:spPr>
          <a:xfrm>
            <a:off x="3297423" y="6548692"/>
            <a:ext cx="5969480" cy="3683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6" name="Picture 15" descr="A close up of a map&#10;&#10;Description automatically generated">
            <a:extLst>
              <a:ext uri="{FF2B5EF4-FFF2-40B4-BE49-F238E27FC236}">
                <a16:creationId xmlns:a16="http://schemas.microsoft.com/office/drawing/2014/main" id="{C6A3232D-3FBE-4B21-9542-40764E892BF2}"/>
              </a:ext>
            </a:extLst>
          </p:cNvPr>
          <p:cNvPicPr>
            <a:picLocks noChangeAspect="1"/>
          </p:cNvPicPr>
          <p:nvPr/>
        </p:nvPicPr>
        <p:blipFill>
          <a:blip r:embed="rId3"/>
          <a:stretch>
            <a:fillRect/>
          </a:stretch>
        </p:blipFill>
        <p:spPr>
          <a:xfrm>
            <a:off x="2813047" y="1421123"/>
            <a:ext cx="6565907" cy="4883393"/>
          </a:xfrm>
          <a:prstGeom prst="rect">
            <a:avLst/>
          </a:prstGeom>
        </p:spPr>
      </p:pic>
      <p:pic>
        <p:nvPicPr>
          <p:cNvPr id="30" name="Picture 29" descr="A close up of a map&#10;&#10;Description automatically generated">
            <a:extLst>
              <a:ext uri="{FF2B5EF4-FFF2-40B4-BE49-F238E27FC236}">
                <a16:creationId xmlns:a16="http://schemas.microsoft.com/office/drawing/2014/main" id="{DE4DEAB0-3DC6-4AD7-9BB1-EE20861E63E4}"/>
              </a:ext>
            </a:extLst>
          </p:cNvPr>
          <p:cNvPicPr>
            <a:picLocks noChangeAspect="1"/>
          </p:cNvPicPr>
          <p:nvPr/>
        </p:nvPicPr>
        <p:blipFill rotWithShape="1">
          <a:blip r:embed="rId4"/>
          <a:srcRect l="51128" t="58203" r="9486" b="9807"/>
          <a:stretch/>
        </p:blipFill>
        <p:spPr>
          <a:xfrm>
            <a:off x="6168282" y="4264026"/>
            <a:ext cx="2587752" cy="1563279"/>
          </a:xfrm>
          <a:prstGeom prst="rect">
            <a:avLst/>
          </a:prstGeom>
        </p:spPr>
      </p:pic>
      <p:sp>
        <p:nvSpPr>
          <p:cNvPr id="10" name="Slide Number Placeholder 2">
            <a:extLst>
              <a:ext uri="{FF2B5EF4-FFF2-40B4-BE49-F238E27FC236}">
                <a16:creationId xmlns:a16="http://schemas.microsoft.com/office/drawing/2014/main" id="{5E9C6918-81AA-48C4-8DD0-0F9C18462649}"/>
              </a:ext>
            </a:extLst>
          </p:cNvPr>
          <p:cNvSpPr txBox="1">
            <a:spLocks/>
          </p:cNvSpPr>
          <p:nvPr/>
        </p:nvSpPr>
        <p:spPr>
          <a:xfrm>
            <a:off x="1724416" y="6580631"/>
            <a:ext cx="602860" cy="365125"/>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FE028329-6992-FA46-A379-1289CD59B600}" type="slidenum">
              <a:rPr kumimoji="0" lang="en-US" sz="1200" b="0" i="0" u="none" strike="noStrike" kern="1200" cap="none" spc="0" normalizeH="0" baseline="0" noProof="0">
                <a:ln>
                  <a:noFill/>
                </a:ln>
                <a:solidFill>
                  <a:prstClr val="black">
                    <a:tint val="75000"/>
                  </a:prstClr>
                </a:solidFill>
                <a:effectLst/>
                <a:uLnTx/>
                <a:uFillTx/>
                <a:latin typeface="Verdana"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Verdana" charset="0"/>
              <a:ea typeface="ＭＳ Ｐゴシック" charset="0"/>
            </a:endParaRPr>
          </a:p>
        </p:txBody>
      </p:sp>
      <p:pic>
        <p:nvPicPr>
          <p:cNvPr id="7" name="Picture 6" descr="A close up of a map&#10;&#10;Description automatically generated">
            <a:extLst>
              <a:ext uri="{FF2B5EF4-FFF2-40B4-BE49-F238E27FC236}">
                <a16:creationId xmlns:a16="http://schemas.microsoft.com/office/drawing/2014/main" id="{B28C6E18-2A25-4D9C-9425-482BFC6CF7C0}"/>
              </a:ext>
            </a:extLst>
          </p:cNvPr>
          <p:cNvPicPr>
            <a:picLocks/>
          </p:cNvPicPr>
          <p:nvPr/>
        </p:nvPicPr>
        <p:blipFill rotWithShape="1">
          <a:blip r:embed="rId5"/>
          <a:srcRect l="70657" t="82838" r="9862" b="10053"/>
          <a:stretch/>
        </p:blipFill>
        <p:spPr>
          <a:xfrm>
            <a:off x="7452177" y="5469423"/>
            <a:ext cx="1279074" cy="347178"/>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6F2EA0E-38AF-4894-8E27-F689073804A6}"/>
                  </a:ext>
                </a:extLst>
              </p:cNvPr>
              <p:cNvSpPr txBox="1"/>
              <p:nvPr/>
            </p:nvSpPr>
            <p:spPr>
              <a:xfrm>
                <a:off x="1524006" y="3339599"/>
                <a:ext cx="330196" cy="954107"/>
              </a:xfrm>
              <a:prstGeom prst="rect">
                <a:avLst/>
              </a:prstGeom>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𝔼</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missing</m:t>
                      </m:r>
                    </m:oMath>
                  </m:oMathPara>
                </a14:m>
                <a:endPar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m:rPr>
                          <m:sty m:val="p"/>
                        </m:rP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hops</m:t>
                      </m:r>
                      <m: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9" name="TextBox 18">
                <a:extLst>
                  <a:ext uri="{FF2B5EF4-FFF2-40B4-BE49-F238E27FC236}">
                    <a16:creationId xmlns:a16="http://schemas.microsoft.com/office/drawing/2014/main" id="{B6F2EA0E-38AF-4894-8E27-F689073804A6}"/>
                  </a:ext>
                </a:extLst>
              </p:cNvPr>
              <p:cNvSpPr txBox="1">
                <a:spLocks noRot="1" noChangeAspect="1" noMove="1" noResize="1" noEditPoints="1" noAdjustHandles="1" noChangeArrowheads="1" noChangeShapeType="1" noTextEdit="1"/>
              </p:cNvSpPr>
              <p:nvPr/>
            </p:nvSpPr>
            <p:spPr>
              <a:xfrm>
                <a:off x="1524006" y="3339599"/>
                <a:ext cx="330196" cy="954107"/>
              </a:xfrm>
              <a:prstGeom prst="rect">
                <a:avLst/>
              </a:prstGeom>
              <a:blipFill>
                <a:blip r:embed="rId6"/>
                <a:stretch>
                  <a:fillRect l="-30769" r="-438462" b="-13333"/>
                </a:stretch>
              </a:blipFill>
              <a:ln>
                <a:noFill/>
              </a:ln>
            </p:spPr>
            <p:txBody>
              <a:bodyPr/>
              <a:lstStyle/>
              <a:p>
                <a:r>
                  <a:rPr lang="en-US">
                    <a:noFill/>
                  </a:rPr>
                  <a:t> </a:t>
                </a:r>
              </a:p>
            </p:txBody>
          </p:sp>
        </mc:Fallback>
      </mc:AlternateContent>
      <p:sp>
        <p:nvSpPr>
          <p:cNvPr id="29" name="TextBox 28">
            <a:extLst>
              <a:ext uri="{FF2B5EF4-FFF2-40B4-BE49-F238E27FC236}">
                <a16:creationId xmlns:a16="http://schemas.microsoft.com/office/drawing/2014/main" id="{DE585893-0505-4589-82E6-A8897E648425}"/>
              </a:ext>
            </a:extLst>
          </p:cNvPr>
          <p:cNvSpPr txBox="1"/>
          <p:nvPr/>
        </p:nvSpPr>
        <p:spPr>
          <a:xfrm>
            <a:off x="4394204" y="6045560"/>
            <a:ext cx="5575296" cy="523220"/>
          </a:xfrm>
          <a:prstGeom prst="rect">
            <a:avLst/>
          </a:prstGeom>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Number of samples</a:t>
            </a:r>
          </a:p>
        </p:txBody>
      </p:sp>
      <p:cxnSp>
        <p:nvCxnSpPr>
          <p:cNvPr id="22" name="Straight Connector 21">
            <a:extLst>
              <a:ext uri="{FF2B5EF4-FFF2-40B4-BE49-F238E27FC236}">
                <a16:creationId xmlns:a16="http://schemas.microsoft.com/office/drawing/2014/main" id="{80A009C8-22C2-4AD2-9D7B-38626F1D6AA0}"/>
              </a:ext>
            </a:extLst>
          </p:cNvPr>
          <p:cNvCxnSpPr/>
          <p:nvPr/>
        </p:nvCxnSpPr>
        <p:spPr>
          <a:xfrm flipV="1">
            <a:off x="6178549" y="1917700"/>
            <a:ext cx="0" cy="3898900"/>
          </a:xfrm>
          <a:prstGeom prst="line">
            <a:avLst/>
          </a:prstGeom>
          <a:ln>
            <a:solidFill>
              <a:srgbClr val="48A448"/>
            </a:solidFill>
            <a:prstDash val="sysDash"/>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E1819DA-8AA1-48EB-9D9A-68213C9612AB}"/>
              </a:ext>
            </a:extLst>
          </p:cNvPr>
          <p:cNvCxnSpPr/>
          <p:nvPr/>
        </p:nvCxnSpPr>
        <p:spPr>
          <a:xfrm flipV="1">
            <a:off x="7452177" y="1917700"/>
            <a:ext cx="0" cy="3898900"/>
          </a:xfrm>
          <a:prstGeom prst="line">
            <a:avLst/>
          </a:prstGeom>
          <a:ln>
            <a:solidFill>
              <a:srgbClr val="FF0C0C"/>
            </a:solidFill>
            <a:prstDash val="sysDash"/>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1D7BDD18-72FE-417C-B58E-35A68F7D7225}"/>
              </a:ext>
            </a:extLst>
          </p:cNvPr>
          <p:cNvSpPr txBox="1"/>
          <p:nvPr/>
        </p:nvSpPr>
        <p:spPr>
          <a:xfrm>
            <a:off x="4174067" y="2131175"/>
            <a:ext cx="1689084" cy="461665"/>
          </a:xfrm>
          <a:prstGeom prst="rect">
            <a:avLst/>
          </a:prstGeom>
          <a:solidFill>
            <a:schemeClr val="bg1"/>
          </a:solid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1D1DFF"/>
                </a:solidFill>
                <a:effectLst/>
                <a:uLnTx/>
                <a:uFillTx/>
                <a:latin typeface="Calibri"/>
                <a:ea typeface="+mn-ea"/>
                <a:cs typeface="+mn-cs"/>
              </a:rPr>
              <a:t>Baseline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C6A52E-2BAF-4CF5-8134-970DA7DB26EC}"/>
                  </a:ext>
                </a:extLst>
              </p:cNvPr>
              <p:cNvSpPr txBox="1"/>
              <p:nvPr/>
            </p:nvSpPr>
            <p:spPr>
              <a:xfrm>
                <a:off x="6264745" y="2039482"/>
                <a:ext cx="1162035" cy="645048"/>
              </a:xfrm>
              <a:prstGeom prst="rect">
                <a:avLst/>
              </a:prstGeom>
              <a:solidFill>
                <a:schemeClr val="bg1"/>
              </a:solidFill>
              <a:ln>
                <a:noFill/>
              </a:ln>
            </p:spPr>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8A448"/>
                    </a:solidFill>
                    <a:effectLst/>
                    <a:uLnTx/>
                    <a:uFillTx/>
                    <a:latin typeface="Calibri"/>
                    <a:ea typeface="+mn-ea"/>
                    <a:cs typeface="+mn-cs"/>
                  </a:rPr>
                  <a:t>XOR</a:t>
                </a:r>
                <a14:m>
                  <m:oMath xmlns:m="http://schemas.openxmlformats.org/officeDocument/2006/math">
                    <m:d>
                      <m:dPr>
                        <m:ctrlPr>
                          <a:rPr kumimoji="0" lang="en-US" sz="2400" b="0" i="1" u="none" strike="noStrike" kern="1200" cap="none" spc="0" normalizeH="0" baseline="0" noProof="0">
                            <a:ln>
                              <a:noFill/>
                            </a:ln>
                            <a:solidFill>
                              <a:srgbClr val="48A448"/>
                            </a:solidFill>
                            <a:effectLst/>
                            <a:uLnTx/>
                            <a:uFillTx/>
                            <a:latin typeface="Cambria Math" panose="02040503050406030204" pitchFamily="18" charset="0"/>
                            <a:ea typeface="+mn-ea"/>
                            <a:cs typeface="+mn-cs"/>
                          </a:rPr>
                        </m:ctrlPr>
                      </m:dPr>
                      <m:e>
                        <m:f>
                          <m:fPr>
                            <m:ctrlPr>
                              <a:rPr kumimoji="0" lang="en-US" sz="2400" b="0" i="1" u="none" strike="noStrike" kern="1200" cap="none" spc="0" normalizeH="0" baseline="0" noProof="0">
                                <a:ln>
                                  <a:noFill/>
                                </a:ln>
                                <a:solidFill>
                                  <a:srgbClr val="48A448"/>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a:ln>
                                  <a:noFill/>
                                </a:ln>
                                <a:solidFill>
                                  <a:srgbClr val="48A448"/>
                                </a:solidFill>
                                <a:effectLst/>
                                <a:uLnTx/>
                                <a:uFillTx/>
                                <a:latin typeface="Cambria Math" panose="02040503050406030204" pitchFamily="18" charset="0"/>
                                <a:ea typeface="+mn-ea"/>
                                <a:cs typeface="+mn-cs"/>
                              </a:rPr>
                              <m:t>1</m:t>
                            </m:r>
                          </m:num>
                          <m:den>
                            <m:r>
                              <a:rPr kumimoji="0" lang="en-US" sz="2400" b="0" i="1" u="none" strike="noStrike" kern="1200" cap="none" spc="0" normalizeH="0" baseline="0" noProof="0">
                                <a:ln>
                                  <a:noFill/>
                                </a:ln>
                                <a:solidFill>
                                  <a:srgbClr val="48A448"/>
                                </a:solidFill>
                                <a:effectLst/>
                                <a:uLnTx/>
                                <a:uFillTx/>
                                <a:latin typeface="Cambria Math" panose="02040503050406030204" pitchFamily="18" charset="0"/>
                                <a:ea typeface="+mn-ea"/>
                                <a:cs typeface="+mn-cs"/>
                              </a:rPr>
                              <m:t>5</m:t>
                            </m:r>
                          </m:den>
                        </m:f>
                      </m:e>
                    </m:d>
                  </m:oMath>
                </a14:m>
                <a:endParaRPr kumimoji="0" lang="en-US" sz="2400" b="0" i="0" u="none" strike="noStrike" kern="1200" cap="none" spc="0" normalizeH="0" baseline="0" noProof="0" dirty="0">
                  <a:ln>
                    <a:noFill/>
                  </a:ln>
                  <a:solidFill>
                    <a:srgbClr val="1D1DFF"/>
                  </a:solidFill>
                  <a:effectLst/>
                  <a:uLnTx/>
                  <a:uFillTx/>
                  <a:latin typeface="Calibri"/>
                  <a:ea typeface="+mn-ea"/>
                  <a:cs typeface="+mn-cs"/>
                </a:endParaRPr>
              </a:p>
            </p:txBody>
          </p:sp>
        </mc:Choice>
        <mc:Fallback xmlns="">
          <p:sp>
            <p:nvSpPr>
              <p:cNvPr id="13" name="TextBox 12">
                <a:extLst>
                  <a:ext uri="{FF2B5EF4-FFF2-40B4-BE49-F238E27FC236}">
                    <a16:creationId xmlns:a16="http://schemas.microsoft.com/office/drawing/2014/main" id="{69C6A52E-2BAF-4CF5-8134-970DA7DB26EC}"/>
                  </a:ext>
                </a:extLst>
              </p:cNvPr>
              <p:cNvSpPr txBox="1">
                <a:spLocks noRot="1" noChangeAspect="1" noMove="1" noResize="1" noEditPoints="1" noAdjustHandles="1" noChangeArrowheads="1" noChangeShapeType="1" noTextEdit="1"/>
              </p:cNvSpPr>
              <p:nvPr/>
            </p:nvSpPr>
            <p:spPr>
              <a:xfrm>
                <a:off x="6264745" y="2039482"/>
                <a:ext cx="1162035" cy="645048"/>
              </a:xfrm>
              <a:prstGeom prst="rect">
                <a:avLst/>
              </a:prstGeom>
              <a:blipFill>
                <a:blip r:embed="rId7"/>
                <a:stretch>
                  <a:fillRect l="-16304" b="-769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56C6983-3AB1-4F80-BDA2-5034184A266A}"/>
                  </a:ext>
                </a:extLst>
              </p:cNvPr>
              <p:cNvSpPr txBox="1"/>
              <p:nvPr/>
            </p:nvSpPr>
            <p:spPr>
              <a:xfrm>
                <a:off x="7550761" y="2042731"/>
                <a:ext cx="1163028" cy="645048"/>
              </a:xfrm>
              <a:prstGeom prst="rect">
                <a:avLst/>
              </a:prstGeom>
              <a:solidFill>
                <a:schemeClr val="bg1"/>
              </a:solidFill>
              <a:ln>
                <a:noFill/>
              </a:ln>
            </p:spPr>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C0C"/>
                    </a:solidFill>
                    <a:effectLst/>
                    <a:uLnTx/>
                    <a:uFillTx/>
                    <a:latin typeface="Calibri"/>
                    <a:ea typeface="+mn-ea"/>
                    <a:cs typeface="+mn-cs"/>
                  </a:rPr>
                  <a:t>XOR</a:t>
                </a:r>
                <a14:m>
                  <m:oMath xmlns:m="http://schemas.openxmlformats.org/officeDocument/2006/math">
                    <m:d>
                      <m:dPr>
                        <m:ctrlPr>
                          <a:rPr kumimoji="0" lang="en-US" sz="2400" b="0" i="1" u="none" strike="noStrike" kern="1200" cap="none" spc="0" normalizeH="0" baseline="0" noProof="0">
                            <a:ln>
                              <a:noFill/>
                            </a:ln>
                            <a:solidFill>
                              <a:srgbClr val="FF0C0C"/>
                            </a:solidFill>
                            <a:effectLst/>
                            <a:uLnTx/>
                            <a:uFillTx/>
                            <a:latin typeface="Cambria Math" panose="02040503050406030204" pitchFamily="18" charset="0"/>
                            <a:ea typeface="+mn-ea"/>
                            <a:cs typeface="+mn-cs"/>
                          </a:rPr>
                        </m:ctrlPr>
                      </m:dPr>
                      <m:e>
                        <m:f>
                          <m:fPr>
                            <m:ctrlPr>
                              <a:rPr kumimoji="0" lang="en-US" sz="2400" b="0" i="1" u="none" strike="noStrike" kern="1200" cap="none" spc="0" normalizeH="0" baseline="0" noProof="0">
                                <a:ln>
                                  <a:noFill/>
                                </a:ln>
                                <a:solidFill>
                                  <a:srgbClr val="FF0C0C"/>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a:ln>
                                  <a:noFill/>
                                </a:ln>
                                <a:solidFill>
                                  <a:srgbClr val="FF0C0C"/>
                                </a:solidFill>
                                <a:effectLst/>
                                <a:uLnTx/>
                                <a:uFillTx/>
                                <a:latin typeface="Cambria Math" panose="02040503050406030204" pitchFamily="18" charset="0"/>
                                <a:ea typeface="+mn-ea"/>
                                <a:cs typeface="+mn-cs"/>
                              </a:rPr>
                              <m:t>1</m:t>
                            </m:r>
                          </m:num>
                          <m:den>
                            <m:r>
                              <a:rPr kumimoji="0" lang="en-US" sz="2400" b="0" i="1" u="none" strike="noStrike" kern="1200" cap="none" spc="0" normalizeH="0" baseline="0" noProof="0">
                                <a:ln>
                                  <a:noFill/>
                                </a:ln>
                                <a:solidFill>
                                  <a:srgbClr val="FF0C0C"/>
                                </a:solidFill>
                                <a:effectLst/>
                                <a:uLnTx/>
                                <a:uFillTx/>
                                <a:latin typeface="Cambria Math" panose="02040503050406030204" pitchFamily="18" charset="0"/>
                                <a:ea typeface="+mn-ea"/>
                                <a:cs typeface="+mn-cs"/>
                              </a:rPr>
                              <m:t>2</m:t>
                            </m:r>
                          </m:den>
                        </m:f>
                      </m:e>
                    </m:d>
                  </m:oMath>
                </a14:m>
                <a:endParaRPr kumimoji="0" lang="en-US" sz="2400" b="0" i="0" u="none" strike="noStrike" kern="1200" cap="none" spc="0" normalizeH="0" baseline="0" noProof="0" dirty="0">
                  <a:ln>
                    <a:noFill/>
                  </a:ln>
                  <a:solidFill>
                    <a:srgbClr val="FF0C0C"/>
                  </a:solidFill>
                  <a:effectLst/>
                  <a:uLnTx/>
                  <a:uFillTx/>
                  <a:latin typeface="Calibri"/>
                  <a:ea typeface="+mn-ea"/>
                  <a:cs typeface="+mn-cs"/>
                </a:endParaRPr>
              </a:p>
            </p:txBody>
          </p:sp>
        </mc:Choice>
        <mc:Fallback xmlns="">
          <p:sp>
            <p:nvSpPr>
              <p:cNvPr id="14" name="TextBox 13">
                <a:extLst>
                  <a:ext uri="{FF2B5EF4-FFF2-40B4-BE49-F238E27FC236}">
                    <a16:creationId xmlns:a16="http://schemas.microsoft.com/office/drawing/2014/main" id="{C56C6983-3AB1-4F80-BDA2-5034184A266A}"/>
                  </a:ext>
                </a:extLst>
              </p:cNvPr>
              <p:cNvSpPr txBox="1">
                <a:spLocks noRot="1" noChangeAspect="1" noMove="1" noResize="1" noEditPoints="1" noAdjustHandles="1" noChangeArrowheads="1" noChangeShapeType="1" noTextEdit="1"/>
              </p:cNvSpPr>
              <p:nvPr/>
            </p:nvSpPr>
            <p:spPr>
              <a:xfrm>
                <a:off x="7550761" y="2042731"/>
                <a:ext cx="1163028" cy="645048"/>
              </a:xfrm>
              <a:prstGeom prst="rect">
                <a:avLst/>
              </a:prstGeom>
              <a:blipFill>
                <a:blip r:embed="rId8"/>
                <a:stretch>
                  <a:fillRect l="-16304" b="-769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75729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C672-A60E-694A-9118-E1A67E7DB2C7}"/>
              </a:ext>
            </a:extLst>
          </p:cNvPr>
          <p:cNvSpPr>
            <a:spLocks noGrp="1"/>
          </p:cNvSpPr>
          <p:nvPr>
            <p:ph type="title"/>
          </p:nvPr>
        </p:nvSpPr>
        <p:spPr/>
        <p:txBody>
          <a:bodyPr/>
          <a:lstStyle/>
          <a:p>
            <a:r>
              <a:rPr lang="en-US" dirty="0"/>
              <a:t>Complete Algorithm</a:t>
            </a:r>
          </a:p>
        </p:txBody>
      </p:sp>
      <p:sp>
        <p:nvSpPr>
          <p:cNvPr id="4" name="Slide Number Placeholder 3">
            <a:extLst>
              <a:ext uri="{FF2B5EF4-FFF2-40B4-BE49-F238E27FC236}">
                <a16:creationId xmlns:a16="http://schemas.microsoft.com/office/drawing/2014/main" id="{21C4E5B8-FB83-F643-9828-78C4F052F6C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04A8AC-C669-244C-953E-6C477326AD58}" type="slidenum">
              <a:rPr kumimoji="0" lang="en-US" sz="2000" b="1"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2000" b="1" i="0" u="none" strike="noStrike" kern="1200" cap="none" spc="0" normalizeH="0" baseline="0" noProof="0">
              <a:ln>
                <a:noFill/>
              </a:ln>
              <a:solidFill>
                <a:srgbClr val="898989"/>
              </a:solidFill>
              <a:effectLst/>
              <a:uLnTx/>
              <a:uFillTx/>
              <a:latin typeface="Calibri"/>
              <a:ea typeface="+mn-ea"/>
              <a:cs typeface="+mn-cs"/>
            </a:endParaRPr>
          </a:p>
        </p:txBody>
      </p:sp>
      <p:grpSp>
        <p:nvGrpSpPr>
          <p:cNvPr id="7" name="Group 6">
            <a:extLst>
              <a:ext uri="{FF2B5EF4-FFF2-40B4-BE49-F238E27FC236}">
                <a16:creationId xmlns:a16="http://schemas.microsoft.com/office/drawing/2014/main" id="{0F184319-FB8C-AD45-ACCE-79F37851F58A}"/>
              </a:ext>
            </a:extLst>
          </p:cNvPr>
          <p:cNvGrpSpPr/>
          <p:nvPr/>
        </p:nvGrpSpPr>
        <p:grpSpPr>
          <a:xfrm>
            <a:off x="822005" y="3484764"/>
            <a:ext cx="3004457" cy="2688582"/>
            <a:chOff x="1915885" y="4031532"/>
            <a:chExt cx="3004457" cy="2688582"/>
          </a:xfrm>
        </p:grpSpPr>
        <p:sp>
          <p:nvSpPr>
            <p:cNvPr id="8" name="Rectangle: Rounded Corners 2">
              <a:extLst>
                <a:ext uri="{FF2B5EF4-FFF2-40B4-BE49-F238E27FC236}">
                  <a16:creationId xmlns:a16="http://schemas.microsoft.com/office/drawing/2014/main" id="{7878C052-96B7-8F46-B167-74CBFCCFEDFE}"/>
                </a:ext>
              </a:extLst>
            </p:cNvPr>
            <p:cNvSpPr/>
            <p:nvPr/>
          </p:nvSpPr>
          <p:spPr>
            <a:xfrm>
              <a:off x="1915885" y="5994400"/>
              <a:ext cx="3004457" cy="725714"/>
            </a:xfrm>
            <a:prstGeom prst="round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700" b="0" i="0" u="none" strike="noStrike" kern="1200" cap="none" spc="0" normalizeH="0" baseline="0" noProof="0" dirty="0">
                  <a:ln>
                    <a:noFill/>
                  </a:ln>
                  <a:solidFill>
                    <a:prstClr val="white"/>
                  </a:solidFill>
                  <a:effectLst/>
                  <a:uLnTx/>
                  <a:uFillTx/>
                  <a:latin typeface="Calibri"/>
                  <a:ea typeface="+mn-ea"/>
                  <a:cs typeface="+mn-cs"/>
                </a:rPr>
                <a:t>Coupon collector</a:t>
              </a:r>
            </a:p>
          </p:txBody>
        </p:sp>
        <p:sp>
          <p:nvSpPr>
            <p:cNvPr id="9" name="Rectangle: Rounded Corners 11">
              <a:extLst>
                <a:ext uri="{FF2B5EF4-FFF2-40B4-BE49-F238E27FC236}">
                  <a16:creationId xmlns:a16="http://schemas.microsoft.com/office/drawing/2014/main" id="{A3B06E3D-40DF-CB49-B7AA-AC80DC45CFF7}"/>
                </a:ext>
              </a:extLst>
            </p:cNvPr>
            <p:cNvSpPr/>
            <p:nvPr/>
          </p:nvSpPr>
          <p:spPr>
            <a:xfrm>
              <a:off x="2467427" y="5496402"/>
              <a:ext cx="1901372" cy="497998"/>
            </a:xfrm>
            <a:prstGeom prst="roundRect">
              <a:avLst/>
            </a:prstGeom>
            <a:gradFill>
              <a:gsLst>
                <a:gs pos="0">
                  <a:srgbClr val="00B050"/>
                </a:gs>
                <a:gs pos="100000">
                  <a:schemeClr val="accent3">
                    <a:lumMod val="50000"/>
                  </a:schemeClr>
                </a:gs>
              </a:gsLst>
            </a:gradFill>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700" b="0" i="0" u="none" strike="noStrike" kern="1200" cap="none" spc="0" normalizeH="0" baseline="0" noProof="0" dirty="0">
                  <a:ln>
                    <a:noFill/>
                  </a:ln>
                  <a:solidFill>
                    <a:prstClr val="white"/>
                  </a:solidFill>
                  <a:effectLst/>
                  <a:uLnTx/>
                  <a:uFillTx/>
                  <a:latin typeface="Calibri"/>
                  <a:ea typeface="+mn-ea"/>
                  <a:cs typeface="+mn-cs"/>
                </a:rPr>
                <a:t>XOR1</a:t>
              </a:r>
            </a:p>
          </p:txBody>
        </p:sp>
        <p:sp>
          <p:nvSpPr>
            <p:cNvPr id="10" name="Rectangle: Rounded Corners 12">
              <a:extLst>
                <a:ext uri="{FF2B5EF4-FFF2-40B4-BE49-F238E27FC236}">
                  <a16:creationId xmlns:a16="http://schemas.microsoft.com/office/drawing/2014/main" id="{619ED227-5DEA-6642-8B0E-6845879E442A}"/>
                </a:ext>
              </a:extLst>
            </p:cNvPr>
            <p:cNvSpPr/>
            <p:nvPr/>
          </p:nvSpPr>
          <p:spPr>
            <a:xfrm>
              <a:off x="2656112" y="4998404"/>
              <a:ext cx="1524002" cy="497998"/>
            </a:xfrm>
            <a:prstGeom prst="roundRect">
              <a:avLst/>
            </a:prstGeom>
            <a:gradFill>
              <a:gsLst>
                <a:gs pos="0">
                  <a:srgbClr val="00B050"/>
                </a:gs>
                <a:gs pos="100000">
                  <a:schemeClr val="accent3">
                    <a:lumMod val="50000"/>
                  </a:schemeClr>
                </a:gs>
              </a:gsLst>
            </a:gradFill>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700" b="0" i="0" u="none" strike="noStrike" kern="1200" cap="none" spc="0" normalizeH="0" baseline="0" noProof="0" dirty="0">
                  <a:ln>
                    <a:noFill/>
                  </a:ln>
                  <a:solidFill>
                    <a:prstClr val="white"/>
                  </a:solidFill>
                  <a:effectLst/>
                  <a:uLnTx/>
                  <a:uFillTx/>
                  <a:latin typeface="Calibri"/>
                  <a:ea typeface="+mn-ea"/>
                  <a:cs typeface="+mn-cs"/>
                </a:rPr>
                <a:t>XOR2</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FAB0170-9B0D-2540-816F-A86A57DC4A15}"/>
                    </a:ext>
                  </a:extLst>
                </p:cNvPr>
                <p:cNvSpPr/>
                <p:nvPr/>
              </p:nvSpPr>
              <p:spPr>
                <a:xfrm>
                  <a:off x="2858505" y="4031532"/>
                  <a:ext cx="1011815" cy="110799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6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66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1" name="Rectangle 10">
                  <a:extLst>
                    <a:ext uri="{FF2B5EF4-FFF2-40B4-BE49-F238E27FC236}">
                      <a16:creationId xmlns:a16="http://schemas.microsoft.com/office/drawing/2014/main" id="{8FAB0170-9B0D-2540-816F-A86A57DC4A15}"/>
                    </a:ext>
                  </a:extLst>
                </p:cNvPr>
                <p:cNvSpPr>
                  <a:spLocks noRot="1" noChangeAspect="1" noMove="1" noResize="1" noEditPoints="1" noAdjustHandles="1" noChangeArrowheads="1" noChangeShapeType="1" noTextEdit="1"/>
                </p:cNvSpPr>
                <p:nvPr/>
              </p:nvSpPr>
              <p:spPr>
                <a:xfrm>
                  <a:off x="2858505" y="4031532"/>
                  <a:ext cx="1011815" cy="1107996"/>
                </a:xfrm>
                <a:prstGeom prst="rect">
                  <a:avLst/>
                </a:prstGeom>
                <a:blipFill>
                  <a:blip r:embed="rId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AD665930-87B9-CB4F-87C1-0153FA60984A}"/>
                  </a:ext>
                </a:extLst>
              </p:cNvPr>
              <p:cNvSpPr txBox="1">
                <a:spLocks/>
              </p:cNvSpPr>
              <p:nvPr/>
            </p:nvSpPr>
            <p:spPr bwMode="auto">
              <a:xfrm>
                <a:off x="-89575" y="1335422"/>
                <a:ext cx="1167197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65" charset="0"/>
                  <a:buChar char="•"/>
                  <a:defRPr sz="3200" kern="1200">
                    <a:solidFill>
                      <a:srgbClr val="0432FF"/>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42950" marR="0" lvl="1" indent="-285750" algn="l" defTabSz="914400" rtl="0" eaLnBrk="1" fontAlgn="base" latinLnBrk="0" hangingPunct="1">
                  <a:spcBef>
                    <a:spcPct val="20000"/>
                  </a:spcBef>
                  <a:spcAft>
                    <a:spcPct val="0"/>
                  </a:spcAft>
                  <a:buClrTx/>
                  <a:buSzTx/>
                  <a:buFont typeface="Arial" pitchFamily="-65"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ヒラギノ角ゴ Pro W3" pitchFamily="-65" charset="-128"/>
                    <a:cs typeface="+mn-cs"/>
                  </a:rPr>
                  <a:t>With probability </a:t>
                </a:r>
                <a14:m>
                  <m:oMath xmlns:m="http://schemas.openxmlformats.org/officeDocument/2006/math">
                    <m:r>
                      <a:rPr kumimoji="0" lang="en-US" sz="2800" b="0" i="1" u="none" strike="noStrike" kern="1200" cap="none" spc="0" normalizeH="0" baseline="0" noProof="0">
                        <a:ln>
                          <a:noFill/>
                        </a:ln>
                        <a:solidFill>
                          <a:prstClr val="black"/>
                        </a:solidFill>
                        <a:effectLst/>
                        <a:uLnTx/>
                        <a:uFillTx/>
                        <a:latin typeface="Cambria Math" panose="02040503050406030204" pitchFamily="18" charset="0"/>
                        <a:cs typeface="+mn-cs"/>
                      </a:rPr>
                      <m:t>𝜏</m:t>
                    </m:r>
                  </m:oMath>
                </a14:m>
                <a:r>
                  <a:rPr kumimoji="0" lang="en-US" sz="2800" b="0" i="0" u="none" strike="noStrike" kern="1200" cap="none" spc="0" normalizeH="0" baseline="0" noProof="0" dirty="0">
                    <a:ln>
                      <a:noFill/>
                    </a:ln>
                    <a:solidFill>
                      <a:prstClr val="black"/>
                    </a:solidFill>
                    <a:effectLst/>
                    <a:uLnTx/>
                    <a:uFillTx/>
                    <a:latin typeface="Calibri"/>
                    <a:ea typeface="ヒラギノ角ゴ Pro W3" pitchFamily="-65" charset="-128"/>
                    <a:cs typeface="+mn-cs"/>
                  </a:rPr>
                  <a:t>, run the coupon collector algorithm.</a:t>
                </a:r>
              </a:p>
              <a:p>
                <a:pPr marL="742950" marR="0" lvl="1" indent="-285750" algn="l" defTabSz="914400" rtl="0" eaLnBrk="1" fontAlgn="base" latinLnBrk="0" hangingPunct="1">
                  <a:spcBef>
                    <a:spcPct val="20000"/>
                  </a:spcBef>
                  <a:spcAft>
                    <a:spcPct val="0"/>
                  </a:spcAft>
                  <a:buClrTx/>
                  <a:buSzTx/>
                  <a:buFont typeface="Arial" pitchFamily="-65"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ヒラギノ角ゴ Pro W3" pitchFamily="-65" charset="-128"/>
                    <a:cs typeface="+mn-cs"/>
                  </a:rPr>
                  <a:t>Otherwise, choose one XOR layer at random.</a:t>
                </a:r>
              </a:p>
              <a:p>
                <a:pPr marL="742950" marR="0" lvl="1" indent="-285750" algn="l" defTabSz="914400" rtl="0" eaLnBrk="1" fontAlgn="base" latinLnBrk="0" hangingPunct="1">
                  <a:spcBef>
                    <a:spcPct val="20000"/>
                  </a:spcBef>
                  <a:spcAft>
                    <a:spcPct val="0"/>
                  </a:spcAft>
                  <a:buClrTx/>
                  <a:buSzTx/>
                  <a:buFont typeface="Arial" pitchFamily="-65"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ヒラギノ角ゴ Pro W3" pitchFamily="-65" charset="-128"/>
                    <a:cs typeface="+mn-cs"/>
                  </a:rPr>
                  <a:t>The XOR instances have increasing probabilities.</a:t>
                </a:r>
              </a:p>
              <a:p>
                <a:pPr marL="342900" marR="0" lvl="0" indent="-342900" algn="l" defTabSz="914400" rtl="0" eaLnBrk="1" fontAlgn="base" latinLnBrk="0" hangingPunct="1">
                  <a:spcBef>
                    <a:spcPct val="20000"/>
                  </a:spcBef>
                  <a:spcAft>
                    <a:spcPct val="0"/>
                  </a:spcAft>
                  <a:buClrTx/>
                  <a:buSzTx/>
                  <a:buFont typeface="Arial" pitchFamily="-65" charset="0"/>
                  <a:buChar char="•"/>
                  <a:tabLst/>
                  <a:defRPr/>
                </a:pPr>
                <a:endParaRPr kumimoji="0" lang="en-US" sz="3200" b="0" i="0" u="none" strike="noStrike" kern="1200" cap="none" spc="0" normalizeH="0" baseline="0" noProof="0" dirty="0">
                  <a:ln>
                    <a:noFill/>
                  </a:ln>
                  <a:solidFill>
                    <a:srgbClr val="0432FF"/>
                  </a:solidFill>
                  <a:effectLst/>
                  <a:uLnTx/>
                  <a:uFillTx/>
                  <a:latin typeface="Calibri"/>
                  <a:ea typeface="+mn-ea"/>
                  <a:cs typeface="+mn-cs"/>
                </a:endParaRPr>
              </a:p>
            </p:txBody>
          </p:sp>
        </mc:Choice>
        <mc:Fallback xmlns="">
          <p:sp>
            <p:nvSpPr>
              <p:cNvPr id="12" name="Content Placeholder 2">
                <a:extLst>
                  <a:ext uri="{FF2B5EF4-FFF2-40B4-BE49-F238E27FC236}">
                    <a16:creationId xmlns:a16="http://schemas.microsoft.com/office/drawing/2014/main" id="{AD665930-87B9-CB4F-87C1-0153FA60984A}"/>
                  </a:ext>
                </a:extLst>
              </p:cNvPr>
              <p:cNvSpPr txBox="1">
                <a:spLocks noRot="1" noChangeAspect="1" noMove="1" noResize="1" noEditPoints="1" noAdjustHandles="1" noChangeArrowheads="1" noChangeShapeType="1" noTextEdit="1"/>
              </p:cNvSpPr>
              <p:nvPr/>
            </p:nvSpPr>
            <p:spPr bwMode="auto">
              <a:xfrm>
                <a:off x="-89575" y="1335422"/>
                <a:ext cx="11671975" cy="4525963"/>
              </a:xfrm>
              <a:prstGeom prst="rect">
                <a:avLst/>
              </a:prstGeom>
              <a:blipFill>
                <a:blip r:embed="rId4"/>
                <a:stretch>
                  <a:fillRect t="-1681"/>
                </a:stretch>
              </a:blipFill>
              <a:ln w="9525">
                <a:noFill/>
                <a:miter lim="800000"/>
                <a:headEnd/>
                <a:tailEnd/>
              </a:ln>
            </p:spPr>
            <p:txBody>
              <a:bodyPr/>
              <a:lstStyle/>
              <a:p>
                <a:r>
                  <a:rPr lang="en-US">
                    <a:noFill/>
                  </a:rPr>
                  <a:t> </a:t>
                </a:r>
              </a:p>
            </p:txBody>
          </p:sp>
        </mc:Fallback>
      </mc:AlternateContent>
      <p:pic>
        <p:nvPicPr>
          <p:cNvPr id="6" name="Content Placeholder 5" descr="Chart&#10;&#10;Description automatically generated with medium confidence">
            <a:extLst>
              <a:ext uri="{FF2B5EF4-FFF2-40B4-BE49-F238E27FC236}">
                <a16:creationId xmlns:a16="http://schemas.microsoft.com/office/drawing/2014/main" id="{014A2EBB-304F-5F48-905C-AFFF087B2BFE}"/>
              </a:ext>
            </a:extLst>
          </p:cNvPr>
          <p:cNvPicPr>
            <a:picLocks noGrp="1" noChangeAspect="1"/>
          </p:cNvPicPr>
          <p:nvPr>
            <p:ph idx="1"/>
          </p:nvPr>
        </p:nvPicPr>
        <p:blipFill>
          <a:blip r:embed="rId5"/>
          <a:stretch>
            <a:fillRect/>
          </a:stretch>
        </p:blipFill>
        <p:spPr>
          <a:xfrm>
            <a:off x="6096000" y="2792202"/>
            <a:ext cx="5081490" cy="3816866"/>
          </a:xfrm>
        </p:spPr>
      </p:pic>
    </p:spTree>
    <p:extLst>
      <p:ext uri="{BB962C8B-B14F-4D97-AF65-F5344CB8AC3E}">
        <p14:creationId xmlns:p14="http://schemas.microsoft.com/office/powerpoint/2010/main" val="214433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C6F6-A6DB-FEF6-C6B4-5B0527D16908}"/>
              </a:ext>
            </a:extLst>
          </p:cNvPr>
          <p:cNvSpPr>
            <a:spLocks noGrp="1"/>
          </p:cNvSpPr>
          <p:nvPr>
            <p:ph type="title"/>
          </p:nvPr>
        </p:nvSpPr>
        <p:spPr/>
        <p:txBody>
          <a:bodyPr/>
          <a:lstStyle/>
          <a:p>
            <a:r>
              <a:rPr lang="en-US" dirty="0"/>
              <a:t>Key Problems</a:t>
            </a:r>
          </a:p>
        </p:txBody>
      </p:sp>
      <p:sp>
        <p:nvSpPr>
          <p:cNvPr id="3" name="Content Placeholder 2">
            <a:extLst>
              <a:ext uri="{FF2B5EF4-FFF2-40B4-BE49-F238E27FC236}">
                <a16:creationId xmlns:a16="http://schemas.microsoft.com/office/drawing/2014/main" id="{E8196A07-E84F-92CC-1A93-E3FE64E4F427}"/>
              </a:ext>
            </a:extLst>
          </p:cNvPr>
          <p:cNvSpPr>
            <a:spLocks noGrp="1"/>
          </p:cNvSpPr>
          <p:nvPr>
            <p:ph idx="1"/>
          </p:nvPr>
        </p:nvSpPr>
        <p:spPr>
          <a:xfrm>
            <a:off x="609600" y="1600202"/>
            <a:ext cx="11582400" cy="4525963"/>
          </a:xfrm>
        </p:spPr>
        <p:txBody>
          <a:bodyPr/>
          <a:lstStyle/>
          <a:p>
            <a:r>
              <a:rPr lang="en-US" dirty="0"/>
              <a:t>High bit overhead</a:t>
            </a:r>
          </a:p>
          <a:p>
            <a:pPr lvl="1"/>
            <a:r>
              <a:rPr lang="en-US" dirty="0"/>
              <a:t>Global hash function and reservoir sampling</a:t>
            </a:r>
          </a:p>
          <a:p>
            <a:pPr lvl="1"/>
            <a:r>
              <a:rPr lang="en-US" dirty="0"/>
              <a:t>Randomized algorithm with XOR-based encoding </a:t>
            </a:r>
          </a:p>
          <a:p>
            <a:pPr lvl="1"/>
            <a:endParaRPr lang="en-US" dirty="0"/>
          </a:p>
          <a:p>
            <a:r>
              <a:rPr lang="en-US" dirty="0"/>
              <a:t>High processing overhead</a:t>
            </a:r>
          </a:p>
          <a:p>
            <a:pPr lvl="1"/>
            <a:r>
              <a:rPr lang="en-US" dirty="0"/>
              <a:t>Collect such information from many switches to a centralized collector</a:t>
            </a:r>
          </a:p>
          <a:p>
            <a:pPr lvl="1"/>
            <a:r>
              <a:rPr lang="en-US" dirty="0"/>
              <a:t>High bandwidth and processing overhead at the collector</a:t>
            </a:r>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0D2FA1CA-E7C9-B348-7C2F-A0D7F8C9CBBF}"/>
              </a:ext>
            </a:extLst>
          </p:cNvPr>
          <p:cNvSpPr>
            <a:spLocks noGrp="1"/>
          </p:cNvSpPr>
          <p:nvPr>
            <p:ph type="sldNum" sz="quarter" idx="12"/>
          </p:nvPr>
        </p:nvSpPr>
        <p:spPr/>
        <p:txBody>
          <a:bodyPr/>
          <a:lstStyle/>
          <a:p>
            <a:fld id="{7904A8AC-C669-244C-953E-6C477326AD58}" type="slidenum">
              <a:rPr lang="en-US" smtClean="0"/>
              <a:pPr/>
              <a:t>26</a:t>
            </a:fld>
            <a:endParaRPr lang="en-US"/>
          </a:p>
        </p:txBody>
      </p:sp>
    </p:spTree>
    <p:extLst>
      <p:ext uri="{BB962C8B-B14F-4D97-AF65-F5344CB8AC3E}">
        <p14:creationId xmlns:p14="http://schemas.microsoft.com/office/powerpoint/2010/main" val="2409163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lide Number Placeholder 3">
            <a:extLst>
              <a:ext uri="{FF2B5EF4-FFF2-40B4-BE49-F238E27FC236}">
                <a16:creationId xmlns:a16="http://schemas.microsoft.com/office/drawing/2014/main" id="{9D24AE20-FC90-2DD3-1CD2-04F41915D8DE}"/>
              </a:ext>
            </a:extLst>
          </p:cNvPr>
          <p:cNvSpPr>
            <a:spLocks noGrp="1"/>
          </p:cNvSpPr>
          <p:nvPr>
            <p:ph type="sldNum" sz="quarter" idx="12"/>
          </p:nvPr>
        </p:nvSpPr>
        <p:spPr/>
        <p:txBody>
          <a:bodyPr/>
          <a:lstStyle/>
          <a:p>
            <a:pPr lvl="0"/>
            <a:fld id="{95AE1039-B10F-0F41-B382-0C08B7BB1A38}" type="slidenum">
              <a:t>27</a:t>
            </a:fld>
            <a:endParaRPr lang="en-GB"/>
          </a:p>
        </p:txBody>
      </p:sp>
      <p:sp>
        <p:nvSpPr>
          <p:cNvPr id="2" name="Title 1">
            <a:extLst>
              <a:ext uri="{FF2B5EF4-FFF2-40B4-BE49-F238E27FC236}">
                <a16:creationId xmlns:a16="http://schemas.microsoft.com/office/drawing/2014/main" id="{AEFFAA2C-4859-D884-7139-2331A96FD35A}"/>
              </a:ext>
            </a:extLst>
          </p:cNvPr>
          <p:cNvSpPr txBox="1">
            <a:spLocks noGrp="1"/>
          </p:cNvSpPr>
          <p:nvPr>
            <p:ph type="title" idx="4294967295"/>
          </p:nvPr>
        </p:nvSpPr>
        <p:spPr>
          <a:xfrm>
            <a:off x="605401" y="277776"/>
            <a:ext cx="10971300" cy="1144631"/>
          </a:xfrm>
        </p:spPr>
        <p:txBody>
          <a:bodyPr vert="horz"/>
          <a:lstStyle/>
          <a:p>
            <a:pPr lvl="0" rtl="0"/>
            <a:r>
              <a:rPr lang="en-GB" dirty="0"/>
              <a:t>Aggregating Network Data to a Collector</a:t>
            </a:r>
          </a:p>
        </p:txBody>
      </p:sp>
      <p:sp>
        <p:nvSpPr>
          <p:cNvPr id="3" name="Text Placeholder 2">
            <a:extLst>
              <a:ext uri="{FF2B5EF4-FFF2-40B4-BE49-F238E27FC236}">
                <a16:creationId xmlns:a16="http://schemas.microsoft.com/office/drawing/2014/main" id="{4950AE69-D144-C607-FCCC-1B54C15C4D65}"/>
              </a:ext>
            </a:extLst>
          </p:cNvPr>
          <p:cNvSpPr txBox="1">
            <a:spLocks noGrp="1"/>
          </p:cNvSpPr>
          <p:nvPr>
            <p:ph type="body" idx="4294967295"/>
          </p:nvPr>
        </p:nvSpPr>
        <p:spPr>
          <a:xfrm>
            <a:off x="6091269" y="1608753"/>
            <a:ext cx="5882069" cy="4486656"/>
          </a:xfrm>
        </p:spPr>
        <p:txBody>
          <a:bodyPr vert="horz"/>
          <a:lstStyle/>
          <a:p>
            <a:pPr lvl="0" rtl="0">
              <a:buSzPct val="45000"/>
              <a:buFont typeface="StarSymbol"/>
              <a:buChar char="●"/>
            </a:pPr>
            <a:r>
              <a:rPr lang="en-GB" sz="2661"/>
              <a:t>Telemetry generates </a:t>
            </a:r>
            <a:r>
              <a:rPr lang="en-GB" sz="2661" b="1"/>
              <a:t>tons</a:t>
            </a:r>
            <a:r>
              <a:rPr lang="en-GB" sz="2661"/>
              <a:t> of data!</a:t>
            </a:r>
          </a:p>
          <a:p>
            <a:pPr lvl="1" hangingPunct="0">
              <a:spcBef>
                <a:spcPts val="1714"/>
              </a:spcBef>
              <a:buSzPct val="75000"/>
              <a:buFont typeface="StarSymbol"/>
              <a:buChar char="–"/>
            </a:pPr>
            <a:r>
              <a:rPr lang="en-GB" sz="2661">
                <a:solidFill>
                  <a:srgbClr val="C9211E"/>
                </a:solidFill>
                <a:highlight>
                  <a:scrgbClr r="0" g="0" b="0">
                    <a:alpha val="0"/>
                  </a:scrgbClr>
                </a:highlight>
                <a:latin typeface="Liberation Sans" pitchFamily="18"/>
              </a:rPr>
              <a:t>Overloads collector CPU</a:t>
            </a:r>
          </a:p>
          <a:p>
            <a:pPr lvl="1" hangingPunct="0">
              <a:spcBef>
                <a:spcPts val="1714"/>
              </a:spcBef>
              <a:buSzPct val="75000"/>
              <a:buFont typeface="StarSymbol"/>
              <a:buChar char="–"/>
            </a:pPr>
            <a:r>
              <a:rPr lang="en-GB" sz="2661">
                <a:solidFill>
                  <a:srgbClr val="C9211E"/>
                </a:solidFill>
                <a:highlight>
                  <a:scrgbClr r="0" g="0" b="0">
                    <a:alpha val="0"/>
                  </a:scrgbClr>
                </a:highlight>
                <a:latin typeface="Liberation Sans" pitchFamily="18"/>
              </a:rPr>
              <a:t>Reduced insight</a:t>
            </a:r>
          </a:p>
          <a:p>
            <a:pPr lvl="1" hangingPunct="0">
              <a:spcBef>
                <a:spcPts val="1714"/>
              </a:spcBef>
              <a:buSzPct val="75000"/>
              <a:buFont typeface="StarSymbol"/>
              <a:buChar char="–"/>
            </a:pPr>
            <a:endParaRPr lang="en-GB" sz="2661">
              <a:highlight>
                <a:scrgbClr r="0" g="0" b="0">
                  <a:alpha val="0"/>
                </a:scrgbClr>
              </a:highlight>
              <a:latin typeface="Liberation Sans" pitchFamily="18"/>
            </a:endParaRPr>
          </a:p>
          <a:p>
            <a:pPr lvl="1" hangingPunct="0">
              <a:spcBef>
                <a:spcPts val="1714"/>
              </a:spcBef>
              <a:buSzPct val="75000"/>
              <a:buFont typeface="StarSymbol"/>
              <a:buChar char="–"/>
            </a:pPr>
            <a:endParaRPr lang="en-GB" sz="2661">
              <a:highlight>
                <a:scrgbClr r="0" g="0" b="0">
                  <a:alpha val="0"/>
                </a:scrgbClr>
              </a:highlight>
              <a:latin typeface="Liberation Sans" pitchFamily="18"/>
            </a:endParaRPr>
          </a:p>
          <a:p>
            <a:pPr lvl="0" rtl="0">
              <a:buSzPct val="45000"/>
              <a:buFont typeface="StarSymbol"/>
              <a:buChar char="●"/>
            </a:pPr>
            <a:r>
              <a:rPr lang="en-GB" sz="2661"/>
              <a:t>We redesign telemetry collection</a:t>
            </a:r>
          </a:p>
          <a:p>
            <a:pPr lvl="1" hangingPunct="0">
              <a:spcBef>
                <a:spcPts val="1714"/>
              </a:spcBef>
              <a:buSzPct val="75000"/>
              <a:buFont typeface="StarSymbol"/>
              <a:buChar char="–"/>
            </a:pPr>
            <a:r>
              <a:rPr lang="en-GB" sz="2661">
                <a:solidFill>
                  <a:srgbClr val="158466"/>
                </a:solidFill>
                <a:highlight>
                  <a:scrgbClr r="0" g="0" b="0">
                    <a:alpha val="0"/>
                  </a:scrgbClr>
                </a:highlight>
                <a:latin typeface="Liberation Sans" pitchFamily="18"/>
              </a:rPr>
              <a:t>Bypassing the CPU</a:t>
            </a:r>
          </a:p>
          <a:p>
            <a:pPr lvl="1" hangingPunct="0">
              <a:spcBef>
                <a:spcPts val="1714"/>
              </a:spcBef>
              <a:buSzPct val="75000"/>
              <a:buFont typeface="StarSymbol"/>
              <a:buChar char="–"/>
            </a:pPr>
            <a:r>
              <a:rPr lang="en-GB" sz="2661">
                <a:solidFill>
                  <a:srgbClr val="158466"/>
                </a:solidFill>
                <a:highlight>
                  <a:scrgbClr r="0" g="0" b="0">
                    <a:alpha val="0"/>
                  </a:scrgbClr>
                </a:highlight>
                <a:latin typeface="Liberation Sans" pitchFamily="18"/>
              </a:rPr>
              <a:t>Increased insight</a:t>
            </a:r>
          </a:p>
        </p:txBody>
      </p:sp>
      <p:grpSp>
        <p:nvGrpSpPr>
          <p:cNvPr id="4" name="Group 3">
            <a:extLst>
              <a:ext uri="{FF2B5EF4-FFF2-40B4-BE49-F238E27FC236}">
                <a16:creationId xmlns:a16="http://schemas.microsoft.com/office/drawing/2014/main" id="{99A33DC5-B8E0-0E98-AB31-76585359AECF}"/>
              </a:ext>
            </a:extLst>
          </p:cNvPr>
          <p:cNvGrpSpPr/>
          <p:nvPr/>
        </p:nvGrpSpPr>
        <p:grpSpPr>
          <a:xfrm>
            <a:off x="296712" y="2134699"/>
            <a:ext cx="738851" cy="568615"/>
            <a:chOff x="245160" y="1765080"/>
            <a:chExt cx="610920" cy="470160"/>
          </a:xfrm>
        </p:grpSpPr>
        <p:sp>
          <p:nvSpPr>
            <p:cNvPr id="5" name="Freeform 4">
              <a:extLst>
                <a:ext uri="{FF2B5EF4-FFF2-40B4-BE49-F238E27FC236}">
                  <a16:creationId xmlns:a16="http://schemas.microsoft.com/office/drawing/2014/main" id="{0B7B401E-85A2-44D3-98C4-AFA362003504}"/>
                </a:ext>
              </a:extLst>
            </p:cNvPr>
            <p:cNvSpPr/>
            <p:nvPr/>
          </p:nvSpPr>
          <p:spPr>
            <a:xfrm>
              <a:off x="545400" y="2023919"/>
              <a:ext cx="310680" cy="199440"/>
            </a:xfrm>
            <a:custGeom>
              <a:avLst/>
              <a:gdLst/>
              <a:ahLst/>
              <a:cxnLst>
                <a:cxn ang="3cd4">
                  <a:pos x="hc" y="t"/>
                </a:cxn>
                <a:cxn ang="cd2">
                  <a:pos x="l" y="vc"/>
                </a:cxn>
                <a:cxn ang="cd4">
                  <a:pos x="hc" y="b"/>
                </a:cxn>
                <a:cxn ang="0">
                  <a:pos x="r" y="vc"/>
                </a:cxn>
              </a:cxnLst>
              <a:rect l="l" t="t" r="r" b="b"/>
              <a:pathLst>
                <a:path w="864" h="555">
                  <a:moveTo>
                    <a:pt x="0" y="555"/>
                  </a:moveTo>
                  <a:cubicBezTo>
                    <a:pt x="222" y="555"/>
                    <a:pt x="793" y="294"/>
                    <a:pt x="849" y="196"/>
                  </a:cubicBezTo>
                  <a:cubicBezTo>
                    <a:pt x="905" y="98"/>
                    <a:pt x="793" y="0"/>
                    <a:pt x="736" y="0"/>
                  </a:cubicBezTo>
                  <a:cubicBezTo>
                    <a:pt x="736" y="140"/>
                    <a:pt x="0" y="322"/>
                    <a:pt x="0" y="555"/>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6" name="Group 5">
              <a:extLst>
                <a:ext uri="{FF2B5EF4-FFF2-40B4-BE49-F238E27FC236}">
                  <a16:creationId xmlns:a16="http://schemas.microsoft.com/office/drawing/2014/main" id="{CA9CBB02-BF1E-222C-C594-CF4D89D532D3}"/>
                </a:ext>
              </a:extLst>
            </p:cNvPr>
            <p:cNvGrpSpPr/>
            <p:nvPr/>
          </p:nvGrpSpPr>
          <p:grpSpPr>
            <a:xfrm>
              <a:off x="245160" y="1765080"/>
              <a:ext cx="570240" cy="470160"/>
              <a:chOff x="245160" y="1765080"/>
              <a:chExt cx="570240" cy="470160"/>
            </a:xfrm>
          </p:grpSpPr>
          <p:sp>
            <p:nvSpPr>
              <p:cNvPr id="7" name="Freeform 6">
                <a:extLst>
                  <a:ext uri="{FF2B5EF4-FFF2-40B4-BE49-F238E27FC236}">
                    <a16:creationId xmlns:a16="http://schemas.microsoft.com/office/drawing/2014/main" id="{C6E729AE-B7C7-9456-6CDB-02CF57942426}"/>
                  </a:ext>
                </a:extLst>
              </p:cNvPr>
              <p:cNvSpPr/>
              <p:nvPr/>
            </p:nvSpPr>
            <p:spPr>
              <a:xfrm>
                <a:off x="245160" y="1929599"/>
                <a:ext cx="285120" cy="305280"/>
              </a:xfrm>
              <a:custGeom>
                <a:avLst/>
                <a:gdLst/>
                <a:ahLst/>
                <a:cxnLst>
                  <a:cxn ang="3cd4">
                    <a:pos x="hc" y="t"/>
                  </a:cxn>
                  <a:cxn ang="cd2">
                    <a:pos x="l" y="vc"/>
                  </a:cxn>
                  <a:cxn ang="cd4">
                    <a:pos x="hc" y="b"/>
                  </a:cxn>
                  <a:cxn ang="0">
                    <a:pos x="r" y="vc"/>
                  </a:cxn>
                </a:cxnLst>
                <a:rect l="l" t="t" r="r" b="b"/>
                <a:pathLst>
                  <a:path w="793" h="849">
                    <a:moveTo>
                      <a:pt x="0" y="392"/>
                    </a:moveTo>
                    <a:lnTo>
                      <a:pt x="0" y="0"/>
                    </a:lnTo>
                    <a:lnTo>
                      <a:pt x="793" y="457"/>
                    </a:lnTo>
                    <a:lnTo>
                      <a:pt x="793" y="849"/>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8" name="Freeform 7">
                <a:extLst>
                  <a:ext uri="{FF2B5EF4-FFF2-40B4-BE49-F238E27FC236}">
                    <a16:creationId xmlns:a16="http://schemas.microsoft.com/office/drawing/2014/main" id="{689B1098-D27F-2FCC-344B-A83C8792A3DB}"/>
                  </a:ext>
                </a:extLst>
              </p:cNvPr>
              <p:cNvSpPr/>
              <p:nvPr/>
            </p:nvSpPr>
            <p:spPr>
              <a:xfrm>
                <a:off x="530640" y="1929599"/>
                <a:ext cx="284760" cy="305280"/>
              </a:xfrm>
              <a:custGeom>
                <a:avLst/>
                <a:gdLst/>
                <a:ahLst/>
                <a:cxnLst>
                  <a:cxn ang="3cd4">
                    <a:pos x="hc" y="t"/>
                  </a:cxn>
                  <a:cxn ang="cd2">
                    <a:pos x="l" y="vc"/>
                  </a:cxn>
                  <a:cxn ang="cd4">
                    <a:pos x="hc" y="b"/>
                  </a:cxn>
                  <a:cxn ang="0">
                    <a:pos x="r" y="vc"/>
                  </a:cxn>
                </a:cxnLst>
                <a:rect l="l" t="t" r="r" b="b"/>
                <a:pathLst>
                  <a:path w="792" h="849">
                    <a:moveTo>
                      <a:pt x="0" y="849"/>
                    </a:moveTo>
                    <a:lnTo>
                      <a:pt x="0" y="457"/>
                    </a:lnTo>
                    <a:lnTo>
                      <a:pt x="792" y="0"/>
                    </a:lnTo>
                    <a:lnTo>
                      <a:pt x="792" y="392"/>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9" name="Freeform 8">
                <a:extLst>
                  <a:ext uri="{FF2B5EF4-FFF2-40B4-BE49-F238E27FC236}">
                    <a16:creationId xmlns:a16="http://schemas.microsoft.com/office/drawing/2014/main" id="{8F460B7F-1244-2934-6C64-C7D6B7D4B8EA}"/>
                  </a:ext>
                </a:extLst>
              </p:cNvPr>
              <p:cNvSpPr/>
              <p:nvPr/>
            </p:nvSpPr>
            <p:spPr>
              <a:xfrm>
                <a:off x="245160" y="1765080"/>
                <a:ext cx="570240" cy="329040"/>
              </a:xfrm>
              <a:custGeom>
                <a:avLst/>
                <a:gdLst/>
                <a:ahLst/>
                <a:cxnLst>
                  <a:cxn ang="3cd4">
                    <a:pos x="hc" y="t"/>
                  </a:cxn>
                  <a:cxn ang="cd2">
                    <a:pos x="l" y="vc"/>
                  </a:cxn>
                  <a:cxn ang="cd4">
                    <a:pos x="hc" y="b"/>
                  </a:cxn>
                  <a:cxn ang="0">
                    <a:pos x="r" y="vc"/>
                  </a:cxn>
                </a:cxnLst>
                <a:rect l="l" t="t" r="r" b="b"/>
                <a:pathLst>
                  <a:path w="1585" h="915">
                    <a:moveTo>
                      <a:pt x="793" y="915"/>
                    </a:moveTo>
                    <a:lnTo>
                      <a:pt x="0" y="457"/>
                    </a:lnTo>
                    <a:lnTo>
                      <a:pt x="793" y="0"/>
                    </a:lnTo>
                    <a:lnTo>
                      <a:pt x="1585" y="457"/>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0" name="Freeform 9">
                <a:extLst>
                  <a:ext uri="{FF2B5EF4-FFF2-40B4-BE49-F238E27FC236}">
                    <a16:creationId xmlns:a16="http://schemas.microsoft.com/office/drawing/2014/main" id="{070A22D1-3A12-8343-F201-8F5FE2CF9079}"/>
                  </a:ext>
                </a:extLst>
              </p:cNvPr>
              <p:cNvSpPr/>
              <p:nvPr/>
            </p:nvSpPr>
            <p:spPr>
              <a:xfrm>
                <a:off x="245160" y="1765080"/>
                <a:ext cx="570240" cy="470160"/>
              </a:xfrm>
              <a:custGeom>
                <a:avLst/>
                <a:gdLst/>
                <a:ahLst/>
                <a:cxnLst>
                  <a:cxn ang="3cd4">
                    <a:pos x="hc" y="t"/>
                  </a:cxn>
                  <a:cxn ang="cd2">
                    <a:pos x="l" y="vc"/>
                  </a:cxn>
                  <a:cxn ang="cd4">
                    <a:pos x="hc" y="b"/>
                  </a:cxn>
                  <a:cxn ang="0">
                    <a:pos x="r" y="vc"/>
                  </a:cxn>
                </a:cxnLst>
                <a:rect l="l" t="t" r="r" b="b"/>
                <a:pathLst>
                  <a:path w="1585" h="1307">
                    <a:moveTo>
                      <a:pt x="0" y="849"/>
                    </a:moveTo>
                    <a:lnTo>
                      <a:pt x="0" y="457"/>
                    </a:lnTo>
                    <a:lnTo>
                      <a:pt x="793" y="0"/>
                    </a:lnTo>
                    <a:lnTo>
                      <a:pt x="1585" y="457"/>
                    </a:lnTo>
                    <a:lnTo>
                      <a:pt x="1585" y="849"/>
                    </a:lnTo>
                    <a:lnTo>
                      <a:pt x="793" y="1307"/>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1" name="Freeform 10">
                <a:extLst>
                  <a:ext uri="{FF2B5EF4-FFF2-40B4-BE49-F238E27FC236}">
                    <a16:creationId xmlns:a16="http://schemas.microsoft.com/office/drawing/2014/main" id="{DC318044-9030-D888-D4E6-FC08C8913AA0}"/>
                  </a:ext>
                </a:extLst>
              </p:cNvPr>
              <p:cNvSpPr/>
              <p:nvPr/>
            </p:nvSpPr>
            <p:spPr>
              <a:xfrm>
                <a:off x="326520" y="1918079"/>
                <a:ext cx="142200" cy="82080"/>
              </a:xfrm>
              <a:custGeom>
                <a:avLst/>
                <a:gdLst/>
                <a:ahLst/>
                <a:cxnLst>
                  <a:cxn ang="3cd4">
                    <a:pos x="hc" y="t"/>
                  </a:cxn>
                  <a:cxn ang="cd2">
                    <a:pos x="l" y="vc"/>
                  </a:cxn>
                  <a:cxn ang="cd4">
                    <a:pos x="hc" y="b"/>
                  </a:cxn>
                  <a:cxn ang="0">
                    <a:pos x="r" y="vc"/>
                  </a:cxn>
                </a:cxnLst>
                <a:rect l="l" t="t" r="r" b="b"/>
                <a:pathLst>
                  <a:path w="396" h="229">
                    <a:moveTo>
                      <a:pt x="56" y="65"/>
                    </a:moveTo>
                    <a:lnTo>
                      <a:pt x="340"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2" name="Freeform 11">
                <a:extLst>
                  <a:ext uri="{FF2B5EF4-FFF2-40B4-BE49-F238E27FC236}">
                    <a16:creationId xmlns:a16="http://schemas.microsoft.com/office/drawing/2014/main" id="{0F056671-DE68-AA07-CE19-BFE8B22BDC62}"/>
                  </a:ext>
                </a:extLst>
              </p:cNvPr>
              <p:cNvSpPr/>
              <p:nvPr/>
            </p:nvSpPr>
            <p:spPr>
              <a:xfrm>
                <a:off x="469440" y="1929599"/>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3" name="Freeform 12">
                <a:extLst>
                  <a:ext uri="{FF2B5EF4-FFF2-40B4-BE49-F238E27FC236}">
                    <a16:creationId xmlns:a16="http://schemas.microsoft.com/office/drawing/2014/main" id="{EFC46AD2-D81B-0081-D520-D24471050585}"/>
                  </a:ext>
                </a:extLst>
              </p:cNvPr>
              <p:cNvSpPr/>
              <p:nvPr/>
            </p:nvSpPr>
            <p:spPr>
              <a:xfrm>
                <a:off x="448919" y="1847519"/>
                <a:ext cx="142200" cy="82080"/>
              </a:xfrm>
              <a:custGeom>
                <a:avLst/>
                <a:gdLst/>
                <a:ahLst/>
                <a:cxnLst>
                  <a:cxn ang="3cd4">
                    <a:pos x="hc" y="t"/>
                  </a:cxn>
                  <a:cxn ang="cd2">
                    <a:pos x="l" y="vc"/>
                  </a:cxn>
                  <a:cxn ang="cd4">
                    <a:pos x="hc" y="b"/>
                  </a:cxn>
                  <a:cxn ang="0">
                    <a:pos x="r" y="vc"/>
                  </a:cxn>
                </a:cxnLst>
                <a:rect l="l" t="t" r="r" b="b"/>
                <a:pathLst>
                  <a:path w="396" h="229">
                    <a:moveTo>
                      <a:pt x="56" y="65"/>
                    </a:moveTo>
                    <a:lnTo>
                      <a:pt x="339"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4" name="Freeform 13">
                <a:extLst>
                  <a:ext uri="{FF2B5EF4-FFF2-40B4-BE49-F238E27FC236}">
                    <a16:creationId xmlns:a16="http://schemas.microsoft.com/office/drawing/2014/main" id="{B18DF4E9-3B79-A5BA-1CA6-5DC4ED620373}"/>
                  </a:ext>
                </a:extLst>
              </p:cNvPr>
              <p:cNvSpPr/>
              <p:nvPr/>
            </p:nvSpPr>
            <p:spPr>
              <a:xfrm>
                <a:off x="591480" y="1859039"/>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nvGrpSpPr>
          <p:cNvPr id="15" name="Group 14">
            <a:extLst>
              <a:ext uri="{FF2B5EF4-FFF2-40B4-BE49-F238E27FC236}">
                <a16:creationId xmlns:a16="http://schemas.microsoft.com/office/drawing/2014/main" id="{DB1BFC99-0AA8-418D-9621-3F063F457D1A}"/>
              </a:ext>
            </a:extLst>
          </p:cNvPr>
          <p:cNvGrpSpPr/>
          <p:nvPr/>
        </p:nvGrpSpPr>
        <p:grpSpPr>
          <a:xfrm>
            <a:off x="562733" y="2050669"/>
            <a:ext cx="738851" cy="568615"/>
            <a:chOff x="465120" y="1695600"/>
            <a:chExt cx="610920" cy="470160"/>
          </a:xfrm>
        </p:grpSpPr>
        <p:sp>
          <p:nvSpPr>
            <p:cNvPr id="16" name="Freeform 15">
              <a:extLst>
                <a:ext uri="{FF2B5EF4-FFF2-40B4-BE49-F238E27FC236}">
                  <a16:creationId xmlns:a16="http://schemas.microsoft.com/office/drawing/2014/main" id="{9B1C118F-3AC0-BC07-7CA0-74427E1ECE2F}"/>
                </a:ext>
              </a:extLst>
            </p:cNvPr>
            <p:cNvSpPr/>
            <p:nvPr/>
          </p:nvSpPr>
          <p:spPr>
            <a:xfrm>
              <a:off x="765360" y="1954440"/>
              <a:ext cx="310680" cy="199440"/>
            </a:xfrm>
            <a:custGeom>
              <a:avLst/>
              <a:gdLst/>
              <a:ahLst/>
              <a:cxnLst>
                <a:cxn ang="3cd4">
                  <a:pos x="hc" y="t"/>
                </a:cxn>
                <a:cxn ang="cd2">
                  <a:pos x="l" y="vc"/>
                </a:cxn>
                <a:cxn ang="cd4">
                  <a:pos x="hc" y="b"/>
                </a:cxn>
                <a:cxn ang="0">
                  <a:pos x="r" y="vc"/>
                </a:cxn>
              </a:cxnLst>
              <a:rect l="l" t="t" r="r" b="b"/>
              <a:pathLst>
                <a:path w="864" h="555">
                  <a:moveTo>
                    <a:pt x="0" y="555"/>
                  </a:moveTo>
                  <a:cubicBezTo>
                    <a:pt x="222" y="555"/>
                    <a:pt x="793" y="294"/>
                    <a:pt x="849" y="196"/>
                  </a:cubicBezTo>
                  <a:cubicBezTo>
                    <a:pt x="905" y="98"/>
                    <a:pt x="793" y="0"/>
                    <a:pt x="736" y="0"/>
                  </a:cubicBezTo>
                  <a:cubicBezTo>
                    <a:pt x="736" y="140"/>
                    <a:pt x="0" y="322"/>
                    <a:pt x="0" y="555"/>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17" name="Group 16">
              <a:extLst>
                <a:ext uri="{FF2B5EF4-FFF2-40B4-BE49-F238E27FC236}">
                  <a16:creationId xmlns:a16="http://schemas.microsoft.com/office/drawing/2014/main" id="{A86FCD63-CEB2-AA8C-9A4A-855E2CDA46EE}"/>
                </a:ext>
              </a:extLst>
            </p:cNvPr>
            <p:cNvGrpSpPr/>
            <p:nvPr/>
          </p:nvGrpSpPr>
          <p:grpSpPr>
            <a:xfrm>
              <a:off x="465120" y="1695600"/>
              <a:ext cx="570240" cy="470160"/>
              <a:chOff x="465120" y="1695600"/>
              <a:chExt cx="570240" cy="470160"/>
            </a:xfrm>
          </p:grpSpPr>
          <p:sp>
            <p:nvSpPr>
              <p:cNvPr id="18" name="Freeform 17">
                <a:extLst>
                  <a:ext uri="{FF2B5EF4-FFF2-40B4-BE49-F238E27FC236}">
                    <a16:creationId xmlns:a16="http://schemas.microsoft.com/office/drawing/2014/main" id="{35EE76CB-8390-DD06-78AA-EDBAF48E7329}"/>
                  </a:ext>
                </a:extLst>
              </p:cNvPr>
              <p:cNvSpPr/>
              <p:nvPr/>
            </p:nvSpPr>
            <p:spPr>
              <a:xfrm>
                <a:off x="465120" y="1860119"/>
                <a:ext cx="285120" cy="305280"/>
              </a:xfrm>
              <a:custGeom>
                <a:avLst/>
                <a:gdLst/>
                <a:ahLst/>
                <a:cxnLst>
                  <a:cxn ang="3cd4">
                    <a:pos x="hc" y="t"/>
                  </a:cxn>
                  <a:cxn ang="cd2">
                    <a:pos x="l" y="vc"/>
                  </a:cxn>
                  <a:cxn ang="cd4">
                    <a:pos x="hc" y="b"/>
                  </a:cxn>
                  <a:cxn ang="0">
                    <a:pos x="r" y="vc"/>
                  </a:cxn>
                </a:cxnLst>
                <a:rect l="l" t="t" r="r" b="b"/>
                <a:pathLst>
                  <a:path w="793" h="849">
                    <a:moveTo>
                      <a:pt x="0" y="392"/>
                    </a:moveTo>
                    <a:lnTo>
                      <a:pt x="0" y="0"/>
                    </a:lnTo>
                    <a:lnTo>
                      <a:pt x="793" y="457"/>
                    </a:lnTo>
                    <a:lnTo>
                      <a:pt x="793" y="849"/>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9" name="Freeform 18">
                <a:extLst>
                  <a:ext uri="{FF2B5EF4-FFF2-40B4-BE49-F238E27FC236}">
                    <a16:creationId xmlns:a16="http://schemas.microsoft.com/office/drawing/2014/main" id="{4019FE5B-20EB-3DE4-6EAA-3194EB06F091}"/>
                  </a:ext>
                </a:extLst>
              </p:cNvPr>
              <p:cNvSpPr/>
              <p:nvPr/>
            </p:nvSpPr>
            <p:spPr>
              <a:xfrm>
                <a:off x="750600" y="1860119"/>
                <a:ext cx="284760" cy="305280"/>
              </a:xfrm>
              <a:custGeom>
                <a:avLst/>
                <a:gdLst/>
                <a:ahLst/>
                <a:cxnLst>
                  <a:cxn ang="3cd4">
                    <a:pos x="hc" y="t"/>
                  </a:cxn>
                  <a:cxn ang="cd2">
                    <a:pos x="l" y="vc"/>
                  </a:cxn>
                  <a:cxn ang="cd4">
                    <a:pos x="hc" y="b"/>
                  </a:cxn>
                  <a:cxn ang="0">
                    <a:pos x="r" y="vc"/>
                  </a:cxn>
                </a:cxnLst>
                <a:rect l="l" t="t" r="r" b="b"/>
                <a:pathLst>
                  <a:path w="792" h="849">
                    <a:moveTo>
                      <a:pt x="0" y="849"/>
                    </a:moveTo>
                    <a:lnTo>
                      <a:pt x="0" y="457"/>
                    </a:lnTo>
                    <a:lnTo>
                      <a:pt x="792" y="0"/>
                    </a:lnTo>
                    <a:lnTo>
                      <a:pt x="792" y="392"/>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0" name="Freeform 19">
                <a:extLst>
                  <a:ext uri="{FF2B5EF4-FFF2-40B4-BE49-F238E27FC236}">
                    <a16:creationId xmlns:a16="http://schemas.microsoft.com/office/drawing/2014/main" id="{726579F2-69B6-A2F3-1CC5-5DF897AD12CF}"/>
                  </a:ext>
                </a:extLst>
              </p:cNvPr>
              <p:cNvSpPr/>
              <p:nvPr/>
            </p:nvSpPr>
            <p:spPr>
              <a:xfrm>
                <a:off x="465120" y="1695600"/>
                <a:ext cx="570240" cy="329040"/>
              </a:xfrm>
              <a:custGeom>
                <a:avLst/>
                <a:gdLst/>
                <a:ahLst/>
                <a:cxnLst>
                  <a:cxn ang="3cd4">
                    <a:pos x="hc" y="t"/>
                  </a:cxn>
                  <a:cxn ang="cd2">
                    <a:pos x="l" y="vc"/>
                  </a:cxn>
                  <a:cxn ang="cd4">
                    <a:pos x="hc" y="b"/>
                  </a:cxn>
                  <a:cxn ang="0">
                    <a:pos x="r" y="vc"/>
                  </a:cxn>
                </a:cxnLst>
                <a:rect l="l" t="t" r="r" b="b"/>
                <a:pathLst>
                  <a:path w="1585" h="915">
                    <a:moveTo>
                      <a:pt x="793" y="915"/>
                    </a:moveTo>
                    <a:lnTo>
                      <a:pt x="0" y="457"/>
                    </a:lnTo>
                    <a:lnTo>
                      <a:pt x="793" y="0"/>
                    </a:lnTo>
                    <a:lnTo>
                      <a:pt x="1585" y="457"/>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1" name="Freeform 20">
                <a:extLst>
                  <a:ext uri="{FF2B5EF4-FFF2-40B4-BE49-F238E27FC236}">
                    <a16:creationId xmlns:a16="http://schemas.microsoft.com/office/drawing/2014/main" id="{ADFEEBE2-6FF8-46A0-4F55-A9D525994F5B}"/>
                  </a:ext>
                </a:extLst>
              </p:cNvPr>
              <p:cNvSpPr/>
              <p:nvPr/>
            </p:nvSpPr>
            <p:spPr>
              <a:xfrm>
                <a:off x="465120" y="1695600"/>
                <a:ext cx="570240" cy="470160"/>
              </a:xfrm>
              <a:custGeom>
                <a:avLst/>
                <a:gdLst/>
                <a:ahLst/>
                <a:cxnLst>
                  <a:cxn ang="3cd4">
                    <a:pos x="hc" y="t"/>
                  </a:cxn>
                  <a:cxn ang="cd2">
                    <a:pos x="l" y="vc"/>
                  </a:cxn>
                  <a:cxn ang="cd4">
                    <a:pos x="hc" y="b"/>
                  </a:cxn>
                  <a:cxn ang="0">
                    <a:pos x="r" y="vc"/>
                  </a:cxn>
                </a:cxnLst>
                <a:rect l="l" t="t" r="r" b="b"/>
                <a:pathLst>
                  <a:path w="1585" h="1307">
                    <a:moveTo>
                      <a:pt x="0" y="849"/>
                    </a:moveTo>
                    <a:lnTo>
                      <a:pt x="0" y="457"/>
                    </a:lnTo>
                    <a:lnTo>
                      <a:pt x="793" y="0"/>
                    </a:lnTo>
                    <a:lnTo>
                      <a:pt x="1585" y="457"/>
                    </a:lnTo>
                    <a:lnTo>
                      <a:pt x="1585" y="849"/>
                    </a:lnTo>
                    <a:lnTo>
                      <a:pt x="793" y="1307"/>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2" name="Freeform 21">
                <a:extLst>
                  <a:ext uri="{FF2B5EF4-FFF2-40B4-BE49-F238E27FC236}">
                    <a16:creationId xmlns:a16="http://schemas.microsoft.com/office/drawing/2014/main" id="{1FC2E0EF-3FCC-F8CD-0786-332F53F57003}"/>
                  </a:ext>
                </a:extLst>
              </p:cNvPr>
              <p:cNvSpPr/>
              <p:nvPr/>
            </p:nvSpPr>
            <p:spPr>
              <a:xfrm>
                <a:off x="546480" y="1848600"/>
                <a:ext cx="142200" cy="82080"/>
              </a:xfrm>
              <a:custGeom>
                <a:avLst/>
                <a:gdLst/>
                <a:ahLst/>
                <a:cxnLst>
                  <a:cxn ang="3cd4">
                    <a:pos x="hc" y="t"/>
                  </a:cxn>
                  <a:cxn ang="cd2">
                    <a:pos x="l" y="vc"/>
                  </a:cxn>
                  <a:cxn ang="cd4">
                    <a:pos x="hc" y="b"/>
                  </a:cxn>
                  <a:cxn ang="0">
                    <a:pos x="r" y="vc"/>
                  </a:cxn>
                </a:cxnLst>
                <a:rect l="l" t="t" r="r" b="b"/>
                <a:pathLst>
                  <a:path w="396" h="229">
                    <a:moveTo>
                      <a:pt x="56" y="65"/>
                    </a:moveTo>
                    <a:lnTo>
                      <a:pt x="340"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3" name="Freeform 22">
                <a:extLst>
                  <a:ext uri="{FF2B5EF4-FFF2-40B4-BE49-F238E27FC236}">
                    <a16:creationId xmlns:a16="http://schemas.microsoft.com/office/drawing/2014/main" id="{A98B7D4C-55F5-C7B0-3BF7-69E8B5F217D9}"/>
                  </a:ext>
                </a:extLst>
              </p:cNvPr>
              <p:cNvSpPr/>
              <p:nvPr/>
            </p:nvSpPr>
            <p:spPr>
              <a:xfrm>
                <a:off x="689399" y="1860119"/>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4" name="Freeform 23">
                <a:extLst>
                  <a:ext uri="{FF2B5EF4-FFF2-40B4-BE49-F238E27FC236}">
                    <a16:creationId xmlns:a16="http://schemas.microsoft.com/office/drawing/2014/main" id="{6FCD9935-E788-8BA4-C15B-263FED6026F7}"/>
                  </a:ext>
                </a:extLst>
              </p:cNvPr>
              <p:cNvSpPr/>
              <p:nvPr/>
            </p:nvSpPr>
            <p:spPr>
              <a:xfrm>
                <a:off x="668880" y="1778040"/>
                <a:ext cx="142200" cy="82080"/>
              </a:xfrm>
              <a:custGeom>
                <a:avLst/>
                <a:gdLst/>
                <a:ahLst/>
                <a:cxnLst>
                  <a:cxn ang="3cd4">
                    <a:pos x="hc" y="t"/>
                  </a:cxn>
                  <a:cxn ang="cd2">
                    <a:pos x="l" y="vc"/>
                  </a:cxn>
                  <a:cxn ang="cd4">
                    <a:pos x="hc" y="b"/>
                  </a:cxn>
                  <a:cxn ang="0">
                    <a:pos x="r" y="vc"/>
                  </a:cxn>
                </a:cxnLst>
                <a:rect l="l" t="t" r="r" b="b"/>
                <a:pathLst>
                  <a:path w="396" h="229">
                    <a:moveTo>
                      <a:pt x="56" y="65"/>
                    </a:moveTo>
                    <a:lnTo>
                      <a:pt x="339"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5" name="Freeform 24">
                <a:extLst>
                  <a:ext uri="{FF2B5EF4-FFF2-40B4-BE49-F238E27FC236}">
                    <a16:creationId xmlns:a16="http://schemas.microsoft.com/office/drawing/2014/main" id="{71D81755-229B-C6DA-7329-3B6061F33065}"/>
                  </a:ext>
                </a:extLst>
              </p:cNvPr>
              <p:cNvSpPr/>
              <p:nvPr/>
            </p:nvSpPr>
            <p:spPr>
              <a:xfrm>
                <a:off x="811440" y="1789560"/>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nvGrpSpPr>
          <p:cNvPr id="26" name="Group 25">
            <a:extLst>
              <a:ext uri="{FF2B5EF4-FFF2-40B4-BE49-F238E27FC236}">
                <a16:creationId xmlns:a16="http://schemas.microsoft.com/office/drawing/2014/main" id="{561DC74B-D845-A343-D6C1-545B10DDEE2A}"/>
              </a:ext>
            </a:extLst>
          </p:cNvPr>
          <p:cNvGrpSpPr/>
          <p:nvPr/>
        </p:nvGrpSpPr>
        <p:grpSpPr>
          <a:xfrm>
            <a:off x="513534" y="2364148"/>
            <a:ext cx="738851" cy="568615"/>
            <a:chOff x="424440" y="1954800"/>
            <a:chExt cx="610920" cy="470160"/>
          </a:xfrm>
        </p:grpSpPr>
        <p:sp>
          <p:nvSpPr>
            <p:cNvPr id="27" name="Freeform 26">
              <a:extLst>
                <a:ext uri="{FF2B5EF4-FFF2-40B4-BE49-F238E27FC236}">
                  <a16:creationId xmlns:a16="http://schemas.microsoft.com/office/drawing/2014/main" id="{C7C50E10-4A3C-5FE5-ABD9-AAC7E3B8C269}"/>
                </a:ext>
              </a:extLst>
            </p:cNvPr>
            <p:cNvSpPr/>
            <p:nvPr/>
          </p:nvSpPr>
          <p:spPr>
            <a:xfrm>
              <a:off x="724680" y="2213640"/>
              <a:ext cx="310680" cy="199440"/>
            </a:xfrm>
            <a:custGeom>
              <a:avLst/>
              <a:gdLst/>
              <a:ahLst/>
              <a:cxnLst>
                <a:cxn ang="3cd4">
                  <a:pos x="hc" y="t"/>
                </a:cxn>
                <a:cxn ang="cd2">
                  <a:pos x="l" y="vc"/>
                </a:cxn>
                <a:cxn ang="cd4">
                  <a:pos x="hc" y="b"/>
                </a:cxn>
                <a:cxn ang="0">
                  <a:pos x="r" y="vc"/>
                </a:cxn>
              </a:cxnLst>
              <a:rect l="l" t="t" r="r" b="b"/>
              <a:pathLst>
                <a:path w="864" h="555">
                  <a:moveTo>
                    <a:pt x="0" y="555"/>
                  </a:moveTo>
                  <a:cubicBezTo>
                    <a:pt x="222" y="555"/>
                    <a:pt x="793" y="294"/>
                    <a:pt x="849" y="196"/>
                  </a:cubicBezTo>
                  <a:cubicBezTo>
                    <a:pt x="905" y="98"/>
                    <a:pt x="793" y="0"/>
                    <a:pt x="736" y="0"/>
                  </a:cubicBezTo>
                  <a:cubicBezTo>
                    <a:pt x="736" y="140"/>
                    <a:pt x="0" y="322"/>
                    <a:pt x="0" y="555"/>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28" name="Group 27">
              <a:extLst>
                <a:ext uri="{FF2B5EF4-FFF2-40B4-BE49-F238E27FC236}">
                  <a16:creationId xmlns:a16="http://schemas.microsoft.com/office/drawing/2014/main" id="{2ABC0B09-F832-E810-DBCF-4AF0967EB713}"/>
                </a:ext>
              </a:extLst>
            </p:cNvPr>
            <p:cNvGrpSpPr/>
            <p:nvPr/>
          </p:nvGrpSpPr>
          <p:grpSpPr>
            <a:xfrm>
              <a:off x="424440" y="1954800"/>
              <a:ext cx="570240" cy="470160"/>
              <a:chOff x="424440" y="1954800"/>
              <a:chExt cx="570240" cy="470160"/>
            </a:xfrm>
          </p:grpSpPr>
          <p:sp>
            <p:nvSpPr>
              <p:cNvPr id="29" name="Freeform 28">
                <a:extLst>
                  <a:ext uri="{FF2B5EF4-FFF2-40B4-BE49-F238E27FC236}">
                    <a16:creationId xmlns:a16="http://schemas.microsoft.com/office/drawing/2014/main" id="{975DBF52-1199-7BAD-8876-3B364C864756}"/>
                  </a:ext>
                </a:extLst>
              </p:cNvPr>
              <p:cNvSpPr/>
              <p:nvPr/>
            </p:nvSpPr>
            <p:spPr>
              <a:xfrm>
                <a:off x="424440" y="2119320"/>
                <a:ext cx="285120" cy="305280"/>
              </a:xfrm>
              <a:custGeom>
                <a:avLst/>
                <a:gdLst/>
                <a:ahLst/>
                <a:cxnLst>
                  <a:cxn ang="3cd4">
                    <a:pos x="hc" y="t"/>
                  </a:cxn>
                  <a:cxn ang="cd2">
                    <a:pos x="l" y="vc"/>
                  </a:cxn>
                  <a:cxn ang="cd4">
                    <a:pos x="hc" y="b"/>
                  </a:cxn>
                  <a:cxn ang="0">
                    <a:pos x="r" y="vc"/>
                  </a:cxn>
                </a:cxnLst>
                <a:rect l="l" t="t" r="r" b="b"/>
                <a:pathLst>
                  <a:path w="793" h="849">
                    <a:moveTo>
                      <a:pt x="0" y="392"/>
                    </a:moveTo>
                    <a:lnTo>
                      <a:pt x="0" y="0"/>
                    </a:lnTo>
                    <a:lnTo>
                      <a:pt x="793" y="457"/>
                    </a:lnTo>
                    <a:lnTo>
                      <a:pt x="793" y="849"/>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0" name="Freeform 29">
                <a:extLst>
                  <a:ext uri="{FF2B5EF4-FFF2-40B4-BE49-F238E27FC236}">
                    <a16:creationId xmlns:a16="http://schemas.microsoft.com/office/drawing/2014/main" id="{5CFB58A4-1574-DD0E-DACB-532E3FD652E6}"/>
                  </a:ext>
                </a:extLst>
              </p:cNvPr>
              <p:cNvSpPr/>
              <p:nvPr/>
            </p:nvSpPr>
            <p:spPr>
              <a:xfrm>
                <a:off x="709920" y="2119320"/>
                <a:ext cx="284760" cy="305280"/>
              </a:xfrm>
              <a:custGeom>
                <a:avLst/>
                <a:gdLst/>
                <a:ahLst/>
                <a:cxnLst>
                  <a:cxn ang="3cd4">
                    <a:pos x="hc" y="t"/>
                  </a:cxn>
                  <a:cxn ang="cd2">
                    <a:pos x="l" y="vc"/>
                  </a:cxn>
                  <a:cxn ang="cd4">
                    <a:pos x="hc" y="b"/>
                  </a:cxn>
                  <a:cxn ang="0">
                    <a:pos x="r" y="vc"/>
                  </a:cxn>
                </a:cxnLst>
                <a:rect l="l" t="t" r="r" b="b"/>
                <a:pathLst>
                  <a:path w="792" h="849">
                    <a:moveTo>
                      <a:pt x="0" y="849"/>
                    </a:moveTo>
                    <a:lnTo>
                      <a:pt x="0" y="457"/>
                    </a:lnTo>
                    <a:lnTo>
                      <a:pt x="792" y="0"/>
                    </a:lnTo>
                    <a:lnTo>
                      <a:pt x="792" y="392"/>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1" name="Freeform 30">
                <a:extLst>
                  <a:ext uri="{FF2B5EF4-FFF2-40B4-BE49-F238E27FC236}">
                    <a16:creationId xmlns:a16="http://schemas.microsoft.com/office/drawing/2014/main" id="{036F6664-9D5B-C600-5C14-3AA83018DFB5}"/>
                  </a:ext>
                </a:extLst>
              </p:cNvPr>
              <p:cNvSpPr/>
              <p:nvPr/>
            </p:nvSpPr>
            <p:spPr>
              <a:xfrm>
                <a:off x="424440" y="1954800"/>
                <a:ext cx="570240" cy="329040"/>
              </a:xfrm>
              <a:custGeom>
                <a:avLst/>
                <a:gdLst/>
                <a:ahLst/>
                <a:cxnLst>
                  <a:cxn ang="3cd4">
                    <a:pos x="hc" y="t"/>
                  </a:cxn>
                  <a:cxn ang="cd2">
                    <a:pos x="l" y="vc"/>
                  </a:cxn>
                  <a:cxn ang="cd4">
                    <a:pos x="hc" y="b"/>
                  </a:cxn>
                  <a:cxn ang="0">
                    <a:pos x="r" y="vc"/>
                  </a:cxn>
                </a:cxnLst>
                <a:rect l="l" t="t" r="r" b="b"/>
                <a:pathLst>
                  <a:path w="1585" h="915">
                    <a:moveTo>
                      <a:pt x="793" y="915"/>
                    </a:moveTo>
                    <a:lnTo>
                      <a:pt x="0" y="457"/>
                    </a:lnTo>
                    <a:lnTo>
                      <a:pt x="793" y="0"/>
                    </a:lnTo>
                    <a:lnTo>
                      <a:pt x="1585" y="457"/>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2" name="Freeform 31">
                <a:extLst>
                  <a:ext uri="{FF2B5EF4-FFF2-40B4-BE49-F238E27FC236}">
                    <a16:creationId xmlns:a16="http://schemas.microsoft.com/office/drawing/2014/main" id="{92D96FEA-5C38-A166-E67E-C738CD4CE752}"/>
                  </a:ext>
                </a:extLst>
              </p:cNvPr>
              <p:cNvSpPr/>
              <p:nvPr/>
            </p:nvSpPr>
            <p:spPr>
              <a:xfrm>
                <a:off x="424440" y="1954800"/>
                <a:ext cx="570240" cy="470160"/>
              </a:xfrm>
              <a:custGeom>
                <a:avLst/>
                <a:gdLst/>
                <a:ahLst/>
                <a:cxnLst>
                  <a:cxn ang="3cd4">
                    <a:pos x="hc" y="t"/>
                  </a:cxn>
                  <a:cxn ang="cd2">
                    <a:pos x="l" y="vc"/>
                  </a:cxn>
                  <a:cxn ang="cd4">
                    <a:pos x="hc" y="b"/>
                  </a:cxn>
                  <a:cxn ang="0">
                    <a:pos x="r" y="vc"/>
                  </a:cxn>
                </a:cxnLst>
                <a:rect l="l" t="t" r="r" b="b"/>
                <a:pathLst>
                  <a:path w="1585" h="1307">
                    <a:moveTo>
                      <a:pt x="0" y="849"/>
                    </a:moveTo>
                    <a:lnTo>
                      <a:pt x="0" y="457"/>
                    </a:lnTo>
                    <a:lnTo>
                      <a:pt x="793" y="0"/>
                    </a:lnTo>
                    <a:lnTo>
                      <a:pt x="1585" y="457"/>
                    </a:lnTo>
                    <a:lnTo>
                      <a:pt x="1585" y="849"/>
                    </a:lnTo>
                    <a:lnTo>
                      <a:pt x="793" y="1307"/>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3" name="Freeform 32">
                <a:extLst>
                  <a:ext uri="{FF2B5EF4-FFF2-40B4-BE49-F238E27FC236}">
                    <a16:creationId xmlns:a16="http://schemas.microsoft.com/office/drawing/2014/main" id="{C31F5E26-D0B4-B7C6-FE8D-6BD20045F5D1}"/>
                  </a:ext>
                </a:extLst>
              </p:cNvPr>
              <p:cNvSpPr/>
              <p:nvPr/>
            </p:nvSpPr>
            <p:spPr>
              <a:xfrm>
                <a:off x="505799" y="2107800"/>
                <a:ext cx="142200" cy="82080"/>
              </a:xfrm>
              <a:custGeom>
                <a:avLst/>
                <a:gdLst/>
                <a:ahLst/>
                <a:cxnLst>
                  <a:cxn ang="3cd4">
                    <a:pos x="hc" y="t"/>
                  </a:cxn>
                  <a:cxn ang="cd2">
                    <a:pos x="l" y="vc"/>
                  </a:cxn>
                  <a:cxn ang="cd4">
                    <a:pos x="hc" y="b"/>
                  </a:cxn>
                  <a:cxn ang="0">
                    <a:pos x="r" y="vc"/>
                  </a:cxn>
                </a:cxnLst>
                <a:rect l="l" t="t" r="r" b="b"/>
                <a:pathLst>
                  <a:path w="396" h="229">
                    <a:moveTo>
                      <a:pt x="56" y="65"/>
                    </a:moveTo>
                    <a:lnTo>
                      <a:pt x="340"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4" name="Freeform 33">
                <a:extLst>
                  <a:ext uri="{FF2B5EF4-FFF2-40B4-BE49-F238E27FC236}">
                    <a16:creationId xmlns:a16="http://schemas.microsoft.com/office/drawing/2014/main" id="{971F04CF-46F4-BFD2-F79B-BA446A5353E8}"/>
                  </a:ext>
                </a:extLst>
              </p:cNvPr>
              <p:cNvSpPr/>
              <p:nvPr/>
            </p:nvSpPr>
            <p:spPr>
              <a:xfrm>
                <a:off x="648720" y="2119320"/>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5" name="Freeform 34">
                <a:extLst>
                  <a:ext uri="{FF2B5EF4-FFF2-40B4-BE49-F238E27FC236}">
                    <a16:creationId xmlns:a16="http://schemas.microsoft.com/office/drawing/2014/main" id="{424F1501-FFED-6852-8009-2F5EA0DF3781}"/>
                  </a:ext>
                </a:extLst>
              </p:cNvPr>
              <p:cNvSpPr/>
              <p:nvPr/>
            </p:nvSpPr>
            <p:spPr>
              <a:xfrm>
                <a:off x="628200" y="2037240"/>
                <a:ext cx="142200" cy="82080"/>
              </a:xfrm>
              <a:custGeom>
                <a:avLst/>
                <a:gdLst/>
                <a:ahLst/>
                <a:cxnLst>
                  <a:cxn ang="3cd4">
                    <a:pos x="hc" y="t"/>
                  </a:cxn>
                  <a:cxn ang="cd2">
                    <a:pos x="l" y="vc"/>
                  </a:cxn>
                  <a:cxn ang="cd4">
                    <a:pos x="hc" y="b"/>
                  </a:cxn>
                  <a:cxn ang="0">
                    <a:pos x="r" y="vc"/>
                  </a:cxn>
                </a:cxnLst>
                <a:rect l="l" t="t" r="r" b="b"/>
                <a:pathLst>
                  <a:path w="396" h="229">
                    <a:moveTo>
                      <a:pt x="56" y="65"/>
                    </a:moveTo>
                    <a:lnTo>
                      <a:pt x="339"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6" name="Freeform 35">
                <a:extLst>
                  <a:ext uri="{FF2B5EF4-FFF2-40B4-BE49-F238E27FC236}">
                    <a16:creationId xmlns:a16="http://schemas.microsoft.com/office/drawing/2014/main" id="{E2F55F26-6267-D568-EA76-6549BD3F9FE6}"/>
                  </a:ext>
                </a:extLst>
              </p:cNvPr>
              <p:cNvSpPr/>
              <p:nvPr/>
            </p:nvSpPr>
            <p:spPr>
              <a:xfrm>
                <a:off x="770760" y="2048760"/>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nvGrpSpPr>
          <p:cNvPr id="37" name="Group 36">
            <a:extLst>
              <a:ext uri="{FF2B5EF4-FFF2-40B4-BE49-F238E27FC236}">
                <a16:creationId xmlns:a16="http://schemas.microsoft.com/office/drawing/2014/main" id="{20C45B74-4944-230F-A257-2CABE3CBCE9D}"/>
              </a:ext>
            </a:extLst>
          </p:cNvPr>
          <p:cNvGrpSpPr/>
          <p:nvPr/>
        </p:nvGrpSpPr>
        <p:grpSpPr>
          <a:xfrm>
            <a:off x="809163" y="2150373"/>
            <a:ext cx="738849" cy="568615"/>
            <a:chOff x="668880" y="1778040"/>
            <a:chExt cx="610919" cy="470160"/>
          </a:xfrm>
        </p:grpSpPr>
        <p:sp>
          <p:nvSpPr>
            <p:cNvPr id="38" name="Freeform 37">
              <a:extLst>
                <a:ext uri="{FF2B5EF4-FFF2-40B4-BE49-F238E27FC236}">
                  <a16:creationId xmlns:a16="http://schemas.microsoft.com/office/drawing/2014/main" id="{86C25E4B-A4BE-6ECC-AC6C-589F284CDF1A}"/>
                </a:ext>
              </a:extLst>
            </p:cNvPr>
            <p:cNvSpPr/>
            <p:nvPr/>
          </p:nvSpPr>
          <p:spPr>
            <a:xfrm>
              <a:off x="969119" y="2036879"/>
              <a:ext cx="310680" cy="199440"/>
            </a:xfrm>
            <a:custGeom>
              <a:avLst/>
              <a:gdLst/>
              <a:ahLst/>
              <a:cxnLst>
                <a:cxn ang="3cd4">
                  <a:pos x="hc" y="t"/>
                </a:cxn>
                <a:cxn ang="cd2">
                  <a:pos x="l" y="vc"/>
                </a:cxn>
                <a:cxn ang="cd4">
                  <a:pos x="hc" y="b"/>
                </a:cxn>
                <a:cxn ang="0">
                  <a:pos x="r" y="vc"/>
                </a:cxn>
              </a:cxnLst>
              <a:rect l="l" t="t" r="r" b="b"/>
              <a:pathLst>
                <a:path w="864" h="555">
                  <a:moveTo>
                    <a:pt x="0" y="555"/>
                  </a:moveTo>
                  <a:cubicBezTo>
                    <a:pt x="222" y="555"/>
                    <a:pt x="793" y="294"/>
                    <a:pt x="849" y="196"/>
                  </a:cubicBezTo>
                  <a:cubicBezTo>
                    <a:pt x="905" y="98"/>
                    <a:pt x="793" y="0"/>
                    <a:pt x="736" y="0"/>
                  </a:cubicBezTo>
                  <a:cubicBezTo>
                    <a:pt x="736" y="140"/>
                    <a:pt x="0" y="322"/>
                    <a:pt x="0" y="555"/>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39" name="Group 38">
              <a:extLst>
                <a:ext uri="{FF2B5EF4-FFF2-40B4-BE49-F238E27FC236}">
                  <a16:creationId xmlns:a16="http://schemas.microsoft.com/office/drawing/2014/main" id="{8625D303-CD74-82C3-482D-4D417D2DF8B2}"/>
                </a:ext>
              </a:extLst>
            </p:cNvPr>
            <p:cNvGrpSpPr/>
            <p:nvPr/>
          </p:nvGrpSpPr>
          <p:grpSpPr>
            <a:xfrm>
              <a:off x="668880" y="1778040"/>
              <a:ext cx="570240" cy="470160"/>
              <a:chOff x="668880" y="1778040"/>
              <a:chExt cx="570240" cy="470160"/>
            </a:xfrm>
          </p:grpSpPr>
          <p:sp>
            <p:nvSpPr>
              <p:cNvPr id="40" name="Freeform 39">
                <a:extLst>
                  <a:ext uri="{FF2B5EF4-FFF2-40B4-BE49-F238E27FC236}">
                    <a16:creationId xmlns:a16="http://schemas.microsoft.com/office/drawing/2014/main" id="{6B8984D8-D080-EFC1-445A-65E7167BDCC4}"/>
                  </a:ext>
                </a:extLst>
              </p:cNvPr>
              <p:cNvSpPr/>
              <p:nvPr/>
            </p:nvSpPr>
            <p:spPr>
              <a:xfrm>
                <a:off x="668880" y="1942560"/>
                <a:ext cx="285120" cy="305280"/>
              </a:xfrm>
              <a:custGeom>
                <a:avLst/>
                <a:gdLst/>
                <a:ahLst/>
                <a:cxnLst>
                  <a:cxn ang="3cd4">
                    <a:pos x="hc" y="t"/>
                  </a:cxn>
                  <a:cxn ang="cd2">
                    <a:pos x="l" y="vc"/>
                  </a:cxn>
                  <a:cxn ang="cd4">
                    <a:pos x="hc" y="b"/>
                  </a:cxn>
                  <a:cxn ang="0">
                    <a:pos x="r" y="vc"/>
                  </a:cxn>
                </a:cxnLst>
                <a:rect l="l" t="t" r="r" b="b"/>
                <a:pathLst>
                  <a:path w="793" h="849">
                    <a:moveTo>
                      <a:pt x="0" y="392"/>
                    </a:moveTo>
                    <a:lnTo>
                      <a:pt x="0" y="0"/>
                    </a:lnTo>
                    <a:lnTo>
                      <a:pt x="793" y="457"/>
                    </a:lnTo>
                    <a:lnTo>
                      <a:pt x="793" y="849"/>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1" name="Freeform 40">
                <a:extLst>
                  <a:ext uri="{FF2B5EF4-FFF2-40B4-BE49-F238E27FC236}">
                    <a16:creationId xmlns:a16="http://schemas.microsoft.com/office/drawing/2014/main" id="{2B03AECF-F6DC-BFC4-8052-DD25D6B50EF6}"/>
                  </a:ext>
                </a:extLst>
              </p:cNvPr>
              <p:cNvSpPr/>
              <p:nvPr/>
            </p:nvSpPr>
            <p:spPr>
              <a:xfrm>
                <a:off x="954359" y="1942560"/>
                <a:ext cx="284760" cy="305280"/>
              </a:xfrm>
              <a:custGeom>
                <a:avLst/>
                <a:gdLst/>
                <a:ahLst/>
                <a:cxnLst>
                  <a:cxn ang="3cd4">
                    <a:pos x="hc" y="t"/>
                  </a:cxn>
                  <a:cxn ang="cd2">
                    <a:pos x="l" y="vc"/>
                  </a:cxn>
                  <a:cxn ang="cd4">
                    <a:pos x="hc" y="b"/>
                  </a:cxn>
                  <a:cxn ang="0">
                    <a:pos x="r" y="vc"/>
                  </a:cxn>
                </a:cxnLst>
                <a:rect l="l" t="t" r="r" b="b"/>
                <a:pathLst>
                  <a:path w="792" h="849">
                    <a:moveTo>
                      <a:pt x="0" y="849"/>
                    </a:moveTo>
                    <a:lnTo>
                      <a:pt x="0" y="457"/>
                    </a:lnTo>
                    <a:lnTo>
                      <a:pt x="792" y="0"/>
                    </a:lnTo>
                    <a:lnTo>
                      <a:pt x="792" y="392"/>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2" name="Freeform 41">
                <a:extLst>
                  <a:ext uri="{FF2B5EF4-FFF2-40B4-BE49-F238E27FC236}">
                    <a16:creationId xmlns:a16="http://schemas.microsoft.com/office/drawing/2014/main" id="{63A62D71-8E58-1E8E-4895-C1A95C63578E}"/>
                  </a:ext>
                </a:extLst>
              </p:cNvPr>
              <p:cNvSpPr/>
              <p:nvPr/>
            </p:nvSpPr>
            <p:spPr>
              <a:xfrm>
                <a:off x="668880" y="1778040"/>
                <a:ext cx="570240" cy="329040"/>
              </a:xfrm>
              <a:custGeom>
                <a:avLst/>
                <a:gdLst/>
                <a:ahLst/>
                <a:cxnLst>
                  <a:cxn ang="3cd4">
                    <a:pos x="hc" y="t"/>
                  </a:cxn>
                  <a:cxn ang="cd2">
                    <a:pos x="l" y="vc"/>
                  </a:cxn>
                  <a:cxn ang="cd4">
                    <a:pos x="hc" y="b"/>
                  </a:cxn>
                  <a:cxn ang="0">
                    <a:pos x="r" y="vc"/>
                  </a:cxn>
                </a:cxnLst>
                <a:rect l="l" t="t" r="r" b="b"/>
                <a:pathLst>
                  <a:path w="1585" h="915">
                    <a:moveTo>
                      <a:pt x="793" y="915"/>
                    </a:moveTo>
                    <a:lnTo>
                      <a:pt x="0" y="457"/>
                    </a:lnTo>
                    <a:lnTo>
                      <a:pt x="793" y="0"/>
                    </a:lnTo>
                    <a:lnTo>
                      <a:pt x="1585" y="457"/>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3" name="Freeform 42">
                <a:extLst>
                  <a:ext uri="{FF2B5EF4-FFF2-40B4-BE49-F238E27FC236}">
                    <a16:creationId xmlns:a16="http://schemas.microsoft.com/office/drawing/2014/main" id="{974A7F7F-D1CD-5286-88AC-C70D0F21FC18}"/>
                  </a:ext>
                </a:extLst>
              </p:cNvPr>
              <p:cNvSpPr/>
              <p:nvPr/>
            </p:nvSpPr>
            <p:spPr>
              <a:xfrm>
                <a:off x="668880" y="1778040"/>
                <a:ext cx="570240" cy="470160"/>
              </a:xfrm>
              <a:custGeom>
                <a:avLst/>
                <a:gdLst/>
                <a:ahLst/>
                <a:cxnLst>
                  <a:cxn ang="3cd4">
                    <a:pos x="hc" y="t"/>
                  </a:cxn>
                  <a:cxn ang="cd2">
                    <a:pos x="l" y="vc"/>
                  </a:cxn>
                  <a:cxn ang="cd4">
                    <a:pos x="hc" y="b"/>
                  </a:cxn>
                  <a:cxn ang="0">
                    <a:pos x="r" y="vc"/>
                  </a:cxn>
                </a:cxnLst>
                <a:rect l="l" t="t" r="r" b="b"/>
                <a:pathLst>
                  <a:path w="1585" h="1307">
                    <a:moveTo>
                      <a:pt x="0" y="849"/>
                    </a:moveTo>
                    <a:lnTo>
                      <a:pt x="0" y="457"/>
                    </a:lnTo>
                    <a:lnTo>
                      <a:pt x="793" y="0"/>
                    </a:lnTo>
                    <a:lnTo>
                      <a:pt x="1585" y="457"/>
                    </a:lnTo>
                    <a:lnTo>
                      <a:pt x="1585" y="849"/>
                    </a:lnTo>
                    <a:lnTo>
                      <a:pt x="793" y="1307"/>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4" name="Freeform 43">
                <a:extLst>
                  <a:ext uri="{FF2B5EF4-FFF2-40B4-BE49-F238E27FC236}">
                    <a16:creationId xmlns:a16="http://schemas.microsoft.com/office/drawing/2014/main" id="{7B829CAD-D48F-3138-805E-1D740933582C}"/>
                  </a:ext>
                </a:extLst>
              </p:cNvPr>
              <p:cNvSpPr/>
              <p:nvPr/>
            </p:nvSpPr>
            <p:spPr>
              <a:xfrm>
                <a:off x="750240" y="1931039"/>
                <a:ext cx="142200" cy="82080"/>
              </a:xfrm>
              <a:custGeom>
                <a:avLst/>
                <a:gdLst/>
                <a:ahLst/>
                <a:cxnLst>
                  <a:cxn ang="3cd4">
                    <a:pos x="hc" y="t"/>
                  </a:cxn>
                  <a:cxn ang="cd2">
                    <a:pos x="l" y="vc"/>
                  </a:cxn>
                  <a:cxn ang="cd4">
                    <a:pos x="hc" y="b"/>
                  </a:cxn>
                  <a:cxn ang="0">
                    <a:pos x="r" y="vc"/>
                  </a:cxn>
                </a:cxnLst>
                <a:rect l="l" t="t" r="r" b="b"/>
                <a:pathLst>
                  <a:path w="396" h="229">
                    <a:moveTo>
                      <a:pt x="56" y="65"/>
                    </a:moveTo>
                    <a:lnTo>
                      <a:pt x="340"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5" name="Freeform 44">
                <a:extLst>
                  <a:ext uri="{FF2B5EF4-FFF2-40B4-BE49-F238E27FC236}">
                    <a16:creationId xmlns:a16="http://schemas.microsoft.com/office/drawing/2014/main" id="{2AB4BE75-A5BE-4D85-2452-8637D5DC26A5}"/>
                  </a:ext>
                </a:extLst>
              </p:cNvPr>
              <p:cNvSpPr/>
              <p:nvPr/>
            </p:nvSpPr>
            <p:spPr>
              <a:xfrm>
                <a:off x="893160" y="1942560"/>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6" name="Freeform 45">
                <a:extLst>
                  <a:ext uri="{FF2B5EF4-FFF2-40B4-BE49-F238E27FC236}">
                    <a16:creationId xmlns:a16="http://schemas.microsoft.com/office/drawing/2014/main" id="{693B427B-743D-3F03-894B-1096A37B94C4}"/>
                  </a:ext>
                </a:extLst>
              </p:cNvPr>
              <p:cNvSpPr/>
              <p:nvPr/>
            </p:nvSpPr>
            <p:spPr>
              <a:xfrm>
                <a:off x="872640" y="1860479"/>
                <a:ext cx="142200" cy="82080"/>
              </a:xfrm>
              <a:custGeom>
                <a:avLst/>
                <a:gdLst/>
                <a:ahLst/>
                <a:cxnLst>
                  <a:cxn ang="3cd4">
                    <a:pos x="hc" y="t"/>
                  </a:cxn>
                  <a:cxn ang="cd2">
                    <a:pos x="l" y="vc"/>
                  </a:cxn>
                  <a:cxn ang="cd4">
                    <a:pos x="hc" y="b"/>
                  </a:cxn>
                  <a:cxn ang="0">
                    <a:pos x="r" y="vc"/>
                  </a:cxn>
                </a:cxnLst>
                <a:rect l="l" t="t" r="r" b="b"/>
                <a:pathLst>
                  <a:path w="396" h="229">
                    <a:moveTo>
                      <a:pt x="56" y="65"/>
                    </a:moveTo>
                    <a:lnTo>
                      <a:pt x="339"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7" name="Freeform 46">
                <a:extLst>
                  <a:ext uri="{FF2B5EF4-FFF2-40B4-BE49-F238E27FC236}">
                    <a16:creationId xmlns:a16="http://schemas.microsoft.com/office/drawing/2014/main" id="{F0BC53A5-8466-BEFD-3940-CC6899A48C67}"/>
                  </a:ext>
                </a:extLst>
              </p:cNvPr>
              <p:cNvSpPr/>
              <p:nvPr/>
            </p:nvSpPr>
            <p:spPr>
              <a:xfrm>
                <a:off x="1015200" y="1872000"/>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nvGrpSpPr>
          <p:cNvPr id="48" name="Group 47">
            <a:extLst>
              <a:ext uri="{FF2B5EF4-FFF2-40B4-BE49-F238E27FC236}">
                <a16:creationId xmlns:a16="http://schemas.microsoft.com/office/drawing/2014/main" id="{A0B26900-31E6-E621-80C4-75BEC46413BC}"/>
              </a:ext>
            </a:extLst>
          </p:cNvPr>
          <p:cNvGrpSpPr/>
          <p:nvPr/>
        </p:nvGrpSpPr>
        <p:grpSpPr>
          <a:xfrm>
            <a:off x="986799" y="2434679"/>
            <a:ext cx="738851" cy="568615"/>
            <a:chOff x="815760" y="2013119"/>
            <a:chExt cx="610920" cy="470160"/>
          </a:xfrm>
        </p:grpSpPr>
        <p:sp>
          <p:nvSpPr>
            <p:cNvPr id="49" name="Freeform 48">
              <a:extLst>
                <a:ext uri="{FF2B5EF4-FFF2-40B4-BE49-F238E27FC236}">
                  <a16:creationId xmlns:a16="http://schemas.microsoft.com/office/drawing/2014/main" id="{6B0F486C-18A1-D8D2-FBDD-2D7596734D03}"/>
                </a:ext>
              </a:extLst>
            </p:cNvPr>
            <p:cNvSpPr/>
            <p:nvPr/>
          </p:nvSpPr>
          <p:spPr>
            <a:xfrm>
              <a:off x="1116000" y="2271960"/>
              <a:ext cx="310680" cy="199440"/>
            </a:xfrm>
            <a:custGeom>
              <a:avLst/>
              <a:gdLst/>
              <a:ahLst/>
              <a:cxnLst>
                <a:cxn ang="3cd4">
                  <a:pos x="hc" y="t"/>
                </a:cxn>
                <a:cxn ang="cd2">
                  <a:pos x="l" y="vc"/>
                </a:cxn>
                <a:cxn ang="cd4">
                  <a:pos x="hc" y="b"/>
                </a:cxn>
                <a:cxn ang="0">
                  <a:pos x="r" y="vc"/>
                </a:cxn>
              </a:cxnLst>
              <a:rect l="l" t="t" r="r" b="b"/>
              <a:pathLst>
                <a:path w="864" h="555">
                  <a:moveTo>
                    <a:pt x="0" y="555"/>
                  </a:moveTo>
                  <a:cubicBezTo>
                    <a:pt x="222" y="555"/>
                    <a:pt x="793" y="294"/>
                    <a:pt x="849" y="196"/>
                  </a:cubicBezTo>
                  <a:cubicBezTo>
                    <a:pt x="905" y="98"/>
                    <a:pt x="793" y="0"/>
                    <a:pt x="736" y="0"/>
                  </a:cubicBezTo>
                  <a:cubicBezTo>
                    <a:pt x="736" y="140"/>
                    <a:pt x="0" y="322"/>
                    <a:pt x="0" y="555"/>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50" name="Group 49">
              <a:extLst>
                <a:ext uri="{FF2B5EF4-FFF2-40B4-BE49-F238E27FC236}">
                  <a16:creationId xmlns:a16="http://schemas.microsoft.com/office/drawing/2014/main" id="{7E3E6C5B-4A6D-7D37-B0F9-F660AE5D4B3C}"/>
                </a:ext>
              </a:extLst>
            </p:cNvPr>
            <p:cNvGrpSpPr/>
            <p:nvPr/>
          </p:nvGrpSpPr>
          <p:grpSpPr>
            <a:xfrm>
              <a:off x="815760" y="2013119"/>
              <a:ext cx="570240" cy="470160"/>
              <a:chOff x="815760" y="2013119"/>
              <a:chExt cx="570240" cy="470160"/>
            </a:xfrm>
          </p:grpSpPr>
          <p:sp>
            <p:nvSpPr>
              <p:cNvPr id="51" name="Freeform 50">
                <a:extLst>
                  <a:ext uri="{FF2B5EF4-FFF2-40B4-BE49-F238E27FC236}">
                    <a16:creationId xmlns:a16="http://schemas.microsoft.com/office/drawing/2014/main" id="{7F2D4770-2996-BD2A-307A-D40C19DF6D97}"/>
                  </a:ext>
                </a:extLst>
              </p:cNvPr>
              <p:cNvSpPr/>
              <p:nvPr/>
            </p:nvSpPr>
            <p:spPr>
              <a:xfrm>
                <a:off x="815760" y="2177640"/>
                <a:ext cx="285120" cy="305280"/>
              </a:xfrm>
              <a:custGeom>
                <a:avLst/>
                <a:gdLst/>
                <a:ahLst/>
                <a:cxnLst>
                  <a:cxn ang="3cd4">
                    <a:pos x="hc" y="t"/>
                  </a:cxn>
                  <a:cxn ang="cd2">
                    <a:pos x="l" y="vc"/>
                  </a:cxn>
                  <a:cxn ang="cd4">
                    <a:pos x="hc" y="b"/>
                  </a:cxn>
                  <a:cxn ang="0">
                    <a:pos x="r" y="vc"/>
                  </a:cxn>
                </a:cxnLst>
                <a:rect l="l" t="t" r="r" b="b"/>
                <a:pathLst>
                  <a:path w="793" h="849">
                    <a:moveTo>
                      <a:pt x="0" y="392"/>
                    </a:moveTo>
                    <a:lnTo>
                      <a:pt x="0" y="0"/>
                    </a:lnTo>
                    <a:lnTo>
                      <a:pt x="793" y="457"/>
                    </a:lnTo>
                    <a:lnTo>
                      <a:pt x="793" y="849"/>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52" name="Freeform 51">
                <a:extLst>
                  <a:ext uri="{FF2B5EF4-FFF2-40B4-BE49-F238E27FC236}">
                    <a16:creationId xmlns:a16="http://schemas.microsoft.com/office/drawing/2014/main" id="{89A5D0C1-8390-8F65-6660-F02B1153D7A5}"/>
                  </a:ext>
                </a:extLst>
              </p:cNvPr>
              <p:cNvSpPr/>
              <p:nvPr/>
            </p:nvSpPr>
            <p:spPr>
              <a:xfrm>
                <a:off x="1101240" y="2177640"/>
                <a:ext cx="284760" cy="305280"/>
              </a:xfrm>
              <a:custGeom>
                <a:avLst/>
                <a:gdLst/>
                <a:ahLst/>
                <a:cxnLst>
                  <a:cxn ang="3cd4">
                    <a:pos x="hc" y="t"/>
                  </a:cxn>
                  <a:cxn ang="cd2">
                    <a:pos x="l" y="vc"/>
                  </a:cxn>
                  <a:cxn ang="cd4">
                    <a:pos x="hc" y="b"/>
                  </a:cxn>
                  <a:cxn ang="0">
                    <a:pos x="r" y="vc"/>
                  </a:cxn>
                </a:cxnLst>
                <a:rect l="l" t="t" r="r" b="b"/>
                <a:pathLst>
                  <a:path w="792" h="849">
                    <a:moveTo>
                      <a:pt x="0" y="849"/>
                    </a:moveTo>
                    <a:lnTo>
                      <a:pt x="0" y="457"/>
                    </a:lnTo>
                    <a:lnTo>
                      <a:pt x="792" y="0"/>
                    </a:lnTo>
                    <a:lnTo>
                      <a:pt x="792" y="392"/>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53" name="Freeform 52">
                <a:extLst>
                  <a:ext uri="{FF2B5EF4-FFF2-40B4-BE49-F238E27FC236}">
                    <a16:creationId xmlns:a16="http://schemas.microsoft.com/office/drawing/2014/main" id="{8EB6F992-655D-4CCE-0178-564921E7B3A1}"/>
                  </a:ext>
                </a:extLst>
              </p:cNvPr>
              <p:cNvSpPr/>
              <p:nvPr/>
            </p:nvSpPr>
            <p:spPr>
              <a:xfrm>
                <a:off x="815760" y="2013119"/>
                <a:ext cx="570240" cy="329040"/>
              </a:xfrm>
              <a:custGeom>
                <a:avLst/>
                <a:gdLst/>
                <a:ahLst/>
                <a:cxnLst>
                  <a:cxn ang="3cd4">
                    <a:pos x="hc" y="t"/>
                  </a:cxn>
                  <a:cxn ang="cd2">
                    <a:pos x="l" y="vc"/>
                  </a:cxn>
                  <a:cxn ang="cd4">
                    <a:pos x="hc" y="b"/>
                  </a:cxn>
                  <a:cxn ang="0">
                    <a:pos x="r" y="vc"/>
                  </a:cxn>
                </a:cxnLst>
                <a:rect l="l" t="t" r="r" b="b"/>
                <a:pathLst>
                  <a:path w="1585" h="915">
                    <a:moveTo>
                      <a:pt x="793" y="915"/>
                    </a:moveTo>
                    <a:lnTo>
                      <a:pt x="0" y="457"/>
                    </a:lnTo>
                    <a:lnTo>
                      <a:pt x="793" y="0"/>
                    </a:lnTo>
                    <a:lnTo>
                      <a:pt x="1585" y="457"/>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54" name="Freeform 53">
                <a:extLst>
                  <a:ext uri="{FF2B5EF4-FFF2-40B4-BE49-F238E27FC236}">
                    <a16:creationId xmlns:a16="http://schemas.microsoft.com/office/drawing/2014/main" id="{2B2FDB72-D369-67BB-A2BE-1E420D38EE24}"/>
                  </a:ext>
                </a:extLst>
              </p:cNvPr>
              <p:cNvSpPr/>
              <p:nvPr/>
            </p:nvSpPr>
            <p:spPr>
              <a:xfrm>
                <a:off x="815760" y="2013119"/>
                <a:ext cx="570240" cy="470160"/>
              </a:xfrm>
              <a:custGeom>
                <a:avLst/>
                <a:gdLst/>
                <a:ahLst/>
                <a:cxnLst>
                  <a:cxn ang="3cd4">
                    <a:pos x="hc" y="t"/>
                  </a:cxn>
                  <a:cxn ang="cd2">
                    <a:pos x="l" y="vc"/>
                  </a:cxn>
                  <a:cxn ang="cd4">
                    <a:pos x="hc" y="b"/>
                  </a:cxn>
                  <a:cxn ang="0">
                    <a:pos x="r" y="vc"/>
                  </a:cxn>
                </a:cxnLst>
                <a:rect l="l" t="t" r="r" b="b"/>
                <a:pathLst>
                  <a:path w="1585" h="1307">
                    <a:moveTo>
                      <a:pt x="0" y="849"/>
                    </a:moveTo>
                    <a:lnTo>
                      <a:pt x="0" y="457"/>
                    </a:lnTo>
                    <a:lnTo>
                      <a:pt x="793" y="0"/>
                    </a:lnTo>
                    <a:lnTo>
                      <a:pt x="1585" y="457"/>
                    </a:lnTo>
                    <a:lnTo>
                      <a:pt x="1585" y="849"/>
                    </a:lnTo>
                    <a:lnTo>
                      <a:pt x="793" y="1307"/>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55" name="Freeform 54">
                <a:extLst>
                  <a:ext uri="{FF2B5EF4-FFF2-40B4-BE49-F238E27FC236}">
                    <a16:creationId xmlns:a16="http://schemas.microsoft.com/office/drawing/2014/main" id="{C92019EB-F9D3-40FD-7920-8E810A4F77EA}"/>
                  </a:ext>
                </a:extLst>
              </p:cNvPr>
              <p:cNvSpPr/>
              <p:nvPr/>
            </p:nvSpPr>
            <p:spPr>
              <a:xfrm>
                <a:off x="897119" y="2166120"/>
                <a:ext cx="142200" cy="82080"/>
              </a:xfrm>
              <a:custGeom>
                <a:avLst/>
                <a:gdLst/>
                <a:ahLst/>
                <a:cxnLst>
                  <a:cxn ang="3cd4">
                    <a:pos x="hc" y="t"/>
                  </a:cxn>
                  <a:cxn ang="cd2">
                    <a:pos x="l" y="vc"/>
                  </a:cxn>
                  <a:cxn ang="cd4">
                    <a:pos x="hc" y="b"/>
                  </a:cxn>
                  <a:cxn ang="0">
                    <a:pos x="r" y="vc"/>
                  </a:cxn>
                </a:cxnLst>
                <a:rect l="l" t="t" r="r" b="b"/>
                <a:pathLst>
                  <a:path w="396" h="229">
                    <a:moveTo>
                      <a:pt x="56" y="65"/>
                    </a:moveTo>
                    <a:lnTo>
                      <a:pt x="340"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56" name="Freeform 55">
                <a:extLst>
                  <a:ext uri="{FF2B5EF4-FFF2-40B4-BE49-F238E27FC236}">
                    <a16:creationId xmlns:a16="http://schemas.microsoft.com/office/drawing/2014/main" id="{F3083E54-A45D-BB69-E95F-5D82ED3D4913}"/>
                  </a:ext>
                </a:extLst>
              </p:cNvPr>
              <p:cNvSpPr/>
              <p:nvPr/>
            </p:nvSpPr>
            <p:spPr>
              <a:xfrm>
                <a:off x="1040039" y="2177640"/>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57" name="Freeform 56">
                <a:extLst>
                  <a:ext uri="{FF2B5EF4-FFF2-40B4-BE49-F238E27FC236}">
                    <a16:creationId xmlns:a16="http://schemas.microsoft.com/office/drawing/2014/main" id="{64F4553F-2EDB-7826-CC5F-1D7A0D0337CA}"/>
                  </a:ext>
                </a:extLst>
              </p:cNvPr>
              <p:cNvSpPr/>
              <p:nvPr/>
            </p:nvSpPr>
            <p:spPr>
              <a:xfrm>
                <a:off x="1019519" y="2095560"/>
                <a:ext cx="142200" cy="82080"/>
              </a:xfrm>
              <a:custGeom>
                <a:avLst/>
                <a:gdLst/>
                <a:ahLst/>
                <a:cxnLst>
                  <a:cxn ang="3cd4">
                    <a:pos x="hc" y="t"/>
                  </a:cxn>
                  <a:cxn ang="cd2">
                    <a:pos x="l" y="vc"/>
                  </a:cxn>
                  <a:cxn ang="cd4">
                    <a:pos x="hc" y="b"/>
                  </a:cxn>
                  <a:cxn ang="0">
                    <a:pos x="r" y="vc"/>
                  </a:cxn>
                </a:cxnLst>
                <a:rect l="l" t="t" r="r" b="b"/>
                <a:pathLst>
                  <a:path w="396" h="229">
                    <a:moveTo>
                      <a:pt x="56" y="65"/>
                    </a:moveTo>
                    <a:lnTo>
                      <a:pt x="339"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58" name="Freeform 57">
                <a:extLst>
                  <a:ext uri="{FF2B5EF4-FFF2-40B4-BE49-F238E27FC236}">
                    <a16:creationId xmlns:a16="http://schemas.microsoft.com/office/drawing/2014/main" id="{54FCB440-D7A3-B075-1BAC-E005031E167A}"/>
                  </a:ext>
                </a:extLst>
              </p:cNvPr>
              <p:cNvSpPr/>
              <p:nvPr/>
            </p:nvSpPr>
            <p:spPr>
              <a:xfrm>
                <a:off x="1162080" y="2107080"/>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nvGrpSpPr>
          <p:cNvPr id="59" name="Group 58">
            <a:extLst>
              <a:ext uri="{FF2B5EF4-FFF2-40B4-BE49-F238E27FC236}">
                <a16:creationId xmlns:a16="http://schemas.microsoft.com/office/drawing/2014/main" id="{B776610B-9181-8C05-C3BD-F6753E6F8177}"/>
              </a:ext>
            </a:extLst>
          </p:cNvPr>
          <p:cNvGrpSpPr/>
          <p:nvPr/>
        </p:nvGrpSpPr>
        <p:grpSpPr>
          <a:xfrm>
            <a:off x="3914337" y="1397590"/>
            <a:ext cx="1725001" cy="2102481"/>
            <a:chOff x="3236400" y="1155600"/>
            <a:chExt cx="1426320" cy="1738440"/>
          </a:xfrm>
        </p:grpSpPr>
        <p:sp>
          <p:nvSpPr>
            <p:cNvPr id="60" name="Freeform 59">
              <a:extLst>
                <a:ext uri="{FF2B5EF4-FFF2-40B4-BE49-F238E27FC236}">
                  <a16:creationId xmlns:a16="http://schemas.microsoft.com/office/drawing/2014/main" id="{FDEF3D5E-B299-D305-71F7-157EECE27873}"/>
                </a:ext>
              </a:extLst>
            </p:cNvPr>
            <p:cNvSpPr/>
            <p:nvPr/>
          </p:nvSpPr>
          <p:spPr>
            <a:xfrm>
              <a:off x="3760200" y="2365200"/>
              <a:ext cx="902520" cy="528840"/>
            </a:xfrm>
            <a:custGeom>
              <a:avLst/>
              <a:gdLst/>
              <a:ahLst/>
              <a:cxnLst>
                <a:cxn ang="3cd4">
                  <a:pos x="hc" y="t"/>
                </a:cxn>
                <a:cxn ang="cd2">
                  <a:pos x="l" y="vc"/>
                </a:cxn>
                <a:cxn ang="cd4">
                  <a:pos x="hc" y="b"/>
                </a:cxn>
                <a:cxn ang="0">
                  <a:pos x="r" y="vc"/>
                </a:cxn>
              </a:cxnLst>
              <a:rect l="l" t="t" r="r" b="b"/>
              <a:pathLst>
                <a:path w="2508" h="1470">
                  <a:moveTo>
                    <a:pt x="0" y="1470"/>
                  </a:moveTo>
                  <a:cubicBezTo>
                    <a:pt x="710" y="1470"/>
                    <a:pt x="1823" y="1006"/>
                    <a:pt x="2303" y="700"/>
                  </a:cubicBezTo>
                  <a:cubicBezTo>
                    <a:pt x="2783" y="394"/>
                    <a:pt x="2303" y="0"/>
                    <a:pt x="2061" y="0"/>
                  </a:cubicBezTo>
                  <a:close/>
                </a:path>
              </a:pathLst>
            </a:custGeom>
            <a:solidFill>
              <a:srgbClr val="DDDDDD"/>
            </a:solidFill>
            <a:ln w="0">
              <a:solidFill>
                <a:srgbClr val="DDDDDD"/>
              </a:solidFill>
              <a:prstDash val="solid"/>
              <a:round/>
            </a:ln>
          </p:spPr>
          <p:txBody>
            <a:bodyPr wrap="square" lIns="108847" tIns="54423" rIns="108847" bIns="54423"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61" name="Group 60">
              <a:extLst>
                <a:ext uri="{FF2B5EF4-FFF2-40B4-BE49-F238E27FC236}">
                  <a16:creationId xmlns:a16="http://schemas.microsoft.com/office/drawing/2014/main" id="{7CB40D95-E7A8-B355-19A8-AC25DD2654D1}"/>
                </a:ext>
              </a:extLst>
            </p:cNvPr>
            <p:cNvGrpSpPr/>
            <p:nvPr/>
          </p:nvGrpSpPr>
          <p:grpSpPr>
            <a:xfrm>
              <a:off x="3236400" y="1155600"/>
              <a:ext cx="1265400" cy="1738440"/>
              <a:chOff x="3236400" y="1155600"/>
              <a:chExt cx="1265400" cy="1738440"/>
            </a:xfrm>
          </p:grpSpPr>
          <p:sp>
            <p:nvSpPr>
              <p:cNvPr id="62" name="Freeform 61">
                <a:extLst>
                  <a:ext uri="{FF2B5EF4-FFF2-40B4-BE49-F238E27FC236}">
                    <a16:creationId xmlns:a16="http://schemas.microsoft.com/office/drawing/2014/main" id="{0D25DF97-7CAF-C616-39E0-F5681CCBC801}"/>
                  </a:ext>
                </a:extLst>
              </p:cNvPr>
              <p:cNvSpPr/>
              <p:nvPr/>
            </p:nvSpPr>
            <p:spPr>
              <a:xfrm>
                <a:off x="3236400" y="1584000"/>
                <a:ext cx="523440" cy="1310040"/>
              </a:xfrm>
              <a:custGeom>
                <a:avLst/>
                <a:gdLst/>
                <a:ahLst/>
                <a:cxnLst>
                  <a:cxn ang="3cd4">
                    <a:pos x="hc" y="t"/>
                  </a:cxn>
                  <a:cxn ang="cd2">
                    <a:pos x="l" y="vc"/>
                  </a:cxn>
                  <a:cxn ang="cd4">
                    <a:pos x="hc" y="b"/>
                  </a:cxn>
                  <a:cxn ang="0">
                    <a:pos x="r" y="vc"/>
                  </a:cxn>
                </a:cxnLst>
                <a:rect l="l" t="t" r="r" b="b"/>
                <a:pathLst>
                  <a:path w="1455" h="3640">
                    <a:moveTo>
                      <a:pt x="0" y="2800"/>
                    </a:moveTo>
                    <a:lnTo>
                      <a:pt x="0" y="0"/>
                    </a:lnTo>
                    <a:lnTo>
                      <a:pt x="1455" y="840"/>
                    </a:lnTo>
                    <a:lnTo>
                      <a:pt x="1455" y="3640"/>
                    </a:lnTo>
                    <a:close/>
                  </a:path>
                </a:pathLst>
              </a:custGeom>
              <a:gradFill>
                <a:gsLst>
                  <a:gs pos="0">
                    <a:srgbClr val="B3B3B3"/>
                  </a:gs>
                  <a:gs pos="100000">
                    <a:srgbClr val="E5E5E5"/>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63" name="Freeform 62">
                <a:extLst>
                  <a:ext uri="{FF2B5EF4-FFF2-40B4-BE49-F238E27FC236}">
                    <a16:creationId xmlns:a16="http://schemas.microsoft.com/office/drawing/2014/main" id="{495954B5-CE01-E8B6-8446-2BC56E4CBF12}"/>
                  </a:ext>
                </a:extLst>
              </p:cNvPr>
              <p:cNvSpPr/>
              <p:nvPr/>
            </p:nvSpPr>
            <p:spPr>
              <a:xfrm>
                <a:off x="3760200" y="1458000"/>
                <a:ext cx="741600" cy="1436040"/>
              </a:xfrm>
              <a:custGeom>
                <a:avLst/>
                <a:gdLst/>
                <a:ahLst/>
                <a:cxnLst>
                  <a:cxn ang="3cd4">
                    <a:pos x="hc" y="t"/>
                  </a:cxn>
                  <a:cxn ang="cd2">
                    <a:pos x="l" y="vc"/>
                  </a:cxn>
                  <a:cxn ang="cd4">
                    <a:pos x="hc" y="b"/>
                  </a:cxn>
                  <a:cxn ang="0">
                    <a:pos x="r" y="vc"/>
                  </a:cxn>
                </a:cxnLst>
                <a:rect l="l" t="t" r="r" b="b"/>
                <a:pathLst>
                  <a:path w="2061" h="3990">
                    <a:moveTo>
                      <a:pt x="0" y="3990"/>
                    </a:moveTo>
                    <a:lnTo>
                      <a:pt x="0" y="1190"/>
                    </a:lnTo>
                    <a:lnTo>
                      <a:pt x="2061" y="0"/>
                    </a:lnTo>
                    <a:lnTo>
                      <a:pt x="2061" y="2800"/>
                    </a:lnTo>
                    <a:close/>
                  </a:path>
                </a:pathLst>
              </a:custGeom>
              <a:gradFill>
                <a:gsLst>
                  <a:gs pos="0">
                    <a:srgbClr val="E5E5E5"/>
                  </a:gs>
                  <a:gs pos="100000">
                    <a:srgbClr val="B3B3B3"/>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64" name="Freeform 63">
                <a:extLst>
                  <a:ext uri="{FF2B5EF4-FFF2-40B4-BE49-F238E27FC236}">
                    <a16:creationId xmlns:a16="http://schemas.microsoft.com/office/drawing/2014/main" id="{C003465F-2179-D0DF-976E-00DDD9060136}"/>
                  </a:ext>
                </a:extLst>
              </p:cNvPr>
              <p:cNvSpPr/>
              <p:nvPr/>
            </p:nvSpPr>
            <p:spPr>
              <a:xfrm>
                <a:off x="3236400" y="1155600"/>
                <a:ext cx="1265400" cy="730440"/>
              </a:xfrm>
              <a:custGeom>
                <a:avLst/>
                <a:gdLst/>
                <a:ahLst/>
                <a:cxnLst>
                  <a:cxn ang="3cd4">
                    <a:pos x="hc" y="t"/>
                  </a:cxn>
                  <a:cxn ang="cd2">
                    <a:pos x="l" y="vc"/>
                  </a:cxn>
                  <a:cxn ang="cd4">
                    <a:pos x="hc" y="b"/>
                  </a:cxn>
                  <a:cxn ang="0">
                    <a:pos x="r" y="vc"/>
                  </a:cxn>
                </a:cxnLst>
                <a:rect l="l" t="t" r="r" b="b"/>
                <a:pathLst>
                  <a:path w="3516" h="2030">
                    <a:moveTo>
                      <a:pt x="1455" y="2030"/>
                    </a:moveTo>
                    <a:lnTo>
                      <a:pt x="0" y="1190"/>
                    </a:lnTo>
                    <a:lnTo>
                      <a:pt x="2061" y="0"/>
                    </a:lnTo>
                    <a:lnTo>
                      <a:pt x="3516" y="840"/>
                    </a:lnTo>
                    <a:close/>
                  </a:path>
                </a:pathLst>
              </a:custGeom>
              <a:gradFill>
                <a:gsLst>
                  <a:gs pos="0">
                    <a:srgbClr val="B3B3B3"/>
                  </a:gs>
                  <a:gs pos="100000">
                    <a:srgbClr val="E5E5E5"/>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65" name="Freeform 64">
                <a:extLst>
                  <a:ext uri="{FF2B5EF4-FFF2-40B4-BE49-F238E27FC236}">
                    <a16:creationId xmlns:a16="http://schemas.microsoft.com/office/drawing/2014/main" id="{CC2611FF-F35A-2BE7-FD6A-67038ECC9A99}"/>
                  </a:ext>
                </a:extLst>
              </p:cNvPr>
              <p:cNvSpPr/>
              <p:nvPr/>
            </p:nvSpPr>
            <p:spPr>
              <a:xfrm>
                <a:off x="3236400" y="1155600"/>
                <a:ext cx="1265400" cy="1738440"/>
              </a:xfrm>
              <a:custGeom>
                <a:avLst/>
                <a:gdLst/>
                <a:ahLst/>
                <a:cxnLst>
                  <a:cxn ang="3cd4">
                    <a:pos x="hc" y="t"/>
                  </a:cxn>
                  <a:cxn ang="cd2">
                    <a:pos x="l" y="vc"/>
                  </a:cxn>
                  <a:cxn ang="cd4">
                    <a:pos x="hc" y="b"/>
                  </a:cxn>
                  <a:cxn ang="0">
                    <a:pos x="r" y="vc"/>
                  </a:cxn>
                </a:cxnLst>
                <a:rect l="l" t="t" r="r" b="b"/>
                <a:pathLst>
                  <a:path w="3516" h="4830">
                    <a:moveTo>
                      <a:pt x="0" y="3990"/>
                    </a:moveTo>
                    <a:lnTo>
                      <a:pt x="0" y="1190"/>
                    </a:lnTo>
                    <a:lnTo>
                      <a:pt x="2061" y="0"/>
                    </a:lnTo>
                    <a:lnTo>
                      <a:pt x="3516" y="840"/>
                    </a:lnTo>
                    <a:lnTo>
                      <a:pt x="3516" y="3640"/>
                    </a:lnTo>
                    <a:lnTo>
                      <a:pt x="1455" y="4830"/>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66" name="Straight Connector 65">
                <a:extLst>
                  <a:ext uri="{FF2B5EF4-FFF2-40B4-BE49-F238E27FC236}">
                    <a16:creationId xmlns:a16="http://schemas.microsoft.com/office/drawing/2014/main" id="{5D01764D-68EB-03E3-DFAC-44BBD11BAABE}"/>
                  </a:ext>
                </a:extLst>
              </p:cNvPr>
              <p:cNvSpPr/>
              <p:nvPr/>
            </p:nvSpPr>
            <p:spPr>
              <a:xfrm flipH="1" flipV="1">
                <a:off x="3323519" y="2440800"/>
                <a:ext cx="349201" cy="201600"/>
              </a:xfrm>
              <a:prstGeom prst="line">
                <a:avLst/>
              </a:prstGeom>
              <a:noFill/>
              <a:ln w="14400">
                <a:solidFill>
                  <a:srgbClr val="80808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67" name="Straight Connector 66">
                <a:extLst>
                  <a:ext uri="{FF2B5EF4-FFF2-40B4-BE49-F238E27FC236}">
                    <a16:creationId xmlns:a16="http://schemas.microsoft.com/office/drawing/2014/main" id="{F601E672-B3C9-9873-0D1F-4E18D653B2D5}"/>
                  </a:ext>
                </a:extLst>
              </p:cNvPr>
              <p:cNvSpPr/>
              <p:nvPr/>
            </p:nvSpPr>
            <p:spPr>
              <a:xfrm flipH="1" flipV="1">
                <a:off x="3323519" y="2541600"/>
                <a:ext cx="349201" cy="201599"/>
              </a:xfrm>
              <a:prstGeom prst="line">
                <a:avLst/>
              </a:prstGeom>
              <a:noFill/>
              <a:ln w="14400">
                <a:solidFill>
                  <a:srgbClr val="80808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68" name="Straight Connector 67">
                <a:extLst>
                  <a:ext uri="{FF2B5EF4-FFF2-40B4-BE49-F238E27FC236}">
                    <a16:creationId xmlns:a16="http://schemas.microsoft.com/office/drawing/2014/main" id="{1A412534-997D-2811-F80B-6437381BF30D}"/>
                  </a:ext>
                </a:extLst>
              </p:cNvPr>
              <p:cNvSpPr/>
              <p:nvPr/>
            </p:nvSpPr>
            <p:spPr>
              <a:xfrm flipH="1" flipV="1">
                <a:off x="3323519" y="2491200"/>
                <a:ext cx="349201" cy="201600"/>
              </a:xfrm>
              <a:prstGeom prst="line">
                <a:avLst/>
              </a:prstGeom>
              <a:noFill/>
              <a:ln w="14400">
                <a:solidFill>
                  <a:srgbClr val="80808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69" name="Freeform 68">
                <a:extLst>
                  <a:ext uri="{FF2B5EF4-FFF2-40B4-BE49-F238E27FC236}">
                    <a16:creationId xmlns:a16="http://schemas.microsoft.com/office/drawing/2014/main" id="{685B95A9-7312-F21D-16D0-379B7E7F95AD}"/>
                  </a:ext>
                </a:extLst>
              </p:cNvPr>
              <p:cNvSpPr/>
              <p:nvPr/>
            </p:nvSpPr>
            <p:spPr>
              <a:xfrm>
                <a:off x="3279959" y="1735199"/>
                <a:ext cx="435959" cy="302040"/>
              </a:xfrm>
              <a:custGeom>
                <a:avLst/>
                <a:gdLst/>
                <a:ahLst/>
                <a:cxnLst>
                  <a:cxn ang="3cd4">
                    <a:pos x="hc" y="t"/>
                  </a:cxn>
                  <a:cxn ang="cd2">
                    <a:pos x="l" y="vc"/>
                  </a:cxn>
                  <a:cxn ang="cd4">
                    <a:pos x="hc" y="b"/>
                  </a:cxn>
                  <a:cxn ang="0">
                    <a:pos x="r" y="vc"/>
                  </a:cxn>
                </a:cxnLst>
                <a:rect l="l" t="t" r="r" b="b"/>
                <a:pathLst>
                  <a:path w="1212" h="840" fill="none">
                    <a:moveTo>
                      <a:pt x="1212" y="840"/>
                    </a:moveTo>
                    <a:lnTo>
                      <a:pt x="0" y="140"/>
                    </a:lnTo>
                    <a:lnTo>
                      <a:pt x="0" y="0"/>
                    </a:lnTo>
                  </a:path>
                </a:pathLst>
              </a:custGeom>
              <a:no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70" name="Freeform 69">
                <a:extLst>
                  <a:ext uri="{FF2B5EF4-FFF2-40B4-BE49-F238E27FC236}">
                    <a16:creationId xmlns:a16="http://schemas.microsoft.com/office/drawing/2014/main" id="{67EA0818-C3B7-0FC1-ADAB-FE4FBAE2625B}"/>
                  </a:ext>
                </a:extLst>
              </p:cNvPr>
              <p:cNvSpPr/>
              <p:nvPr/>
            </p:nvSpPr>
            <p:spPr>
              <a:xfrm>
                <a:off x="3287520" y="1734119"/>
                <a:ext cx="428400" cy="303120"/>
              </a:xfrm>
              <a:custGeom>
                <a:avLst/>
                <a:gdLst/>
                <a:ahLst/>
                <a:cxnLst>
                  <a:cxn ang="3cd4">
                    <a:pos x="hc" y="t"/>
                  </a:cxn>
                  <a:cxn ang="cd2">
                    <a:pos x="l" y="vc"/>
                  </a:cxn>
                  <a:cxn ang="cd4">
                    <a:pos x="hc" y="b"/>
                  </a:cxn>
                  <a:cxn ang="0">
                    <a:pos x="r" y="vc"/>
                  </a:cxn>
                </a:cxnLst>
                <a:rect l="l" t="t" r="r" b="b"/>
                <a:pathLst>
                  <a:path w="1191" h="843" fill="none">
                    <a:moveTo>
                      <a:pt x="1191" y="843"/>
                    </a:moveTo>
                    <a:lnTo>
                      <a:pt x="1191" y="703"/>
                    </a:lnTo>
                    <a:lnTo>
                      <a:pt x="0" y="0"/>
                    </a:lnTo>
                  </a:path>
                </a:pathLst>
              </a:custGeom>
              <a:noFill/>
              <a:ln w="14400">
                <a:solidFill>
                  <a:srgbClr val="80808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71" name="Freeform 70">
                <a:extLst>
                  <a:ext uri="{FF2B5EF4-FFF2-40B4-BE49-F238E27FC236}">
                    <a16:creationId xmlns:a16="http://schemas.microsoft.com/office/drawing/2014/main" id="{F514A4CB-5A52-5AC5-584F-F2A643907F96}"/>
                  </a:ext>
                </a:extLst>
              </p:cNvPr>
              <p:cNvSpPr/>
              <p:nvPr/>
            </p:nvSpPr>
            <p:spPr>
              <a:xfrm>
                <a:off x="3441600" y="2238120"/>
                <a:ext cx="50760" cy="88560"/>
              </a:xfrm>
              <a:custGeom>
                <a:avLst/>
                <a:gdLst/>
                <a:ahLst/>
                <a:cxnLst>
                  <a:cxn ang="3cd4">
                    <a:pos x="hc" y="t"/>
                  </a:cxn>
                  <a:cxn ang="cd2">
                    <a:pos x="l" y="vc"/>
                  </a:cxn>
                  <a:cxn ang="cd4">
                    <a:pos x="hc" y="b"/>
                  </a:cxn>
                  <a:cxn ang="0">
                    <a:pos x="r" y="vc"/>
                  </a:cxn>
                </a:cxnLst>
                <a:rect l="l" t="t" r="r" b="b"/>
                <a:pathLst>
                  <a:path w="142" h="247">
                    <a:moveTo>
                      <a:pt x="0" y="165"/>
                    </a:moveTo>
                    <a:lnTo>
                      <a:pt x="0" y="0"/>
                    </a:lnTo>
                    <a:lnTo>
                      <a:pt x="142" y="82"/>
                    </a:lnTo>
                    <a:lnTo>
                      <a:pt x="142" y="247"/>
                    </a:lnTo>
                    <a:close/>
                  </a:path>
                </a:pathLst>
              </a:custGeom>
              <a:solidFill>
                <a:srgbClr val="39B54A"/>
              </a:solidFill>
              <a:ln w="14400">
                <a:solidFill>
                  <a:srgbClr val="80808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72" name="Straight Connector 71">
                <a:extLst>
                  <a:ext uri="{FF2B5EF4-FFF2-40B4-BE49-F238E27FC236}">
                    <a16:creationId xmlns:a16="http://schemas.microsoft.com/office/drawing/2014/main" id="{D5E04A05-DE47-E4C4-884D-674C0C40B2A1}"/>
                  </a:ext>
                </a:extLst>
              </p:cNvPr>
              <p:cNvSpPr/>
              <p:nvPr/>
            </p:nvSpPr>
            <p:spPr>
              <a:xfrm flipH="1" flipV="1">
                <a:off x="3323519" y="2390400"/>
                <a:ext cx="349201" cy="201600"/>
              </a:xfrm>
              <a:prstGeom prst="line">
                <a:avLst/>
              </a:prstGeom>
              <a:noFill/>
              <a:ln w="14400">
                <a:solidFill>
                  <a:srgbClr val="80808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sp>
        <p:nvSpPr>
          <p:cNvPr id="73" name="Freeform 72">
            <a:extLst>
              <a:ext uri="{FF2B5EF4-FFF2-40B4-BE49-F238E27FC236}">
                <a16:creationId xmlns:a16="http://schemas.microsoft.com/office/drawing/2014/main" id="{2706570D-A6DE-AB5D-3662-4A82EDB39249}"/>
              </a:ext>
            </a:extLst>
          </p:cNvPr>
          <p:cNvSpPr/>
          <p:nvPr/>
        </p:nvSpPr>
        <p:spPr>
          <a:xfrm>
            <a:off x="1737406" y="2268363"/>
            <a:ext cx="2176496" cy="0"/>
          </a:xfrm>
          <a:custGeom>
            <a:avLst/>
            <a:gdLst/>
            <a:ahLst/>
            <a:cxnLst>
              <a:cxn ang="3cd4">
                <a:pos x="hc" y="t"/>
              </a:cxn>
              <a:cxn ang="cd2">
                <a:pos x="l" y="vc"/>
              </a:cxn>
              <a:cxn ang="cd4">
                <a:pos x="hc" y="b"/>
              </a:cxn>
              <a:cxn ang="0">
                <a:pos x="r" y="vc"/>
              </a:cxn>
            </a:cxnLst>
            <a:rect l="l" t="t" r="r" b="b"/>
            <a:pathLst>
              <a:path w="5000" fill="none">
                <a:moveTo>
                  <a:pt x="0" y="0"/>
                </a:moveTo>
                <a:lnTo>
                  <a:pt x="5000" y="0"/>
                </a:lnTo>
              </a:path>
            </a:pathLst>
          </a:custGeom>
          <a:noFill/>
          <a:ln w="38160">
            <a:solidFill>
              <a:srgbClr val="3465A4"/>
            </a:solidFill>
            <a:prstDash val="solid"/>
            <a:tailEnd type="arrow"/>
          </a:ln>
        </p:spPr>
        <p:txBody>
          <a:bodyPr wrap="square" lIns="131922" tIns="77499" rIns="131922" bIns="77499" anchor="ctr" anchorCtr="0" compatLnSpc="0"/>
          <a:lstStyle/>
          <a:p>
            <a:pPr hangingPunct="0"/>
            <a:endParaRPr lang="en-GB" sz="2177">
              <a:latin typeface="Liberation Sans" pitchFamily="18"/>
              <a:ea typeface="Noto Sans CJK SC" pitchFamily="2"/>
              <a:cs typeface="FreeSans" pitchFamily="2"/>
            </a:endParaRPr>
          </a:p>
        </p:txBody>
      </p:sp>
      <p:sp>
        <p:nvSpPr>
          <p:cNvPr id="74" name="Freeform 73">
            <a:extLst>
              <a:ext uri="{FF2B5EF4-FFF2-40B4-BE49-F238E27FC236}">
                <a16:creationId xmlns:a16="http://schemas.microsoft.com/office/drawing/2014/main" id="{1ACB41DA-F7FB-A9A6-671F-34BC0472EFBB}"/>
              </a:ext>
            </a:extLst>
          </p:cNvPr>
          <p:cNvSpPr/>
          <p:nvPr/>
        </p:nvSpPr>
        <p:spPr>
          <a:xfrm>
            <a:off x="1726086" y="2398979"/>
            <a:ext cx="2176496" cy="0"/>
          </a:xfrm>
          <a:custGeom>
            <a:avLst/>
            <a:gdLst/>
            <a:ahLst/>
            <a:cxnLst>
              <a:cxn ang="3cd4">
                <a:pos x="hc" y="t"/>
              </a:cxn>
              <a:cxn ang="cd2">
                <a:pos x="l" y="vc"/>
              </a:cxn>
              <a:cxn ang="cd4">
                <a:pos x="hc" y="b"/>
              </a:cxn>
              <a:cxn ang="0">
                <a:pos x="r" y="vc"/>
              </a:cxn>
            </a:cxnLst>
            <a:rect l="l" t="t" r="r" b="b"/>
            <a:pathLst>
              <a:path w="5000" fill="none">
                <a:moveTo>
                  <a:pt x="0" y="0"/>
                </a:moveTo>
                <a:lnTo>
                  <a:pt x="5000" y="0"/>
                </a:lnTo>
              </a:path>
            </a:pathLst>
          </a:custGeom>
          <a:noFill/>
          <a:ln w="38160">
            <a:solidFill>
              <a:srgbClr val="3465A4"/>
            </a:solidFill>
            <a:prstDash val="solid"/>
            <a:tailEnd type="arrow"/>
          </a:ln>
        </p:spPr>
        <p:txBody>
          <a:bodyPr wrap="square" lIns="131922" tIns="77499" rIns="131922" bIns="77499" anchor="ctr" anchorCtr="0" compatLnSpc="0"/>
          <a:lstStyle/>
          <a:p>
            <a:pPr hangingPunct="0"/>
            <a:endParaRPr lang="en-GB" sz="2177">
              <a:latin typeface="Liberation Sans" pitchFamily="18"/>
              <a:ea typeface="Noto Sans CJK SC" pitchFamily="2"/>
              <a:cs typeface="FreeSans" pitchFamily="2"/>
            </a:endParaRPr>
          </a:p>
        </p:txBody>
      </p:sp>
      <p:sp>
        <p:nvSpPr>
          <p:cNvPr id="75" name="Freeform 74">
            <a:extLst>
              <a:ext uri="{FF2B5EF4-FFF2-40B4-BE49-F238E27FC236}">
                <a16:creationId xmlns:a16="http://schemas.microsoft.com/office/drawing/2014/main" id="{2FFE1D5C-3B30-BD57-B9D7-0FCD1049E537}"/>
              </a:ext>
            </a:extLst>
          </p:cNvPr>
          <p:cNvSpPr/>
          <p:nvPr/>
        </p:nvSpPr>
        <p:spPr>
          <a:xfrm>
            <a:off x="1758304" y="2573133"/>
            <a:ext cx="2176496" cy="0"/>
          </a:xfrm>
          <a:custGeom>
            <a:avLst/>
            <a:gdLst/>
            <a:ahLst/>
            <a:cxnLst>
              <a:cxn ang="3cd4">
                <a:pos x="hc" y="t"/>
              </a:cxn>
              <a:cxn ang="cd2">
                <a:pos x="l" y="vc"/>
              </a:cxn>
              <a:cxn ang="cd4">
                <a:pos x="hc" y="b"/>
              </a:cxn>
              <a:cxn ang="0">
                <a:pos x="r" y="vc"/>
              </a:cxn>
            </a:cxnLst>
            <a:rect l="l" t="t" r="r" b="b"/>
            <a:pathLst>
              <a:path w="5000" fill="none">
                <a:moveTo>
                  <a:pt x="0" y="0"/>
                </a:moveTo>
                <a:lnTo>
                  <a:pt x="5000" y="0"/>
                </a:lnTo>
              </a:path>
            </a:pathLst>
          </a:custGeom>
          <a:noFill/>
          <a:ln w="38160">
            <a:solidFill>
              <a:srgbClr val="3465A4"/>
            </a:solidFill>
            <a:prstDash val="solid"/>
            <a:tailEnd type="arrow"/>
          </a:ln>
        </p:spPr>
        <p:txBody>
          <a:bodyPr wrap="square" lIns="131922" tIns="77499" rIns="131922" bIns="77499" anchor="ctr" anchorCtr="0" compatLnSpc="0"/>
          <a:lstStyle/>
          <a:p>
            <a:pPr hangingPunct="0"/>
            <a:endParaRPr lang="en-GB" sz="2177">
              <a:latin typeface="Liberation Sans" pitchFamily="18"/>
              <a:ea typeface="Noto Sans CJK SC" pitchFamily="2"/>
              <a:cs typeface="FreeSans" pitchFamily="2"/>
            </a:endParaRPr>
          </a:p>
        </p:txBody>
      </p:sp>
      <p:sp>
        <p:nvSpPr>
          <p:cNvPr id="76" name="Freeform 75">
            <a:extLst>
              <a:ext uri="{FF2B5EF4-FFF2-40B4-BE49-F238E27FC236}">
                <a16:creationId xmlns:a16="http://schemas.microsoft.com/office/drawing/2014/main" id="{DD782693-AD12-70A0-16C9-13B435EA9E71}"/>
              </a:ext>
            </a:extLst>
          </p:cNvPr>
          <p:cNvSpPr/>
          <p:nvPr/>
        </p:nvSpPr>
        <p:spPr>
          <a:xfrm>
            <a:off x="1746983" y="2747288"/>
            <a:ext cx="2176496" cy="0"/>
          </a:xfrm>
          <a:custGeom>
            <a:avLst/>
            <a:gdLst/>
            <a:ahLst/>
            <a:cxnLst>
              <a:cxn ang="3cd4">
                <a:pos x="hc" y="t"/>
              </a:cxn>
              <a:cxn ang="cd2">
                <a:pos x="l" y="vc"/>
              </a:cxn>
              <a:cxn ang="cd4">
                <a:pos x="hc" y="b"/>
              </a:cxn>
              <a:cxn ang="0">
                <a:pos x="r" y="vc"/>
              </a:cxn>
            </a:cxnLst>
            <a:rect l="l" t="t" r="r" b="b"/>
            <a:pathLst>
              <a:path w="5000" fill="none">
                <a:moveTo>
                  <a:pt x="0" y="0"/>
                </a:moveTo>
                <a:lnTo>
                  <a:pt x="5000" y="0"/>
                </a:lnTo>
              </a:path>
            </a:pathLst>
          </a:custGeom>
          <a:noFill/>
          <a:ln w="38160">
            <a:solidFill>
              <a:srgbClr val="3465A4"/>
            </a:solidFill>
            <a:prstDash val="solid"/>
            <a:tailEnd type="arrow"/>
          </a:ln>
        </p:spPr>
        <p:txBody>
          <a:bodyPr wrap="square" lIns="131922" tIns="77499" rIns="131922" bIns="77499" anchor="ctr" anchorCtr="0" compatLnSpc="0"/>
          <a:lstStyle/>
          <a:p>
            <a:pPr hangingPunct="0"/>
            <a:endParaRPr lang="en-GB" sz="2177">
              <a:latin typeface="Liberation Sans" pitchFamily="18"/>
              <a:ea typeface="Noto Sans CJK SC" pitchFamily="2"/>
              <a:cs typeface="FreeSans" pitchFamily="2"/>
            </a:endParaRPr>
          </a:p>
        </p:txBody>
      </p:sp>
      <p:sp>
        <p:nvSpPr>
          <p:cNvPr id="77" name="Freeform 76">
            <a:extLst>
              <a:ext uri="{FF2B5EF4-FFF2-40B4-BE49-F238E27FC236}">
                <a16:creationId xmlns:a16="http://schemas.microsoft.com/office/drawing/2014/main" id="{5C3C1C77-1501-BFA5-E6A7-EDF665A8A4C7}"/>
              </a:ext>
            </a:extLst>
          </p:cNvPr>
          <p:cNvSpPr/>
          <p:nvPr/>
        </p:nvSpPr>
        <p:spPr>
          <a:xfrm>
            <a:off x="1735664" y="2921442"/>
            <a:ext cx="2176496" cy="0"/>
          </a:xfrm>
          <a:custGeom>
            <a:avLst/>
            <a:gdLst/>
            <a:ahLst/>
            <a:cxnLst>
              <a:cxn ang="3cd4">
                <a:pos x="hc" y="t"/>
              </a:cxn>
              <a:cxn ang="cd2">
                <a:pos x="l" y="vc"/>
              </a:cxn>
              <a:cxn ang="cd4">
                <a:pos x="hc" y="b"/>
              </a:cxn>
              <a:cxn ang="0">
                <a:pos x="r" y="vc"/>
              </a:cxn>
            </a:cxnLst>
            <a:rect l="l" t="t" r="r" b="b"/>
            <a:pathLst>
              <a:path w="5000" fill="none">
                <a:moveTo>
                  <a:pt x="0" y="0"/>
                </a:moveTo>
                <a:lnTo>
                  <a:pt x="5000" y="0"/>
                </a:lnTo>
              </a:path>
            </a:pathLst>
          </a:custGeom>
          <a:noFill/>
          <a:ln w="38160">
            <a:solidFill>
              <a:srgbClr val="3465A4"/>
            </a:solidFill>
            <a:prstDash val="solid"/>
            <a:tailEnd type="arrow"/>
          </a:ln>
        </p:spPr>
        <p:txBody>
          <a:bodyPr wrap="square" lIns="131922" tIns="77499" rIns="131922" bIns="77499" anchor="ctr" anchorCtr="0" compatLnSpc="0"/>
          <a:lstStyle/>
          <a:p>
            <a:pPr hangingPunct="0"/>
            <a:endParaRPr lang="en-GB" sz="2177">
              <a:latin typeface="Liberation Sans" pitchFamily="18"/>
              <a:ea typeface="Noto Sans CJK SC" pitchFamily="2"/>
              <a:cs typeface="FreeSans" pitchFamily="2"/>
            </a:endParaRPr>
          </a:p>
        </p:txBody>
      </p:sp>
      <p:sp>
        <p:nvSpPr>
          <p:cNvPr id="78" name="Freeform 77">
            <a:extLst>
              <a:ext uri="{FF2B5EF4-FFF2-40B4-BE49-F238E27FC236}">
                <a16:creationId xmlns:a16="http://schemas.microsoft.com/office/drawing/2014/main" id="{1329B4E8-0AFA-00FA-63F4-5520D2E561E0}"/>
              </a:ext>
            </a:extLst>
          </p:cNvPr>
          <p:cNvSpPr/>
          <p:nvPr/>
        </p:nvSpPr>
        <p:spPr>
          <a:xfrm>
            <a:off x="1756563" y="2137747"/>
            <a:ext cx="2176496" cy="0"/>
          </a:xfrm>
          <a:custGeom>
            <a:avLst/>
            <a:gdLst/>
            <a:ahLst/>
            <a:cxnLst>
              <a:cxn ang="3cd4">
                <a:pos x="hc" y="t"/>
              </a:cxn>
              <a:cxn ang="cd2">
                <a:pos x="l" y="vc"/>
              </a:cxn>
              <a:cxn ang="cd4">
                <a:pos x="hc" y="b"/>
              </a:cxn>
              <a:cxn ang="0">
                <a:pos x="r" y="vc"/>
              </a:cxn>
            </a:cxnLst>
            <a:rect l="l" t="t" r="r" b="b"/>
            <a:pathLst>
              <a:path w="5000" fill="none">
                <a:moveTo>
                  <a:pt x="0" y="0"/>
                </a:moveTo>
                <a:lnTo>
                  <a:pt x="5000" y="0"/>
                </a:lnTo>
              </a:path>
            </a:pathLst>
          </a:custGeom>
          <a:noFill/>
          <a:ln w="38160">
            <a:solidFill>
              <a:srgbClr val="3465A4"/>
            </a:solidFill>
            <a:prstDash val="solid"/>
            <a:tailEnd type="arrow"/>
          </a:ln>
        </p:spPr>
        <p:txBody>
          <a:bodyPr wrap="square" lIns="131922" tIns="77499" rIns="131922" bIns="77499" anchor="ctr" anchorCtr="0" compatLnSpc="0"/>
          <a:lstStyle/>
          <a:p>
            <a:pPr hangingPunct="0"/>
            <a:endParaRPr lang="en-GB" sz="2177">
              <a:latin typeface="Liberation Sans" pitchFamily="18"/>
              <a:ea typeface="Noto Sans CJK SC" pitchFamily="2"/>
              <a:cs typeface="FreeSans" pitchFamily="2"/>
            </a:endParaRPr>
          </a:p>
        </p:txBody>
      </p:sp>
      <p:sp>
        <p:nvSpPr>
          <p:cNvPr id="79" name="TextBox 78">
            <a:extLst>
              <a:ext uri="{FF2B5EF4-FFF2-40B4-BE49-F238E27FC236}">
                <a16:creationId xmlns:a16="http://schemas.microsoft.com/office/drawing/2014/main" id="{707B62F6-2D96-DE15-006F-278050FAC5E8}"/>
              </a:ext>
            </a:extLst>
          </p:cNvPr>
          <p:cNvSpPr txBox="1"/>
          <p:nvPr/>
        </p:nvSpPr>
        <p:spPr>
          <a:xfrm>
            <a:off x="1955099" y="2268364"/>
            <a:ext cx="1523852" cy="502324"/>
          </a:xfrm>
          <a:prstGeom prst="rect">
            <a:avLst/>
          </a:prstGeom>
          <a:noFill/>
          <a:ln>
            <a:noFill/>
          </a:ln>
        </p:spPr>
        <p:txBody>
          <a:bodyPr vert="horz" wrap="square" lIns="108847" tIns="54423" rIns="108847" bIns="54423" anchorCtr="0" compatLnSpc="0">
            <a:spAutoFit/>
          </a:bodyPr>
          <a:lstStyle/>
          <a:p>
            <a:pPr algn="ctr" hangingPunct="0"/>
            <a:r>
              <a:rPr lang="en-GB" sz="2661">
                <a:highlight>
                  <a:srgbClr val="FFFFFF"/>
                </a:highlight>
                <a:latin typeface="Liberation Sans" pitchFamily="18"/>
                <a:ea typeface="Noto Sans CJK SC" pitchFamily="2"/>
                <a:cs typeface="FreeSans" pitchFamily="2"/>
              </a:rPr>
              <a:t>Reports</a:t>
            </a:r>
          </a:p>
        </p:txBody>
      </p:sp>
      <p:pic>
        <p:nvPicPr>
          <p:cNvPr id="80" name="Picture 79">
            <a:extLst>
              <a:ext uri="{FF2B5EF4-FFF2-40B4-BE49-F238E27FC236}">
                <a16:creationId xmlns:a16="http://schemas.microsoft.com/office/drawing/2014/main" id="{DFC7E500-4329-0A3B-2115-EA8B434A29DC}"/>
              </a:ext>
            </a:extLst>
          </p:cNvPr>
          <p:cNvPicPr>
            <a:picLocks noChangeAspect="1"/>
          </p:cNvPicPr>
          <p:nvPr/>
        </p:nvPicPr>
        <p:blipFill>
          <a:blip r:embed="rId3">
            <a:lum/>
            <a:alphaModFix/>
          </a:blip>
          <a:srcRect/>
          <a:stretch>
            <a:fillRect/>
          </a:stretch>
        </p:blipFill>
        <p:spPr>
          <a:xfrm>
            <a:off x="3886908" y="1832977"/>
            <a:ext cx="1333588" cy="1333588"/>
          </a:xfrm>
          <a:prstGeom prst="rect">
            <a:avLst/>
          </a:prstGeom>
          <a:noFill/>
          <a:ln>
            <a:noFill/>
          </a:ln>
        </p:spPr>
      </p:pic>
      <p:pic>
        <p:nvPicPr>
          <p:cNvPr id="81" name="Picture 80">
            <a:extLst>
              <a:ext uri="{FF2B5EF4-FFF2-40B4-BE49-F238E27FC236}">
                <a16:creationId xmlns:a16="http://schemas.microsoft.com/office/drawing/2014/main" id="{774BC3B1-8271-34BF-C00B-DF26B099DE46}"/>
              </a:ext>
            </a:extLst>
          </p:cNvPr>
          <p:cNvPicPr>
            <a:picLocks noChangeAspect="1"/>
          </p:cNvPicPr>
          <p:nvPr/>
        </p:nvPicPr>
        <p:blipFill>
          <a:blip r:embed="rId4">
            <a:lum/>
            <a:alphaModFix/>
          </a:blip>
          <a:srcRect/>
          <a:stretch>
            <a:fillRect/>
          </a:stretch>
        </p:blipFill>
        <p:spPr>
          <a:xfrm>
            <a:off x="4349723" y="1315737"/>
            <a:ext cx="1636182" cy="1636182"/>
          </a:xfrm>
          <a:prstGeom prst="rect">
            <a:avLst/>
          </a:prstGeom>
          <a:noFill/>
          <a:ln>
            <a:noFill/>
          </a:ln>
        </p:spPr>
      </p:pic>
      <p:grpSp>
        <p:nvGrpSpPr>
          <p:cNvPr id="82" name="Group 81">
            <a:extLst>
              <a:ext uri="{FF2B5EF4-FFF2-40B4-BE49-F238E27FC236}">
                <a16:creationId xmlns:a16="http://schemas.microsoft.com/office/drawing/2014/main" id="{A696CF0C-305A-9C1B-3600-B10AB3315D76}"/>
              </a:ext>
            </a:extLst>
          </p:cNvPr>
          <p:cNvGrpSpPr/>
          <p:nvPr/>
        </p:nvGrpSpPr>
        <p:grpSpPr>
          <a:xfrm>
            <a:off x="257092" y="4659940"/>
            <a:ext cx="738851" cy="568615"/>
            <a:chOff x="212400" y="3853080"/>
            <a:chExt cx="610920" cy="470160"/>
          </a:xfrm>
        </p:grpSpPr>
        <p:sp>
          <p:nvSpPr>
            <p:cNvPr id="83" name="Freeform 82">
              <a:extLst>
                <a:ext uri="{FF2B5EF4-FFF2-40B4-BE49-F238E27FC236}">
                  <a16:creationId xmlns:a16="http://schemas.microsoft.com/office/drawing/2014/main" id="{116E3706-7DB4-A7F3-3B9A-F07CE2F29152}"/>
                </a:ext>
              </a:extLst>
            </p:cNvPr>
            <p:cNvSpPr/>
            <p:nvPr/>
          </p:nvSpPr>
          <p:spPr>
            <a:xfrm>
              <a:off x="512640" y="4111920"/>
              <a:ext cx="310680" cy="199440"/>
            </a:xfrm>
            <a:custGeom>
              <a:avLst/>
              <a:gdLst/>
              <a:ahLst/>
              <a:cxnLst>
                <a:cxn ang="3cd4">
                  <a:pos x="hc" y="t"/>
                </a:cxn>
                <a:cxn ang="cd2">
                  <a:pos x="l" y="vc"/>
                </a:cxn>
                <a:cxn ang="cd4">
                  <a:pos x="hc" y="b"/>
                </a:cxn>
                <a:cxn ang="0">
                  <a:pos x="r" y="vc"/>
                </a:cxn>
              </a:cxnLst>
              <a:rect l="l" t="t" r="r" b="b"/>
              <a:pathLst>
                <a:path w="864" h="555">
                  <a:moveTo>
                    <a:pt x="0" y="555"/>
                  </a:moveTo>
                  <a:cubicBezTo>
                    <a:pt x="222" y="555"/>
                    <a:pt x="793" y="294"/>
                    <a:pt x="849" y="196"/>
                  </a:cubicBezTo>
                  <a:cubicBezTo>
                    <a:pt x="905" y="98"/>
                    <a:pt x="793" y="0"/>
                    <a:pt x="736" y="0"/>
                  </a:cubicBezTo>
                  <a:cubicBezTo>
                    <a:pt x="736" y="140"/>
                    <a:pt x="0" y="322"/>
                    <a:pt x="0" y="555"/>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84" name="Group 83">
              <a:extLst>
                <a:ext uri="{FF2B5EF4-FFF2-40B4-BE49-F238E27FC236}">
                  <a16:creationId xmlns:a16="http://schemas.microsoft.com/office/drawing/2014/main" id="{771A6F5A-C4F8-AE09-F0FB-E48D5E52C4EC}"/>
                </a:ext>
              </a:extLst>
            </p:cNvPr>
            <p:cNvGrpSpPr/>
            <p:nvPr/>
          </p:nvGrpSpPr>
          <p:grpSpPr>
            <a:xfrm>
              <a:off x="212400" y="3853080"/>
              <a:ext cx="570240" cy="470160"/>
              <a:chOff x="212400" y="3853080"/>
              <a:chExt cx="570240" cy="470160"/>
            </a:xfrm>
          </p:grpSpPr>
          <p:sp>
            <p:nvSpPr>
              <p:cNvPr id="85" name="Freeform 84">
                <a:extLst>
                  <a:ext uri="{FF2B5EF4-FFF2-40B4-BE49-F238E27FC236}">
                    <a16:creationId xmlns:a16="http://schemas.microsoft.com/office/drawing/2014/main" id="{D1784F40-2463-CE71-3011-4F74F3416DCF}"/>
                  </a:ext>
                </a:extLst>
              </p:cNvPr>
              <p:cNvSpPr/>
              <p:nvPr/>
            </p:nvSpPr>
            <p:spPr>
              <a:xfrm>
                <a:off x="212400" y="4017600"/>
                <a:ext cx="285120" cy="305280"/>
              </a:xfrm>
              <a:custGeom>
                <a:avLst/>
                <a:gdLst/>
                <a:ahLst/>
                <a:cxnLst>
                  <a:cxn ang="3cd4">
                    <a:pos x="hc" y="t"/>
                  </a:cxn>
                  <a:cxn ang="cd2">
                    <a:pos x="l" y="vc"/>
                  </a:cxn>
                  <a:cxn ang="cd4">
                    <a:pos x="hc" y="b"/>
                  </a:cxn>
                  <a:cxn ang="0">
                    <a:pos x="r" y="vc"/>
                  </a:cxn>
                </a:cxnLst>
                <a:rect l="l" t="t" r="r" b="b"/>
                <a:pathLst>
                  <a:path w="793" h="849">
                    <a:moveTo>
                      <a:pt x="0" y="392"/>
                    </a:moveTo>
                    <a:lnTo>
                      <a:pt x="0" y="0"/>
                    </a:lnTo>
                    <a:lnTo>
                      <a:pt x="793" y="457"/>
                    </a:lnTo>
                    <a:lnTo>
                      <a:pt x="793" y="849"/>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86" name="Freeform 85">
                <a:extLst>
                  <a:ext uri="{FF2B5EF4-FFF2-40B4-BE49-F238E27FC236}">
                    <a16:creationId xmlns:a16="http://schemas.microsoft.com/office/drawing/2014/main" id="{583604A0-2C0D-9477-CC95-2C69CDE58960}"/>
                  </a:ext>
                </a:extLst>
              </p:cNvPr>
              <p:cNvSpPr/>
              <p:nvPr/>
            </p:nvSpPr>
            <p:spPr>
              <a:xfrm>
                <a:off x="497880" y="4017600"/>
                <a:ext cx="284760" cy="305280"/>
              </a:xfrm>
              <a:custGeom>
                <a:avLst/>
                <a:gdLst/>
                <a:ahLst/>
                <a:cxnLst>
                  <a:cxn ang="3cd4">
                    <a:pos x="hc" y="t"/>
                  </a:cxn>
                  <a:cxn ang="cd2">
                    <a:pos x="l" y="vc"/>
                  </a:cxn>
                  <a:cxn ang="cd4">
                    <a:pos x="hc" y="b"/>
                  </a:cxn>
                  <a:cxn ang="0">
                    <a:pos x="r" y="vc"/>
                  </a:cxn>
                </a:cxnLst>
                <a:rect l="l" t="t" r="r" b="b"/>
                <a:pathLst>
                  <a:path w="792" h="849">
                    <a:moveTo>
                      <a:pt x="0" y="849"/>
                    </a:moveTo>
                    <a:lnTo>
                      <a:pt x="0" y="457"/>
                    </a:lnTo>
                    <a:lnTo>
                      <a:pt x="792" y="0"/>
                    </a:lnTo>
                    <a:lnTo>
                      <a:pt x="792" y="392"/>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87" name="Freeform 86">
                <a:extLst>
                  <a:ext uri="{FF2B5EF4-FFF2-40B4-BE49-F238E27FC236}">
                    <a16:creationId xmlns:a16="http://schemas.microsoft.com/office/drawing/2014/main" id="{A5724A96-37C4-97F5-9E7C-FE5316E01FA7}"/>
                  </a:ext>
                </a:extLst>
              </p:cNvPr>
              <p:cNvSpPr/>
              <p:nvPr/>
            </p:nvSpPr>
            <p:spPr>
              <a:xfrm>
                <a:off x="212400" y="3853080"/>
                <a:ext cx="570240" cy="329040"/>
              </a:xfrm>
              <a:custGeom>
                <a:avLst/>
                <a:gdLst/>
                <a:ahLst/>
                <a:cxnLst>
                  <a:cxn ang="3cd4">
                    <a:pos x="hc" y="t"/>
                  </a:cxn>
                  <a:cxn ang="cd2">
                    <a:pos x="l" y="vc"/>
                  </a:cxn>
                  <a:cxn ang="cd4">
                    <a:pos x="hc" y="b"/>
                  </a:cxn>
                  <a:cxn ang="0">
                    <a:pos x="r" y="vc"/>
                  </a:cxn>
                </a:cxnLst>
                <a:rect l="l" t="t" r="r" b="b"/>
                <a:pathLst>
                  <a:path w="1585" h="915">
                    <a:moveTo>
                      <a:pt x="793" y="915"/>
                    </a:moveTo>
                    <a:lnTo>
                      <a:pt x="0" y="457"/>
                    </a:lnTo>
                    <a:lnTo>
                      <a:pt x="793" y="0"/>
                    </a:lnTo>
                    <a:lnTo>
                      <a:pt x="1585" y="457"/>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88" name="Freeform 87">
                <a:extLst>
                  <a:ext uri="{FF2B5EF4-FFF2-40B4-BE49-F238E27FC236}">
                    <a16:creationId xmlns:a16="http://schemas.microsoft.com/office/drawing/2014/main" id="{9B55191D-7D5D-3229-120B-402FAFF00F4C}"/>
                  </a:ext>
                </a:extLst>
              </p:cNvPr>
              <p:cNvSpPr/>
              <p:nvPr/>
            </p:nvSpPr>
            <p:spPr>
              <a:xfrm>
                <a:off x="212400" y="3853080"/>
                <a:ext cx="570240" cy="470160"/>
              </a:xfrm>
              <a:custGeom>
                <a:avLst/>
                <a:gdLst/>
                <a:ahLst/>
                <a:cxnLst>
                  <a:cxn ang="3cd4">
                    <a:pos x="hc" y="t"/>
                  </a:cxn>
                  <a:cxn ang="cd2">
                    <a:pos x="l" y="vc"/>
                  </a:cxn>
                  <a:cxn ang="cd4">
                    <a:pos x="hc" y="b"/>
                  </a:cxn>
                  <a:cxn ang="0">
                    <a:pos x="r" y="vc"/>
                  </a:cxn>
                </a:cxnLst>
                <a:rect l="l" t="t" r="r" b="b"/>
                <a:pathLst>
                  <a:path w="1585" h="1307">
                    <a:moveTo>
                      <a:pt x="0" y="849"/>
                    </a:moveTo>
                    <a:lnTo>
                      <a:pt x="0" y="457"/>
                    </a:lnTo>
                    <a:lnTo>
                      <a:pt x="793" y="0"/>
                    </a:lnTo>
                    <a:lnTo>
                      <a:pt x="1585" y="457"/>
                    </a:lnTo>
                    <a:lnTo>
                      <a:pt x="1585" y="849"/>
                    </a:lnTo>
                    <a:lnTo>
                      <a:pt x="793" y="1307"/>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89" name="Freeform 88">
                <a:extLst>
                  <a:ext uri="{FF2B5EF4-FFF2-40B4-BE49-F238E27FC236}">
                    <a16:creationId xmlns:a16="http://schemas.microsoft.com/office/drawing/2014/main" id="{274D839B-2969-B12A-B0FA-29FD856485A4}"/>
                  </a:ext>
                </a:extLst>
              </p:cNvPr>
              <p:cNvSpPr/>
              <p:nvPr/>
            </p:nvSpPr>
            <p:spPr>
              <a:xfrm>
                <a:off x="293760" y="4006079"/>
                <a:ext cx="142200" cy="82080"/>
              </a:xfrm>
              <a:custGeom>
                <a:avLst/>
                <a:gdLst/>
                <a:ahLst/>
                <a:cxnLst>
                  <a:cxn ang="3cd4">
                    <a:pos x="hc" y="t"/>
                  </a:cxn>
                  <a:cxn ang="cd2">
                    <a:pos x="l" y="vc"/>
                  </a:cxn>
                  <a:cxn ang="cd4">
                    <a:pos x="hc" y="b"/>
                  </a:cxn>
                  <a:cxn ang="0">
                    <a:pos x="r" y="vc"/>
                  </a:cxn>
                </a:cxnLst>
                <a:rect l="l" t="t" r="r" b="b"/>
                <a:pathLst>
                  <a:path w="396" h="229">
                    <a:moveTo>
                      <a:pt x="56" y="65"/>
                    </a:moveTo>
                    <a:lnTo>
                      <a:pt x="340"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90" name="Freeform 89">
                <a:extLst>
                  <a:ext uri="{FF2B5EF4-FFF2-40B4-BE49-F238E27FC236}">
                    <a16:creationId xmlns:a16="http://schemas.microsoft.com/office/drawing/2014/main" id="{1EAC61F3-3062-CB93-71F8-ED5B331F0732}"/>
                  </a:ext>
                </a:extLst>
              </p:cNvPr>
              <p:cNvSpPr/>
              <p:nvPr/>
            </p:nvSpPr>
            <p:spPr>
              <a:xfrm>
                <a:off x="436679" y="4017600"/>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91" name="Freeform 90">
                <a:extLst>
                  <a:ext uri="{FF2B5EF4-FFF2-40B4-BE49-F238E27FC236}">
                    <a16:creationId xmlns:a16="http://schemas.microsoft.com/office/drawing/2014/main" id="{27B1550B-6FF0-44B1-7D81-95B28C76C053}"/>
                  </a:ext>
                </a:extLst>
              </p:cNvPr>
              <p:cNvSpPr/>
              <p:nvPr/>
            </p:nvSpPr>
            <p:spPr>
              <a:xfrm>
                <a:off x="416160" y="3935520"/>
                <a:ext cx="142200" cy="82080"/>
              </a:xfrm>
              <a:custGeom>
                <a:avLst/>
                <a:gdLst/>
                <a:ahLst/>
                <a:cxnLst>
                  <a:cxn ang="3cd4">
                    <a:pos x="hc" y="t"/>
                  </a:cxn>
                  <a:cxn ang="cd2">
                    <a:pos x="l" y="vc"/>
                  </a:cxn>
                  <a:cxn ang="cd4">
                    <a:pos x="hc" y="b"/>
                  </a:cxn>
                  <a:cxn ang="0">
                    <a:pos x="r" y="vc"/>
                  </a:cxn>
                </a:cxnLst>
                <a:rect l="l" t="t" r="r" b="b"/>
                <a:pathLst>
                  <a:path w="396" h="229">
                    <a:moveTo>
                      <a:pt x="56" y="65"/>
                    </a:moveTo>
                    <a:lnTo>
                      <a:pt x="339"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92" name="Freeform 91">
                <a:extLst>
                  <a:ext uri="{FF2B5EF4-FFF2-40B4-BE49-F238E27FC236}">
                    <a16:creationId xmlns:a16="http://schemas.microsoft.com/office/drawing/2014/main" id="{F479EF9F-FC4C-BB6E-4F42-62F9118BC2DC}"/>
                  </a:ext>
                </a:extLst>
              </p:cNvPr>
              <p:cNvSpPr/>
              <p:nvPr/>
            </p:nvSpPr>
            <p:spPr>
              <a:xfrm>
                <a:off x="558720" y="3947040"/>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nvGrpSpPr>
          <p:cNvPr id="93" name="Group 92">
            <a:extLst>
              <a:ext uri="{FF2B5EF4-FFF2-40B4-BE49-F238E27FC236}">
                <a16:creationId xmlns:a16="http://schemas.microsoft.com/office/drawing/2014/main" id="{3641F7C7-762C-D13C-0A7A-A7724EC6C23A}"/>
              </a:ext>
            </a:extLst>
          </p:cNvPr>
          <p:cNvGrpSpPr/>
          <p:nvPr/>
        </p:nvGrpSpPr>
        <p:grpSpPr>
          <a:xfrm>
            <a:off x="523112" y="4575910"/>
            <a:ext cx="738851" cy="568615"/>
            <a:chOff x="432359" y="3783600"/>
            <a:chExt cx="610920" cy="470160"/>
          </a:xfrm>
        </p:grpSpPr>
        <p:sp>
          <p:nvSpPr>
            <p:cNvPr id="94" name="Freeform 93">
              <a:extLst>
                <a:ext uri="{FF2B5EF4-FFF2-40B4-BE49-F238E27FC236}">
                  <a16:creationId xmlns:a16="http://schemas.microsoft.com/office/drawing/2014/main" id="{37F3F3F8-F60F-5351-2C4D-E279E5353D75}"/>
                </a:ext>
              </a:extLst>
            </p:cNvPr>
            <p:cNvSpPr/>
            <p:nvPr/>
          </p:nvSpPr>
          <p:spPr>
            <a:xfrm>
              <a:off x="732599" y="4042439"/>
              <a:ext cx="310680" cy="199440"/>
            </a:xfrm>
            <a:custGeom>
              <a:avLst/>
              <a:gdLst/>
              <a:ahLst/>
              <a:cxnLst>
                <a:cxn ang="3cd4">
                  <a:pos x="hc" y="t"/>
                </a:cxn>
                <a:cxn ang="cd2">
                  <a:pos x="l" y="vc"/>
                </a:cxn>
                <a:cxn ang="cd4">
                  <a:pos x="hc" y="b"/>
                </a:cxn>
                <a:cxn ang="0">
                  <a:pos x="r" y="vc"/>
                </a:cxn>
              </a:cxnLst>
              <a:rect l="l" t="t" r="r" b="b"/>
              <a:pathLst>
                <a:path w="864" h="555">
                  <a:moveTo>
                    <a:pt x="0" y="555"/>
                  </a:moveTo>
                  <a:cubicBezTo>
                    <a:pt x="222" y="555"/>
                    <a:pt x="793" y="294"/>
                    <a:pt x="849" y="196"/>
                  </a:cubicBezTo>
                  <a:cubicBezTo>
                    <a:pt x="905" y="98"/>
                    <a:pt x="793" y="0"/>
                    <a:pt x="736" y="0"/>
                  </a:cubicBezTo>
                  <a:cubicBezTo>
                    <a:pt x="736" y="140"/>
                    <a:pt x="0" y="322"/>
                    <a:pt x="0" y="555"/>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95" name="Group 94">
              <a:extLst>
                <a:ext uri="{FF2B5EF4-FFF2-40B4-BE49-F238E27FC236}">
                  <a16:creationId xmlns:a16="http://schemas.microsoft.com/office/drawing/2014/main" id="{56093FD0-915C-9757-598B-0F41048BD597}"/>
                </a:ext>
              </a:extLst>
            </p:cNvPr>
            <p:cNvGrpSpPr/>
            <p:nvPr/>
          </p:nvGrpSpPr>
          <p:grpSpPr>
            <a:xfrm>
              <a:off x="432359" y="3783600"/>
              <a:ext cx="570241" cy="470160"/>
              <a:chOff x="432359" y="3783600"/>
              <a:chExt cx="570241" cy="470160"/>
            </a:xfrm>
          </p:grpSpPr>
          <p:sp>
            <p:nvSpPr>
              <p:cNvPr id="96" name="Freeform 95">
                <a:extLst>
                  <a:ext uri="{FF2B5EF4-FFF2-40B4-BE49-F238E27FC236}">
                    <a16:creationId xmlns:a16="http://schemas.microsoft.com/office/drawing/2014/main" id="{189C9862-BF91-CA8A-EA7A-99A1EDFF5C9C}"/>
                  </a:ext>
                </a:extLst>
              </p:cNvPr>
              <p:cNvSpPr/>
              <p:nvPr/>
            </p:nvSpPr>
            <p:spPr>
              <a:xfrm>
                <a:off x="432359" y="3948120"/>
                <a:ext cx="285120" cy="305280"/>
              </a:xfrm>
              <a:custGeom>
                <a:avLst/>
                <a:gdLst/>
                <a:ahLst/>
                <a:cxnLst>
                  <a:cxn ang="3cd4">
                    <a:pos x="hc" y="t"/>
                  </a:cxn>
                  <a:cxn ang="cd2">
                    <a:pos x="l" y="vc"/>
                  </a:cxn>
                  <a:cxn ang="cd4">
                    <a:pos x="hc" y="b"/>
                  </a:cxn>
                  <a:cxn ang="0">
                    <a:pos x="r" y="vc"/>
                  </a:cxn>
                </a:cxnLst>
                <a:rect l="l" t="t" r="r" b="b"/>
                <a:pathLst>
                  <a:path w="793" h="849">
                    <a:moveTo>
                      <a:pt x="0" y="392"/>
                    </a:moveTo>
                    <a:lnTo>
                      <a:pt x="0" y="0"/>
                    </a:lnTo>
                    <a:lnTo>
                      <a:pt x="793" y="457"/>
                    </a:lnTo>
                    <a:lnTo>
                      <a:pt x="793" y="849"/>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97" name="Freeform 96">
                <a:extLst>
                  <a:ext uri="{FF2B5EF4-FFF2-40B4-BE49-F238E27FC236}">
                    <a16:creationId xmlns:a16="http://schemas.microsoft.com/office/drawing/2014/main" id="{8264C350-D68C-1677-E1E8-95FD9331A655}"/>
                  </a:ext>
                </a:extLst>
              </p:cNvPr>
              <p:cNvSpPr/>
              <p:nvPr/>
            </p:nvSpPr>
            <p:spPr>
              <a:xfrm>
                <a:off x="717840" y="3948120"/>
                <a:ext cx="284760" cy="305280"/>
              </a:xfrm>
              <a:custGeom>
                <a:avLst/>
                <a:gdLst/>
                <a:ahLst/>
                <a:cxnLst>
                  <a:cxn ang="3cd4">
                    <a:pos x="hc" y="t"/>
                  </a:cxn>
                  <a:cxn ang="cd2">
                    <a:pos x="l" y="vc"/>
                  </a:cxn>
                  <a:cxn ang="cd4">
                    <a:pos x="hc" y="b"/>
                  </a:cxn>
                  <a:cxn ang="0">
                    <a:pos x="r" y="vc"/>
                  </a:cxn>
                </a:cxnLst>
                <a:rect l="l" t="t" r="r" b="b"/>
                <a:pathLst>
                  <a:path w="792" h="849">
                    <a:moveTo>
                      <a:pt x="0" y="849"/>
                    </a:moveTo>
                    <a:lnTo>
                      <a:pt x="0" y="457"/>
                    </a:lnTo>
                    <a:lnTo>
                      <a:pt x="792" y="0"/>
                    </a:lnTo>
                    <a:lnTo>
                      <a:pt x="792" y="392"/>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98" name="Freeform 97">
                <a:extLst>
                  <a:ext uri="{FF2B5EF4-FFF2-40B4-BE49-F238E27FC236}">
                    <a16:creationId xmlns:a16="http://schemas.microsoft.com/office/drawing/2014/main" id="{EDE814C2-FB8C-2FCF-CC44-E3A19260E2FF}"/>
                  </a:ext>
                </a:extLst>
              </p:cNvPr>
              <p:cNvSpPr/>
              <p:nvPr/>
            </p:nvSpPr>
            <p:spPr>
              <a:xfrm>
                <a:off x="432359" y="3783600"/>
                <a:ext cx="570240" cy="329040"/>
              </a:xfrm>
              <a:custGeom>
                <a:avLst/>
                <a:gdLst/>
                <a:ahLst/>
                <a:cxnLst>
                  <a:cxn ang="3cd4">
                    <a:pos x="hc" y="t"/>
                  </a:cxn>
                  <a:cxn ang="cd2">
                    <a:pos x="l" y="vc"/>
                  </a:cxn>
                  <a:cxn ang="cd4">
                    <a:pos x="hc" y="b"/>
                  </a:cxn>
                  <a:cxn ang="0">
                    <a:pos x="r" y="vc"/>
                  </a:cxn>
                </a:cxnLst>
                <a:rect l="l" t="t" r="r" b="b"/>
                <a:pathLst>
                  <a:path w="1585" h="915">
                    <a:moveTo>
                      <a:pt x="793" y="915"/>
                    </a:moveTo>
                    <a:lnTo>
                      <a:pt x="0" y="457"/>
                    </a:lnTo>
                    <a:lnTo>
                      <a:pt x="793" y="0"/>
                    </a:lnTo>
                    <a:lnTo>
                      <a:pt x="1585" y="457"/>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99" name="Freeform 98">
                <a:extLst>
                  <a:ext uri="{FF2B5EF4-FFF2-40B4-BE49-F238E27FC236}">
                    <a16:creationId xmlns:a16="http://schemas.microsoft.com/office/drawing/2014/main" id="{66DD15AA-26CF-FFAA-B940-C5B0A5F6AFAA}"/>
                  </a:ext>
                </a:extLst>
              </p:cNvPr>
              <p:cNvSpPr/>
              <p:nvPr/>
            </p:nvSpPr>
            <p:spPr>
              <a:xfrm>
                <a:off x="432359" y="3783600"/>
                <a:ext cx="570240" cy="470160"/>
              </a:xfrm>
              <a:custGeom>
                <a:avLst/>
                <a:gdLst/>
                <a:ahLst/>
                <a:cxnLst>
                  <a:cxn ang="3cd4">
                    <a:pos x="hc" y="t"/>
                  </a:cxn>
                  <a:cxn ang="cd2">
                    <a:pos x="l" y="vc"/>
                  </a:cxn>
                  <a:cxn ang="cd4">
                    <a:pos x="hc" y="b"/>
                  </a:cxn>
                  <a:cxn ang="0">
                    <a:pos x="r" y="vc"/>
                  </a:cxn>
                </a:cxnLst>
                <a:rect l="l" t="t" r="r" b="b"/>
                <a:pathLst>
                  <a:path w="1585" h="1307">
                    <a:moveTo>
                      <a:pt x="0" y="849"/>
                    </a:moveTo>
                    <a:lnTo>
                      <a:pt x="0" y="457"/>
                    </a:lnTo>
                    <a:lnTo>
                      <a:pt x="793" y="0"/>
                    </a:lnTo>
                    <a:lnTo>
                      <a:pt x="1585" y="457"/>
                    </a:lnTo>
                    <a:lnTo>
                      <a:pt x="1585" y="849"/>
                    </a:lnTo>
                    <a:lnTo>
                      <a:pt x="793" y="1307"/>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00" name="Freeform 99">
                <a:extLst>
                  <a:ext uri="{FF2B5EF4-FFF2-40B4-BE49-F238E27FC236}">
                    <a16:creationId xmlns:a16="http://schemas.microsoft.com/office/drawing/2014/main" id="{BB9B2A3A-7D4D-A6FF-3C11-6FB00AB33693}"/>
                  </a:ext>
                </a:extLst>
              </p:cNvPr>
              <p:cNvSpPr/>
              <p:nvPr/>
            </p:nvSpPr>
            <p:spPr>
              <a:xfrm>
                <a:off x="513719" y="3936600"/>
                <a:ext cx="142200" cy="82080"/>
              </a:xfrm>
              <a:custGeom>
                <a:avLst/>
                <a:gdLst/>
                <a:ahLst/>
                <a:cxnLst>
                  <a:cxn ang="3cd4">
                    <a:pos x="hc" y="t"/>
                  </a:cxn>
                  <a:cxn ang="cd2">
                    <a:pos x="l" y="vc"/>
                  </a:cxn>
                  <a:cxn ang="cd4">
                    <a:pos x="hc" y="b"/>
                  </a:cxn>
                  <a:cxn ang="0">
                    <a:pos x="r" y="vc"/>
                  </a:cxn>
                </a:cxnLst>
                <a:rect l="l" t="t" r="r" b="b"/>
                <a:pathLst>
                  <a:path w="396" h="229">
                    <a:moveTo>
                      <a:pt x="56" y="65"/>
                    </a:moveTo>
                    <a:lnTo>
                      <a:pt x="340"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01" name="Freeform 100">
                <a:extLst>
                  <a:ext uri="{FF2B5EF4-FFF2-40B4-BE49-F238E27FC236}">
                    <a16:creationId xmlns:a16="http://schemas.microsoft.com/office/drawing/2014/main" id="{11C4BA14-063E-27CB-2559-4423520BD9A7}"/>
                  </a:ext>
                </a:extLst>
              </p:cNvPr>
              <p:cNvSpPr/>
              <p:nvPr/>
            </p:nvSpPr>
            <p:spPr>
              <a:xfrm>
                <a:off x="656640" y="3948120"/>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02" name="Freeform 101">
                <a:extLst>
                  <a:ext uri="{FF2B5EF4-FFF2-40B4-BE49-F238E27FC236}">
                    <a16:creationId xmlns:a16="http://schemas.microsoft.com/office/drawing/2014/main" id="{18AAD5B1-09DB-EC73-5019-587C54AF8778}"/>
                  </a:ext>
                </a:extLst>
              </p:cNvPr>
              <p:cNvSpPr/>
              <p:nvPr/>
            </p:nvSpPr>
            <p:spPr>
              <a:xfrm>
                <a:off x="636120" y="3866039"/>
                <a:ext cx="142200" cy="82080"/>
              </a:xfrm>
              <a:custGeom>
                <a:avLst/>
                <a:gdLst/>
                <a:ahLst/>
                <a:cxnLst>
                  <a:cxn ang="3cd4">
                    <a:pos x="hc" y="t"/>
                  </a:cxn>
                  <a:cxn ang="cd2">
                    <a:pos x="l" y="vc"/>
                  </a:cxn>
                  <a:cxn ang="cd4">
                    <a:pos x="hc" y="b"/>
                  </a:cxn>
                  <a:cxn ang="0">
                    <a:pos x="r" y="vc"/>
                  </a:cxn>
                </a:cxnLst>
                <a:rect l="l" t="t" r="r" b="b"/>
                <a:pathLst>
                  <a:path w="396" h="229">
                    <a:moveTo>
                      <a:pt x="56" y="65"/>
                    </a:moveTo>
                    <a:lnTo>
                      <a:pt x="339"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03" name="Freeform 102">
                <a:extLst>
                  <a:ext uri="{FF2B5EF4-FFF2-40B4-BE49-F238E27FC236}">
                    <a16:creationId xmlns:a16="http://schemas.microsoft.com/office/drawing/2014/main" id="{D8FE4922-8CB7-58B0-327B-53570DC8EFB2}"/>
                  </a:ext>
                </a:extLst>
              </p:cNvPr>
              <p:cNvSpPr/>
              <p:nvPr/>
            </p:nvSpPr>
            <p:spPr>
              <a:xfrm>
                <a:off x="778680" y="3877559"/>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nvGrpSpPr>
          <p:cNvPr id="104" name="Group 103">
            <a:extLst>
              <a:ext uri="{FF2B5EF4-FFF2-40B4-BE49-F238E27FC236}">
                <a16:creationId xmlns:a16="http://schemas.microsoft.com/office/drawing/2014/main" id="{E855CC7D-D836-ADBD-5EC2-F1ACDA830BA4}"/>
              </a:ext>
            </a:extLst>
          </p:cNvPr>
          <p:cNvGrpSpPr/>
          <p:nvPr/>
        </p:nvGrpSpPr>
        <p:grpSpPr>
          <a:xfrm>
            <a:off x="473914" y="4889387"/>
            <a:ext cx="738851" cy="568615"/>
            <a:chOff x="391680" y="4042799"/>
            <a:chExt cx="610920" cy="470160"/>
          </a:xfrm>
        </p:grpSpPr>
        <p:sp>
          <p:nvSpPr>
            <p:cNvPr id="105" name="Freeform 104">
              <a:extLst>
                <a:ext uri="{FF2B5EF4-FFF2-40B4-BE49-F238E27FC236}">
                  <a16:creationId xmlns:a16="http://schemas.microsoft.com/office/drawing/2014/main" id="{4110F6F9-644E-2304-EB28-ED83BBAD581C}"/>
                </a:ext>
              </a:extLst>
            </p:cNvPr>
            <p:cNvSpPr/>
            <p:nvPr/>
          </p:nvSpPr>
          <p:spPr>
            <a:xfrm>
              <a:off x="691920" y="4301640"/>
              <a:ext cx="310680" cy="199440"/>
            </a:xfrm>
            <a:custGeom>
              <a:avLst/>
              <a:gdLst/>
              <a:ahLst/>
              <a:cxnLst>
                <a:cxn ang="3cd4">
                  <a:pos x="hc" y="t"/>
                </a:cxn>
                <a:cxn ang="cd2">
                  <a:pos x="l" y="vc"/>
                </a:cxn>
                <a:cxn ang="cd4">
                  <a:pos x="hc" y="b"/>
                </a:cxn>
                <a:cxn ang="0">
                  <a:pos x="r" y="vc"/>
                </a:cxn>
              </a:cxnLst>
              <a:rect l="l" t="t" r="r" b="b"/>
              <a:pathLst>
                <a:path w="864" h="555">
                  <a:moveTo>
                    <a:pt x="0" y="555"/>
                  </a:moveTo>
                  <a:cubicBezTo>
                    <a:pt x="222" y="555"/>
                    <a:pt x="793" y="294"/>
                    <a:pt x="849" y="196"/>
                  </a:cubicBezTo>
                  <a:cubicBezTo>
                    <a:pt x="905" y="98"/>
                    <a:pt x="793" y="0"/>
                    <a:pt x="736" y="0"/>
                  </a:cubicBezTo>
                  <a:cubicBezTo>
                    <a:pt x="736" y="140"/>
                    <a:pt x="0" y="322"/>
                    <a:pt x="0" y="555"/>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106" name="Group 105">
              <a:extLst>
                <a:ext uri="{FF2B5EF4-FFF2-40B4-BE49-F238E27FC236}">
                  <a16:creationId xmlns:a16="http://schemas.microsoft.com/office/drawing/2014/main" id="{B99345B7-0205-8C1D-B977-2CC746258226}"/>
                </a:ext>
              </a:extLst>
            </p:cNvPr>
            <p:cNvGrpSpPr/>
            <p:nvPr/>
          </p:nvGrpSpPr>
          <p:grpSpPr>
            <a:xfrm>
              <a:off x="391680" y="4042799"/>
              <a:ext cx="570240" cy="470160"/>
              <a:chOff x="391680" y="4042799"/>
              <a:chExt cx="570240" cy="470160"/>
            </a:xfrm>
          </p:grpSpPr>
          <p:sp>
            <p:nvSpPr>
              <p:cNvPr id="107" name="Freeform 106">
                <a:extLst>
                  <a:ext uri="{FF2B5EF4-FFF2-40B4-BE49-F238E27FC236}">
                    <a16:creationId xmlns:a16="http://schemas.microsoft.com/office/drawing/2014/main" id="{BCB2F87B-5E05-6625-2C3D-89A1BC138340}"/>
                  </a:ext>
                </a:extLst>
              </p:cNvPr>
              <p:cNvSpPr/>
              <p:nvPr/>
            </p:nvSpPr>
            <p:spPr>
              <a:xfrm>
                <a:off x="391680" y="4207320"/>
                <a:ext cx="285120" cy="305280"/>
              </a:xfrm>
              <a:custGeom>
                <a:avLst/>
                <a:gdLst/>
                <a:ahLst/>
                <a:cxnLst>
                  <a:cxn ang="3cd4">
                    <a:pos x="hc" y="t"/>
                  </a:cxn>
                  <a:cxn ang="cd2">
                    <a:pos x="l" y="vc"/>
                  </a:cxn>
                  <a:cxn ang="cd4">
                    <a:pos x="hc" y="b"/>
                  </a:cxn>
                  <a:cxn ang="0">
                    <a:pos x="r" y="vc"/>
                  </a:cxn>
                </a:cxnLst>
                <a:rect l="l" t="t" r="r" b="b"/>
                <a:pathLst>
                  <a:path w="793" h="849">
                    <a:moveTo>
                      <a:pt x="0" y="392"/>
                    </a:moveTo>
                    <a:lnTo>
                      <a:pt x="0" y="0"/>
                    </a:lnTo>
                    <a:lnTo>
                      <a:pt x="793" y="457"/>
                    </a:lnTo>
                    <a:lnTo>
                      <a:pt x="793" y="849"/>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08" name="Freeform 107">
                <a:extLst>
                  <a:ext uri="{FF2B5EF4-FFF2-40B4-BE49-F238E27FC236}">
                    <a16:creationId xmlns:a16="http://schemas.microsoft.com/office/drawing/2014/main" id="{220990FC-3C8B-AAC4-C547-86746EE17BCA}"/>
                  </a:ext>
                </a:extLst>
              </p:cNvPr>
              <p:cNvSpPr/>
              <p:nvPr/>
            </p:nvSpPr>
            <p:spPr>
              <a:xfrm>
                <a:off x="677160" y="4207320"/>
                <a:ext cx="284760" cy="305280"/>
              </a:xfrm>
              <a:custGeom>
                <a:avLst/>
                <a:gdLst/>
                <a:ahLst/>
                <a:cxnLst>
                  <a:cxn ang="3cd4">
                    <a:pos x="hc" y="t"/>
                  </a:cxn>
                  <a:cxn ang="cd2">
                    <a:pos x="l" y="vc"/>
                  </a:cxn>
                  <a:cxn ang="cd4">
                    <a:pos x="hc" y="b"/>
                  </a:cxn>
                  <a:cxn ang="0">
                    <a:pos x="r" y="vc"/>
                  </a:cxn>
                </a:cxnLst>
                <a:rect l="l" t="t" r="r" b="b"/>
                <a:pathLst>
                  <a:path w="792" h="849">
                    <a:moveTo>
                      <a:pt x="0" y="849"/>
                    </a:moveTo>
                    <a:lnTo>
                      <a:pt x="0" y="457"/>
                    </a:lnTo>
                    <a:lnTo>
                      <a:pt x="792" y="0"/>
                    </a:lnTo>
                    <a:lnTo>
                      <a:pt x="792" y="392"/>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09" name="Freeform 108">
                <a:extLst>
                  <a:ext uri="{FF2B5EF4-FFF2-40B4-BE49-F238E27FC236}">
                    <a16:creationId xmlns:a16="http://schemas.microsoft.com/office/drawing/2014/main" id="{D4516F24-0830-420D-A6F7-4C1EDAB839D0}"/>
                  </a:ext>
                </a:extLst>
              </p:cNvPr>
              <p:cNvSpPr/>
              <p:nvPr/>
            </p:nvSpPr>
            <p:spPr>
              <a:xfrm>
                <a:off x="391680" y="4042799"/>
                <a:ext cx="570240" cy="329040"/>
              </a:xfrm>
              <a:custGeom>
                <a:avLst/>
                <a:gdLst/>
                <a:ahLst/>
                <a:cxnLst>
                  <a:cxn ang="3cd4">
                    <a:pos x="hc" y="t"/>
                  </a:cxn>
                  <a:cxn ang="cd2">
                    <a:pos x="l" y="vc"/>
                  </a:cxn>
                  <a:cxn ang="cd4">
                    <a:pos x="hc" y="b"/>
                  </a:cxn>
                  <a:cxn ang="0">
                    <a:pos x="r" y="vc"/>
                  </a:cxn>
                </a:cxnLst>
                <a:rect l="l" t="t" r="r" b="b"/>
                <a:pathLst>
                  <a:path w="1585" h="915">
                    <a:moveTo>
                      <a:pt x="793" y="915"/>
                    </a:moveTo>
                    <a:lnTo>
                      <a:pt x="0" y="457"/>
                    </a:lnTo>
                    <a:lnTo>
                      <a:pt x="793" y="0"/>
                    </a:lnTo>
                    <a:lnTo>
                      <a:pt x="1585" y="457"/>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10" name="Freeform 109">
                <a:extLst>
                  <a:ext uri="{FF2B5EF4-FFF2-40B4-BE49-F238E27FC236}">
                    <a16:creationId xmlns:a16="http://schemas.microsoft.com/office/drawing/2014/main" id="{B34DCF76-609D-E0B5-CBCC-141CB85A73DF}"/>
                  </a:ext>
                </a:extLst>
              </p:cNvPr>
              <p:cNvSpPr/>
              <p:nvPr/>
            </p:nvSpPr>
            <p:spPr>
              <a:xfrm>
                <a:off x="391680" y="4042799"/>
                <a:ext cx="570240" cy="470160"/>
              </a:xfrm>
              <a:custGeom>
                <a:avLst/>
                <a:gdLst/>
                <a:ahLst/>
                <a:cxnLst>
                  <a:cxn ang="3cd4">
                    <a:pos x="hc" y="t"/>
                  </a:cxn>
                  <a:cxn ang="cd2">
                    <a:pos x="l" y="vc"/>
                  </a:cxn>
                  <a:cxn ang="cd4">
                    <a:pos x="hc" y="b"/>
                  </a:cxn>
                  <a:cxn ang="0">
                    <a:pos x="r" y="vc"/>
                  </a:cxn>
                </a:cxnLst>
                <a:rect l="l" t="t" r="r" b="b"/>
                <a:pathLst>
                  <a:path w="1585" h="1307">
                    <a:moveTo>
                      <a:pt x="0" y="849"/>
                    </a:moveTo>
                    <a:lnTo>
                      <a:pt x="0" y="457"/>
                    </a:lnTo>
                    <a:lnTo>
                      <a:pt x="793" y="0"/>
                    </a:lnTo>
                    <a:lnTo>
                      <a:pt x="1585" y="457"/>
                    </a:lnTo>
                    <a:lnTo>
                      <a:pt x="1585" y="849"/>
                    </a:lnTo>
                    <a:lnTo>
                      <a:pt x="793" y="1307"/>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11" name="Freeform 110">
                <a:extLst>
                  <a:ext uri="{FF2B5EF4-FFF2-40B4-BE49-F238E27FC236}">
                    <a16:creationId xmlns:a16="http://schemas.microsoft.com/office/drawing/2014/main" id="{AE9671C9-4EE9-055A-D263-A4FA7C731853}"/>
                  </a:ext>
                </a:extLst>
              </p:cNvPr>
              <p:cNvSpPr/>
              <p:nvPr/>
            </p:nvSpPr>
            <p:spPr>
              <a:xfrm>
                <a:off x="473040" y="4195800"/>
                <a:ext cx="142200" cy="82080"/>
              </a:xfrm>
              <a:custGeom>
                <a:avLst/>
                <a:gdLst/>
                <a:ahLst/>
                <a:cxnLst>
                  <a:cxn ang="3cd4">
                    <a:pos x="hc" y="t"/>
                  </a:cxn>
                  <a:cxn ang="cd2">
                    <a:pos x="l" y="vc"/>
                  </a:cxn>
                  <a:cxn ang="cd4">
                    <a:pos x="hc" y="b"/>
                  </a:cxn>
                  <a:cxn ang="0">
                    <a:pos x="r" y="vc"/>
                  </a:cxn>
                </a:cxnLst>
                <a:rect l="l" t="t" r="r" b="b"/>
                <a:pathLst>
                  <a:path w="396" h="229">
                    <a:moveTo>
                      <a:pt x="56" y="65"/>
                    </a:moveTo>
                    <a:lnTo>
                      <a:pt x="340"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12" name="Freeform 111">
                <a:extLst>
                  <a:ext uri="{FF2B5EF4-FFF2-40B4-BE49-F238E27FC236}">
                    <a16:creationId xmlns:a16="http://schemas.microsoft.com/office/drawing/2014/main" id="{F23C7CD7-49DE-CA62-36CB-C1C588203E91}"/>
                  </a:ext>
                </a:extLst>
              </p:cNvPr>
              <p:cNvSpPr/>
              <p:nvPr/>
            </p:nvSpPr>
            <p:spPr>
              <a:xfrm>
                <a:off x="615960" y="4207320"/>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13" name="Freeform 112">
                <a:extLst>
                  <a:ext uri="{FF2B5EF4-FFF2-40B4-BE49-F238E27FC236}">
                    <a16:creationId xmlns:a16="http://schemas.microsoft.com/office/drawing/2014/main" id="{ACA033C5-1872-E3A2-7D3D-E2FD235E8CB2}"/>
                  </a:ext>
                </a:extLst>
              </p:cNvPr>
              <p:cNvSpPr/>
              <p:nvPr/>
            </p:nvSpPr>
            <p:spPr>
              <a:xfrm>
                <a:off x="595440" y="4125240"/>
                <a:ext cx="142200" cy="82080"/>
              </a:xfrm>
              <a:custGeom>
                <a:avLst/>
                <a:gdLst/>
                <a:ahLst/>
                <a:cxnLst>
                  <a:cxn ang="3cd4">
                    <a:pos x="hc" y="t"/>
                  </a:cxn>
                  <a:cxn ang="cd2">
                    <a:pos x="l" y="vc"/>
                  </a:cxn>
                  <a:cxn ang="cd4">
                    <a:pos x="hc" y="b"/>
                  </a:cxn>
                  <a:cxn ang="0">
                    <a:pos x="r" y="vc"/>
                  </a:cxn>
                </a:cxnLst>
                <a:rect l="l" t="t" r="r" b="b"/>
                <a:pathLst>
                  <a:path w="396" h="229">
                    <a:moveTo>
                      <a:pt x="56" y="65"/>
                    </a:moveTo>
                    <a:lnTo>
                      <a:pt x="339"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14" name="Freeform 113">
                <a:extLst>
                  <a:ext uri="{FF2B5EF4-FFF2-40B4-BE49-F238E27FC236}">
                    <a16:creationId xmlns:a16="http://schemas.microsoft.com/office/drawing/2014/main" id="{CE17A513-47C9-BDA6-4492-D97F7C288A42}"/>
                  </a:ext>
                </a:extLst>
              </p:cNvPr>
              <p:cNvSpPr/>
              <p:nvPr/>
            </p:nvSpPr>
            <p:spPr>
              <a:xfrm>
                <a:off x="737999" y="4136760"/>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nvGrpSpPr>
          <p:cNvPr id="115" name="Group 114">
            <a:extLst>
              <a:ext uri="{FF2B5EF4-FFF2-40B4-BE49-F238E27FC236}">
                <a16:creationId xmlns:a16="http://schemas.microsoft.com/office/drawing/2014/main" id="{C2992347-1479-9F95-1AC2-EB553E61528B}"/>
              </a:ext>
            </a:extLst>
          </p:cNvPr>
          <p:cNvGrpSpPr/>
          <p:nvPr/>
        </p:nvGrpSpPr>
        <p:grpSpPr>
          <a:xfrm>
            <a:off x="769541" y="4675612"/>
            <a:ext cx="738851" cy="568615"/>
            <a:chOff x="636120" y="3866039"/>
            <a:chExt cx="610920" cy="470160"/>
          </a:xfrm>
        </p:grpSpPr>
        <p:sp>
          <p:nvSpPr>
            <p:cNvPr id="116" name="Freeform 115">
              <a:extLst>
                <a:ext uri="{FF2B5EF4-FFF2-40B4-BE49-F238E27FC236}">
                  <a16:creationId xmlns:a16="http://schemas.microsoft.com/office/drawing/2014/main" id="{21C9B665-2000-EB56-5DD8-614996800840}"/>
                </a:ext>
              </a:extLst>
            </p:cNvPr>
            <p:cNvSpPr/>
            <p:nvPr/>
          </p:nvSpPr>
          <p:spPr>
            <a:xfrm>
              <a:off x="936360" y="4124880"/>
              <a:ext cx="310680" cy="199440"/>
            </a:xfrm>
            <a:custGeom>
              <a:avLst/>
              <a:gdLst/>
              <a:ahLst/>
              <a:cxnLst>
                <a:cxn ang="3cd4">
                  <a:pos x="hc" y="t"/>
                </a:cxn>
                <a:cxn ang="cd2">
                  <a:pos x="l" y="vc"/>
                </a:cxn>
                <a:cxn ang="cd4">
                  <a:pos x="hc" y="b"/>
                </a:cxn>
                <a:cxn ang="0">
                  <a:pos x="r" y="vc"/>
                </a:cxn>
              </a:cxnLst>
              <a:rect l="l" t="t" r="r" b="b"/>
              <a:pathLst>
                <a:path w="864" h="555">
                  <a:moveTo>
                    <a:pt x="0" y="555"/>
                  </a:moveTo>
                  <a:cubicBezTo>
                    <a:pt x="222" y="555"/>
                    <a:pt x="793" y="294"/>
                    <a:pt x="849" y="196"/>
                  </a:cubicBezTo>
                  <a:cubicBezTo>
                    <a:pt x="905" y="98"/>
                    <a:pt x="793" y="0"/>
                    <a:pt x="736" y="0"/>
                  </a:cubicBezTo>
                  <a:cubicBezTo>
                    <a:pt x="736" y="140"/>
                    <a:pt x="0" y="322"/>
                    <a:pt x="0" y="555"/>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117" name="Group 116">
              <a:extLst>
                <a:ext uri="{FF2B5EF4-FFF2-40B4-BE49-F238E27FC236}">
                  <a16:creationId xmlns:a16="http://schemas.microsoft.com/office/drawing/2014/main" id="{CC519CDC-F9D5-8AF5-2992-3D078B870DB5}"/>
                </a:ext>
              </a:extLst>
            </p:cNvPr>
            <p:cNvGrpSpPr/>
            <p:nvPr/>
          </p:nvGrpSpPr>
          <p:grpSpPr>
            <a:xfrm>
              <a:off x="636120" y="3866039"/>
              <a:ext cx="570240" cy="470160"/>
              <a:chOff x="636120" y="3866039"/>
              <a:chExt cx="570240" cy="470160"/>
            </a:xfrm>
          </p:grpSpPr>
          <p:sp>
            <p:nvSpPr>
              <p:cNvPr id="118" name="Freeform 117">
                <a:extLst>
                  <a:ext uri="{FF2B5EF4-FFF2-40B4-BE49-F238E27FC236}">
                    <a16:creationId xmlns:a16="http://schemas.microsoft.com/office/drawing/2014/main" id="{0A717932-52F0-CD9A-F210-D5362CBCB3C0}"/>
                  </a:ext>
                </a:extLst>
              </p:cNvPr>
              <p:cNvSpPr/>
              <p:nvPr/>
            </p:nvSpPr>
            <p:spPr>
              <a:xfrm>
                <a:off x="636120" y="4030560"/>
                <a:ext cx="285120" cy="305280"/>
              </a:xfrm>
              <a:custGeom>
                <a:avLst/>
                <a:gdLst/>
                <a:ahLst/>
                <a:cxnLst>
                  <a:cxn ang="3cd4">
                    <a:pos x="hc" y="t"/>
                  </a:cxn>
                  <a:cxn ang="cd2">
                    <a:pos x="l" y="vc"/>
                  </a:cxn>
                  <a:cxn ang="cd4">
                    <a:pos x="hc" y="b"/>
                  </a:cxn>
                  <a:cxn ang="0">
                    <a:pos x="r" y="vc"/>
                  </a:cxn>
                </a:cxnLst>
                <a:rect l="l" t="t" r="r" b="b"/>
                <a:pathLst>
                  <a:path w="793" h="849">
                    <a:moveTo>
                      <a:pt x="0" y="392"/>
                    </a:moveTo>
                    <a:lnTo>
                      <a:pt x="0" y="0"/>
                    </a:lnTo>
                    <a:lnTo>
                      <a:pt x="793" y="457"/>
                    </a:lnTo>
                    <a:lnTo>
                      <a:pt x="793" y="849"/>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19" name="Freeform 118">
                <a:extLst>
                  <a:ext uri="{FF2B5EF4-FFF2-40B4-BE49-F238E27FC236}">
                    <a16:creationId xmlns:a16="http://schemas.microsoft.com/office/drawing/2014/main" id="{11C98DA9-9E21-5343-7C29-914A302310E3}"/>
                  </a:ext>
                </a:extLst>
              </p:cNvPr>
              <p:cNvSpPr/>
              <p:nvPr/>
            </p:nvSpPr>
            <p:spPr>
              <a:xfrm>
                <a:off x="921600" y="4030560"/>
                <a:ext cx="284760" cy="305280"/>
              </a:xfrm>
              <a:custGeom>
                <a:avLst/>
                <a:gdLst/>
                <a:ahLst/>
                <a:cxnLst>
                  <a:cxn ang="3cd4">
                    <a:pos x="hc" y="t"/>
                  </a:cxn>
                  <a:cxn ang="cd2">
                    <a:pos x="l" y="vc"/>
                  </a:cxn>
                  <a:cxn ang="cd4">
                    <a:pos x="hc" y="b"/>
                  </a:cxn>
                  <a:cxn ang="0">
                    <a:pos x="r" y="vc"/>
                  </a:cxn>
                </a:cxnLst>
                <a:rect l="l" t="t" r="r" b="b"/>
                <a:pathLst>
                  <a:path w="792" h="849">
                    <a:moveTo>
                      <a:pt x="0" y="849"/>
                    </a:moveTo>
                    <a:lnTo>
                      <a:pt x="0" y="457"/>
                    </a:lnTo>
                    <a:lnTo>
                      <a:pt x="792" y="0"/>
                    </a:lnTo>
                    <a:lnTo>
                      <a:pt x="792" y="392"/>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20" name="Freeform 119">
                <a:extLst>
                  <a:ext uri="{FF2B5EF4-FFF2-40B4-BE49-F238E27FC236}">
                    <a16:creationId xmlns:a16="http://schemas.microsoft.com/office/drawing/2014/main" id="{F0471562-BBF3-29FC-1C78-5DADBD8CC3D3}"/>
                  </a:ext>
                </a:extLst>
              </p:cNvPr>
              <p:cNvSpPr/>
              <p:nvPr/>
            </p:nvSpPr>
            <p:spPr>
              <a:xfrm>
                <a:off x="636120" y="3866039"/>
                <a:ext cx="570240" cy="329040"/>
              </a:xfrm>
              <a:custGeom>
                <a:avLst/>
                <a:gdLst/>
                <a:ahLst/>
                <a:cxnLst>
                  <a:cxn ang="3cd4">
                    <a:pos x="hc" y="t"/>
                  </a:cxn>
                  <a:cxn ang="cd2">
                    <a:pos x="l" y="vc"/>
                  </a:cxn>
                  <a:cxn ang="cd4">
                    <a:pos x="hc" y="b"/>
                  </a:cxn>
                  <a:cxn ang="0">
                    <a:pos x="r" y="vc"/>
                  </a:cxn>
                </a:cxnLst>
                <a:rect l="l" t="t" r="r" b="b"/>
                <a:pathLst>
                  <a:path w="1585" h="915">
                    <a:moveTo>
                      <a:pt x="793" y="915"/>
                    </a:moveTo>
                    <a:lnTo>
                      <a:pt x="0" y="457"/>
                    </a:lnTo>
                    <a:lnTo>
                      <a:pt x="793" y="0"/>
                    </a:lnTo>
                    <a:lnTo>
                      <a:pt x="1585" y="457"/>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21" name="Freeform 120">
                <a:extLst>
                  <a:ext uri="{FF2B5EF4-FFF2-40B4-BE49-F238E27FC236}">
                    <a16:creationId xmlns:a16="http://schemas.microsoft.com/office/drawing/2014/main" id="{20750743-DF2B-1088-C262-9F07264A0409}"/>
                  </a:ext>
                </a:extLst>
              </p:cNvPr>
              <p:cNvSpPr/>
              <p:nvPr/>
            </p:nvSpPr>
            <p:spPr>
              <a:xfrm>
                <a:off x="636120" y="3866039"/>
                <a:ext cx="570240" cy="470160"/>
              </a:xfrm>
              <a:custGeom>
                <a:avLst/>
                <a:gdLst/>
                <a:ahLst/>
                <a:cxnLst>
                  <a:cxn ang="3cd4">
                    <a:pos x="hc" y="t"/>
                  </a:cxn>
                  <a:cxn ang="cd2">
                    <a:pos x="l" y="vc"/>
                  </a:cxn>
                  <a:cxn ang="cd4">
                    <a:pos x="hc" y="b"/>
                  </a:cxn>
                  <a:cxn ang="0">
                    <a:pos x="r" y="vc"/>
                  </a:cxn>
                </a:cxnLst>
                <a:rect l="l" t="t" r="r" b="b"/>
                <a:pathLst>
                  <a:path w="1585" h="1307">
                    <a:moveTo>
                      <a:pt x="0" y="849"/>
                    </a:moveTo>
                    <a:lnTo>
                      <a:pt x="0" y="457"/>
                    </a:lnTo>
                    <a:lnTo>
                      <a:pt x="793" y="0"/>
                    </a:lnTo>
                    <a:lnTo>
                      <a:pt x="1585" y="457"/>
                    </a:lnTo>
                    <a:lnTo>
                      <a:pt x="1585" y="849"/>
                    </a:lnTo>
                    <a:lnTo>
                      <a:pt x="793" y="1307"/>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22" name="Freeform 121">
                <a:extLst>
                  <a:ext uri="{FF2B5EF4-FFF2-40B4-BE49-F238E27FC236}">
                    <a16:creationId xmlns:a16="http://schemas.microsoft.com/office/drawing/2014/main" id="{DF139E3D-D4C0-204B-12CC-733D06B890BC}"/>
                  </a:ext>
                </a:extLst>
              </p:cNvPr>
              <p:cNvSpPr/>
              <p:nvPr/>
            </p:nvSpPr>
            <p:spPr>
              <a:xfrm>
                <a:off x="717480" y="4019040"/>
                <a:ext cx="142200" cy="82080"/>
              </a:xfrm>
              <a:custGeom>
                <a:avLst/>
                <a:gdLst/>
                <a:ahLst/>
                <a:cxnLst>
                  <a:cxn ang="3cd4">
                    <a:pos x="hc" y="t"/>
                  </a:cxn>
                  <a:cxn ang="cd2">
                    <a:pos x="l" y="vc"/>
                  </a:cxn>
                  <a:cxn ang="cd4">
                    <a:pos x="hc" y="b"/>
                  </a:cxn>
                  <a:cxn ang="0">
                    <a:pos x="r" y="vc"/>
                  </a:cxn>
                </a:cxnLst>
                <a:rect l="l" t="t" r="r" b="b"/>
                <a:pathLst>
                  <a:path w="396" h="229">
                    <a:moveTo>
                      <a:pt x="56" y="65"/>
                    </a:moveTo>
                    <a:lnTo>
                      <a:pt x="340"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23" name="Freeform 122">
                <a:extLst>
                  <a:ext uri="{FF2B5EF4-FFF2-40B4-BE49-F238E27FC236}">
                    <a16:creationId xmlns:a16="http://schemas.microsoft.com/office/drawing/2014/main" id="{1636A498-D905-0239-6B70-56151060D1CA}"/>
                  </a:ext>
                </a:extLst>
              </p:cNvPr>
              <p:cNvSpPr/>
              <p:nvPr/>
            </p:nvSpPr>
            <p:spPr>
              <a:xfrm>
                <a:off x="860399" y="4030560"/>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24" name="Freeform 123">
                <a:extLst>
                  <a:ext uri="{FF2B5EF4-FFF2-40B4-BE49-F238E27FC236}">
                    <a16:creationId xmlns:a16="http://schemas.microsoft.com/office/drawing/2014/main" id="{1A8B454F-8542-D76D-B9EA-6731F919D643}"/>
                  </a:ext>
                </a:extLst>
              </p:cNvPr>
              <p:cNvSpPr/>
              <p:nvPr/>
            </p:nvSpPr>
            <p:spPr>
              <a:xfrm>
                <a:off x="839879" y="3948480"/>
                <a:ext cx="142200" cy="82080"/>
              </a:xfrm>
              <a:custGeom>
                <a:avLst/>
                <a:gdLst/>
                <a:ahLst/>
                <a:cxnLst>
                  <a:cxn ang="3cd4">
                    <a:pos x="hc" y="t"/>
                  </a:cxn>
                  <a:cxn ang="cd2">
                    <a:pos x="l" y="vc"/>
                  </a:cxn>
                  <a:cxn ang="cd4">
                    <a:pos x="hc" y="b"/>
                  </a:cxn>
                  <a:cxn ang="0">
                    <a:pos x="r" y="vc"/>
                  </a:cxn>
                </a:cxnLst>
                <a:rect l="l" t="t" r="r" b="b"/>
                <a:pathLst>
                  <a:path w="396" h="229">
                    <a:moveTo>
                      <a:pt x="56" y="65"/>
                    </a:moveTo>
                    <a:lnTo>
                      <a:pt x="339"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25" name="Freeform 124">
                <a:extLst>
                  <a:ext uri="{FF2B5EF4-FFF2-40B4-BE49-F238E27FC236}">
                    <a16:creationId xmlns:a16="http://schemas.microsoft.com/office/drawing/2014/main" id="{65D56648-0250-6B6F-5FA8-81466DA04AE4}"/>
                  </a:ext>
                </a:extLst>
              </p:cNvPr>
              <p:cNvSpPr/>
              <p:nvPr/>
            </p:nvSpPr>
            <p:spPr>
              <a:xfrm>
                <a:off x="982440" y="3960000"/>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nvGrpSpPr>
          <p:cNvPr id="126" name="Group 125">
            <a:extLst>
              <a:ext uri="{FF2B5EF4-FFF2-40B4-BE49-F238E27FC236}">
                <a16:creationId xmlns:a16="http://schemas.microsoft.com/office/drawing/2014/main" id="{213BB2E8-9A6D-8948-E206-99E3F39EEFEB}"/>
              </a:ext>
            </a:extLst>
          </p:cNvPr>
          <p:cNvGrpSpPr/>
          <p:nvPr/>
        </p:nvGrpSpPr>
        <p:grpSpPr>
          <a:xfrm>
            <a:off x="947179" y="4959921"/>
            <a:ext cx="738852" cy="568615"/>
            <a:chOff x="782999" y="4101120"/>
            <a:chExt cx="610921" cy="470160"/>
          </a:xfrm>
        </p:grpSpPr>
        <p:sp>
          <p:nvSpPr>
            <p:cNvPr id="127" name="Freeform 126">
              <a:extLst>
                <a:ext uri="{FF2B5EF4-FFF2-40B4-BE49-F238E27FC236}">
                  <a16:creationId xmlns:a16="http://schemas.microsoft.com/office/drawing/2014/main" id="{2DC830DB-EEE7-3AB5-E872-7B51A6CA2B8D}"/>
                </a:ext>
              </a:extLst>
            </p:cNvPr>
            <p:cNvSpPr/>
            <p:nvPr/>
          </p:nvSpPr>
          <p:spPr>
            <a:xfrm>
              <a:off x="1083240" y="4359960"/>
              <a:ext cx="310680" cy="199440"/>
            </a:xfrm>
            <a:custGeom>
              <a:avLst/>
              <a:gdLst/>
              <a:ahLst/>
              <a:cxnLst>
                <a:cxn ang="3cd4">
                  <a:pos x="hc" y="t"/>
                </a:cxn>
                <a:cxn ang="cd2">
                  <a:pos x="l" y="vc"/>
                </a:cxn>
                <a:cxn ang="cd4">
                  <a:pos x="hc" y="b"/>
                </a:cxn>
                <a:cxn ang="0">
                  <a:pos x="r" y="vc"/>
                </a:cxn>
              </a:cxnLst>
              <a:rect l="l" t="t" r="r" b="b"/>
              <a:pathLst>
                <a:path w="864" h="555">
                  <a:moveTo>
                    <a:pt x="0" y="555"/>
                  </a:moveTo>
                  <a:cubicBezTo>
                    <a:pt x="222" y="555"/>
                    <a:pt x="793" y="294"/>
                    <a:pt x="849" y="196"/>
                  </a:cubicBezTo>
                  <a:cubicBezTo>
                    <a:pt x="905" y="98"/>
                    <a:pt x="793" y="0"/>
                    <a:pt x="736" y="0"/>
                  </a:cubicBezTo>
                  <a:cubicBezTo>
                    <a:pt x="736" y="140"/>
                    <a:pt x="0" y="322"/>
                    <a:pt x="0" y="555"/>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128" name="Group 127">
              <a:extLst>
                <a:ext uri="{FF2B5EF4-FFF2-40B4-BE49-F238E27FC236}">
                  <a16:creationId xmlns:a16="http://schemas.microsoft.com/office/drawing/2014/main" id="{E832B9D6-A9A0-3E1F-85D2-8D7C110231A6}"/>
                </a:ext>
              </a:extLst>
            </p:cNvPr>
            <p:cNvGrpSpPr/>
            <p:nvPr/>
          </p:nvGrpSpPr>
          <p:grpSpPr>
            <a:xfrm>
              <a:off x="782999" y="4101120"/>
              <a:ext cx="570241" cy="470160"/>
              <a:chOff x="782999" y="4101120"/>
              <a:chExt cx="570241" cy="470160"/>
            </a:xfrm>
          </p:grpSpPr>
          <p:sp>
            <p:nvSpPr>
              <p:cNvPr id="129" name="Freeform 128">
                <a:extLst>
                  <a:ext uri="{FF2B5EF4-FFF2-40B4-BE49-F238E27FC236}">
                    <a16:creationId xmlns:a16="http://schemas.microsoft.com/office/drawing/2014/main" id="{FAB1C19F-3734-F272-AD09-3DAFD3F783ED}"/>
                  </a:ext>
                </a:extLst>
              </p:cNvPr>
              <p:cNvSpPr/>
              <p:nvPr/>
            </p:nvSpPr>
            <p:spPr>
              <a:xfrm>
                <a:off x="782999" y="4265640"/>
                <a:ext cx="285120" cy="305280"/>
              </a:xfrm>
              <a:custGeom>
                <a:avLst/>
                <a:gdLst/>
                <a:ahLst/>
                <a:cxnLst>
                  <a:cxn ang="3cd4">
                    <a:pos x="hc" y="t"/>
                  </a:cxn>
                  <a:cxn ang="cd2">
                    <a:pos x="l" y="vc"/>
                  </a:cxn>
                  <a:cxn ang="cd4">
                    <a:pos x="hc" y="b"/>
                  </a:cxn>
                  <a:cxn ang="0">
                    <a:pos x="r" y="vc"/>
                  </a:cxn>
                </a:cxnLst>
                <a:rect l="l" t="t" r="r" b="b"/>
                <a:pathLst>
                  <a:path w="793" h="849">
                    <a:moveTo>
                      <a:pt x="0" y="392"/>
                    </a:moveTo>
                    <a:lnTo>
                      <a:pt x="0" y="0"/>
                    </a:lnTo>
                    <a:lnTo>
                      <a:pt x="793" y="457"/>
                    </a:lnTo>
                    <a:lnTo>
                      <a:pt x="793" y="849"/>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30" name="Freeform 129">
                <a:extLst>
                  <a:ext uri="{FF2B5EF4-FFF2-40B4-BE49-F238E27FC236}">
                    <a16:creationId xmlns:a16="http://schemas.microsoft.com/office/drawing/2014/main" id="{966D6F2B-729D-2775-D7DB-F30AED09E728}"/>
                  </a:ext>
                </a:extLst>
              </p:cNvPr>
              <p:cNvSpPr/>
              <p:nvPr/>
            </p:nvSpPr>
            <p:spPr>
              <a:xfrm>
                <a:off x="1068480" y="4265640"/>
                <a:ext cx="284760" cy="305280"/>
              </a:xfrm>
              <a:custGeom>
                <a:avLst/>
                <a:gdLst/>
                <a:ahLst/>
                <a:cxnLst>
                  <a:cxn ang="3cd4">
                    <a:pos x="hc" y="t"/>
                  </a:cxn>
                  <a:cxn ang="cd2">
                    <a:pos x="l" y="vc"/>
                  </a:cxn>
                  <a:cxn ang="cd4">
                    <a:pos x="hc" y="b"/>
                  </a:cxn>
                  <a:cxn ang="0">
                    <a:pos x="r" y="vc"/>
                  </a:cxn>
                </a:cxnLst>
                <a:rect l="l" t="t" r="r" b="b"/>
                <a:pathLst>
                  <a:path w="792" h="849">
                    <a:moveTo>
                      <a:pt x="0" y="849"/>
                    </a:moveTo>
                    <a:lnTo>
                      <a:pt x="0" y="457"/>
                    </a:lnTo>
                    <a:lnTo>
                      <a:pt x="792" y="0"/>
                    </a:lnTo>
                    <a:lnTo>
                      <a:pt x="792" y="392"/>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31" name="Freeform 130">
                <a:extLst>
                  <a:ext uri="{FF2B5EF4-FFF2-40B4-BE49-F238E27FC236}">
                    <a16:creationId xmlns:a16="http://schemas.microsoft.com/office/drawing/2014/main" id="{CCD9A120-5563-DECF-A103-72E74D43642A}"/>
                  </a:ext>
                </a:extLst>
              </p:cNvPr>
              <p:cNvSpPr/>
              <p:nvPr/>
            </p:nvSpPr>
            <p:spPr>
              <a:xfrm>
                <a:off x="782999" y="4101120"/>
                <a:ext cx="570240" cy="329040"/>
              </a:xfrm>
              <a:custGeom>
                <a:avLst/>
                <a:gdLst/>
                <a:ahLst/>
                <a:cxnLst>
                  <a:cxn ang="3cd4">
                    <a:pos x="hc" y="t"/>
                  </a:cxn>
                  <a:cxn ang="cd2">
                    <a:pos x="l" y="vc"/>
                  </a:cxn>
                  <a:cxn ang="cd4">
                    <a:pos x="hc" y="b"/>
                  </a:cxn>
                  <a:cxn ang="0">
                    <a:pos x="r" y="vc"/>
                  </a:cxn>
                </a:cxnLst>
                <a:rect l="l" t="t" r="r" b="b"/>
                <a:pathLst>
                  <a:path w="1585" h="915">
                    <a:moveTo>
                      <a:pt x="793" y="915"/>
                    </a:moveTo>
                    <a:lnTo>
                      <a:pt x="0" y="457"/>
                    </a:lnTo>
                    <a:lnTo>
                      <a:pt x="793" y="0"/>
                    </a:lnTo>
                    <a:lnTo>
                      <a:pt x="1585" y="457"/>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32" name="Freeform 131">
                <a:extLst>
                  <a:ext uri="{FF2B5EF4-FFF2-40B4-BE49-F238E27FC236}">
                    <a16:creationId xmlns:a16="http://schemas.microsoft.com/office/drawing/2014/main" id="{4F8430F0-C99E-EBB3-1286-3AE1837B8730}"/>
                  </a:ext>
                </a:extLst>
              </p:cNvPr>
              <p:cNvSpPr/>
              <p:nvPr/>
            </p:nvSpPr>
            <p:spPr>
              <a:xfrm>
                <a:off x="782999" y="4101120"/>
                <a:ext cx="570240" cy="470160"/>
              </a:xfrm>
              <a:custGeom>
                <a:avLst/>
                <a:gdLst/>
                <a:ahLst/>
                <a:cxnLst>
                  <a:cxn ang="3cd4">
                    <a:pos x="hc" y="t"/>
                  </a:cxn>
                  <a:cxn ang="cd2">
                    <a:pos x="l" y="vc"/>
                  </a:cxn>
                  <a:cxn ang="cd4">
                    <a:pos x="hc" y="b"/>
                  </a:cxn>
                  <a:cxn ang="0">
                    <a:pos x="r" y="vc"/>
                  </a:cxn>
                </a:cxnLst>
                <a:rect l="l" t="t" r="r" b="b"/>
                <a:pathLst>
                  <a:path w="1585" h="1307">
                    <a:moveTo>
                      <a:pt x="0" y="849"/>
                    </a:moveTo>
                    <a:lnTo>
                      <a:pt x="0" y="457"/>
                    </a:lnTo>
                    <a:lnTo>
                      <a:pt x="793" y="0"/>
                    </a:lnTo>
                    <a:lnTo>
                      <a:pt x="1585" y="457"/>
                    </a:lnTo>
                    <a:lnTo>
                      <a:pt x="1585" y="849"/>
                    </a:lnTo>
                    <a:lnTo>
                      <a:pt x="793" y="1307"/>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33" name="Freeform 132">
                <a:extLst>
                  <a:ext uri="{FF2B5EF4-FFF2-40B4-BE49-F238E27FC236}">
                    <a16:creationId xmlns:a16="http://schemas.microsoft.com/office/drawing/2014/main" id="{28387992-A506-3C78-2CF4-6DBFD40DCC1D}"/>
                  </a:ext>
                </a:extLst>
              </p:cNvPr>
              <p:cNvSpPr/>
              <p:nvPr/>
            </p:nvSpPr>
            <p:spPr>
              <a:xfrm>
                <a:off x="864359" y="4254120"/>
                <a:ext cx="142200" cy="82080"/>
              </a:xfrm>
              <a:custGeom>
                <a:avLst/>
                <a:gdLst/>
                <a:ahLst/>
                <a:cxnLst>
                  <a:cxn ang="3cd4">
                    <a:pos x="hc" y="t"/>
                  </a:cxn>
                  <a:cxn ang="cd2">
                    <a:pos x="l" y="vc"/>
                  </a:cxn>
                  <a:cxn ang="cd4">
                    <a:pos x="hc" y="b"/>
                  </a:cxn>
                  <a:cxn ang="0">
                    <a:pos x="r" y="vc"/>
                  </a:cxn>
                </a:cxnLst>
                <a:rect l="l" t="t" r="r" b="b"/>
                <a:pathLst>
                  <a:path w="396" h="229">
                    <a:moveTo>
                      <a:pt x="56" y="65"/>
                    </a:moveTo>
                    <a:lnTo>
                      <a:pt x="340"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34" name="Freeform 133">
                <a:extLst>
                  <a:ext uri="{FF2B5EF4-FFF2-40B4-BE49-F238E27FC236}">
                    <a16:creationId xmlns:a16="http://schemas.microsoft.com/office/drawing/2014/main" id="{A41B7645-D58B-D7D6-4544-376A09EE2EB6}"/>
                  </a:ext>
                </a:extLst>
              </p:cNvPr>
              <p:cNvSpPr/>
              <p:nvPr/>
            </p:nvSpPr>
            <p:spPr>
              <a:xfrm>
                <a:off x="1007280" y="4265640"/>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35" name="Freeform 134">
                <a:extLst>
                  <a:ext uri="{FF2B5EF4-FFF2-40B4-BE49-F238E27FC236}">
                    <a16:creationId xmlns:a16="http://schemas.microsoft.com/office/drawing/2014/main" id="{8095C821-3A63-2ACE-4477-390E266026EA}"/>
                  </a:ext>
                </a:extLst>
              </p:cNvPr>
              <p:cNvSpPr/>
              <p:nvPr/>
            </p:nvSpPr>
            <p:spPr>
              <a:xfrm>
                <a:off x="986760" y="4183559"/>
                <a:ext cx="142200" cy="82080"/>
              </a:xfrm>
              <a:custGeom>
                <a:avLst/>
                <a:gdLst/>
                <a:ahLst/>
                <a:cxnLst>
                  <a:cxn ang="3cd4">
                    <a:pos x="hc" y="t"/>
                  </a:cxn>
                  <a:cxn ang="cd2">
                    <a:pos x="l" y="vc"/>
                  </a:cxn>
                  <a:cxn ang="cd4">
                    <a:pos x="hc" y="b"/>
                  </a:cxn>
                  <a:cxn ang="0">
                    <a:pos x="r" y="vc"/>
                  </a:cxn>
                </a:cxnLst>
                <a:rect l="l" t="t" r="r" b="b"/>
                <a:pathLst>
                  <a:path w="396" h="229">
                    <a:moveTo>
                      <a:pt x="56" y="65"/>
                    </a:moveTo>
                    <a:lnTo>
                      <a:pt x="339" y="229"/>
                    </a:lnTo>
                    <a:lnTo>
                      <a:pt x="396" y="196"/>
                    </a:lnTo>
                    <a:lnTo>
                      <a:pt x="113" y="33"/>
                    </a:lnTo>
                    <a:lnTo>
                      <a:pt x="169" y="0"/>
                    </a:lnTo>
                    <a:lnTo>
                      <a:pt x="0" y="0"/>
                    </a:lnTo>
                    <a:lnTo>
                      <a:pt x="0" y="98"/>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36" name="Freeform 135">
                <a:extLst>
                  <a:ext uri="{FF2B5EF4-FFF2-40B4-BE49-F238E27FC236}">
                    <a16:creationId xmlns:a16="http://schemas.microsoft.com/office/drawing/2014/main" id="{0D2B3373-913C-215C-7DF1-4333259A6D1C}"/>
                  </a:ext>
                </a:extLst>
              </p:cNvPr>
              <p:cNvSpPr/>
              <p:nvPr/>
            </p:nvSpPr>
            <p:spPr>
              <a:xfrm>
                <a:off x="1129320" y="4195080"/>
                <a:ext cx="142200" cy="82080"/>
              </a:xfrm>
              <a:custGeom>
                <a:avLst/>
                <a:gdLst/>
                <a:ahLst/>
                <a:cxnLst>
                  <a:cxn ang="3cd4">
                    <a:pos x="hc" y="t"/>
                  </a:cxn>
                  <a:cxn ang="cd2">
                    <a:pos x="l" y="vc"/>
                  </a:cxn>
                  <a:cxn ang="cd4">
                    <a:pos x="hc" y="b"/>
                  </a:cxn>
                  <a:cxn ang="0">
                    <a:pos x="r" y="vc"/>
                  </a:cxn>
                </a:cxnLst>
                <a:rect l="l" t="t" r="r" b="b"/>
                <a:pathLst>
                  <a:path w="396" h="229">
                    <a:moveTo>
                      <a:pt x="282" y="196"/>
                    </a:moveTo>
                    <a:lnTo>
                      <a:pt x="226" y="229"/>
                    </a:lnTo>
                    <a:lnTo>
                      <a:pt x="396" y="229"/>
                    </a:lnTo>
                    <a:lnTo>
                      <a:pt x="396" y="131"/>
                    </a:lnTo>
                    <a:lnTo>
                      <a:pt x="339" y="163"/>
                    </a:lnTo>
                    <a:lnTo>
                      <a:pt x="56" y="0"/>
                    </a:lnTo>
                    <a:lnTo>
                      <a:pt x="0" y="3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nvGrpSpPr>
          <p:cNvPr id="137" name="Group 136">
            <a:extLst>
              <a:ext uri="{FF2B5EF4-FFF2-40B4-BE49-F238E27FC236}">
                <a16:creationId xmlns:a16="http://schemas.microsoft.com/office/drawing/2014/main" id="{57D57090-ABF9-CBEE-2A45-8F0D4049808D}"/>
              </a:ext>
            </a:extLst>
          </p:cNvPr>
          <p:cNvGrpSpPr/>
          <p:nvPr/>
        </p:nvGrpSpPr>
        <p:grpSpPr>
          <a:xfrm>
            <a:off x="4349723" y="3922831"/>
            <a:ext cx="1725001" cy="2102481"/>
            <a:chOff x="3596400" y="3243600"/>
            <a:chExt cx="1426320" cy="1738440"/>
          </a:xfrm>
        </p:grpSpPr>
        <p:sp>
          <p:nvSpPr>
            <p:cNvPr id="138" name="Freeform 137">
              <a:extLst>
                <a:ext uri="{FF2B5EF4-FFF2-40B4-BE49-F238E27FC236}">
                  <a16:creationId xmlns:a16="http://schemas.microsoft.com/office/drawing/2014/main" id="{147296FB-9C78-01F0-6BE3-F5B2949EE70C}"/>
                </a:ext>
              </a:extLst>
            </p:cNvPr>
            <p:cNvSpPr/>
            <p:nvPr/>
          </p:nvSpPr>
          <p:spPr>
            <a:xfrm>
              <a:off x="4120200" y="4453200"/>
              <a:ext cx="902520" cy="528840"/>
            </a:xfrm>
            <a:custGeom>
              <a:avLst/>
              <a:gdLst/>
              <a:ahLst/>
              <a:cxnLst>
                <a:cxn ang="3cd4">
                  <a:pos x="hc" y="t"/>
                </a:cxn>
                <a:cxn ang="cd2">
                  <a:pos x="l" y="vc"/>
                </a:cxn>
                <a:cxn ang="cd4">
                  <a:pos x="hc" y="b"/>
                </a:cxn>
                <a:cxn ang="0">
                  <a:pos x="r" y="vc"/>
                </a:cxn>
              </a:cxnLst>
              <a:rect l="l" t="t" r="r" b="b"/>
              <a:pathLst>
                <a:path w="2508" h="1470">
                  <a:moveTo>
                    <a:pt x="0" y="1470"/>
                  </a:moveTo>
                  <a:cubicBezTo>
                    <a:pt x="710" y="1470"/>
                    <a:pt x="1823" y="1006"/>
                    <a:pt x="2303" y="700"/>
                  </a:cubicBezTo>
                  <a:cubicBezTo>
                    <a:pt x="2783" y="394"/>
                    <a:pt x="2303" y="0"/>
                    <a:pt x="2061" y="0"/>
                  </a:cubicBezTo>
                  <a:close/>
                </a:path>
              </a:pathLst>
            </a:custGeom>
            <a:solidFill>
              <a:srgbClr val="DDDDDD"/>
            </a:solidFill>
            <a:ln w="0">
              <a:solidFill>
                <a:srgbClr val="DDDDDD"/>
              </a:solidFill>
              <a:prstDash val="solid"/>
              <a:round/>
            </a:ln>
          </p:spPr>
          <p:txBody>
            <a:bodyPr wrap="square" lIns="108847" tIns="54423" rIns="108847" bIns="54423"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139" name="Group 138">
              <a:extLst>
                <a:ext uri="{FF2B5EF4-FFF2-40B4-BE49-F238E27FC236}">
                  <a16:creationId xmlns:a16="http://schemas.microsoft.com/office/drawing/2014/main" id="{8370C759-6EB9-4DA8-EC69-EA766EAE5E73}"/>
                </a:ext>
              </a:extLst>
            </p:cNvPr>
            <p:cNvGrpSpPr/>
            <p:nvPr/>
          </p:nvGrpSpPr>
          <p:grpSpPr>
            <a:xfrm>
              <a:off x="3596400" y="3243600"/>
              <a:ext cx="1265400" cy="1738440"/>
              <a:chOff x="3596400" y="3243600"/>
              <a:chExt cx="1265400" cy="1738440"/>
            </a:xfrm>
          </p:grpSpPr>
          <p:sp>
            <p:nvSpPr>
              <p:cNvPr id="140" name="Freeform 139">
                <a:extLst>
                  <a:ext uri="{FF2B5EF4-FFF2-40B4-BE49-F238E27FC236}">
                    <a16:creationId xmlns:a16="http://schemas.microsoft.com/office/drawing/2014/main" id="{EB2A4A5B-074F-2FC0-CE80-87944BFAF0C8}"/>
                  </a:ext>
                </a:extLst>
              </p:cNvPr>
              <p:cNvSpPr/>
              <p:nvPr/>
            </p:nvSpPr>
            <p:spPr>
              <a:xfrm>
                <a:off x="3596400" y="3671999"/>
                <a:ext cx="523440" cy="1310040"/>
              </a:xfrm>
              <a:custGeom>
                <a:avLst/>
                <a:gdLst/>
                <a:ahLst/>
                <a:cxnLst>
                  <a:cxn ang="3cd4">
                    <a:pos x="hc" y="t"/>
                  </a:cxn>
                  <a:cxn ang="cd2">
                    <a:pos x="l" y="vc"/>
                  </a:cxn>
                  <a:cxn ang="cd4">
                    <a:pos x="hc" y="b"/>
                  </a:cxn>
                  <a:cxn ang="0">
                    <a:pos x="r" y="vc"/>
                  </a:cxn>
                </a:cxnLst>
                <a:rect l="l" t="t" r="r" b="b"/>
                <a:pathLst>
                  <a:path w="1455" h="3640">
                    <a:moveTo>
                      <a:pt x="0" y="2800"/>
                    </a:moveTo>
                    <a:lnTo>
                      <a:pt x="0" y="0"/>
                    </a:lnTo>
                    <a:lnTo>
                      <a:pt x="1455" y="840"/>
                    </a:lnTo>
                    <a:lnTo>
                      <a:pt x="1455" y="3640"/>
                    </a:lnTo>
                    <a:close/>
                  </a:path>
                </a:pathLst>
              </a:custGeom>
              <a:gradFill>
                <a:gsLst>
                  <a:gs pos="0">
                    <a:srgbClr val="B3B3B3"/>
                  </a:gs>
                  <a:gs pos="100000">
                    <a:srgbClr val="E5E5E5"/>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41" name="Freeform 140">
                <a:extLst>
                  <a:ext uri="{FF2B5EF4-FFF2-40B4-BE49-F238E27FC236}">
                    <a16:creationId xmlns:a16="http://schemas.microsoft.com/office/drawing/2014/main" id="{82B2A800-C7EC-7A17-A053-920D721115A6}"/>
                  </a:ext>
                </a:extLst>
              </p:cNvPr>
              <p:cNvSpPr/>
              <p:nvPr/>
            </p:nvSpPr>
            <p:spPr>
              <a:xfrm>
                <a:off x="4120200" y="3546000"/>
                <a:ext cx="741600" cy="1436040"/>
              </a:xfrm>
              <a:custGeom>
                <a:avLst/>
                <a:gdLst/>
                <a:ahLst/>
                <a:cxnLst>
                  <a:cxn ang="3cd4">
                    <a:pos x="hc" y="t"/>
                  </a:cxn>
                  <a:cxn ang="cd2">
                    <a:pos x="l" y="vc"/>
                  </a:cxn>
                  <a:cxn ang="cd4">
                    <a:pos x="hc" y="b"/>
                  </a:cxn>
                  <a:cxn ang="0">
                    <a:pos x="r" y="vc"/>
                  </a:cxn>
                </a:cxnLst>
                <a:rect l="l" t="t" r="r" b="b"/>
                <a:pathLst>
                  <a:path w="2061" h="3990">
                    <a:moveTo>
                      <a:pt x="0" y="3990"/>
                    </a:moveTo>
                    <a:lnTo>
                      <a:pt x="0" y="1190"/>
                    </a:lnTo>
                    <a:lnTo>
                      <a:pt x="2061" y="0"/>
                    </a:lnTo>
                    <a:lnTo>
                      <a:pt x="2061" y="2800"/>
                    </a:lnTo>
                    <a:close/>
                  </a:path>
                </a:pathLst>
              </a:custGeom>
              <a:gradFill>
                <a:gsLst>
                  <a:gs pos="0">
                    <a:srgbClr val="E5E5E5"/>
                  </a:gs>
                  <a:gs pos="100000">
                    <a:srgbClr val="B3B3B3"/>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42" name="Freeform 141">
                <a:extLst>
                  <a:ext uri="{FF2B5EF4-FFF2-40B4-BE49-F238E27FC236}">
                    <a16:creationId xmlns:a16="http://schemas.microsoft.com/office/drawing/2014/main" id="{59A3AB0C-B000-CBE3-E35D-739AFA88CB61}"/>
                  </a:ext>
                </a:extLst>
              </p:cNvPr>
              <p:cNvSpPr/>
              <p:nvPr/>
            </p:nvSpPr>
            <p:spPr>
              <a:xfrm>
                <a:off x="3596400" y="3243600"/>
                <a:ext cx="1265400" cy="730440"/>
              </a:xfrm>
              <a:custGeom>
                <a:avLst/>
                <a:gdLst/>
                <a:ahLst/>
                <a:cxnLst>
                  <a:cxn ang="3cd4">
                    <a:pos x="hc" y="t"/>
                  </a:cxn>
                  <a:cxn ang="cd2">
                    <a:pos x="l" y="vc"/>
                  </a:cxn>
                  <a:cxn ang="cd4">
                    <a:pos x="hc" y="b"/>
                  </a:cxn>
                  <a:cxn ang="0">
                    <a:pos x="r" y="vc"/>
                  </a:cxn>
                </a:cxnLst>
                <a:rect l="l" t="t" r="r" b="b"/>
                <a:pathLst>
                  <a:path w="3516" h="2030">
                    <a:moveTo>
                      <a:pt x="1455" y="2030"/>
                    </a:moveTo>
                    <a:lnTo>
                      <a:pt x="0" y="1190"/>
                    </a:lnTo>
                    <a:lnTo>
                      <a:pt x="2061" y="0"/>
                    </a:lnTo>
                    <a:lnTo>
                      <a:pt x="3516" y="840"/>
                    </a:lnTo>
                    <a:close/>
                  </a:path>
                </a:pathLst>
              </a:custGeom>
              <a:gradFill>
                <a:gsLst>
                  <a:gs pos="0">
                    <a:srgbClr val="B3B3B3"/>
                  </a:gs>
                  <a:gs pos="100000">
                    <a:srgbClr val="E5E5E5"/>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43" name="Freeform 142">
                <a:extLst>
                  <a:ext uri="{FF2B5EF4-FFF2-40B4-BE49-F238E27FC236}">
                    <a16:creationId xmlns:a16="http://schemas.microsoft.com/office/drawing/2014/main" id="{E801AA29-6CAD-6A1A-F160-DFC1983F16E2}"/>
                  </a:ext>
                </a:extLst>
              </p:cNvPr>
              <p:cNvSpPr/>
              <p:nvPr/>
            </p:nvSpPr>
            <p:spPr>
              <a:xfrm>
                <a:off x="3596400" y="3243600"/>
                <a:ext cx="1265400" cy="1738440"/>
              </a:xfrm>
              <a:custGeom>
                <a:avLst/>
                <a:gdLst/>
                <a:ahLst/>
                <a:cxnLst>
                  <a:cxn ang="3cd4">
                    <a:pos x="hc" y="t"/>
                  </a:cxn>
                  <a:cxn ang="cd2">
                    <a:pos x="l" y="vc"/>
                  </a:cxn>
                  <a:cxn ang="cd4">
                    <a:pos x="hc" y="b"/>
                  </a:cxn>
                  <a:cxn ang="0">
                    <a:pos x="r" y="vc"/>
                  </a:cxn>
                </a:cxnLst>
                <a:rect l="l" t="t" r="r" b="b"/>
                <a:pathLst>
                  <a:path w="3516" h="4830">
                    <a:moveTo>
                      <a:pt x="0" y="3990"/>
                    </a:moveTo>
                    <a:lnTo>
                      <a:pt x="0" y="1190"/>
                    </a:lnTo>
                    <a:lnTo>
                      <a:pt x="2061" y="0"/>
                    </a:lnTo>
                    <a:lnTo>
                      <a:pt x="3516" y="840"/>
                    </a:lnTo>
                    <a:lnTo>
                      <a:pt x="3516" y="3640"/>
                    </a:lnTo>
                    <a:lnTo>
                      <a:pt x="1455" y="4830"/>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44" name="Straight Connector 143">
                <a:extLst>
                  <a:ext uri="{FF2B5EF4-FFF2-40B4-BE49-F238E27FC236}">
                    <a16:creationId xmlns:a16="http://schemas.microsoft.com/office/drawing/2014/main" id="{55F666B7-C256-01BD-87FF-7A53CE8F0C90}"/>
                  </a:ext>
                </a:extLst>
              </p:cNvPr>
              <p:cNvSpPr/>
              <p:nvPr/>
            </p:nvSpPr>
            <p:spPr>
              <a:xfrm flipH="1" flipV="1">
                <a:off x="3683519" y="4528800"/>
                <a:ext cx="349201" cy="201600"/>
              </a:xfrm>
              <a:prstGeom prst="line">
                <a:avLst/>
              </a:prstGeom>
              <a:noFill/>
              <a:ln w="14400">
                <a:solidFill>
                  <a:srgbClr val="80808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45" name="Straight Connector 144">
                <a:extLst>
                  <a:ext uri="{FF2B5EF4-FFF2-40B4-BE49-F238E27FC236}">
                    <a16:creationId xmlns:a16="http://schemas.microsoft.com/office/drawing/2014/main" id="{380F789A-1DBB-BF18-912E-5820901949E3}"/>
                  </a:ext>
                </a:extLst>
              </p:cNvPr>
              <p:cNvSpPr/>
              <p:nvPr/>
            </p:nvSpPr>
            <p:spPr>
              <a:xfrm flipH="1" flipV="1">
                <a:off x="3683519" y="4629600"/>
                <a:ext cx="349201" cy="201600"/>
              </a:xfrm>
              <a:prstGeom prst="line">
                <a:avLst/>
              </a:prstGeom>
              <a:noFill/>
              <a:ln w="14400">
                <a:solidFill>
                  <a:srgbClr val="80808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46" name="Straight Connector 145">
                <a:extLst>
                  <a:ext uri="{FF2B5EF4-FFF2-40B4-BE49-F238E27FC236}">
                    <a16:creationId xmlns:a16="http://schemas.microsoft.com/office/drawing/2014/main" id="{1F92C4EB-ED07-B1B7-9A7B-3EA2FE67B2C2}"/>
                  </a:ext>
                </a:extLst>
              </p:cNvPr>
              <p:cNvSpPr/>
              <p:nvPr/>
            </p:nvSpPr>
            <p:spPr>
              <a:xfrm flipH="1" flipV="1">
                <a:off x="3683519" y="4579200"/>
                <a:ext cx="349201" cy="201600"/>
              </a:xfrm>
              <a:prstGeom prst="line">
                <a:avLst/>
              </a:prstGeom>
              <a:noFill/>
              <a:ln w="14400">
                <a:solidFill>
                  <a:srgbClr val="80808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47" name="Freeform 146">
                <a:extLst>
                  <a:ext uri="{FF2B5EF4-FFF2-40B4-BE49-F238E27FC236}">
                    <a16:creationId xmlns:a16="http://schemas.microsoft.com/office/drawing/2014/main" id="{BD71E6CF-C6C8-41BE-F3F4-F85310B88570}"/>
                  </a:ext>
                </a:extLst>
              </p:cNvPr>
              <p:cNvSpPr/>
              <p:nvPr/>
            </p:nvSpPr>
            <p:spPr>
              <a:xfrm>
                <a:off x="3639959" y="3823199"/>
                <a:ext cx="435959" cy="302040"/>
              </a:xfrm>
              <a:custGeom>
                <a:avLst/>
                <a:gdLst/>
                <a:ahLst/>
                <a:cxnLst>
                  <a:cxn ang="3cd4">
                    <a:pos x="hc" y="t"/>
                  </a:cxn>
                  <a:cxn ang="cd2">
                    <a:pos x="l" y="vc"/>
                  </a:cxn>
                  <a:cxn ang="cd4">
                    <a:pos x="hc" y="b"/>
                  </a:cxn>
                  <a:cxn ang="0">
                    <a:pos x="r" y="vc"/>
                  </a:cxn>
                </a:cxnLst>
                <a:rect l="l" t="t" r="r" b="b"/>
                <a:pathLst>
                  <a:path w="1212" h="840" fill="none">
                    <a:moveTo>
                      <a:pt x="1212" y="840"/>
                    </a:moveTo>
                    <a:lnTo>
                      <a:pt x="0" y="140"/>
                    </a:lnTo>
                    <a:lnTo>
                      <a:pt x="0" y="0"/>
                    </a:lnTo>
                  </a:path>
                </a:pathLst>
              </a:custGeom>
              <a:no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48" name="Freeform 147">
                <a:extLst>
                  <a:ext uri="{FF2B5EF4-FFF2-40B4-BE49-F238E27FC236}">
                    <a16:creationId xmlns:a16="http://schemas.microsoft.com/office/drawing/2014/main" id="{77363A07-2208-AAFE-420C-BFB8FDD4BFF9}"/>
                  </a:ext>
                </a:extLst>
              </p:cNvPr>
              <p:cNvSpPr/>
              <p:nvPr/>
            </p:nvSpPr>
            <p:spPr>
              <a:xfrm>
                <a:off x="3647520" y="3822119"/>
                <a:ext cx="428400" cy="303120"/>
              </a:xfrm>
              <a:custGeom>
                <a:avLst/>
                <a:gdLst/>
                <a:ahLst/>
                <a:cxnLst>
                  <a:cxn ang="3cd4">
                    <a:pos x="hc" y="t"/>
                  </a:cxn>
                  <a:cxn ang="cd2">
                    <a:pos x="l" y="vc"/>
                  </a:cxn>
                  <a:cxn ang="cd4">
                    <a:pos x="hc" y="b"/>
                  </a:cxn>
                  <a:cxn ang="0">
                    <a:pos x="r" y="vc"/>
                  </a:cxn>
                </a:cxnLst>
                <a:rect l="l" t="t" r="r" b="b"/>
                <a:pathLst>
                  <a:path w="1191" h="843" fill="none">
                    <a:moveTo>
                      <a:pt x="1191" y="843"/>
                    </a:moveTo>
                    <a:lnTo>
                      <a:pt x="1191" y="703"/>
                    </a:lnTo>
                    <a:lnTo>
                      <a:pt x="0" y="0"/>
                    </a:lnTo>
                  </a:path>
                </a:pathLst>
              </a:custGeom>
              <a:noFill/>
              <a:ln w="14400">
                <a:solidFill>
                  <a:srgbClr val="80808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49" name="Freeform 148">
                <a:extLst>
                  <a:ext uri="{FF2B5EF4-FFF2-40B4-BE49-F238E27FC236}">
                    <a16:creationId xmlns:a16="http://schemas.microsoft.com/office/drawing/2014/main" id="{0A436D60-17D8-404A-3898-2573489E2CB6}"/>
                  </a:ext>
                </a:extLst>
              </p:cNvPr>
              <p:cNvSpPr/>
              <p:nvPr/>
            </p:nvSpPr>
            <p:spPr>
              <a:xfrm>
                <a:off x="3801600" y="4326120"/>
                <a:ext cx="50760" cy="88560"/>
              </a:xfrm>
              <a:custGeom>
                <a:avLst/>
                <a:gdLst/>
                <a:ahLst/>
                <a:cxnLst>
                  <a:cxn ang="3cd4">
                    <a:pos x="hc" y="t"/>
                  </a:cxn>
                  <a:cxn ang="cd2">
                    <a:pos x="l" y="vc"/>
                  </a:cxn>
                  <a:cxn ang="cd4">
                    <a:pos x="hc" y="b"/>
                  </a:cxn>
                  <a:cxn ang="0">
                    <a:pos x="r" y="vc"/>
                  </a:cxn>
                </a:cxnLst>
                <a:rect l="l" t="t" r="r" b="b"/>
                <a:pathLst>
                  <a:path w="142" h="247">
                    <a:moveTo>
                      <a:pt x="0" y="165"/>
                    </a:moveTo>
                    <a:lnTo>
                      <a:pt x="0" y="0"/>
                    </a:lnTo>
                    <a:lnTo>
                      <a:pt x="142" y="82"/>
                    </a:lnTo>
                    <a:lnTo>
                      <a:pt x="142" y="247"/>
                    </a:lnTo>
                    <a:close/>
                  </a:path>
                </a:pathLst>
              </a:custGeom>
              <a:solidFill>
                <a:srgbClr val="39B54A"/>
              </a:solidFill>
              <a:ln w="14400">
                <a:solidFill>
                  <a:srgbClr val="80808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50" name="Straight Connector 149">
                <a:extLst>
                  <a:ext uri="{FF2B5EF4-FFF2-40B4-BE49-F238E27FC236}">
                    <a16:creationId xmlns:a16="http://schemas.microsoft.com/office/drawing/2014/main" id="{701B90EF-6BD4-21EC-ED49-398CADBEFF7F}"/>
                  </a:ext>
                </a:extLst>
              </p:cNvPr>
              <p:cNvSpPr/>
              <p:nvPr/>
            </p:nvSpPr>
            <p:spPr>
              <a:xfrm flipH="1" flipV="1">
                <a:off x="3683519" y="4478400"/>
                <a:ext cx="349201" cy="201600"/>
              </a:xfrm>
              <a:prstGeom prst="line">
                <a:avLst/>
              </a:prstGeom>
              <a:noFill/>
              <a:ln w="14400">
                <a:solidFill>
                  <a:srgbClr val="80808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pic>
        <p:nvPicPr>
          <p:cNvPr id="151" name="Picture 150">
            <a:extLst>
              <a:ext uri="{FF2B5EF4-FFF2-40B4-BE49-F238E27FC236}">
                <a16:creationId xmlns:a16="http://schemas.microsoft.com/office/drawing/2014/main" id="{B010A23E-4532-3FAA-00CA-B7A050DDEE31}"/>
              </a:ext>
            </a:extLst>
          </p:cNvPr>
          <p:cNvPicPr>
            <a:picLocks noChangeAspect="1"/>
          </p:cNvPicPr>
          <p:nvPr/>
        </p:nvPicPr>
        <p:blipFill>
          <a:blip r:embed="rId3">
            <a:lum/>
            <a:alphaModFix/>
          </a:blip>
          <a:srcRect/>
          <a:stretch>
            <a:fillRect/>
          </a:stretch>
        </p:blipFill>
        <p:spPr>
          <a:xfrm>
            <a:off x="4785110" y="5011297"/>
            <a:ext cx="898202" cy="898202"/>
          </a:xfrm>
          <a:prstGeom prst="rect">
            <a:avLst/>
          </a:prstGeom>
          <a:noFill/>
          <a:ln>
            <a:noFill/>
          </a:ln>
        </p:spPr>
      </p:pic>
      <p:pic>
        <p:nvPicPr>
          <p:cNvPr id="152" name="Picture 151">
            <a:extLst>
              <a:ext uri="{FF2B5EF4-FFF2-40B4-BE49-F238E27FC236}">
                <a16:creationId xmlns:a16="http://schemas.microsoft.com/office/drawing/2014/main" id="{BE5F1B60-F3B9-DFEE-B70A-ABA901B8EE26}"/>
              </a:ext>
            </a:extLst>
          </p:cNvPr>
          <p:cNvPicPr>
            <a:picLocks noChangeAspect="1"/>
          </p:cNvPicPr>
          <p:nvPr/>
        </p:nvPicPr>
        <p:blipFill>
          <a:blip r:embed="rId5">
            <a:lum/>
            <a:alphaModFix/>
          </a:blip>
          <a:srcRect l="32534" t="48628" r="32867" b="22857"/>
          <a:stretch>
            <a:fillRect/>
          </a:stretch>
        </p:blipFill>
        <p:spPr>
          <a:xfrm>
            <a:off x="3696644" y="4620755"/>
            <a:ext cx="1387576" cy="1288744"/>
          </a:xfrm>
          <a:prstGeom prst="rect">
            <a:avLst/>
          </a:prstGeom>
          <a:noFill/>
          <a:ln>
            <a:noFill/>
          </a:ln>
        </p:spPr>
      </p:pic>
      <p:sp>
        <p:nvSpPr>
          <p:cNvPr id="153" name="Freeform 152">
            <a:extLst>
              <a:ext uri="{FF2B5EF4-FFF2-40B4-BE49-F238E27FC236}">
                <a16:creationId xmlns:a16="http://schemas.microsoft.com/office/drawing/2014/main" id="{02257663-B7E8-C2E0-1656-2CC3B31E1498}"/>
              </a:ext>
            </a:extLst>
          </p:cNvPr>
          <p:cNvSpPr/>
          <p:nvPr/>
        </p:nvSpPr>
        <p:spPr>
          <a:xfrm>
            <a:off x="1697784" y="4793604"/>
            <a:ext cx="2176496" cy="0"/>
          </a:xfrm>
          <a:custGeom>
            <a:avLst/>
            <a:gdLst/>
            <a:ahLst/>
            <a:cxnLst>
              <a:cxn ang="3cd4">
                <a:pos x="hc" y="t"/>
              </a:cxn>
              <a:cxn ang="cd2">
                <a:pos x="l" y="vc"/>
              </a:cxn>
              <a:cxn ang="cd4">
                <a:pos x="hc" y="b"/>
              </a:cxn>
              <a:cxn ang="0">
                <a:pos x="r" y="vc"/>
              </a:cxn>
            </a:cxnLst>
            <a:rect l="l" t="t" r="r" b="b"/>
            <a:pathLst>
              <a:path w="5000" fill="none">
                <a:moveTo>
                  <a:pt x="0" y="0"/>
                </a:moveTo>
                <a:lnTo>
                  <a:pt x="5000" y="0"/>
                </a:lnTo>
              </a:path>
            </a:pathLst>
          </a:custGeom>
          <a:noFill/>
          <a:ln w="38160">
            <a:solidFill>
              <a:srgbClr val="800080"/>
            </a:solidFill>
            <a:prstDash val="solid"/>
            <a:tailEnd type="arrow"/>
          </a:ln>
        </p:spPr>
        <p:txBody>
          <a:bodyPr wrap="square" lIns="131922" tIns="77499" rIns="131922" bIns="77499" anchor="ctr" anchorCtr="0" compatLnSpc="0"/>
          <a:lstStyle/>
          <a:p>
            <a:pPr hangingPunct="0"/>
            <a:endParaRPr lang="en-GB" sz="2177">
              <a:latin typeface="Liberation Sans" pitchFamily="18"/>
              <a:ea typeface="Noto Sans CJK SC" pitchFamily="2"/>
              <a:cs typeface="FreeSans" pitchFamily="2"/>
            </a:endParaRPr>
          </a:p>
        </p:txBody>
      </p:sp>
      <p:sp>
        <p:nvSpPr>
          <p:cNvPr id="154" name="Freeform 153">
            <a:extLst>
              <a:ext uri="{FF2B5EF4-FFF2-40B4-BE49-F238E27FC236}">
                <a16:creationId xmlns:a16="http://schemas.microsoft.com/office/drawing/2014/main" id="{B27093DF-8C5E-35D7-78CB-F9B989FAC033}"/>
              </a:ext>
            </a:extLst>
          </p:cNvPr>
          <p:cNvSpPr/>
          <p:nvPr/>
        </p:nvSpPr>
        <p:spPr>
          <a:xfrm>
            <a:off x="1686465" y="4924219"/>
            <a:ext cx="2176496" cy="0"/>
          </a:xfrm>
          <a:custGeom>
            <a:avLst/>
            <a:gdLst/>
            <a:ahLst/>
            <a:cxnLst>
              <a:cxn ang="3cd4">
                <a:pos x="hc" y="t"/>
              </a:cxn>
              <a:cxn ang="cd2">
                <a:pos x="l" y="vc"/>
              </a:cxn>
              <a:cxn ang="cd4">
                <a:pos x="hc" y="b"/>
              </a:cxn>
              <a:cxn ang="0">
                <a:pos x="r" y="vc"/>
              </a:cxn>
            </a:cxnLst>
            <a:rect l="l" t="t" r="r" b="b"/>
            <a:pathLst>
              <a:path w="5000" fill="none">
                <a:moveTo>
                  <a:pt x="0" y="0"/>
                </a:moveTo>
                <a:lnTo>
                  <a:pt x="5000" y="0"/>
                </a:lnTo>
              </a:path>
            </a:pathLst>
          </a:custGeom>
          <a:noFill/>
          <a:ln w="38160">
            <a:solidFill>
              <a:srgbClr val="800080"/>
            </a:solidFill>
            <a:prstDash val="solid"/>
            <a:tailEnd type="arrow"/>
          </a:ln>
        </p:spPr>
        <p:txBody>
          <a:bodyPr wrap="square" lIns="131922" tIns="77499" rIns="131922" bIns="77499" anchor="ctr" anchorCtr="0" compatLnSpc="0"/>
          <a:lstStyle/>
          <a:p>
            <a:pPr hangingPunct="0"/>
            <a:endParaRPr lang="en-GB" sz="2177">
              <a:latin typeface="Liberation Sans" pitchFamily="18"/>
              <a:ea typeface="Noto Sans CJK SC" pitchFamily="2"/>
              <a:cs typeface="FreeSans" pitchFamily="2"/>
            </a:endParaRPr>
          </a:p>
        </p:txBody>
      </p:sp>
      <p:sp>
        <p:nvSpPr>
          <p:cNvPr id="155" name="Freeform 154">
            <a:extLst>
              <a:ext uri="{FF2B5EF4-FFF2-40B4-BE49-F238E27FC236}">
                <a16:creationId xmlns:a16="http://schemas.microsoft.com/office/drawing/2014/main" id="{AA31042D-4A18-92D4-8C74-C1D3B03914FF}"/>
              </a:ext>
            </a:extLst>
          </p:cNvPr>
          <p:cNvSpPr/>
          <p:nvPr/>
        </p:nvSpPr>
        <p:spPr>
          <a:xfrm>
            <a:off x="1718684" y="5098374"/>
            <a:ext cx="2176496" cy="0"/>
          </a:xfrm>
          <a:custGeom>
            <a:avLst/>
            <a:gdLst/>
            <a:ahLst/>
            <a:cxnLst>
              <a:cxn ang="3cd4">
                <a:pos x="hc" y="t"/>
              </a:cxn>
              <a:cxn ang="cd2">
                <a:pos x="l" y="vc"/>
              </a:cxn>
              <a:cxn ang="cd4">
                <a:pos x="hc" y="b"/>
              </a:cxn>
              <a:cxn ang="0">
                <a:pos x="r" y="vc"/>
              </a:cxn>
            </a:cxnLst>
            <a:rect l="l" t="t" r="r" b="b"/>
            <a:pathLst>
              <a:path w="5000" fill="none">
                <a:moveTo>
                  <a:pt x="0" y="0"/>
                </a:moveTo>
                <a:lnTo>
                  <a:pt x="5000" y="0"/>
                </a:lnTo>
              </a:path>
            </a:pathLst>
          </a:custGeom>
          <a:noFill/>
          <a:ln w="38160">
            <a:solidFill>
              <a:srgbClr val="800080"/>
            </a:solidFill>
            <a:prstDash val="solid"/>
            <a:tailEnd type="arrow"/>
          </a:ln>
        </p:spPr>
        <p:txBody>
          <a:bodyPr wrap="square" lIns="131922" tIns="77499" rIns="131922" bIns="77499" anchor="ctr" anchorCtr="0" compatLnSpc="0"/>
          <a:lstStyle/>
          <a:p>
            <a:pPr hangingPunct="0"/>
            <a:endParaRPr lang="en-GB" sz="2177">
              <a:latin typeface="Liberation Sans" pitchFamily="18"/>
              <a:ea typeface="Noto Sans CJK SC" pitchFamily="2"/>
              <a:cs typeface="FreeSans" pitchFamily="2"/>
            </a:endParaRPr>
          </a:p>
        </p:txBody>
      </p:sp>
      <p:sp>
        <p:nvSpPr>
          <p:cNvPr id="156" name="Freeform 155">
            <a:extLst>
              <a:ext uri="{FF2B5EF4-FFF2-40B4-BE49-F238E27FC236}">
                <a16:creationId xmlns:a16="http://schemas.microsoft.com/office/drawing/2014/main" id="{53698EAA-D69D-5F7C-D305-65B665B02E04}"/>
              </a:ext>
            </a:extLst>
          </p:cNvPr>
          <p:cNvSpPr/>
          <p:nvPr/>
        </p:nvSpPr>
        <p:spPr>
          <a:xfrm>
            <a:off x="1707364" y="5272529"/>
            <a:ext cx="2176496" cy="0"/>
          </a:xfrm>
          <a:custGeom>
            <a:avLst/>
            <a:gdLst/>
            <a:ahLst/>
            <a:cxnLst>
              <a:cxn ang="3cd4">
                <a:pos x="hc" y="t"/>
              </a:cxn>
              <a:cxn ang="cd2">
                <a:pos x="l" y="vc"/>
              </a:cxn>
              <a:cxn ang="cd4">
                <a:pos x="hc" y="b"/>
              </a:cxn>
              <a:cxn ang="0">
                <a:pos x="r" y="vc"/>
              </a:cxn>
            </a:cxnLst>
            <a:rect l="l" t="t" r="r" b="b"/>
            <a:pathLst>
              <a:path w="5000" fill="none">
                <a:moveTo>
                  <a:pt x="0" y="0"/>
                </a:moveTo>
                <a:lnTo>
                  <a:pt x="5000" y="0"/>
                </a:lnTo>
              </a:path>
            </a:pathLst>
          </a:custGeom>
          <a:noFill/>
          <a:ln w="38160">
            <a:solidFill>
              <a:srgbClr val="800080"/>
            </a:solidFill>
            <a:prstDash val="solid"/>
            <a:tailEnd type="arrow"/>
          </a:ln>
        </p:spPr>
        <p:txBody>
          <a:bodyPr wrap="square" lIns="131922" tIns="77499" rIns="131922" bIns="77499" anchor="ctr" anchorCtr="0" compatLnSpc="0"/>
          <a:lstStyle/>
          <a:p>
            <a:pPr hangingPunct="0"/>
            <a:endParaRPr lang="en-GB" sz="2177">
              <a:latin typeface="Liberation Sans" pitchFamily="18"/>
              <a:ea typeface="Noto Sans CJK SC" pitchFamily="2"/>
              <a:cs typeface="FreeSans" pitchFamily="2"/>
            </a:endParaRPr>
          </a:p>
        </p:txBody>
      </p:sp>
      <p:sp>
        <p:nvSpPr>
          <p:cNvPr id="157" name="Freeform 156">
            <a:extLst>
              <a:ext uri="{FF2B5EF4-FFF2-40B4-BE49-F238E27FC236}">
                <a16:creationId xmlns:a16="http://schemas.microsoft.com/office/drawing/2014/main" id="{906F830E-A6B9-6327-E76E-247D47B3399B}"/>
              </a:ext>
            </a:extLst>
          </p:cNvPr>
          <p:cNvSpPr/>
          <p:nvPr/>
        </p:nvSpPr>
        <p:spPr>
          <a:xfrm>
            <a:off x="1696043" y="5446683"/>
            <a:ext cx="2176496" cy="0"/>
          </a:xfrm>
          <a:custGeom>
            <a:avLst/>
            <a:gdLst/>
            <a:ahLst/>
            <a:cxnLst>
              <a:cxn ang="3cd4">
                <a:pos x="hc" y="t"/>
              </a:cxn>
              <a:cxn ang="cd2">
                <a:pos x="l" y="vc"/>
              </a:cxn>
              <a:cxn ang="cd4">
                <a:pos x="hc" y="b"/>
              </a:cxn>
              <a:cxn ang="0">
                <a:pos x="r" y="vc"/>
              </a:cxn>
            </a:cxnLst>
            <a:rect l="l" t="t" r="r" b="b"/>
            <a:pathLst>
              <a:path w="5000" fill="none">
                <a:moveTo>
                  <a:pt x="0" y="0"/>
                </a:moveTo>
                <a:lnTo>
                  <a:pt x="5000" y="0"/>
                </a:lnTo>
              </a:path>
            </a:pathLst>
          </a:custGeom>
          <a:noFill/>
          <a:ln w="38160">
            <a:solidFill>
              <a:srgbClr val="800080"/>
            </a:solidFill>
            <a:prstDash val="solid"/>
            <a:tailEnd type="arrow"/>
          </a:ln>
        </p:spPr>
        <p:txBody>
          <a:bodyPr wrap="square" lIns="131922" tIns="77499" rIns="131922" bIns="77499" anchor="ctr" anchorCtr="0" compatLnSpc="0"/>
          <a:lstStyle/>
          <a:p>
            <a:pPr hangingPunct="0"/>
            <a:endParaRPr lang="en-GB" sz="2177">
              <a:latin typeface="Liberation Sans" pitchFamily="18"/>
              <a:ea typeface="Noto Sans CJK SC" pitchFamily="2"/>
              <a:cs typeface="FreeSans" pitchFamily="2"/>
            </a:endParaRPr>
          </a:p>
        </p:txBody>
      </p:sp>
      <p:sp>
        <p:nvSpPr>
          <p:cNvPr id="158" name="Freeform 157">
            <a:extLst>
              <a:ext uri="{FF2B5EF4-FFF2-40B4-BE49-F238E27FC236}">
                <a16:creationId xmlns:a16="http://schemas.microsoft.com/office/drawing/2014/main" id="{9990317D-1CD1-5AD4-77A8-F619D9578ECB}"/>
              </a:ext>
            </a:extLst>
          </p:cNvPr>
          <p:cNvSpPr/>
          <p:nvPr/>
        </p:nvSpPr>
        <p:spPr>
          <a:xfrm>
            <a:off x="1716942" y="4662986"/>
            <a:ext cx="2176496" cy="0"/>
          </a:xfrm>
          <a:custGeom>
            <a:avLst/>
            <a:gdLst/>
            <a:ahLst/>
            <a:cxnLst>
              <a:cxn ang="3cd4">
                <a:pos x="hc" y="t"/>
              </a:cxn>
              <a:cxn ang="cd2">
                <a:pos x="l" y="vc"/>
              </a:cxn>
              <a:cxn ang="cd4">
                <a:pos x="hc" y="b"/>
              </a:cxn>
              <a:cxn ang="0">
                <a:pos x="r" y="vc"/>
              </a:cxn>
            </a:cxnLst>
            <a:rect l="l" t="t" r="r" b="b"/>
            <a:pathLst>
              <a:path w="5000" fill="none">
                <a:moveTo>
                  <a:pt x="0" y="0"/>
                </a:moveTo>
                <a:lnTo>
                  <a:pt x="5000" y="0"/>
                </a:lnTo>
              </a:path>
            </a:pathLst>
          </a:custGeom>
          <a:noFill/>
          <a:ln w="38160">
            <a:solidFill>
              <a:srgbClr val="800080"/>
            </a:solidFill>
            <a:prstDash val="solid"/>
            <a:tailEnd type="arrow"/>
          </a:ln>
        </p:spPr>
        <p:txBody>
          <a:bodyPr wrap="square" lIns="131922" tIns="77499" rIns="131922" bIns="77499" anchor="ctr" anchorCtr="0" compatLnSpc="0"/>
          <a:lstStyle/>
          <a:p>
            <a:pPr hangingPunct="0"/>
            <a:endParaRPr lang="en-GB" sz="2177">
              <a:latin typeface="Liberation Sans" pitchFamily="18"/>
              <a:ea typeface="Noto Sans CJK SC" pitchFamily="2"/>
              <a:cs typeface="FreeSans" pitchFamily="2"/>
            </a:endParaRPr>
          </a:p>
        </p:txBody>
      </p:sp>
      <p:sp>
        <p:nvSpPr>
          <p:cNvPr id="159" name="TextBox 158">
            <a:extLst>
              <a:ext uri="{FF2B5EF4-FFF2-40B4-BE49-F238E27FC236}">
                <a16:creationId xmlns:a16="http://schemas.microsoft.com/office/drawing/2014/main" id="{DAD84B08-84FA-FDEE-3A8E-76317974649D}"/>
              </a:ext>
            </a:extLst>
          </p:cNvPr>
          <p:cNvSpPr txBox="1"/>
          <p:nvPr/>
        </p:nvSpPr>
        <p:spPr>
          <a:xfrm>
            <a:off x="1915479" y="4793604"/>
            <a:ext cx="1523852" cy="502324"/>
          </a:xfrm>
          <a:prstGeom prst="rect">
            <a:avLst/>
          </a:prstGeom>
          <a:noFill/>
          <a:ln>
            <a:noFill/>
          </a:ln>
        </p:spPr>
        <p:txBody>
          <a:bodyPr vert="horz" wrap="square" lIns="108847" tIns="54423" rIns="108847" bIns="54423" anchorCtr="0" compatLnSpc="0">
            <a:spAutoFit/>
          </a:bodyPr>
          <a:lstStyle/>
          <a:p>
            <a:pPr algn="ctr" hangingPunct="0"/>
            <a:r>
              <a:rPr lang="en-GB" sz="2661">
                <a:highlight>
                  <a:srgbClr val="FFFFFF"/>
                </a:highlight>
                <a:latin typeface="Liberation Sans" pitchFamily="18"/>
                <a:ea typeface="Noto Sans CJK SC" pitchFamily="2"/>
                <a:cs typeface="FreeSans" pitchFamily="2"/>
              </a:rPr>
              <a:t>RDMA</a:t>
            </a:r>
          </a:p>
        </p:txBody>
      </p:sp>
      <p:pic>
        <p:nvPicPr>
          <p:cNvPr id="160" name="Picture 159">
            <a:extLst>
              <a:ext uri="{FF2B5EF4-FFF2-40B4-BE49-F238E27FC236}">
                <a16:creationId xmlns:a16="http://schemas.microsoft.com/office/drawing/2014/main" id="{59D1813E-821C-8624-A311-BAC6B35F2CAD}"/>
              </a:ext>
            </a:extLst>
          </p:cNvPr>
          <p:cNvPicPr>
            <a:picLocks noChangeAspect="1"/>
          </p:cNvPicPr>
          <p:nvPr/>
        </p:nvPicPr>
        <p:blipFill>
          <a:blip r:embed="rId6">
            <a:lum/>
            <a:alphaModFix/>
          </a:blip>
          <a:srcRect/>
          <a:stretch>
            <a:fillRect/>
          </a:stretch>
        </p:blipFill>
        <p:spPr>
          <a:xfrm rot="741600">
            <a:off x="4629781" y="3777486"/>
            <a:ext cx="1402815" cy="701407"/>
          </a:xfrm>
          <a:prstGeom prst="rect">
            <a:avLst/>
          </a:prstGeom>
          <a:noFill/>
          <a:ln>
            <a:noFill/>
          </a:ln>
        </p:spPr>
      </p:pic>
      <p:sp>
        <p:nvSpPr>
          <p:cNvPr id="161" name="Freeform 160">
            <a:extLst>
              <a:ext uri="{FF2B5EF4-FFF2-40B4-BE49-F238E27FC236}">
                <a16:creationId xmlns:a16="http://schemas.microsoft.com/office/drawing/2014/main" id="{3DD86DE5-38BA-0ACE-E18D-C2350EABB995}"/>
              </a:ext>
            </a:extLst>
          </p:cNvPr>
          <p:cNvSpPr/>
          <p:nvPr/>
        </p:nvSpPr>
        <p:spPr>
          <a:xfrm>
            <a:off x="4785110" y="4140524"/>
            <a:ext cx="434951" cy="652644"/>
          </a:xfrm>
          <a:custGeom>
            <a:avLst/>
            <a:gdLst/>
            <a:ahLst/>
            <a:cxnLst>
              <a:cxn ang="3cd4">
                <a:pos x="hc" y="t"/>
              </a:cxn>
              <a:cxn ang="cd2">
                <a:pos x="l" y="vc"/>
              </a:cxn>
              <a:cxn ang="cd4">
                <a:pos x="hc" y="b"/>
              </a:cxn>
              <a:cxn ang="0">
                <a:pos x="r" y="vc"/>
              </a:cxn>
            </a:cxnLst>
            <a:rect l="l" t="t" r="r" b="b"/>
            <a:pathLst>
              <a:path w="1000" h="1500" fill="none">
                <a:moveTo>
                  <a:pt x="0" y="1500"/>
                </a:moveTo>
                <a:lnTo>
                  <a:pt x="1000" y="0"/>
                </a:lnTo>
              </a:path>
            </a:pathLst>
          </a:custGeom>
          <a:noFill/>
          <a:ln w="76320">
            <a:solidFill>
              <a:srgbClr val="800080"/>
            </a:solidFill>
            <a:prstDash val="solid"/>
            <a:tailEnd type="arrow"/>
          </a:ln>
        </p:spPr>
        <p:txBody>
          <a:bodyPr wrap="square" lIns="154998" tIns="100574" rIns="154998" bIns="100574" anchor="ctr" anchorCtr="0" compatLnSpc="0"/>
          <a:lstStyle/>
          <a:p>
            <a:pPr hangingPunct="0"/>
            <a:endParaRPr lang="en-GB" sz="2177">
              <a:latin typeface="Liberation Sans" pitchFamily="18"/>
              <a:ea typeface="Noto Sans CJK SC" pitchFamily="2"/>
              <a:cs typeface="FreeSans" pitchFamily="2"/>
            </a:endParaRPr>
          </a:p>
        </p:txBody>
      </p:sp>
      <p:sp>
        <p:nvSpPr>
          <p:cNvPr id="162" name="Freeform 161">
            <a:extLst>
              <a:ext uri="{FF2B5EF4-FFF2-40B4-BE49-F238E27FC236}">
                <a16:creationId xmlns:a16="http://schemas.microsoft.com/office/drawing/2014/main" id="{86FF7EAC-5280-1BEA-EA08-E553BE9FD8F2}"/>
              </a:ext>
            </a:extLst>
          </p:cNvPr>
          <p:cNvSpPr/>
          <p:nvPr/>
        </p:nvSpPr>
        <p:spPr>
          <a:xfrm>
            <a:off x="5438189" y="4288555"/>
            <a:ext cx="217258" cy="722306"/>
          </a:xfrm>
          <a:custGeom>
            <a:avLst/>
            <a:gdLst/>
            <a:ahLst/>
            <a:cxnLst>
              <a:cxn ang="3cd4">
                <a:pos x="hc" y="t"/>
              </a:cxn>
              <a:cxn ang="cd2">
                <a:pos x="l" y="vc"/>
              </a:cxn>
              <a:cxn ang="cd4">
                <a:pos x="hc" y="b"/>
              </a:cxn>
              <a:cxn ang="0">
                <a:pos x="r" y="vc"/>
              </a:cxn>
            </a:cxnLst>
            <a:rect l="l" t="t" r="r" b="b"/>
            <a:pathLst>
              <a:path w="500" h="1660" fill="none">
                <a:moveTo>
                  <a:pt x="500" y="0"/>
                </a:moveTo>
                <a:lnTo>
                  <a:pt x="0" y="1660"/>
                </a:lnTo>
              </a:path>
            </a:pathLst>
          </a:custGeom>
          <a:noFill/>
          <a:ln w="38160">
            <a:solidFill>
              <a:srgbClr val="3465A4"/>
            </a:solidFill>
            <a:prstDash val="solid"/>
            <a:headEnd type="arrow"/>
            <a:tailEnd type="arrow"/>
          </a:ln>
        </p:spPr>
        <p:txBody>
          <a:bodyPr wrap="square" lIns="131922" tIns="77499" rIns="131922" bIns="77499" anchor="ctr" anchorCtr="0" compatLnSpc="0"/>
          <a:lstStyle/>
          <a:p>
            <a:pPr hangingPunct="0"/>
            <a:endParaRPr lang="en-GB" sz="2177">
              <a:latin typeface="Liberation Sans" pitchFamily="18"/>
              <a:ea typeface="Noto Sans CJK SC" pitchFamily="2"/>
              <a:cs typeface="FreeSans" pitchFamily="2"/>
            </a:endParaRPr>
          </a:p>
        </p:txBody>
      </p:sp>
      <p:pic>
        <p:nvPicPr>
          <p:cNvPr id="163" name="Magnifying-Glass 1">
            <a:extLst>
              <a:ext uri="{FF2B5EF4-FFF2-40B4-BE49-F238E27FC236}">
                <a16:creationId xmlns:a16="http://schemas.microsoft.com/office/drawing/2014/main" id="{6340EF34-AC8A-496E-2938-5E6B383CBD29}"/>
              </a:ext>
            </a:extLst>
          </p:cNvPr>
          <p:cNvPicPr>
            <a:picLocks noChangeAspect="1"/>
          </p:cNvPicPr>
          <p:nvPr/>
        </p:nvPicPr>
        <p:blipFill>
          <a:blip r:embed="rId7">
            <a:lum/>
            <a:alphaModFix/>
            <a:extLst>
              <a:ext uri="{96DAC541-7B7A-43D3-8B79-37D633B846F1}">
                <asvg:svgBlip xmlns:asvg="http://schemas.microsoft.com/office/drawing/2016/SVG/main" r:embed="rId8"/>
              </a:ext>
            </a:extLst>
          </a:blip>
          <a:srcRect/>
          <a:stretch>
            <a:fillRect/>
          </a:stretch>
        </p:blipFill>
        <p:spPr>
          <a:xfrm>
            <a:off x="769542" y="4659940"/>
            <a:ext cx="1789437" cy="1789437"/>
          </a:xfrm>
          <a:prstGeom prst="rect">
            <a:avLst/>
          </a:prstGeom>
          <a:noFill/>
          <a:ln>
            <a:noFill/>
          </a:ln>
        </p:spPr>
      </p:pic>
      <p:pic>
        <p:nvPicPr>
          <p:cNvPr id="164" name="Question-Mark- 3">
            <a:extLst>
              <a:ext uri="{FF2B5EF4-FFF2-40B4-BE49-F238E27FC236}">
                <a16:creationId xmlns:a16="http://schemas.microsoft.com/office/drawing/2014/main" id="{6C5BFEE5-3C87-FD4C-6BDC-F2C9BEEA63DB}"/>
              </a:ext>
            </a:extLst>
          </p:cNvPr>
          <p:cNvPicPr>
            <a:picLocks noChangeAspect="1"/>
          </p:cNvPicPr>
          <p:nvPr/>
        </p:nvPicPr>
        <p:blipFill>
          <a:blip r:embed="rId9">
            <a:lum/>
            <a:alphaModFix/>
            <a:extLst>
              <a:ext uri="{96DAC541-7B7A-43D3-8B79-37D633B846F1}">
                <asvg:svgBlip xmlns:asvg="http://schemas.microsoft.com/office/drawing/2016/SVG/main" r:embed="rId10"/>
              </a:ext>
            </a:extLst>
          </a:blip>
          <a:srcRect/>
          <a:stretch>
            <a:fillRect/>
          </a:stretch>
        </p:blipFill>
        <p:spPr>
          <a:xfrm rot="619200">
            <a:off x="692064" y="808810"/>
            <a:ext cx="1702795" cy="1702795"/>
          </a:xfrm>
          <a:prstGeom prst="rect">
            <a:avLst/>
          </a:prstGeom>
          <a:noFill/>
          <a:ln>
            <a:noFill/>
          </a:ln>
        </p:spPr>
      </p:pic>
      <p:sp>
        <p:nvSpPr>
          <p:cNvPr id="165" name="TextBox 164">
            <a:extLst>
              <a:ext uri="{FF2B5EF4-FFF2-40B4-BE49-F238E27FC236}">
                <a16:creationId xmlns:a16="http://schemas.microsoft.com/office/drawing/2014/main" id="{C8FD6CBB-AFD0-B1CA-E3DD-9265382B44E6}"/>
              </a:ext>
            </a:extLst>
          </p:cNvPr>
          <p:cNvSpPr txBox="1"/>
          <p:nvPr/>
        </p:nvSpPr>
        <p:spPr>
          <a:xfrm>
            <a:off x="1056897" y="3047705"/>
            <a:ext cx="2830011" cy="752008"/>
          </a:xfrm>
          <a:prstGeom prst="rect">
            <a:avLst/>
          </a:prstGeom>
          <a:noFill/>
          <a:ln>
            <a:noFill/>
          </a:ln>
        </p:spPr>
        <p:txBody>
          <a:bodyPr vert="horz" wrap="square" lIns="108847" tIns="54423" rIns="108847" bIns="54423" anchorCtr="0" compatLnSpc="0">
            <a:spAutoFit/>
          </a:bodyPr>
          <a:lstStyle/>
          <a:p>
            <a:pPr algn="ctr" hangingPunct="0"/>
            <a:r>
              <a:rPr lang="en-GB" sz="2177" b="1">
                <a:latin typeface="Liberation Sans" pitchFamily="18"/>
                <a:ea typeface="Noto Sans CJK SC" pitchFamily="2"/>
                <a:cs typeface="FreeSans" pitchFamily="2"/>
              </a:rPr>
              <a:t>O(1Mpps)</a:t>
            </a:r>
          </a:p>
          <a:p>
            <a:pPr algn="ctr" hangingPunct="0"/>
            <a:r>
              <a:rPr lang="en-GB" sz="2177" b="1">
                <a:latin typeface="Liberation Sans" pitchFamily="18"/>
                <a:ea typeface="Noto Sans CJK SC" pitchFamily="2"/>
                <a:cs typeface="FreeSans" pitchFamily="2"/>
              </a:rPr>
              <a:t>Per switch &amp; metric</a:t>
            </a:r>
          </a:p>
        </p:txBody>
      </p:sp>
      <p:sp>
        <p:nvSpPr>
          <p:cNvPr id="166" name="TextBox 165">
            <a:extLst>
              <a:ext uri="{FF2B5EF4-FFF2-40B4-BE49-F238E27FC236}">
                <a16:creationId xmlns:a16="http://schemas.microsoft.com/office/drawing/2014/main" id="{861B1DA6-2ED0-6D5C-F31C-DA8642F07223}"/>
              </a:ext>
            </a:extLst>
          </p:cNvPr>
          <p:cNvSpPr txBox="1"/>
          <p:nvPr/>
        </p:nvSpPr>
        <p:spPr>
          <a:xfrm>
            <a:off x="1524066" y="7401568"/>
            <a:ext cx="6095409" cy="1073058"/>
          </a:xfrm>
          <a:prstGeom prst="rect">
            <a:avLst/>
          </a:prstGeom>
          <a:noFill/>
          <a:ln>
            <a:noFill/>
          </a:ln>
        </p:spPr>
        <p:txBody>
          <a:bodyPr vert="horz" wrap="square" lIns="108847" tIns="54423" rIns="108847" bIns="54423" anchorCtr="0" compatLnSpc="0">
            <a:spAutoFit/>
          </a:bodyPr>
          <a:lstStyle/>
          <a:p>
            <a:pPr hangingPunct="0"/>
            <a:r>
              <a:rPr lang="en-GB" sz="2177">
                <a:latin typeface="Liberation Sans" pitchFamily="18"/>
                <a:ea typeface="Noto Sans CJK SC" pitchFamily="2"/>
                <a:cs typeface="FreeSans" pitchFamily="2"/>
              </a:rPr>
              <a:t>Introduce RDMA here</a:t>
            </a:r>
          </a:p>
          <a:p>
            <a:pPr hangingPunct="0"/>
            <a:r>
              <a:rPr lang="en-GB" sz="2177">
                <a:latin typeface="Liberation Sans" pitchFamily="18"/>
                <a:ea typeface="Noto Sans CJK SC" pitchFamily="2"/>
                <a:cs typeface="FreeSans" pitchFamily="2"/>
              </a:rPr>
              <a:t>“we use RDMA with is HPC tech to bypass CPU” “okay to repeat some”</a:t>
            </a:r>
          </a:p>
        </p:txBody>
      </p:sp>
      <p:sp>
        <p:nvSpPr>
          <p:cNvPr id="167" name="TextBox 166">
            <a:extLst>
              <a:ext uri="{FF2B5EF4-FFF2-40B4-BE49-F238E27FC236}">
                <a16:creationId xmlns:a16="http://schemas.microsoft.com/office/drawing/2014/main" id="{7583C93A-8A9B-C505-3A2A-658C6D4F6967}"/>
              </a:ext>
            </a:extLst>
          </p:cNvPr>
          <p:cNvSpPr txBox="1"/>
          <p:nvPr/>
        </p:nvSpPr>
        <p:spPr>
          <a:xfrm>
            <a:off x="8490248" y="7183875"/>
            <a:ext cx="4136170" cy="1715157"/>
          </a:xfrm>
          <a:prstGeom prst="rect">
            <a:avLst/>
          </a:prstGeom>
          <a:noFill/>
          <a:ln>
            <a:noFill/>
          </a:ln>
        </p:spPr>
        <p:txBody>
          <a:bodyPr vert="horz" wrap="square" lIns="108847" tIns="54423" rIns="108847" bIns="54423" anchorCtr="0" compatLnSpc="0">
            <a:spAutoFit/>
          </a:bodyPr>
          <a:lstStyle/>
          <a:p>
            <a:pPr hangingPunct="0"/>
            <a:r>
              <a:rPr lang="en-GB" sz="2177">
                <a:latin typeface="Liberation Sans" pitchFamily="18"/>
                <a:ea typeface="Noto Sans CJK SC" pitchFamily="2"/>
                <a:cs typeface="FreeSans" pitchFamily="2"/>
              </a:rPr>
              <a:t>Add spoken: “of course I’m gonna show it’s not as simple as just ‘use RDMa and it works’”</a:t>
            </a:r>
          </a:p>
          <a:p>
            <a:pPr hangingPunct="0"/>
            <a:r>
              <a:rPr lang="en-GB" sz="2177">
                <a:latin typeface="Liberation Sans" pitchFamily="18"/>
                <a:ea typeface="Noto Sans CJK SC" pitchFamily="2"/>
                <a:cs typeface="FreeSans" pitchFamily="2"/>
              </a:rPr>
              <a:t>Take it already here</a:t>
            </a:r>
          </a:p>
        </p:txBody>
      </p:sp>
      <p:sp>
        <p:nvSpPr>
          <p:cNvPr id="168" name="TextBox 167">
            <a:extLst>
              <a:ext uri="{FF2B5EF4-FFF2-40B4-BE49-F238E27FC236}">
                <a16:creationId xmlns:a16="http://schemas.microsoft.com/office/drawing/2014/main" id="{A4105CB7-E0A4-1C54-D0E5-2EC7A657851E}"/>
              </a:ext>
            </a:extLst>
          </p:cNvPr>
          <p:cNvSpPr txBox="1"/>
          <p:nvPr/>
        </p:nvSpPr>
        <p:spPr>
          <a:xfrm>
            <a:off x="1524066" y="8707727"/>
            <a:ext cx="5006943" cy="752008"/>
          </a:xfrm>
          <a:prstGeom prst="rect">
            <a:avLst/>
          </a:prstGeom>
          <a:noFill/>
          <a:ln>
            <a:noFill/>
          </a:ln>
        </p:spPr>
        <p:txBody>
          <a:bodyPr vert="horz" wrap="square" lIns="108847" tIns="54423" rIns="108847" bIns="54423" anchorCtr="0" compatLnSpc="0">
            <a:spAutoFit/>
          </a:bodyPr>
          <a:lstStyle/>
          <a:p>
            <a:pPr hangingPunct="0"/>
            <a:r>
              <a:rPr lang="en-GB" sz="2177">
                <a:latin typeface="Liberation Sans" pitchFamily="18"/>
                <a:ea typeface="Noto Sans CJK SC" pitchFamily="2"/>
                <a:cs typeface="FreeSans" pitchFamily="2"/>
              </a:rPr>
              <a:t>End “but why do we need to redesign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Class="entr"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Class="entr" fill="hold"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Class="entr" fill="hold"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Class="entr"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Class="entr" fill="hold"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fill="hold" grpId="0" nodeType="clickEffect">
                                  <p:stCondLst>
                                    <p:cond delay="0"/>
                                  </p:stCondLst>
                                  <p:childTnLst>
                                    <p:set>
                                      <p:cBhvr>
                                        <p:cTn id="24" dur="1" fill="hold">
                                          <p:stCondLst>
                                            <p:cond delay="0"/>
                                          </p:stCondLst>
                                        </p:cTn>
                                        <p:tgtEl>
                                          <p:spTgt spid="165">
                                            <p:txEl>
                                              <p:pRg st="0" end="0"/>
                                            </p:txEl>
                                          </p:spTgt>
                                        </p:tgtEl>
                                        <p:attrNameLst>
                                          <p:attrName>style.visibility</p:attrName>
                                        </p:attrNameLst>
                                      </p:cBhvr>
                                      <p:to>
                                        <p:strVal val="visible"/>
                                      </p:to>
                                    </p:set>
                                  </p:childTnLst>
                                </p:cTn>
                              </p:par>
                              <p:par>
                                <p:cTn id="25" presetClass="entr" fill="hold" grpId="0" nodeType="withEffect">
                                  <p:stCondLst>
                                    <p:cond delay="0"/>
                                  </p:stCondLst>
                                  <p:childTnLst>
                                    <p:set>
                                      <p:cBhvr>
                                        <p:cTn id="26" dur="1" fill="hold">
                                          <p:stCondLst>
                                            <p:cond delay="0"/>
                                          </p:stCondLst>
                                        </p:cTn>
                                        <p:tgtEl>
                                          <p:spTgt spid="16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Class="entr" fill="hold"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Class="entr" fill="hold"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par>
                                <p:cTn id="39" presetClass="entr" fill="hold" nodeType="withEffect">
                                  <p:stCondLst>
                                    <p:cond delay="0"/>
                                  </p:stCondLst>
                                  <p:childTnLst>
                                    <p:set>
                                      <p:cBhvr>
                                        <p:cTn id="40" dur="1" fill="hold">
                                          <p:stCondLst>
                                            <p:cond delay="0"/>
                                          </p:stCondLst>
                                        </p:cTn>
                                        <p:tgtEl>
                                          <p:spTgt spid="1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par>
                                <p:cTn id="45" presetClass="entr"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Class="entr" fill="hold" nodeType="withEffect">
                                  <p:stCondLst>
                                    <p:cond delay="0"/>
                                  </p:stCondLst>
                                  <p:childTnLst>
                                    <p:set>
                                      <p:cBhvr>
                                        <p:cTn id="48" dur="1" fill="hold">
                                          <p:stCondLst>
                                            <p:cond delay="0"/>
                                          </p:stCondLst>
                                        </p:cTn>
                                        <p:tgtEl>
                                          <p:spTgt spid="93"/>
                                        </p:tgtEl>
                                        <p:attrNameLst>
                                          <p:attrName>style.visibility</p:attrName>
                                        </p:attrNameLst>
                                      </p:cBhvr>
                                      <p:to>
                                        <p:strVal val="visible"/>
                                      </p:to>
                                    </p:set>
                                  </p:childTnLst>
                                </p:cTn>
                              </p:par>
                              <p:par>
                                <p:cTn id="49" presetClass="entr" fill="hold" nodeType="withEffect">
                                  <p:stCondLst>
                                    <p:cond delay="0"/>
                                  </p:stCondLst>
                                  <p:childTnLst>
                                    <p:set>
                                      <p:cBhvr>
                                        <p:cTn id="50" dur="1" fill="hold">
                                          <p:stCondLst>
                                            <p:cond delay="0"/>
                                          </p:stCondLst>
                                        </p:cTn>
                                        <p:tgtEl>
                                          <p:spTgt spid="104"/>
                                        </p:tgtEl>
                                        <p:attrNameLst>
                                          <p:attrName>style.visibility</p:attrName>
                                        </p:attrNameLst>
                                      </p:cBhvr>
                                      <p:to>
                                        <p:strVal val="visible"/>
                                      </p:to>
                                    </p:set>
                                  </p:childTnLst>
                                </p:cTn>
                              </p:par>
                              <p:par>
                                <p:cTn id="51" presetClass="entr" fill="hold" nodeType="withEffect">
                                  <p:stCondLst>
                                    <p:cond delay="0"/>
                                  </p:stCondLst>
                                  <p:childTnLst>
                                    <p:set>
                                      <p:cBhvr>
                                        <p:cTn id="52" dur="1" fill="hold">
                                          <p:stCondLst>
                                            <p:cond delay="0"/>
                                          </p:stCondLst>
                                        </p:cTn>
                                        <p:tgtEl>
                                          <p:spTgt spid="115"/>
                                        </p:tgtEl>
                                        <p:attrNameLst>
                                          <p:attrName>style.visibility</p:attrName>
                                        </p:attrNameLst>
                                      </p:cBhvr>
                                      <p:to>
                                        <p:strVal val="visible"/>
                                      </p:to>
                                    </p:set>
                                  </p:childTnLst>
                                </p:cTn>
                              </p:par>
                              <p:par>
                                <p:cTn id="53" presetClass="entr" fill="hold" nodeType="withEffect">
                                  <p:stCondLst>
                                    <p:cond delay="0"/>
                                  </p:stCondLst>
                                  <p:childTnLst>
                                    <p:set>
                                      <p:cBhvr>
                                        <p:cTn id="54" dur="1" fill="hold">
                                          <p:stCondLst>
                                            <p:cond delay="0"/>
                                          </p:stCondLst>
                                        </p:cTn>
                                        <p:tgtEl>
                                          <p:spTgt spid="126"/>
                                        </p:tgtEl>
                                        <p:attrNameLst>
                                          <p:attrName>style.visibility</p:attrName>
                                        </p:attrNameLst>
                                      </p:cBhvr>
                                      <p:to>
                                        <p:strVal val="visible"/>
                                      </p:to>
                                    </p:set>
                                  </p:childTnLst>
                                </p:cTn>
                              </p:par>
                              <p:par>
                                <p:cTn id="55" presetClass="entr" fill="hold" nodeType="withEffect">
                                  <p:stCondLst>
                                    <p:cond delay="0"/>
                                  </p:stCondLst>
                                  <p:childTnLst>
                                    <p:set>
                                      <p:cBhvr>
                                        <p:cTn id="56" dur="1" fill="hold">
                                          <p:stCondLst>
                                            <p:cond delay="0"/>
                                          </p:stCondLst>
                                        </p:cTn>
                                        <p:tgtEl>
                                          <p:spTgt spid="137"/>
                                        </p:tgtEl>
                                        <p:attrNameLst>
                                          <p:attrName>style.visibility</p:attrName>
                                        </p:attrNameLst>
                                      </p:cBhvr>
                                      <p:to>
                                        <p:strVal val="visible"/>
                                      </p:to>
                                    </p:set>
                                  </p:childTnLst>
                                </p:cTn>
                              </p:par>
                              <p:par>
                                <p:cTn id="57" presetClass="entr" fill="hold" nodeType="withEffect">
                                  <p:stCondLst>
                                    <p:cond delay="0"/>
                                  </p:stCondLst>
                                  <p:childTnLst>
                                    <p:set>
                                      <p:cBhvr>
                                        <p:cTn id="58" dur="1" fill="hold">
                                          <p:stCondLst>
                                            <p:cond delay="0"/>
                                          </p:stCondLst>
                                        </p:cTn>
                                        <p:tgtEl>
                                          <p:spTgt spid="153"/>
                                        </p:tgtEl>
                                        <p:attrNameLst>
                                          <p:attrName>style.visibility</p:attrName>
                                        </p:attrNameLst>
                                      </p:cBhvr>
                                      <p:to>
                                        <p:strVal val="visible"/>
                                      </p:to>
                                    </p:set>
                                  </p:childTnLst>
                                </p:cTn>
                              </p:par>
                              <p:par>
                                <p:cTn id="59" presetClass="entr" fill="hold" nodeType="withEffect">
                                  <p:stCondLst>
                                    <p:cond delay="0"/>
                                  </p:stCondLst>
                                  <p:childTnLst>
                                    <p:set>
                                      <p:cBhvr>
                                        <p:cTn id="60" dur="1" fill="hold">
                                          <p:stCondLst>
                                            <p:cond delay="0"/>
                                          </p:stCondLst>
                                        </p:cTn>
                                        <p:tgtEl>
                                          <p:spTgt spid="154"/>
                                        </p:tgtEl>
                                        <p:attrNameLst>
                                          <p:attrName>style.visibility</p:attrName>
                                        </p:attrNameLst>
                                      </p:cBhvr>
                                      <p:to>
                                        <p:strVal val="visible"/>
                                      </p:to>
                                    </p:set>
                                  </p:childTnLst>
                                </p:cTn>
                              </p:par>
                              <p:par>
                                <p:cTn id="61" presetClass="entr" fill="hold" nodeType="withEffect">
                                  <p:stCondLst>
                                    <p:cond delay="0"/>
                                  </p:stCondLst>
                                  <p:childTnLst>
                                    <p:set>
                                      <p:cBhvr>
                                        <p:cTn id="62" dur="1" fill="hold">
                                          <p:stCondLst>
                                            <p:cond delay="0"/>
                                          </p:stCondLst>
                                        </p:cTn>
                                        <p:tgtEl>
                                          <p:spTgt spid="155"/>
                                        </p:tgtEl>
                                        <p:attrNameLst>
                                          <p:attrName>style.visibility</p:attrName>
                                        </p:attrNameLst>
                                      </p:cBhvr>
                                      <p:to>
                                        <p:strVal val="visible"/>
                                      </p:to>
                                    </p:set>
                                  </p:childTnLst>
                                </p:cTn>
                              </p:par>
                              <p:par>
                                <p:cTn id="63" presetClass="entr" fill="hold" nodeType="withEffect">
                                  <p:stCondLst>
                                    <p:cond delay="0"/>
                                  </p:stCondLst>
                                  <p:childTnLst>
                                    <p:set>
                                      <p:cBhvr>
                                        <p:cTn id="64" dur="1" fill="hold">
                                          <p:stCondLst>
                                            <p:cond delay="0"/>
                                          </p:stCondLst>
                                        </p:cTn>
                                        <p:tgtEl>
                                          <p:spTgt spid="156"/>
                                        </p:tgtEl>
                                        <p:attrNameLst>
                                          <p:attrName>style.visibility</p:attrName>
                                        </p:attrNameLst>
                                      </p:cBhvr>
                                      <p:to>
                                        <p:strVal val="visible"/>
                                      </p:to>
                                    </p:set>
                                  </p:childTnLst>
                                </p:cTn>
                              </p:par>
                              <p:par>
                                <p:cTn id="65" presetClass="entr" fill="hold" nodeType="withEffect">
                                  <p:stCondLst>
                                    <p:cond delay="0"/>
                                  </p:stCondLst>
                                  <p:childTnLst>
                                    <p:set>
                                      <p:cBhvr>
                                        <p:cTn id="66" dur="1" fill="hold">
                                          <p:stCondLst>
                                            <p:cond delay="0"/>
                                          </p:stCondLst>
                                        </p:cTn>
                                        <p:tgtEl>
                                          <p:spTgt spid="157"/>
                                        </p:tgtEl>
                                        <p:attrNameLst>
                                          <p:attrName>style.visibility</p:attrName>
                                        </p:attrNameLst>
                                      </p:cBhvr>
                                      <p:to>
                                        <p:strVal val="visible"/>
                                      </p:to>
                                    </p:set>
                                  </p:childTnLst>
                                </p:cTn>
                              </p:par>
                              <p:par>
                                <p:cTn id="67" presetClass="entr" fill="hold" nodeType="withEffect">
                                  <p:stCondLst>
                                    <p:cond delay="0"/>
                                  </p:stCondLst>
                                  <p:childTnLst>
                                    <p:set>
                                      <p:cBhvr>
                                        <p:cTn id="68" dur="1" fill="hold">
                                          <p:stCondLst>
                                            <p:cond delay="0"/>
                                          </p:stCondLst>
                                        </p:cTn>
                                        <p:tgtEl>
                                          <p:spTgt spid="158"/>
                                        </p:tgtEl>
                                        <p:attrNameLst>
                                          <p:attrName>style.visibility</p:attrName>
                                        </p:attrNameLst>
                                      </p:cBhvr>
                                      <p:to>
                                        <p:strVal val="visible"/>
                                      </p:to>
                                    </p:set>
                                  </p:childTnLst>
                                </p:cTn>
                              </p:par>
                              <p:par>
                                <p:cTn id="69" presetClass="entr" fill="hold" grpId="0" nodeType="withEffect">
                                  <p:stCondLst>
                                    <p:cond delay="0"/>
                                  </p:stCondLst>
                                  <p:childTnLst>
                                    <p:set>
                                      <p:cBhvr>
                                        <p:cTn id="70" dur="1" fill="hold">
                                          <p:stCondLst>
                                            <p:cond delay="0"/>
                                          </p:stCondLst>
                                        </p:cTn>
                                        <p:tgtEl>
                                          <p:spTgt spid="159">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Class="entr"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childTnLst>
                                </p:cTn>
                              </p:par>
                              <p:par>
                                <p:cTn id="75" presetClass="entr" fill="hold" nodeType="withEffect">
                                  <p:stCondLst>
                                    <p:cond delay="0"/>
                                  </p:stCondLst>
                                  <p:childTnLst>
                                    <p:set>
                                      <p:cBhvr>
                                        <p:cTn id="76" dur="1" fill="hold">
                                          <p:stCondLst>
                                            <p:cond delay="0"/>
                                          </p:stCondLst>
                                        </p:cTn>
                                        <p:tgtEl>
                                          <p:spTgt spid="151"/>
                                        </p:tgtEl>
                                        <p:attrNameLst>
                                          <p:attrName>style.visibility</p:attrName>
                                        </p:attrNameLst>
                                      </p:cBhvr>
                                      <p:to>
                                        <p:strVal val="visible"/>
                                      </p:to>
                                    </p:set>
                                  </p:childTnLst>
                                </p:cTn>
                              </p:par>
                              <p:par>
                                <p:cTn id="77" presetClass="entr" fill="hold" nodeType="withEffect">
                                  <p:stCondLst>
                                    <p:cond delay="0"/>
                                  </p:stCondLst>
                                  <p:childTnLst>
                                    <p:set>
                                      <p:cBhvr>
                                        <p:cTn id="78" dur="1" fill="hold">
                                          <p:stCondLst>
                                            <p:cond delay="0"/>
                                          </p:stCondLst>
                                        </p:cTn>
                                        <p:tgtEl>
                                          <p:spTgt spid="152"/>
                                        </p:tgtEl>
                                        <p:attrNameLst>
                                          <p:attrName>style.visibility</p:attrName>
                                        </p:attrNameLst>
                                      </p:cBhvr>
                                      <p:to>
                                        <p:strVal val="visible"/>
                                      </p:to>
                                    </p:set>
                                  </p:childTnLst>
                                </p:cTn>
                              </p:par>
                              <p:par>
                                <p:cTn id="79" presetClass="entr" fill="hold" nodeType="withEffect">
                                  <p:stCondLst>
                                    <p:cond delay="0"/>
                                  </p:stCondLst>
                                  <p:childTnLst>
                                    <p:set>
                                      <p:cBhvr>
                                        <p:cTn id="80" dur="1" fill="hold">
                                          <p:stCondLst>
                                            <p:cond delay="0"/>
                                          </p:stCondLst>
                                        </p:cTn>
                                        <p:tgtEl>
                                          <p:spTgt spid="160"/>
                                        </p:tgtEl>
                                        <p:attrNameLst>
                                          <p:attrName>style.visibility</p:attrName>
                                        </p:attrNameLst>
                                      </p:cBhvr>
                                      <p:to>
                                        <p:strVal val="visible"/>
                                      </p:to>
                                    </p:set>
                                  </p:childTnLst>
                                </p:cTn>
                              </p:par>
                              <p:par>
                                <p:cTn id="81" presetClass="entr" fill="hold" nodeType="withEffect">
                                  <p:stCondLst>
                                    <p:cond delay="0"/>
                                  </p:stCondLst>
                                  <p:childTnLst>
                                    <p:set>
                                      <p:cBhvr>
                                        <p:cTn id="82" dur="1" fill="hold">
                                          <p:stCondLst>
                                            <p:cond delay="0"/>
                                          </p:stCondLst>
                                        </p:cTn>
                                        <p:tgtEl>
                                          <p:spTgt spid="161"/>
                                        </p:tgtEl>
                                        <p:attrNameLst>
                                          <p:attrName>style.visibility</p:attrName>
                                        </p:attrNameLst>
                                      </p:cBhvr>
                                      <p:to>
                                        <p:strVal val="visible"/>
                                      </p:to>
                                    </p:set>
                                  </p:childTnLst>
                                </p:cTn>
                              </p:par>
                              <p:par>
                                <p:cTn id="83" presetClass="entr" fill="hold" nodeType="withEffect">
                                  <p:stCondLst>
                                    <p:cond delay="0"/>
                                  </p:stCondLst>
                                  <p:childTnLst>
                                    <p:set>
                                      <p:cBhvr>
                                        <p:cTn id="84" dur="1" fill="hold">
                                          <p:stCondLst>
                                            <p:cond delay="0"/>
                                          </p:stCondLst>
                                        </p:cTn>
                                        <p:tgtEl>
                                          <p:spTgt spid="1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Class="entr" fill="hold" nodeType="clickEffect">
                                  <p:stCondLst>
                                    <p:cond delay="0"/>
                                  </p:stCondLst>
                                  <p:childTnLst>
                                    <p:set>
                                      <p:cBhvr>
                                        <p:cTn id="88" dur="1" fill="hold">
                                          <p:stCondLst>
                                            <p:cond delay="0"/>
                                          </p:stCondLst>
                                        </p:cTn>
                                        <p:tgtEl>
                                          <p:spTgt spid="3">
                                            <p:txEl>
                                              <p:pRg st="7" end="7"/>
                                            </p:txEl>
                                          </p:spTgt>
                                        </p:tgtEl>
                                        <p:attrNameLst>
                                          <p:attrName>style.visibility</p:attrName>
                                        </p:attrNameLst>
                                      </p:cBhvr>
                                      <p:to>
                                        <p:strVal val="visible"/>
                                      </p:to>
                                    </p:set>
                                  </p:childTnLst>
                                </p:cTn>
                              </p:par>
                              <p:par>
                                <p:cTn id="89" presetClass="entr" fill="hold" nodeType="withEffect">
                                  <p:stCondLst>
                                    <p:cond delay="0"/>
                                  </p:stCondLst>
                                  <p:childTnLst>
                                    <p:set>
                                      <p:cBhvr>
                                        <p:cTn id="90"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build="p"/>
      <p:bldP spid="16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3">
            <a:extLst>
              <a:ext uri="{FF2B5EF4-FFF2-40B4-BE49-F238E27FC236}">
                <a16:creationId xmlns:a16="http://schemas.microsoft.com/office/drawing/2014/main" id="{C1BA8C0D-C886-C395-B61F-0743E1A12C08}"/>
              </a:ext>
            </a:extLst>
          </p:cNvPr>
          <p:cNvSpPr>
            <a:spLocks noGrp="1"/>
          </p:cNvSpPr>
          <p:nvPr>
            <p:ph type="sldNum" sz="quarter" idx="12"/>
          </p:nvPr>
        </p:nvSpPr>
        <p:spPr/>
        <p:txBody>
          <a:bodyPr/>
          <a:lstStyle/>
          <a:p>
            <a:pPr lvl="0"/>
            <a:fld id="{555C9007-5FE3-BF43-A1E9-FD1D51ED253C}" type="slidenum">
              <a:rPr lang="en-GB" smtClean="0"/>
              <a:t>28</a:t>
            </a:fld>
            <a:endParaRPr lang="en-GB"/>
          </a:p>
        </p:txBody>
      </p:sp>
      <p:sp>
        <p:nvSpPr>
          <p:cNvPr id="2" name="Title 1">
            <a:extLst>
              <a:ext uri="{FF2B5EF4-FFF2-40B4-BE49-F238E27FC236}">
                <a16:creationId xmlns:a16="http://schemas.microsoft.com/office/drawing/2014/main" id="{73264C81-B2CF-2D89-38A3-45466F9C2CE8}"/>
              </a:ext>
            </a:extLst>
          </p:cNvPr>
          <p:cNvSpPr txBox="1">
            <a:spLocks noGrp="1"/>
          </p:cNvSpPr>
          <p:nvPr>
            <p:ph type="title" idx="4294967295"/>
          </p:nvPr>
        </p:nvSpPr>
        <p:spPr>
          <a:xfrm>
            <a:off x="619333" y="461888"/>
            <a:ext cx="10971300" cy="769441"/>
          </a:xfrm>
        </p:spPr>
        <p:txBody>
          <a:bodyPr vert="horz">
            <a:spAutoFit/>
          </a:bodyPr>
          <a:lstStyle/>
          <a:p>
            <a:pPr lvl="0" rtl="0"/>
            <a:r>
              <a:rPr lang="en-GB"/>
              <a:t>But RDMA is limited...</a:t>
            </a:r>
          </a:p>
        </p:txBody>
      </p:sp>
      <p:sp>
        <p:nvSpPr>
          <p:cNvPr id="4" name="Freeform 3">
            <a:extLst>
              <a:ext uri="{FF2B5EF4-FFF2-40B4-BE49-F238E27FC236}">
                <a16:creationId xmlns:a16="http://schemas.microsoft.com/office/drawing/2014/main" id="{7E5F63D5-C4E3-99A6-CE58-EA0F8E31B72A}"/>
              </a:ext>
            </a:extLst>
          </p:cNvPr>
          <p:cNvSpPr/>
          <p:nvPr/>
        </p:nvSpPr>
        <p:spPr>
          <a:xfrm>
            <a:off x="1174013" y="2984574"/>
            <a:ext cx="2653244" cy="1073662"/>
          </a:xfrm>
          <a:custGeom>
            <a:avLst/>
            <a:gdLst/>
            <a:ahLst/>
            <a:cxnLst>
              <a:cxn ang="3cd4">
                <a:pos x="hc" y="t"/>
              </a:cxn>
              <a:cxn ang="cd2">
                <a:pos x="l" y="vc"/>
              </a:cxn>
              <a:cxn ang="cd4">
                <a:pos x="hc" y="b"/>
              </a:cxn>
              <a:cxn ang="0">
                <a:pos x="r" y="vc"/>
              </a:cxn>
            </a:cxnLst>
            <a:rect l="l" t="t" r="r" b="b"/>
            <a:pathLst>
              <a:path w="6095" h="2467" fill="none">
                <a:moveTo>
                  <a:pt x="0" y="0"/>
                </a:moveTo>
                <a:lnTo>
                  <a:pt x="6095" y="2467"/>
                </a:lnTo>
              </a:path>
            </a:pathLst>
          </a:custGeom>
          <a:noFill/>
          <a:ln w="38160">
            <a:solidFill>
              <a:srgbClr val="3465A4"/>
            </a:solidFill>
            <a:prstDash val="solid"/>
            <a:tailEnd type="arrow"/>
          </a:ln>
        </p:spPr>
        <p:txBody>
          <a:bodyPr vert="horz" wrap="square" lIns="131922" tIns="77499" rIns="131922" bIns="77499" anchor="b" anchorCtr="0" compatLnSpc="0"/>
          <a:lstStyle/>
          <a:p>
            <a:pPr algn="ctr" hangingPunct="0"/>
            <a:r>
              <a:rPr lang="en-GB" sz="2661">
                <a:latin typeface="Liberation Sans" pitchFamily="18"/>
                <a:ea typeface="Noto Sans CJK SC" pitchFamily="2"/>
                <a:cs typeface="FreeSans" pitchFamily="2"/>
              </a:rPr>
              <a:t>[2]=c</a:t>
            </a:r>
          </a:p>
        </p:txBody>
      </p:sp>
      <p:sp>
        <p:nvSpPr>
          <p:cNvPr id="6" name="Freeform 5">
            <a:extLst>
              <a:ext uri="{FF2B5EF4-FFF2-40B4-BE49-F238E27FC236}">
                <a16:creationId xmlns:a16="http://schemas.microsoft.com/office/drawing/2014/main" id="{D0E46701-3439-7BDC-B568-68EC912EA21C}"/>
              </a:ext>
            </a:extLst>
          </p:cNvPr>
          <p:cNvSpPr/>
          <p:nvPr/>
        </p:nvSpPr>
        <p:spPr>
          <a:xfrm>
            <a:off x="1131779" y="4310760"/>
            <a:ext cx="2695477" cy="706197"/>
          </a:xfrm>
          <a:custGeom>
            <a:avLst/>
            <a:gdLst/>
            <a:ahLst/>
            <a:cxnLst>
              <a:cxn ang="3cd4">
                <a:pos x="hc" y="t"/>
              </a:cxn>
              <a:cxn ang="cd2">
                <a:pos x="l" y="vc"/>
              </a:cxn>
              <a:cxn ang="cd4">
                <a:pos x="hc" y="b"/>
              </a:cxn>
              <a:cxn ang="0">
                <a:pos x="r" y="vc"/>
              </a:cxn>
            </a:cxnLst>
            <a:rect l="l" t="t" r="r" b="b"/>
            <a:pathLst>
              <a:path w="6192" h="1623" fill="none">
                <a:moveTo>
                  <a:pt x="0" y="1623"/>
                </a:moveTo>
                <a:lnTo>
                  <a:pt x="6192" y="0"/>
                </a:lnTo>
              </a:path>
            </a:pathLst>
          </a:custGeom>
          <a:noFill/>
          <a:ln w="38160">
            <a:solidFill>
              <a:srgbClr val="3465A4"/>
            </a:solidFill>
            <a:prstDash val="solid"/>
            <a:tailEnd type="arrow"/>
          </a:ln>
        </p:spPr>
        <p:txBody>
          <a:bodyPr vert="horz" wrap="square" lIns="131922" tIns="77499" rIns="131922" bIns="77499" anchor="b" anchorCtr="0" compatLnSpc="0"/>
          <a:lstStyle/>
          <a:p>
            <a:pPr algn="ctr" hangingPunct="0"/>
            <a:r>
              <a:rPr lang="en-GB" sz="2661">
                <a:latin typeface="Liberation Sans" pitchFamily="18"/>
                <a:ea typeface="Noto Sans CJK SC" pitchFamily="2"/>
                <a:cs typeface="FreeSans" pitchFamily="2"/>
              </a:rPr>
              <a:t>[2]=e</a:t>
            </a:r>
          </a:p>
        </p:txBody>
      </p:sp>
      <p:grpSp>
        <p:nvGrpSpPr>
          <p:cNvPr id="7" name="Group 6">
            <a:extLst>
              <a:ext uri="{FF2B5EF4-FFF2-40B4-BE49-F238E27FC236}">
                <a16:creationId xmlns:a16="http://schemas.microsoft.com/office/drawing/2014/main" id="{83B467A0-3BD4-CAA4-6404-50DD2B7A1A38}"/>
              </a:ext>
            </a:extLst>
          </p:cNvPr>
          <p:cNvGrpSpPr/>
          <p:nvPr/>
        </p:nvGrpSpPr>
        <p:grpSpPr>
          <a:xfrm>
            <a:off x="3945248" y="2779942"/>
            <a:ext cx="1163786" cy="2376945"/>
            <a:chOff x="4077720" y="2298600"/>
            <a:chExt cx="962279" cy="1965381"/>
          </a:xfrm>
        </p:grpSpPr>
        <p:sp>
          <p:nvSpPr>
            <p:cNvPr id="8" name="TextBox 7">
              <a:extLst>
                <a:ext uri="{FF2B5EF4-FFF2-40B4-BE49-F238E27FC236}">
                  <a16:creationId xmlns:a16="http://schemas.microsoft.com/office/drawing/2014/main" id="{3A316336-0C8C-35BF-C246-44FEAC075E96}"/>
                </a:ext>
              </a:extLst>
            </p:cNvPr>
            <p:cNvSpPr txBox="1"/>
            <p:nvPr/>
          </p:nvSpPr>
          <p:spPr>
            <a:xfrm>
              <a:off x="4577039" y="2319480"/>
              <a:ext cx="462960" cy="503781"/>
            </a:xfrm>
            <a:prstGeom prst="rect">
              <a:avLst/>
            </a:prstGeom>
            <a:noFill/>
            <a:ln>
              <a:noFill/>
            </a:ln>
          </p:spPr>
          <p:txBody>
            <a:bodyPr vert="horz" wrap="square" lIns="108847" tIns="54423" rIns="108847" bIns="54423" anchorCtr="0" compatLnSpc="0">
              <a:spAutoFit/>
            </a:bodyPr>
            <a:lstStyle/>
            <a:p>
              <a:pPr hangingPunct="0"/>
              <a:r>
                <a:rPr lang="en-GB" sz="3386">
                  <a:latin typeface="Liberation Sans" pitchFamily="18"/>
                  <a:ea typeface="Noto Sans CJK SC" pitchFamily="2"/>
                  <a:cs typeface="FreeSans" pitchFamily="2"/>
                </a:rPr>
                <a:t>0</a:t>
              </a:r>
            </a:p>
          </p:txBody>
        </p:sp>
        <p:sp>
          <p:nvSpPr>
            <p:cNvPr id="9" name="TextBox 8">
              <a:extLst>
                <a:ext uri="{FF2B5EF4-FFF2-40B4-BE49-F238E27FC236}">
                  <a16:creationId xmlns:a16="http://schemas.microsoft.com/office/drawing/2014/main" id="{128C40ED-D25F-BCF6-8035-1B663968FD3E}"/>
                </a:ext>
              </a:extLst>
            </p:cNvPr>
            <p:cNvSpPr txBox="1"/>
            <p:nvPr/>
          </p:nvSpPr>
          <p:spPr>
            <a:xfrm>
              <a:off x="4577039" y="2782440"/>
              <a:ext cx="410400" cy="503781"/>
            </a:xfrm>
            <a:prstGeom prst="rect">
              <a:avLst/>
            </a:prstGeom>
            <a:noFill/>
            <a:ln>
              <a:noFill/>
            </a:ln>
          </p:spPr>
          <p:txBody>
            <a:bodyPr vert="horz" wrap="square" lIns="108847" tIns="54423" rIns="108847" bIns="54423" anchorCtr="0" compatLnSpc="0">
              <a:spAutoFit/>
            </a:bodyPr>
            <a:lstStyle/>
            <a:p>
              <a:pPr hangingPunct="0"/>
              <a:r>
                <a:rPr lang="en-GB" sz="3386">
                  <a:latin typeface="Liberation Sans" pitchFamily="18"/>
                  <a:ea typeface="Noto Sans CJK SC" pitchFamily="2"/>
                  <a:cs typeface="FreeSans" pitchFamily="2"/>
                </a:rPr>
                <a:t>1</a:t>
              </a:r>
            </a:p>
          </p:txBody>
        </p:sp>
        <p:sp>
          <p:nvSpPr>
            <p:cNvPr id="10" name="TextBox 9">
              <a:extLst>
                <a:ext uri="{FF2B5EF4-FFF2-40B4-BE49-F238E27FC236}">
                  <a16:creationId xmlns:a16="http://schemas.microsoft.com/office/drawing/2014/main" id="{D86B0A9A-EF65-FACC-856A-F0C3336A3126}"/>
                </a:ext>
              </a:extLst>
            </p:cNvPr>
            <p:cNvSpPr txBox="1"/>
            <p:nvPr/>
          </p:nvSpPr>
          <p:spPr>
            <a:xfrm>
              <a:off x="4577039" y="3245400"/>
              <a:ext cx="410400" cy="503781"/>
            </a:xfrm>
            <a:prstGeom prst="rect">
              <a:avLst/>
            </a:prstGeom>
            <a:noFill/>
            <a:ln>
              <a:noFill/>
            </a:ln>
          </p:spPr>
          <p:txBody>
            <a:bodyPr vert="horz" wrap="square" lIns="108847" tIns="54423" rIns="108847" bIns="54423" anchorCtr="0" compatLnSpc="0">
              <a:spAutoFit/>
            </a:bodyPr>
            <a:lstStyle/>
            <a:p>
              <a:pPr hangingPunct="0"/>
              <a:r>
                <a:rPr lang="en-GB" sz="3386">
                  <a:latin typeface="Liberation Sans" pitchFamily="18"/>
                  <a:ea typeface="Noto Sans CJK SC" pitchFamily="2"/>
                  <a:cs typeface="FreeSans" pitchFamily="2"/>
                </a:rPr>
                <a:t>2</a:t>
              </a:r>
            </a:p>
          </p:txBody>
        </p:sp>
        <p:sp>
          <p:nvSpPr>
            <p:cNvPr id="11" name="TextBox 10">
              <a:extLst>
                <a:ext uri="{FF2B5EF4-FFF2-40B4-BE49-F238E27FC236}">
                  <a16:creationId xmlns:a16="http://schemas.microsoft.com/office/drawing/2014/main" id="{25240133-45BC-26EB-1A5F-57E5E7BE4B28}"/>
                </a:ext>
              </a:extLst>
            </p:cNvPr>
            <p:cNvSpPr txBox="1"/>
            <p:nvPr/>
          </p:nvSpPr>
          <p:spPr>
            <a:xfrm>
              <a:off x="4558680" y="3760200"/>
              <a:ext cx="410760" cy="503781"/>
            </a:xfrm>
            <a:prstGeom prst="rect">
              <a:avLst/>
            </a:prstGeom>
            <a:noFill/>
            <a:ln>
              <a:noFill/>
            </a:ln>
          </p:spPr>
          <p:txBody>
            <a:bodyPr vert="horz" wrap="square" lIns="108847" tIns="54423" rIns="108847" bIns="54423" anchorCtr="0" compatLnSpc="0">
              <a:spAutoFit/>
            </a:bodyPr>
            <a:lstStyle/>
            <a:p>
              <a:pPr hangingPunct="0"/>
              <a:r>
                <a:rPr lang="en-GB" sz="3386">
                  <a:latin typeface="Liberation Sans" pitchFamily="18"/>
                  <a:ea typeface="Noto Sans CJK SC" pitchFamily="2"/>
                  <a:cs typeface="FreeSans" pitchFamily="2"/>
                </a:rPr>
                <a:t>3</a:t>
              </a:r>
            </a:p>
          </p:txBody>
        </p:sp>
        <p:sp>
          <p:nvSpPr>
            <p:cNvPr id="12" name="Freeform 11">
              <a:extLst>
                <a:ext uri="{FF2B5EF4-FFF2-40B4-BE49-F238E27FC236}">
                  <a16:creationId xmlns:a16="http://schemas.microsoft.com/office/drawing/2014/main" id="{AACE15AA-5D83-B540-B760-6A3BB4BC103A}"/>
                </a:ext>
              </a:extLst>
            </p:cNvPr>
            <p:cNvSpPr/>
            <p:nvPr/>
          </p:nvSpPr>
          <p:spPr>
            <a:xfrm>
              <a:off x="4077720" y="2298600"/>
              <a:ext cx="480960" cy="48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vert="horz" wrap="square" lIns="108847" tIns="54423" rIns="108847" bIns="54423" anchor="ctr" anchorCtr="0" compatLnSpc="0">
              <a:noAutofit/>
            </a:bodyPr>
            <a:lstStyle/>
            <a:p>
              <a:pPr algn="ctr" hangingPunct="0">
                <a:defRPr sz="2800"/>
              </a:pPr>
              <a:r>
                <a:rPr lang="en-GB" sz="3386">
                  <a:latin typeface="Liberation Sans" pitchFamily="18"/>
                  <a:ea typeface="Noto Sans CJK SC" pitchFamily="2"/>
                  <a:cs typeface="FreeSans" pitchFamily="2"/>
                </a:rPr>
                <a:t>a</a:t>
              </a:r>
            </a:p>
          </p:txBody>
        </p:sp>
        <p:sp>
          <p:nvSpPr>
            <p:cNvPr id="13" name="Freeform 12">
              <a:extLst>
                <a:ext uri="{FF2B5EF4-FFF2-40B4-BE49-F238E27FC236}">
                  <a16:creationId xmlns:a16="http://schemas.microsoft.com/office/drawing/2014/main" id="{94F52C66-46AA-C70F-BFB7-4F1EC51F9E31}"/>
                </a:ext>
              </a:extLst>
            </p:cNvPr>
            <p:cNvSpPr/>
            <p:nvPr/>
          </p:nvSpPr>
          <p:spPr>
            <a:xfrm>
              <a:off x="4077720" y="2298600"/>
              <a:ext cx="480960" cy="48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vert="horz" wrap="square" lIns="108847" tIns="54423" rIns="108847" bIns="54423" anchor="ctr" anchorCtr="0" compatLnSpc="0">
              <a:noAutofit/>
            </a:bodyPr>
            <a:lstStyle/>
            <a:p>
              <a:pPr algn="ctr" hangingPunct="0">
                <a:defRPr sz="2800"/>
              </a:pPr>
              <a:r>
                <a:rPr lang="en-GB" sz="3386">
                  <a:latin typeface="Liberation Sans" pitchFamily="18"/>
                  <a:ea typeface="Noto Sans CJK SC" pitchFamily="2"/>
                  <a:cs typeface="FreeSans" pitchFamily="2"/>
                </a:rPr>
                <a:t>a</a:t>
              </a:r>
            </a:p>
          </p:txBody>
        </p:sp>
        <p:sp>
          <p:nvSpPr>
            <p:cNvPr id="14" name="Freeform 13">
              <a:extLst>
                <a:ext uri="{FF2B5EF4-FFF2-40B4-BE49-F238E27FC236}">
                  <a16:creationId xmlns:a16="http://schemas.microsoft.com/office/drawing/2014/main" id="{6782E25A-0EB8-481E-C9E5-8147763D3754}"/>
                </a:ext>
              </a:extLst>
            </p:cNvPr>
            <p:cNvSpPr/>
            <p:nvPr/>
          </p:nvSpPr>
          <p:spPr>
            <a:xfrm>
              <a:off x="4077720" y="2779560"/>
              <a:ext cx="480960" cy="481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vert="horz" wrap="square" lIns="108847" tIns="54423" rIns="108847" bIns="54423" anchor="ctr" anchorCtr="0" compatLnSpc="0">
              <a:noAutofit/>
            </a:bodyPr>
            <a:lstStyle/>
            <a:p>
              <a:pPr algn="ctr" hangingPunct="0">
                <a:defRPr sz="2800"/>
              </a:pPr>
              <a:r>
                <a:rPr lang="en-GB" sz="3386">
                  <a:latin typeface="Liberation Sans" pitchFamily="18"/>
                  <a:ea typeface="Noto Sans CJK SC" pitchFamily="2"/>
                  <a:cs typeface="FreeSans" pitchFamily="2"/>
                </a:rPr>
                <a:t>b</a:t>
              </a:r>
            </a:p>
          </p:txBody>
        </p:sp>
        <p:sp>
          <p:nvSpPr>
            <p:cNvPr id="15" name="Freeform 14">
              <a:extLst>
                <a:ext uri="{FF2B5EF4-FFF2-40B4-BE49-F238E27FC236}">
                  <a16:creationId xmlns:a16="http://schemas.microsoft.com/office/drawing/2014/main" id="{B946B175-76AA-0109-D800-10A629ADCE46}"/>
                </a:ext>
              </a:extLst>
            </p:cNvPr>
            <p:cNvSpPr/>
            <p:nvPr/>
          </p:nvSpPr>
          <p:spPr>
            <a:xfrm>
              <a:off x="4077720" y="3260880"/>
              <a:ext cx="480960" cy="48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vert="horz" wrap="square" lIns="108847" tIns="54423" rIns="108847" bIns="54423" anchor="ctr" anchorCtr="0" compatLnSpc="0">
              <a:noAutofit/>
            </a:bodyPr>
            <a:lstStyle/>
            <a:p>
              <a:pPr algn="ctr" hangingPunct="0">
                <a:defRPr sz="2800"/>
              </a:pPr>
              <a:r>
                <a:rPr lang="en-GB" sz="3386">
                  <a:latin typeface="Liberation Sans" pitchFamily="18"/>
                  <a:ea typeface="Noto Sans CJK SC" pitchFamily="2"/>
                  <a:cs typeface="FreeSans" pitchFamily="2"/>
                </a:rPr>
                <a:t>_</a:t>
              </a:r>
            </a:p>
          </p:txBody>
        </p:sp>
        <p:sp>
          <p:nvSpPr>
            <p:cNvPr id="16" name="Freeform 15">
              <a:extLst>
                <a:ext uri="{FF2B5EF4-FFF2-40B4-BE49-F238E27FC236}">
                  <a16:creationId xmlns:a16="http://schemas.microsoft.com/office/drawing/2014/main" id="{1D8367F2-9AAA-0BA0-D23B-31ED49383159}"/>
                </a:ext>
              </a:extLst>
            </p:cNvPr>
            <p:cNvSpPr/>
            <p:nvPr/>
          </p:nvSpPr>
          <p:spPr>
            <a:xfrm>
              <a:off x="4077720" y="3741840"/>
              <a:ext cx="480960" cy="481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vert="horz" wrap="square" lIns="108847" tIns="54423" rIns="108847" bIns="54423" anchor="ctr" anchorCtr="0" compatLnSpc="0">
              <a:noAutofit/>
            </a:bodyPr>
            <a:lstStyle/>
            <a:p>
              <a:pPr algn="ctr" hangingPunct="0">
                <a:defRPr sz="2800"/>
              </a:pPr>
              <a:r>
                <a:rPr lang="en-GB" sz="3386">
                  <a:latin typeface="Liberation Sans" pitchFamily="18"/>
                  <a:ea typeface="Noto Sans CJK SC" pitchFamily="2"/>
                  <a:cs typeface="FreeSans" pitchFamily="2"/>
                </a:rPr>
                <a:t>_</a:t>
              </a:r>
            </a:p>
          </p:txBody>
        </p:sp>
      </p:grpSp>
      <p:grpSp>
        <p:nvGrpSpPr>
          <p:cNvPr id="17" name="Group 16">
            <a:extLst>
              <a:ext uri="{FF2B5EF4-FFF2-40B4-BE49-F238E27FC236}">
                <a16:creationId xmlns:a16="http://schemas.microsoft.com/office/drawing/2014/main" id="{3F5F3BF8-FB5C-2B7E-0888-2D6C96EFDE19}"/>
              </a:ext>
            </a:extLst>
          </p:cNvPr>
          <p:cNvGrpSpPr/>
          <p:nvPr/>
        </p:nvGrpSpPr>
        <p:grpSpPr>
          <a:xfrm>
            <a:off x="-69885" y="2637135"/>
            <a:ext cx="1281341" cy="2786473"/>
            <a:chOff x="757800" y="2180520"/>
            <a:chExt cx="1059479" cy="2304000"/>
          </a:xfrm>
        </p:grpSpPr>
        <p:grpSp>
          <p:nvGrpSpPr>
            <p:cNvPr id="18" name="Group 17">
              <a:extLst>
                <a:ext uri="{FF2B5EF4-FFF2-40B4-BE49-F238E27FC236}">
                  <a16:creationId xmlns:a16="http://schemas.microsoft.com/office/drawing/2014/main" id="{B61B6D2D-1734-D4A2-BA7E-5CF5ACE51297}"/>
                </a:ext>
              </a:extLst>
            </p:cNvPr>
            <p:cNvGrpSpPr/>
            <p:nvPr/>
          </p:nvGrpSpPr>
          <p:grpSpPr>
            <a:xfrm>
              <a:off x="757800" y="3021480"/>
              <a:ext cx="993239" cy="593640"/>
              <a:chOff x="757800" y="3021480"/>
              <a:chExt cx="993239" cy="593640"/>
            </a:xfrm>
          </p:grpSpPr>
          <p:sp>
            <p:nvSpPr>
              <p:cNvPr id="19" name="Freeform 18">
                <a:extLst>
                  <a:ext uri="{FF2B5EF4-FFF2-40B4-BE49-F238E27FC236}">
                    <a16:creationId xmlns:a16="http://schemas.microsoft.com/office/drawing/2014/main" id="{EA3E991E-D655-2717-6312-5DA2282D565C}"/>
                  </a:ext>
                </a:extLst>
              </p:cNvPr>
              <p:cNvSpPr/>
              <p:nvPr/>
            </p:nvSpPr>
            <p:spPr>
              <a:xfrm>
                <a:off x="1245600" y="3348360"/>
                <a:ext cx="505439" cy="251640"/>
              </a:xfrm>
              <a:custGeom>
                <a:avLst/>
                <a:gdLst/>
                <a:ahLst/>
                <a:cxnLst>
                  <a:cxn ang="3cd4">
                    <a:pos x="hc" y="t"/>
                  </a:cxn>
                  <a:cxn ang="cd2">
                    <a:pos x="l" y="vc"/>
                  </a:cxn>
                  <a:cxn ang="cd4">
                    <a:pos x="hc" y="b"/>
                  </a:cxn>
                  <a:cxn ang="0">
                    <a:pos x="r" y="vc"/>
                  </a:cxn>
                </a:cxnLst>
                <a:rect l="l" t="t" r="r" b="b"/>
                <a:pathLst>
                  <a:path w="1405" h="700">
                    <a:moveTo>
                      <a:pt x="0" y="700"/>
                    </a:moveTo>
                    <a:cubicBezTo>
                      <a:pt x="361" y="700"/>
                      <a:pt x="1288" y="372"/>
                      <a:pt x="1379" y="247"/>
                    </a:cubicBezTo>
                    <a:cubicBezTo>
                      <a:pt x="1472" y="123"/>
                      <a:pt x="1288" y="0"/>
                      <a:pt x="1196" y="0"/>
                    </a:cubicBezTo>
                    <a:cubicBezTo>
                      <a:pt x="1196" y="176"/>
                      <a:pt x="0" y="406"/>
                      <a:pt x="0" y="700"/>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20" name="Group 19">
                <a:extLst>
                  <a:ext uri="{FF2B5EF4-FFF2-40B4-BE49-F238E27FC236}">
                    <a16:creationId xmlns:a16="http://schemas.microsoft.com/office/drawing/2014/main" id="{1F93B822-BB67-23C3-1537-4DF6C6BF923D}"/>
                  </a:ext>
                </a:extLst>
              </p:cNvPr>
              <p:cNvGrpSpPr/>
              <p:nvPr/>
            </p:nvGrpSpPr>
            <p:grpSpPr>
              <a:xfrm>
                <a:off x="757800" y="3021480"/>
                <a:ext cx="926999" cy="593640"/>
                <a:chOff x="757800" y="3021480"/>
                <a:chExt cx="926999" cy="593640"/>
              </a:xfrm>
            </p:grpSpPr>
            <p:sp>
              <p:nvSpPr>
                <p:cNvPr id="21" name="Freeform 20">
                  <a:extLst>
                    <a:ext uri="{FF2B5EF4-FFF2-40B4-BE49-F238E27FC236}">
                      <a16:creationId xmlns:a16="http://schemas.microsoft.com/office/drawing/2014/main" id="{BF9F897B-913B-6282-5AF1-743962E82134}"/>
                    </a:ext>
                  </a:extLst>
                </p:cNvPr>
                <p:cNvSpPr/>
                <p:nvPr/>
              </p:nvSpPr>
              <p:spPr>
                <a:xfrm>
                  <a:off x="757800" y="3229560"/>
                  <a:ext cx="463320" cy="385560"/>
                </a:xfrm>
                <a:custGeom>
                  <a:avLst/>
                  <a:gdLst/>
                  <a:ahLst/>
                  <a:cxnLst>
                    <a:cxn ang="3cd4">
                      <a:pos x="hc" y="t"/>
                    </a:cxn>
                    <a:cxn ang="cd2">
                      <a:pos x="l" y="vc"/>
                    </a:cxn>
                    <a:cxn ang="cd4">
                      <a:pos x="hc" y="b"/>
                    </a:cxn>
                    <a:cxn ang="0">
                      <a:pos x="r" y="vc"/>
                    </a:cxn>
                  </a:cxnLst>
                  <a:rect l="l" t="t" r="r" b="b"/>
                  <a:pathLst>
                    <a:path w="1288" h="1072">
                      <a:moveTo>
                        <a:pt x="0" y="495"/>
                      </a:moveTo>
                      <a:lnTo>
                        <a:pt x="0" y="0"/>
                      </a:lnTo>
                      <a:lnTo>
                        <a:pt x="1288" y="577"/>
                      </a:lnTo>
                      <a:lnTo>
                        <a:pt x="1288" y="1072"/>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2" name="Freeform 21">
                  <a:extLst>
                    <a:ext uri="{FF2B5EF4-FFF2-40B4-BE49-F238E27FC236}">
                      <a16:creationId xmlns:a16="http://schemas.microsoft.com/office/drawing/2014/main" id="{BA72E991-5E1B-6F2D-F8B9-85BB8E67ACC2}"/>
                    </a:ext>
                  </a:extLst>
                </p:cNvPr>
                <p:cNvSpPr/>
                <p:nvPr/>
              </p:nvSpPr>
              <p:spPr>
                <a:xfrm>
                  <a:off x="1221480" y="3229560"/>
                  <a:ext cx="462960" cy="385560"/>
                </a:xfrm>
                <a:custGeom>
                  <a:avLst/>
                  <a:gdLst/>
                  <a:ahLst/>
                  <a:cxnLst>
                    <a:cxn ang="3cd4">
                      <a:pos x="hc" y="t"/>
                    </a:cxn>
                    <a:cxn ang="cd2">
                      <a:pos x="l" y="vc"/>
                    </a:cxn>
                    <a:cxn ang="cd4">
                      <a:pos x="hc" y="b"/>
                    </a:cxn>
                    <a:cxn ang="0">
                      <a:pos x="r" y="vc"/>
                    </a:cxn>
                  </a:cxnLst>
                  <a:rect l="l" t="t" r="r" b="b"/>
                  <a:pathLst>
                    <a:path w="1287" h="1072">
                      <a:moveTo>
                        <a:pt x="0" y="1072"/>
                      </a:moveTo>
                      <a:lnTo>
                        <a:pt x="0" y="577"/>
                      </a:lnTo>
                      <a:lnTo>
                        <a:pt x="1287" y="0"/>
                      </a:lnTo>
                      <a:lnTo>
                        <a:pt x="1287" y="495"/>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3" name="Freeform 22">
                  <a:extLst>
                    <a:ext uri="{FF2B5EF4-FFF2-40B4-BE49-F238E27FC236}">
                      <a16:creationId xmlns:a16="http://schemas.microsoft.com/office/drawing/2014/main" id="{44706359-BA01-E6A3-647B-F93168880664}"/>
                    </a:ext>
                  </a:extLst>
                </p:cNvPr>
                <p:cNvSpPr/>
                <p:nvPr/>
              </p:nvSpPr>
              <p:spPr>
                <a:xfrm>
                  <a:off x="757800" y="3021480"/>
                  <a:ext cx="926999" cy="414720"/>
                </a:xfrm>
                <a:custGeom>
                  <a:avLst/>
                  <a:gdLst/>
                  <a:ahLst/>
                  <a:cxnLst>
                    <a:cxn ang="3cd4">
                      <a:pos x="hc" y="t"/>
                    </a:cxn>
                    <a:cxn ang="cd2">
                      <a:pos x="l" y="vc"/>
                    </a:cxn>
                    <a:cxn ang="cd4">
                      <a:pos x="hc" y="b"/>
                    </a:cxn>
                    <a:cxn ang="0">
                      <a:pos x="r" y="vc"/>
                    </a:cxn>
                  </a:cxnLst>
                  <a:rect l="l" t="t" r="r" b="b"/>
                  <a:pathLst>
                    <a:path w="2576" h="1153">
                      <a:moveTo>
                        <a:pt x="1288" y="1153"/>
                      </a:moveTo>
                      <a:lnTo>
                        <a:pt x="0" y="577"/>
                      </a:lnTo>
                      <a:lnTo>
                        <a:pt x="1288" y="0"/>
                      </a:lnTo>
                      <a:lnTo>
                        <a:pt x="2576" y="577"/>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4" name="Freeform 23">
                  <a:extLst>
                    <a:ext uri="{FF2B5EF4-FFF2-40B4-BE49-F238E27FC236}">
                      <a16:creationId xmlns:a16="http://schemas.microsoft.com/office/drawing/2014/main" id="{F41D8DB5-6793-BD0F-F84D-96070E2BB5A1}"/>
                    </a:ext>
                  </a:extLst>
                </p:cNvPr>
                <p:cNvSpPr/>
                <p:nvPr/>
              </p:nvSpPr>
              <p:spPr>
                <a:xfrm>
                  <a:off x="757800" y="3021480"/>
                  <a:ext cx="926999" cy="592920"/>
                </a:xfrm>
                <a:custGeom>
                  <a:avLst/>
                  <a:gdLst/>
                  <a:ahLst/>
                  <a:cxnLst>
                    <a:cxn ang="3cd4">
                      <a:pos x="hc" y="t"/>
                    </a:cxn>
                    <a:cxn ang="cd2">
                      <a:pos x="l" y="vc"/>
                    </a:cxn>
                    <a:cxn ang="cd4">
                      <a:pos x="hc" y="b"/>
                    </a:cxn>
                    <a:cxn ang="0">
                      <a:pos x="r" y="vc"/>
                    </a:cxn>
                  </a:cxnLst>
                  <a:rect l="l" t="t" r="r" b="b"/>
                  <a:pathLst>
                    <a:path w="2576" h="1648">
                      <a:moveTo>
                        <a:pt x="0" y="1072"/>
                      </a:moveTo>
                      <a:lnTo>
                        <a:pt x="0" y="577"/>
                      </a:lnTo>
                      <a:lnTo>
                        <a:pt x="1288" y="0"/>
                      </a:lnTo>
                      <a:lnTo>
                        <a:pt x="2576" y="577"/>
                      </a:lnTo>
                      <a:lnTo>
                        <a:pt x="2576" y="1072"/>
                      </a:lnTo>
                      <a:lnTo>
                        <a:pt x="1288" y="1648"/>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5" name="Freeform 24">
                  <a:extLst>
                    <a:ext uri="{FF2B5EF4-FFF2-40B4-BE49-F238E27FC236}">
                      <a16:creationId xmlns:a16="http://schemas.microsoft.com/office/drawing/2014/main" id="{E1AD6F4F-F0AE-F6E4-843F-31C71E6771B5}"/>
                    </a:ext>
                  </a:extLst>
                </p:cNvPr>
                <p:cNvSpPr/>
                <p:nvPr/>
              </p:nvSpPr>
              <p:spPr>
                <a:xfrm>
                  <a:off x="889919" y="3214440"/>
                  <a:ext cx="231480" cy="103680"/>
                </a:xfrm>
                <a:custGeom>
                  <a:avLst/>
                  <a:gdLst/>
                  <a:ahLst/>
                  <a:cxnLst>
                    <a:cxn ang="3cd4">
                      <a:pos x="hc" y="t"/>
                    </a:cxn>
                    <a:cxn ang="cd2">
                      <a:pos x="l" y="vc"/>
                    </a:cxn>
                    <a:cxn ang="cd4">
                      <a:pos x="hc" y="b"/>
                    </a:cxn>
                    <a:cxn ang="0">
                      <a:pos x="r" y="vc"/>
                    </a:cxn>
                  </a:cxnLst>
                  <a:rect l="l" t="t" r="r" b="b"/>
                  <a:pathLst>
                    <a:path w="644" h="289">
                      <a:moveTo>
                        <a:pt x="92" y="82"/>
                      </a:moveTo>
                      <a:lnTo>
                        <a:pt x="552" y="289"/>
                      </a:lnTo>
                      <a:lnTo>
                        <a:pt x="644" y="247"/>
                      </a:lnTo>
                      <a:lnTo>
                        <a:pt x="183" y="41"/>
                      </a:lnTo>
                      <a:lnTo>
                        <a:pt x="275" y="0"/>
                      </a:lnTo>
                      <a:lnTo>
                        <a:pt x="0" y="0"/>
                      </a:lnTo>
                      <a:lnTo>
                        <a:pt x="0" y="12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6" name="Freeform 25">
                  <a:extLst>
                    <a:ext uri="{FF2B5EF4-FFF2-40B4-BE49-F238E27FC236}">
                      <a16:creationId xmlns:a16="http://schemas.microsoft.com/office/drawing/2014/main" id="{13847E0C-79CD-1D9C-0660-B50286CD8481}"/>
                    </a:ext>
                  </a:extLst>
                </p:cNvPr>
                <p:cNvSpPr/>
                <p:nvPr/>
              </p:nvSpPr>
              <p:spPr>
                <a:xfrm>
                  <a:off x="1122120" y="3229560"/>
                  <a:ext cx="231120" cy="103680"/>
                </a:xfrm>
                <a:custGeom>
                  <a:avLst/>
                  <a:gdLst/>
                  <a:ahLst/>
                  <a:cxnLst>
                    <a:cxn ang="3cd4">
                      <a:pos x="hc" y="t"/>
                    </a:cxn>
                    <a:cxn ang="cd2">
                      <a:pos x="l" y="vc"/>
                    </a:cxn>
                    <a:cxn ang="cd4">
                      <a:pos x="hc" y="b"/>
                    </a:cxn>
                    <a:cxn ang="0">
                      <a:pos x="r" y="vc"/>
                    </a:cxn>
                  </a:cxnLst>
                  <a:rect l="l" t="t" r="r" b="b"/>
                  <a:pathLst>
                    <a:path w="643" h="289">
                      <a:moveTo>
                        <a:pt x="458" y="247"/>
                      </a:moveTo>
                      <a:lnTo>
                        <a:pt x="368" y="289"/>
                      </a:lnTo>
                      <a:lnTo>
                        <a:pt x="643" y="289"/>
                      </a:lnTo>
                      <a:lnTo>
                        <a:pt x="643" y="164"/>
                      </a:lnTo>
                      <a:lnTo>
                        <a:pt x="552" y="206"/>
                      </a:lnTo>
                      <a:lnTo>
                        <a:pt x="92" y="0"/>
                      </a:lnTo>
                      <a:lnTo>
                        <a:pt x="0" y="41"/>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7" name="Freeform 26">
                  <a:extLst>
                    <a:ext uri="{FF2B5EF4-FFF2-40B4-BE49-F238E27FC236}">
                      <a16:creationId xmlns:a16="http://schemas.microsoft.com/office/drawing/2014/main" id="{74BD0FCF-9039-9B28-CB52-1DB555BB13DC}"/>
                    </a:ext>
                  </a:extLst>
                </p:cNvPr>
                <p:cNvSpPr/>
                <p:nvPr/>
              </p:nvSpPr>
              <p:spPr>
                <a:xfrm>
                  <a:off x="1088640" y="3125520"/>
                  <a:ext cx="231120" cy="103680"/>
                </a:xfrm>
                <a:custGeom>
                  <a:avLst/>
                  <a:gdLst/>
                  <a:ahLst/>
                  <a:cxnLst>
                    <a:cxn ang="3cd4">
                      <a:pos x="hc" y="t"/>
                    </a:cxn>
                    <a:cxn ang="cd2">
                      <a:pos x="l" y="vc"/>
                    </a:cxn>
                    <a:cxn ang="cd4">
                      <a:pos x="hc" y="b"/>
                    </a:cxn>
                    <a:cxn ang="0">
                      <a:pos x="r" y="vc"/>
                    </a:cxn>
                  </a:cxnLst>
                  <a:rect l="l" t="t" r="r" b="b"/>
                  <a:pathLst>
                    <a:path w="643" h="289">
                      <a:moveTo>
                        <a:pt x="92" y="82"/>
                      </a:moveTo>
                      <a:lnTo>
                        <a:pt x="552" y="289"/>
                      </a:lnTo>
                      <a:lnTo>
                        <a:pt x="643" y="247"/>
                      </a:lnTo>
                      <a:lnTo>
                        <a:pt x="183" y="41"/>
                      </a:lnTo>
                      <a:lnTo>
                        <a:pt x="275" y="0"/>
                      </a:lnTo>
                      <a:lnTo>
                        <a:pt x="0" y="0"/>
                      </a:lnTo>
                      <a:lnTo>
                        <a:pt x="0" y="12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8" name="Freeform 27">
                  <a:extLst>
                    <a:ext uri="{FF2B5EF4-FFF2-40B4-BE49-F238E27FC236}">
                      <a16:creationId xmlns:a16="http://schemas.microsoft.com/office/drawing/2014/main" id="{6E73448B-6D78-A72A-EBBC-2F141C93A573}"/>
                    </a:ext>
                  </a:extLst>
                </p:cNvPr>
                <p:cNvSpPr/>
                <p:nvPr/>
              </p:nvSpPr>
              <p:spPr>
                <a:xfrm>
                  <a:off x="1320840" y="3140639"/>
                  <a:ext cx="231120" cy="103680"/>
                </a:xfrm>
                <a:custGeom>
                  <a:avLst/>
                  <a:gdLst/>
                  <a:ahLst/>
                  <a:cxnLst>
                    <a:cxn ang="3cd4">
                      <a:pos x="hc" y="t"/>
                    </a:cxn>
                    <a:cxn ang="cd2">
                      <a:pos x="l" y="vc"/>
                    </a:cxn>
                    <a:cxn ang="cd4">
                      <a:pos x="hc" y="b"/>
                    </a:cxn>
                    <a:cxn ang="0">
                      <a:pos x="r" y="vc"/>
                    </a:cxn>
                  </a:cxnLst>
                  <a:rect l="l" t="t" r="r" b="b"/>
                  <a:pathLst>
                    <a:path w="643" h="289">
                      <a:moveTo>
                        <a:pt x="458" y="247"/>
                      </a:moveTo>
                      <a:lnTo>
                        <a:pt x="368" y="289"/>
                      </a:lnTo>
                      <a:lnTo>
                        <a:pt x="643" y="289"/>
                      </a:lnTo>
                      <a:lnTo>
                        <a:pt x="643" y="164"/>
                      </a:lnTo>
                      <a:lnTo>
                        <a:pt x="552" y="206"/>
                      </a:lnTo>
                      <a:lnTo>
                        <a:pt x="92" y="0"/>
                      </a:lnTo>
                      <a:lnTo>
                        <a:pt x="0" y="41"/>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nvGrpSpPr>
            <p:cNvPr id="29" name="Group 28">
              <a:extLst>
                <a:ext uri="{FF2B5EF4-FFF2-40B4-BE49-F238E27FC236}">
                  <a16:creationId xmlns:a16="http://schemas.microsoft.com/office/drawing/2014/main" id="{C9D593A2-0280-D930-BB04-78AFA38F6BF9}"/>
                </a:ext>
              </a:extLst>
            </p:cNvPr>
            <p:cNvGrpSpPr/>
            <p:nvPr/>
          </p:nvGrpSpPr>
          <p:grpSpPr>
            <a:xfrm>
              <a:off x="786600" y="2180520"/>
              <a:ext cx="993239" cy="592920"/>
              <a:chOff x="786600" y="2180520"/>
              <a:chExt cx="993239" cy="592920"/>
            </a:xfrm>
          </p:grpSpPr>
          <p:sp>
            <p:nvSpPr>
              <p:cNvPr id="30" name="Freeform 29">
                <a:extLst>
                  <a:ext uri="{FF2B5EF4-FFF2-40B4-BE49-F238E27FC236}">
                    <a16:creationId xmlns:a16="http://schemas.microsoft.com/office/drawing/2014/main" id="{13AAC34A-7DF9-D6AD-AD2D-D7D2C791C364}"/>
                  </a:ext>
                </a:extLst>
              </p:cNvPr>
              <p:cNvSpPr/>
              <p:nvPr/>
            </p:nvSpPr>
            <p:spPr>
              <a:xfrm>
                <a:off x="1274400" y="2506680"/>
                <a:ext cx="505439" cy="251640"/>
              </a:xfrm>
              <a:custGeom>
                <a:avLst/>
                <a:gdLst/>
                <a:ahLst/>
                <a:cxnLst>
                  <a:cxn ang="3cd4">
                    <a:pos x="hc" y="t"/>
                  </a:cxn>
                  <a:cxn ang="cd2">
                    <a:pos x="l" y="vc"/>
                  </a:cxn>
                  <a:cxn ang="cd4">
                    <a:pos x="hc" y="b"/>
                  </a:cxn>
                  <a:cxn ang="0">
                    <a:pos x="r" y="vc"/>
                  </a:cxn>
                </a:cxnLst>
                <a:rect l="l" t="t" r="r" b="b"/>
                <a:pathLst>
                  <a:path w="1405" h="700">
                    <a:moveTo>
                      <a:pt x="0" y="700"/>
                    </a:moveTo>
                    <a:cubicBezTo>
                      <a:pt x="361" y="700"/>
                      <a:pt x="1288" y="372"/>
                      <a:pt x="1379" y="247"/>
                    </a:cubicBezTo>
                    <a:cubicBezTo>
                      <a:pt x="1472" y="123"/>
                      <a:pt x="1288" y="0"/>
                      <a:pt x="1196" y="0"/>
                    </a:cubicBezTo>
                    <a:cubicBezTo>
                      <a:pt x="1196" y="176"/>
                      <a:pt x="0" y="406"/>
                      <a:pt x="0" y="700"/>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31" name="Group 30">
                <a:extLst>
                  <a:ext uri="{FF2B5EF4-FFF2-40B4-BE49-F238E27FC236}">
                    <a16:creationId xmlns:a16="http://schemas.microsoft.com/office/drawing/2014/main" id="{11CEADDE-58DE-7154-ABD4-3C3318B3EC22}"/>
                  </a:ext>
                </a:extLst>
              </p:cNvPr>
              <p:cNvGrpSpPr/>
              <p:nvPr/>
            </p:nvGrpSpPr>
            <p:grpSpPr>
              <a:xfrm>
                <a:off x="786600" y="2180520"/>
                <a:ext cx="926999" cy="592920"/>
                <a:chOff x="786600" y="2180520"/>
                <a:chExt cx="926999" cy="592920"/>
              </a:xfrm>
            </p:grpSpPr>
            <p:sp>
              <p:nvSpPr>
                <p:cNvPr id="32" name="Freeform 31">
                  <a:extLst>
                    <a:ext uri="{FF2B5EF4-FFF2-40B4-BE49-F238E27FC236}">
                      <a16:creationId xmlns:a16="http://schemas.microsoft.com/office/drawing/2014/main" id="{51270714-4D33-5695-43C8-5EE562C3912E}"/>
                    </a:ext>
                  </a:extLst>
                </p:cNvPr>
                <p:cNvSpPr/>
                <p:nvPr/>
              </p:nvSpPr>
              <p:spPr>
                <a:xfrm>
                  <a:off x="786600" y="2387880"/>
                  <a:ext cx="463320" cy="385560"/>
                </a:xfrm>
                <a:custGeom>
                  <a:avLst/>
                  <a:gdLst/>
                  <a:ahLst/>
                  <a:cxnLst>
                    <a:cxn ang="3cd4">
                      <a:pos x="hc" y="t"/>
                    </a:cxn>
                    <a:cxn ang="cd2">
                      <a:pos x="l" y="vc"/>
                    </a:cxn>
                    <a:cxn ang="cd4">
                      <a:pos x="hc" y="b"/>
                    </a:cxn>
                    <a:cxn ang="0">
                      <a:pos x="r" y="vc"/>
                    </a:cxn>
                  </a:cxnLst>
                  <a:rect l="l" t="t" r="r" b="b"/>
                  <a:pathLst>
                    <a:path w="1288" h="1072">
                      <a:moveTo>
                        <a:pt x="0" y="495"/>
                      </a:moveTo>
                      <a:lnTo>
                        <a:pt x="0" y="0"/>
                      </a:lnTo>
                      <a:lnTo>
                        <a:pt x="1288" y="577"/>
                      </a:lnTo>
                      <a:lnTo>
                        <a:pt x="1288" y="1072"/>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3" name="Freeform 32">
                  <a:extLst>
                    <a:ext uri="{FF2B5EF4-FFF2-40B4-BE49-F238E27FC236}">
                      <a16:creationId xmlns:a16="http://schemas.microsoft.com/office/drawing/2014/main" id="{386984B4-7BCF-F744-CE36-E8FF5C12687C}"/>
                    </a:ext>
                  </a:extLst>
                </p:cNvPr>
                <p:cNvSpPr/>
                <p:nvPr/>
              </p:nvSpPr>
              <p:spPr>
                <a:xfrm>
                  <a:off x="1250280" y="2387880"/>
                  <a:ext cx="462960" cy="385560"/>
                </a:xfrm>
                <a:custGeom>
                  <a:avLst/>
                  <a:gdLst/>
                  <a:ahLst/>
                  <a:cxnLst>
                    <a:cxn ang="3cd4">
                      <a:pos x="hc" y="t"/>
                    </a:cxn>
                    <a:cxn ang="cd2">
                      <a:pos x="l" y="vc"/>
                    </a:cxn>
                    <a:cxn ang="cd4">
                      <a:pos x="hc" y="b"/>
                    </a:cxn>
                    <a:cxn ang="0">
                      <a:pos x="r" y="vc"/>
                    </a:cxn>
                  </a:cxnLst>
                  <a:rect l="l" t="t" r="r" b="b"/>
                  <a:pathLst>
                    <a:path w="1287" h="1072">
                      <a:moveTo>
                        <a:pt x="0" y="1072"/>
                      </a:moveTo>
                      <a:lnTo>
                        <a:pt x="0" y="577"/>
                      </a:lnTo>
                      <a:lnTo>
                        <a:pt x="1287" y="0"/>
                      </a:lnTo>
                      <a:lnTo>
                        <a:pt x="1287" y="495"/>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4" name="Freeform 33">
                  <a:extLst>
                    <a:ext uri="{FF2B5EF4-FFF2-40B4-BE49-F238E27FC236}">
                      <a16:creationId xmlns:a16="http://schemas.microsoft.com/office/drawing/2014/main" id="{4748CC07-9BF8-6F23-63C3-B72483B77DC0}"/>
                    </a:ext>
                  </a:extLst>
                </p:cNvPr>
                <p:cNvSpPr/>
                <p:nvPr/>
              </p:nvSpPr>
              <p:spPr>
                <a:xfrm>
                  <a:off x="786600" y="2180520"/>
                  <a:ext cx="926999" cy="414720"/>
                </a:xfrm>
                <a:custGeom>
                  <a:avLst/>
                  <a:gdLst/>
                  <a:ahLst/>
                  <a:cxnLst>
                    <a:cxn ang="3cd4">
                      <a:pos x="hc" y="t"/>
                    </a:cxn>
                    <a:cxn ang="cd2">
                      <a:pos x="l" y="vc"/>
                    </a:cxn>
                    <a:cxn ang="cd4">
                      <a:pos x="hc" y="b"/>
                    </a:cxn>
                    <a:cxn ang="0">
                      <a:pos x="r" y="vc"/>
                    </a:cxn>
                  </a:cxnLst>
                  <a:rect l="l" t="t" r="r" b="b"/>
                  <a:pathLst>
                    <a:path w="2576" h="1153">
                      <a:moveTo>
                        <a:pt x="1288" y="1153"/>
                      </a:moveTo>
                      <a:lnTo>
                        <a:pt x="0" y="577"/>
                      </a:lnTo>
                      <a:lnTo>
                        <a:pt x="1288" y="0"/>
                      </a:lnTo>
                      <a:lnTo>
                        <a:pt x="2576" y="577"/>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5" name="Freeform 34">
                  <a:extLst>
                    <a:ext uri="{FF2B5EF4-FFF2-40B4-BE49-F238E27FC236}">
                      <a16:creationId xmlns:a16="http://schemas.microsoft.com/office/drawing/2014/main" id="{4DE69EE4-4038-BEF1-43F1-F1D5CE6A73AF}"/>
                    </a:ext>
                  </a:extLst>
                </p:cNvPr>
                <p:cNvSpPr/>
                <p:nvPr/>
              </p:nvSpPr>
              <p:spPr>
                <a:xfrm>
                  <a:off x="786600" y="2180520"/>
                  <a:ext cx="926999" cy="592920"/>
                </a:xfrm>
                <a:custGeom>
                  <a:avLst/>
                  <a:gdLst/>
                  <a:ahLst/>
                  <a:cxnLst>
                    <a:cxn ang="3cd4">
                      <a:pos x="hc" y="t"/>
                    </a:cxn>
                    <a:cxn ang="cd2">
                      <a:pos x="l" y="vc"/>
                    </a:cxn>
                    <a:cxn ang="cd4">
                      <a:pos x="hc" y="b"/>
                    </a:cxn>
                    <a:cxn ang="0">
                      <a:pos x="r" y="vc"/>
                    </a:cxn>
                  </a:cxnLst>
                  <a:rect l="l" t="t" r="r" b="b"/>
                  <a:pathLst>
                    <a:path w="2576" h="1648">
                      <a:moveTo>
                        <a:pt x="0" y="1072"/>
                      </a:moveTo>
                      <a:lnTo>
                        <a:pt x="0" y="577"/>
                      </a:lnTo>
                      <a:lnTo>
                        <a:pt x="1288" y="0"/>
                      </a:lnTo>
                      <a:lnTo>
                        <a:pt x="2576" y="577"/>
                      </a:lnTo>
                      <a:lnTo>
                        <a:pt x="2576" y="1072"/>
                      </a:lnTo>
                      <a:lnTo>
                        <a:pt x="1288" y="1648"/>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6" name="Freeform 35">
                  <a:extLst>
                    <a:ext uri="{FF2B5EF4-FFF2-40B4-BE49-F238E27FC236}">
                      <a16:creationId xmlns:a16="http://schemas.microsoft.com/office/drawing/2014/main" id="{EFB61E2C-5EFC-1078-7966-EE871AE43A5E}"/>
                    </a:ext>
                  </a:extLst>
                </p:cNvPr>
                <p:cNvSpPr/>
                <p:nvPr/>
              </p:nvSpPr>
              <p:spPr>
                <a:xfrm>
                  <a:off x="919080" y="2373120"/>
                  <a:ext cx="231480" cy="103680"/>
                </a:xfrm>
                <a:custGeom>
                  <a:avLst/>
                  <a:gdLst/>
                  <a:ahLst/>
                  <a:cxnLst>
                    <a:cxn ang="3cd4">
                      <a:pos x="hc" y="t"/>
                    </a:cxn>
                    <a:cxn ang="cd2">
                      <a:pos x="l" y="vc"/>
                    </a:cxn>
                    <a:cxn ang="cd4">
                      <a:pos x="hc" y="b"/>
                    </a:cxn>
                    <a:cxn ang="0">
                      <a:pos x="r" y="vc"/>
                    </a:cxn>
                  </a:cxnLst>
                  <a:rect l="l" t="t" r="r" b="b"/>
                  <a:pathLst>
                    <a:path w="644" h="289">
                      <a:moveTo>
                        <a:pt x="92" y="82"/>
                      </a:moveTo>
                      <a:lnTo>
                        <a:pt x="552" y="289"/>
                      </a:lnTo>
                      <a:lnTo>
                        <a:pt x="644" y="247"/>
                      </a:lnTo>
                      <a:lnTo>
                        <a:pt x="183" y="41"/>
                      </a:lnTo>
                      <a:lnTo>
                        <a:pt x="275" y="0"/>
                      </a:lnTo>
                      <a:lnTo>
                        <a:pt x="0" y="0"/>
                      </a:lnTo>
                      <a:lnTo>
                        <a:pt x="0" y="12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7" name="Freeform 36">
                  <a:extLst>
                    <a:ext uri="{FF2B5EF4-FFF2-40B4-BE49-F238E27FC236}">
                      <a16:creationId xmlns:a16="http://schemas.microsoft.com/office/drawing/2014/main" id="{56988FA4-DB02-FB1D-4AD1-75D199D57DAC}"/>
                    </a:ext>
                  </a:extLst>
                </p:cNvPr>
                <p:cNvSpPr/>
                <p:nvPr/>
              </p:nvSpPr>
              <p:spPr>
                <a:xfrm>
                  <a:off x="1150920" y="2387880"/>
                  <a:ext cx="231120" cy="103680"/>
                </a:xfrm>
                <a:custGeom>
                  <a:avLst/>
                  <a:gdLst/>
                  <a:ahLst/>
                  <a:cxnLst>
                    <a:cxn ang="3cd4">
                      <a:pos x="hc" y="t"/>
                    </a:cxn>
                    <a:cxn ang="cd2">
                      <a:pos x="l" y="vc"/>
                    </a:cxn>
                    <a:cxn ang="cd4">
                      <a:pos x="hc" y="b"/>
                    </a:cxn>
                    <a:cxn ang="0">
                      <a:pos x="r" y="vc"/>
                    </a:cxn>
                  </a:cxnLst>
                  <a:rect l="l" t="t" r="r" b="b"/>
                  <a:pathLst>
                    <a:path w="643" h="289">
                      <a:moveTo>
                        <a:pt x="458" y="247"/>
                      </a:moveTo>
                      <a:lnTo>
                        <a:pt x="368" y="289"/>
                      </a:lnTo>
                      <a:lnTo>
                        <a:pt x="643" y="289"/>
                      </a:lnTo>
                      <a:lnTo>
                        <a:pt x="643" y="164"/>
                      </a:lnTo>
                      <a:lnTo>
                        <a:pt x="552" y="206"/>
                      </a:lnTo>
                      <a:lnTo>
                        <a:pt x="92" y="0"/>
                      </a:lnTo>
                      <a:lnTo>
                        <a:pt x="0" y="41"/>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8" name="Freeform 37">
                  <a:extLst>
                    <a:ext uri="{FF2B5EF4-FFF2-40B4-BE49-F238E27FC236}">
                      <a16:creationId xmlns:a16="http://schemas.microsoft.com/office/drawing/2014/main" id="{A070A4EE-996E-8BA4-2766-1CE965FD91C5}"/>
                    </a:ext>
                  </a:extLst>
                </p:cNvPr>
                <p:cNvSpPr/>
                <p:nvPr/>
              </p:nvSpPr>
              <p:spPr>
                <a:xfrm>
                  <a:off x="1117800" y="2284560"/>
                  <a:ext cx="231120" cy="103680"/>
                </a:xfrm>
                <a:custGeom>
                  <a:avLst/>
                  <a:gdLst/>
                  <a:ahLst/>
                  <a:cxnLst>
                    <a:cxn ang="3cd4">
                      <a:pos x="hc" y="t"/>
                    </a:cxn>
                    <a:cxn ang="cd2">
                      <a:pos x="l" y="vc"/>
                    </a:cxn>
                    <a:cxn ang="cd4">
                      <a:pos x="hc" y="b"/>
                    </a:cxn>
                    <a:cxn ang="0">
                      <a:pos x="r" y="vc"/>
                    </a:cxn>
                  </a:cxnLst>
                  <a:rect l="l" t="t" r="r" b="b"/>
                  <a:pathLst>
                    <a:path w="643" h="289">
                      <a:moveTo>
                        <a:pt x="92" y="82"/>
                      </a:moveTo>
                      <a:lnTo>
                        <a:pt x="552" y="289"/>
                      </a:lnTo>
                      <a:lnTo>
                        <a:pt x="643" y="247"/>
                      </a:lnTo>
                      <a:lnTo>
                        <a:pt x="183" y="41"/>
                      </a:lnTo>
                      <a:lnTo>
                        <a:pt x="275" y="0"/>
                      </a:lnTo>
                      <a:lnTo>
                        <a:pt x="0" y="0"/>
                      </a:lnTo>
                      <a:lnTo>
                        <a:pt x="0" y="12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9" name="Freeform 38">
                  <a:extLst>
                    <a:ext uri="{FF2B5EF4-FFF2-40B4-BE49-F238E27FC236}">
                      <a16:creationId xmlns:a16="http://schemas.microsoft.com/office/drawing/2014/main" id="{827E52AA-8F8A-1F86-6DA8-546AA6000268}"/>
                    </a:ext>
                  </a:extLst>
                </p:cNvPr>
                <p:cNvSpPr/>
                <p:nvPr/>
              </p:nvSpPr>
              <p:spPr>
                <a:xfrm>
                  <a:off x="1349640" y="2299320"/>
                  <a:ext cx="231120" cy="103680"/>
                </a:xfrm>
                <a:custGeom>
                  <a:avLst/>
                  <a:gdLst/>
                  <a:ahLst/>
                  <a:cxnLst>
                    <a:cxn ang="3cd4">
                      <a:pos x="hc" y="t"/>
                    </a:cxn>
                    <a:cxn ang="cd2">
                      <a:pos x="l" y="vc"/>
                    </a:cxn>
                    <a:cxn ang="cd4">
                      <a:pos x="hc" y="b"/>
                    </a:cxn>
                    <a:cxn ang="0">
                      <a:pos x="r" y="vc"/>
                    </a:cxn>
                  </a:cxnLst>
                  <a:rect l="l" t="t" r="r" b="b"/>
                  <a:pathLst>
                    <a:path w="643" h="289">
                      <a:moveTo>
                        <a:pt x="458" y="247"/>
                      </a:moveTo>
                      <a:lnTo>
                        <a:pt x="368" y="289"/>
                      </a:lnTo>
                      <a:lnTo>
                        <a:pt x="643" y="289"/>
                      </a:lnTo>
                      <a:lnTo>
                        <a:pt x="643" y="164"/>
                      </a:lnTo>
                      <a:lnTo>
                        <a:pt x="552" y="206"/>
                      </a:lnTo>
                      <a:lnTo>
                        <a:pt x="92" y="0"/>
                      </a:lnTo>
                      <a:lnTo>
                        <a:pt x="0" y="41"/>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nvGrpSpPr>
            <p:cNvPr id="40" name="Group 39">
              <a:extLst>
                <a:ext uri="{FF2B5EF4-FFF2-40B4-BE49-F238E27FC236}">
                  <a16:creationId xmlns:a16="http://schemas.microsoft.com/office/drawing/2014/main" id="{D34592C9-3DB1-2212-3C4F-24A48B8B1B2A}"/>
                </a:ext>
              </a:extLst>
            </p:cNvPr>
            <p:cNvGrpSpPr/>
            <p:nvPr/>
          </p:nvGrpSpPr>
          <p:grpSpPr>
            <a:xfrm>
              <a:off x="824040" y="3891240"/>
              <a:ext cx="993239" cy="593280"/>
              <a:chOff x="824040" y="3891240"/>
              <a:chExt cx="993239" cy="593280"/>
            </a:xfrm>
          </p:grpSpPr>
          <p:sp>
            <p:nvSpPr>
              <p:cNvPr id="41" name="Freeform 40">
                <a:extLst>
                  <a:ext uri="{FF2B5EF4-FFF2-40B4-BE49-F238E27FC236}">
                    <a16:creationId xmlns:a16="http://schemas.microsoft.com/office/drawing/2014/main" id="{3B5982D5-E508-F023-FA97-BF5D3D3B38A4}"/>
                  </a:ext>
                </a:extLst>
              </p:cNvPr>
              <p:cNvSpPr/>
              <p:nvPr/>
            </p:nvSpPr>
            <p:spPr>
              <a:xfrm>
                <a:off x="1311840" y="4217760"/>
                <a:ext cx="505439" cy="251640"/>
              </a:xfrm>
              <a:custGeom>
                <a:avLst/>
                <a:gdLst/>
                <a:ahLst/>
                <a:cxnLst>
                  <a:cxn ang="3cd4">
                    <a:pos x="hc" y="t"/>
                  </a:cxn>
                  <a:cxn ang="cd2">
                    <a:pos x="l" y="vc"/>
                  </a:cxn>
                  <a:cxn ang="cd4">
                    <a:pos x="hc" y="b"/>
                  </a:cxn>
                  <a:cxn ang="0">
                    <a:pos x="r" y="vc"/>
                  </a:cxn>
                </a:cxnLst>
                <a:rect l="l" t="t" r="r" b="b"/>
                <a:pathLst>
                  <a:path w="1405" h="700">
                    <a:moveTo>
                      <a:pt x="0" y="700"/>
                    </a:moveTo>
                    <a:cubicBezTo>
                      <a:pt x="361" y="700"/>
                      <a:pt x="1288" y="372"/>
                      <a:pt x="1379" y="247"/>
                    </a:cubicBezTo>
                    <a:cubicBezTo>
                      <a:pt x="1472" y="123"/>
                      <a:pt x="1288" y="0"/>
                      <a:pt x="1196" y="0"/>
                    </a:cubicBezTo>
                    <a:cubicBezTo>
                      <a:pt x="1196" y="176"/>
                      <a:pt x="0" y="406"/>
                      <a:pt x="0" y="700"/>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42" name="Group 41">
                <a:extLst>
                  <a:ext uri="{FF2B5EF4-FFF2-40B4-BE49-F238E27FC236}">
                    <a16:creationId xmlns:a16="http://schemas.microsoft.com/office/drawing/2014/main" id="{CD40B26A-D840-A183-7EE0-99D0E64EEBE1}"/>
                  </a:ext>
                </a:extLst>
              </p:cNvPr>
              <p:cNvGrpSpPr/>
              <p:nvPr/>
            </p:nvGrpSpPr>
            <p:grpSpPr>
              <a:xfrm>
                <a:off x="824040" y="3891240"/>
                <a:ext cx="927000" cy="593280"/>
                <a:chOff x="824040" y="3891240"/>
                <a:chExt cx="927000" cy="593280"/>
              </a:xfrm>
            </p:grpSpPr>
            <p:sp>
              <p:nvSpPr>
                <p:cNvPr id="43" name="Freeform 42">
                  <a:extLst>
                    <a:ext uri="{FF2B5EF4-FFF2-40B4-BE49-F238E27FC236}">
                      <a16:creationId xmlns:a16="http://schemas.microsoft.com/office/drawing/2014/main" id="{3B5FB653-1656-5278-6694-39768E817E12}"/>
                    </a:ext>
                  </a:extLst>
                </p:cNvPr>
                <p:cNvSpPr/>
                <p:nvPr/>
              </p:nvSpPr>
              <p:spPr>
                <a:xfrm>
                  <a:off x="824040" y="4098960"/>
                  <a:ext cx="463320" cy="385560"/>
                </a:xfrm>
                <a:custGeom>
                  <a:avLst/>
                  <a:gdLst/>
                  <a:ahLst/>
                  <a:cxnLst>
                    <a:cxn ang="3cd4">
                      <a:pos x="hc" y="t"/>
                    </a:cxn>
                    <a:cxn ang="cd2">
                      <a:pos x="l" y="vc"/>
                    </a:cxn>
                    <a:cxn ang="cd4">
                      <a:pos x="hc" y="b"/>
                    </a:cxn>
                    <a:cxn ang="0">
                      <a:pos x="r" y="vc"/>
                    </a:cxn>
                  </a:cxnLst>
                  <a:rect l="l" t="t" r="r" b="b"/>
                  <a:pathLst>
                    <a:path w="1288" h="1072">
                      <a:moveTo>
                        <a:pt x="0" y="495"/>
                      </a:moveTo>
                      <a:lnTo>
                        <a:pt x="0" y="0"/>
                      </a:lnTo>
                      <a:lnTo>
                        <a:pt x="1288" y="577"/>
                      </a:lnTo>
                      <a:lnTo>
                        <a:pt x="1288" y="1072"/>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4" name="Freeform 43">
                  <a:extLst>
                    <a:ext uri="{FF2B5EF4-FFF2-40B4-BE49-F238E27FC236}">
                      <a16:creationId xmlns:a16="http://schemas.microsoft.com/office/drawing/2014/main" id="{6615258F-B737-7C21-60CB-E1A72572AC64}"/>
                    </a:ext>
                  </a:extLst>
                </p:cNvPr>
                <p:cNvSpPr/>
                <p:nvPr/>
              </p:nvSpPr>
              <p:spPr>
                <a:xfrm>
                  <a:off x="1288080" y="4098960"/>
                  <a:ext cx="462960" cy="385560"/>
                </a:xfrm>
                <a:custGeom>
                  <a:avLst/>
                  <a:gdLst/>
                  <a:ahLst/>
                  <a:cxnLst>
                    <a:cxn ang="3cd4">
                      <a:pos x="hc" y="t"/>
                    </a:cxn>
                    <a:cxn ang="cd2">
                      <a:pos x="l" y="vc"/>
                    </a:cxn>
                    <a:cxn ang="cd4">
                      <a:pos x="hc" y="b"/>
                    </a:cxn>
                    <a:cxn ang="0">
                      <a:pos x="r" y="vc"/>
                    </a:cxn>
                  </a:cxnLst>
                  <a:rect l="l" t="t" r="r" b="b"/>
                  <a:pathLst>
                    <a:path w="1287" h="1072">
                      <a:moveTo>
                        <a:pt x="0" y="1072"/>
                      </a:moveTo>
                      <a:lnTo>
                        <a:pt x="0" y="577"/>
                      </a:lnTo>
                      <a:lnTo>
                        <a:pt x="1287" y="0"/>
                      </a:lnTo>
                      <a:lnTo>
                        <a:pt x="1287" y="495"/>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5" name="Freeform 44">
                  <a:extLst>
                    <a:ext uri="{FF2B5EF4-FFF2-40B4-BE49-F238E27FC236}">
                      <a16:creationId xmlns:a16="http://schemas.microsoft.com/office/drawing/2014/main" id="{E03148C9-14C9-07DE-D806-7DD6E22ADA03}"/>
                    </a:ext>
                  </a:extLst>
                </p:cNvPr>
                <p:cNvSpPr/>
                <p:nvPr/>
              </p:nvSpPr>
              <p:spPr>
                <a:xfrm>
                  <a:off x="824040" y="3891240"/>
                  <a:ext cx="926999" cy="414720"/>
                </a:xfrm>
                <a:custGeom>
                  <a:avLst/>
                  <a:gdLst/>
                  <a:ahLst/>
                  <a:cxnLst>
                    <a:cxn ang="3cd4">
                      <a:pos x="hc" y="t"/>
                    </a:cxn>
                    <a:cxn ang="cd2">
                      <a:pos x="l" y="vc"/>
                    </a:cxn>
                    <a:cxn ang="cd4">
                      <a:pos x="hc" y="b"/>
                    </a:cxn>
                    <a:cxn ang="0">
                      <a:pos x="r" y="vc"/>
                    </a:cxn>
                  </a:cxnLst>
                  <a:rect l="l" t="t" r="r" b="b"/>
                  <a:pathLst>
                    <a:path w="2576" h="1153">
                      <a:moveTo>
                        <a:pt x="1288" y="1153"/>
                      </a:moveTo>
                      <a:lnTo>
                        <a:pt x="0" y="577"/>
                      </a:lnTo>
                      <a:lnTo>
                        <a:pt x="1288" y="0"/>
                      </a:lnTo>
                      <a:lnTo>
                        <a:pt x="2576" y="577"/>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6" name="Freeform 45">
                  <a:extLst>
                    <a:ext uri="{FF2B5EF4-FFF2-40B4-BE49-F238E27FC236}">
                      <a16:creationId xmlns:a16="http://schemas.microsoft.com/office/drawing/2014/main" id="{D16A3FF0-B631-8E66-5B78-198D602C9C07}"/>
                    </a:ext>
                  </a:extLst>
                </p:cNvPr>
                <p:cNvSpPr/>
                <p:nvPr/>
              </p:nvSpPr>
              <p:spPr>
                <a:xfrm>
                  <a:off x="824040" y="3891240"/>
                  <a:ext cx="926999" cy="592920"/>
                </a:xfrm>
                <a:custGeom>
                  <a:avLst/>
                  <a:gdLst/>
                  <a:ahLst/>
                  <a:cxnLst>
                    <a:cxn ang="3cd4">
                      <a:pos x="hc" y="t"/>
                    </a:cxn>
                    <a:cxn ang="cd2">
                      <a:pos x="l" y="vc"/>
                    </a:cxn>
                    <a:cxn ang="cd4">
                      <a:pos x="hc" y="b"/>
                    </a:cxn>
                    <a:cxn ang="0">
                      <a:pos x="r" y="vc"/>
                    </a:cxn>
                  </a:cxnLst>
                  <a:rect l="l" t="t" r="r" b="b"/>
                  <a:pathLst>
                    <a:path w="2576" h="1648">
                      <a:moveTo>
                        <a:pt x="0" y="1072"/>
                      </a:moveTo>
                      <a:lnTo>
                        <a:pt x="0" y="577"/>
                      </a:lnTo>
                      <a:lnTo>
                        <a:pt x="1288" y="0"/>
                      </a:lnTo>
                      <a:lnTo>
                        <a:pt x="2576" y="577"/>
                      </a:lnTo>
                      <a:lnTo>
                        <a:pt x="2576" y="1072"/>
                      </a:lnTo>
                      <a:lnTo>
                        <a:pt x="1288" y="1648"/>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7" name="Freeform 46">
                  <a:extLst>
                    <a:ext uri="{FF2B5EF4-FFF2-40B4-BE49-F238E27FC236}">
                      <a16:creationId xmlns:a16="http://schemas.microsoft.com/office/drawing/2014/main" id="{0EA37281-B655-C1CF-7F8A-8C2E9FC995CC}"/>
                    </a:ext>
                  </a:extLst>
                </p:cNvPr>
                <p:cNvSpPr/>
                <p:nvPr/>
              </p:nvSpPr>
              <p:spPr>
                <a:xfrm>
                  <a:off x="956520" y="4084200"/>
                  <a:ext cx="231480" cy="103680"/>
                </a:xfrm>
                <a:custGeom>
                  <a:avLst/>
                  <a:gdLst/>
                  <a:ahLst/>
                  <a:cxnLst>
                    <a:cxn ang="3cd4">
                      <a:pos x="hc" y="t"/>
                    </a:cxn>
                    <a:cxn ang="cd2">
                      <a:pos x="l" y="vc"/>
                    </a:cxn>
                    <a:cxn ang="cd4">
                      <a:pos x="hc" y="b"/>
                    </a:cxn>
                    <a:cxn ang="0">
                      <a:pos x="r" y="vc"/>
                    </a:cxn>
                  </a:cxnLst>
                  <a:rect l="l" t="t" r="r" b="b"/>
                  <a:pathLst>
                    <a:path w="644" h="289">
                      <a:moveTo>
                        <a:pt x="92" y="82"/>
                      </a:moveTo>
                      <a:lnTo>
                        <a:pt x="552" y="289"/>
                      </a:lnTo>
                      <a:lnTo>
                        <a:pt x="644" y="247"/>
                      </a:lnTo>
                      <a:lnTo>
                        <a:pt x="183" y="41"/>
                      </a:lnTo>
                      <a:lnTo>
                        <a:pt x="275" y="0"/>
                      </a:lnTo>
                      <a:lnTo>
                        <a:pt x="0" y="0"/>
                      </a:lnTo>
                      <a:lnTo>
                        <a:pt x="0" y="12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8" name="Freeform 47">
                  <a:extLst>
                    <a:ext uri="{FF2B5EF4-FFF2-40B4-BE49-F238E27FC236}">
                      <a16:creationId xmlns:a16="http://schemas.microsoft.com/office/drawing/2014/main" id="{753026E3-96B0-1E12-27C2-AD9E0A52A357}"/>
                    </a:ext>
                  </a:extLst>
                </p:cNvPr>
                <p:cNvSpPr/>
                <p:nvPr/>
              </p:nvSpPr>
              <p:spPr>
                <a:xfrm>
                  <a:off x="1188360" y="4098960"/>
                  <a:ext cx="231120" cy="103680"/>
                </a:xfrm>
                <a:custGeom>
                  <a:avLst/>
                  <a:gdLst/>
                  <a:ahLst/>
                  <a:cxnLst>
                    <a:cxn ang="3cd4">
                      <a:pos x="hc" y="t"/>
                    </a:cxn>
                    <a:cxn ang="cd2">
                      <a:pos x="l" y="vc"/>
                    </a:cxn>
                    <a:cxn ang="cd4">
                      <a:pos x="hc" y="b"/>
                    </a:cxn>
                    <a:cxn ang="0">
                      <a:pos x="r" y="vc"/>
                    </a:cxn>
                  </a:cxnLst>
                  <a:rect l="l" t="t" r="r" b="b"/>
                  <a:pathLst>
                    <a:path w="643" h="289">
                      <a:moveTo>
                        <a:pt x="458" y="247"/>
                      </a:moveTo>
                      <a:lnTo>
                        <a:pt x="368" y="289"/>
                      </a:lnTo>
                      <a:lnTo>
                        <a:pt x="643" y="289"/>
                      </a:lnTo>
                      <a:lnTo>
                        <a:pt x="643" y="164"/>
                      </a:lnTo>
                      <a:lnTo>
                        <a:pt x="552" y="206"/>
                      </a:lnTo>
                      <a:lnTo>
                        <a:pt x="92" y="0"/>
                      </a:lnTo>
                      <a:lnTo>
                        <a:pt x="0" y="41"/>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9" name="Freeform 48">
                  <a:extLst>
                    <a:ext uri="{FF2B5EF4-FFF2-40B4-BE49-F238E27FC236}">
                      <a16:creationId xmlns:a16="http://schemas.microsoft.com/office/drawing/2014/main" id="{979A9A50-FE3A-C947-6736-7D999FB576B4}"/>
                    </a:ext>
                  </a:extLst>
                </p:cNvPr>
                <p:cNvSpPr/>
                <p:nvPr/>
              </p:nvSpPr>
              <p:spPr>
                <a:xfrm>
                  <a:off x="1155240" y="3994920"/>
                  <a:ext cx="231120" cy="103680"/>
                </a:xfrm>
                <a:custGeom>
                  <a:avLst/>
                  <a:gdLst/>
                  <a:ahLst/>
                  <a:cxnLst>
                    <a:cxn ang="3cd4">
                      <a:pos x="hc" y="t"/>
                    </a:cxn>
                    <a:cxn ang="cd2">
                      <a:pos x="l" y="vc"/>
                    </a:cxn>
                    <a:cxn ang="cd4">
                      <a:pos x="hc" y="b"/>
                    </a:cxn>
                    <a:cxn ang="0">
                      <a:pos x="r" y="vc"/>
                    </a:cxn>
                  </a:cxnLst>
                  <a:rect l="l" t="t" r="r" b="b"/>
                  <a:pathLst>
                    <a:path w="643" h="289">
                      <a:moveTo>
                        <a:pt x="92" y="82"/>
                      </a:moveTo>
                      <a:lnTo>
                        <a:pt x="552" y="289"/>
                      </a:lnTo>
                      <a:lnTo>
                        <a:pt x="643" y="247"/>
                      </a:lnTo>
                      <a:lnTo>
                        <a:pt x="183" y="41"/>
                      </a:lnTo>
                      <a:lnTo>
                        <a:pt x="275" y="0"/>
                      </a:lnTo>
                      <a:lnTo>
                        <a:pt x="0" y="0"/>
                      </a:lnTo>
                      <a:lnTo>
                        <a:pt x="0" y="123"/>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50" name="Freeform 49">
                  <a:extLst>
                    <a:ext uri="{FF2B5EF4-FFF2-40B4-BE49-F238E27FC236}">
                      <a16:creationId xmlns:a16="http://schemas.microsoft.com/office/drawing/2014/main" id="{D0E83FB1-201E-8591-2686-A8C2BAB03019}"/>
                    </a:ext>
                  </a:extLst>
                </p:cNvPr>
                <p:cNvSpPr/>
                <p:nvPr/>
              </p:nvSpPr>
              <p:spPr>
                <a:xfrm>
                  <a:off x="1387080" y="4010039"/>
                  <a:ext cx="231120" cy="103680"/>
                </a:xfrm>
                <a:custGeom>
                  <a:avLst/>
                  <a:gdLst/>
                  <a:ahLst/>
                  <a:cxnLst>
                    <a:cxn ang="3cd4">
                      <a:pos x="hc" y="t"/>
                    </a:cxn>
                    <a:cxn ang="cd2">
                      <a:pos x="l" y="vc"/>
                    </a:cxn>
                    <a:cxn ang="cd4">
                      <a:pos x="hc" y="b"/>
                    </a:cxn>
                    <a:cxn ang="0">
                      <a:pos x="r" y="vc"/>
                    </a:cxn>
                  </a:cxnLst>
                  <a:rect l="l" t="t" r="r" b="b"/>
                  <a:pathLst>
                    <a:path w="643" h="289">
                      <a:moveTo>
                        <a:pt x="458" y="247"/>
                      </a:moveTo>
                      <a:lnTo>
                        <a:pt x="368" y="289"/>
                      </a:lnTo>
                      <a:lnTo>
                        <a:pt x="643" y="289"/>
                      </a:lnTo>
                      <a:lnTo>
                        <a:pt x="643" y="164"/>
                      </a:lnTo>
                      <a:lnTo>
                        <a:pt x="552" y="206"/>
                      </a:lnTo>
                      <a:lnTo>
                        <a:pt x="92" y="0"/>
                      </a:lnTo>
                      <a:lnTo>
                        <a:pt x="0" y="41"/>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pic>
        <p:nvPicPr>
          <p:cNvPr id="51" name="Question-Mark-2">
            <a:extLst>
              <a:ext uri="{FF2B5EF4-FFF2-40B4-BE49-F238E27FC236}">
                <a16:creationId xmlns:a16="http://schemas.microsoft.com/office/drawing/2014/main" id="{8506060D-54EF-4B2C-9C07-349C6398ACBF}"/>
              </a:ext>
            </a:extLst>
          </p:cNvPr>
          <p:cNvPicPr>
            <a:picLocks noChangeAspect="1"/>
          </p:cNvPicPr>
          <p:nvPr/>
        </p:nvPicPr>
        <p:blipFill>
          <a:blip r:embed="rId3">
            <a:lum/>
            <a:alphaModFix/>
            <a:extLst>
              <a:ext uri="{96DAC541-7B7A-43D3-8B79-37D633B846F1}">
                <asvg:svgBlip xmlns:asvg="http://schemas.microsoft.com/office/drawing/2016/SVG/main" r:embed="rId4"/>
              </a:ext>
            </a:extLst>
          </a:blip>
          <a:srcRect/>
          <a:stretch>
            <a:fillRect/>
          </a:stretch>
        </p:blipFill>
        <p:spPr>
          <a:xfrm>
            <a:off x="-908005" y="2081583"/>
            <a:ext cx="1647067" cy="1278293"/>
          </a:xfrm>
          <a:prstGeom prst="rect">
            <a:avLst/>
          </a:prstGeom>
          <a:noFill/>
          <a:ln>
            <a:noFill/>
          </a:ln>
        </p:spPr>
      </p:pic>
      <p:pic>
        <p:nvPicPr>
          <p:cNvPr id="52" name="Question-Mark- 2">
            <a:extLst>
              <a:ext uri="{FF2B5EF4-FFF2-40B4-BE49-F238E27FC236}">
                <a16:creationId xmlns:a16="http://schemas.microsoft.com/office/drawing/2014/main" id="{C3FF0D0E-C744-6883-533C-D1E1D4433C2B}"/>
              </a:ext>
            </a:extLst>
          </p:cNvPr>
          <p:cNvPicPr>
            <a:picLocks noChangeAspect="1"/>
          </p:cNvPicPr>
          <p:nvPr/>
        </p:nvPicPr>
        <p:blipFill>
          <a:blip r:embed="rId3">
            <a:lum/>
            <a:alphaModFix/>
            <a:extLst>
              <a:ext uri="{96DAC541-7B7A-43D3-8B79-37D633B846F1}">
                <asvg:svgBlip xmlns:asvg="http://schemas.microsoft.com/office/drawing/2016/SVG/main" r:embed="rId4"/>
              </a:ext>
            </a:extLst>
          </a:blip>
          <a:srcRect/>
          <a:stretch>
            <a:fillRect/>
          </a:stretch>
        </p:blipFill>
        <p:spPr>
          <a:xfrm>
            <a:off x="-862725" y="4294651"/>
            <a:ext cx="1647067" cy="1278293"/>
          </a:xfrm>
          <a:prstGeom prst="rect">
            <a:avLst/>
          </a:prstGeom>
          <a:noFill/>
          <a:ln>
            <a:noFill/>
          </a:ln>
        </p:spPr>
      </p:pic>
      <p:pic>
        <p:nvPicPr>
          <p:cNvPr id="53" name="Question-Mark- 1">
            <a:extLst>
              <a:ext uri="{FF2B5EF4-FFF2-40B4-BE49-F238E27FC236}">
                <a16:creationId xmlns:a16="http://schemas.microsoft.com/office/drawing/2014/main" id="{3CEB0FB1-1D3F-F9A2-AB3B-1AF3A6E7B427}"/>
              </a:ext>
            </a:extLst>
          </p:cNvPr>
          <p:cNvPicPr>
            <a:picLocks noChangeAspect="1"/>
          </p:cNvPicPr>
          <p:nvPr/>
        </p:nvPicPr>
        <p:blipFill>
          <a:blip r:embed="rId3">
            <a:lum/>
            <a:alphaModFix/>
            <a:extLst>
              <a:ext uri="{96DAC541-7B7A-43D3-8B79-37D633B846F1}">
                <asvg:svgBlip xmlns:asvg="http://schemas.microsoft.com/office/drawing/2016/SVG/main" r:embed="rId4"/>
              </a:ext>
            </a:extLst>
          </a:blip>
          <a:srcRect/>
          <a:stretch>
            <a:fillRect/>
          </a:stretch>
        </p:blipFill>
        <p:spPr>
          <a:xfrm>
            <a:off x="-942835" y="3139571"/>
            <a:ext cx="1646631" cy="1277858"/>
          </a:xfrm>
          <a:prstGeom prst="rect">
            <a:avLst/>
          </a:prstGeom>
          <a:noFill/>
          <a:ln>
            <a:noFill/>
          </a:ln>
        </p:spPr>
      </p:pic>
      <p:sp>
        <p:nvSpPr>
          <p:cNvPr id="54" name="TextBox 53">
            <a:extLst>
              <a:ext uri="{FF2B5EF4-FFF2-40B4-BE49-F238E27FC236}">
                <a16:creationId xmlns:a16="http://schemas.microsoft.com/office/drawing/2014/main" id="{224A8881-FB5D-70D0-D1B3-6CFF077843F3}"/>
              </a:ext>
            </a:extLst>
          </p:cNvPr>
          <p:cNvSpPr txBox="1"/>
          <p:nvPr/>
        </p:nvSpPr>
        <p:spPr>
          <a:xfrm>
            <a:off x="3977030" y="3874939"/>
            <a:ext cx="435386" cy="680578"/>
          </a:xfrm>
          <a:prstGeom prst="rect">
            <a:avLst/>
          </a:prstGeom>
          <a:noFill/>
          <a:ln>
            <a:noFill/>
          </a:ln>
        </p:spPr>
        <p:txBody>
          <a:bodyPr vert="horz" wrap="square" lIns="108847" tIns="54423" rIns="108847" bIns="54423" anchorCtr="0" compatLnSpc="0">
            <a:spAutoFit/>
          </a:bodyPr>
          <a:lstStyle/>
          <a:p>
            <a:pPr hangingPunct="0"/>
            <a:r>
              <a:rPr lang="en-GB" sz="3870">
                <a:latin typeface="Liberation Sans" pitchFamily="18"/>
                <a:ea typeface="Noto Sans CJK SC" pitchFamily="2"/>
                <a:cs typeface="FreeSans" pitchFamily="2"/>
              </a:rPr>
              <a:t>c</a:t>
            </a:r>
          </a:p>
        </p:txBody>
      </p:sp>
      <p:sp>
        <p:nvSpPr>
          <p:cNvPr id="56" name="Content Placeholder 2">
            <a:extLst>
              <a:ext uri="{FF2B5EF4-FFF2-40B4-BE49-F238E27FC236}">
                <a16:creationId xmlns:a16="http://schemas.microsoft.com/office/drawing/2014/main" id="{E09797E3-7E48-23E5-41CC-8ED91FB09050}"/>
              </a:ext>
            </a:extLst>
          </p:cNvPr>
          <p:cNvSpPr txBox="1">
            <a:spLocks/>
          </p:cNvSpPr>
          <p:nvPr/>
        </p:nvSpPr>
        <p:spPr>
          <a:xfrm>
            <a:off x="5430786" y="1600202"/>
            <a:ext cx="6761214" cy="4525963"/>
          </a:xfrm>
          <a:prstGeom prst="rect">
            <a:avLst/>
          </a:prstGeom>
        </p:spPr>
        <p:txBody>
          <a:bodyPr/>
          <a:lstStyle>
            <a:lvl1pPr marL="342900" indent="-342900" algn="l" rtl="0" eaLnBrk="1" fontAlgn="base" hangingPunct="1">
              <a:spcBef>
                <a:spcPct val="20000"/>
              </a:spcBef>
              <a:spcAft>
                <a:spcPct val="0"/>
              </a:spcAft>
              <a:buFont typeface="Arial" pitchFamily="-65" charset="0"/>
              <a:buChar char="•"/>
              <a:defRPr sz="3200" kern="1200">
                <a:solidFill>
                  <a:srgbClr val="0432FF"/>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r>
              <a:rPr lang="en-US" dirty="0"/>
              <a:t>Limited verbs</a:t>
            </a:r>
          </a:p>
          <a:p>
            <a:pPr lvl="1" defTabSz="914400"/>
            <a:r>
              <a:rPr lang="en-US" dirty="0"/>
              <a:t>Read, Write, Fetch-and-Add, Compare-and-Swap</a:t>
            </a:r>
          </a:p>
          <a:p>
            <a:pPr lvl="1" defTabSz="914400"/>
            <a:r>
              <a:rPr lang="en-US" dirty="0"/>
              <a:t>Cannot support complex data structures </a:t>
            </a:r>
          </a:p>
          <a:p>
            <a:pPr defTabSz="914400"/>
            <a:r>
              <a:rPr lang="en-US" dirty="0"/>
              <a:t>Limited # of RDMA connections</a:t>
            </a:r>
          </a:p>
          <a:p>
            <a:pPr lvl="1" defTabSz="914400"/>
            <a:r>
              <a:rPr lang="en-US" dirty="0"/>
              <a:t>Need queues and states per connection</a:t>
            </a:r>
          </a:p>
          <a:p>
            <a:pPr lvl="1" defTabSz="914400"/>
            <a:r>
              <a:rPr lang="en-US" dirty="0"/>
              <a:t>Cannot scale to many switches</a:t>
            </a:r>
          </a:p>
          <a:p>
            <a:pPr defTabSz="914400"/>
            <a:r>
              <a:rPr lang="en-US" dirty="0"/>
              <a:t>Assume lossless network</a:t>
            </a:r>
          </a:p>
          <a:p>
            <a:pPr lvl="1" defTabSz="914400"/>
            <a:endParaRPr lang="en-US" dirty="0"/>
          </a:p>
          <a:p>
            <a:pPr lvl="1" defTabSz="914400"/>
            <a:endParaRPr lang="en-US" dirty="0"/>
          </a:p>
          <a:p>
            <a:pPr lvl="1" defTabSz="914400"/>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lide Number Placeholder 3">
            <a:extLst>
              <a:ext uri="{FF2B5EF4-FFF2-40B4-BE49-F238E27FC236}">
                <a16:creationId xmlns:a16="http://schemas.microsoft.com/office/drawing/2014/main" id="{6048F454-88B2-B709-BADD-FE59D5E07BEE}"/>
              </a:ext>
            </a:extLst>
          </p:cNvPr>
          <p:cNvSpPr>
            <a:spLocks noGrp="1"/>
          </p:cNvSpPr>
          <p:nvPr>
            <p:ph type="sldNum" sz="quarter" idx="12"/>
          </p:nvPr>
        </p:nvSpPr>
        <p:spPr/>
        <p:txBody>
          <a:bodyPr/>
          <a:lstStyle/>
          <a:p>
            <a:pPr lvl="0"/>
            <a:fld id="{E60F7D9D-E67F-CB49-B657-21AC31A7DB12}" type="slidenum">
              <a:rPr/>
              <a:t>29</a:t>
            </a:fld>
            <a:endParaRPr lang="en-GB"/>
          </a:p>
        </p:txBody>
      </p:sp>
      <p:sp>
        <p:nvSpPr>
          <p:cNvPr id="2" name="Title 1">
            <a:extLst>
              <a:ext uri="{FF2B5EF4-FFF2-40B4-BE49-F238E27FC236}">
                <a16:creationId xmlns:a16="http://schemas.microsoft.com/office/drawing/2014/main" id="{ABF51FD9-C477-D9D8-7AAD-04054B3A6C36}"/>
              </a:ext>
            </a:extLst>
          </p:cNvPr>
          <p:cNvSpPr txBox="1">
            <a:spLocks noGrp="1"/>
          </p:cNvSpPr>
          <p:nvPr>
            <p:ph type="title" idx="4294967295"/>
          </p:nvPr>
        </p:nvSpPr>
        <p:spPr>
          <a:xfrm>
            <a:off x="597782" y="223892"/>
            <a:ext cx="10971300" cy="769441"/>
          </a:xfrm>
        </p:spPr>
        <p:txBody>
          <a:bodyPr vert="horz">
            <a:spAutoFit/>
          </a:bodyPr>
          <a:lstStyle/>
          <a:p>
            <a:pPr lvl="0" rtl="0"/>
            <a:r>
              <a:rPr lang="en-GB" dirty="0"/>
              <a:t>Direct Telemetry Access with A Translator</a:t>
            </a:r>
          </a:p>
        </p:txBody>
      </p:sp>
      <p:grpSp>
        <p:nvGrpSpPr>
          <p:cNvPr id="4" name="Group 3">
            <a:extLst>
              <a:ext uri="{FF2B5EF4-FFF2-40B4-BE49-F238E27FC236}">
                <a16:creationId xmlns:a16="http://schemas.microsoft.com/office/drawing/2014/main" id="{E78B8E76-E609-5FCF-6D3A-72237A664738}"/>
              </a:ext>
            </a:extLst>
          </p:cNvPr>
          <p:cNvGrpSpPr/>
          <p:nvPr/>
        </p:nvGrpSpPr>
        <p:grpSpPr>
          <a:xfrm>
            <a:off x="1459628" y="1139406"/>
            <a:ext cx="1065392" cy="1298322"/>
            <a:chOff x="1206719" y="942120"/>
            <a:chExt cx="880921" cy="1073520"/>
          </a:xfrm>
        </p:grpSpPr>
        <p:sp>
          <p:nvSpPr>
            <p:cNvPr id="5" name="Freeform 4">
              <a:extLst>
                <a:ext uri="{FF2B5EF4-FFF2-40B4-BE49-F238E27FC236}">
                  <a16:creationId xmlns:a16="http://schemas.microsoft.com/office/drawing/2014/main" id="{25CC9D28-4DF4-DB99-07E3-5A61FEBD7B59}"/>
                </a:ext>
              </a:extLst>
            </p:cNvPr>
            <p:cNvSpPr/>
            <p:nvPr/>
          </p:nvSpPr>
          <p:spPr>
            <a:xfrm>
              <a:off x="1530360" y="1689119"/>
              <a:ext cx="557280" cy="326520"/>
            </a:xfrm>
            <a:custGeom>
              <a:avLst/>
              <a:gdLst/>
              <a:ahLst/>
              <a:cxnLst>
                <a:cxn ang="3cd4">
                  <a:pos x="hc" y="t"/>
                </a:cxn>
                <a:cxn ang="cd2">
                  <a:pos x="l" y="vc"/>
                </a:cxn>
                <a:cxn ang="cd4">
                  <a:pos x="hc" y="b"/>
                </a:cxn>
                <a:cxn ang="0">
                  <a:pos x="r" y="vc"/>
                </a:cxn>
              </a:cxnLst>
              <a:rect l="l" t="t" r="r" b="b"/>
              <a:pathLst>
                <a:path w="1549" h="908">
                  <a:moveTo>
                    <a:pt x="0" y="908"/>
                  </a:moveTo>
                  <a:cubicBezTo>
                    <a:pt x="438" y="908"/>
                    <a:pt x="1126" y="621"/>
                    <a:pt x="1422" y="432"/>
                  </a:cubicBezTo>
                  <a:cubicBezTo>
                    <a:pt x="1719" y="243"/>
                    <a:pt x="1422" y="0"/>
                    <a:pt x="1273" y="0"/>
                  </a:cubicBezTo>
                  <a:close/>
                </a:path>
              </a:pathLst>
            </a:custGeom>
            <a:solidFill>
              <a:srgbClr val="DDDDDD"/>
            </a:solidFill>
            <a:ln w="0">
              <a:solidFill>
                <a:srgbClr val="DDDDDD"/>
              </a:solidFill>
              <a:prstDash val="solid"/>
              <a:round/>
            </a:ln>
          </p:spPr>
          <p:txBody>
            <a:bodyPr wrap="square" lIns="108847" tIns="54423" rIns="108847" bIns="54423"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6" name="Group 5">
              <a:extLst>
                <a:ext uri="{FF2B5EF4-FFF2-40B4-BE49-F238E27FC236}">
                  <a16:creationId xmlns:a16="http://schemas.microsoft.com/office/drawing/2014/main" id="{0264977F-AFBD-D9CE-1035-A88F9B8AA709}"/>
                </a:ext>
              </a:extLst>
            </p:cNvPr>
            <p:cNvGrpSpPr/>
            <p:nvPr/>
          </p:nvGrpSpPr>
          <p:grpSpPr>
            <a:xfrm>
              <a:off x="1206719" y="942120"/>
              <a:ext cx="781561" cy="1073520"/>
              <a:chOff x="1206719" y="942120"/>
              <a:chExt cx="781561" cy="1073520"/>
            </a:xfrm>
          </p:grpSpPr>
          <p:sp>
            <p:nvSpPr>
              <p:cNvPr id="7" name="Freeform 6">
                <a:extLst>
                  <a:ext uri="{FF2B5EF4-FFF2-40B4-BE49-F238E27FC236}">
                    <a16:creationId xmlns:a16="http://schemas.microsoft.com/office/drawing/2014/main" id="{792BE55B-0CAC-E0AE-B2C7-5214C8E084A9}"/>
                  </a:ext>
                </a:extLst>
              </p:cNvPr>
              <p:cNvSpPr/>
              <p:nvPr/>
            </p:nvSpPr>
            <p:spPr>
              <a:xfrm>
                <a:off x="1206719" y="1206719"/>
                <a:ext cx="323280" cy="808920"/>
              </a:xfrm>
              <a:custGeom>
                <a:avLst/>
                <a:gdLst/>
                <a:ahLst/>
                <a:cxnLst>
                  <a:cxn ang="3cd4">
                    <a:pos x="hc" y="t"/>
                  </a:cxn>
                  <a:cxn ang="cd2">
                    <a:pos x="l" y="vc"/>
                  </a:cxn>
                  <a:cxn ang="cd4">
                    <a:pos x="hc" y="b"/>
                  </a:cxn>
                  <a:cxn ang="0">
                    <a:pos x="r" y="vc"/>
                  </a:cxn>
                </a:cxnLst>
                <a:rect l="l" t="t" r="r" b="b"/>
                <a:pathLst>
                  <a:path w="899" h="2248">
                    <a:moveTo>
                      <a:pt x="0" y="1729"/>
                    </a:moveTo>
                    <a:lnTo>
                      <a:pt x="0" y="0"/>
                    </a:lnTo>
                    <a:lnTo>
                      <a:pt x="899" y="519"/>
                    </a:lnTo>
                    <a:lnTo>
                      <a:pt x="899" y="2248"/>
                    </a:lnTo>
                    <a:close/>
                  </a:path>
                </a:pathLst>
              </a:custGeom>
              <a:gradFill>
                <a:gsLst>
                  <a:gs pos="0">
                    <a:srgbClr val="B3B3B3"/>
                  </a:gs>
                  <a:gs pos="100000">
                    <a:srgbClr val="E5E5E5"/>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8" name="Freeform 7">
                <a:extLst>
                  <a:ext uri="{FF2B5EF4-FFF2-40B4-BE49-F238E27FC236}">
                    <a16:creationId xmlns:a16="http://schemas.microsoft.com/office/drawing/2014/main" id="{3909FE85-D49A-2AFA-71BD-A931651CFA4D}"/>
                  </a:ext>
                </a:extLst>
              </p:cNvPr>
              <p:cNvSpPr/>
              <p:nvPr/>
            </p:nvSpPr>
            <p:spPr>
              <a:xfrm>
                <a:off x="1530360" y="1128960"/>
                <a:ext cx="457920" cy="886680"/>
              </a:xfrm>
              <a:custGeom>
                <a:avLst/>
                <a:gdLst/>
                <a:ahLst/>
                <a:cxnLst>
                  <a:cxn ang="3cd4">
                    <a:pos x="hc" y="t"/>
                  </a:cxn>
                  <a:cxn ang="cd2">
                    <a:pos x="l" y="vc"/>
                  </a:cxn>
                  <a:cxn ang="cd4">
                    <a:pos x="hc" y="b"/>
                  </a:cxn>
                  <a:cxn ang="0">
                    <a:pos x="r" y="vc"/>
                  </a:cxn>
                </a:cxnLst>
                <a:rect l="l" t="t" r="r" b="b"/>
                <a:pathLst>
                  <a:path w="1273" h="2464">
                    <a:moveTo>
                      <a:pt x="0" y="2464"/>
                    </a:moveTo>
                    <a:lnTo>
                      <a:pt x="0" y="735"/>
                    </a:lnTo>
                    <a:lnTo>
                      <a:pt x="1273" y="0"/>
                    </a:lnTo>
                    <a:lnTo>
                      <a:pt x="1273" y="1729"/>
                    </a:lnTo>
                    <a:close/>
                  </a:path>
                </a:pathLst>
              </a:custGeom>
              <a:gradFill>
                <a:gsLst>
                  <a:gs pos="0">
                    <a:srgbClr val="E5E5E5"/>
                  </a:gs>
                  <a:gs pos="100000">
                    <a:srgbClr val="B3B3B3"/>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9" name="Freeform 8">
                <a:extLst>
                  <a:ext uri="{FF2B5EF4-FFF2-40B4-BE49-F238E27FC236}">
                    <a16:creationId xmlns:a16="http://schemas.microsoft.com/office/drawing/2014/main" id="{2C48093A-BD6F-2EA4-EBE7-AADF75644355}"/>
                  </a:ext>
                </a:extLst>
              </p:cNvPr>
              <p:cNvSpPr/>
              <p:nvPr/>
            </p:nvSpPr>
            <p:spPr>
              <a:xfrm>
                <a:off x="1206719" y="942120"/>
                <a:ext cx="781200" cy="451079"/>
              </a:xfrm>
              <a:custGeom>
                <a:avLst/>
                <a:gdLst/>
                <a:ahLst/>
                <a:cxnLst>
                  <a:cxn ang="3cd4">
                    <a:pos x="hc" y="t"/>
                  </a:cxn>
                  <a:cxn ang="cd2">
                    <a:pos x="l" y="vc"/>
                  </a:cxn>
                  <a:cxn ang="cd4">
                    <a:pos x="hc" y="b"/>
                  </a:cxn>
                  <a:cxn ang="0">
                    <a:pos x="r" y="vc"/>
                  </a:cxn>
                </a:cxnLst>
                <a:rect l="l" t="t" r="r" b="b"/>
                <a:pathLst>
                  <a:path w="2171" h="1254">
                    <a:moveTo>
                      <a:pt x="899" y="1254"/>
                    </a:moveTo>
                    <a:lnTo>
                      <a:pt x="0" y="735"/>
                    </a:lnTo>
                    <a:lnTo>
                      <a:pt x="1273" y="0"/>
                    </a:lnTo>
                    <a:lnTo>
                      <a:pt x="2171" y="519"/>
                    </a:lnTo>
                    <a:close/>
                  </a:path>
                </a:pathLst>
              </a:custGeom>
              <a:gradFill>
                <a:gsLst>
                  <a:gs pos="0">
                    <a:srgbClr val="B3B3B3"/>
                  </a:gs>
                  <a:gs pos="100000">
                    <a:srgbClr val="E5E5E5"/>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0" name="Freeform 9">
                <a:extLst>
                  <a:ext uri="{FF2B5EF4-FFF2-40B4-BE49-F238E27FC236}">
                    <a16:creationId xmlns:a16="http://schemas.microsoft.com/office/drawing/2014/main" id="{65BB322A-BCFD-1DFE-7918-7A2D46F7DD96}"/>
                  </a:ext>
                </a:extLst>
              </p:cNvPr>
              <p:cNvSpPr/>
              <p:nvPr/>
            </p:nvSpPr>
            <p:spPr>
              <a:xfrm>
                <a:off x="1206719" y="942120"/>
                <a:ext cx="781200" cy="1073520"/>
              </a:xfrm>
              <a:custGeom>
                <a:avLst/>
                <a:gdLst/>
                <a:ahLst/>
                <a:cxnLst>
                  <a:cxn ang="3cd4">
                    <a:pos x="hc" y="t"/>
                  </a:cxn>
                  <a:cxn ang="cd2">
                    <a:pos x="l" y="vc"/>
                  </a:cxn>
                  <a:cxn ang="cd4">
                    <a:pos x="hc" y="b"/>
                  </a:cxn>
                  <a:cxn ang="0">
                    <a:pos x="r" y="vc"/>
                  </a:cxn>
                </a:cxnLst>
                <a:rect l="l" t="t" r="r" b="b"/>
                <a:pathLst>
                  <a:path w="2171" h="2983">
                    <a:moveTo>
                      <a:pt x="0" y="2464"/>
                    </a:moveTo>
                    <a:lnTo>
                      <a:pt x="0" y="735"/>
                    </a:lnTo>
                    <a:lnTo>
                      <a:pt x="1273" y="0"/>
                    </a:lnTo>
                    <a:lnTo>
                      <a:pt x="2171" y="519"/>
                    </a:lnTo>
                    <a:lnTo>
                      <a:pt x="2171" y="2248"/>
                    </a:lnTo>
                    <a:lnTo>
                      <a:pt x="899" y="2983"/>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1" name="Straight Connector 10">
                <a:extLst>
                  <a:ext uri="{FF2B5EF4-FFF2-40B4-BE49-F238E27FC236}">
                    <a16:creationId xmlns:a16="http://schemas.microsoft.com/office/drawing/2014/main" id="{F0C20053-CD8A-7720-E50D-20EAF85A1941}"/>
                  </a:ext>
                </a:extLst>
              </p:cNvPr>
              <p:cNvSpPr/>
              <p:nvPr/>
            </p:nvSpPr>
            <p:spPr>
              <a:xfrm flipH="1" flipV="1">
                <a:off x="1260360" y="1735919"/>
                <a:ext cx="215639" cy="124560"/>
              </a:xfrm>
              <a:prstGeom prst="line">
                <a:avLst/>
              </a:prstGeom>
              <a:noFill/>
              <a:ln w="14400">
                <a:solidFill>
                  <a:srgbClr val="80808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2" name="Straight Connector 11">
                <a:extLst>
                  <a:ext uri="{FF2B5EF4-FFF2-40B4-BE49-F238E27FC236}">
                    <a16:creationId xmlns:a16="http://schemas.microsoft.com/office/drawing/2014/main" id="{5528139B-5CEB-98BF-85C1-1EDD67EAD6ED}"/>
                  </a:ext>
                </a:extLst>
              </p:cNvPr>
              <p:cNvSpPr/>
              <p:nvPr/>
            </p:nvSpPr>
            <p:spPr>
              <a:xfrm flipH="1" flipV="1">
                <a:off x="1260360" y="1798200"/>
                <a:ext cx="215639" cy="124560"/>
              </a:xfrm>
              <a:prstGeom prst="line">
                <a:avLst/>
              </a:prstGeom>
              <a:noFill/>
              <a:ln w="14400">
                <a:solidFill>
                  <a:srgbClr val="80808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3" name="Straight Connector 12">
                <a:extLst>
                  <a:ext uri="{FF2B5EF4-FFF2-40B4-BE49-F238E27FC236}">
                    <a16:creationId xmlns:a16="http://schemas.microsoft.com/office/drawing/2014/main" id="{90EFF63D-0105-27A7-A044-3100FFFDEB12}"/>
                  </a:ext>
                </a:extLst>
              </p:cNvPr>
              <p:cNvSpPr/>
              <p:nvPr/>
            </p:nvSpPr>
            <p:spPr>
              <a:xfrm flipH="1" flipV="1">
                <a:off x="1260360" y="1766880"/>
                <a:ext cx="215639" cy="124559"/>
              </a:xfrm>
              <a:prstGeom prst="line">
                <a:avLst/>
              </a:prstGeom>
              <a:noFill/>
              <a:ln w="14400">
                <a:solidFill>
                  <a:srgbClr val="80808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4" name="Freeform 13">
                <a:extLst>
                  <a:ext uri="{FF2B5EF4-FFF2-40B4-BE49-F238E27FC236}">
                    <a16:creationId xmlns:a16="http://schemas.microsoft.com/office/drawing/2014/main" id="{9E07D6E5-6C98-44CF-C4C7-1517FDD9898D}"/>
                  </a:ext>
                </a:extLst>
              </p:cNvPr>
              <p:cNvSpPr/>
              <p:nvPr/>
            </p:nvSpPr>
            <p:spPr>
              <a:xfrm>
                <a:off x="1233720" y="1299960"/>
                <a:ext cx="269280" cy="186480"/>
              </a:xfrm>
              <a:custGeom>
                <a:avLst/>
                <a:gdLst/>
                <a:ahLst/>
                <a:cxnLst>
                  <a:cxn ang="3cd4">
                    <a:pos x="hc" y="t"/>
                  </a:cxn>
                  <a:cxn ang="cd2">
                    <a:pos x="l" y="vc"/>
                  </a:cxn>
                  <a:cxn ang="cd4">
                    <a:pos x="hc" y="b"/>
                  </a:cxn>
                  <a:cxn ang="0">
                    <a:pos x="r" y="vc"/>
                  </a:cxn>
                </a:cxnLst>
                <a:rect l="l" t="t" r="r" b="b"/>
                <a:pathLst>
                  <a:path w="749" h="519" fill="none">
                    <a:moveTo>
                      <a:pt x="749" y="519"/>
                    </a:moveTo>
                    <a:lnTo>
                      <a:pt x="0" y="86"/>
                    </a:lnTo>
                    <a:lnTo>
                      <a:pt x="0" y="0"/>
                    </a:lnTo>
                  </a:path>
                </a:pathLst>
              </a:custGeom>
              <a:no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5" name="Freeform 14">
                <a:extLst>
                  <a:ext uri="{FF2B5EF4-FFF2-40B4-BE49-F238E27FC236}">
                    <a16:creationId xmlns:a16="http://schemas.microsoft.com/office/drawing/2014/main" id="{A094579D-911A-86F0-D1A3-FFA0CB394768}"/>
                  </a:ext>
                </a:extLst>
              </p:cNvPr>
              <p:cNvSpPr/>
              <p:nvPr/>
            </p:nvSpPr>
            <p:spPr>
              <a:xfrm>
                <a:off x="1238400" y="1299240"/>
                <a:ext cx="264600" cy="187200"/>
              </a:xfrm>
              <a:custGeom>
                <a:avLst/>
                <a:gdLst/>
                <a:ahLst/>
                <a:cxnLst>
                  <a:cxn ang="3cd4">
                    <a:pos x="hc" y="t"/>
                  </a:cxn>
                  <a:cxn ang="cd2">
                    <a:pos x="l" y="vc"/>
                  </a:cxn>
                  <a:cxn ang="cd4">
                    <a:pos x="hc" y="b"/>
                  </a:cxn>
                  <a:cxn ang="0">
                    <a:pos x="r" y="vc"/>
                  </a:cxn>
                </a:cxnLst>
                <a:rect l="l" t="t" r="r" b="b"/>
                <a:pathLst>
                  <a:path w="736" h="521" fill="none">
                    <a:moveTo>
                      <a:pt x="736" y="521"/>
                    </a:moveTo>
                    <a:lnTo>
                      <a:pt x="736" y="434"/>
                    </a:lnTo>
                    <a:lnTo>
                      <a:pt x="0" y="0"/>
                    </a:lnTo>
                  </a:path>
                </a:pathLst>
              </a:custGeom>
              <a:noFill/>
              <a:ln w="14400">
                <a:solidFill>
                  <a:srgbClr val="80808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6" name="Freeform 15">
                <a:extLst>
                  <a:ext uri="{FF2B5EF4-FFF2-40B4-BE49-F238E27FC236}">
                    <a16:creationId xmlns:a16="http://schemas.microsoft.com/office/drawing/2014/main" id="{3EDBBA0F-DC7A-92ED-7534-10B9022B4E1B}"/>
                  </a:ext>
                </a:extLst>
              </p:cNvPr>
              <p:cNvSpPr/>
              <p:nvPr/>
            </p:nvSpPr>
            <p:spPr>
              <a:xfrm>
                <a:off x="1333440" y="1610640"/>
                <a:ext cx="31320" cy="54720"/>
              </a:xfrm>
              <a:custGeom>
                <a:avLst/>
                <a:gdLst/>
                <a:ahLst/>
                <a:cxnLst>
                  <a:cxn ang="3cd4">
                    <a:pos x="hc" y="t"/>
                  </a:cxn>
                  <a:cxn ang="cd2">
                    <a:pos x="l" y="vc"/>
                  </a:cxn>
                  <a:cxn ang="cd4">
                    <a:pos x="hc" y="b"/>
                  </a:cxn>
                  <a:cxn ang="0">
                    <a:pos x="r" y="vc"/>
                  </a:cxn>
                </a:cxnLst>
                <a:rect l="l" t="t" r="r" b="b"/>
                <a:pathLst>
                  <a:path w="88" h="153">
                    <a:moveTo>
                      <a:pt x="0" y="102"/>
                    </a:moveTo>
                    <a:lnTo>
                      <a:pt x="0" y="0"/>
                    </a:lnTo>
                    <a:lnTo>
                      <a:pt x="88" y="51"/>
                    </a:lnTo>
                    <a:lnTo>
                      <a:pt x="88" y="153"/>
                    </a:lnTo>
                    <a:close/>
                  </a:path>
                </a:pathLst>
              </a:custGeom>
              <a:solidFill>
                <a:srgbClr val="39B54A"/>
              </a:solidFill>
              <a:ln w="14400">
                <a:solidFill>
                  <a:srgbClr val="80808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7" name="Straight Connector 16">
                <a:extLst>
                  <a:ext uri="{FF2B5EF4-FFF2-40B4-BE49-F238E27FC236}">
                    <a16:creationId xmlns:a16="http://schemas.microsoft.com/office/drawing/2014/main" id="{FDCB8596-8D28-D14D-F750-A8294345A5CB}"/>
                  </a:ext>
                </a:extLst>
              </p:cNvPr>
              <p:cNvSpPr/>
              <p:nvPr/>
            </p:nvSpPr>
            <p:spPr>
              <a:xfrm flipH="1" flipV="1">
                <a:off x="1260360" y="1704600"/>
                <a:ext cx="215639" cy="124560"/>
              </a:xfrm>
              <a:prstGeom prst="line">
                <a:avLst/>
              </a:prstGeom>
              <a:noFill/>
              <a:ln w="14400">
                <a:solidFill>
                  <a:srgbClr val="80808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nvGrpSpPr>
          <p:cNvPr id="18" name="Group 17">
            <a:extLst>
              <a:ext uri="{FF2B5EF4-FFF2-40B4-BE49-F238E27FC236}">
                <a16:creationId xmlns:a16="http://schemas.microsoft.com/office/drawing/2014/main" id="{F1D821FC-CEC2-0140-90D8-A7D15C86A634}"/>
              </a:ext>
            </a:extLst>
          </p:cNvPr>
          <p:cNvGrpSpPr/>
          <p:nvPr/>
        </p:nvGrpSpPr>
        <p:grpSpPr>
          <a:xfrm>
            <a:off x="1503603" y="3282813"/>
            <a:ext cx="882092" cy="678767"/>
            <a:chOff x="1243080" y="2714400"/>
            <a:chExt cx="729359" cy="561240"/>
          </a:xfrm>
        </p:grpSpPr>
        <p:sp>
          <p:nvSpPr>
            <p:cNvPr id="19" name="Freeform 18">
              <a:extLst>
                <a:ext uri="{FF2B5EF4-FFF2-40B4-BE49-F238E27FC236}">
                  <a16:creationId xmlns:a16="http://schemas.microsoft.com/office/drawing/2014/main" id="{440DCBF8-00C7-42F3-086F-0185A704B483}"/>
                </a:ext>
              </a:extLst>
            </p:cNvPr>
            <p:cNvSpPr/>
            <p:nvPr/>
          </p:nvSpPr>
          <p:spPr>
            <a:xfrm>
              <a:off x="1601280" y="3023280"/>
              <a:ext cx="371159" cy="238320"/>
            </a:xfrm>
            <a:custGeom>
              <a:avLst/>
              <a:gdLst/>
              <a:ahLst/>
              <a:cxnLst>
                <a:cxn ang="3cd4">
                  <a:pos x="hc" y="t"/>
                </a:cxn>
                <a:cxn ang="cd2">
                  <a:pos x="l" y="vc"/>
                </a:cxn>
                <a:cxn ang="cd4">
                  <a:pos x="hc" y="b"/>
                </a:cxn>
                <a:cxn ang="0">
                  <a:pos x="r" y="vc"/>
                </a:cxn>
              </a:cxnLst>
              <a:rect l="l" t="t" r="r" b="b"/>
              <a:pathLst>
                <a:path w="1032" h="663">
                  <a:moveTo>
                    <a:pt x="0" y="663"/>
                  </a:moveTo>
                  <a:cubicBezTo>
                    <a:pt x="265" y="663"/>
                    <a:pt x="946" y="351"/>
                    <a:pt x="1013" y="234"/>
                  </a:cubicBezTo>
                  <a:cubicBezTo>
                    <a:pt x="1081" y="117"/>
                    <a:pt x="946" y="0"/>
                    <a:pt x="879" y="0"/>
                  </a:cubicBezTo>
                  <a:cubicBezTo>
                    <a:pt x="879" y="167"/>
                    <a:pt x="0" y="384"/>
                    <a:pt x="0" y="663"/>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20" name="Group 19">
              <a:extLst>
                <a:ext uri="{FF2B5EF4-FFF2-40B4-BE49-F238E27FC236}">
                  <a16:creationId xmlns:a16="http://schemas.microsoft.com/office/drawing/2014/main" id="{27E3132D-3B4F-AFC6-1E2C-D643CEE09B6A}"/>
                </a:ext>
              </a:extLst>
            </p:cNvPr>
            <p:cNvGrpSpPr/>
            <p:nvPr/>
          </p:nvGrpSpPr>
          <p:grpSpPr>
            <a:xfrm>
              <a:off x="1243080" y="2714400"/>
              <a:ext cx="680760" cy="561240"/>
              <a:chOff x="1243080" y="2714400"/>
              <a:chExt cx="680760" cy="561240"/>
            </a:xfrm>
          </p:grpSpPr>
          <p:sp>
            <p:nvSpPr>
              <p:cNvPr id="21" name="Freeform 20">
                <a:extLst>
                  <a:ext uri="{FF2B5EF4-FFF2-40B4-BE49-F238E27FC236}">
                    <a16:creationId xmlns:a16="http://schemas.microsoft.com/office/drawing/2014/main" id="{E90A3149-A197-1EE7-E97B-B15434D51C23}"/>
                  </a:ext>
                </a:extLst>
              </p:cNvPr>
              <p:cNvSpPr/>
              <p:nvPr/>
            </p:nvSpPr>
            <p:spPr>
              <a:xfrm>
                <a:off x="1243080" y="2910960"/>
                <a:ext cx="340200" cy="364679"/>
              </a:xfrm>
              <a:custGeom>
                <a:avLst/>
                <a:gdLst/>
                <a:ahLst/>
                <a:cxnLst>
                  <a:cxn ang="3cd4">
                    <a:pos x="hc" y="t"/>
                  </a:cxn>
                  <a:cxn ang="cd2">
                    <a:pos x="l" y="vc"/>
                  </a:cxn>
                  <a:cxn ang="cd4">
                    <a:pos x="hc" y="b"/>
                  </a:cxn>
                  <a:cxn ang="0">
                    <a:pos x="r" y="vc"/>
                  </a:cxn>
                </a:cxnLst>
                <a:rect l="l" t="t" r="r" b="b"/>
                <a:pathLst>
                  <a:path w="946" h="1014">
                    <a:moveTo>
                      <a:pt x="0" y="468"/>
                    </a:moveTo>
                    <a:lnTo>
                      <a:pt x="0" y="0"/>
                    </a:lnTo>
                    <a:lnTo>
                      <a:pt x="946" y="546"/>
                    </a:lnTo>
                    <a:lnTo>
                      <a:pt x="946" y="1014"/>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2" name="Freeform 21">
                <a:extLst>
                  <a:ext uri="{FF2B5EF4-FFF2-40B4-BE49-F238E27FC236}">
                    <a16:creationId xmlns:a16="http://schemas.microsoft.com/office/drawing/2014/main" id="{F3F207A5-43F7-455E-3581-FC1095485CDF}"/>
                  </a:ext>
                </a:extLst>
              </p:cNvPr>
              <p:cNvSpPr/>
              <p:nvPr/>
            </p:nvSpPr>
            <p:spPr>
              <a:xfrm>
                <a:off x="1583640" y="2910960"/>
                <a:ext cx="339840" cy="364679"/>
              </a:xfrm>
              <a:custGeom>
                <a:avLst/>
                <a:gdLst/>
                <a:ahLst/>
                <a:cxnLst>
                  <a:cxn ang="3cd4">
                    <a:pos x="hc" y="t"/>
                  </a:cxn>
                  <a:cxn ang="cd2">
                    <a:pos x="l" y="vc"/>
                  </a:cxn>
                  <a:cxn ang="cd4">
                    <a:pos x="hc" y="b"/>
                  </a:cxn>
                  <a:cxn ang="0">
                    <a:pos x="r" y="vc"/>
                  </a:cxn>
                </a:cxnLst>
                <a:rect l="l" t="t" r="r" b="b"/>
                <a:pathLst>
                  <a:path w="945" h="1014">
                    <a:moveTo>
                      <a:pt x="0" y="1014"/>
                    </a:moveTo>
                    <a:lnTo>
                      <a:pt x="0" y="546"/>
                    </a:lnTo>
                    <a:lnTo>
                      <a:pt x="945" y="0"/>
                    </a:lnTo>
                    <a:lnTo>
                      <a:pt x="945" y="468"/>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3" name="Freeform 22">
                <a:extLst>
                  <a:ext uri="{FF2B5EF4-FFF2-40B4-BE49-F238E27FC236}">
                    <a16:creationId xmlns:a16="http://schemas.microsoft.com/office/drawing/2014/main" id="{FF934061-9A29-12C1-D8AA-FCB5FF5C0F61}"/>
                  </a:ext>
                </a:extLst>
              </p:cNvPr>
              <p:cNvSpPr/>
              <p:nvPr/>
            </p:nvSpPr>
            <p:spPr>
              <a:xfrm>
                <a:off x="1243080" y="2714400"/>
                <a:ext cx="680760" cy="392760"/>
              </a:xfrm>
              <a:custGeom>
                <a:avLst/>
                <a:gdLst/>
                <a:ahLst/>
                <a:cxnLst>
                  <a:cxn ang="3cd4">
                    <a:pos x="hc" y="t"/>
                  </a:cxn>
                  <a:cxn ang="cd2">
                    <a:pos x="l" y="vc"/>
                  </a:cxn>
                  <a:cxn ang="cd4">
                    <a:pos x="hc" y="b"/>
                  </a:cxn>
                  <a:cxn ang="0">
                    <a:pos x="r" y="vc"/>
                  </a:cxn>
                </a:cxnLst>
                <a:rect l="l" t="t" r="r" b="b"/>
                <a:pathLst>
                  <a:path w="1892" h="1092">
                    <a:moveTo>
                      <a:pt x="946" y="1092"/>
                    </a:moveTo>
                    <a:lnTo>
                      <a:pt x="0" y="546"/>
                    </a:lnTo>
                    <a:lnTo>
                      <a:pt x="946" y="0"/>
                    </a:lnTo>
                    <a:lnTo>
                      <a:pt x="1892" y="546"/>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4" name="Freeform 23">
                <a:extLst>
                  <a:ext uri="{FF2B5EF4-FFF2-40B4-BE49-F238E27FC236}">
                    <a16:creationId xmlns:a16="http://schemas.microsoft.com/office/drawing/2014/main" id="{99F97327-5636-6D00-DF1B-FAA32E325171}"/>
                  </a:ext>
                </a:extLst>
              </p:cNvPr>
              <p:cNvSpPr/>
              <p:nvPr/>
            </p:nvSpPr>
            <p:spPr>
              <a:xfrm>
                <a:off x="1243080" y="2714400"/>
                <a:ext cx="680760" cy="561240"/>
              </a:xfrm>
              <a:custGeom>
                <a:avLst/>
                <a:gdLst/>
                <a:ahLst/>
                <a:cxnLst>
                  <a:cxn ang="3cd4">
                    <a:pos x="hc" y="t"/>
                  </a:cxn>
                  <a:cxn ang="cd2">
                    <a:pos x="l" y="vc"/>
                  </a:cxn>
                  <a:cxn ang="cd4">
                    <a:pos x="hc" y="b"/>
                  </a:cxn>
                  <a:cxn ang="0">
                    <a:pos x="r" y="vc"/>
                  </a:cxn>
                </a:cxnLst>
                <a:rect l="l" t="t" r="r" b="b"/>
                <a:pathLst>
                  <a:path w="1892" h="1560">
                    <a:moveTo>
                      <a:pt x="0" y="1014"/>
                    </a:moveTo>
                    <a:lnTo>
                      <a:pt x="0" y="546"/>
                    </a:lnTo>
                    <a:lnTo>
                      <a:pt x="946" y="0"/>
                    </a:lnTo>
                    <a:lnTo>
                      <a:pt x="1892" y="546"/>
                    </a:lnTo>
                    <a:lnTo>
                      <a:pt x="1892" y="1014"/>
                    </a:lnTo>
                    <a:lnTo>
                      <a:pt x="946" y="1560"/>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5" name="Freeform 24">
                <a:extLst>
                  <a:ext uri="{FF2B5EF4-FFF2-40B4-BE49-F238E27FC236}">
                    <a16:creationId xmlns:a16="http://schemas.microsoft.com/office/drawing/2014/main" id="{5E427813-E799-6E5F-1158-9C43398D82EB}"/>
                  </a:ext>
                </a:extLst>
              </p:cNvPr>
              <p:cNvSpPr/>
              <p:nvPr/>
            </p:nvSpPr>
            <p:spPr>
              <a:xfrm>
                <a:off x="1340280" y="2896919"/>
                <a:ext cx="169920" cy="97920"/>
              </a:xfrm>
              <a:custGeom>
                <a:avLst/>
                <a:gdLst/>
                <a:ahLst/>
                <a:cxnLst>
                  <a:cxn ang="3cd4">
                    <a:pos x="hc" y="t"/>
                  </a:cxn>
                  <a:cxn ang="cd2">
                    <a:pos x="l" y="vc"/>
                  </a:cxn>
                  <a:cxn ang="cd4">
                    <a:pos x="hc" y="b"/>
                  </a:cxn>
                  <a:cxn ang="0">
                    <a:pos x="r" y="vc"/>
                  </a:cxn>
                </a:cxnLst>
                <a:rect l="l" t="t" r="r" b="b"/>
                <a:pathLst>
                  <a:path w="473" h="273">
                    <a:moveTo>
                      <a:pt x="67" y="78"/>
                    </a:moveTo>
                    <a:lnTo>
                      <a:pt x="406" y="273"/>
                    </a:lnTo>
                    <a:lnTo>
                      <a:pt x="473" y="234"/>
                    </a:lnTo>
                    <a:lnTo>
                      <a:pt x="135" y="39"/>
                    </a:lnTo>
                    <a:lnTo>
                      <a:pt x="202" y="0"/>
                    </a:lnTo>
                    <a:lnTo>
                      <a:pt x="0" y="0"/>
                    </a:lnTo>
                    <a:lnTo>
                      <a:pt x="0" y="117"/>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6" name="Freeform 25">
                <a:extLst>
                  <a:ext uri="{FF2B5EF4-FFF2-40B4-BE49-F238E27FC236}">
                    <a16:creationId xmlns:a16="http://schemas.microsoft.com/office/drawing/2014/main" id="{5A29BD69-3FCB-2F38-689B-B2617A9DD5EF}"/>
                  </a:ext>
                </a:extLst>
              </p:cNvPr>
              <p:cNvSpPr/>
              <p:nvPr/>
            </p:nvSpPr>
            <p:spPr>
              <a:xfrm>
                <a:off x="1510560" y="2910960"/>
                <a:ext cx="169560" cy="97920"/>
              </a:xfrm>
              <a:custGeom>
                <a:avLst/>
                <a:gdLst/>
                <a:ahLst/>
                <a:cxnLst>
                  <a:cxn ang="3cd4">
                    <a:pos x="hc" y="t"/>
                  </a:cxn>
                  <a:cxn ang="cd2">
                    <a:pos x="l" y="vc"/>
                  </a:cxn>
                  <a:cxn ang="cd4">
                    <a:pos x="hc" y="b"/>
                  </a:cxn>
                  <a:cxn ang="0">
                    <a:pos x="r" y="vc"/>
                  </a:cxn>
                </a:cxnLst>
                <a:rect l="l" t="t" r="r" b="b"/>
                <a:pathLst>
                  <a:path w="472" h="273">
                    <a:moveTo>
                      <a:pt x="337" y="234"/>
                    </a:moveTo>
                    <a:lnTo>
                      <a:pt x="270" y="273"/>
                    </a:lnTo>
                    <a:lnTo>
                      <a:pt x="472" y="273"/>
                    </a:lnTo>
                    <a:lnTo>
                      <a:pt x="472" y="156"/>
                    </a:lnTo>
                    <a:lnTo>
                      <a:pt x="405" y="195"/>
                    </a:lnTo>
                    <a:lnTo>
                      <a:pt x="67" y="0"/>
                    </a:lnTo>
                    <a:lnTo>
                      <a:pt x="0" y="39"/>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7" name="Freeform 26">
                <a:extLst>
                  <a:ext uri="{FF2B5EF4-FFF2-40B4-BE49-F238E27FC236}">
                    <a16:creationId xmlns:a16="http://schemas.microsoft.com/office/drawing/2014/main" id="{C5287572-0059-A6D5-C864-ADCE27D96E1C}"/>
                  </a:ext>
                </a:extLst>
              </p:cNvPr>
              <p:cNvSpPr/>
              <p:nvPr/>
            </p:nvSpPr>
            <p:spPr>
              <a:xfrm>
                <a:off x="1486439" y="2812680"/>
                <a:ext cx="169560" cy="97920"/>
              </a:xfrm>
              <a:custGeom>
                <a:avLst/>
                <a:gdLst/>
                <a:ahLst/>
                <a:cxnLst>
                  <a:cxn ang="3cd4">
                    <a:pos x="hc" y="t"/>
                  </a:cxn>
                  <a:cxn ang="cd2">
                    <a:pos x="l" y="vc"/>
                  </a:cxn>
                  <a:cxn ang="cd4">
                    <a:pos x="hc" y="b"/>
                  </a:cxn>
                  <a:cxn ang="0">
                    <a:pos x="r" y="vc"/>
                  </a:cxn>
                </a:cxnLst>
                <a:rect l="l" t="t" r="r" b="b"/>
                <a:pathLst>
                  <a:path w="472" h="273">
                    <a:moveTo>
                      <a:pt x="67" y="78"/>
                    </a:moveTo>
                    <a:lnTo>
                      <a:pt x="405" y="273"/>
                    </a:lnTo>
                    <a:lnTo>
                      <a:pt x="472" y="234"/>
                    </a:lnTo>
                    <a:lnTo>
                      <a:pt x="135" y="39"/>
                    </a:lnTo>
                    <a:lnTo>
                      <a:pt x="202" y="0"/>
                    </a:lnTo>
                    <a:lnTo>
                      <a:pt x="0" y="0"/>
                    </a:lnTo>
                    <a:lnTo>
                      <a:pt x="0" y="117"/>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8" name="Freeform 27">
                <a:extLst>
                  <a:ext uri="{FF2B5EF4-FFF2-40B4-BE49-F238E27FC236}">
                    <a16:creationId xmlns:a16="http://schemas.microsoft.com/office/drawing/2014/main" id="{DB5345E1-B0D6-077D-7974-F4C6E24555E5}"/>
                  </a:ext>
                </a:extLst>
              </p:cNvPr>
              <p:cNvSpPr/>
              <p:nvPr/>
            </p:nvSpPr>
            <p:spPr>
              <a:xfrm>
                <a:off x="1656719" y="2826720"/>
                <a:ext cx="169560" cy="97920"/>
              </a:xfrm>
              <a:custGeom>
                <a:avLst/>
                <a:gdLst/>
                <a:ahLst/>
                <a:cxnLst>
                  <a:cxn ang="3cd4">
                    <a:pos x="hc" y="t"/>
                  </a:cxn>
                  <a:cxn ang="cd2">
                    <a:pos x="l" y="vc"/>
                  </a:cxn>
                  <a:cxn ang="cd4">
                    <a:pos x="hc" y="b"/>
                  </a:cxn>
                  <a:cxn ang="0">
                    <a:pos x="r" y="vc"/>
                  </a:cxn>
                </a:cxnLst>
                <a:rect l="l" t="t" r="r" b="b"/>
                <a:pathLst>
                  <a:path w="472" h="273">
                    <a:moveTo>
                      <a:pt x="337" y="234"/>
                    </a:moveTo>
                    <a:lnTo>
                      <a:pt x="270" y="273"/>
                    </a:lnTo>
                    <a:lnTo>
                      <a:pt x="472" y="273"/>
                    </a:lnTo>
                    <a:lnTo>
                      <a:pt x="472" y="156"/>
                    </a:lnTo>
                    <a:lnTo>
                      <a:pt x="405" y="195"/>
                    </a:lnTo>
                    <a:lnTo>
                      <a:pt x="67" y="0"/>
                    </a:lnTo>
                    <a:lnTo>
                      <a:pt x="0" y="39"/>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nvGrpSpPr>
          <p:cNvPr id="29" name="Group 28">
            <a:extLst>
              <a:ext uri="{FF2B5EF4-FFF2-40B4-BE49-F238E27FC236}">
                <a16:creationId xmlns:a16="http://schemas.microsoft.com/office/drawing/2014/main" id="{AAF297DD-5A39-BFF0-E409-37564A38EAE5}"/>
              </a:ext>
            </a:extLst>
          </p:cNvPr>
          <p:cNvGrpSpPr/>
          <p:nvPr/>
        </p:nvGrpSpPr>
        <p:grpSpPr>
          <a:xfrm>
            <a:off x="392062" y="4850203"/>
            <a:ext cx="882092" cy="678767"/>
            <a:chOff x="324000" y="4010399"/>
            <a:chExt cx="729359" cy="561240"/>
          </a:xfrm>
        </p:grpSpPr>
        <p:sp>
          <p:nvSpPr>
            <p:cNvPr id="30" name="Freeform 29">
              <a:extLst>
                <a:ext uri="{FF2B5EF4-FFF2-40B4-BE49-F238E27FC236}">
                  <a16:creationId xmlns:a16="http://schemas.microsoft.com/office/drawing/2014/main" id="{50DE8E4C-72E5-56A5-990B-606E00484B77}"/>
                </a:ext>
              </a:extLst>
            </p:cNvPr>
            <p:cNvSpPr/>
            <p:nvPr/>
          </p:nvSpPr>
          <p:spPr>
            <a:xfrm>
              <a:off x="682200" y="4319280"/>
              <a:ext cx="371159" cy="238320"/>
            </a:xfrm>
            <a:custGeom>
              <a:avLst/>
              <a:gdLst/>
              <a:ahLst/>
              <a:cxnLst>
                <a:cxn ang="3cd4">
                  <a:pos x="hc" y="t"/>
                </a:cxn>
                <a:cxn ang="cd2">
                  <a:pos x="l" y="vc"/>
                </a:cxn>
                <a:cxn ang="cd4">
                  <a:pos x="hc" y="b"/>
                </a:cxn>
                <a:cxn ang="0">
                  <a:pos x="r" y="vc"/>
                </a:cxn>
              </a:cxnLst>
              <a:rect l="l" t="t" r="r" b="b"/>
              <a:pathLst>
                <a:path w="1032" h="663">
                  <a:moveTo>
                    <a:pt x="0" y="663"/>
                  </a:moveTo>
                  <a:cubicBezTo>
                    <a:pt x="265" y="663"/>
                    <a:pt x="946" y="351"/>
                    <a:pt x="1013" y="234"/>
                  </a:cubicBezTo>
                  <a:cubicBezTo>
                    <a:pt x="1081" y="117"/>
                    <a:pt x="946" y="0"/>
                    <a:pt x="879" y="0"/>
                  </a:cubicBezTo>
                  <a:cubicBezTo>
                    <a:pt x="879" y="167"/>
                    <a:pt x="0" y="384"/>
                    <a:pt x="0" y="663"/>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31" name="Group 30">
              <a:extLst>
                <a:ext uri="{FF2B5EF4-FFF2-40B4-BE49-F238E27FC236}">
                  <a16:creationId xmlns:a16="http://schemas.microsoft.com/office/drawing/2014/main" id="{DAB1E950-A986-C1FD-CC0C-232575014D6A}"/>
                </a:ext>
              </a:extLst>
            </p:cNvPr>
            <p:cNvGrpSpPr/>
            <p:nvPr/>
          </p:nvGrpSpPr>
          <p:grpSpPr>
            <a:xfrm>
              <a:off x="324000" y="4010399"/>
              <a:ext cx="680760" cy="561240"/>
              <a:chOff x="324000" y="4010399"/>
              <a:chExt cx="680760" cy="561240"/>
            </a:xfrm>
          </p:grpSpPr>
          <p:sp>
            <p:nvSpPr>
              <p:cNvPr id="32" name="Freeform 31">
                <a:extLst>
                  <a:ext uri="{FF2B5EF4-FFF2-40B4-BE49-F238E27FC236}">
                    <a16:creationId xmlns:a16="http://schemas.microsoft.com/office/drawing/2014/main" id="{8FDDAF07-B5D8-DA8F-0159-9639DADFFAD6}"/>
                  </a:ext>
                </a:extLst>
              </p:cNvPr>
              <p:cNvSpPr/>
              <p:nvPr/>
            </p:nvSpPr>
            <p:spPr>
              <a:xfrm>
                <a:off x="324000" y="4206960"/>
                <a:ext cx="340200" cy="364679"/>
              </a:xfrm>
              <a:custGeom>
                <a:avLst/>
                <a:gdLst/>
                <a:ahLst/>
                <a:cxnLst>
                  <a:cxn ang="3cd4">
                    <a:pos x="hc" y="t"/>
                  </a:cxn>
                  <a:cxn ang="cd2">
                    <a:pos x="l" y="vc"/>
                  </a:cxn>
                  <a:cxn ang="cd4">
                    <a:pos x="hc" y="b"/>
                  </a:cxn>
                  <a:cxn ang="0">
                    <a:pos x="r" y="vc"/>
                  </a:cxn>
                </a:cxnLst>
                <a:rect l="l" t="t" r="r" b="b"/>
                <a:pathLst>
                  <a:path w="946" h="1014">
                    <a:moveTo>
                      <a:pt x="0" y="468"/>
                    </a:moveTo>
                    <a:lnTo>
                      <a:pt x="0" y="0"/>
                    </a:lnTo>
                    <a:lnTo>
                      <a:pt x="946" y="546"/>
                    </a:lnTo>
                    <a:lnTo>
                      <a:pt x="946" y="1014"/>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3" name="Freeform 32">
                <a:extLst>
                  <a:ext uri="{FF2B5EF4-FFF2-40B4-BE49-F238E27FC236}">
                    <a16:creationId xmlns:a16="http://schemas.microsoft.com/office/drawing/2014/main" id="{AD5458FF-F579-4423-B326-2FCA2E10504E}"/>
                  </a:ext>
                </a:extLst>
              </p:cNvPr>
              <p:cNvSpPr/>
              <p:nvPr/>
            </p:nvSpPr>
            <p:spPr>
              <a:xfrm>
                <a:off x="664560" y="4206960"/>
                <a:ext cx="339840" cy="364679"/>
              </a:xfrm>
              <a:custGeom>
                <a:avLst/>
                <a:gdLst/>
                <a:ahLst/>
                <a:cxnLst>
                  <a:cxn ang="3cd4">
                    <a:pos x="hc" y="t"/>
                  </a:cxn>
                  <a:cxn ang="cd2">
                    <a:pos x="l" y="vc"/>
                  </a:cxn>
                  <a:cxn ang="cd4">
                    <a:pos x="hc" y="b"/>
                  </a:cxn>
                  <a:cxn ang="0">
                    <a:pos x="r" y="vc"/>
                  </a:cxn>
                </a:cxnLst>
                <a:rect l="l" t="t" r="r" b="b"/>
                <a:pathLst>
                  <a:path w="945" h="1014">
                    <a:moveTo>
                      <a:pt x="0" y="1014"/>
                    </a:moveTo>
                    <a:lnTo>
                      <a:pt x="0" y="546"/>
                    </a:lnTo>
                    <a:lnTo>
                      <a:pt x="945" y="0"/>
                    </a:lnTo>
                    <a:lnTo>
                      <a:pt x="945" y="468"/>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4" name="Freeform 33">
                <a:extLst>
                  <a:ext uri="{FF2B5EF4-FFF2-40B4-BE49-F238E27FC236}">
                    <a16:creationId xmlns:a16="http://schemas.microsoft.com/office/drawing/2014/main" id="{18C5EAA1-65FF-5E77-1901-A505C4B84C02}"/>
                  </a:ext>
                </a:extLst>
              </p:cNvPr>
              <p:cNvSpPr/>
              <p:nvPr/>
            </p:nvSpPr>
            <p:spPr>
              <a:xfrm>
                <a:off x="324000" y="4010399"/>
                <a:ext cx="680760" cy="392760"/>
              </a:xfrm>
              <a:custGeom>
                <a:avLst/>
                <a:gdLst/>
                <a:ahLst/>
                <a:cxnLst>
                  <a:cxn ang="3cd4">
                    <a:pos x="hc" y="t"/>
                  </a:cxn>
                  <a:cxn ang="cd2">
                    <a:pos x="l" y="vc"/>
                  </a:cxn>
                  <a:cxn ang="cd4">
                    <a:pos x="hc" y="b"/>
                  </a:cxn>
                  <a:cxn ang="0">
                    <a:pos x="r" y="vc"/>
                  </a:cxn>
                </a:cxnLst>
                <a:rect l="l" t="t" r="r" b="b"/>
                <a:pathLst>
                  <a:path w="1892" h="1092">
                    <a:moveTo>
                      <a:pt x="946" y="1092"/>
                    </a:moveTo>
                    <a:lnTo>
                      <a:pt x="0" y="546"/>
                    </a:lnTo>
                    <a:lnTo>
                      <a:pt x="946" y="0"/>
                    </a:lnTo>
                    <a:lnTo>
                      <a:pt x="1892" y="546"/>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5" name="Freeform 34">
                <a:extLst>
                  <a:ext uri="{FF2B5EF4-FFF2-40B4-BE49-F238E27FC236}">
                    <a16:creationId xmlns:a16="http://schemas.microsoft.com/office/drawing/2014/main" id="{C48AF450-04E3-42DD-0B8B-1ED1E268FEEE}"/>
                  </a:ext>
                </a:extLst>
              </p:cNvPr>
              <p:cNvSpPr/>
              <p:nvPr/>
            </p:nvSpPr>
            <p:spPr>
              <a:xfrm>
                <a:off x="324000" y="4010399"/>
                <a:ext cx="680760" cy="561240"/>
              </a:xfrm>
              <a:custGeom>
                <a:avLst/>
                <a:gdLst/>
                <a:ahLst/>
                <a:cxnLst>
                  <a:cxn ang="3cd4">
                    <a:pos x="hc" y="t"/>
                  </a:cxn>
                  <a:cxn ang="cd2">
                    <a:pos x="l" y="vc"/>
                  </a:cxn>
                  <a:cxn ang="cd4">
                    <a:pos x="hc" y="b"/>
                  </a:cxn>
                  <a:cxn ang="0">
                    <a:pos x="r" y="vc"/>
                  </a:cxn>
                </a:cxnLst>
                <a:rect l="l" t="t" r="r" b="b"/>
                <a:pathLst>
                  <a:path w="1892" h="1560">
                    <a:moveTo>
                      <a:pt x="0" y="1014"/>
                    </a:moveTo>
                    <a:lnTo>
                      <a:pt x="0" y="546"/>
                    </a:lnTo>
                    <a:lnTo>
                      <a:pt x="946" y="0"/>
                    </a:lnTo>
                    <a:lnTo>
                      <a:pt x="1892" y="546"/>
                    </a:lnTo>
                    <a:lnTo>
                      <a:pt x="1892" y="1014"/>
                    </a:lnTo>
                    <a:lnTo>
                      <a:pt x="946" y="1560"/>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6" name="Freeform 35">
                <a:extLst>
                  <a:ext uri="{FF2B5EF4-FFF2-40B4-BE49-F238E27FC236}">
                    <a16:creationId xmlns:a16="http://schemas.microsoft.com/office/drawing/2014/main" id="{82DC7880-C06F-047E-5FB0-BA44016BF559}"/>
                  </a:ext>
                </a:extLst>
              </p:cNvPr>
              <p:cNvSpPr/>
              <p:nvPr/>
            </p:nvSpPr>
            <p:spPr>
              <a:xfrm>
                <a:off x="421200" y="4192919"/>
                <a:ext cx="169920" cy="97920"/>
              </a:xfrm>
              <a:custGeom>
                <a:avLst/>
                <a:gdLst/>
                <a:ahLst/>
                <a:cxnLst>
                  <a:cxn ang="3cd4">
                    <a:pos x="hc" y="t"/>
                  </a:cxn>
                  <a:cxn ang="cd2">
                    <a:pos x="l" y="vc"/>
                  </a:cxn>
                  <a:cxn ang="cd4">
                    <a:pos x="hc" y="b"/>
                  </a:cxn>
                  <a:cxn ang="0">
                    <a:pos x="r" y="vc"/>
                  </a:cxn>
                </a:cxnLst>
                <a:rect l="l" t="t" r="r" b="b"/>
                <a:pathLst>
                  <a:path w="473" h="273">
                    <a:moveTo>
                      <a:pt x="67" y="78"/>
                    </a:moveTo>
                    <a:lnTo>
                      <a:pt x="406" y="273"/>
                    </a:lnTo>
                    <a:lnTo>
                      <a:pt x="473" y="234"/>
                    </a:lnTo>
                    <a:lnTo>
                      <a:pt x="135" y="39"/>
                    </a:lnTo>
                    <a:lnTo>
                      <a:pt x="202" y="0"/>
                    </a:lnTo>
                    <a:lnTo>
                      <a:pt x="0" y="0"/>
                    </a:lnTo>
                    <a:lnTo>
                      <a:pt x="0" y="117"/>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7" name="Freeform 36">
                <a:extLst>
                  <a:ext uri="{FF2B5EF4-FFF2-40B4-BE49-F238E27FC236}">
                    <a16:creationId xmlns:a16="http://schemas.microsoft.com/office/drawing/2014/main" id="{B9EF83C6-6690-1DCA-A35A-0E03E0A5A4A2}"/>
                  </a:ext>
                </a:extLst>
              </p:cNvPr>
              <p:cNvSpPr/>
              <p:nvPr/>
            </p:nvSpPr>
            <p:spPr>
              <a:xfrm>
                <a:off x="591480" y="4206960"/>
                <a:ext cx="169560" cy="97920"/>
              </a:xfrm>
              <a:custGeom>
                <a:avLst/>
                <a:gdLst/>
                <a:ahLst/>
                <a:cxnLst>
                  <a:cxn ang="3cd4">
                    <a:pos x="hc" y="t"/>
                  </a:cxn>
                  <a:cxn ang="cd2">
                    <a:pos x="l" y="vc"/>
                  </a:cxn>
                  <a:cxn ang="cd4">
                    <a:pos x="hc" y="b"/>
                  </a:cxn>
                  <a:cxn ang="0">
                    <a:pos x="r" y="vc"/>
                  </a:cxn>
                </a:cxnLst>
                <a:rect l="l" t="t" r="r" b="b"/>
                <a:pathLst>
                  <a:path w="472" h="273">
                    <a:moveTo>
                      <a:pt x="337" y="234"/>
                    </a:moveTo>
                    <a:lnTo>
                      <a:pt x="270" y="273"/>
                    </a:lnTo>
                    <a:lnTo>
                      <a:pt x="472" y="273"/>
                    </a:lnTo>
                    <a:lnTo>
                      <a:pt x="472" y="156"/>
                    </a:lnTo>
                    <a:lnTo>
                      <a:pt x="405" y="195"/>
                    </a:lnTo>
                    <a:lnTo>
                      <a:pt x="67" y="0"/>
                    </a:lnTo>
                    <a:lnTo>
                      <a:pt x="0" y="39"/>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8" name="Freeform 37">
                <a:extLst>
                  <a:ext uri="{FF2B5EF4-FFF2-40B4-BE49-F238E27FC236}">
                    <a16:creationId xmlns:a16="http://schemas.microsoft.com/office/drawing/2014/main" id="{36D39E3F-9331-6127-814A-2A68FCB05E55}"/>
                  </a:ext>
                </a:extLst>
              </p:cNvPr>
              <p:cNvSpPr/>
              <p:nvPr/>
            </p:nvSpPr>
            <p:spPr>
              <a:xfrm>
                <a:off x="567360" y="4108680"/>
                <a:ext cx="169560" cy="97920"/>
              </a:xfrm>
              <a:custGeom>
                <a:avLst/>
                <a:gdLst/>
                <a:ahLst/>
                <a:cxnLst>
                  <a:cxn ang="3cd4">
                    <a:pos x="hc" y="t"/>
                  </a:cxn>
                  <a:cxn ang="cd2">
                    <a:pos x="l" y="vc"/>
                  </a:cxn>
                  <a:cxn ang="cd4">
                    <a:pos x="hc" y="b"/>
                  </a:cxn>
                  <a:cxn ang="0">
                    <a:pos x="r" y="vc"/>
                  </a:cxn>
                </a:cxnLst>
                <a:rect l="l" t="t" r="r" b="b"/>
                <a:pathLst>
                  <a:path w="472" h="273">
                    <a:moveTo>
                      <a:pt x="67" y="78"/>
                    </a:moveTo>
                    <a:lnTo>
                      <a:pt x="405" y="273"/>
                    </a:lnTo>
                    <a:lnTo>
                      <a:pt x="472" y="234"/>
                    </a:lnTo>
                    <a:lnTo>
                      <a:pt x="135" y="39"/>
                    </a:lnTo>
                    <a:lnTo>
                      <a:pt x="202" y="0"/>
                    </a:lnTo>
                    <a:lnTo>
                      <a:pt x="0" y="0"/>
                    </a:lnTo>
                    <a:lnTo>
                      <a:pt x="0" y="117"/>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9" name="Freeform 38">
                <a:extLst>
                  <a:ext uri="{FF2B5EF4-FFF2-40B4-BE49-F238E27FC236}">
                    <a16:creationId xmlns:a16="http://schemas.microsoft.com/office/drawing/2014/main" id="{FA0F2981-62DE-BFE7-0AB7-CBE57D24AF28}"/>
                  </a:ext>
                </a:extLst>
              </p:cNvPr>
              <p:cNvSpPr/>
              <p:nvPr/>
            </p:nvSpPr>
            <p:spPr>
              <a:xfrm>
                <a:off x="737640" y="4122720"/>
                <a:ext cx="169560" cy="97920"/>
              </a:xfrm>
              <a:custGeom>
                <a:avLst/>
                <a:gdLst/>
                <a:ahLst/>
                <a:cxnLst>
                  <a:cxn ang="3cd4">
                    <a:pos x="hc" y="t"/>
                  </a:cxn>
                  <a:cxn ang="cd2">
                    <a:pos x="l" y="vc"/>
                  </a:cxn>
                  <a:cxn ang="cd4">
                    <a:pos x="hc" y="b"/>
                  </a:cxn>
                  <a:cxn ang="0">
                    <a:pos x="r" y="vc"/>
                  </a:cxn>
                </a:cxnLst>
                <a:rect l="l" t="t" r="r" b="b"/>
                <a:pathLst>
                  <a:path w="472" h="273">
                    <a:moveTo>
                      <a:pt x="337" y="234"/>
                    </a:moveTo>
                    <a:lnTo>
                      <a:pt x="270" y="273"/>
                    </a:lnTo>
                    <a:lnTo>
                      <a:pt x="472" y="273"/>
                    </a:lnTo>
                    <a:lnTo>
                      <a:pt x="472" y="156"/>
                    </a:lnTo>
                    <a:lnTo>
                      <a:pt x="405" y="195"/>
                    </a:lnTo>
                    <a:lnTo>
                      <a:pt x="67" y="0"/>
                    </a:lnTo>
                    <a:lnTo>
                      <a:pt x="0" y="39"/>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nvGrpSpPr>
          <p:cNvPr id="40" name="Group 39">
            <a:extLst>
              <a:ext uri="{FF2B5EF4-FFF2-40B4-BE49-F238E27FC236}">
                <a16:creationId xmlns:a16="http://schemas.microsoft.com/office/drawing/2014/main" id="{9D0D2714-421A-64A6-C544-58932D7ADCA4}"/>
              </a:ext>
            </a:extLst>
          </p:cNvPr>
          <p:cNvGrpSpPr/>
          <p:nvPr/>
        </p:nvGrpSpPr>
        <p:grpSpPr>
          <a:xfrm>
            <a:off x="2568994" y="4850203"/>
            <a:ext cx="882092" cy="678767"/>
            <a:chOff x="2124000" y="4010399"/>
            <a:chExt cx="729359" cy="561240"/>
          </a:xfrm>
        </p:grpSpPr>
        <p:sp>
          <p:nvSpPr>
            <p:cNvPr id="41" name="Freeform 40">
              <a:extLst>
                <a:ext uri="{FF2B5EF4-FFF2-40B4-BE49-F238E27FC236}">
                  <a16:creationId xmlns:a16="http://schemas.microsoft.com/office/drawing/2014/main" id="{7CA6E63E-C963-2D30-3DD4-B3C750AD2186}"/>
                </a:ext>
              </a:extLst>
            </p:cNvPr>
            <p:cNvSpPr/>
            <p:nvPr/>
          </p:nvSpPr>
          <p:spPr>
            <a:xfrm>
              <a:off x="2482200" y="4319280"/>
              <a:ext cx="371159" cy="238320"/>
            </a:xfrm>
            <a:custGeom>
              <a:avLst/>
              <a:gdLst/>
              <a:ahLst/>
              <a:cxnLst>
                <a:cxn ang="3cd4">
                  <a:pos x="hc" y="t"/>
                </a:cxn>
                <a:cxn ang="cd2">
                  <a:pos x="l" y="vc"/>
                </a:cxn>
                <a:cxn ang="cd4">
                  <a:pos x="hc" y="b"/>
                </a:cxn>
                <a:cxn ang="0">
                  <a:pos x="r" y="vc"/>
                </a:cxn>
              </a:cxnLst>
              <a:rect l="l" t="t" r="r" b="b"/>
              <a:pathLst>
                <a:path w="1032" h="663">
                  <a:moveTo>
                    <a:pt x="0" y="663"/>
                  </a:moveTo>
                  <a:cubicBezTo>
                    <a:pt x="265" y="663"/>
                    <a:pt x="946" y="351"/>
                    <a:pt x="1013" y="234"/>
                  </a:cubicBezTo>
                  <a:cubicBezTo>
                    <a:pt x="1081" y="117"/>
                    <a:pt x="946" y="0"/>
                    <a:pt x="879" y="0"/>
                  </a:cubicBezTo>
                  <a:cubicBezTo>
                    <a:pt x="879" y="167"/>
                    <a:pt x="0" y="384"/>
                    <a:pt x="0" y="663"/>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42" name="Group 41">
              <a:extLst>
                <a:ext uri="{FF2B5EF4-FFF2-40B4-BE49-F238E27FC236}">
                  <a16:creationId xmlns:a16="http://schemas.microsoft.com/office/drawing/2014/main" id="{6B6A82AF-78D9-E150-DDF1-C3B7D1A97F7C}"/>
                </a:ext>
              </a:extLst>
            </p:cNvPr>
            <p:cNvGrpSpPr/>
            <p:nvPr/>
          </p:nvGrpSpPr>
          <p:grpSpPr>
            <a:xfrm>
              <a:off x="2124000" y="4010399"/>
              <a:ext cx="680760" cy="561240"/>
              <a:chOff x="2124000" y="4010399"/>
              <a:chExt cx="680760" cy="561240"/>
            </a:xfrm>
          </p:grpSpPr>
          <p:sp>
            <p:nvSpPr>
              <p:cNvPr id="43" name="Freeform 42">
                <a:extLst>
                  <a:ext uri="{FF2B5EF4-FFF2-40B4-BE49-F238E27FC236}">
                    <a16:creationId xmlns:a16="http://schemas.microsoft.com/office/drawing/2014/main" id="{4A4B5585-CA69-49BA-2A89-656A0BE33BF5}"/>
                  </a:ext>
                </a:extLst>
              </p:cNvPr>
              <p:cNvSpPr/>
              <p:nvPr/>
            </p:nvSpPr>
            <p:spPr>
              <a:xfrm>
                <a:off x="2124000" y="4206960"/>
                <a:ext cx="340200" cy="364679"/>
              </a:xfrm>
              <a:custGeom>
                <a:avLst/>
                <a:gdLst/>
                <a:ahLst/>
                <a:cxnLst>
                  <a:cxn ang="3cd4">
                    <a:pos x="hc" y="t"/>
                  </a:cxn>
                  <a:cxn ang="cd2">
                    <a:pos x="l" y="vc"/>
                  </a:cxn>
                  <a:cxn ang="cd4">
                    <a:pos x="hc" y="b"/>
                  </a:cxn>
                  <a:cxn ang="0">
                    <a:pos x="r" y="vc"/>
                  </a:cxn>
                </a:cxnLst>
                <a:rect l="l" t="t" r="r" b="b"/>
                <a:pathLst>
                  <a:path w="946" h="1014">
                    <a:moveTo>
                      <a:pt x="0" y="468"/>
                    </a:moveTo>
                    <a:lnTo>
                      <a:pt x="0" y="0"/>
                    </a:lnTo>
                    <a:lnTo>
                      <a:pt x="946" y="546"/>
                    </a:lnTo>
                    <a:lnTo>
                      <a:pt x="946" y="1014"/>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4" name="Freeform 43">
                <a:extLst>
                  <a:ext uri="{FF2B5EF4-FFF2-40B4-BE49-F238E27FC236}">
                    <a16:creationId xmlns:a16="http://schemas.microsoft.com/office/drawing/2014/main" id="{AE7347FD-4B31-BBAB-4A49-3B960DC1ED47}"/>
                  </a:ext>
                </a:extLst>
              </p:cNvPr>
              <p:cNvSpPr/>
              <p:nvPr/>
            </p:nvSpPr>
            <p:spPr>
              <a:xfrm>
                <a:off x="2464560" y="4206960"/>
                <a:ext cx="339840" cy="364679"/>
              </a:xfrm>
              <a:custGeom>
                <a:avLst/>
                <a:gdLst/>
                <a:ahLst/>
                <a:cxnLst>
                  <a:cxn ang="3cd4">
                    <a:pos x="hc" y="t"/>
                  </a:cxn>
                  <a:cxn ang="cd2">
                    <a:pos x="l" y="vc"/>
                  </a:cxn>
                  <a:cxn ang="cd4">
                    <a:pos x="hc" y="b"/>
                  </a:cxn>
                  <a:cxn ang="0">
                    <a:pos x="r" y="vc"/>
                  </a:cxn>
                </a:cxnLst>
                <a:rect l="l" t="t" r="r" b="b"/>
                <a:pathLst>
                  <a:path w="945" h="1014">
                    <a:moveTo>
                      <a:pt x="0" y="1014"/>
                    </a:moveTo>
                    <a:lnTo>
                      <a:pt x="0" y="546"/>
                    </a:lnTo>
                    <a:lnTo>
                      <a:pt x="945" y="0"/>
                    </a:lnTo>
                    <a:lnTo>
                      <a:pt x="945" y="468"/>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5" name="Freeform 44">
                <a:extLst>
                  <a:ext uri="{FF2B5EF4-FFF2-40B4-BE49-F238E27FC236}">
                    <a16:creationId xmlns:a16="http://schemas.microsoft.com/office/drawing/2014/main" id="{708E9D20-8633-F8DD-F758-B69EAE455B2C}"/>
                  </a:ext>
                </a:extLst>
              </p:cNvPr>
              <p:cNvSpPr/>
              <p:nvPr/>
            </p:nvSpPr>
            <p:spPr>
              <a:xfrm>
                <a:off x="2124000" y="4010399"/>
                <a:ext cx="680760" cy="392760"/>
              </a:xfrm>
              <a:custGeom>
                <a:avLst/>
                <a:gdLst/>
                <a:ahLst/>
                <a:cxnLst>
                  <a:cxn ang="3cd4">
                    <a:pos x="hc" y="t"/>
                  </a:cxn>
                  <a:cxn ang="cd2">
                    <a:pos x="l" y="vc"/>
                  </a:cxn>
                  <a:cxn ang="cd4">
                    <a:pos x="hc" y="b"/>
                  </a:cxn>
                  <a:cxn ang="0">
                    <a:pos x="r" y="vc"/>
                  </a:cxn>
                </a:cxnLst>
                <a:rect l="l" t="t" r="r" b="b"/>
                <a:pathLst>
                  <a:path w="1892" h="1092">
                    <a:moveTo>
                      <a:pt x="946" y="1092"/>
                    </a:moveTo>
                    <a:lnTo>
                      <a:pt x="0" y="546"/>
                    </a:lnTo>
                    <a:lnTo>
                      <a:pt x="946" y="0"/>
                    </a:lnTo>
                    <a:lnTo>
                      <a:pt x="1892" y="546"/>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6" name="Freeform 45">
                <a:extLst>
                  <a:ext uri="{FF2B5EF4-FFF2-40B4-BE49-F238E27FC236}">
                    <a16:creationId xmlns:a16="http://schemas.microsoft.com/office/drawing/2014/main" id="{9D52381D-410B-6003-19D0-D3C629BD7BC6}"/>
                  </a:ext>
                </a:extLst>
              </p:cNvPr>
              <p:cNvSpPr/>
              <p:nvPr/>
            </p:nvSpPr>
            <p:spPr>
              <a:xfrm>
                <a:off x="2124000" y="4010399"/>
                <a:ext cx="680760" cy="561240"/>
              </a:xfrm>
              <a:custGeom>
                <a:avLst/>
                <a:gdLst/>
                <a:ahLst/>
                <a:cxnLst>
                  <a:cxn ang="3cd4">
                    <a:pos x="hc" y="t"/>
                  </a:cxn>
                  <a:cxn ang="cd2">
                    <a:pos x="l" y="vc"/>
                  </a:cxn>
                  <a:cxn ang="cd4">
                    <a:pos x="hc" y="b"/>
                  </a:cxn>
                  <a:cxn ang="0">
                    <a:pos x="r" y="vc"/>
                  </a:cxn>
                </a:cxnLst>
                <a:rect l="l" t="t" r="r" b="b"/>
                <a:pathLst>
                  <a:path w="1892" h="1560">
                    <a:moveTo>
                      <a:pt x="0" y="1014"/>
                    </a:moveTo>
                    <a:lnTo>
                      <a:pt x="0" y="546"/>
                    </a:lnTo>
                    <a:lnTo>
                      <a:pt x="946" y="0"/>
                    </a:lnTo>
                    <a:lnTo>
                      <a:pt x="1892" y="546"/>
                    </a:lnTo>
                    <a:lnTo>
                      <a:pt x="1892" y="1014"/>
                    </a:lnTo>
                    <a:lnTo>
                      <a:pt x="946" y="1560"/>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7" name="Freeform 46">
                <a:extLst>
                  <a:ext uri="{FF2B5EF4-FFF2-40B4-BE49-F238E27FC236}">
                    <a16:creationId xmlns:a16="http://schemas.microsoft.com/office/drawing/2014/main" id="{EBE97D29-B225-2CD0-A069-6E89026E9435}"/>
                  </a:ext>
                </a:extLst>
              </p:cNvPr>
              <p:cNvSpPr/>
              <p:nvPr/>
            </p:nvSpPr>
            <p:spPr>
              <a:xfrm>
                <a:off x="2221200" y="4192919"/>
                <a:ext cx="169920" cy="97920"/>
              </a:xfrm>
              <a:custGeom>
                <a:avLst/>
                <a:gdLst/>
                <a:ahLst/>
                <a:cxnLst>
                  <a:cxn ang="3cd4">
                    <a:pos x="hc" y="t"/>
                  </a:cxn>
                  <a:cxn ang="cd2">
                    <a:pos x="l" y="vc"/>
                  </a:cxn>
                  <a:cxn ang="cd4">
                    <a:pos x="hc" y="b"/>
                  </a:cxn>
                  <a:cxn ang="0">
                    <a:pos x="r" y="vc"/>
                  </a:cxn>
                </a:cxnLst>
                <a:rect l="l" t="t" r="r" b="b"/>
                <a:pathLst>
                  <a:path w="473" h="273">
                    <a:moveTo>
                      <a:pt x="67" y="78"/>
                    </a:moveTo>
                    <a:lnTo>
                      <a:pt x="406" y="273"/>
                    </a:lnTo>
                    <a:lnTo>
                      <a:pt x="473" y="234"/>
                    </a:lnTo>
                    <a:lnTo>
                      <a:pt x="135" y="39"/>
                    </a:lnTo>
                    <a:lnTo>
                      <a:pt x="202" y="0"/>
                    </a:lnTo>
                    <a:lnTo>
                      <a:pt x="0" y="0"/>
                    </a:lnTo>
                    <a:lnTo>
                      <a:pt x="0" y="117"/>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8" name="Freeform 47">
                <a:extLst>
                  <a:ext uri="{FF2B5EF4-FFF2-40B4-BE49-F238E27FC236}">
                    <a16:creationId xmlns:a16="http://schemas.microsoft.com/office/drawing/2014/main" id="{48EFFF32-5EE3-A967-6FE1-88958029739F}"/>
                  </a:ext>
                </a:extLst>
              </p:cNvPr>
              <p:cNvSpPr/>
              <p:nvPr/>
            </p:nvSpPr>
            <p:spPr>
              <a:xfrm>
                <a:off x="2391480" y="4206960"/>
                <a:ext cx="169560" cy="97920"/>
              </a:xfrm>
              <a:custGeom>
                <a:avLst/>
                <a:gdLst/>
                <a:ahLst/>
                <a:cxnLst>
                  <a:cxn ang="3cd4">
                    <a:pos x="hc" y="t"/>
                  </a:cxn>
                  <a:cxn ang="cd2">
                    <a:pos x="l" y="vc"/>
                  </a:cxn>
                  <a:cxn ang="cd4">
                    <a:pos x="hc" y="b"/>
                  </a:cxn>
                  <a:cxn ang="0">
                    <a:pos x="r" y="vc"/>
                  </a:cxn>
                </a:cxnLst>
                <a:rect l="l" t="t" r="r" b="b"/>
                <a:pathLst>
                  <a:path w="472" h="273">
                    <a:moveTo>
                      <a:pt x="337" y="234"/>
                    </a:moveTo>
                    <a:lnTo>
                      <a:pt x="270" y="273"/>
                    </a:lnTo>
                    <a:lnTo>
                      <a:pt x="472" y="273"/>
                    </a:lnTo>
                    <a:lnTo>
                      <a:pt x="472" y="156"/>
                    </a:lnTo>
                    <a:lnTo>
                      <a:pt x="405" y="195"/>
                    </a:lnTo>
                    <a:lnTo>
                      <a:pt x="67" y="0"/>
                    </a:lnTo>
                    <a:lnTo>
                      <a:pt x="0" y="39"/>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49" name="Freeform 48">
                <a:extLst>
                  <a:ext uri="{FF2B5EF4-FFF2-40B4-BE49-F238E27FC236}">
                    <a16:creationId xmlns:a16="http://schemas.microsoft.com/office/drawing/2014/main" id="{E140D55E-1F10-5B09-C2B4-C7BD6F5F97EF}"/>
                  </a:ext>
                </a:extLst>
              </p:cNvPr>
              <p:cNvSpPr/>
              <p:nvPr/>
            </p:nvSpPr>
            <p:spPr>
              <a:xfrm>
                <a:off x="2367360" y="4108680"/>
                <a:ext cx="169560" cy="97920"/>
              </a:xfrm>
              <a:custGeom>
                <a:avLst/>
                <a:gdLst/>
                <a:ahLst/>
                <a:cxnLst>
                  <a:cxn ang="3cd4">
                    <a:pos x="hc" y="t"/>
                  </a:cxn>
                  <a:cxn ang="cd2">
                    <a:pos x="l" y="vc"/>
                  </a:cxn>
                  <a:cxn ang="cd4">
                    <a:pos x="hc" y="b"/>
                  </a:cxn>
                  <a:cxn ang="0">
                    <a:pos x="r" y="vc"/>
                  </a:cxn>
                </a:cxnLst>
                <a:rect l="l" t="t" r="r" b="b"/>
                <a:pathLst>
                  <a:path w="472" h="273">
                    <a:moveTo>
                      <a:pt x="67" y="78"/>
                    </a:moveTo>
                    <a:lnTo>
                      <a:pt x="405" y="273"/>
                    </a:lnTo>
                    <a:lnTo>
                      <a:pt x="472" y="234"/>
                    </a:lnTo>
                    <a:lnTo>
                      <a:pt x="135" y="39"/>
                    </a:lnTo>
                    <a:lnTo>
                      <a:pt x="202" y="0"/>
                    </a:lnTo>
                    <a:lnTo>
                      <a:pt x="0" y="0"/>
                    </a:lnTo>
                    <a:lnTo>
                      <a:pt x="0" y="117"/>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50" name="Freeform 49">
                <a:extLst>
                  <a:ext uri="{FF2B5EF4-FFF2-40B4-BE49-F238E27FC236}">
                    <a16:creationId xmlns:a16="http://schemas.microsoft.com/office/drawing/2014/main" id="{4531332B-49DA-F6F7-9FC4-05B92F9258A9}"/>
                  </a:ext>
                </a:extLst>
              </p:cNvPr>
              <p:cNvSpPr/>
              <p:nvPr/>
            </p:nvSpPr>
            <p:spPr>
              <a:xfrm>
                <a:off x="2537640" y="4122720"/>
                <a:ext cx="169560" cy="97920"/>
              </a:xfrm>
              <a:custGeom>
                <a:avLst/>
                <a:gdLst/>
                <a:ahLst/>
                <a:cxnLst>
                  <a:cxn ang="3cd4">
                    <a:pos x="hc" y="t"/>
                  </a:cxn>
                  <a:cxn ang="cd2">
                    <a:pos x="l" y="vc"/>
                  </a:cxn>
                  <a:cxn ang="cd4">
                    <a:pos x="hc" y="b"/>
                  </a:cxn>
                  <a:cxn ang="0">
                    <a:pos x="r" y="vc"/>
                  </a:cxn>
                </a:cxnLst>
                <a:rect l="l" t="t" r="r" b="b"/>
                <a:pathLst>
                  <a:path w="472" h="273">
                    <a:moveTo>
                      <a:pt x="337" y="234"/>
                    </a:moveTo>
                    <a:lnTo>
                      <a:pt x="270" y="273"/>
                    </a:lnTo>
                    <a:lnTo>
                      <a:pt x="472" y="273"/>
                    </a:lnTo>
                    <a:lnTo>
                      <a:pt x="472" y="156"/>
                    </a:lnTo>
                    <a:lnTo>
                      <a:pt x="405" y="195"/>
                    </a:lnTo>
                    <a:lnTo>
                      <a:pt x="67" y="0"/>
                    </a:lnTo>
                    <a:lnTo>
                      <a:pt x="0" y="39"/>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nvGrpSpPr>
          <p:cNvPr id="51" name="Group 50">
            <a:extLst>
              <a:ext uri="{FF2B5EF4-FFF2-40B4-BE49-F238E27FC236}">
                <a16:creationId xmlns:a16="http://schemas.microsoft.com/office/drawing/2014/main" id="{A031EAF1-C772-D777-2C41-5A46566BDA52}"/>
              </a:ext>
            </a:extLst>
          </p:cNvPr>
          <p:cNvGrpSpPr/>
          <p:nvPr/>
        </p:nvGrpSpPr>
        <p:grpSpPr>
          <a:xfrm>
            <a:off x="1489671" y="5285590"/>
            <a:ext cx="882092" cy="678767"/>
            <a:chOff x="1231560" y="4370400"/>
            <a:chExt cx="729359" cy="561240"/>
          </a:xfrm>
        </p:grpSpPr>
        <p:sp>
          <p:nvSpPr>
            <p:cNvPr id="52" name="Freeform 51">
              <a:extLst>
                <a:ext uri="{FF2B5EF4-FFF2-40B4-BE49-F238E27FC236}">
                  <a16:creationId xmlns:a16="http://schemas.microsoft.com/office/drawing/2014/main" id="{70562BCD-F98F-1626-FBDF-F9408E21B57C}"/>
                </a:ext>
              </a:extLst>
            </p:cNvPr>
            <p:cNvSpPr/>
            <p:nvPr/>
          </p:nvSpPr>
          <p:spPr>
            <a:xfrm>
              <a:off x="1589760" y="4679280"/>
              <a:ext cx="371159" cy="238320"/>
            </a:xfrm>
            <a:custGeom>
              <a:avLst/>
              <a:gdLst/>
              <a:ahLst/>
              <a:cxnLst>
                <a:cxn ang="3cd4">
                  <a:pos x="hc" y="t"/>
                </a:cxn>
                <a:cxn ang="cd2">
                  <a:pos x="l" y="vc"/>
                </a:cxn>
                <a:cxn ang="cd4">
                  <a:pos x="hc" y="b"/>
                </a:cxn>
                <a:cxn ang="0">
                  <a:pos x="r" y="vc"/>
                </a:cxn>
              </a:cxnLst>
              <a:rect l="l" t="t" r="r" b="b"/>
              <a:pathLst>
                <a:path w="1032" h="663">
                  <a:moveTo>
                    <a:pt x="0" y="663"/>
                  </a:moveTo>
                  <a:cubicBezTo>
                    <a:pt x="265" y="663"/>
                    <a:pt x="946" y="351"/>
                    <a:pt x="1013" y="234"/>
                  </a:cubicBezTo>
                  <a:cubicBezTo>
                    <a:pt x="1081" y="117"/>
                    <a:pt x="946" y="0"/>
                    <a:pt x="879" y="0"/>
                  </a:cubicBezTo>
                  <a:cubicBezTo>
                    <a:pt x="879" y="167"/>
                    <a:pt x="0" y="384"/>
                    <a:pt x="0" y="663"/>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53" name="Group 52">
              <a:extLst>
                <a:ext uri="{FF2B5EF4-FFF2-40B4-BE49-F238E27FC236}">
                  <a16:creationId xmlns:a16="http://schemas.microsoft.com/office/drawing/2014/main" id="{271F1CAC-00A9-6C7E-F85C-C450E5780C77}"/>
                </a:ext>
              </a:extLst>
            </p:cNvPr>
            <p:cNvGrpSpPr/>
            <p:nvPr/>
          </p:nvGrpSpPr>
          <p:grpSpPr>
            <a:xfrm>
              <a:off x="1231560" y="4370400"/>
              <a:ext cx="680760" cy="561240"/>
              <a:chOff x="1231560" y="4370400"/>
              <a:chExt cx="680760" cy="561240"/>
            </a:xfrm>
          </p:grpSpPr>
          <p:sp>
            <p:nvSpPr>
              <p:cNvPr id="54" name="Freeform 53">
                <a:extLst>
                  <a:ext uri="{FF2B5EF4-FFF2-40B4-BE49-F238E27FC236}">
                    <a16:creationId xmlns:a16="http://schemas.microsoft.com/office/drawing/2014/main" id="{36EB3872-696B-14CB-77EB-03309D5F32D6}"/>
                  </a:ext>
                </a:extLst>
              </p:cNvPr>
              <p:cNvSpPr/>
              <p:nvPr/>
            </p:nvSpPr>
            <p:spPr>
              <a:xfrm>
                <a:off x="1231560" y="4566960"/>
                <a:ext cx="340200" cy="364679"/>
              </a:xfrm>
              <a:custGeom>
                <a:avLst/>
                <a:gdLst/>
                <a:ahLst/>
                <a:cxnLst>
                  <a:cxn ang="3cd4">
                    <a:pos x="hc" y="t"/>
                  </a:cxn>
                  <a:cxn ang="cd2">
                    <a:pos x="l" y="vc"/>
                  </a:cxn>
                  <a:cxn ang="cd4">
                    <a:pos x="hc" y="b"/>
                  </a:cxn>
                  <a:cxn ang="0">
                    <a:pos x="r" y="vc"/>
                  </a:cxn>
                </a:cxnLst>
                <a:rect l="l" t="t" r="r" b="b"/>
                <a:pathLst>
                  <a:path w="946" h="1014">
                    <a:moveTo>
                      <a:pt x="0" y="468"/>
                    </a:moveTo>
                    <a:lnTo>
                      <a:pt x="0" y="0"/>
                    </a:lnTo>
                    <a:lnTo>
                      <a:pt x="946" y="546"/>
                    </a:lnTo>
                    <a:lnTo>
                      <a:pt x="946" y="1014"/>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55" name="Freeform 54">
                <a:extLst>
                  <a:ext uri="{FF2B5EF4-FFF2-40B4-BE49-F238E27FC236}">
                    <a16:creationId xmlns:a16="http://schemas.microsoft.com/office/drawing/2014/main" id="{EA3AB2EA-A0DC-2C98-1CB3-CDFBBF8C0E73}"/>
                  </a:ext>
                </a:extLst>
              </p:cNvPr>
              <p:cNvSpPr/>
              <p:nvPr/>
            </p:nvSpPr>
            <p:spPr>
              <a:xfrm>
                <a:off x="1572119" y="4566960"/>
                <a:ext cx="339840" cy="364679"/>
              </a:xfrm>
              <a:custGeom>
                <a:avLst/>
                <a:gdLst/>
                <a:ahLst/>
                <a:cxnLst>
                  <a:cxn ang="3cd4">
                    <a:pos x="hc" y="t"/>
                  </a:cxn>
                  <a:cxn ang="cd2">
                    <a:pos x="l" y="vc"/>
                  </a:cxn>
                  <a:cxn ang="cd4">
                    <a:pos x="hc" y="b"/>
                  </a:cxn>
                  <a:cxn ang="0">
                    <a:pos x="r" y="vc"/>
                  </a:cxn>
                </a:cxnLst>
                <a:rect l="l" t="t" r="r" b="b"/>
                <a:pathLst>
                  <a:path w="945" h="1014">
                    <a:moveTo>
                      <a:pt x="0" y="1014"/>
                    </a:moveTo>
                    <a:lnTo>
                      <a:pt x="0" y="546"/>
                    </a:lnTo>
                    <a:lnTo>
                      <a:pt x="945" y="0"/>
                    </a:lnTo>
                    <a:lnTo>
                      <a:pt x="945" y="468"/>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56" name="Freeform 55">
                <a:extLst>
                  <a:ext uri="{FF2B5EF4-FFF2-40B4-BE49-F238E27FC236}">
                    <a16:creationId xmlns:a16="http://schemas.microsoft.com/office/drawing/2014/main" id="{70BC80F6-4A95-57E1-98C7-251A8FEF8926}"/>
                  </a:ext>
                </a:extLst>
              </p:cNvPr>
              <p:cNvSpPr/>
              <p:nvPr/>
            </p:nvSpPr>
            <p:spPr>
              <a:xfrm>
                <a:off x="1231560" y="4370400"/>
                <a:ext cx="680760" cy="392760"/>
              </a:xfrm>
              <a:custGeom>
                <a:avLst/>
                <a:gdLst/>
                <a:ahLst/>
                <a:cxnLst>
                  <a:cxn ang="3cd4">
                    <a:pos x="hc" y="t"/>
                  </a:cxn>
                  <a:cxn ang="cd2">
                    <a:pos x="l" y="vc"/>
                  </a:cxn>
                  <a:cxn ang="cd4">
                    <a:pos x="hc" y="b"/>
                  </a:cxn>
                  <a:cxn ang="0">
                    <a:pos x="r" y="vc"/>
                  </a:cxn>
                </a:cxnLst>
                <a:rect l="l" t="t" r="r" b="b"/>
                <a:pathLst>
                  <a:path w="1892" h="1092">
                    <a:moveTo>
                      <a:pt x="946" y="1092"/>
                    </a:moveTo>
                    <a:lnTo>
                      <a:pt x="0" y="546"/>
                    </a:lnTo>
                    <a:lnTo>
                      <a:pt x="946" y="0"/>
                    </a:lnTo>
                    <a:lnTo>
                      <a:pt x="1892" y="546"/>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57" name="Freeform 56">
                <a:extLst>
                  <a:ext uri="{FF2B5EF4-FFF2-40B4-BE49-F238E27FC236}">
                    <a16:creationId xmlns:a16="http://schemas.microsoft.com/office/drawing/2014/main" id="{91A0F058-9977-7ECF-8352-DFD7D9BF65A6}"/>
                  </a:ext>
                </a:extLst>
              </p:cNvPr>
              <p:cNvSpPr/>
              <p:nvPr/>
            </p:nvSpPr>
            <p:spPr>
              <a:xfrm>
                <a:off x="1231560" y="4370400"/>
                <a:ext cx="680760" cy="561240"/>
              </a:xfrm>
              <a:custGeom>
                <a:avLst/>
                <a:gdLst/>
                <a:ahLst/>
                <a:cxnLst>
                  <a:cxn ang="3cd4">
                    <a:pos x="hc" y="t"/>
                  </a:cxn>
                  <a:cxn ang="cd2">
                    <a:pos x="l" y="vc"/>
                  </a:cxn>
                  <a:cxn ang="cd4">
                    <a:pos x="hc" y="b"/>
                  </a:cxn>
                  <a:cxn ang="0">
                    <a:pos x="r" y="vc"/>
                  </a:cxn>
                </a:cxnLst>
                <a:rect l="l" t="t" r="r" b="b"/>
                <a:pathLst>
                  <a:path w="1892" h="1560">
                    <a:moveTo>
                      <a:pt x="0" y="1014"/>
                    </a:moveTo>
                    <a:lnTo>
                      <a:pt x="0" y="546"/>
                    </a:lnTo>
                    <a:lnTo>
                      <a:pt x="946" y="0"/>
                    </a:lnTo>
                    <a:lnTo>
                      <a:pt x="1892" y="546"/>
                    </a:lnTo>
                    <a:lnTo>
                      <a:pt x="1892" y="1014"/>
                    </a:lnTo>
                    <a:lnTo>
                      <a:pt x="946" y="1560"/>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58" name="Freeform 57">
                <a:extLst>
                  <a:ext uri="{FF2B5EF4-FFF2-40B4-BE49-F238E27FC236}">
                    <a16:creationId xmlns:a16="http://schemas.microsoft.com/office/drawing/2014/main" id="{13A195F2-BCB4-0B37-465C-0838863DFD36}"/>
                  </a:ext>
                </a:extLst>
              </p:cNvPr>
              <p:cNvSpPr/>
              <p:nvPr/>
            </p:nvSpPr>
            <p:spPr>
              <a:xfrm>
                <a:off x="1328760" y="4552919"/>
                <a:ext cx="169920" cy="97920"/>
              </a:xfrm>
              <a:custGeom>
                <a:avLst/>
                <a:gdLst/>
                <a:ahLst/>
                <a:cxnLst>
                  <a:cxn ang="3cd4">
                    <a:pos x="hc" y="t"/>
                  </a:cxn>
                  <a:cxn ang="cd2">
                    <a:pos x="l" y="vc"/>
                  </a:cxn>
                  <a:cxn ang="cd4">
                    <a:pos x="hc" y="b"/>
                  </a:cxn>
                  <a:cxn ang="0">
                    <a:pos x="r" y="vc"/>
                  </a:cxn>
                </a:cxnLst>
                <a:rect l="l" t="t" r="r" b="b"/>
                <a:pathLst>
                  <a:path w="473" h="273">
                    <a:moveTo>
                      <a:pt x="67" y="78"/>
                    </a:moveTo>
                    <a:lnTo>
                      <a:pt x="406" y="273"/>
                    </a:lnTo>
                    <a:lnTo>
                      <a:pt x="473" y="234"/>
                    </a:lnTo>
                    <a:lnTo>
                      <a:pt x="135" y="39"/>
                    </a:lnTo>
                    <a:lnTo>
                      <a:pt x="202" y="0"/>
                    </a:lnTo>
                    <a:lnTo>
                      <a:pt x="0" y="0"/>
                    </a:lnTo>
                    <a:lnTo>
                      <a:pt x="0" y="117"/>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59" name="Freeform 58">
                <a:extLst>
                  <a:ext uri="{FF2B5EF4-FFF2-40B4-BE49-F238E27FC236}">
                    <a16:creationId xmlns:a16="http://schemas.microsoft.com/office/drawing/2014/main" id="{641DB1AC-D94C-9CB2-2177-E1C0F8D6620A}"/>
                  </a:ext>
                </a:extLst>
              </p:cNvPr>
              <p:cNvSpPr/>
              <p:nvPr/>
            </p:nvSpPr>
            <p:spPr>
              <a:xfrm>
                <a:off x="1499039" y="4566960"/>
                <a:ext cx="169560" cy="97920"/>
              </a:xfrm>
              <a:custGeom>
                <a:avLst/>
                <a:gdLst/>
                <a:ahLst/>
                <a:cxnLst>
                  <a:cxn ang="3cd4">
                    <a:pos x="hc" y="t"/>
                  </a:cxn>
                  <a:cxn ang="cd2">
                    <a:pos x="l" y="vc"/>
                  </a:cxn>
                  <a:cxn ang="cd4">
                    <a:pos x="hc" y="b"/>
                  </a:cxn>
                  <a:cxn ang="0">
                    <a:pos x="r" y="vc"/>
                  </a:cxn>
                </a:cxnLst>
                <a:rect l="l" t="t" r="r" b="b"/>
                <a:pathLst>
                  <a:path w="472" h="273">
                    <a:moveTo>
                      <a:pt x="337" y="234"/>
                    </a:moveTo>
                    <a:lnTo>
                      <a:pt x="270" y="273"/>
                    </a:lnTo>
                    <a:lnTo>
                      <a:pt x="472" y="273"/>
                    </a:lnTo>
                    <a:lnTo>
                      <a:pt x="472" y="156"/>
                    </a:lnTo>
                    <a:lnTo>
                      <a:pt x="405" y="195"/>
                    </a:lnTo>
                    <a:lnTo>
                      <a:pt x="67" y="0"/>
                    </a:lnTo>
                    <a:lnTo>
                      <a:pt x="0" y="39"/>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60" name="Freeform 59">
                <a:extLst>
                  <a:ext uri="{FF2B5EF4-FFF2-40B4-BE49-F238E27FC236}">
                    <a16:creationId xmlns:a16="http://schemas.microsoft.com/office/drawing/2014/main" id="{4C65B745-4195-7A02-EAF4-AE472EAA62A9}"/>
                  </a:ext>
                </a:extLst>
              </p:cNvPr>
              <p:cNvSpPr/>
              <p:nvPr/>
            </p:nvSpPr>
            <p:spPr>
              <a:xfrm>
                <a:off x="1474919" y="4468680"/>
                <a:ext cx="169560" cy="97920"/>
              </a:xfrm>
              <a:custGeom>
                <a:avLst/>
                <a:gdLst/>
                <a:ahLst/>
                <a:cxnLst>
                  <a:cxn ang="3cd4">
                    <a:pos x="hc" y="t"/>
                  </a:cxn>
                  <a:cxn ang="cd2">
                    <a:pos x="l" y="vc"/>
                  </a:cxn>
                  <a:cxn ang="cd4">
                    <a:pos x="hc" y="b"/>
                  </a:cxn>
                  <a:cxn ang="0">
                    <a:pos x="r" y="vc"/>
                  </a:cxn>
                </a:cxnLst>
                <a:rect l="l" t="t" r="r" b="b"/>
                <a:pathLst>
                  <a:path w="472" h="273">
                    <a:moveTo>
                      <a:pt x="67" y="78"/>
                    </a:moveTo>
                    <a:lnTo>
                      <a:pt x="405" y="273"/>
                    </a:lnTo>
                    <a:lnTo>
                      <a:pt x="472" y="234"/>
                    </a:lnTo>
                    <a:lnTo>
                      <a:pt x="135" y="39"/>
                    </a:lnTo>
                    <a:lnTo>
                      <a:pt x="202" y="0"/>
                    </a:lnTo>
                    <a:lnTo>
                      <a:pt x="0" y="0"/>
                    </a:lnTo>
                    <a:lnTo>
                      <a:pt x="0" y="117"/>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61" name="Freeform 60">
                <a:extLst>
                  <a:ext uri="{FF2B5EF4-FFF2-40B4-BE49-F238E27FC236}">
                    <a16:creationId xmlns:a16="http://schemas.microsoft.com/office/drawing/2014/main" id="{F5032A6D-C97C-3CC2-65DF-10A32292D615}"/>
                  </a:ext>
                </a:extLst>
              </p:cNvPr>
              <p:cNvSpPr/>
              <p:nvPr/>
            </p:nvSpPr>
            <p:spPr>
              <a:xfrm>
                <a:off x="1645200" y="4482720"/>
                <a:ext cx="169560" cy="97920"/>
              </a:xfrm>
              <a:custGeom>
                <a:avLst/>
                <a:gdLst/>
                <a:ahLst/>
                <a:cxnLst>
                  <a:cxn ang="3cd4">
                    <a:pos x="hc" y="t"/>
                  </a:cxn>
                  <a:cxn ang="cd2">
                    <a:pos x="l" y="vc"/>
                  </a:cxn>
                  <a:cxn ang="cd4">
                    <a:pos x="hc" y="b"/>
                  </a:cxn>
                  <a:cxn ang="0">
                    <a:pos x="r" y="vc"/>
                  </a:cxn>
                </a:cxnLst>
                <a:rect l="l" t="t" r="r" b="b"/>
                <a:pathLst>
                  <a:path w="472" h="273">
                    <a:moveTo>
                      <a:pt x="337" y="234"/>
                    </a:moveTo>
                    <a:lnTo>
                      <a:pt x="270" y="273"/>
                    </a:lnTo>
                    <a:lnTo>
                      <a:pt x="472" y="273"/>
                    </a:lnTo>
                    <a:lnTo>
                      <a:pt x="472" y="156"/>
                    </a:lnTo>
                    <a:lnTo>
                      <a:pt x="405" y="195"/>
                    </a:lnTo>
                    <a:lnTo>
                      <a:pt x="67" y="0"/>
                    </a:lnTo>
                    <a:lnTo>
                      <a:pt x="0" y="39"/>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sp>
        <p:nvSpPr>
          <p:cNvPr id="62" name="Freeform 61">
            <a:extLst>
              <a:ext uri="{FF2B5EF4-FFF2-40B4-BE49-F238E27FC236}">
                <a16:creationId xmlns:a16="http://schemas.microsoft.com/office/drawing/2014/main" id="{30EE03B2-AA04-6B9C-A379-2C3E179B5A74}"/>
              </a:ext>
            </a:extLst>
          </p:cNvPr>
          <p:cNvSpPr/>
          <p:nvPr/>
        </p:nvSpPr>
        <p:spPr>
          <a:xfrm>
            <a:off x="1959452" y="2438162"/>
            <a:ext cx="0" cy="826799"/>
          </a:xfrm>
          <a:custGeom>
            <a:avLst/>
            <a:gdLst/>
            <a:ahLst/>
            <a:cxnLst>
              <a:cxn ang="3cd4">
                <a:pos x="hc" y="t"/>
              </a:cxn>
              <a:cxn ang="cd2">
                <a:pos x="l" y="vc"/>
              </a:cxn>
              <a:cxn ang="cd4">
                <a:pos x="hc" y="b"/>
              </a:cxn>
              <a:cxn ang="0">
                <a:pos x="r" y="vc"/>
              </a:cxn>
            </a:cxnLst>
            <a:rect l="l" t="t" r="r" b="b"/>
            <a:pathLst>
              <a:path h="1900" fill="none">
                <a:moveTo>
                  <a:pt x="0" y="1900"/>
                </a:moveTo>
                <a:lnTo>
                  <a:pt x="0" y="0"/>
                </a:lnTo>
              </a:path>
            </a:pathLst>
          </a:custGeom>
          <a:noFill/>
          <a:ln w="38160">
            <a:solidFill>
              <a:srgbClr val="780373"/>
            </a:solidFill>
            <a:prstDash val="solid"/>
            <a:tailEnd type="arrow"/>
          </a:ln>
        </p:spPr>
        <p:txBody>
          <a:bodyPr wrap="square" lIns="131922" tIns="77499" rIns="131922" bIns="77499" anchor="ctr" anchorCtr="0" compatLnSpc="0"/>
          <a:lstStyle/>
          <a:p>
            <a:pPr hangingPunct="0"/>
            <a:endParaRPr lang="en-GB" sz="2177">
              <a:latin typeface="Liberation Sans" pitchFamily="18"/>
              <a:ea typeface="Noto Sans CJK SC" pitchFamily="2"/>
              <a:cs typeface="FreeSans" pitchFamily="2"/>
            </a:endParaRPr>
          </a:p>
        </p:txBody>
      </p:sp>
      <p:sp>
        <p:nvSpPr>
          <p:cNvPr id="63" name="Freeform 62">
            <a:extLst>
              <a:ext uri="{FF2B5EF4-FFF2-40B4-BE49-F238E27FC236}">
                <a16:creationId xmlns:a16="http://schemas.microsoft.com/office/drawing/2014/main" id="{B8DD3894-36C5-C211-766C-C715254042B0}"/>
              </a:ext>
            </a:extLst>
          </p:cNvPr>
          <p:cNvSpPr/>
          <p:nvPr/>
        </p:nvSpPr>
        <p:spPr>
          <a:xfrm>
            <a:off x="1741759" y="2449918"/>
            <a:ext cx="0" cy="826799"/>
          </a:xfrm>
          <a:custGeom>
            <a:avLst/>
            <a:gdLst/>
            <a:ahLst/>
            <a:cxnLst>
              <a:cxn ang="3cd4">
                <a:pos x="hc" y="t"/>
              </a:cxn>
              <a:cxn ang="cd2">
                <a:pos x="l" y="vc"/>
              </a:cxn>
              <a:cxn ang="cd4">
                <a:pos x="hc" y="b"/>
              </a:cxn>
              <a:cxn ang="0">
                <a:pos x="r" y="vc"/>
              </a:cxn>
            </a:cxnLst>
            <a:rect l="l" t="t" r="r" b="b"/>
            <a:pathLst>
              <a:path h="1900" fill="none">
                <a:moveTo>
                  <a:pt x="0" y="1900"/>
                </a:moveTo>
                <a:lnTo>
                  <a:pt x="0" y="0"/>
                </a:lnTo>
              </a:path>
            </a:pathLst>
          </a:custGeom>
          <a:noFill/>
          <a:ln w="38160">
            <a:solidFill>
              <a:srgbClr val="780373"/>
            </a:solidFill>
            <a:prstDash val="solid"/>
            <a:tailEnd type="arrow"/>
          </a:ln>
        </p:spPr>
        <p:txBody>
          <a:bodyPr wrap="square" lIns="131922" tIns="77499" rIns="131922" bIns="77499" anchor="ctr" anchorCtr="0" compatLnSpc="0"/>
          <a:lstStyle/>
          <a:p>
            <a:pPr hangingPunct="0"/>
            <a:endParaRPr lang="en-GB" sz="2177">
              <a:latin typeface="Liberation Sans" pitchFamily="18"/>
              <a:ea typeface="Noto Sans CJK SC" pitchFamily="2"/>
              <a:cs typeface="FreeSans" pitchFamily="2"/>
            </a:endParaRPr>
          </a:p>
        </p:txBody>
      </p:sp>
      <p:sp>
        <p:nvSpPr>
          <p:cNvPr id="64" name="Freeform 63">
            <a:extLst>
              <a:ext uri="{FF2B5EF4-FFF2-40B4-BE49-F238E27FC236}">
                <a16:creationId xmlns:a16="http://schemas.microsoft.com/office/drawing/2014/main" id="{CACA2F7A-F4B3-6E29-FC12-ACE817187EDA}"/>
              </a:ext>
            </a:extLst>
          </p:cNvPr>
          <p:cNvSpPr/>
          <p:nvPr/>
        </p:nvSpPr>
        <p:spPr>
          <a:xfrm>
            <a:off x="2177146" y="2461673"/>
            <a:ext cx="0" cy="826799"/>
          </a:xfrm>
          <a:custGeom>
            <a:avLst/>
            <a:gdLst/>
            <a:ahLst/>
            <a:cxnLst>
              <a:cxn ang="3cd4">
                <a:pos x="hc" y="t"/>
              </a:cxn>
              <a:cxn ang="cd2">
                <a:pos x="l" y="vc"/>
              </a:cxn>
              <a:cxn ang="cd4">
                <a:pos x="hc" y="b"/>
              </a:cxn>
              <a:cxn ang="0">
                <a:pos x="r" y="vc"/>
              </a:cxn>
            </a:cxnLst>
            <a:rect l="l" t="t" r="r" b="b"/>
            <a:pathLst>
              <a:path h="1900" fill="none">
                <a:moveTo>
                  <a:pt x="0" y="1900"/>
                </a:moveTo>
                <a:lnTo>
                  <a:pt x="0" y="0"/>
                </a:lnTo>
              </a:path>
            </a:pathLst>
          </a:custGeom>
          <a:noFill/>
          <a:ln w="38160">
            <a:solidFill>
              <a:srgbClr val="780373"/>
            </a:solidFill>
            <a:prstDash val="solid"/>
            <a:tailEnd type="arrow"/>
          </a:ln>
        </p:spPr>
        <p:txBody>
          <a:bodyPr wrap="square" lIns="131922" tIns="77499" rIns="131922" bIns="77499" anchor="ctr" anchorCtr="0" compatLnSpc="0"/>
          <a:lstStyle/>
          <a:p>
            <a:pPr hangingPunct="0"/>
            <a:endParaRPr lang="en-GB" sz="2177">
              <a:latin typeface="Liberation Sans" pitchFamily="18"/>
              <a:ea typeface="Noto Sans CJK SC" pitchFamily="2"/>
              <a:cs typeface="FreeSans" pitchFamily="2"/>
            </a:endParaRPr>
          </a:p>
        </p:txBody>
      </p:sp>
      <p:sp>
        <p:nvSpPr>
          <p:cNvPr id="65" name="TextBox 64">
            <a:extLst>
              <a:ext uri="{FF2B5EF4-FFF2-40B4-BE49-F238E27FC236}">
                <a16:creationId xmlns:a16="http://schemas.microsoft.com/office/drawing/2014/main" id="{9A80ACFA-E22A-5F00-A6A9-7823E17AA1E8}"/>
              </a:ext>
            </a:extLst>
          </p:cNvPr>
          <p:cNvSpPr txBox="1"/>
          <p:nvPr/>
        </p:nvSpPr>
        <p:spPr>
          <a:xfrm>
            <a:off x="1393451" y="2742934"/>
            <a:ext cx="1219081" cy="430959"/>
          </a:xfrm>
          <a:prstGeom prst="rect">
            <a:avLst/>
          </a:prstGeom>
          <a:solidFill>
            <a:srgbClr val="FFFFFF"/>
          </a:solidFill>
          <a:ln>
            <a:noFill/>
          </a:ln>
        </p:spPr>
        <p:txBody>
          <a:bodyPr vert="horz" wrap="square" lIns="108847" tIns="54423" rIns="108847" bIns="54423" anchorCtr="0" compatLnSpc="0">
            <a:spAutoFit/>
          </a:bodyPr>
          <a:lstStyle/>
          <a:p>
            <a:pPr algn="ctr" hangingPunct="0"/>
            <a:r>
              <a:rPr lang="en-GB" sz="2177" i="1">
                <a:latin typeface="Liberation Sans" pitchFamily="18"/>
                <a:ea typeface="Noto Sans CJK SC" pitchFamily="2"/>
                <a:cs typeface="FreeSans" pitchFamily="2"/>
              </a:rPr>
              <a:t>RDMA</a:t>
            </a:r>
          </a:p>
        </p:txBody>
      </p:sp>
      <p:sp>
        <p:nvSpPr>
          <p:cNvPr id="66" name="TextBox 65">
            <a:extLst>
              <a:ext uri="{FF2B5EF4-FFF2-40B4-BE49-F238E27FC236}">
                <a16:creationId xmlns:a16="http://schemas.microsoft.com/office/drawing/2014/main" id="{A59215D6-5109-6E02-A2E6-06132A890C28}"/>
              </a:ext>
            </a:extLst>
          </p:cNvPr>
          <p:cNvSpPr txBox="1"/>
          <p:nvPr/>
        </p:nvSpPr>
        <p:spPr>
          <a:xfrm>
            <a:off x="2438376" y="1462462"/>
            <a:ext cx="2394625" cy="466610"/>
          </a:xfrm>
          <a:prstGeom prst="rect">
            <a:avLst/>
          </a:prstGeom>
          <a:noFill/>
          <a:ln>
            <a:noFill/>
          </a:ln>
        </p:spPr>
        <p:txBody>
          <a:bodyPr vert="horz" wrap="square" lIns="108847" tIns="54423" rIns="108847" bIns="54423" anchorCtr="0" compatLnSpc="0">
            <a:spAutoFit/>
          </a:bodyPr>
          <a:lstStyle/>
          <a:p>
            <a:pPr hangingPunct="0"/>
            <a:r>
              <a:rPr lang="en-GB" sz="2419" b="1">
                <a:latin typeface="Liberation Sans" pitchFamily="18"/>
                <a:ea typeface="Noto Sans CJK SC" pitchFamily="2"/>
                <a:cs typeface="FreeSans" pitchFamily="2"/>
              </a:rPr>
              <a:t>Collector</a:t>
            </a:r>
          </a:p>
        </p:txBody>
      </p:sp>
      <p:sp>
        <p:nvSpPr>
          <p:cNvPr id="67" name="TextBox 66">
            <a:extLst>
              <a:ext uri="{FF2B5EF4-FFF2-40B4-BE49-F238E27FC236}">
                <a16:creationId xmlns:a16="http://schemas.microsoft.com/office/drawing/2014/main" id="{93360E0C-4E04-E0CA-5756-707EC4F75CE9}"/>
              </a:ext>
            </a:extLst>
          </p:cNvPr>
          <p:cNvSpPr txBox="1"/>
          <p:nvPr/>
        </p:nvSpPr>
        <p:spPr>
          <a:xfrm>
            <a:off x="2220683" y="3339414"/>
            <a:ext cx="3004166" cy="466610"/>
          </a:xfrm>
          <a:prstGeom prst="rect">
            <a:avLst/>
          </a:prstGeom>
          <a:noFill/>
          <a:ln>
            <a:noFill/>
          </a:ln>
        </p:spPr>
        <p:txBody>
          <a:bodyPr vert="horz" wrap="square" lIns="108847" tIns="54423" rIns="108847" bIns="54423" anchorCtr="0" compatLnSpc="0">
            <a:spAutoFit/>
          </a:bodyPr>
          <a:lstStyle/>
          <a:p>
            <a:pPr hangingPunct="0"/>
            <a:r>
              <a:rPr lang="en-GB" sz="2419" b="1">
                <a:latin typeface="Liberation Sans" pitchFamily="18"/>
                <a:ea typeface="Noto Sans CJK SC" pitchFamily="2"/>
                <a:cs typeface="FreeSans" pitchFamily="2"/>
              </a:rPr>
              <a:t>Translator (ToR)</a:t>
            </a:r>
          </a:p>
        </p:txBody>
      </p:sp>
      <p:sp>
        <p:nvSpPr>
          <p:cNvPr id="68" name="Freeform 67">
            <a:extLst>
              <a:ext uri="{FF2B5EF4-FFF2-40B4-BE49-F238E27FC236}">
                <a16:creationId xmlns:a16="http://schemas.microsoft.com/office/drawing/2014/main" id="{B57749E5-DAD6-6F47-1A1F-A5F6581788D7}"/>
              </a:ext>
            </a:extLst>
          </p:cNvPr>
          <p:cNvSpPr/>
          <p:nvPr/>
        </p:nvSpPr>
        <p:spPr>
          <a:xfrm>
            <a:off x="1045141" y="3874939"/>
            <a:ext cx="652644" cy="1044491"/>
          </a:xfrm>
          <a:custGeom>
            <a:avLst/>
            <a:gdLst/>
            <a:ahLst/>
            <a:cxnLst>
              <a:cxn ang="3cd4">
                <a:pos x="hc" y="t"/>
              </a:cxn>
              <a:cxn ang="cd2">
                <a:pos x="l" y="vc"/>
              </a:cxn>
              <a:cxn ang="cd4">
                <a:pos x="hc" y="b"/>
              </a:cxn>
              <a:cxn ang="0">
                <a:pos x="r" y="vc"/>
              </a:cxn>
            </a:cxnLst>
            <a:rect l="l" t="t" r="r" b="b"/>
            <a:pathLst>
              <a:path w="1500" h="2400" fill="none">
                <a:moveTo>
                  <a:pt x="0" y="2400"/>
                </a:moveTo>
                <a:lnTo>
                  <a:pt x="1500" y="0"/>
                </a:lnTo>
              </a:path>
            </a:pathLst>
          </a:custGeom>
          <a:noFill/>
          <a:ln w="38160">
            <a:solidFill>
              <a:srgbClr val="3465A4"/>
            </a:solidFill>
            <a:prstDash val="solid"/>
            <a:tailEnd type="arrow"/>
          </a:ln>
        </p:spPr>
        <p:txBody>
          <a:bodyPr wrap="square" lIns="131487" tIns="77063" rIns="131487" bIns="77063" anchor="ctr" anchorCtr="0" compatLnSpc="0"/>
          <a:lstStyle/>
          <a:p>
            <a:pPr hangingPunct="0"/>
            <a:endParaRPr lang="en-GB" sz="2177">
              <a:latin typeface="Liberation Sans" pitchFamily="18"/>
              <a:ea typeface="Noto Sans CJK SC" pitchFamily="2"/>
              <a:cs typeface="FreeSans" pitchFamily="2"/>
            </a:endParaRPr>
          </a:p>
        </p:txBody>
      </p:sp>
      <p:sp>
        <p:nvSpPr>
          <p:cNvPr id="69" name="Freeform 68">
            <a:extLst>
              <a:ext uri="{FF2B5EF4-FFF2-40B4-BE49-F238E27FC236}">
                <a16:creationId xmlns:a16="http://schemas.microsoft.com/office/drawing/2014/main" id="{8BA219E7-AA5C-08B8-729A-1398D192648E}"/>
              </a:ext>
            </a:extLst>
          </p:cNvPr>
          <p:cNvSpPr/>
          <p:nvPr/>
        </p:nvSpPr>
        <p:spPr>
          <a:xfrm>
            <a:off x="1915914" y="4005554"/>
            <a:ext cx="0" cy="1305722"/>
          </a:xfrm>
          <a:custGeom>
            <a:avLst/>
            <a:gdLst/>
            <a:ahLst/>
            <a:cxnLst>
              <a:cxn ang="3cd4">
                <a:pos x="hc" y="t"/>
              </a:cxn>
              <a:cxn ang="cd2">
                <a:pos x="l" y="vc"/>
              </a:cxn>
              <a:cxn ang="cd4">
                <a:pos x="hc" y="b"/>
              </a:cxn>
              <a:cxn ang="0">
                <a:pos x="r" y="vc"/>
              </a:cxn>
            </a:cxnLst>
            <a:rect l="l" t="t" r="r" b="b"/>
            <a:pathLst>
              <a:path h="3000" fill="none">
                <a:moveTo>
                  <a:pt x="0" y="3000"/>
                </a:moveTo>
                <a:lnTo>
                  <a:pt x="0" y="0"/>
                </a:lnTo>
              </a:path>
            </a:pathLst>
          </a:custGeom>
          <a:noFill/>
          <a:ln w="38160">
            <a:solidFill>
              <a:srgbClr val="3465A4"/>
            </a:solidFill>
            <a:prstDash val="solid"/>
            <a:tailEnd type="arrow"/>
          </a:ln>
        </p:spPr>
        <p:txBody>
          <a:bodyPr wrap="square" lIns="131487" tIns="77063" rIns="131487" bIns="77063" anchor="ctr" anchorCtr="0" compatLnSpc="0"/>
          <a:lstStyle/>
          <a:p>
            <a:pPr hangingPunct="0"/>
            <a:endParaRPr lang="en-GB" sz="2177">
              <a:latin typeface="Liberation Sans" pitchFamily="18"/>
              <a:ea typeface="Noto Sans CJK SC" pitchFamily="2"/>
              <a:cs typeface="FreeSans" pitchFamily="2"/>
            </a:endParaRPr>
          </a:p>
        </p:txBody>
      </p:sp>
      <p:sp>
        <p:nvSpPr>
          <p:cNvPr id="70" name="Freeform 69">
            <a:extLst>
              <a:ext uri="{FF2B5EF4-FFF2-40B4-BE49-F238E27FC236}">
                <a16:creationId xmlns:a16="http://schemas.microsoft.com/office/drawing/2014/main" id="{E8416429-BD80-EF73-AD9D-70AB617E430E}"/>
              </a:ext>
            </a:extLst>
          </p:cNvPr>
          <p:cNvSpPr/>
          <p:nvPr/>
        </p:nvSpPr>
        <p:spPr>
          <a:xfrm>
            <a:off x="2133607" y="3918912"/>
            <a:ext cx="609105" cy="974395"/>
          </a:xfrm>
          <a:custGeom>
            <a:avLst/>
            <a:gdLst/>
            <a:ahLst/>
            <a:cxnLst>
              <a:cxn ang="3cd4">
                <a:pos x="hc" y="t"/>
              </a:cxn>
              <a:cxn ang="cd2">
                <a:pos x="l" y="vc"/>
              </a:cxn>
              <a:cxn ang="cd4">
                <a:pos x="hc" y="b"/>
              </a:cxn>
              <a:cxn ang="0">
                <a:pos x="r" y="vc"/>
              </a:cxn>
            </a:cxnLst>
            <a:rect l="l" t="t" r="r" b="b"/>
            <a:pathLst>
              <a:path w="1400" h="2239" fill="none">
                <a:moveTo>
                  <a:pt x="1400" y="2239"/>
                </a:moveTo>
                <a:lnTo>
                  <a:pt x="0" y="0"/>
                </a:lnTo>
              </a:path>
            </a:pathLst>
          </a:custGeom>
          <a:noFill/>
          <a:ln w="38160">
            <a:solidFill>
              <a:srgbClr val="3465A4"/>
            </a:solidFill>
            <a:prstDash val="solid"/>
            <a:tailEnd type="arrow"/>
          </a:ln>
        </p:spPr>
        <p:txBody>
          <a:bodyPr wrap="square" lIns="131487" tIns="77063" rIns="131487" bIns="77063" anchor="ctr" anchorCtr="0" compatLnSpc="0"/>
          <a:lstStyle/>
          <a:p>
            <a:pPr hangingPunct="0"/>
            <a:endParaRPr lang="en-GB" sz="2177">
              <a:latin typeface="Liberation Sans" pitchFamily="18"/>
              <a:ea typeface="Noto Sans CJK SC" pitchFamily="2"/>
              <a:cs typeface="FreeSans" pitchFamily="2"/>
            </a:endParaRPr>
          </a:p>
        </p:txBody>
      </p:sp>
      <p:sp>
        <p:nvSpPr>
          <p:cNvPr id="71" name="TextBox 70">
            <a:extLst>
              <a:ext uri="{FF2B5EF4-FFF2-40B4-BE49-F238E27FC236}">
                <a16:creationId xmlns:a16="http://schemas.microsoft.com/office/drawing/2014/main" id="{7B58AFE6-D6FC-AAE2-AAD7-2509BED30C19}"/>
              </a:ext>
            </a:extLst>
          </p:cNvPr>
          <p:cNvSpPr txBox="1"/>
          <p:nvPr/>
        </p:nvSpPr>
        <p:spPr>
          <a:xfrm>
            <a:off x="1524066" y="4353864"/>
            <a:ext cx="870773" cy="430959"/>
          </a:xfrm>
          <a:prstGeom prst="rect">
            <a:avLst/>
          </a:prstGeom>
          <a:solidFill>
            <a:srgbClr val="FFFFFF"/>
          </a:solidFill>
          <a:ln>
            <a:noFill/>
          </a:ln>
        </p:spPr>
        <p:txBody>
          <a:bodyPr vert="horz" wrap="square" lIns="108847" tIns="54423" rIns="108847" bIns="54423" anchorCtr="0" compatLnSpc="0">
            <a:spAutoFit/>
          </a:bodyPr>
          <a:lstStyle/>
          <a:p>
            <a:pPr hangingPunct="0"/>
            <a:r>
              <a:rPr lang="en-GB" sz="2177" i="1">
                <a:latin typeface="Liberation Sans" pitchFamily="18"/>
                <a:ea typeface="Noto Sans CJK SC" pitchFamily="2"/>
                <a:cs typeface="FreeSans" pitchFamily="2"/>
              </a:rPr>
              <a:t>DTA</a:t>
            </a:r>
          </a:p>
        </p:txBody>
      </p:sp>
      <p:sp>
        <p:nvSpPr>
          <p:cNvPr id="111" name="Freeform 110">
            <a:extLst>
              <a:ext uri="{FF2B5EF4-FFF2-40B4-BE49-F238E27FC236}">
                <a16:creationId xmlns:a16="http://schemas.microsoft.com/office/drawing/2014/main" id="{F7C78737-A8B7-78D1-FFB8-5714EC9DFA4F}"/>
              </a:ext>
            </a:extLst>
          </p:cNvPr>
          <p:cNvSpPr/>
          <p:nvPr/>
        </p:nvSpPr>
        <p:spPr>
          <a:xfrm>
            <a:off x="1088680" y="2830011"/>
            <a:ext cx="1741545" cy="1741545"/>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76320">
            <a:solidFill>
              <a:srgbClr val="000000">
                <a:alpha val="50000"/>
              </a:srgbClr>
            </a:solidFill>
            <a:prstDash val="solid"/>
          </a:ln>
        </p:spPr>
        <p:txBody>
          <a:bodyPr wrap="square" lIns="154998" tIns="100574" rIns="154998" bIns="100574"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72" name="Content Placeholder 2">
            <a:extLst>
              <a:ext uri="{FF2B5EF4-FFF2-40B4-BE49-F238E27FC236}">
                <a16:creationId xmlns:a16="http://schemas.microsoft.com/office/drawing/2014/main" id="{8D25B0B6-DB9E-7F18-C98D-7242D020FF9C}"/>
              </a:ext>
            </a:extLst>
          </p:cNvPr>
          <p:cNvSpPr txBox="1">
            <a:spLocks/>
          </p:cNvSpPr>
          <p:nvPr/>
        </p:nvSpPr>
        <p:spPr>
          <a:xfrm>
            <a:off x="5430786" y="1600202"/>
            <a:ext cx="6761214" cy="4525963"/>
          </a:xfrm>
          <a:prstGeom prst="rect">
            <a:avLst/>
          </a:prstGeom>
        </p:spPr>
        <p:txBody>
          <a:bodyPr/>
          <a:lstStyle>
            <a:lvl1pPr marL="342900" indent="-342900" algn="l" rtl="0" eaLnBrk="1" fontAlgn="base" hangingPunct="1">
              <a:spcBef>
                <a:spcPct val="20000"/>
              </a:spcBef>
              <a:spcAft>
                <a:spcPct val="0"/>
              </a:spcAft>
              <a:buFont typeface="Arial" pitchFamily="-65" charset="0"/>
              <a:buChar char="•"/>
              <a:defRPr sz="3200" kern="1200">
                <a:solidFill>
                  <a:srgbClr val="0432FF"/>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r>
              <a:rPr lang="en-US" dirty="0"/>
              <a:t>Limited verbs</a:t>
            </a:r>
          </a:p>
          <a:p>
            <a:pPr marL="457200" lvl="1" indent="0" defTabSz="914400">
              <a:buNone/>
            </a:pPr>
            <a:r>
              <a:rPr lang="en-US" dirty="0">
                <a:solidFill>
                  <a:srgbClr val="C00000"/>
                </a:solidFill>
                <a:sym typeface="Wingdings" pitchFamily="2" charset="2"/>
              </a:rPr>
              <a:t>Switch-level primitive extensions </a:t>
            </a:r>
            <a:endParaRPr lang="en-US" dirty="0">
              <a:solidFill>
                <a:srgbClr val="C00000"/>
              </a:solidFill>
            </a:endParaRPr>
          </a:p>
          <a:p>
            <a:pPr defTabSz="914400"/>
            <a:r>
              <a:rPr lang="en-US" dirty="0"/>
              <a:t>Limited # of RDMA connections</a:t>
            </a:r>
          </a:p>
          <a:p>
            <a:pPr marL="457200" lvl="1" indent="0" defTabSz="914400">
              <a:buNone/>
            </a:pPr>
            <a:r>
              <a:rPr lang="en-US" dirty="0">
                <a:sym typeface="Wingdings" pitchFamily="2" charset="2"/>
              </a:rPr>
              <a:t>Translator aggregates connections across switches</a:t>
            </a:r>
            <a:endParaRPr lang="en-US" dirty="0"/>
          </a:p>
          <a:p>
            <a:pPr defTabSz="914400"/>
            <a:r>
              <a:rPr lang="en-US" dirty="0"/>
              <a:t>Assume lossless network</a:t>
            </a:r>
          </a:p>
          <a:p>
            <a:pPr marL="457200" lvl="1" indent="0" defTabSz="914400">
              <a:buNone/>
            </a:pPr>
            <a:r>
              <a:rPr lang="en-US" dirty="0">
                <a:sym typeface="Wingdings" pitchFamily="2" charset="2"/>
              </a:rPr>
              <a:t>Flow control between switches and translator</a:t>
            </a:r>
            <a:endParaRPr lang="en-US" dirty="0"/>
          </a:p>
          <a:p>
            <a:pPr marL="457200" lvl="1" indent="0" defTabSz="91440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10;&#10;Description automatically generated">
            <a:extLst>
              <a:ext uri="{FF2B5EF4-FFF2-40B4-BE49-F238E27FC236}">
                <a16:creationId xmlns:a16="http://schemas.microsoft.com/office/drawing/2014/main" id="{25848344-51F6-AA4A-9756-9A091CEBE019}"/>
              </a:ext>
            </a:extLst>
          </p:cNvPr>
          <p:cNvPicPr>
            <a:picLocks noGrp="1" noChangeAspect="1"/>
          </p:cNvPicPr>
          <p:nvPr>
            <p:ph idx="1"/>
          </p:nvPr>
        </p:nvPicPr>
        <p:blipFill>
          <a:blip r:embed="rId2"/>
          <a:stretch>
            <a:fillRect/>
          </a:stretch>
        </p:blipFill>
        <p:spPr>
          <a:xfrm>
            <a:off x="283945" y="3069490"/>
            <a:ext cx="5141495" cy="3605948"/>
          </a:xfrm>
        </p:spPr>
      </p:pic>
      <p:sp>
        <p:nvSpPr>
          <p:cNvPr id="3" name="Title 2">
            <a:extLst>
              <a:ext uri="{FF2B5EF4-FFF2-40B4-BE49-F238E27FC236}">
                <a16:creationId xmlns:a16="http://schemas.microsoft.com/office/drawing/2014/main" id="{359A725D-B9D6-3D47-BE8E-63F8DCAAEB6C}"/>
              </a:ext>
            </a:extLst>
          </p:cNvPr>
          <p:cNvSpPr>
            <a:spLocks noGrp="1"/>
          </p:cNvSpPr>
          <p:nvPr>
            <p:ph type="title"/>
          </p:nvPr>
        </p:nvSpPr>
        <p:spPr/>
        <p:txBody>
          <a:bodyPr/>
          <a:lstStyle/>
          <a:p>
            <a:r>
              <a:rPr lang="en-US" dirty="0"/>
              <a:t>Compute Cannot Keep Up with Data Growth</a:t>
            </a:r>
          </a:p>
        </p:txBody>
      </p:sp>
      <p:sp>
        <p:nvSpPr>
          <p:cNvPr id="4" name="Slide Number Placeholder 3">
            <a:extLst>
              <a:ext uri="{FF2B5EF4-FFF2-40B4-BE49-F238E27FC236}">
                <a16:creationId xmlns:a16="http://schemas.microsoft.com/office/drawing/2014/main" id="{D443DECA-27C5-5B41-A247-D68134B23B39}"/>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A23A7D-4891-5A47-9441-98D2A72CF2F6}" type="slidenum">
              <a:rPr kumimoji="0" lang="en-US" sz="2400" b="0" i="0" u="none" strike="noStrike" kern="1200" cap="none" spc="0" normalizeH="0" baseline="0" noProof="0" smtClean="0">
                <a:ln>
                  <a:noFill/>
                </a:ln>
                <a:solidFill>
                  <a:srgbClr val="000000">
                    <a:tint val="75000"/>
                  </a:srgb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2400" b="0" i="0" u="none" strike="noStrike" kern="1200" cap="none" spc="0" normalizeH="0" baseline="0" noProof="0">
              <a:ln>
                <a:noFill/>
              </a:ln>
              <a:solidFill>
                <a:srgbClr val="000000">
                  <a:tint val="75000"/>
                </a:srgbClr>
              </a:solidFill>
              <a:effectLst/>
              <a:uLnTx/>
              <a:uFillTx/>
              <a:latin typeface="Calibri"/>
              <a:ea typeface="+mn-ea"/>
              <a:cs typeface="+mn-cs"/>
            </a:endParaRPr>
          </a:p>
        </p:txBody>
      </p:sp>
      <p:sp>
        <p:nvSpPr>
          <p:cNvPr id="9" name="Content Placeholder 2">
            <a:extLst>
              <a:ext uri="{FF2B5EF4-FFF2-40B4-BE49-F238E27FC236}">
                <a16:creationId xmlns:a16="http://schemas.microsoft.com/office/drawing/2014/main" id="{B2C94821-1C7C-EB45-9D76-46C21CA0668B}"/>
              </a:ext>
            </a:extLst>
          </p:cNvPr>
          <p:cNvSpPr txBox="1">
            <a:spLocks/>
          </p:cNvSpPr>
          <p:nvPr/>
        </p:nvSpPr>
        <p:spPr>
          <a:xfrm>
            <a:off x="0" y="949616"/>
            <a:ext cx="5878286" cy="5908384"/>
          </a:xfrm>
          <a:prstGeom prst="rect">
            <a:avLst/>
          </a:prstGeom>
        </p:spPr>
        <p:txBody>
          <a:bodyPr vert="horz" lIns="91440" tIns="45720" rIns="91440" bIns="45720" rtlCol="0">
            <a:normAutofit/>
          </a:bodyPr>
          <a:lstStyle>
            <a:lvl1pPr marL="256032" indent="-256032" algn="l" defTabSz="457200" rtl="0" eaLnBrk="1" latinLnBrk="0" hangingPunct="1">
              <a:spcBef>
                <a:spcPct val="20000"/>
              </a:spcBef>
              <a:buFont typeface="Arial"/>
              <a:buChar char="•"/>
              <a:defRPr sz="2800" kern="1200">
                <a:solidFill>
                  <a:srgbClr val="0000FF"/>
                </a:solidFill>
                <a:latin typeface="Verdana" charset="0"/>
                <a:ea typeface="Verdana" charset="0"/>
                <a:cs typeface="Verdana" charset="0"/>
              </a:defRPr>
            </a:lvl1pPr>
            <a:lvl2pPr marL="742950" indent="-285750" algn="l" defTabSz="457200" rtl="0" eaLnBrk="1" latinLnBrk="0" hangingPunct="1">
              <a:spcBef>
                <a:spcPct val="20000"/>
              </a:spcBef>
              <a:buFont typeface="Arial"/>
              <a:buChar char="–"/>
              <a:defRPr sz="2400" kern="1200">
                <a:solidFill>
                  <a:schemeClr val="tx1"/>
                </a:solidFill>
                <a:latin typeface="Verdana" charset="0"/>
                <a:ea typeface="Verdana" charset="0"/>
                <a:cs typeface="Verdana" charset="0"/>
              </a:defRPr>
            </a:lvl2pPr>
            <a:lvl3pPr marL="1143000" indent="-228600" algn="l" defTabSz="457200" rtl="0" eaLnBrk="1" latinLnBrk="0" hangingPunct="1">
              <a:spcBef>
                <a:spcPct val="20000"/>
              </a:spcBef>
              <a:buFont typeface="Arial"/>
              <a:buChar char="•"/>
              <a:defRPr sz="1600" kern="1200">
                <a:solidFill>
                  <a:schemeClr val="tx1"/>
                </a:solidFill>
                <a:latin typeface="Verdana" charset="0"/>
                <a:ea typeface="Verdana" charset="0"/>
                <a:cs typeface="Verdana" charset="0"/>
              </a:defRPr>
            </a:lvl3pPr>
            <a:lvl4pPr marL="1600200" indent="-228600" algn="l" defTabSz="457200" rtl="0" eaLnBrk="1" latinLnBrk="0" hangingPunct="1">
              <a:spcBef>
                <a:spcPct val="20000"/>
              </a:spcBef>
              <a:buFont typeface="Arial"/>
              <a:buChar char="–"/>
              <a:defRPr sz="1600" kern="1200">
                <a:solidFill>
                  <a:schemeClr val="tx1"/>
                </a:solidFill>
                <a:latin typeface="Verdana" charset="0"/>
                <a:ea typeface="Verdana" charset="0"/>
                <a:cs typeface="Verdana" charset="0"/>
              </a:defRPr>
            </a:lvl4pPr>
            <a:lvl5pPr marL="2057400" indent="-228600" algn="l" defTabSz="457200" rtl="0" eaLnBrk="1" latinLnBrk="0" hangingPunct="1">
              <a:spcBef>
                <a:spcPct val="20000"/>
              </a:spcBef>
              <a:buFont typeface="Arial"/>
              <a:buChar char="»"/>
              <a:defRPr sz="1600" kern="1200">
                <a:solidFill>
                  <a:schemeClr val="tx1"/>
                </a:solidFill>
                <a:latin typeface="Verdana" charset="0"/>
                <a:ea typeface="Verdana" charset="0"/>
                <a:cs typeface="Verdan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6032" marR="0" lvl="0" indent="-256032" algn="l" defTabSz="457200" rtl="0" eaLnBrk="1" fontAlgn="auto" latinLnBrk="0" hangingPunct="1">
              <a:lnSpc>
                <a:spcPct val="100000"/>
              </a:lnSpc>
              <a:spcBef>
                <a:spcPct val="20000"/>
              </a:spcBef>
              <a:spcAft>
                <a:spcPts val="0"/>
              </a:spcAft>
              <a:buClrTx/>
              <a:buSzTx/>
              <a:buFontTx/>
              <a:buChar char="-"/>
              <a:tabLst/>
              <a:defRPr/>
            </a:pPr>
            <a:r>
              <a:rPr kumimoji="0" lang="en-US" sz="2800" b="0" i="0" u="none" strike="noStrike" kern="1200" cap="none" spc="0" normalizeH="0" baseline="0" noProof="0" dirty="0">
                <a:ln>
                  <a:noFill/>
                </a:ln>
                <a:solidFill>
                  <a:srgbClr val="0000FF"/>
                </a:solidFill>
                <a:effectLst/>
                <a:uLnTx/>
                <a:uFillTx/>
                <a:latin typeface="Verdana" charset="0"/>
                <a:ea typeface="Verdana" charset="0"/>
                <a:cs typeface="Verdana" charset="0"/>
              </a:rPr>
              <a:t>Significant data growth</a:t>
            </a:r>
          </a:p>
          <a:p>
            <a:pPr marL="742950" marR="0" lvl="1" indent="-285750" algn="l" defTabSz="4572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Verdana" charset="0"/>
                <a:ea typeface="Verdana" charset="0"/>
                <a:cs typeface="Verdana" charset="0"/>
              </a:rPr>
              <a:t>The data created and consumed worldwide to exceed 180 </a:t>
            </a:r>
            <a:r>
              <a:rPr kumimoji="0" lang="en-US" sz="2400" b="0" i="0" u="none" strike="noStrike" kern="1200" cap="none" spc="0" normalizeH="0" baseline="0" noProof="0" dirty="0" err="1">
                <a:ln>
                  <a:noFill/>
                </a:ln>
                <a:solidFill>
                  <a:srgbClr val="000000"/>
                </a:solidFill>
                <a:effectLst/>
                <a:uLnTx/>
                <a:uFillTx/>
                <a:latin typeface="Verdana" charset="0"/>
                <a:ea typeface="Verdana" charset="0"/>
                <a:cs typeface="Verdana" charset="0"/>
              </a:rPr>
              <a:t>Zetabytes</a:t>
            </a:r>
            <a:r>
              <a:rPr kumimoji="0" lang="en-US" sz="2400" b="0" i="0" u="none" strike="noStrike" kern="1200" cap="none" spc="0" normalizeH="0" baseline="0" noProof="0" dirty="0">
                <a:ln>
                  <a:noFill/>
                </a:ln>
                <a:solidFill>
                  <a:srgbClr val="000000"/>
                </a:solidFill>
                <a:effectLst/>
                <a:uLnTx/>
                <a:uFillTx/>
                <a:latin typeface="Verdana" charset="0"/>
                <a:ea typeface="Verdana" charset="0"/>
                <a:cs typeface="Verdana" charset="0"/>
              </a:rPr>
              <a:t> by 2025</a:t>
            </a:r>
          </a:p>
          <a:p>
            <a:pPr marL="742950" marR="0" lvl="1" indent="-285750" algn="l" defTabSz="457200" rtl="0" eaLnBrk="1" fontAlgn="auto" latinLnBrk="0" hangingPunct="1">
              <a:lnSpc>
                <a:spcPct val="100000"/>
              </a:lnSpc>
              <a:spcBef>
                <a:spcPct val="20000"/>
              </a:spcBef>
              <a:spcAft>
                <a:spcPts val="0"/>
              </a:spcAft>
              <a:buClrTx/>
              <a:buSzTx/>
              <a:buFontTx/>
              <a:buChar char="-"/>
              <a:tabLst/>
              <a:defRPr/>
            </a:pPr>
            <a:endParaRPr kumimoji="0" lang="en-US" sz="2400" b="0" i="0" u="none" strike="noStrike" kern="1200" cap="none" spc="0" normalizeH="0" baseline="0" noProof="0" dirty="0">
              <a:ln>
                <a:noFill/>
              </a:ln>
              <a:solidFill>
                <a:srgbClr val="000000"/>
              </a:solidFill>
              <a:effectLst/>
              <a:uLnTx/>
              <a:uFillTx/>
              <a:latin typeface="Verdana" charset="0"/>
              <a:ea typeface="Verdana" charset="0"/>
              <a:cs typeface="Verdana" charset="0"/>
            </a:endParaRPr>
          </a:p>
          <a:p>
            <a:pPr marL="742950" marR="0" lvl="1" indent="-285750" algn="l" defTabSz="457200" rtl="0" eaLnBrk="1" fontAlgn="auto" latinLnBrk="0" hangingPunct="1">
              <a:lnSpc>
                <a:spcPct val="100000"/>
              </a:lnSpc>
              <a:spcBef>
                <a:spcPct val="20000"/>
              </a:spcBef>
              <a:spcAft>
                <a:spcPts val="0"/>
              </a:spcAft>
              <a:buClrTx/>
              <a:buSzTx/>
              <a:buFontTx/>
              <a:buChar char="-"/>
              <a:tabLst/>
              <a:defRPr/>
            </a:pPr>
            <a:endParaRPr kumimoji="0" lang="en-US" sz="2400" b="0" i="0" u="none" strike="noStrike" kern="1200" cap="none" spc="0" normalizeH="0" baseline="0" noProof="0" dirty="0">
              <a:ln>
                <a:noFill/>
              </a:ln>
              <a:solidFill>
                <a:srgbClr val="000000"/>
              </a:solidFill>
              <a:effectLst/>
              <a:uLnTx/>
              <a:uFillTx/>
              <a:latin typeface="Verdana" charset="0"/>
              <a:ea typeface="Verdana" charset="0"/>
              <a:cs typeface="Verdana" charset="0"/>
            </a:endParaRPr>
          </a:p>
        </p:txBody>
      </p:sp>
      <p:sp>
        <p:nvSpPr>
          <p:cNvPr id="7" name="Content Placeholder 2">
            <a:extLst>
              <a:ext uri="{FF2B5EF4-FFF2-40B4-BE49-F238E27FC236}">
                <a16:creationId xmlns:a16="http://schemas.microsoft.com/office/drawing/2014/main" id="{6090634B-0357-4F4A-8A77-B866A0871DB3}"/>
              </a:ext>
            </a:extLst>
          </p:cNvPr>
          <p:cNvSpPr txBox="1">
            <a:spLocks/>
          </p:cNvSpPr>
          <p:nvPr/>
        </p:nvSpPr>
        <p:spPr>
          <a:xfrm>
            <a:off x="6029769" y="949616"/>
            <a:ext cx="5878286" cy="5908384"/>
          </a:xfrm>
          <a:prstGeom prst="rect">
            <a:avLst/>
          </a:prstGeom>
        </p:spPr>
        <p:txBody>
          <a:bodyPr vert="horz" lIns="91440" tIns="45720" rIns="91440" bIns="45720" rtlCol="0">
            <a:normAutofit/>
          </a:bodyPr>
          <a:lstStyle>
            <a:lvl1pPr marL="256032" indent="-256032" algn="l" defTabSz="457200" rtl="0" eaLnBrk="1" latinLnBrk="0" hangingPunct="1">
              <a:spcBef>
                <a:spcPct val="20000"/>
              </a:spcBef>
              <a:buFont typeface="Arial"/>
              <a:buChar char="•"/>
              <a:defRPr sz="2800" kern="1200">
                <a:solidFill>
                  <a:srgbClr val="0000FF"/>
                </a:solidFill>
                <a:latin typeface="Verdana" charset="0"/>
                <a:ea typeface="Verdana" charset="0"/>
                <a:cs typeface="Verdana" charset="0"/>
              </a:defRPr>
            </a:lvl1pPr>
            <a:lvl2pPr marL="742950" indent="-285750" algn="l" defTabSz="457200" rtl="0" eaLnBrk="1" latinLnBrk="0" hangingPunct="1">
              <a:spcBef>
                <a:spcPct val="20000"/>
              </a:spcBef>
              <a:buFont typeface="Arial"/>
              <a:buChar char="–"/>
              <a:defRPr sz="2400" kern="1200">
                <a:solidFill>
                  <a:schemeClr val="tx1"/>
                </a:solidFill>
                <a:latin typeface="Verdana" charset="0"/>
                <a:ea typeface="Verdana" charset="0"/>
                <a:cs typeface="Verdana" charset="0"/>
              </a:defRPr>
            </a:lvl2pPr>
            <a:lvl3pPr marL="1143000" indent="-228600" algn="l" defTabSz="457200" rtl="0" eaLnBrk="1" latinLnBrk="0" hangingPunct="1">
              <a:spcBef>
                <a:spcPct val="20000"/>
              </a:spcBef>
              <a:buFont typeface="Arial"/>
              <a:buChar char="•"/>
              <a:defRPr sz="1600" kern="1200">
                <a:solidFill>
                  <a:schemeClr val="tx1"/>
                </a:solidFill>
                <a:latin typeface="Verdana" charset="0"/>
                <a:ea typeface="Verdana" charset="0"/>
                <a:cs typeface="Verdana" charset="0"/>
              </a:defRPr>
            </a:lvl3pPr>
            <a:lvl4pPr marL="1600200" indent="-228600" algn="l" defTabSz="457200" rtl="0" eaLnBrk="1" latinLnBrk="0" hangingPunct="1">
              <a:spcBef>
                <a:spcPct val="20000"/>
              </a:spcBef>
              <a:buFont typeface="Arial"/>
              <a:buChar char="–"/>
              <a:defRPr sz="1600" kern="1200">
                <a:solidFill>
                  <a:schemeClr val="tx1"/>
                </a:solidFill>
                <a:latin typeface="Verdana" charset="0"/>
                <a:ea typeface="Verdana" charset="0"/>
                <a:cs typeface="Verdana" charset="0"/>
              </a:defRPr>
            </a:lvl4pPr>
            <a:lvl5pPr marL="2057400" indent="-228600" algn="l" defTabSz="457200" rtl="0" eaLnBrk="1" latinLnBrk="0" hangingPunct="1">
              <a:spcBef>
                <a:spcPct val="20000"/>
              </a:spcBef>
              <a:buFont typeface="Arial"/>
              <a:buChar char="»"/>
              <a:defRPr sz="1600" kern="1200">
                <a:solidFill>
                  <a:schemeClr val="tx1"/>
                </a:solidFill>
                <a:latin typeface="Verdana" charset="0"/>
                <a:ea typeface="Verdana" charset="0"/>
                <a:cs typeface="Verdan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6032" marR="0" lvl="0" indent="-256032" algn="l" defTabSz="457200" rtl="0" eaLnBrk="1" fontAlgn="auto" latinLnBrk="0" hangingPunct="1">
              <a:lnSpc>
                <a:spcPct val="100000"/>
              </a:lnSpc>
              <a:spcBef>
                <a:spcPct val="20000"/>
              </a:spcBef>
              <a:spcAft>
                <a:spcPts val="0"/>
              </a:spcAft>
              <a:buClrTx/>
              <a:buSzTx/>
              <a:buFontTx/>
              <a:buChar char="-"/>
              <a:tabLst/>
              <a:defRPr/>
            </a:pPr>
            <a:r>
              <a:rPr kumimoji="0" lang="en-US" sz="2800" b="0" i="0" u="none" strike="noStrike" kern="1200" cap="none" spc="0" normalizeH="0" baseline="0" noProof="0" dirty="0">
                <a:ln>
                  <a:noFill/>
                </a:ln>
                <a:solidFill>
                  <a:srgbClr val="0000FF"/>
                </a:solidFill>
                <a:effectLst/>
                <a:uLnTx/>
                <a:uFillTx/>
                <a:latin typeface="Verdana" charset="0"/>
                <a:ea typeface="Verdana" charset="0"/>
                <a:cs typeface="Verdana" charset="0"/>
              </a:rPr>
              <a:t>Compute cannot keep up</a:t>
            </a:r>
          </a:p>
          <a:p>
            <a:pPr marL="742950" marR="0" lvl="1" indent="-285750" algn="l" defTabSz="4572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Verdana" charset="0"/>
                <a:ea typeface="Verdana" charset="0"/>
                <a:cs typeface="Verdana" charset="0"/>
              </a:rPr>
              <a:t>Facing the end of Moore’s law</a:t>
            </a:r>
          </a:p>
          <a:p>
            <a:pPr marL="742950" marR="0" lvl="1" indent="-285750" algn="l" defTabSz="457200" rtl="0" eaLnBrk="1" fontAlgn="auto" latinLnBrk="0" hangingPunct="1">
              <a:lnSpc>
                <a:spcPct val="100000"/>
              </a:lnSpc>
              <a:spcBef>
                <a:spcPct val="20000"/>
              </a:spcBef>
              <a:spcAft>
                <a:spcPts val="0"/>
              </a:spcAft>
              <a:buClrTx/>
              <a:buSzTx/>
              <a:buFontTx/>
              <a:buChar char="-"/>
              <a:tabLst/>
              <a:defRPr/>
            </a:pPr>
            <a:endParaRPr kumimoji="0" lang="en-US" sz="2400" b="0" i="0" u="none" strike="noStrike" kern="1200" cap="none" spc="0" normalizeH="0" baseline="0" noProof="0" dirty="0">
              <a:ln>
                <a:noFill/>
              </a:ln>
              <a:solidFill>
                <a:srgbClr val="000000"/>
              </a:solidFill>
              <a:effectLst/>
              <a:uLnTx/>
              <a:uFillTx/>
              <a:latin typeface="Verdana" charset="0"/>
              <a:ea typeface="Verdana" charset="0"/>
              <a:cs typeface="Verdana" charset="0"/>
            </a:endParaRPr>
          </a:p>
        </p:txBody>
      </p:sp>
      <p:pic>
        <p:nvPicPr>
          <p:cNvPr id="8" name="Google Shape;322;p6" descr="Silicon Engineering a Social World (Part 1) - IEEE Transmitter">
            <a:extLst>
              <a:ext uri="{FF2B5EF4-FFF2-40B4-BE49-F238E27FC236}">
                <a16:creationId xmlns:a16="http://schemas.microsoft.com/office/drawing/2014/main" id="{E8CB82A0-D7C2-6148-8226-C5DDC2A7DA8D}"/>
              </a:ext>
            </a:extLst>
          </p:cNvPr>
          <p:cNvPicPr preferRelativeResize="0"/>
          <p:nvPr/>
        </p:nvPicPr>
        <p:blipFill rotWithShape="1">
          <a:blip r:embed="rId3">
            <a:alphaModFix/>
          </a:blip>
          <a:srcRect/>
          <a:stretch/>
        </p:blipFill>
        <p:spPr>
          <a:xfrm>
            <a:off x="6162231" y="3069490"/>
            <a:ext cx="5709338" cy="3788510"/>
          </a:xfrm>
          <a:prstGeom prst="rect">
            <a:avLst/>
          </a:prstGeom>
          <a:noFill/>
          <a:ln>
            <a:noFill/>
          </a:ln>
        </p:spPr>
      </p:pic>
    </p:spTree>
    <p:extLst>
      <p:ext uri="{BB962C8B-B14F-4D97-AF65-F5344CB8AC3E}">
        <p14:creationId xmlns:p14="http://schemas.microsoft.com/office/powerpoint/2010/main" val="334232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A609-4F65-49C8-B2B2-D2519916C9FD}"/>
              </a:ext>
            </a:extLst>
          </p:cNvPr>
          <p:cNvSpPr>
            <a:spLocks noGrp="1"/>
          </p:cNvSpPr>
          <p:nvPr>
            <p:ph type="title"/>
          </p:nvPr>
        </p:nvSpPr>
        <p:spPr/>
        <p:txBody>
          <a:bodyPr/>
          <a:lstStyle/>
          <a:p>
            <a:r>
              <a:rPr lang="en-US" dirty="0"/>
              <a:t>Key-Write</a:t>
            </a:r>
          </a:p>
        </p:txBody>
      </p:sp>
      <p:sp>
        <p:nvSpPr>
          <p:cNvPr id="3" name="Content Placeholder 2">
            <a:extLst>
              <a:ext uri="{FF2B5EF4-FFF2-40B4-BE49-F238E27FC236}">
                <a16:creationId xmlns:a16="http://schemas.microsoft.com/office/drawing/2014/main" id="{28318C02-F7B8-4D56-8D26-2C007F6B0F6A}"/>
              </a:ext>
            </a:extLst>
          </p:cNvPr>
          <p:cNvSpPr>
            <a:spLocks noGrp="1"/>
          </p:cNvSpPr>
          <p:nvPr>
            <p:ph idx="1"/>
          </p:nvPr>
        </p:nvSpPr>
        <p:spPr>
          <a:xfrm>
            <a:off x="609599" y="1281112"/>
            <a:ext cx="10972800" cy="4525963"/>
          </a:xfrm>
        </p:spPr>
        <p:txBody>
          <a:bodyPr/>
          <a:lstStyle/>
          <a:p>
            <a:r>
              <a:rPr lang="en-US" dirty="0"/>
              <a:t>For key-value store</a:t>
            </a:r>
          </a:p>
          <a:p>
            <a:pPr lvl="1"/>
            <a:r>
              <a:rPr lang="en-US" dirty="0"/>
              <a:t>E.g., (5 tuple flows, counters)</a:t>
            </a:r>
          </a:p>
          <a:p>
            <a:r>
              <a:rPr lang="en-US" dirty="0"/>
              <a:t>A shared hash table across switches</a:t>
            </a:r>
          </a:p>
          <a:p>
            <a:pPr lvl="1"/>
            <a:r>
              <a:rPr lang="en-US" dirty="0"/>
              <a:t>With global hash function on arbitrary keys</a:t>
            </a:r>
          </a:p>
          <a:p>
            <a:pPr lvl="1"/>
            <a:r>
              <a:rPr lang="en-US" dirty="0"/>
              <a:t>Problem: Collisions, data overwrite</a:t>
            </a:r>
          </a:p>
          <a:p>
            <a:r>
              <a:rPr lang="en-US" dirty="0"/>
              <a:t>N redundant data insertions</a:t>
            </a:r>
          </a:p>
          <a:p>
            <a:pPr lvl="1"/>
            <a:r>
              <a:rPr lang="en-US" dirty="0"/>
              <a:t>Checksum to validate keys</a:t>
            </a:r>
          </a:p>
          <a:p>
            <a:pPr lvl="1"/>
            <a:r>
              <a:rPr lang="en-US" dirty="0"/>
              <a:t>Plurality vote on values</a:t>
            </a:r>
          </a:p>
          <a:p>
            <a:r>
              <a:rPr lang="en-US" dirty="0"/>
              <a:t>Provable bounds on missing or wrong values</a:t>
            </a:r>
          </a:p>
          <a:p>
            <a:endParaRPr lang="en-US" dirty="0"/>
          </a:p>
        </p:txBody>
      </p:sp>
      <p:sp>
        <p:nvSpPr>
          <p:cNvPr id="4" name="Slide Number Placeholder 3">
            <a:extLst>
              <a:ext uri="{FF2B5EF4-FFF2-40B4-BE49-F238E27FC236}">
                <a16:creationId xmlns:a16="http://schemas.microsoft.com/office/drawing/2014/main" id="{59FCF109-7729-EC9E-6213-9F680FAE4D63}"/>
              </a:ext>
            </a:extLst>
          </p:cNvPr>
          <p:cNvSpPr>
            <a:spLocks noGrp="1"/>
          </p:cNvSpPr>
          <p:nvPr>
            <p:ph type="sldNum" sz="quarter" idx="12"/>
          </p:nvPr>
        </p:nvSpPr>
        <p:spPr/>
        <p:txBody>
          <a:bodyPr/>
          <a:lstStyle/>
          <a:p>
            <a:fld id="{7904A8AC-C669-244C-953E-6C477326AD58}" type="slidenum">
              <a:rPr lang="en-US" smtClean="0"/>
              <a:pPr/>
              <a:t>30</a:t>
            </a:fld>
            <a:endParaRPr lang="en-US"/>
          </a:p>
        </p:txBody>
      </p:sp>
      <p:pic>
        <p:nvPicPr>
          <p:cNvPr id="5" name="Google Shape;164;p4">
            <a:extLst>
              <a:ext uri="{FF2B5EF4-FFF2-40B4-BE49-F238E27FC236}">
                <a16:creationId xmlns:a16="http://schemas.microsoft.com/office/drawing/2014/main" id="{F44156E1-7380-E044-F1DF-254606683328}"/>
              </a:ext>
            </a:extLst>
          </p:cNvPr>
          <p:cNvPicPr preferRelativeResize="0"/>
          <p:nvPr/>
        </p:nvPicPr>
        <p:blipFill rotWithShape="1">
          <a:blip r:embed="rId2">
            <a:alphaModFix/>
          </a:blip>
          <a:srcRect/>
          <a:stretch/>
        </p:blipFill>
        <p:spPr>
          <a:xfrm>
            <a:off x="7051651" y="1908399"/>
            <a:ext cx="4659087" cy="3609974"/>
          </a:xfrm>
          <a:prstGeom prst="rect">
            <a:avLst/>
          </a:prstGeom>
          <a:noFill/>
          <a:ln>
            <a:noFill/>
          </a:ln>
        </p:spPr>
      </p:pic>
      <p:sp>
        <p:nvSpPr>
          <p:cNvPr id="6" name="Google Shape;167;p4">
            <a:extLst>
              <a:ext uri="{FF2B5EF4-FFF2-40B4-BE49-F238E27FC236}">
                <a16:creationId xmlns:a16="http://schemas.microsoft.com/office/drawing/2014/main" id="{C8CE0994-F042-98F2-E6A9-2C9E1A54BBC2}"/>
              </a:ext>
            </a:extLst>
          </p:cNvPr>
          <p:cNvSpPr txBox="1"/>
          <p:nvPr/>
        </p:nvSpPr>
        <p:spPr>
          <a:xfrm>
            <a:off x="8737600" y="5487984"/>
            <a:ext cx="2580656" cy="377607"/>
          </a:xfrm>
          <a:prstGeom prst="rect">
            <a:avLst/>
          </a:prstGeom>
          <a:noFill/>
          <a:ln>
            <a:noFill/>
          </a:ln>
        </p:spPr>
        <p:txBody>
          <a:bodyPr spcFirstLastPara="1" wrap="square" lIns="90000" tIns="57425" rIns="90000" bIns="45000" anchor="t" anchorCtr="0">
            <a:noAutofit/>
          </a:bodyPr>
          <a:lstStyle/>
          <a:p>
            <a:pPr marL="0" marR="0" lvl="0" indent="0" algn="ctr" rtl="0">
              <a:lnSpc>
                <a:spcPct val="93000"/>
              </a:lnSpc>
              <a:spcBef>
                <a:spcPts val="0"/>
              </a:spcBef>
              <a:spcAft>
                <a:spcPts val="0"/>
              </a:spcAft>
              <a:buClr>
                <a:srgbClr val="000000"/>
              </a:buClr>
              <a:buSzPts val="1400"/>
              <a:buFont typeface="Arial"/>
              <a:buNone/>
            </a:pPr>
            <a:r>
              <a:rPr lang="en-US" sz="1400" b="0" i="0" u="none" dirty="0">
                <a:solidFill>
                  <a:srgbClr val="000000"/>
                </a:solidFill>
                <a:latin typeface="Arial"/>
                <a:ea typeface="Arial"/>
                <a:cs typeface="Arial"/>
                <a:sym typeface="Arial"/>
              </a:rPr>
              <a:t>Fig: Data indexing, N=3</a:t>
            </a:r>
            <a:endParaRPr dirty="0"/>
          </a:p>
        </p:txBody>
      </p:sp>
    </p:spTree>
    <p:extLst>
      <p:ext uri="{BB962C8B-B14F-4D97-AF65-F5344CB8AC3E}">
        <p14:creationId xmlns:p14="http://schemas.microsoft.com/office/powerpoint/2010/main" val="4277771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DE8F-349D-D126-F83A-8D2F16172324}"/>
              </a:ext>
            </a:extLst>
          </p:cNvPr>
          <p:cNvSpPr>
            <a:spLocks noGrp="1"/>
          </p:cNvSpPr>
          <p:nvPr>
            <p:ph type="title"/>
          </p:nvPr>
        </p:nvSpPr>
        <p:spPr/>
        <p:txBody>
          <a:bodyPr/>
          <a:lstStyle/>
          <a:p>
            <a:r>
              <a:rPr lang="en-US" dirty="0"/>
              <a:t>Postcard Write </a:t>
            </a:r>
          </a:p>
        </p:txBody>
      </p:sp>
      <p:sp>
        <p:nvSpPr>
          <p:cNvPr id="3" name="Content Placeholder 2">
            <a:extLst>
              <a:ext uri="{FF2B5EF4-FFF2-40B4-BE49-F238E27FC236}">
                <a16:creationId xmlns:a16="http://schemas.microsoft.com/office/drawing/2014/main" id="{612F2ECB-421F-0240-224B-78DF442ACF4F}"/>
              </a:ext>
            </a:extLst>
          </p:cNvPr>
          <p:cNvSpPr>
            <a:spLocks noGrp="1"/>
          </p:cNvSpPr>
          <p:nvPr>
            <p:ph idx="1"/>
          </p:nvPr>
        </p:nvSpPr>
        <p:spPr>
          <a:xfrm>
            <a:off x="609599" y="1600202"/>
            <a:ext cx="11544521" cy="4525963"/>
          </a:xfrm>
        </p:spPr>
        <p:txBody>
          <a:bodyPr/>
          <a:lstStyle/>
          <a:p>
            <a:r>
              <a:rPr lang="en-US" dirty="0"/>
              <a:t>Each switch sends postcards to the collector</a:t>
            </a:r>
          </a:p>
          <a:p>
            <a:pPr lvl="1"/>
            <a:r>
              <a:rPr lang="en-US" dirty="0"/>
              <a:t>E.g., tracing a flow path: (packet/flow ID, switch hop, Data)</a:t>
            </a:r>
          </a:p>
          <a:p>
            <a:r>
              <a:rPr lang="en-US" dirty="0"/>
              <a:t>Strawman: Key-Write</a:t>
            </a:r>
          </a:p>
          <a:p>
            <a:pPr lvl="1"/>
            <a:r>
              <a:rPr lang="en-US" dirty="0"/>
              <a:t>Many random memory accesses </a:t>
            </a:r>
          </a:p>
          <a:p>
            <a:r>
              <a:rPr lang="en-US" dirty="0"/>
              <a:t>Postcard Write: aggregate hops for the same flow into chunks</a:t>
            </a:r>
          </a:p>
          <a:p>
            <a:pPr lvl="1"/>
            <a:r>
              <a:rPr lang="en-US" dirty="0"/>
              <a:t>Assume each path has at most B hops</a:t>
            </a:r>
          </a:p>
          <a:p>
            <a:pPr lvl="1"/>
            <a:r>
              <a:rPr lang="en-US" dirty="0"/>
              <a:t>Translator batches writes to improve performance and reduce collisions </a:t>
            </a:r>
          </a:p>
          <a:p>
            <a:pPr lvl="1"/>
            <a:r>
              <a:rPr lang="en-US" dirty="0"/>
              <a:t>Allow N redundancy writes</a:t>
            </a:r>
          </a:p>
          <a:p>
            <a:pPr lvl="1"/>
            <a:r>
              <a:rPr lang="en-US" dirty="0"/>
              <a:t>4.3x faster than Key-Write</a:t>
            </a:r>
          </a:p>
          <a:p>
            <a:endParaRPr lang="en-US" dirty="0"/>
          </a:p>
          <a:p>
            <a:pPr lvl="1"/>
            <a:endParaRPr lang="en-US" dirty="0"/>
          </a:p>
        </p:txBody>
      </p:sp>
      <p:sp>
        <p:nvSpPr>
          <p:cNvPr id="4" name="Slide Number Placeholder 3">
            <a:extLst>
              <a:ext uri="{FF2B5EF4-FFF2-40B4-BE49-F238E27FC236}">
                <a16:creationId xmlns:a16="http://schemas.microsoft.com/office/drawing/2014/main" id="{3D019BA5-1201-6EFF-DB73-E08BC897F595}"/>
              </a:ext>
            </a:extLst>
          </p:cNvPr>
          <p:cNvSpPr>
            <a:spLocks noGrp="1"/>
          </p:cNvSpPr>
          <p:nvPr>
            <p:ph type="sldNum" sz="quarter" idx="12"/>
          </p:nvPr>
        </p:nvSpPr>
        <p:spPr>
          <a:xfrm>
            <a:off x="9031921" y="6497659"/>
            <a:ext cx="2844800" cy="365125"/>
          </a:xfrm>
        </p:spPr>
        <p:txBody>
          <a:bodyPr/>
          <a:lstStyle/>
          <a:p>
            <a:fld id="{7904A8AC-C669-244C-953E-6C477326AD58}" type="slidenum">
              <a:rPr lang="en-US" smtClean="0"/>
              <a:pPr/>
              <a:t>31</a:t>
            </a:fld>
            <a:endParaRPr lang="en-US"/>
          </a:p>
        </p:txBody>
      </p:sp>
      <p:grpSp>
        <p:nvGrpSpPr>
          <p:cNvPr id="5" name="Group 4">
            <a:extLst>
              <a:ext uri="{FF2B5EF4-FFF2-40B4-BE49-F238E27FC236}">
                <a16:creationId xmlns:a16="http://schemas.microsoft.com/office/drawing/2014/main" id="{447D8750-F717-86B4-026F-E298D299FE48}"/>
              </a:ext>
            </a:extLst>
          </p:cNvPr>
          <p:cNvGrpSpPr/>
          <p:nvPr/>
        </p:nvGrpSpPr>
        <p:grpSpPr>
          <a:xfrm>
            <a:off x="9132976" y="2809994"/>
            <a:ext cx="882092" cy="678767"/>
            <a:chOff x="324000" y="4010399"/>
            <a:chExt cx="729359" cy="561240"/>
          </a:xfrm>
        </p:grpSpPr>
        <p:sp>
          <p:nvSpPr>
            <p:cNvPr id="6" name="Freeform 5">
              <a:extLst>
                <a:ext uri="{FF2B5EF4-FFF2-40B4-BE49-F238E27FC236}">
                  <a16:creationId xmlns:a16="http://schemas.microsoft.com/office/drawing/2014/main" id="{56813D67-324E-CC72-587A-7D909AA00BE9}"/>
                </a:ext>
              </a:extLst>
            </p:cNvPr>
            <p:cNvSpPr/>
            <p:nvPr/>
          </p:nvSpPr>
          <p:spPr>
            <a:xfrm>
              <a:off x="682200" y="4319280"/>
              <a:ext cx="371159" cy="238320"/>
            </a:xfrm>
            <a:custGeom>
              <a:avLst/>
              <a:gdLst/>
              <a:ahLst/>
              <a:cxnLst>
                <a:cxn ang="3cd4">
                  <a:pos x="hc" y="t"/>
                </a:cxn>
                <a:cxn ang="cd2">
                  <a:pos x="l" y="vc"/>
                </a:cxn>
                <a:cxn ang="cd4">
                  <a:pos x="hc" y="b"/>
                </a:cxn>
                <a:cxn ang="0">
                  <a:pos x="r" y="vc"/>
                </a:cxn>
              </a:cxnLst>
              <a:rect l="l" t="t" r="r" b="b"/>
              <a:pathLst>
                <a:path w="1032" h="663">
                  <a:moveTo>
                    <a:pt x="0" y="663"/>
                  </a:moveTo>
                  <a:cubicBezTo>
                    <a:pt x="265" y="663"/>
                    <a:pt x="946" y="351"/>
                    <a:pt x="1013" y="234"/>
                  </a:cubicBezTo>
                  <a:cubicBezTo>
                    <a:pt x="1081" y="117"/>
                    <a:pt x="946" y="0"/>
                    <a:pt x="879" y="0"/>
                  </a:cubicBezTo>
                  <a:cubicBezTo>
                    <a:pt x="879" y="167"/>
                    <a:pt x="0" y="384"/>
                    <a:pt x="0" y="663"/>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7" name="Group 6">
              <a:extLst>
                <a:ext uri="{FF2B5EF4-FFF2-40B4-BE49-F238E27FC236}">
                  <a16:creationId xmlns:a16="http://schemas.microsoft.com/office/drawing/2014/main" id="{1EF305E9-AD01-BBE3-2235-79BB20C118E0}"/>
                </a:ext>
              </a:extLst>
            </p:cNvPr>
            <p:cNvGrpSpPr/>
            <p:nvPr/>
          </p:nvGrpSpPr>
          <p:grpSpPr>
            <a:xfrm>
              <a:off x="324000" y="4010399"/>
              <a:ext cx="680760" cy="561240"/>
              <a:chOff x="324000" y="4010399"/>
              <a:chExt cx="680760" cy="561240"/>
            </a:xfrm>
          </p:grpSpPr>
          <p:sp>
            <p:nvSpPr>
              <p:cNvPr id="8" name="Freeform 7">
                <a:extLst>
                  <a:ext uri="{FF2B5EF4-FFF2-40B4-BE49-F238E27FC236}">
                    <a16:creationId xmlns:a16="http://schemas.microsoft.com/office/drawing/2014/main" id="{7DA051AE-2750-DEA1-6144-1CCD14945EC7}"/>
                  </a:ext>
                </a:extLst>
              </p:cNvPr>
              <p:cNvSpPr/>
              <p:nvPr/>
            </p:nvSpPr>
            <p:spPr>
              <a:xfrm>
                <a:off x="324000" y="4206960"/>
                <a:ext cx="340200" cy="364679"/>
              </a:xfrm>
              <a:custGeom>
                <a:avLst/>
                <a:gdLst/>
                <a:ahLst/>
                <a:cxnLst>
                  <a:cxn ang="3cd4">
                    <a:pos x="hc" y="t"/>
                  </a:cxn>
                  <a:cxn ang="cd2">
                    <a:pos x="l" y="vc"/>
                  </a:cxn>
                  <a:cxn ang="cd4">
                    <a:pos x="hc" y="b"/>
                  </a:cxn>
                  <a:cxn ang="0">
                    <a:pos x="r" y="vc"/>
                  </a:cxn>
                </a:cxnLst>
                <a:rect l="l" t="t" r="r" b="b"/>
                <a:pathLst>
                  <a:path w="946" h="1014">
                    <a:moveTo>
                      <a:pt x="0" y="468"/>
                    </a:moveTo>
                    <a:lnTo>
                      <a:pt x="0" y="0"/>
                    </a:lnTo>
                    <a:lnTo>
                      <a:pt x="946" y="546"/>
                    </a:lnTo>
                    <a:lnTo>
                      <a:pt x="946" y="1014"/>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9" name="Freeform 8">
                <a:extLst>
                  <a:ext uri="{FF2B5EF4-FFF2-40B4-BE49-F238E27FC236}">
                    <a16:creationId xmlns:a16="http://schemas.microsoft.com/office/drawing/2014/main" id="{A5A2715D-153E-9864-833F-C7D95316214C}"/>
                  </a:ext>
                </a:extLst>
              </p:cNvPr>
              <p:cNvSpPr/>
              <p:nvPr/>
            </p:nvSpPr>
            <p:spPr>
              <a:xfrm>
                <a:off x="664560" y="4206960"/>
                <a:ext cx="339840" cy="364679"/>
              </a:xfrm>
              <a:custGeom>
                <a:avLst/>
                <a:gdLst/>
                <a:ahLst/>
                <a:cxnLst>
                  <a:cxn ang="3cd4">
                    <a:pos x="hc" y="t"/>
                  </a:cxn>
                  <a:cxn ang="cd2">
                    <a:pos x="l" y="vc"/>
                  </a:cxn>
                  <a:cxn ang="cd4">
                    <a:pos x="hc" y="b"/>
                  </a:cxn>
                  <a:cxn ang="0">
                    <a:pos x="r" y="vc"/>
                  </a:cxn>
                </a:cxnLst>
                <a:rect l="l" t="t" r="r" b="b"/>
                <a:pathLst>
                  <a:path w="945" h="1014">
                    <a:moveTo>
                      <a:pt x="0" y="1014"/>
                    </a:moveTo>
                    <a:lnTo>
                      <a:pt x="0" y="546"/>
                    </a:lnTo>
                    <a:lnTo>
                      <a:pt x="945" y="0"/>
                    </a:lnTo>
                    <a:lnTo>
                      <a:pt x="945" y="468"/>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0" name="Freeform 9">
                <a:extLst>
                  <a:ext uri="{FF2B5EF4-FFF2-40B4-BE49-F238E27FC236}">
                    <a16:creationId xmlns:a16="http://schemas.microsoft.com/office/drawing/2014/main" id="{8C6C1130-75B9-7E73-34EC-8714035536C2}"/>
                  </a:ext>
                </a:extLst>
              </p:cNvPr>
              <p:cNvSpPr/>
              <p:nvPr/>
            </p:nvSpPr>
            <p:spPr>
              <a:xfrm>
                <a:off x="324000" y="4010399"/>
                <a:ext cx="680760" cy="392760"/>
              </a:xfrm>
              <a:custGeom>
                <a:avLst/>
                <a:gdLst/>
                <a:ahLst/>
                <a:cxnLst>
                  <a:cxn ang="3cd4">
                    <a:pos x="hc" y="t"/>
                  </a:cxn>
                  <a:cxn ang="cd2">
                    <a:pos x="l" y="vc"/>
                  </a:cxn>
                  <a:cxn ang="cd4">
                    <a:pos x="hc" y="b"/>
                  </a:cxn>
                  <a:cxn ang="0">
                    <a:pos x="r" y="vc"/>
                  </a:cxn>
                </a:cxnLst>
                <a:rect l="l" t="t" r="r" b="b"/>
                <a:pathLst>
                  <a:path w="1892" h="1092">
                    <a:moveTo>
                      <a:pt x="946" y="1092"/>
                    </a:moveTo>
                    <a:lnTo>
                      <a:pt x="0" y="546"/>
                    </a:lnTo>
                    <a:lnTo>
                      <a:pt x="946" y="0"/>
                    </a:lnTo>
                    <a:lnTo>
                      <a:pt x="1892" y="546"/>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1" name="Freeform 10">
                <a:extLst>
                  <a:ext uri="{FF2B5EF4-FFF2-40B4-BE49-F238E27FC236}">
                    <a16:creationId xmlns:a16="http://schemas.microsoft.com/office/drawing/2014/main" id="{E86EE2BE-1279-8659-8854-6D78DED98684}"/>
                  </a:ext>
                </a:extLst>
              </p:cNvPr>
              <p:cNvSpPr/>
              <p:nvPr/>
            </p:nvSpPr>
            <p:spPr>
              <a:xfrm>
                <a:off x="324000" y="4010399"/>
                <a:ext cx="680760" cy="561240"/>
              </a:xfrm>
              <a:custGeom>
                <a:avLst/>
                <a:gdLst/>
                <a:ahLst/>
                <a:cxnLst>
                  <a:cxn ang="3cd4">
                    <a:pos x="hc" y="t"/>
                  </a:cxn>
                  <a:cxn ang="cd2">
                    <a:pos x="l" y="vc"/>
                  </a:cxn>
                  <a:cxn ang="cd4">
                    <a:pos x="hc" y="b"/>
                  </a:cxn>
                  <a:cxn ang="0">
                    <a:pos x="r" y="vc"/>
                  </a:cxn>
                </a:cxnLst>
                <a:rect l="l" t="t" r="r" b="b"/>
                <a:pathLst>
                  <a:path w="1892" h="1560">
                    <a:moveTo>
                      <a:pt x="0" y="1014"/>
                    </a:moveTo>
                    <a:lnTo>
                      <a:pt x="0" y="546"/>
                    </a:lnTo>
                    <a:lnTo>
                      <a:pt x="946" y="0"/>
                    </a:lnTo>
                    <a:lnTo>
                      <a:pt x="1892" y="546"/>
                    </a:lnTo>
                    <a:lnTo>
                      <a:pt x="1892" y="1014"/>
                    </a:lnTo>
                    <a:lnTo>
                      <a:pt x="946" y="1560"/>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2" name="Freeform 11">
                <a:extLst>
                  <a:ext uri="{FF2B5EF4-FFF2-40B4-BE49-F238E27FC236}">
                    <a16:creationId xmlns:a16="http://schemas.microsoft.com/office/drawing/2014/main" id="{BC9521BD-BFFA-334E-C003-F03A44898F0C}"/>
                  </a:ext>
                </a:extLst>
              </p:cNvPr>
              <p:cNvSpPr/>
              <p:nvPr/>
            </p:nvSpPr>
            <p:spPr>
              <a:xfrm>
                <a:off x="421200" y="4192919"/>
                <a:ext cx="169920" cy="97920"/>
              </a:xfrm>
              <a:custGeom>
                <a:avLst/>
                <a:gdLst/>
                <a:ahLst/>
                <a:cxnLst>
                  <a:cxn ang="3cd4">
                    <a:pos x="hc" y="t"/>
                  </a:cxn>
                  <a:cxn ang="cd2">
                    <a:pos x="l" y="vc"/>
                  </a:cxn>
                  <a:cxn ang="cd4">
                    <a:pos x="hc" y="b"/>
                  </a:cxn>
                  <a:cxn ang="0">
                    <a:pos x="r" y="vc"/>
                  </a:cxn>
                </a:cxnLst>
                <a:rect l="l" t="t" r="r" b="b"/>
                <a:pathLst>
                  <a:path w="473" h="273">
                    <a:moveTo>
                      <a:pt x="67" y="78"/>
                    </a:moveTo>
                    <a:lnTo>
                      <a:pt x="406" y="273"/>
                    </a:lnTo>
                    <a:lnTo>
                      <a:pt x="473" y="234"/>
                    </a:lnTo>
                    <a:lnTo>
                      <a:pt x="135" y="39"/>
                    </a:lnTo>
                    <a:lnTo>
                      <a:pt x="202" y="0"/>
                    </a:lnTo>
                    <a:lnTo>
                      <a:pt x="0" y="0"/>
                    </a:lnTo>
                    <a:lnTo>
                      <a:pt x="0" y="117"/>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3" name="Freeform 12">
                <a:extLst>
                  <a:ext uri="{FF2B5EF4-FFF2-40B4-BE49-F238E27FC236}">
                    <a16:creationId xmlns:a16="http://schemas.microsoft.com/office/drawing/2014/main" id="{1E3B9D0E-7B88-D8B0-0EBE-0D6BA9D95C10}"/>
                  </a:ext>
                </a:extLst>
              </p:cNvPr>
              <p:cNvSpPr/>
              <p:nvPr/>
            </p:nvSpPr>
            <p:spPr>
              <a:xfrm>
                <a:off x="591480" y="4206960"/>
                <a:ext cx="169560" cy="97920"/>
              </a:xfrm>
              <a:custGeom>
                <a:avLst/>
                <a:gdLst/>
                <a:ahLst/>
                <a:cxnLst>
                  <a:cxn ang="3cd4">
                    <a:pos x="hc" y="t"/>
                  </a:cxn>
                  <a:cxn ang="cd2">
                    <a:pos x="l" y="vc"/>
                  </a:cxn>
                  <a:cxn ang="cd4">
                    <a:pos x="hc" y="b"/>
                  </a:cxn>
                  <a:cxn ang="0">
                    <a:pos x="r" y="vc"/>
                  </a:cxn>
                </a:cxnLst>
                <a:rect l="l" t="t" r="r" b="b"/>
                <a:pathLst>
                  <a:path w="472" h="273">
                    <a:moveTo>
                      <a:pt x="337" y="234"/>
                    </a:moveTo>
                    <a:lnTo>
                      <a:pt x="270" y="273"/>
                    </a:lnTo>
                    <a:lnTo>
                      <a:pt x="472" y="273"/>
                    </a:lnTo>
                    <a:lnTo>
                      <a:pt x="472" y="156"/>
                    </a:lnTo>
                    <a:lnTo>
                      <a:pt x="405" y="195"/>
                    </a:lnTo>
                    <a:lnTo>
                      <a:pt x="67" y="0"/>
                    </a:lnTo>
                    <a:lnTo>
                      <a:pt x="0" y="39"/>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4" name="Freeform 13">
                <a:extLst>
                  <a:ext uri="{FF2B5EF4-FFF2-40B4-BE49-F238E27FC236}">
                    <a16:creationId xmlns:a16="http://schemas.microsoft.com/office/drawing/2014/main" id="{D6D2565B-627F-0E1B-10A0-6C04BD9467D6}"/>
                  </a:ext>
                </a:extLst>
              </p:cNvPr>
              <p:cNvSpPr/>
              <p:nvPr/>
            </p:nvSpPr>
            <p:spPr>
              <a:xfrm>
                <a:off x="567360" y="4108680"/>
                <a:ext cx="169560" cy="97920"/>
              </a:xfrm>
              <a:custGeom>
                <a:avLst/>
                <a:gdLst/>
                <a:ahLst/>
                <a:cxnLst>
                  <a:cxn ang="3cd4">
                    <a:pos x="hc" y="t"/>
                  </a:cxn>
                  <a:cxn ang="cd2">
                    <a:pos x="l" y="vc"/>
                  </a:cxn>
                  <a:cxn ang="cd4">
                    <a:pos x="hc" y="b"/>
                  </a:cxn>
                  <a:cxn ang="0">
                    <a:pos x="r" y="vc"/>
                  </a:cxn>
                </a:cxnLst>
                <a:rect l="l" t="t" r="r" b="b"/>
                <a:pathLst>
                  <a:path w="472" h="273">
                    <a:moveTo>
                      <a:pt x="67" y="78"/>
                    </a:moveTo>
                    <a:lnTo>
                      <a:pt x="405" y="273"/>
                    </a:lnTo>
                    <a:lnTo>
                      <a:pt x="472" y="234"/>
                    </a:lnTo>
                    <a:lnTo>
                      <a:pt x="135" y="39"/>
                    </a:lnTo>
                    <a:lnTo>
                      <a:pt x="202" y="0"/>
                    </a:lnTo>
                    <a:lnTo>
                      <a:pt x="0" y="0"/>
                    </a:lnTo>
                    <a:lnTo>
                      <a:pt x="0" y="117"/>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15" name="Freeform 14">
                <a:extLst>
                  <a:ext uri="{FF2B5EF4-FFF2-40B4-BE49-F238E27FC236}">
                    <a16:creationId xmlns:a16="http://schemas.microsoft.com/office/drawing/2014/main" id="{8E986B6F-B8BC-484E-9EFE-1D1B19570D88}"/>
                  </a:ext>
                </a:extLst>
              </p:cNvPr>
              <p:cNvSpPr/>
              <p:nvPr/>
            </p:nvSpPr>
            <p:spPr>
              <a:xfrm>
                <a:off x="737640" y="4122720"/>
                <a:ext cx="169560" cy="97920"/>
              </a:xfrm>
              <a:custGeom>
                <a:avLst/>
                <a:gdLst/>
                <a:ahLst/>
                <a:cxnLst>
                  <a:cxn ang="3cd4">
                    <a:pos x="hc" y="t"/>
                  </a:cxn>
                  <a:cxn ang="cd2">
                    <a:pos x="l" y="vc"/>
                  </a:cxn>
                  <a:cxn ang="cd4">
                    <a:pos x="hc" y="b"/>
                  </a:cxn>
                  <a:cxn ang="0">
                    <a:pos x="r" y="vc"/>
                  </a:cxn>
                </a:cxnLst>
                <a:rect l="l" t="t" r="r" b="b"/>
                <a:pathLst>
                  <a:path w="472" h="273">
                    <a:moveTo>
                      <a:pt x="337" y="234"/>
                    </a:moveTo>
                    <a:lnTo>
                      <a:pt x="270" y="273"/>
                    </a:lnTo>
                    <a:lnTo>
                      <a:pt x="472" y="273"/>
                    </a:lnTo>
                    <a:lnTo>
                      <a:pt x="472" y="156"/>
                    </a:lnTo>
                    <a:lnTo>
                      <a:pt x="405" y="195"/>
                    </a:lnTo>
                    <a:lnTo>
                      <a:pt x="67" y="0"/>
                    </a:lnTo>
                    <a:lnTo>
                      <a:pt x="0" y="39"/>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nvGrpSpPr>
          <p:cNvPr id="16" name="Group 15">
            <a:extLst>
              <a:ext uri="{FF2B5EF4-FFF2-40B4-BE49-F238E27FC236}">
                <a16:creationId xmlns:a16="http://schemas.microsoft.com/office/drawing/2014/main" id="{55FFA03B-BE19-C486-DC01-372CDD91472C}"/>
              </a:ext>
            </a:extLst>
          </p:cNvPr>
          <p:cNvGrpSpPr/>
          <p:nvPr/>
        </p:nvGrpSpPr>
        <p:grpSpPr>
          <a:xfrm>
            <a:off x="11309908" y="2809994"/>
            <a:ext cx="882092" cy="678767"/>
            <a:chOff x="2124000" y="4010399"/>
            <a:chExt cx="729359" cy="561240"/>
          </a:xfrm>
        </p:grpSpPr>
        <p:sp>
          <p:nvSpPr>
            <p:cNvPr id="17" name="Freeform 16">
              <a:extLst>
                <a:ext uri="{FF2B5EF4-FFF2-40B4-BE49-F238E27FC236}">
                  <a16:creationId xmlns:a16="http://schemas.microsoft.com/office/drawing/2014/main" id="{5426F1CE-0646-31F0-C3B4-644D87AC1760}"/>
                </a:ext>
              </a:extLst>
            </p:cNvPr>
            <p:cNvSpPr/>
            <p:nvPr/>
          </p:nvSpPr>
          <p:spPr>
            <a:xfrm>
              <a:off x="2482200" y="4319280"/>
              <a:ext cx="371159" cy="238320"/>
            </a:xfrm>
            <a:custGeom>
              <a:avLst/>
              <a:gdLst/>
              <a:ahLst/>
              <a:cxnLst>
                <a:cxn ang="3cd4">
                  <a:pos x="hc" y="t"/>
                </a:cxn>
                <a:cxn ang="cd2">
                  <a:pos x="l" y="vc"/>
                </a:cxn>
                <a:cxn ang="cd4">
                  <a:pos x="hc" y="b"/>
                </a:cxn>
                <a:cxn ang="0">
                  <a:pos x="r" y="vc"/>
                </a:cxn>
              </a:cxnLst>
              <a:rect l="l" t="t" r="r" b="b"/>
              <a:pathLst>
                <a:path w="1032" h="663">
                  <a:moveTo>
                    <a:pt x="0" y="663"/>
                  </a:moveTo>
                  <a:cubicBezTo>
                    <a:pt x="265" y="663"/>
                    <a:pt x="946" y="351"/>
                    <a:pt x="1013" y="234"/>
                  </a:cubicBezTo>
                  <a:cubicBezTo>
                    <a:pt x="1081" y="117"/>
                    <a:pt x="946" y="0"/>
                    <a:pt x="879" y="0"/>
                  </a:cubicBezTo>
                  <a:cubicBezTo>
                    <a:pt x="879" y="167"/>
                    <a:pt x="0" y="384"/>
                    <a:pt x="0" y="663"/>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18" name="Group 17">
              <a:extLst>
                <a:ext uri="{FF2B5EF4-FFF2-40B4-BE49-F238E27FC236}">
                  <a16:creationId xmlns:a16="http://schemas.microsoft.com/office/drawing/2014/main" id="{A710B637-E585-1C39-C808-A0DFA7EC20FC}"/>
                </a:ext>
              </a:extLst>
            </p:cNvPr>
            <p:cNvGrpSpPr/>
            <p:nvPr/>
          </p:nvGrpSpPr>
          <p:grpSpPr>
            <a:xfrm>
              <a:off x="2124000" y="4010399"/>
              <a:ext cx="680760" cy="561240"/>
              <a:chOff x="2124000" y="4010399"/>
              <a:chExt cx="680760" cy="561240"/>
            </a:xfrm>
          </p:grpSpPr>
          <p:sp>
            <p:nvSpPr>
              <p:cNvPr id="19" name="Freeform 18">
                <a:extLst>
                  <a:ext uri="{FF2B5EF4-FFF2-40B4-BE49-F238E27FC236}">
                    <a16:creationId xmlns:a16="http://schemas.microsoft.com/office/drawing/2014/main" id="{0129FE4A-5C24-604D-F1E9-4423E4E6010C}"/>
                  </a:ext>
                </a:extLst>
              </p:cNvPr>
              <p:cNvSpPr/>
              <p:nvPr/>
            </p:nvSpPr>
            <p:spPr>
              <a:xfrm>
                <a:off x="2124000" y="4206960"/>
                <a:ext cx="340200" cy="364679"/>
              </a:xfrm>
              <a:custGeom>
                <a:avLst/>
                <a:gdLst/>
                <a:ahLst/>
                <a:cxnLst>
                  <a:cxn ang="3cd4">
                    <a:pos x="hc" y="t"/>
                  </a:cxn>
                  <a:cxn ang="cd2">
                    <a:pos x="l" y="vc"/>
                  </a:cxn>
                  <a:cxn ang="cd4">
                    <a:pos x="hc" y="b"/>
                  </a:cxn>
                  <a:cxn ang="0">
                    <a:pos x="r" y="vc"/>
                  </a:cxn>
                </a:cxnLst>
                <a:rect l="l" t="t" r="r" b="b"/>
                <a:pathLst>
                  <a:path w="946" h="1014">
                    <a:moveTo>
                      <a:pt x="0" y="468"/>
                    </a:moveTo>
                    <a:lnTo>
                      <a:pt x="0" y="0"/>
                    </a:lnTo>
                    <a:lnTo>
                      <a:pt x="946" y="546"/>
                    </a:lnTo>
                    <a:lnTo>
                      <a:pt x="946" y="1014"/>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0" name="Freeform 19">
                <a:extLst>
                  <a:ext uri="{FF2B5EF4-FFF2-40B4-BE49-F238E27FC236}">
                    <a16:creationId xmlns:a16="http://schemas.microsoft.com/office/drawing/2014/main" id="{A1B6B89C-A853-82C9-79F3-810D8A3FFDA8}"/>
                  </a:ext>
                </a:extLst>
              </p:cNvPr>
              <p:cNvSpPr/>
              <p:nvPr/>
            </p:nvSpPr>
            <p:spPr>
              <a:xfrm>
                <a:off x="2464560" y="4206960"/>
                <a:ext cx="339840" cy="364679"/>
              </a:xfrm>
              <a:custGeom>
                <a:avLst/>
                <a:gdLst/>
                <a:ahLst/>
                <a:cxnLst>
                  <a:cxn ang="3cd4">
                    <a:pos x="hc" y="t"/>
                  </a:cxn>
                  <a:cxn ang="cd2">
                    <a:pos x="l" y="vc"/>
                  </a:cxn>
                  <a:cxn ang="cd4">
                    <a:pos x="hc" y="b"/>
                  </a:cxn>
                  <a:cxn ang="0">
                    <a:pos x="r" y="vc"/>
                  </a:cxn>
                </a:cxnLst>
                <a:rect l="l" t="t" r="r" b="b"/>
                <a:pathLst>
                  <a:path w="945" h="1014">
                    <a:moveTo>
                      <a:pt x="0" y="1014"/>
                    </a:moveTo>
                    <a:lnTo>
                      <a:pt x="0" y="546"/>
                    </a:lnTo>
                    <a:lnTo>
                      <a:pt x="945" y="0"/>
                    </a:lnTo>
                    <a:lnTo>
                      <a:pt x="945" y="468"/>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1" name="Freeform 20">
                <a:extLst>
                  <a:ext uri="{FF2B5EF4-FFF2-40B4-BE49-F238E27FC236}">
                    <a16:creationId xmlns:a16="http://schemas.microsoft.com/office/drawing/2014/main" id="{D569511F-EB8A-EB7A-9C0F-99816ABF566F}"/>
                  </a:ext>
                </a:extLst>
              </p:cNvPr>
              <p:cNvSpPr/>
              <p:nvPr/>
            </p:nvSpPr>
            <p:spPr>
              <a:xfrm>
                <a:off x="2124000" y="4010399"/>
                <a:ext cx="680760" cy="392760"/>
              </a:xfrm>
              <a:custGeom>
                <a:avLst/>
                <a:gdLst/>
                <a:ahLst/>
                <a:cxnLst>
                  <a:cxn ang="3cd4">
                    <a:pos x="hc" y="t"/>
                  </a:cxn>
                  <a:cxn ang="cd2">
                    <a:pos x="l" y="vc"/>
                  </a:cxn>
                  <a:cxn ang="cd4">
                    <a:pos x="hc" y="b"/>
                  </a:cxn>
                  <a:cxn ang="0">
                    <a:pos x="r" y="vc"/>
                  </a:cxn>
                </a:cxnLst>
                <a:rect l="l" t="t" r="r" b="b"/>
                <a:pathLst>
                  <a:path w="1892" h="1092">
                    <a:moveTo>
                      <a:pt x="946" y="1092"/>
                    </a:moveTo>
                    <a:lnTo>
                      <a:pt x="0" y="546"/>
                    </a:lnTo>
                    <a:lnTo>
                      <a:pt x="946" y="0"/>
                    </a:lnTo>
                    <a:lnTo>
                      <a:pt x="1892" y="546"/>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2" name="Freeform 21">
                <a:extLst>
                  <a:ext uri="{FF2B5EF4-FFF2-40B4-BE49-F238E27FC236}">
                    <a16:creationId xmlns:a16="http://schemas.microsoft.com/office/drawing/2014/main" id="{9C105C39-EECC-80B0-A036-5D9E3752692F}"/>
                  </a:ext>
                </a:extLst>
              </p:cNvPr>
              <p:cNvSpPr/>
              <p:nvPr/>
            </p:nvSpPr>
            <p:spPr>
              <a:xfrm>
                <a:off x="2124000" y="4010399"/>
                <a:ext cx="680760" cy="561240"/>
              </a:xfrm>
              <a:custGeom>
                <a:avLst/>
                <a:gdLst/>
                <a:ahLst/>
                <a:cxnLst>
                  <a:cxn ang="3cd4">
                    <a:pos x="hc" y="t"/>
                  </a:cxn>
                  <a:cxn ang="cd2">
                    <a:pos x="l" y="vc"/>
                  </a:cxn>
                  <a:cxn ang="cd4">
                    <a:pos x="hc" y="b"/>
                  </a:cxn>
                  <a:cxn ang="0">
                    <a:pos x="r" y="vc"/>
                  </a:cxn>
                </a:cxnLst>
                <a:rect l="l" t="t" r="r" b="b"/>
                <a:pathLst>
                  <a:path w="1892" h="1560">
                    <a:moveTo>
                      <a:pt x="0" y="1014"/>
                    </a:moveTo>
                    <a:lnTo>
                      <a:pt x="0" y="546"/>
                    </a:lnTo>
                    <a:lnTo>
                      <a:pt x="946" y="0"/>
                    </a:lnTo>
                    <a:lnTo>
                      <a:pt x="1892" y="546"/>
                    </a:lnTo>
                    <a:lnTo>
                      <a:pt x="1892" y="1014"/>
                    </a:lnTo>
                    <a:lnTo>
                      <a:pt x="946" y="1560"/>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3" name="Freeform 22">
                <a:extLst>
                  <a:ext uri="{FF2B5EF4-FFF2-40B4-BE49-F238E27FC236}">
                    <a16:creationId xmlns:a16="http://schemas.microsoft.com/office/drawing/2014/main" id="{D832FE4D-3245-CDF2-99A6-335BF4D0D152}"/>
                  </a:ext>
                </a:extLst>
              </p:cNvPr>
              <p:cNvSpPr/>
              <p:nvPr/>
            </p:nvSpPr>
            <p:spPr>
              <a:xfrm>
                <a:off x="2221200" y="4192919"/>
                <a:ext cx="169920" cy="97920"/>
              </a:xfrm>
              <a:custGeom>
                <a:avLst/>
                <a:gdLst/>
                <a:ahLst/>
                <a:cxnLst>
                  <a:cxn ang="3cd4">
                    <a:pos x="hc" y="t"/>
                  </a:cxn>
                  <a:cxn ang="cd2">
                    <a:pos x="l" y="vc"/>
                  </a:cxn>
                  <a:cxn ang="cd4">
                    <a:pos x="hc" y="b"/>
                  </a:cxn>
                  <a:cxn ang="0">
                    <a:pos x="r" y="vc"/>
                  </a:cxn>
                </a:cxnLst>
                <a:rect l="l" t="t" r="r" b="b"/>
                <a:pathLst>
                  <a:path w="473" h="273">
                    <a:moveTo>
                      <a:pt x="67" y="78"/>
                    </a:moveTo>
                    <a:lnTo>
                      <a:pt x="406" y="273"/>
                    </a:lnTo>
                    <a:lnTo>
                      <a:pt x="473" y="234"/>
                    </a:lnTo>
                    <a:lnTo>
                      <a:pt x="135" y="39"/>
                    </a:lnTo>
                    <a:lnTo>
                      <a:pt x="202" y="0"/>
                    </a:lnTo>
                    <a:lnTo>
                      <a:pt x="0" y="0"/>
                    </a:lnTo>
                    <a:lnTo>
                      <a:pt x="0" y="117"/>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4" name="Freeform 23">
                <a:extLst>
                  <a:ext uri="{FF2B5EF4-FFF2-40B4-BE49-F238E27FC236}">
                    <a16:creationId xmlns:a16="http://schemas.microsoft.com/office/drawing/2014/main" id="{39FD6E79-E3C4-2E04-0DDB-C1CACC7024D9}"/>
                  </a:ext>
                </a:extLst>
              </p:cNvPr>
              <p:cNvSpPr/>
              <p:nvPr/>
            </p:nvSpPr>
            <p:spPr>
              <a:xfrm>
                <a:off x="2391480" y="4206960"/>
                <a:ext cx="169560" cy="97920"/>
              </a:xfrm>
              <a:custGeom>
                <a:avLst/>
                <a:gdLst/>
                <a:ahLst/>
                <a:cxnLst>
                  <a:cxn ang="3cd4">
                    <a:pos x="hc" y="t"/>
                  </a:cxn>
                  <a:cxn ang="cd2">
                    <a:pos x="l" y="vc"/>
                  </a:cxn>
                  <a:cxn ang="cd4">
                    <a:pos x="hc" y="b"/>
                  </a:cxn>
                  <a:cxn ang="0">
                    <a:pos x="r" y="vc"/>
                  </a:cxn>
                </a:cxnLst>
                <a:rect l="l" t="t" r="r" b="b"/>
                <a:pathLst>
                  <a:path w="472" h="273">
                    <a:moveTo>
                      <a:pt x="337" y="234"/>
                    </a:moveTo>
                    <a:lnTo>
                      <a:pt x="270" y="273"/>
                    </a:lnTo>
                    <a:lnTo>
                      <a:pt x="472" y="273"/>
                    </a:lnTo>
                    <a:lnTo>
                      <a:pt x="472" y="156"/>
                    </a:lnTo>
                    <a:lnTo>
                      <a:pt x="405" y="195"/>
                    </a:lnTo>
                    <a:lnTo>
                      <a:pt x="67" y="0"/>
                    </a:lnTo>
                    <a:lnTo>
                      <a:pt x="0" y="39"/>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5" name="Freeform 24">
                <a:extLst>
                  <a:ext uri="{FF2B5EF4-FFF2-40B4-BE49-F238E27FC236}">
                    <a16:creationId xmlns:a16="http://schemas.microsoft.com/office/drawing/2014/main" id="{CC1A8303-BA75-69D3-1FDD-04919EA71707}"/>
                  </a:ext>
                </a:extLst>
              </p:cNvPr>
              <p:cNvSpPr/>
              <p:nvPr/>
            </p:nvSpPr>
            <p:spPr>
              <a:xfrm>
                <a:off x="2367360" y="4108680"/>
                <a:ext cx="169560" cy="97920"/>
              </a:xfrm>
              <a:custGeom>
                <a:avLst/>
                <a:gdLst/>
                <a:ahLst/>
                <a:cxnLst>
                  <a:cxn ang="3cd4">
                    <a:pos x="hc" y="t"/>
                  </a:cxn>
                  <a:cxn ang="cd2">
                    <a:pos x="l" y="vc"/>
                  </a:cxn>
                  <a:cxn ang="cd4">
                    <a:pos x="hc" y="b"/>
                  </a:cxn>
                  <a:cxn ang="0">
                    <a:pos x="r" y="vc"/>
                  </a:cxn>
                </a:cxnLst>
                <a:rect l="l" t="t" r="r" b="b"/>
                <a:pathLst>
                  <a:path w="472" h="273">
                    <a:moveTo>
                      <a:pt x="67" y="78"/>
                    </a:moveTo>
                    <a:lnTo>
                      <a:pt x="405" y="273"/>
                    </a:lnTo>
                    <a:lnTo>
                      <a:pt x="472" y="234"/>
                    </a:lnTo>
                    <a:lnTo>
                      <a:pt x="135" y="39"/>
                    </a:lnTo>
                    <a:lnTo>
                      <a:pt x="202" y="0"/>
                    </a:lnTo>
                    <a:lnTo>
                      <a:pt x="0" y="0"/>
                    </a:lnTo>
                    <a:lnTo>
                      <a:pt x="0" y="117"/>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26" name="Freeform 25">
                <a:extLst>
                  <a:ext uri="{FF2B5EF4-FFF2-40B4-BE49-F238E27FC236}">
                    <a16:creationId xmlns:a16="http://schemas.microsoft.com/office/drawing/2014/main" id="{9B2F488C-7657-807A-6589-6C30FD2A8469}"/>
                  </a:ext>
                </a:extLst>
              </p:cNvPr>
              <p:cNvSpPr/>
              <p:nvPr/>
            </p:nvSpPr>
            <p:spPr>
              <a:xfrm>
                <a:off x="2537640" y="4122720"/>
                <a:ext cx="169560" cy="97920"/>
              </a:xfrm>
              <a:custGeom>
                <a:avLst/>
                <a:gdLst/>
                <a:ahLst/>
                <a:cxnLst>
                  <a:cxn ang="3cd4">
                    <a:pos x="hc" y="t"/>
                  </a:cxn>
                  <a:cxn ang="cd2">
                    <a:pos x="l" y="vc"/>
                  </a:cxn>
                  <a:cxn ang="cd4">
                    <a:pos x="hc" y="b"/>
                  </a:cxn>
                  <a:cxn ang="0">
                    <a:pos x="r" y="vc"/>
                  </a:cxn>
                </a:cxnLst>
                <a:rect l="l" t="t" r="r" b="b"/>
                <a:pathLst>
                  <a:path w="472" h="273">
                    <a:moveTo>
                      <a:pt x="337" y="234"/>
                    </a:moveTo>
                    <a:lnTo>
                      <a:pt x="270" y="273"/>
                    </a:lnTo>
                    <a:lnTo>
                      <a:pt x="472" y="273"/>
                    </a:lnTo>
                    <a:lnTo>
                      <a:pt x="472" y="156"/>
                    </a:lnTo>
                    <a:lnTo>
                      <a:pt x="405" y="195"/>
                    </a:lnTo>
                    <a:lnTo>
                      <a:pt x="67" y="0"/>
                    </a:lnTo>
                    <a:lnTo>
                      <a:pt x="0" y="39"/>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grpSp>
        <p:nvGrpSpPr>
          <p:cNvPr id="27" name="Group 26">
            <a:extLst>
              <a:ext uri="{FF2B5EF4-FFF2-40B4-BE49-F238E27FC236}">
                <a16:creationId xmlns:a16="http://schemas.microsoft.com/office/drawing/2014/main" id="{46E93864-6977-8E34-98A5-19179F4A175D}"/>
              </a:ext>
            </a:extLst>
          </p:cNvPr>
          <p:cNvGrpSpPr/>
          <p:nvPr/>
        </p:nvGrpSpPr>
        <p:grpSpPr>
          <a:xfrm>
            <a:off x="10230585" y="3245381"/>
            <a:ext cx="882092" cy="678767"/>
            <a:chOff x="1231560" y="4370400"/>
            <a:chExt cx="729359" cy="561240"/>
          </a:xfrm>
        </p:grpSpPr>
        <p:sp>
          <p:nvSpPr>
            <p:cNvPr id="28" name="Freeform 27">
              <a:extLst>
                <a:ext uri="{FF2B5EF4-FFF2-40B4-BE49-F238E27FC236}">
                  <a16:creationId xmlns:a16="http://schemas.microsoft.com/office/drawing/2014/main" id="{7C0E4D4A-33F4-CE5D-19CC-1553EC8AD31A}"/>
                </a:ext>
              </a:extLst>
            </p:cNvPr>
            <p:cNvSpPr/>
            <p:nvPr/>
          </p:nvSpPr>
          <p:spPr>
            <a:xfrm>
              <a:off x="1589760" y="4679280"/>
              <a:ext cx="371159" cy="238320"/>
            </a:xfrm>
            <a:custGeom>
              <a:avLst/>
              <a:gdLst/>
              <a:ahLst/>
              <a:cxnLst>
                <a:cxn ang="3cd4">
                  <a:pos x="hc" y="t"/>
                </a:cxn>
                <a:cxn ang="cd2">
                  <a:pos x="l" y="vc"/>
                </a:cxn>
                <a:cxn ang="cd4">
                  <a:pos x="hc" y="b"/>
                </a:cxn>
                <a:cxn ang="0">
                  <a:pos x="r" y="vc"/>
                </a:cxn>
              </a:cxnLst>
              <a:rect l="l" t="t" r="r" b="b"/>
              <a:pathLst>
                <a:path w="1032" h="663">
                  <a:moveTo>
                    <a:pt x="0" y="663"/>
                  </a:moveTo>
                  <a:cubicBezTo>
                    <a:pt x="265" y="663"/>
                    <a:pt x="946" y="351"/>
                    <a:pt x="1013" y="234"/>
                  </a:cubicBezTo>
                  <a:cubicBezTo>
                    <a:pt x="1081" y="117"/>
                    <a:pt x="946" y="0"/>
                    <a:pt x="879" y="0"/>
                  </a:cubicBezTo>
                  <a:cubicBezTo>
                    <a:pt x="879" y="167"/>
                    <a:pt x="0" y="384"/>
                    <a:pt x="0" y="663"/>
                  </a:cubicBezTo>
                  <a:close/>
                </a:path>
              </a:pathLst>
            </a:custGeom>
            <a:solidFill>
              <a:srgbClr val="DDDDDD"/>
            </a:solidFill>
            <a:ln w="14400">
              <a:solidFill>
                <a:srgbClr val="DDDDDD"/>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nvGrpSpPr>
            <p:cNvPr id="29" name="Group 28">
              <a:extLst>
                <a:ext uri="{FF2B5EF4-FFF2-40B4-BE49-F238E27FC236}">
                  <a16:creationId xmlns:a16="http://schemas.microsoft.com/office/drawing/2014/main" id="{176AE98B-1FF7-F54F-1AB9-438BCE271C23}"/>
                </a:ext>
              </a:extLst>
            </p:cNvPr>
            <p:cNvGrpSpPr/>
            <p:nvPr/>
          </p:nvGrpSpPr>
          <p:grpSpPr>
            <a:xfrm>
              <a:off x="1231560" y="4370400"/>
              <a:ext cx="680760" cy="561240"/>
              <a:chOff x="1231560" y="4370400"/>
              <a:chExt cx="680760" cy="561240"/>
            </a:xfrm>
          </p:grpSpPr>
          <p:sp>
            <p:nvSpPr>
              <p:cNvPr id="30" name="Freeform 29">
                <a:extLst>
                  <a:ext uri="{FF2B5EF4-FFF2-40B4-BE49-F238E27FC236}">
                    <a16:creationId xmlns:a16="http://schemas.microsoft.com/office/drawing/2014/main" id="{6EC21C6A-1516-D2FB-2963-994B2507C675}"/>
                  </a:ext>
                </a:extLst>
              </p:cNvPr>
              <p:cNvSpPr/>
              <p:nvPr/>
            </p:nvSpPr>
            <p:spPr>
              <a:xfrm>
                <a:off x="1231560" y="4566960"/>
                <a:ext cx="340200" cy="364679"/>
              </a:xfrm>
              <a:custGeom>
                <a:avLst/>
                <a:gdLst/>
                <a:ahLst/>
                <a:cxnLst>
                  <a:cxn ang="3cd4">
                    <a:pos x="hc" y="t"/>
                  </a:cxn>
                  <a:cxn ang="cd2">
                    <a:pos x="l" y="vc"/>
                  </a:cxn>
                  <a:cxn ang="cd4">
                    <a:pos x="hc" y="b"/>
                  </a:cxn>
                  <a:cxn ang="0">
                    <a:pos x="r" y="vc"/>
                  </a:cxn>
                </a:cxnLst>
                <a:rect l="l" t="t" r="r" b="b"/>
                <a:pathLst>
                  <a:path w="946" h="1014">
                    <a:moveTo>
                      <a:pt x="0" y="468"/>
                    </a:moveTo>
                    <a:lnTo>
                      <a:pt x="0" y="0"/>
                    </a:lnTo>
                    <a:lnTo>
                      <a:pt x="946" y="546"/>
                    </a:lnTo>
                    <a:lnTo>
                      <a:pt x="946" y="1014"/>
                    </a:lnTo>
                    <a:close/>
                  </a:path>
                </a:pathLst>
              </a:custGeom>
              <a:gradFill>
                <a:gsLst>
                  <a:gs pos="0">
                    <a:srgbClr val="0073BC"/>
                  </a:gs>
                  <a:gs pos="100000">
                    <a:srgbClr val="7FB9DD"/>
                  </a:gs>
                </a:gsLst>
                <a:lin ang="4320000"/>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1" name="Freeform 30">
                <a:extLst>
                  <a:ext uri="{FF2B5EF4-FFF2-40B4-BE49-F238E27FC236}">
                    <a16:creationId xmlns:a16="http://schemas.microsoft.com/office/drawing/2014/main" id="{822992D3-8324-B39C-15EF-4E91810B510C}"/>
                  </a:ext>
                </a:extLst>
              </p:cNvPr>
              <p:cNvSpPr/>
              <p:nvPr/>
            </p:nvSpPr>
            <p:spPr>
              <a:xfrm>
                <a:off x="1572119" y="4566960"/>
                <a:ext cx="339840" cy="364679"/>
              </a:xfrm>
              <a:custGeom>
                <a:avLst/>
                <a:gdLst/>
                <a:ahLst/>
                <a:cxnLst>
                  <a:cxn ang="3cd4">
                    <a:pos x="hc" y="t"/>
                  </a:cxn>
                  <a:cxn ang="cd2">
                    <a:pos x="l" y="vc"/>
                  </a:cxn>
                  <a:cxn ang="cd4">
                    <a:pos x="hc" y="b"/>
                  </a:cxn>
                  <a:cxn ang="0">
                    <a:pos x="r" y="vc"/>
                  </a:cxn>
                </a:cxnLst>
                <a:rect l="l" t="t" r="r" b="b"/>
                <a:pathLst>
                  <a:path w="945" h="1014">
                    <a:moveTo>
                      <a:pt x="0" y="1014"/>
                    </a:moveTo>
                    <a:lnTo>
                      <a:pt x="0" y="546"/>
                    </a:lnTo>
                    <a:lnTo>
                      <a:pt x="945" y="0"/>
                    </a:lnTo>
                    <a:lnTo>
                      <a:pt x="945" y="468"/>
                    </a:lnTo>
                    <a:close/>
                  </a:path>
                </a:pathLst>
              </a:custGeom>
              <a:gradFill>
                <a:gsLst>
                  <a:gs pos="0">
                    <a:srgbClr val="7FB9DD"/>
                  </a:gs>
                  <a:gs pos="100000">
                    <a:srgbClr val="0073BC"/>
                  </a:gs>
                </a:gsLst>
                <a:path path="rect">
                  <a:fillToRect l="70000" t="30000" r="30000" b="70000"/>
                </a:path>
              </a:gradFill>
              <a:ln w="14400">
                <a:solidFill>
                  <a:srgbClr val="FFFFFF"/>
                </a:solidFill>
                <a:prstDash val="solid"/>
                <a:round/>
              </a:ln>
            </p:spPr>
            <p:txBody>
              <a:bodyPr wrap="square" lIns="74016" tIns="19592" rIns="74016" bIns="19592"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2" name="Freeform 31">
                <a:extLst>
                  <a:ext uri="{FF2B5EF4-FFF2-40B4-BE49-F238E27FC236}">
                    <a16:creationId xmlns:a16="http://schemas.microsoft.com/office/drawing/2014/main" id="{7E232839-65CB-7744-E71A-034B9073712A}"/>
                  </a:ext>
                </a:extLst>
              </p:cNvPr>
              <p:cNvSpPr/>
              <p:nvPr/>
            </p:nvSpPr>
            <p:spPr>
              <a:xfrm>
                <a:off x="1231560" y="4370400"/>
                <a:ext cx="680760" cy="392760"/>
              </a:xfrm>
              <a:custGeom>
                <a:avLst/>
                <a:gdLst/>
                <a:ahLst/>
                <a:cxnLst>
                  <a:cxn ang="3cd4">
                    <a:pos x="hc" y="t"/>
                  </a:cxn>
                  <a:cxn ang="cd2">
                    <a:pos x="l" y="vc"/>
                  </a:cxn>
                  <a:cxn ang="cd4">
                    <a:pos x="hc" y="b"/>
                  </a:cxn>
                  <a:cxn ang="0">
                    <a:pos x="r" y="vc"/>
                  </a:cxn>
                </a:cxnLst>
                <a:rect l="l" t="t" r="r" b="b"/>
                <a:pathLst>
                  <a:path w="1892" h="1092">
                    <a:moveTo>
                      <a:pt x="946" y="1092"/>
                    </a:moveTo>
                    <a:lnTo>
                      <a:pt x="0" y="546"/>
                    </a:lnTo>
                    <a:lnTo>
                      <a:pt x="946" y="0"/>
                    </a:lnTo>
                    <a:lnTo>
                      <a:pt x="1892" y="546"/>
                    </a:lnTo>
                    <a:close/>
                  </a:path>
                </a:pathLst>
              </a:custGeom>
              <a:gradFill>
                <a:gsLst>
                  <a:gs pos="0">
                    <a:srgbClr val="0073BC"/>
                  </a:gs>
                  <a:gs pos="100000">
                    <a:srgbClr val="7FB9DD"/>
                  </a:gs>
                </a:gsLst>
                <a:lin ang="5400000"/>
              </a:gradFill>
              <a:ln w="14400">
                <a:solidFill>
                  <a:srgbClr val="FFFFFF"/>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3" name="Freeform 32">
                <a:extLst>
                  <a:ext uri="{FF2B5EF4-FFF2-40B4-BE49-F238E27FC236}">
                    <a16:creationId xmlns:a16="http://schemas.microsoft.com/office/drawing/2014/main" id="{6C670D47-5772-49CF-3C1D-9B34C7B7562C}"/>
                  </a:ext>
                </a:extLst>
              </p:cNvPr>
              <p:cNvSpPr/>
              <p:nvPr/>
            </p:nvSpPr>
            <p:spPr>
              <a:xfrm>
                <a:off x="1231560" y="4370400"/>
                <a:ext cx="680760" cy="561240"/>
              </a:xfrm>
              <a:custGeom>
                <a:avLst/>
                <a:gdLst/>
                <a:ahLst/>
                <a:cxnLst>
                  <a:cxn ang="3cd4">
                    <a:pos x="hc" y="t"/>
                  </a:cxn>
                  <a:cxn ang="cd2">
                    <a:pos x="l" y="vc"/>
                  </a:cxn>
                  <a:cxn ang="cd4">
                    <a:pos x="hc" y="b"/>
                  </a:cxn>
                  <a:cxn ang="0">
                    <a:pos x="r" y="vc"/>
                  </a:cxn>
                </a:cxnLst>
                <a:rect l="l" t="t" r="r" b="b"/>
                <a:pathLst>
                  <a:path w="1892" h="1560">
                    <a:moveTo>
                      <a:pt x="0" y="1014"/>
                    </a:moveTo>
                    <a:lnTo>
                      <a:pt x="0" y="546"/>
                    </a:lnTo>
                    <a:lnTo>
                      <a:pt x="946" y="0"/>
                    </a:lnTo>
                    <a:lnTo>
                      <a:pt x="1892" y="546"/>
                    </a:lnTo>
                    <a:lnTo>
                      <a:pt x="1892" y="1014"/>
                    </a:lnTo>
                    <a:lnTo>
                      <a:pt x="946" y="1560"/>
                    </a:lnTo>
                    <a:close/>
                  </a:path>
                </a:pathLst>
              </a:custGeom>
              <a:noFill/>
              <a:ln w="14400">
                <a:solidFill>
                  <a:srgbClr val="000000"/>
                </a:solidFill>
                <a:prstDash val="solid"/>
                <a:roun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4" name="Freeform 33">
                <a:extLst>
                  <a:ext uri="{FF2B5EF4-FFF2-40B4-BE49-F238E27FC236}">
                    <a16:creationId xmlns:a16="http://schemas.microsoft.com/office/drawing/2014/main" id="{9D518104-6AB4-BB2E-DCCA-AA564CC796E8}"/>
                  </a:ext>
                </a:extLst>
              </p:cNvPr>
              <p:cNvSpPr/>
              <p:nvPr/>
            </p:nvSpPr>
            <p:spPr>
              <a:xfrm>
                <a:off x="1328760" y="4552919"/>
                <a:ext cx="169920" cy="97920"/>
              </a:xfrm>
              <a:custGeom>
                <a:avLst/>
                <a:gdLst/>
                <a:ahLst/>
                <a:cxnLst>
                  <a:cxn ang="3cd4">
                    <a:pos x="hc" y="t"/>
                  </a:cxn>
                  <a:cxn ang="cd2">
                    <a:pos x="l" y="vc"/>
                  </a:cxn>
                  <a:cxn ang="cd4">
                    <a:pos x="hc" y="b"/>
                  </a:cxn>
                  <a:cxn ang="0">
                    <a:pos x="r" y="vc"/>
                  </a:cxn>
                </a:cxnLst>
                <a:rect l="l" t="t" r="r" b="b"/>
                <a:pathLst>
                  <a:path w="473" h="273">
                    <a:moveTo>
                      <a:pt x="67" y="78"/>
                    </a:moveTo>
                    <a:lnTo>
                      <a:pt x="406" y="273"/>
                    </a:lnTo>
                    <a:lnTo>
                      <a:pt x="473" y="234"/>
                    </a:lnTo>
                    <a:lnTo>
                      <a:pt x="135" y="39"/>
                    </a:lnTo>
                    <a:lnTo>
                      <a:pt x="202" y="0"/>
                    </a:lnTo>
                    <a:lnTo>
                      <a:pt x="0" y="0"/>
                    </a:lnTo>
                    <a:lnTo>
                      <a:pt x="0" y="117"/>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5" name="Freeform 34">
                <a:extLst>
                  <a:ext uri="{FF2B5EF4-FFF2-40B4-BE49-F238E27FC236}">
                    <a16:creationId xmlns:a16="http://schemas.microsoft.com/office/drawing/2014/main" id="{3BB38BD1-F2AC-81E7-23AD-AB999A701393}"/>
                  </a:ext>
                </a:extLst>
              </p:cNvPr>
              <p:cNvSpPr/>
              <p:nvPr/>
            </p:nvSpPr>
            <p:spPr>
              <a:xfrm>
                <a:off x="1499039" y="4566960"/>
                <a:ext cx="169560" cy="97920"/>
              </a:xfrm>
              <a:custGeom>
                <a:avLst/>
                <a:gdLst/>
                <a:ahLst/>
                <a:cxnLst>
                  <a:cxn ang="3cd4">
                    <a:pos x="hc" y="t"/>
                  </a:cxn>
                  <a:cxn ang="cd2">
                    <a:pos x="l" y="vc"/>
                  </a:cxn>
                  <a:cxn ang="cd4">
                    <a:pos x="hc" y="b"/>
                  </a:cxn>
                  <a:cxn ang="0">
                    <a:pos x="r" y="vc"/>
                  </a:cxn>
                </a:cxnLst>
                <a:rect l="l" t="t" r="r" b="b"/>
                <a:pathLst>
                  <a:path w="472" h="273">
                    <a:moveTo>
                      <a:pt x="337" y="234"/>
                    </a:moveTo>
                    <a:lnTo>
                      <a:pt x="270" y="273"/>
                    </a:lnTo>
                    <a:lnTo>
                      <a:pt x="472" y="273"/>
                    </a:lnTo>
                    <a:lnTo>
                      <a:pt x="472" y="156"/>
                    </a:lnTo>
                    <a:lnTo>
                      <a:pt x="405" y="195"/>
                    </a:lnTo>
                    <a:lnTo>
                      <a:pt x="67" y="0"/>
                    </a:lnTo>
                    <a:lnTo>
                      <a:pt x="0" y="39"/>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6" name="Freeform 35">
                <a:extLst>
                  <a:ext uri="{FF2B5EF4-FFF2-40B4-BE49-F238E27FC236}">
                    <a16:creationId xmlns:a16="http://schemas.microsoft.com/office/drawing/2014/main" id="{4491B2EF-6868-B27F-CF8F-1EEAA25CF040}"/>
                  </a:ext>
                </a:extLst>
              </p:cNvPr>
              <p:cNvSpPr/>
              <p:nvPr/>
            </p:nvSpPr>
            <p:spPr>
              <a:xfrm>
                <a:off x="1474919" y="4468680"/>
                <a:ext cx="169560" cy="97920"/>
              </a:xfrm>
              <a:custGeom>
                <a:avLst/>
                <a:gdLst/>
                <a:ahLst/>
                <a:cxnLst>
                  <a:cxn ang="3cd4">
                    <a:pos x="hc" y="t"/>
                  </a:cxn>
                  <a:cxn ang="cd2">
                    <a:pos x="l" y="vc"/>
                  </a:cxn>
                  <a:cxn ang="cd4">
                    <a:pos x="hc" y="b"/>
                  </a:cxn>
                  <a:cxn ang="0">
                    <a:pos x="r" y="vc"/>
                  </a:cxn>
                </a:cxnLst>
                <a:rect l="l" t="t" r="r" b="b"/>
                <a:pathLst>
                  <a:path w="472" h="273">
                    <a:moveTo>
                      <a:pt x="67" y="78"/>
                    </a:moveTo>
                    <a:lnTo>
                      <a:pt x="405" y="273"/>
                    </a:lnTo>
                    <a:lnTo>
                      <a:pt x="472" y="234"/>
                    </a:lnTo>
                    <a:lnTo>
                      <a:pt x="135" y="39"/>
                    </a:lnTo>
                    <a:lnTo>
                      <a:pt x="202" y="0"/>
                    </a:lnTo>
                    <a:lnTo>
                      <a:pt x="0" y="0"/>
                    </a:lnTo>
                    <a:lnTo>
                      <a:pt x="0" y="117"/>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sp>
            <p:nvSpPr>
              <p:cNvPr id="37" name="Freeform 36">
                <a:extLst>
                  <a:ext uri="{FF2B5EF4-FFF2-40B4-BE49-F238E27FC236}">
                    <a16:creationId xmlns:a16="http://schemas.microsoft.com/office/drawing/2014/main" id="{1B88C80C-5937-F533-11A0-21BA33D5C847}"/>
                  </a:ext>
                </a:extLst>
              </p:cNvPr>
              <p:cNvSpPr/>
              <p:nvPr/>
            </p:nvSpPr>
            <p:spPr>
              <a:xfrm>
                <a:off x="1645200" y="4482720"/>
                <a:ext cx="169560" cy="97920"/>
              </a:xfrm>
              <a:custGeom>
                <a:avLst/>
                <a:gdLst/>
                <a:ahLst/>
                <a:cxnLst>
                  <a:cxn ang="3cd4">
                    <a:pos x="hc" y="t"/>
                  </a:cxn>
                  <a:cxn ang="cd2">
                    <a:pos x="l" y="vc"/>
                  </a:cxn>
                  <a:cxn ang="cd4">
                    <a:pos x="hc" y="b"/>
                  </a:cxn>
                  <a:cxn ang="0">
                    <a:pos x="r" y="vc"/>
                  </a:cxn>
                </a:cxnLst>
                <a:rect l="l" t="t" r="r" b="b"/>
                <a:pathLst>
                  <a:path w="472" h="273">
                    <a:moveTo>
                      <a:pt x="337" y="234"/>
                    </a:moveTo>
                    <a:lnTo>
                      <a:pt x="270" y="273"/>
                    </a:lnTo>
                    <a:lnTo>
                      <a:pt x="472" y="273"/>
                    </a:lnTo>
                    <a:lnTo>
                      <a:pt x="472" y="156"/>
                    </a:lnTo>
                    <a:lnTo>
                      <a:pt x="405" y="195"/>
                    </a:lnTo>
                    <a:lnTo>
                      <a:pt x="67" y="0"/>
                    </a:lnTo>
                    <a:lnTo>
                      <a:pt x="0" y="39"/>
                    </a:lnTo>
                    <a:close/>
                  </a:path>
                </a:pathLst>
              </a:custGeom>
              <a:solidFill>
                <a:srgbClr val="FFFFFF"/>
              </a:solidFill>
              <a:ln w="14400">
                <a:solidFill>
                  <a:srgbClr val="FFFFFF"/>
                </a:solidFill>
                <a:prstDash val="solid"/>
              </a:ln>
            </p:spPr>
            <p:txBody>
              <a:bodyPr wrap="square" lIns="117554" tIns="63131" rIns="117554" bIns="63131" anchor="ctr" anchorCtr="0" compatLnSpc="0">
                <a:noAutofit/>
              </a:bodyPr>
              <a:lstStyle/>
              <a:p>
                <a:pPr hangingPunct="0"/>
                <a:endParaRPr lang="en-GB" sz="2177">
                  <a:latin typeface="Liberation Sans" pitchFamily="18"/>
                  <a:ea typeface="Noto Sans CJK SC" pitchFamily="2"/>
                  <a:cs typeface="FreeSans" pitchFamily="2"/>
                </a:endParaRPr>
              </a:p>
            </p:txBody>
          </p:sp>
        </p:grpSp>
      </p:grpSp>
      <p:sp>
        <p:nvSpPr>
          <p:cNvPr id="38" name="Freeform 37">
            <a:extLst>
              <a:ext uri="{FF2B5EF4-FFF2-40B4-BE49-F238E27FC236}">
                <a16:creationId xmlns:a16="http://schemas.microsoft.com/office/drawing/2014/main" id="{F35231F2-0668-92B6-747E-62CFD9441DE5}"/>
              </a:ext>
            </a:extLst>
          </p:cNvPr>
          <p:cNvSpPr/>
          <p:nvPr/>
        </p:nvSpPr>
        <p:spPr>
          <a:xfrm>
            <a:off x="9786055" y="1834730"/>
            <a:ext cx="652644" cy="1044491"/>
          </a:xfrm>
          <a:custGeom>
            <a:avLst/>
            <a:gdLst/>
            <a:ahLst/>
            <a:cxnLst>
              <a:cxn ang="3cd4">
                <a:pos x="hc" y="t"/>
              </a:cxn>
              <a:cxn ang="cd2">
                <a:pos x="l" y="vc"/>
              </a:cxn>
              <a:cxn ang="cd4">
                <a:pos x="hc" y="b"/>
              </a:cxn>
              <a:cxn ang="0">
                <a:pos x="r" y="vc"/>
              </a:cxn>
            </a:cxnLst>
            <a:rect l="l" t="t" r="r" b="b"/>
            <a:pathLst>
              <a:path w="1500" h="2400" fill="none">
                <a:moveTo>
                  <a:pt x="0" y="2400"/>
                </a:moveTo>
                <a:lnTo>
                  <a:pt x="1500" y="0"/>
                </a:lnTo>
              </a:path>
            </a:pathLst>
          </a:custGeom>
          <a:noFill/>
          <a:ln w="38160">
            <a:solidFill>
              <a:srgbClr val="3465A4"/>
            </a:solidFill>
            <a:prstDash val="solid"/>
            <a:tailEnd type="arrow"/>
          </a:ln>
        </p:spPr>
        <p:txBody>
          <a:bodyPr wrap="square" lIns="131487" tIns="77063" rIns="131487" bIns="77063" anchor="ctr" anchorCtr="0" compatLnSpc="0"/>
          <a:lstStyle/>
          <a:p>
            <a:pPr hangingPunct="0"/>
            <a:endParaRPr lang="en-GB" sz="2177">
              <a:latin typeface="Liberation Sans" pitchFamily="18"/>
              <a:ea typeface="Noto Sans CJK SC" pitchFamily="2"/>
              <a:cs typeface="FreeSans" pitchFamily="2"/>
            </a:endParaRPr>
          </a:p>
        </p:txBody>
      </p:sp>
      <p:sp>
        <p:nvSpPr>
          <p:cNvPr id="39" name="Freeform 38">
            <a:extLst>
              <a:ext uri="{FF2B5EF4-FFF2-40B4-BE49-F238E27FC236}">
                <a16:creationId xmlns:a16="http://schemas.microsoft.com/office/drawing/2014/main" id="{61AEBEE2-6AE8-8267-7C35-4B0B7E249DB4}"/>
              </a:ext>
            </a:extLst>
          </p:cNvPr>
          <p:cNvSpPr/>
          <p:nvPr/>
        </p:nvSpPr>
        <p:spPr>
          <a:xfrm>
            <a:off x="10656828" y="1965345"/>
            <a:ext cx="0" cy="1305722"/>
          </a:xfrm>
          <a:custGeom>
            <a:avLst/>
            <a:gdLst/>
            <a:ahLst/>
            <a:cxnLst>
              <a:cxn ang="3cd4">
                <a:pos x="hc" y="t"/>
              </a:cxn>
              <a:cxn ang="cd2">
                <a:pos x="l" y="vc"/>
              </a:cxn>
              <a:cxn ang="cd4">
                <a:pos x="hc" y="b"/>
              </a:cxn>
              <a:cxn ang="0">
                <a:pos x="r" y="vc"/>
              </a:cxn>
            </a:cxnLst>
            <a:rect l="l" t="t" r="r" b="b"/>
            <a:pathLst>
              <a:path h="3000" fill="none">
                <a:moveTo>
                  <a:pt x="0" y="3000"/>
                </a:moveTo>
                <a:lnTo>
                  <a:pt x="0" y="0"/>
                </a:lnTo>
              </a:path>
            </a:pathLst>
          </a:custGeom>
          <a:noFill/>
          <a:ln w="38160">
            <a:solidFill>
              <a:srgbClr val="3465A4"/>
            </a:solidFill>
            <a:prstDash val="solid"/>
            <a:tailEnd type="arrow"/>
          </a:ln>
        </p:spPr>
        <p:txBody>
          <a:bodyPr wrap="square" lIns="131487" tIns="77063" rIns="131487" bIns="77063" anchor="ctr" anchorCtr="0" compatLnSpc="0"/>
          <a:lstStyle/>
          <a:p>
            <a:pPr hangingPunct="0"/>
            <a:endParaRPr lang="en-GB" sz="2177">
              <a:latin typeface="Liberation Sans" pitchFamily="18"/>
              <a:ea typeface="Noto Sans CJK SC" pitchFamily="2"/>
              <a:cs typeface="FreeSans" pitchFamily="2"/>
            </a:endParaRPr>
          </a:p>
        </p:txBody>
      </p:sp>
      <p:sp>
        <p:nvSpPr>
          <p:cNvPr id="40" name="Freeform 39">
            <a:extLst>
              <a:ext uri="{FF2B5EF4-FFF2-40B4-BE49-F238E27FC236}">
                <a16:creationId xmlns:a16="http://schemas.microsoft.com/office/drawing/2014/main" id="{64D55994-1EE4-4642-C668-31F9C19D0F73}"/>
              </a:ext>
            </a:extLst>
          </p:cNvPr>
          <p:cNvSpPr/>
          <p:nvPr/>
        </p:nvSpPr>
        <p:spPr>
          <a:xfrm>
            <a:off x="10874521" y="1878703"/>
            <a:ext cx="609105" cy="974395"/>
          </a:xfrm>
          <a:custGeom>
            <a:avLst/>
            <a:gdLst/>
            <a:ahLst/>
            <a:cxnLst>
              <a:cxn ang="3cd4">
                <a:pos x="hc" y="t"/>
              </a:cxn>
              <a:cxn ang="cd2">
                <a:pos x="l" y="vc"/>
              </a:cxn>
              <a:cxn ang="cd4">
                <a:pos x="hc" y="b"/>
              </a:cxn>
              <a:cxn ang="0">
                <a:pos x="r" y="vc"/>
              </a:cxn>
            </a:cxnLst>
            <a:rect l="l" t="t" r="r" b="b"/>
            <a:pathLst>
              <a:path w="1400" h="2239" fill="none">
                <a:moveTo>
                  <a:pt x="1400" y="2239"/>
                </a:moveTo>
                <a:lnTo>
                  <a:pt x="0" y="0"/>
                </a:lnTo>
              </a:path>
            </a:pathLst>
          </a:custGeom>
          <a:noFill/>
          <a:ln w="38160">
            <a:solidFill>
              <a:srgbClr val="3465A4"/>
            </a:solidFill>
            <a:prstDash val="solid"/>
            <a:tailEnd type="arrow"/>
          </a:ln>
        </p:spPr>
        <p:txBody>
          <a:bodyPr wrap="square" lIns="131487" tIns="77063" rIns="131487" bIns="77063" anchor="ctr" anchorCtr="0" compatLnSpc="0"/>
          <a:lstStyle/>
          <a:p>
            <a:pPr hangingPunct="0"/>
            <a:endParaRPr lang="en-GB" sz="2177">
              <a:latin typeface="Liberation Sans" pitchFamily="18"/>
              <a:ea typeface="Noto Sans CJK SC" pitchFamily="2"/>
              <a:cs typeface="FreeSans" pitchFamily="2"/>
            </a:endParaRPr>
          </a:p>
        </p:txBody>
      </p:sp>
      <p:pic>
        <p:nvPicPr>
          <p:cNvPr id="42" name="Google Shape;182;p5">
            <a:extLst>
              <a:ext uri="{FF2B5EF4-FFF2-40B4-BE49-F238E27FC236}">
                <a16:creationId xmlns:a16="http://schemas.microsoft.com/office/drawing/2014/main" id="{7E5F9EA1-8A62-0CFE-9E07-B5F7945AFB1E}"/>
              </a:ext>
            </a:extLst>
          </p:cNvPr>
          <p:cNvPicPr preferRelativeResize="0"/>
          <p:nvPr/>
        </p:nvPicPr>
        <p:blipFill rotWithShape="1">
          <a:blip r:embed="rId2">
            <a:alphaModFix/>
          </a:blip>
          <a:srcRect/>
          <a:stretch/>
        </p:blipFill>
        <p:spPr>
          <a:xfrm>
            <a:off x="6180883" y="5525386"/>
            <a:ext cx="5423346" cy="1269352"/>
          </a:xfrm>
          <a:prstGeom prst="rect">
            <a:avLst/>
          </a:prstGeom>
          <a:noFill/>
          <a:ln>
            <a:noFill/>
          </a:ln>
        </p:spPr>
      </p:pic>
    </p:spTree>
    <p:extLst>
      <p:ext uri="{BB962C8B-B14F-4D97-AF65-F5344CB8AC3E}">
        <p14:creationId xmlns:p14="http://schemas.microsoft.com/office/powerpoint/2010/main" val="4078736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D3A6-2464-3AC6-CCA0-B7896BDB4F90}"/>
              </a:ext>
            </a:extLst>
          </p:cNvPr>
          <p:cNvSpPr>
            <a:spLocks noGrp="1"/>
          </p:cNvSpPr>
          <p:nvPr>
            <p:ph type="title"/>
          </p:nvPr>
        </p:nvSpPr>
        <p:spPr/>
        <p:txBody>
          <a:bodyPr/>
          <a:lstStyle/>
          <a:p>
            <a:r>
              <a:rPr lang="en-US" dirty="0"/>
              <a:t>Postcards with Encoding</a:t>
            </a:r>
          </a:p>
        </p:txBody>
      </p:sp>
      <p:sp>
        <p:nvSpPr>
          <p:cNvPr id="3" name="Content Placeholder 2">
            <a:extLst>
              <a:ext uri="{FF2B5EF4-FFF2-40B4-BE49-F238E27FC236}">
                <a16:creationId xmlns:a16="http://schemas.microsoft.com/office/drawing/2014/main" id="{13E162A9-8F2B-44F7-36CF-B3BB46D12545}"/>
              </a:ext>
            </a:extLst>
          </p:cNvPr>
          <p:cNvSpPr>
            <a:spLocks noGrp="1"/>
          </p:cNvSpPr>
          <p:nvPr>
            <p:ph idx="1"/>
          </p:nvPr>
        </p:nvSpPr>
        <p:spPr/>
        <p:txBody>
          <a:bodyPr/>
          <a:lstStyle/>
          <a:p>
            <a:r>
              <a:rPr lang="en-US" dirty="0"/>
              <a:t>Strawman solution: </a:t>
            </a:r>
          </a:p>
          <a:p>
            <a:pPr lvl="1"/>
            <a:r>
              <a:rPr lang="en-US" dirty="0"/>
              <a:t>Write value and checksum directly in each slot</a:t>
            </a:r>
          </a:p>
          <a:p>
            <a:pPr lvl="1"/>
            <a:endParaRPr lang="en-US" dirty="0"/>
          </a:p>
          <a:p>
            <a:r>
              <a:rPr lang="en-US" dirty="0"/>
              <a:t>Instead, encoding to reduce bits</a:t>
            </a:r>
          </a:p>
          <a:p>
            <a:pPr lvl="1"/>
            <a:r>
              <a:rPr lang="en-US" dirty="0"/>
              <a:t>Hashing value to fixed #bits</a:t>
            </a:r>
          </a:p>
          <a:p>
            <a:pPr lvl="1"/>
            <a:r>
              <a:rPr lang="en-US" dirty="0"/>
              <a:t>XOR checksum of key with hashed value</a:t>
            </a:r>
          </a:p>
          <a:p>
            <a:pPr lvl="1"/>
            <a:r>
              <a:rPr lang="en-US" dirty="0"/>
              <a:t>Can still extract values by enumerating hops </a:t>
            </a:r>
          </a:p>
          <a:p>
            <a:endParaRPr lang="en-US" dirty="0"/>
          </a:p>
          <a:p>
            <a:endParaRPr lang="en-US" dirty="0"/>
          </a:p>
        </p:txBody>
      </p:sp>
      <p:sp>
        <p:nvSpPr>
          <p:cNvPr id="4" name="Slide Number Placeholder 3">
            <a:extLst>
              <a:ext uri="{FF2B5EF4-FFF2-40B4-BE49-F238E27FC236}">
                <a16:creationId xmlns:a16="http://schemas.microsoft.com/office/drawing/2014/main" id="{43B3FFFF-FD71-98C7-FEF2-85184BF7935A}"/>
              </a:ext>
            </a:extLst>
          </p:cNvPr>
          <p:cNvSpPr>
            <a:spLocks noGrp="1"/>
          </p:cNvSpPr>
          <p:nvPr>
            <p:ph type="sldNum" sz="quarter" idx="12"/>
          </p:nvPr>
        </p:nvSpPr>
        <p:spPr/>
        <p:txBody>
          <a:bodyPr/>
          <a:lstStyle/>
          <a:p>
            <a:fld id="{7904A8AC-C669-244C-953E-6C477326AD58}" type="slidenum">
              <a:rPr lang="en-US" smtClean="0"/>
              <a:pPr/>
              <a:t>32</a:t>
            </a:fld>
            <a:endParaRPr lang="en-US"/>
          </a:p>
        </p:txBody>
      </p:sp>
      <p:pic>
        <p:nvPicPr>
          <p:cNvPr id="5" name="Google Shape;197;p6">
            <a:extLst>
              <a:ext uri="{FF2B5EF4-FFF2-40B4-BE49-F238E27FC236}">
                <a16:creationId xmlns:a16="http://schemas.microsoft.com/office/drawing/2014/main" id="{16F81081-0838-2E3D-D824-6040D64AC963}"/>
              </a:ext>
            </a:extLst>
          </p:cNvPr>
          <p:cNvPicPr preferRelativeResize="0"/>
          <p:nvPr/>
        </p:nvPicPr>
        <p:blipFill rotWithShape="1">
          <a:blip r:embed="rId2">
            <a:alphaModFix/>
          </a:blip>
          <a:srcRect/>
          <a:stretch/>
        </p:blipFill>
        <p:spPr>
          <a:xfrm>
            <a:off x="8922189" y="2749344"/>
            <a:ext cx="2315439" cy="1359312"/>
          </a:xfrm>
          <a:prstGeom prst="rect">
            <a:avLst/>
          </a:prstGeom>
          <a:noFill/>
          <a:ln>
            <a:noFill/>
          </a:ln>
        </p:spPr>
      </p:pic>
      <p:pic>
        <p:nvPicPr>
          <p:cNvPr id="6" name="Google Shape;205;p6">
            <a:extLst>
              <a:ext uri="{FF2B5EF4-FFF2-40B4-BE49-F238E27FC236}">
                <a16:creationId xmlns:a16="http://schemas.microsoft.com/office/drawing/2014/main" id="{CDDCDC2B-20FC-E2A3-76B2-3EBC069001CE}"/>
              </a:ext>
            </a:extLst>
          </p:cNvPr>
          <p:cNvPicPr preferRelativeResize="0"/>
          <p:nvPr/>
        </p:nvPicPr>
        <p:blipFill>
          <a:blip r:embed="rId3">
            <a:alphaModFix/>
          </a:blip>
          <a:stretch>
            <a:fillRect/>
          </a:stretch>
        </p:blipFill>
        <p:spPr>
          <a:xfrm>
            <a:off x="7583995" y="4116333"/>
            <a:ext cx="3271566" cy="327132"/>
          </a:xfrm>
          <a:prstGeom prst="rect">
            <a:avLst/>
          </a:prstGeom>
          <a:noFill/>
          <a:ln>
            <a:noFill/>
          </a:ln>
        </p:spPr>
      </p:pic>
      <p:cxnSp>
        <p:nvCxnSpPr>
          <p:cNvPr id="7" name="Google Shape;206;p6">
            <a:extLst>
              <a:ext uri="{FF2B5EF4-FFF2-40B4-BE49-F238E27FC236}">
                <a16:creationId xmlns:a16="http://schemas.microsoft.com/office/drawing/2014/main" id="{566E7536-326B-6D9B-E13E-B6A4E3213DAA}"/>
              </a:ext>
            </a:extLst>
          </p:cNvPr>
          <p:cNvCxnSpPr/>
          <p:nvPr/>
        </p:nvCxnSpPr>
        <p:spPr>
          <a:xfrm rot="10800000" flipH="1">
            <a:off x="7889099" y="3674812"/>
            <a:ext cx="1605124" cy="537702"/>
          </a:xfrm>
          <a:prstGeom prst="straightConnector1">
            <a:avLst/>
          </a:prstGeom>
          <a:noFill/>
          <a:ln w="9525" cap="flat" cmpd="sng">
            <a:solidFill>
              <a:srgbClr val="3465A4"/>
            </a:solidFill>
            <a:prstDash val="solid"/>
            <a:round/>
            <a:headEnd type="none" w="med" len="med"/>
            <a:tailEnd type="triangle" w="med" len="med"/>
          </a:ln>
        </p:spPr>
      </p:cxnSp>
    </p:spTree>
    <p:extLst>
      <p:ext uri="{BB962C8B-B14F-4D97-AF65-F5344CB8AC3E}">
        <p14:creationId xmlns:p14="http://schemas.microsoft.com/office/powerpoint/2010/main" val="2117762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C6F6-A6DB-FEF6-C6B4-5B0527D16908}"/>
              </a:ext>
            </a:extLst>
          </p:cNvPr>
          <p:cNvSpPr>
            <a:spLocks noGrp="1"/>
          </p:cNvSpPr>
          <p:nvPr>
            <p:ph type="title"/>
          </p:nvPr>
        </p:nvSpPr>
        <p:spPr/>
        <p:txBody>
          <a:bodyPr/>
          <a:lstStyle/>
          <a:p>
            <a:r>
              <a:rPr lang="en-US" dirty="0"/>
              <a:t>Key Problems and Solutions</a:t>
            </a:r>
          </a:p>
        </p:txBody>
      </p:sp>
      <p:sp>
        <p:nvSpPr>
          <p:cNvPr id="3" name="Content Placeholder 2">
            <a:extLst>
              <a:ext uri="{FF2B5EF4-FFF2-40B4-BE49-F238E27FC236}">
                <a16:creationId xmlns:a16="http://schemas.microsoft.com/office/drawing/2014/main" id="{E8196A07-E84F-92CC-1A93-E3FE64E4F427}"/>
              </a:ext>
            </a:extLst>
          </p:cNvPr>
          <p:cNvSpPr>
            <a:spLocks noGrp="1"/>
          </p:cNvSpPr>
          <p:nvPr>
            <p:ph idx="1"/>
          </p:nvPr>
        </p:nvSpPr>
        <p:spPr>
          <a:xfrm>
            <a:off x="128337" y="1600202"/>
            <a:ext cx="12063663" cy="4525963"/>
          </a:xfrm>
        </p:spPr>
        <p:txBody>
          <a:bodyPr/>
          <a:lstStyle/>
          <a:p>
            <a:r>
              <a:rPr lang="en-US" dirty="0"/>
              <a:t>PINT: Reduce bit overhead</a:t>
            </a:r>
          </a:p>
          <a:p>
            <a:pPr lvl="1"/>
            <a:r>
              <a:rPr lang="en-US" dirty="0"/>
              <a:t>Global hash function and reservoir sampling</a:t>
            </a:r>
          </a:p>
          <a:p>
            <a:pPr lvl="1"/>
            <a:r>
              <a:rPr lang="en-US" dirty="0"/>
              <a:t>Randomized algorithm with XOR-based encoding </a:t>
            </a:r>
          </a:p>
          <a:p>
            <a:pPr lvl="1"/>
            <a:endParaRPr lang="en-US" dirty="0"/>
          </a:p>
          <a:p>
            <a:r>
              <a:rPr lang="en-US" dirty="0"/>
              <a:t>DTA: reduce collector overhead</a:t>
            </a:r>
          </a:p>
          <a:p>
            <a:pPr lvl="1"/>
            <a:r>
              <a:rPr lang="en-US" dirty="0"/>
              <a:t>Introduce a translator to support new primitives for complex data structures</a:t>
            </a:r>
          </a:p>
          <a:p>
            <a:pPr lvl="1"/>
            <a:r>
              <a:rPr lang="en-US" dirty="0"/>
              <a:t>Global hash table with redundant insertion</a:t>
            </a:r>
          </a:p>
          <a:p>
            <a:pPr lvl="1"/>
            <a:r>
              <a:rPr lang="en-US" dirty="0"/>
              <a:t>Batching and encoding for postcards across hops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0D2FA1CA-E7C9-B348-7C2F-A0D7F8C9CBBF}"/>
              </a:ext>
            </a:extLst>
          </p:cNvPr>
          <p:cNvSpPr>
            <a:spLocks noGrp="1"/>
          </p:cNvSpPr>
          <p:nvPr>
            <p:ph type="sldNum" sz="quarter" idx="12"/>
          </p:nvPr>
        </p:nvSpPr>
        <p:spPr/>
        <p:txBody>
          <a:bodyPr/>
          <a:lstStyle/>
          <a:p>
            <a:fld id="{7904A8AC-C669-244C-953E-6C477326AD58}" type="slidenum">
              <a:rPr lang="en-US" smtClean="0"/>
              <a:pPr/>
              <a:t>33</a:t>
            </a:fld>
            <a:endParaRPr lang="en-US"/>
          </a:p>
        </p:txBody>
      </p:sp>
    </p:spTree>
    <p:extLst>
      <p:ext uri="{BB962C8B-B14F-4D97-AF65-F5344CB8AC3E}">
        <p14:creationId xmlns:p14="http://schemas.microsoft.com/office/powerpoint/2010/main" val="582269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The Network Also Needs to be Observable, Part 3: Network Telemetry Types |  Kentik Blog">
            <a:extLst>
              <a:ext uri="{FF2B5EF4-FFF2-40B4-BE49-F238E27FC236}">
                <a16:creationId xmlns:a16="http://schemas.microsoft.com/office/drawing/2014/main" id="{0554440F-C225-C1EA-134D-645E0B2CB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947" y="846138"/>
            <a:ext cx="3850105" cy="20117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5905FF8-FFD0-A39F-A3B5-CD478065BFFE}"/>
              </a:ext>
            </a:extLst>
          </p:cNvPr>
          <p:cNvSpPr>
            <a:spLocks noGrp="1"/>
          </p:cNvSpPr>
          <p:nvPr>
            <p:ph type="title"/>
          </p:nvPr>
        </p:nvSpPr>
        <p:spPr/>
        <p:txBody>
          <a:bodyPr/>
          <a:lstStyle/>
          <a:p>
            <a:r>
              <a:rPr lang="en-US" dirty="0"/>
              <a:t>Theoretical Questions in Network Telemetry</a:t>
            </a:r>
          </a:p>
        </p:txBody>
      </p:sp>
      <p:sp>
        <p:nvSpPr>
          <p:cNvPr id="3" name="Content Placeholder 2">
            <a:extLst>
              <a:ext uri="{FF2B5EF4-FFF2-40B4-BE49-F238E27FC236}">
                <a16:creationId xmlns:a16="http://schemas.microsoft.com/office/drawing/2014/main" id="{A6A2F054-8B56-C96A-5096-3E9F90F8C5B0}"/>
              </a:ext>
            </a:extLst>
          </p:cNvPr>
          <p:cNvSpPr>
            <a:spLocks noGrp="1"/>
          </p:cNvSpPr>
          <p:nvPr>
            <p:ph idx="1"/>
          </p:nvPr>
        </p:nvSpPr>
        <p:spPr>
          <a:xfrm>
            <a:off x="240632" y="1295402"/>
            <a:ext cx="11844420" cy="4525963"/>
          </a:xfrm>
        </p:spPr>
        <p:txBody>
          <a:bodyPr/>
          <a:lstStyle/>
          <a:p>
            <a:r>
              <a:rPr lang="en-US" dirty="0"/>
              <a:t>Reduce bits in packets and memory</a:t>
            </a:r>
          </a:p>
          <a:p>
            <a:pPr lvl="1"/>
            <a:r>
              <a:rPr lang="en-US" dirty="0"/>
              <a:t>Hashing, encoding, approximation</a:t>
            </a:r>
          </a:p>
          <a:p>
            <a:pPr lvl="1"/>
            <a:r>
              <a:rPr lang="en-US" dirty="0"/>
              <a:t>By leveraging redundances across hops, packets, and flows</a:t>
            </a:r>
          </a:p>
          <a:p>
            <a:r>
              <a:rPr lang="en-US" dirty="0"/>
              <a:t>Coordinate with minimal messages</a:t>
            </a:r>
          </a:p>
          <a:p>
            <a:pPr lvl="1"/>
            <a:r>
              <a:rPr lang="en-US" dirty="0"/>
              <a:t>Answer a network-wide query with switch-local information</a:t>
            </a:r>
          </a:p>
          <a:p>
            <a:pPr lvl="1"/>
            <a:r>
              <a:rPr lang="en-US" dirty="0"/>
              <a:t>Coordinate across switches, hosts, and collectors</a:t>
            </a:r>
          </a:p>
          <a:p>
            <a:r>
              <a:rPr lang="en-US" dirty="0"/>
              <a:t>Support diverse queries</a:t>
            </a:r>
          </a:p>
          <a:p>
            <a:pPr lvl="1"/>
            <a:r>
              <a:rPr lang="en-US" dirty="0"/>
              <a:t>Query-based optimization of data structures given limited programmability</a:t>
            </a:r>
          </a:p>
          <a:p>
            <a:pPr lvl="1"/>
            <a:r>
              <a:rPr lang="en-US" dirty="0"/>
              <a:t>Resource sharing across queries</a:t>
            </a:r>
          </a:p>
          <a:p>
            <a:r>
              <a:rPr lang="en-US" dirty="0"/>
              <a:t>How to redesign systems to make theory easier</a:t>
            </a:r>
          </a:p>
          <a:p>
            <a:pPr lvl="1"/>
            <a:endParaRPr lang="en-US" dirty="0"/>
          </a:p>
        </p:txBody>
      </p:sp>
      <p:sp>
        <p:nvSpPr>
          <p:cNvPr id="4" name="Slide Number Placeholder 3">
            <a:extLst>
              <a:ext uri="{FF2B5EF4-FFF2-40B4-BE49-F238E27FC236}">
                <a16:creationId xmlns:a16="http://schemas.microsoft.com/office/drawing/2014/main" id="{94C52E83-CB06-3BFE-6726-3DC99B9E38F0}"/>
              </a:ext>
            </a:extLst>
          </p:cNvPr>
          <p:cNvSpPr>
            <a:spLocks noGrp="1"/>
          </p:cNvSpPr>
          <p:nvPr>
            <p:ph type="sldNum" sz="quarter" idx="12"/>
          </p:nvPr>
        </p:nvSpPr>
        <p:spPr/>
        <p:txBody>
          <a:bodyPr/>
          <a:lstStyle/>
          <a:p>
            <a:fld id="{7904A8AC-C669-244C-953E-6C477326AD58}" type="slidenum">
              <a:rPr lang="en-US" smtClean="0"/>
              <a:pPr/>
              <a:t>34</a:t>
            </a:fld>
            <a:endParaRPr lang="en-US"/>
          </a:p>
        </p:txBody>
      </p:sp>
    </p:spTree>
    <p:extLst>
      <p:ext uri="{BB962C8B-B14F-4D97-AF65-F5344CB8AC3E}">
        <p14:creationId xmlns:p14="http://schemas.microsoft.com/office/powerpoint/2010/main" val="1146088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25"/>
        <p:cNvGrpSpPr/>
        <p:nvPr/>
      </p:nvGrpSpPr>
      <p:grpSpPr>
        <a:xfrm>
          <a:off x="0" y="0"/>
          <a:ext cx="0" cy="0"/>
          <a:chOff x="0" y="0"/>
          <a:chExt cx="0" cy="0"/>
        </a:xfrm>
      </p:grpSpPr>
      <p:sp>
        <p:nvSpPr>
          <p:cNvPr id="2226" name="Google Shape;2226;p51"/>
          <p:cNvSpPr txBox="1">
            <a:spLocks noGrp="1"/>
          </p:cNvSpPr>
          <p:nvPr>
            <p:ph type="ctrTitle"/>
          </p:nvPr>
        </p:nvSpPr>
        <p:spPr>
          <a:xfrm>
            <a:off x="914400" y="1508127"/>
            <a:ext cx="103632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In-Network Computing</a:t>
            </a:r>
            <a:endParaRPr dirty="0"/>
          </a:p>
        </p:txBody>
      </p:sp>
      <p:sp>
        <p:nvSpPr>
          <p:cNvPr id="2" name="Slide Number Placeholder 1">
            <a:extLst>
              <a:ext uri="{FF2B5EF4-FFF2-40B4-BE49-F238E27FC236}">
                <a16:creationId xmlns:a16="http://schemas.microsoft.com/office/drawing/2014/main" id="{C75E6B2E-93F7-7843-9DFF-E8C0EA556A7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1"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1" i="0" u="none" strike="noStrike" kern="1200" cap="none" spc="0" normalizeH="0" baseline="0" noProof="0">
              <a:ln>
                <a:noFill/>
              </a:ln>
              <a:solidFill>
                <a:srgbClr val="898989"/>
              </a:solidFill>
              <a:effectLst/>
              <a:uLnTx/>
              <a:uFillTx/>
              <a:latin typeface="Calibri"/>
              <a:ea typeface="+mn-ea"/>
              <a:cs typeface="+mn-cs"/>
            </a:endParaRPr>
          </a:p>
        </p:txBody>
      </p:sp>
      <p:pic>
        <p:nvPicPr>
          <p:cNvPr id="3" name="Picture 2" descr="Intelligent Interconnect Architecture: AI Enabler">
            <a:extLst>
              <a:ext uri="{FF2B5EF4-FFF2-40B4-BE49-F238E27FC236}">
                <a16:creationId xmlns:a16="http://schemas.microsoft.com/office/drawing/2014/main" id="{C94FD2C3-2FD6-49AF-1DB6-6D4B60BCE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4308" y="3157165"/>
            <a:ext cx="4083384" cy="319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18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6E9B6E-E132-1422-98A7-518821746D72}"/>
              </a:ext>
            </a:extLst>
          </p:cNvPr>
          <p:cNvSpPr>
            <a:spLocks noGrp="1"/>
          </p:cNvSpPr>
          <p:nvPr>
            <p:ph type="title"/>
          </p:nvPr>
        </p:nvSpPr>
        <p:spPr/>
        <p:txBody>
          <a:bodyPr/>
          <a:lstStyle/>
          <a:p>
            <a:r>
              <a:rPr lang="en-US" dirty="0"/>
              <a:t>Distributed Data Processing Applications</a:t>
            </a:r>
          </a:p>
        </p:txBody>
      </p:sp>
      <p:sp>
        <p:nvSpPr>
          <p:cNvPr id="4" name="Slide Number Placeholder 3">
            <a:extLst>
              <a:ext uri="{FF2B5EF4-FFF2-40B4-BE49-F238E27FC236}">
                <a16:creationId xmlns:a16="http://schemas.microsoft.com/office/drawing/2014/main" id="{1C20DCF4-CBD6-0DB9-655B-CC3F6E46CEF2}"/>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A23A7D-4891-5A47-9441-98D2A72CF2F6}" type="slidenum">
              <a:rPr kumimoji="0" lang="en-US" sz="2400" b="0" i="0" u="none" strike="noStrike" kern="1200" cap="none" spc="0" normalizeH="0" baseline="0" noProof="0" smtClean="0">
                <a:ln>
                  <a:noFill/>
                </a:ln>
                <a:solidFill>
                  <a:srgbClr val="000000">
                    <a:tint val="75000"/>
                  </a:srgb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2400" b="0" i="0" u="none" strike="noStrike" kern="1200" cap="none" spc="0" normalizeH="0" baseline="0" noProof="0">
              <a:ln>
                <a:noFill/>
              </a:ln>
              <a:solidFill>
                <a:srgbClr val="000000">
                  <a:tint val="75000"/>
                </a:srgbClr>
              </a:solidFill>
              <a:effectLst/>
              <a:uLnTx/>
              <a:uFillTx/>
              <a:latin typeface="Calibri"/>
              <a:ea typeface="+mn-ea"/>
              <a:cs typeface="+mn-cs"/>
            </a:endParaRPr>
          </a:p>
        </p:txBody>
      </p:sp>
      <p:pic>
        <p:nvPicPr>
          <p:cNvPr id="1030" name="Picture 6" descr="Machine Learning Model Icon, Number, Label Transparent Png – Pngset.com">
            <a:extLst>
              <a:ext uri="{FF2B5EF4-FFF2-40B4-BE49-F238E27FC236}">
                <a16:creationId xmlns:a16="http://schemas.microsoft.com/office/drawing/2014/main" id="{DE0DC1C1-A113-7B13-749A-FC3622750A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359" y="1347642"/>
            <a:ext cx="2283460" cy="23557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5 Best Books to learn SQL and Database design in 2022 | by javinpaul |  Javarevisited | Medium">
            <a:extLst>
              <a:ext uri="{FF2B5EF4-FFF2-40B4-BE49-F238E27FC236}">
                <a16:creationId xmlns:a16="http://schemas.microsoft.com/office/drawing/2014/main" id="{34FA7AD2-74B1-9C48-7BD8-AF0935DEB4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060" y="1511300"/>
            <a:ext cx="37973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at Is A Key-Value Database? | MongoDB">
            <a:extLst>
              <a:ext uri="{FF2B5EF4-FFF2-40B4-BE49-F238E27FC236}">
                <a16:creationId xmlns:a16="http://schemas.microsoft.com/office/drawing/2014/main" id="{1DBB0EC6-CF03-7289-1F1B-5C481433D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9020" y="1347642"/>
            <a:ext cx="2096623" cy="2538558"/>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277;p3">
            <a:extLst>
              <a:ext uri="{FF2B5EF4-FFF2-40B4-BE49-F238E27FC236}">
                <a16:creationId xmlns:a16="http://schemas.microsoft.com/office/drawing/2014/main" id="{DA05C00A-6596-4AD0-379B-9116A0DC6978}"/>
              </a:ext>
            </a:extLst>
          </p:cNvPr>
          <p:cNvSpPr txBox="1"/>
          <p:nvPr/>
        </p:nvSpPr>
        <p:spPr>
          <a:xfrm>
            <a:off x="94958" y="3886200"/>
            <a:ext cx="2673346" cy="523220"/>
          </a:xfrm>
          <a:prstGeom prst="rect">
            <a:avLst/>
          </a:prstGeom>
          <a:noFill/>
          <a:ln>
            <a:noFill/>
          </a:ln>
        </p:spPr>
        <p:txBody>
          <a:bodyPr spcFirstLastPara="1" wrap="square" lIns="91425" tIns="45700" rIns="91425" bIns="45700" anchor="t" anchorCtr="0">
            <a:spAutoFit/>
          </a:bodyPr>
          <a:lstStyle/>
          <a:p>
            <a:pPr marL="0" marR="0" lvl="0" indent="0" algn="ctr" defTabSz="457200" rtl="0" eaLnBrk="1" fontAlgn="auto" latinLnBrk="0" hangingPunct="1">
              <a:lnSpc>
                <a:spcPct val="100000"/>
              </a:lnSpc>
              <a:spcBef>
                <a:spcPts val="0"/>
              </a:spcBef>
              <a:spcAft>
                <a:spcPts val="0"/>
              </a:spcAft>
              <a:buClr>
                <a:srgbClr val="000000"/>
              </a:buClr>
              <a:buSzPts val="2800"/>
              <a:buFont typeface="Calibri"/>
              <a:buNone/>
              <a:tabLst/>
              <a:defRPr/>
            </a:pPr>
            <a:r>
              <a:rPr kumimoji="0" lang="en-US" sz="2800" b="0" i="0" u="none" strike="noStrike" kern="1200" cap="none" spc="0" normalizeH="0" baseline="0" noProof="0" dirty="0">
                <a:ln>
                  <a:noFill/>
                </a:ln>
                <a:solidFill>
                  <a:srgbClr val="000000"/>
                </a:solidFill>
                <a:effectLst/>
                <a:uLnTx/>
                <a:uFillTx/>
                <a:latin typeface="Calibri"/>
                <a:ea typeface="Calibri"/>
                <a:cs typeface="Calibri"/>
                <a:sym typeface="Calibri"/>
              </a:rPr>
              <a:t>databases</a:t>
            </a:r>
            <a:endParaRPr kumimoji="0"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16" name="Google Shape;277;p3">
            <a:extLst>
              <a:ext uri="{FF2B5EF4-FFF2-40B4-BE49-F238E27FC236}">
                <a16:creationId xmlns:a16="http://schemas.microsoft.com/office/drawing/2014/main" id="{C41089D8-C662-BDE8-4867-47905235BFB2}"/>
              </a:ext>
            </a:extLst>
          </p:cNvPr>
          <p:cNvSpPr txBox="1"/>
          <p:nvPr/>
        </p:nvSpPr>
        <p:spPr>
          <a:xfrm>
            <a:off x="3300658" y="3886200"/>
            <a:ext cx="2673346" cy="523220"/>
          </a:xfrm>
          <a:prstGeom prst="rect">
            <a:avLst/>
          </a:prstGeom>
          <a:noFill/>
          <a:ln>
            <a:noFill/>
          </a:ln>
        </p:spPr>
        <p:txBody>
          <a:bodyPr spcFirstLastPara="1" wrap="square" lIns="91425" tIns="45700" rIns="91425" bIns="45700" anchor="t" anchorCtr="0">
            <a:spAutoFit/>
          </a:bodyPr>
          <a:lstStyle/>
          <a:p>
            <a:pPr marL="0" marR="0" lvl="0" indent="0" algn="ctr" defTabSz="457200" rtl="0" eaLnBrk="1" fontAlgn="auto" latinLnBrk="0" hangingPunct="1">
              <a:lnSpc>
                <a:spcPct val="100000"/>
              </a:lnSpc>
              <a:spcBef>
                <a:spcPts val="0"/>
              </a:spcBef>
              <a:spcAft>
                <a:spcPts val="0"/>
              </a:spcAft>
              <a:buClr>
                <a:srgbClr val="000000"/>
              </a:buClr>
              <a:buSzPts val="2800"/>
              <a:buFont typeface="Calibri"/>
              <a:buNone/>
              <a:tabLst/>
              <a:defRPr/>
            </a:pPr>
            <a:r>
              <a:rPr kumimoji="0" lang="en-US" sz="2800" b="0" i="0" u="none" strike="noStrike" kern="1200" cap="none" spc="0" normalizeH="0" baseline="0" noProof="0" dirty="0">
                <a:ln>
                  <a:noFill/>
                </a:ln>
                <a:solidFill>
                  <a:srgbClr val="000000"/>
                </a:solidFill>
                <a:effectLst/>
                <a:uLnTx/>
                <a:uFillTx/>
                <a:latin typeface="Calibri"/>
                <a:ea typeface="Calibri"/>
                <a:cs typeface="Calibri"/>
                <a:sym typeface="Calibri"/>
              </a:rPr>
              <a:t>Key-value stores</a:t>
            </a:r>
            <a:endParaRPr kumimoji="0"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17" name="Google Shape;277;p3">
            <a:extLst>
              <a:ext uri="{FF2B5EF4-FFF2-40B4-BE49-F238E27FC236}">
                <a16:creationId xmlns:a16="http://schemas.microsoft.com/office/drawing/2014/main" id="{9AFCBD22-082A-3526-1D06-DB4CA9D1646A}"/>
              </a:ext>
            </a:extLst>
          </p:cNvPr>
          <p:cNvSpPr txBox="1"/>
          <p:nvPr/>
        </p:nvSpPr>
        <p:spPr>
          <a:xfrm>
            <a:off x="6372784" y="3886200"/>
            <a:ext cx="2673346" cy="954067"/>
          </a:xfrm>
          <a:prstGeom prst="rect">
            <a:avLst/>
          </a:prstGeom>
          <a:noFill/>
          <a:ln>
            <a:noFill/>
          </a:ln>
        </p:spPr>
        <p:txBody>
          <a:bodyPr spcFirstLastPara="1" wrap="square" lIns="91425" tIns="45700" rIns="91425" bIns="45700" anchor="t" anchorCtr="0">
            <a:spAutoFit/>
          </a:bodyPr>
          <a:lstStyle/>
          <a:p>
            <a:pPr marL="0" marR="0" lvl="0" indent="0" algn="ctr" defTabSz="457200" rtl="0" eaLnBrk="1" fontAlgn="auto" latinLnBrk="0" hangingPunct="1">
              <a:lnSpc>
                <a:spcPct val="100000"/>
              </a:lnSpc>
              <a:spcBef>
                <a:spcPts val="0"/>
              </a:spcBef>
              <a:spcAft>
                <a:spcPts val="0"/>
              </a:spcAft>
              <a:buClr>
                <a:srgbClr val="000000"/>
              </a:buClr>
              <a:buSzPts val="2800"/>
              <a:buFont typeface="Calibri"/>
              <a:buNone/>
              <a:tabLst/>
              <a:defRPr/>
            </a:pPr>
            <a:r>
              <a:rPr kumimoji="0" lang="en-US" sz="2800" b="0" i="0" u="none" strike="noStrike" kern="1200" cap="none" spc="0" normalizeH="0" baseline="0" noProof="0" dirty="0">
                <a:ln>
                  <a:noFill/>
                </a:ln>
                <a:solidFill>
                  <a:srgbClr val="000000"/>
                </a:solidFill>
                <a:effectLst/>
                <a:uLnTx/>
                <a:uFillTx/>
                <a:latin typeface="Calibri"/>
                <a:ea typeface="Calibri"/>
                <a:cs typeface="Calibri"/>
                <a:sym typeface="Calibri"/>
              </a:rPr>
              <a:t>ML training &amp; inferences</a:t>
            </a:r>
            <a:endParaRPr kumimoji="0"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18" name="Google Shape;277;p3">
            <a:extLst>
              <a:ext uri="{FF2B5EF4-FFF2-40B4-BE49-F238E27FC236}">
                <a16:creationId xmlns:a16="http://schemas.microsoft.com/office/drawing/2014/main" id="{BF64DD2A-F8DE-7246-03E9-BB1A47635363}"/>
              </a:ext>
            </a:extLst>
          </p:cNvPr>
          <p:cNvSpPr txBox="1"/>
          <p:nvPr/>
        </p:nvSpPr>
        <p:spPr>
          <a:xfrm>
            <a:off x="9347200" y="3906500"/>
            <a:ext cx="2673346" cy="523180"/>
          </a:xfrm>
          <a:prstGeom prst="rect">
            <a:avLst/>
          </a:prstGeom>
          <a:noFill/>
          <a:ln>
            <a:noFill/>
          </a:ln>
        </p:spPr>
        <p:txBody>
          <a:bodyPr spcFirstLastPara="1" wrap="square" lIns="91425" tIns="45700" rIns="91425" bIns="45700" anchor="t" anchorCtr="0">
            <a:spAutoFit/>
          </a:bodyPr>
          <a:lstStyle/>
          <a:p>
            <a:pPr marL="0" marR="0" lvl="0" indent="0" algn="ctr" defTabSz="457200" rtl="0" eaLnBrk="1" fontAlgn="auto" latinLnBrk="0" hangingPunct="1">
              <a:lnSpc>
                <a:spcPct val="100000"/>
              </a:lnSpc>
              <a:spcBef>
                <a:spcPts val="0"/>
              </a:spcBef>
              <a:spcAft>
                <a:spcPts val="0"/>
              </a:spcAft>
              <a:buClr>
                <a:srgbClr val="000000"/>
              </a:buClr>
              <a:buSzPts val="2800"/>
              <a:buFont typeface="Calibri"/>
              <a:buNone/>
              <a:tabLst/>
              <a:defRPr/>
            </a:pPr>
            <a:r>
              <a:rPr kumimoji="0" lang="en-US" sz="2800" b="0" i="0" u="none" strike="noStrike" kern="1200" cap="none" spc="0" normalizeH="0" baseline="0" noProof="0" dirty="0">
                <a:ln>
                  <a:noFill/>
                </a:ln>
                <a:solidFill>
                  <a:srgbClr val="000000"/>
                </a:solidFill>
                <a:effectLst/>
                <a:uLnTx/>
                <a:uFillTx/>
                <a:latin typeface="Calibri"/>
                <a:ea typeface="Calibri"/>
                <a:cs typeface="Calibri"/>
                <a:sym typeface="Calibri"/>
              </a:rPr>
              <a:t>DDoS Defenses</a:t>
            </a:r>
            <a:endParaRPr kumimoji="0" sz="1800" b="0" i="0" u="none" strike="noStrike" kern="1200" cap="none" spc="0" normalizeH="0" baseline="0" noProof="0" dirty="0">
              <a:ln>
                <a:noFill/>
              </a:ln>
              <a:solidFill>
                <a:srgbClr val="000000"/>
              </a:solidFill>
              <a:effectLst/>
              <a:uLnTx/>
              <a:uFillTx/>
              <a:latin typeface="Calibri"/>
              <a:ea typeface="+mn-ea"/>
              <a:cs typeface="+mn-cs"/>
            </a:endParaRPr>
          </a:p>
        </p:txBody>
      </p:sp>
      <p:pic>
        <p:nvPicPr>
          <p:cNvPr id="10242" name="Picture 2" descr="FastNetMon DDoS Detection Tool | FastNetMon Official site">
            <a:extLst>
              <a:ext uri="{FF2B5EF4-FFF2-40B4-BE49-F238E27FC236}">
                <a16:creationId xmlns:a16="http://schemas.microsoft.com/office/drawing/2014/main" id="{3DF01DC2-0086-6D68-7097-F8CA1C987B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445" y="1373867"/>
            <a:ext cx="2345317" cy="2355787"/>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785;p27">
            <a:extLst>
              <a:ext uri="{FF2B5EF4-FFF2-40B4-BE49-F238E27FC236}">
                <a16:creationId xmlns:a16="http://schemas.microsoft.com/office/drawing/2014/main" id="{E8360BF7-E9E5-4102-A0E2-5E4A27ACD22E}"/>
              </a:ext>
            </a:extLst>
          </p:cNvPr>
          <p:cNvSpPr/>
          <p:nvPr/>
        </p:nvSpPr>
        <p:spPr>
          <a:xfrm>
            <a:off x="1281253" y="4736714"/>
            <a:ext cx="9629491" cy="1815841"/>
          </a:xfrm>
          <a:prstGeom prst="rect">
            <a:avLst/>
          </a:prstGeom>
          <a:gradFill>
            <a:gsLst>
              <a:gs pos="0">
                <a:srgbClr val="BBF7A3"/>
              </a:gs>
              <a:gs pos="35000">
                <a:srgbClr val="CDF8BE"/>
              </a:gs>
              <a:gs pos="100000">
                <a:srgbClr val="ECFDE5"/>
              </a:gs>
            </a:gsLst>
            <a:lin ang="16200000" scaled="0"/>
          </a:gradFill>
          <a:ln w="9525" cap="flat" cmpd="sng">
            <a:solidFill>
              <a:srgbClr val="6CAB4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defTabSz="457200" rtl="0" eaLnBrk="1" fontAlgn="auto" latinLnBrk="0" hangingPunct="1">
              <a:lnSpc>
                <a:spcPct val="100000"/>
              </a:lnSpc>
              <a:spcBef>
                <a:spcPts val="0"/>
              </a:spcBef>
              <a:spcAft>
                <a:spcPts val="0"/>
              </a:spcAft>
              <a:buClr>
                <a:srgbClr val="000000"/>
              </a:buClr>
              <a:buSzPts val="2800"/>
              <a:buFont typeface="Calibri"/>
              <a:buNone/>
              <a:tabLst/>
              <a:defRPr/>
            </a:pPr>
            <a:r>
              <a:rPr kumimoji="0" lang="en-US" sz="2800" b="0" i="0" u="none" strike="noStrike" kern="1200" cap="none" spc="0" normalizeH="0" baseline="0" noProof="0" dirty="0">
                <a:ln>
                  <a:noFill/>
                </a:ln>
                <a:solidFill>
                  <a:srgbClr val="0700FF"/>
                </a:solidFill>
                <a:effectLst/>
                <a:uLnTx/>
                <a:uFillTx/>
                <a:latin typeface="Calibri"/>
                <a:ea typeface="Calibri"/>
                <a:cs typeface="Calibri"/>
                <a:sym typeface="Calibri"/>
              </a:rPr>
              <a:t>Can programmable switches help improve</a:t>
            </a:r>
            <a:r>
              <a:rPr kumimoji="0" lang="en-US" sz="2800" b="0" i="0" u="none" strike="noStrike" kern="1200" cap="none" spc="0" normalizeH="0" noProof="0" dirty="0">
                <a:ln>
                  <a:noFill/>
                </a:ln>
                <a:solidFill>
                  <a:srgbClr val="0700FF"/>
                </a:solidFill>
                <a:effectLst/>
                <a:uLnTx/>
                <a:uFillTx/>
                <a:latin typeface="Calibri"/>
                <a:ea typeface="Calibri"/>
                <a:cs typeface="Calibri"/>
                <a:sym typeface="Calibri"/>
              </a:rPr>
              <a:t> the performance</a:t>
            </a:r>
            <a:r>
              <a:rPr kumimoji="0" lang="en-US" sz="2800" b="0" i="0" u="none" strike="noStrike" kern="1200" cap="none" spc="0" normalizeH="0" baseline="0" noProof="0" dirty="0">
                <a:ln>
                  <a:noFill/>
                </a:ln>
                <a:solidFill>
                  <a:srgbClr val="0700FF"/>
                </a:solidFill>
                <a:effectLst/>
                <a:uLnTx/>
                <a:uFillTx/>
                <a:latin typeface="Calibri"/>
                <a:ea typeface="Calibri"/>
                <a:cs typeface="Calibri"/>
                <a:sym typeface="Calibri"/>
              </a:rPr>
              <a:t>?</a:t>
            </a:r>
          </a:p>
          <a:p>
            <a:pPr marL="0" marR="0" lvl="0" indent="0" algn="ctr" defTabSz="457200" rtl="0" eaLnBrk="1" fontAlgn="auto" latinLnBrk="0" hangingPunct="1">
              <a:lnSpc>
                <a:spcPct val="100000"/>
              </a:lnSpc>
              <a:spcBef>
                <a:spcPts val="0"/>
              </a:spcBef>
              <a:spcAft>
                <a:spcPts val="0"/>
              </a:spcAft>
              <a:buClr>
                <a:srgbClr val="000000"/>
              </a:buClr>
              <a:buSzPts val="2800"/>
              <a:buFont typeface="Calibri"/>
              <a:buNone/>
              <a:tabLst/>
              <a:defRPr/>
            </a:pPr>
            <a:endParaRPr kumimoji="0" lang="en-US" sz="2800" b="0" i="0" u="none" strike="noStrike" kern="1200" cap="none" spc="0" normalizeH="0" baseline="0" noProof="0" dirty="0">
              <a:ln>
                <a:noFill/>
              </a:ln>
              <a:solidFill>
                <a:srgbClr val="000000"/>
              </a:solidFill>
              <a:effectLst/>
              <a:uLnTx/>
              <a:uFillTx/>
              <a:latin typeface="Calibri"/>
              <a:ea typeface="Calibri"/>
              <a:cs typeface="Calibri"/>
              <a:sym typeface="Calibri"/>
            </a:endParaRPr>
          </a:p>
          <a:p>
            <a:pPr marL="0" marR="0" lvl="0" indent="0" algn="ctr" defTabSz="457200" rtl="0" eaLnBrk="1" fontAlgn="auto" latinLnBrk="0" hangingPunct="1">
              <a:lnSpc>
                <a:spcPct val="100000"/>
              </a:lnSpc>
              <a:spcBef>
                <a:spcPts val="0"/>
              </a:spcBef>
              <a:spcAft>
                <a:spcPts val="0"/>
              </a:spcAft>
              <a:buClr>
                <a:srgbClr val="000000"/>
              </a:buClr>
              <a:buSzPts val="2800"/>
              <a:buFont typeface="Calibri"/>
              <a:buNone/>
              <a:tabLst/>
              <a:defRPr/>
            </a:pPr>
            <a:r>
              <a:rPr kumimoji="0" lang="en-US" sz="2800" b="0" i="0" u="none" strike="noStrike" kern="1200" cap="none" spc="0" normalizeH="0" baseline="0" noProof="0" dirty="0">
                <a:ln>
                  <a:noFill/>
                </a:ln>
                <a:solidFill>
                  <a:srgbClr val="000000"/>
                </a:solidFill>
                <a:effectLst/>
                <a:uLnTx/>
                <a:uFillTx/>
                <a:latin typeface="Calibri"/>
                <a:ea typeface="Calibri"/>
                <a:cs typeface="Calibri"/>
                <a:sym typeface="Calibri"/>
              </a:rPr>
              <a:t>Switches already sit in the network; </a:t>
            </a:r>
          </a:p>
          <a:p>
            <a:pPr marL="0" marR="0" lvl="0" indent="0" algn="ctr" defTabSz="457200" rtl="0" eaLnBrk="1" fontAlgn="auto" latinLnBrk="0" hangingPunct="1">
              <a:lnSpc>
                <a:spcPct val="100000"/>
              </a:lnSpc>
              <a:spcBef>
                <a:spcPts val="0"/>
              </a:spcBef>
              <a:spcAft>
                <a:spcPts val="0"/>
              </a:spcAft>
              <a:buClr>
                <a:srgbClr val="000000"/>
              </a:buClr>
              <a:buSzPts val="2800"/>
              <a:buFont typeface="Calibri"/>
              <a:buNone/>
              <a:tabLst/>
              <a:defRPr/>
            </a:pPr>
            <a:r>
              <a:rPr kumimoji="0" lang="en-US" sz="2800" b="0" i="0" u="none" strike="noStrike" kern="1200" cap="none" spc="0" normalizeH="0" baseline="0" noProof="0" dirty="0">
                <a:ln>
                  <a:noFill/>
                </a:ln>
                <a:solidFill>
                  <a:srgbClr val="000000"/>
                </a:solidFill>
                <a:effectLst/>
                <a:uLnTx/>
                <a:uFillTx/>
                <a:latin typeface="Calibri"/>
                <a:ea typeface="Calibri"/>
                <a:cs typeface="Calibri"/>
                <a:sym typeface="Calibri"/>
              </a:rPr>
              <a:t>provide high throughput and low latency for some functions</a:t>
            </a:r>
            <a:endParaRPr kumimoji="0" sz="2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20" name="Google Shape;785;p27">
            <a:extLst>
              <a:ext uri="{FF2B5EF4-FFF2-40B4-BE49-F238E27FC236}">
                <a16:creationId xmlns:a16="http://schemas.microsoft.com/office/drawing/2014/main" id="{0324952F-2515-4AA2-E71F-088E77B06784}"/>
              </a:ext>
            </a:extLst>
          </p:cNvPr>
          <p:cNvSpPr/>
          <p:nvPr/>
        </p:nvSpPr>
        <p:spPr>
          <a:xfrm>
            <a:off x="1281254" y="2361814"/>
            <a:ext cx="9629491" cy="523180"/>
          </a:xfrm>
          <a:prstGeom prst="rect">
            <a:avLst/>
          </a:prstGeom>
          <a:gradFill>
            <a:gsLst>
              <a:gs pos="0">
                <a:srgbClr val="BBF7A3"/>
              </a:gs>
              <a:gs pos="35000">
                <a:srgbClr val="CDF8BE"/>
              </a:gs>
              <a:gs pos="100000">
                <a:srgbClr val="ECFDE5"/>
              </a:gs>
            </a:gsLst>
            <a:lin ang="16200000" scaled="0"/>
          </a:gradFill>
          <a:ln w="9525" cap="flat" cmpd="sng">
            <a:solidFill>
              <a:srgbClr val="6CAB4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defTabSz="457200" rtl="0" eaLnBrk="1" fontAlgn="auto" latinLnBrk="0" hangingPunct="1">
              <a:lnSpc>
                <a:spcPct val="100000"/>
              </a:lnSpc>
              <a:spcBef>
                <a:spcPts val="0"/>
              </a:spcBef>
              <a:spcAft>
                <a:spcPts val="0"/>
              </a:spcAft>
              <a:buClr>
                <a:srgbClr val="000000"/>
              </a:buClr>
              <a:buSzPts val="2800"/>
              <a:buFont typeface="Calibri"/>
              <a:buNone/>
              <a:tabLst/>
              <a:defRPr/>
            </a:pPr>
            <a:r>
              <a:rPr kumimoji="0" lang="en-US" sz="2800" b="0" i="0" u="none" strike="noStrike" kern="1200" cap="none" spc="0" normalizeH="0" baseline="0" noProof="0" dirty="0">
                <a:ln>
                  <a:noFill/>
                </a:ln>
                <a:solidFill>
                  <a:srgbClr val="0700FF"/>
                </a:solidFill>
                <a:effectLst/>
                <a:uLnTx/>
                <a:uFillTx/>
                <a:latin typeface="Calibri"/>
                <a:ea typeface="+mn-ea"/>
                <a:cs typeface="Calibri"/>
                <a:sym typeface="Calibri"/>
              </a:rPr>
              <a:t>Increasing needs for high throughput and low latency</a:t>
            </a:r>
            <a:endParaRPr kumimoji="0" sz="28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45586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47E210-2EDA-90D5-EDA6-42DAB1F34436}"/>
              </a:ext>
            </a:extLst>
          </p:cNvPr>
          <p:cNvSpPr>
            <a:spLocks noGrp="1"/>
          </p:cNvSpPr>
          <p:nvPr>
            <p:ph idx="1"/>
          </p:nvPr>
        </p:nvSpPr>
        <p:spPr/>
        <p:txBody>
          <a:bodyPr/>
          <a:lstStyle/>
          <a:p>
            <a:r>
              <a:rPr lang="en-US" dirty="0"/>
              <a:t>Offload database queries</a:t>
            </a:r>
          </a:p>
          <a:p>
            <a:pPr lvl="1"/>
            <a:r>
              <a:rPr lang="en-US" dirty="0"/>
              <a:t>Complex queries</a:t>
            </a:r>
          </a:p>
          <a:p>
            <a:pPr lvl="1"/>
            <a:r>
              <a:rPr lang="en-US" dirty="0"/>
              <a:t>Limited programmability and resources at switches</a:t>
            </a:r>
          </a:p>
          <a:p>
            <a:pPr lvl="1"/>
            <a:r>
              <a:rPr lang="en-US" dirty="0"/>
              <a:t>Best effort at switches</a:t>
            </a:r>
          </a:p>
          <a:p>
            <a:endParaRPr lang="en-US" dirty="0"/>
          </a:p>
          <a:p>
            <a:r>
              <a:rPr lang="en-US" dirty="0"/>
              <a:t>Offload DDoS detection</a:t>
            </a:r>
          </a:p>
          <a:p>
            <a:pPr lvl="1"/>
            <a:r>
              <a:rPr lang="en-US" dirty="0"/>
              <a:t>Diverse detection and mitigation modules </a:t>
            </a:r>
          </a:p>
          <a:p>
            <a:pPr lvl="1"/>
            <a:r>
              <a:rPr lang="en-US" dirty="0"/>
              <a:t>Limited resources at switches</a:t>
            </a:r>
          </a:p>
          <a:p>
            <a:pPr lvl="1"/>
            <a:r>
              <a:rPr lang="en-US" dirty="0"/>
              <a:t>Full defenses at switches</a:t>
            </a:r>
          </a:p>
        </p:txBody>
      </p:sp>
      <p:sp>
        <p:nvSpPr>
          <p:cNvPr id="3" name="Title 2">
            <a:extLst>
              <a:ext uri="{FF2B5EF4-FFF2-40B4-BE49-F238E27FC236}">
                <a16:creationId xmlns:a16="http://schemas.microsoft.com/office/drawing/2014/main" id="{3AB4B4F4-7771-7451-B992-400065BFA08A}"/>
              </a:ext>
            </a:extLst>
          </p:cNvPr>
          <p:cNvSpPr>
            <a:spLocks noGrp="1"/>
          </p:cNvSpPr>
          <p:nvPr>
            <p:ph type="title"/>
          </p:nvPr>
        </p:nvSpPr>
        <p:spPr/>
        <p:txBody>
          <a:bodyPr/>
          <a:lstStyle/>
          <a:p>
            <a:r>
              <a:rPr lang="en-US" dirty="0"/>
              <a:t>Two examples</a:t>
            </a:r>
          </a:p>
        </p:txBody>
      </p:sp>
      <p:sp>
        <p:nvSpPr>
          <p:cNvPr id="4" name="Slide Number Placeholder 3">
            <a:extLst>
              <a:ext uri="{FF2B5EF4-FFF2-40B4-BE49-F238E27FC236}">
                <a16:creationId xmlns:a16="http://schemas.microsoft.com/office/drawing/2014/main" id="{F376888C-F137-5E6B-2E83-387E4C299EDE}"/>
              </a:ext>
            </a:extLst>
          </p:cNvPr>
          <p:cNvSpPr>
            <a:spLocks noGrp="1"/>
          </p:cNvSpPr>
          <p:nvPr>
            <p:ph type="sldNum" sz="quarter" idx="10"/>
          </p:nvPr>
        </p:nvSpPr>
        <p:spPr/>
        <p:txBody>
          <a:bodyPr/>
          <a:lstStyle/>
          <a:p>
            <a:fld id="{A5A23A7D-4891-5A47-9441-98D2A72CF2F6}" type="slidenum">
              <a:rPr lang="en-US" smtClean="0"/>
              <a:pPr/>
              <a:t>37</a:t>
            </a:fld>
            <a:endParaRPr lang="en-US"/>
          </a:p>
        </p:txBody>
      </p:sp>
    </p:spTree>
    <p:extLst>
      <p:ext uri="{BB962C8B-B14F-4D97-AF65-F5344CB8AC3E}">
        <p14:creationId xmlns:p14="http://schemas.microsoft.com/office/powerpoint/2010/main" val="2851548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B7BB5A-67AF-3E4F-9B6C-F2C3408244A1}"/>
              </a:ext>
            </a:extLst>
          </p:cNvPr>
          <p:cNvSpPr>
            <a:spLocks noGrp="1"/>
          </p:cNvSpPr>
          <p:nvPr>
            <p:ph idx="1"/>
          </p:nvPr>
        </p:nvSpPr>
        <p:spPr/>
        <p:txBody>
          <a:bodyPr/>
          <a:lstStyle/>
          <a:p>
            <a:r>
              <a:rPr lang="en-US" dirty="0"/>
              <a:t>Database queries</a:t>
            </a:r>
          </a:p>
          <a:p>
            <a:pPr lvl="1"/>
            <a:r>
              <a:rPr lang="en-US" dirty="0"/>
              <a:t>Multiple workers parallelize data processing</a:t>
            </a:r>
          </a:p>
          <a:p>
            <a:pPr lvl="1"/>
            <a:r>
              <a:rPr lang="en-US" dirty="0"/>
              <a:t>A master node aggregate results and answer the query</a:t>
            </a:r>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Use switches to accelerate the data processing</a:t>
            </a:r>
          </a:p>
          <a:p>
            <a:pPr lvl="1"/>
            <a:endParaRPr lang="en-US" dirty="0"/>
          </a:p>
        </p:txBody>
      </p:sp>
      <p:sp>
        <p:nvSpPr>
          <p:cNvPr id="3" name="Title 2">
            <a:extLst>
              <a:ext uri="{FF2B5EF4-FFF2-40B4-BE49-F238E27FC236}">
                <a16:creationId xmlns:a16="http://schemas.microsoft.com/office/drawing/2014/main" id="{BCB6607C-0DD8-F24E-8BDF-2AA282C7C487}"/>
              </a:ext>
            </a:extLst>
          </p:cNvPr>
          <p:cNvSpPr>
            <a:spLocks noGrp="1"/>
          </p:cNvSpPr>
          <p:nvPr>
            <p:ph type="title"/>
          </p:nvPr>
        </p:nvSpPr>
        <p:spPr/>
        <p:txBody>
          <a:bodyPr/>
          <a:lstStyle/>
          <a:p>
            <a:r>
              <a:rPr lang="en-US" dirty="0"/>
              <a:t>Cheetah: Accelerate Database Queries via Switches</a:t>
            </a:r>
          </a:p>
        </p:txBody>
      </p:sp>
      <p:sp>
        <p:nvSpPr>
          <p:cNvPr id="4" name="Slide Number Placeholder 3">
            <a:extLst>
              <a:ext uri="{FF2B5EF4-FFF2-40B4-BE49-F238E27FC236}">
                <a16:creationId xmlns:a16="http://schemas.microsoft.com/office/drawing/2014/main" id="{EE4F8EC8-F378-B64A-A147-F9D70F671BE1}"/>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A23A7D-4891-5A47-9441-98D2A72CF2F6}" type="slidenum">
              <a:rPr kumimoji="0" lang="en-US" sz="2400" b="0" i="0" u="none" strike="noStrike" kern="1200" cap="none" spc="0" normalizeH="0" baseline="0" noProof="0" smtClean="0">
                <a:ln>
                  <a:noFill/>
                </a:ln>
                <a:solidFill>
                  <a:srgbClr val="000000">
                    <a:tint val="75000"/>
                  </a:srgb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2400" b="0" i="0" u="none" strike="noStrike" kern="1200" cap="none" spc="0" normalizeH="0" baseline="0" noProof="0">
              <a:ln>
                <a:noFill/>
              </a:ln>
              <a:solidFill>
                <a:srgbClr val="000000">
                  <a:tint val="75000"/>
                </a:srgbClr>
              </a:solidFill>
              <a:effectLst/>
              <a:uLnTx/>
              <a:uFillTx/>
              <a:latin typeface="Calibri"/>
              <a:ea typeface="+mn-ea"/>
              <a:cs typeface="+mn-cs"/>
            </a:endParaRPr>
          </a:p>
        </p:txBody>
      </p:sp>
      <p:grpSp>
        <p:nvGrpSpPr>
          <p:cNvPr id="5" name="Group 4">
            <a:extLst>
              <a:ext uri="{FF2B5EF4-FFF2-40B4-BE49-F238E27FC236}">
                <a16:creationId xmlns:a16="http://schemas.microsoft.com/office/drawing/2014/main" id="{CA4F9135-70F6-0948-8768-302299485C9E}"/>
              </a:ext>
            </a:extLst>
          </p:cNvPr>
          <p:cNvGrpSpPr/>
          <p:nvPr/>
        </p:nvGrpSpPr>
        <p:grpSpPr>
          <a:xfrm>
            <a:off x="8408966" y="3200263"/>
            <a:ext cx="2232069" cy="1484702"/>
            <a:chOff x="6600825" y="4162425"/>
            <a:chExt cx="2232069" cy="1484702"/>
          </a:xfrm>
        </p:grpSpPr>
        <p:sp>
          <p:nvSpPr>
            <p:cNvPr id="6" name="Rounded Rectangle 203">
              <a:extLst>
                <a:ext uri="{FF2B5EF4-FFF2-40B4-BE49-F238E27FC236}">
                  <a16:creationId xmlns:a16="http://schemas.microsoft.com/office/drawing/2014/main" id="{40857BC7-1768-FF48-AA80-06C95AA92808}"/>
                </a:ext>
              </a:extLst>
            </p:cNvPr>
            <p:cNvSpPr>
              <a:spLocks noChangeAspect="1"/>
            </p:cNvSpPr>
            <p:nvPr/>
          </p:nvSpPr>
          <p:spPr>
            <a:xfrm>
              <a:off x="6962870" y="4567344"/>
              <a:ext cx="1870024" cy="107978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ounded Rectangle 202">
              <a:extLst>
                <a:ext uri="{FF2B5EF4-FFF2-40B4-BE49-F238E27FC236}">
                  <a16:creationId xmlns:a16="http://schemas.microsoft.com/office/drawing/2014/main" id="{93FB42D9-3BB9-E248-9399-FF77E2C2DC66}"/>
                </a:ext>
              </a:extLst>
            </p:cNvPr>
            <p:cNvSpPr>
              <a:spLocks noChangeAspect="1"/>
            </p:cNvSpPr>
            <p:nvPr/>
          </p:nvSpPr>
          <p:spPr>
            <a:xfrm>
              <a:off x="6842188" y="4432371"/>
              <a:ext cx="1870024" cy="107978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ounded Rectangle 87">
              <a:extLst>
                <a:ext uri="{FF2B5EF4-FFF2-40B4-BE49-F238E27FC236}">
                  <a16:creationId xmlns:a16="http://schemas.microsoft.com/office/drawing/2014/main" id="{5784DD67-4B31-1245-9C81-59BDDA2BFA2B}"/>
                </a:ext>
              </a:extLst>
            </p:cNvPr>
            <p:cNvSpPr>
              <a:spLocks noChangeAspect="1"/>
            </p:cNvSpPr>
            <p:nvPr/>
          </p:nvSpPr>
          <p:spPr>
            <a:xfrm>
              <a:off x="6721507" y="4297398"/>
              <a:ext cx="1870024" cy="107978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ounded Rectangle 141">
              <a:extLst>
                <a:ext uri="{FF2B5EF4-FFF2-40B4-BE49-F238E27FC236}">
                  <a16:creationId xmlns:a16="http://schemas.microsoft.com/office/drawing/2014/main" id="{4ABCDF55-31DC-AF4D-8AD7-D49250275ABE}"/>
                </a:ext>
              </a:extLst>
            </p:cNvPr>
            <p:cNvSpPr>
              <a:spLocks noChangeAspect="1"/>
            </p:cNvSpPr>
            <p:nvPr/>
          </p:nvSpPr>
          <p:spPr>
            <a:xfrm>
              <a:off x="6600825" y="4162425"/>
              <a:ext cx="1870024" cy="107978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alibri"/>
                  <a:ea typeface="+mn-ea"/>
                  <a:cs typeface="+mn-cs"/>
                </a:rPr>
                <a:t>Worker</a:t>
              </a:r>
            </a:p>
          </p:txBody>
        </p:sp>
      </p:grpSp>
      <p:sp>
        <p:nvSpPr>
          <p:cNvPr id="10" name="Rounded Rectangle 142">
            <a:extLst>
              <a:ext uri="{FF2B5EF4-FFF2-40B4-BE49-F238E27FC236}">
                <a16:creationId xmlns:a16="http://schemas.microsoft.com/office/drawing/2014/main" id="{4E3B2124-1EB4-604F-B58B-41D3AEF00370}"/>
              </a:ext>
            </a:extLst>
          </p:cNvPr>
          <p:cNvSpPr/>
          <p:nvPr/>
        </p:nvSpPr>
        <p:spPr>
          <a:xfrm>
            <a:off x="9555433" y="3284063"/>
            <a:ext cx="680013" cy="53394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Data</a:t>
            </a:r>
          </a:p>
        </p:txBody>
      </p:sp>
      <p:sp>
        <p:nvSpPr>
          <p:cNvPr id="11" name="Rounded Rectangle 190">
            <a:extLst>
              <a:ext uri="{FF2B5EF4-FFF2-40B4-BE49-F238E27FC236}">
                <a16:creationId xmlns:a16="http://schemas.microsoft.com/office/drawing/2014/main" id="{DD932DBC-8B36-2048-80FC-97B4718F0828}"/>
              </a:ext>
            </a:extLst>
          </p:cNvPr>
          <p:cNvSpPr/>
          <p:nvPr/>
        </p:nvSpPr>
        <p:spPr>
          <a:xfrm>
            <a:off x="8599501" y="3284320"/>
            <a:ext cx="570592" cy="533943"/>
          </a:xfrm>
          <a:prstGeom prst="roundRect">
            <a:avLst/>
          </a:prstGeom>
          <a:solidFill>
            <a:srgbClr val="F0624A"/>
          </a:solidFill>
        </p:spPr>
        <p:style>
          <a:lnRef idx="2">
            <a:schemeClr val="accent6">
              <a:shade val="50000"/>
            </a:schemeClr>
          </a:lnRef>
          <a:fillRef idx="1">
            <a:schemeClr val="accent6"/>
          </a:fillRef>
          <a:effectRef idx="0">
            <a:schemeClr val="accent6"/>
          </a:effectRef>
          <a:fontRef idx="minor">
            <a:schemeClr val="lt1"/>
          </a:fontRef>
        </p:style>
        <p:txBody>
          <a:bodyPr lIns="0" rIns="0" bIns="25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2" name="Straight Arrow Connector 11">
            <a:extLst>
              <a:ext uri="{FF2B5EF4-FFF2-40B4-BE49-F238E27FC236}">
                <a16:creationId xmlns:a16="http://schemas.microsoft.com/office/drawing/2014/main" id="{4FC30AF5-49CA-3A43-BB1C-7FF7DC58DEC6}"/>
              </a:ext>
            </a:extLst>
          </p:cNvPr>
          <p:cNvCxnSpPr>
            <a:cxnSpLocks/>
            <a:stCxn id="10" idx="1"/>
            <a:endCxn id="11" idx="3"/>
          </p:cNvCxnSpPr>
          <p:nvPr/>
        </p:nvCxnSpPr>
        <p:spPr>
          <a:xfrm flipH="1">
            <a:off x="9170094" y="3551035"/>
            <a:ext cx="385339" cy="257"/>
          </a:xfrm>
          <a:prstGeom prst="straightConnector1">
            <a:avLst/>
          </a:prstGeom>
          <a:ln w="50800">
            <a:solidFill>
              <a:schemeClr val="bg1">
                <a:lumMod val="8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3" name="Picture 6" descr="Female Computer User (#1) by oksmith">
            <a:extLst>
              <a:ext uri="{FF2B5EF4-FFF2-40B4-BE49-F238E27FC236}">
                <a16:creationId xmlns:a16="http://schemas.microsoft.com/office/drawing/2014/main" id="{DB4C4C8E-24F2-C74E-A57A-C50D45D606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524000" y="3334640"/>
            <a:ext cx="918006" cy="83585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D83E206-549E-D44D-9023-280248971D56}"/>
              </a:ext>
            </a:extLst>
          </p:cNvPr>
          <p:cNvSpPr txBox="1"/>
          <p:nvPr/>
        </p:nvSpPr>
        <p:spPr>
          <a:xfrm>
            <a:off x="1544460" y="4189734"/>
            <a:ext cx="918006"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a:ea typeface="+mn-ea"/>
                <a:cs typeface="+mn-cs"/>
              </a:rPr>
              <a:t>User</a:t>
            </a:r>
          </a:p>
        </p:txBody>
      </p:sp>
      <p:cxnSp>
        <p:nvCxnSpPr>
          <p:cNvPr id="15" name="Straight Arrow Connector 14">
            <a:extLst>
              <a:ext uri="{FF2B5EF4-FFF2-40B4-BE49-F238E27FC236}">
                <a16:creationId xmlns:a16="http://schemas.microsoft.com/office/drawing/2014/main" id="{DC79ED9A-3457-9F4D-948C-DCD4DE86E339}"/>
              </a:ext>
            </a:extLst>
          </p:cNvPr>
          <p:cNvCxnSpPr>
            <a:cxnSpLocks/>
          </p:cNvCxnSpPr>
          <p:nvPr/>
        </p:nvCxnSpPr>
        <p:spPr>
          <a:xfrm flipH="1">
            <a:off x="2492223" y="3528569"/>
            <a:ext cx="720000" cy="18249"/>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618E781-C6E4-FB40-9942-16F26B16DECA}"/>
              </a:ext>
            </a:extLst>
          </p:cNvPr>
          <p:cNvSpPr txBox="1"/>
          <p:nvPr/>
        </p:nvSpPr>
        <p:spPr>
          <a:xfrm>
            <a:off x="2387604" y="2758440"/>
            <a:ext cx="140771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a:ea typeface="+mn-ea"/>
                <a:cs typeface="+mn-cs"/>
              </a:rPr>
              <a:t>Query</a:t>
            </a:r>
          </a:p>
        </p:txBody>
      </p:sp>
      <p:sp>
        <p:nvSpPr>
          <p:cNvPr id="17" name="Rounded Rectangle 121">
            <a:extLst>
              <a:ext uri="{FF2B5EF4-FFF2-40B4-BE49-F238E27FC236}">
                <a16:creationId xmlns:a16="http://schemas.microsoft.com/office/drawing/2014/main" id="{CC1AC4FF-1962-5842-BD52-EEFD47283F93}"/>
              </a:ext>
            </a:extLst>
          </p:cNvPr>
          <p:cNvSpPr/>
          <p:nvPr/>
        </p:nvSpPr>
        <p:spPr>
          <a:xfrm>
            <a:off x="3231511" y="3098800"/>
            <a:ext cx="978540" cy="862752"/>
          </a:xfrm>
          <a:prstGeom prst="roundRect">
            <a:avLst/>
          </a:prstGeom>
          <a:solidFill>
            <a:schemeClr val="accent2">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Query planner</a:t>
            </a:r>
          </a:p>
        </p:txBody>
      </p:sp>
      <p:sp>
        <p:nvSpPr>
          <p:cNvPr id="18" name="Rounded Rectangle 146">
            <a:extLst>
              <a:ext uri="{FF2B5EF4-FFF2-40B4-BE49-F238E27FC236}">
                <a16:creationId xmlns:a16="http://schemas.microsoft.com/office/drawing/2014/main" id="{630D94F1-4D5F-F241-BF5B-A1F7B815991A}"/>
              </a:ext>
            </a:extLst>
          </p:cNvPr>
          <p:cNvSpPr/>
          <p:nvPr/>
        </p:nvSpPr>
        <p:spPr>
          <a:xfrm>
            <a:off x="4801397" y="3098800"/>
            <a:ext cx="978539" cy="150668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950" b="0" i="0" u="none" strike="noStrike" kern="1200" cap="none" spc="0" normalizeH="0" baseline="0" noProof="0" dirty="0">
                <a:ln>
                  <a:noFill/>
                </a:ln>
                <a:solidFill>
                  <a:srgbClr val="FFFFFF"/>
                </a:solidFill>
                <a:effectLst/>
                <a:uLnTx/>
                <a:uFillTx/>
                <a:latin typeface="Calibri"/>
                <a:ea typeface="+mn-ea"/>
                <a:cs typeface="+mn-cs"/>
              </a:rPr>
              <a:t>Master Node</a:t>
            </a:r>
          </a:p>
        </p:txBody>
      </p:sp>
      <p:cxnSp>
        <p:nvCxnSpPr>
          <p:cNvPr id="19" name="Straight Arrow Connector 18">
            <a:extLst>
              <a:ext uri="{FF2B5EF4-FFF2-40B4-BE49-F238E27FC236}">
                <a16:creationId xmlns:a16="http://schemas.microsoft.com/office/drawing/2014/main" id="{13BCCF4C-8831-B24D-97E0-7AF14C850DD1}"/>
              </a:ext>
            </a:extLst>
          </p:cNvPr>
          <p:cNvCxnSpPr>
            <a:cxnSpLocks/>
            <a:endCxn id="17" idx="3"/>
          </p:cNvCxnSpPr>
          <p:nvPr/>
        </p:nvCxnSpPr>
        <p:spPr>
          <a:xfrm flipH="1">
            <a:off x="4210052" y="3530176"/>
            <a:ext cx="591345" cy="0"/>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E1C74F-5132-0540-A77B-7C0101CCC520}"/>
              </a:ext>
            </a:extLst>
          </p:cNvPr>
          <p:cNvSpPr txBox="1"/>
          <p:nvPr/>
        </p:nvSpPr>
        <p:spPr>
          <a:xfrm>
            <a:off x="4076725" y="2758441"/>
            <a:ext cx="95119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a:ea typeface="+mn-ea"/>
                <a:cs typeface="+mn-cs"/>
              </a:rPr>
              <a:t>Plan</a:t>
            </a:r>
          </a:p>
        </p:txBody>
      </p:sp>
      <p:sp>
        <p:nvSpPr>
          <p:cNvPr id="21" name="Rounded Rectangle 131">
            <a:extLst>
              <a:ext uri="{FF2B5EF4-FFF2-40B4-BE49-F238E27FC236}">
                <a16:creationId xmlns:a16="http://schemas.microsoft.com/office/drawing/2014/main" id="{32EEBC79-B1D4-C045-8285-3DB6F9EEF871}"/>
              </a:ext>
            </a:extLst>
          </p:cNvPr>
          <p:cNvSpPr/>
          <p:nvPr/>
        </p:nvSpPr>
        <p:spPr>
          <a:xfrm>
            <a:off x="5894595" y="3112600"/>
            <a:ext cx="2393688" cy="1548000"/>
          </a:xfrm>
          <a:prstGeom prst="roundRect">
            <a:avLst/>
          </a:prstGeom>
          <a:solidFill>
            <a:schemeClr val="bg1">
              <a:lumMod val="50000"/>
              <a:alpha val="40000"/>
            </a:schemeClr>
          </a:solidFill>
          <a:ln>
            <a:solidFill>
              <a:schemeClr val="accent3">
                <a:shade val="50000"/>
                <a:alpha val="60000"/>
              </a:schemeClr>
            </a:solidFill>
          </a:ln>
        </p:spPr>
        <p:style>
          <a:lnRef idx="2">
            <a:schemeClr val="accent3">
              <a:shade val="50000"/>
            </a:schemeClr>
          </a:lnRef>
          <a:fillRef idx="1">
            <a:schemeClr val="accent3"/>
          </a:fillRef>
          <a:effectRef idx="0">
            <a:schemeClr val="accent3"/>
          </a:effectRef>
          <a:fontRef idx="minor">
            <a:schemeClr val="lt1"/>
          </a:fontRef>
        </p:style>
        <p:txBody>
          <a:bodyPr lIns="36000" rIns="36000" bIns="288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Calibri"/>
                <a:ea typeface="+mn-ea"/>
                <a:cs typeface="+mn-cs"/>
              </a:rPr>
              <a:t>Switch</a:t>
            </a:r>
          </a:p>
        </p:txBody>
      </p:sp>
      <p:grpSp>
        <p:nvGrpSpPr>
          <p:cNvPr id="22" name="Group 21">
            <a:extLst>
              <a:ext uri="{FF2B5EF4-FFF2-40B4-BE49-F238E27FC236}">
                <a16:creationId xmlns:a16="http://schemas.microsoft.com/office/drawing/2014/main" id="{14405BF0-8EC4-8140-9116-71D1685C7C9D}"/>
              </a:ext>
            </a:extLst>
          </p:cNvPr>
          <p:cNvGrpSpPr/>
          <p:nvPr/>
        </p:nvGrpSpPr>
        <p:grpSpPr>
          <a:xfrm>
            <a:off x="5800254" y="3074798"/>
            <a:ext cx="2651760" cy="449377"/>
            <a:chOff x="4073055" y="4395416"/>
            <a:chExt cx="2651760" cy="449377"/>
          </a:xfrm>
        </p:grpSpPr>
        <p:cxnSp>
          <p:nvCxnSpPr>
            <p:cNvPr id="23" name="Straight Arrow Connector 22">
              <a:extLst>
                <a:ext uri="{FF2B5EF4-FFF2-40B4-BE49-F238E27FC236}">
                  <a16:creationId xmlns:a16="http://schemas.microsoft.com/office/drawing/2014/main" id="{48CF13F5-A960-5042-90FE-AC65D7E455F0}"/>
                </a:ext>
              </a:extLst>
            </p:cNvPr>
            <p:cNvCxnSpPr>
              <a:cxnSpLocks/>
            </p:cNvCxnSpPr>
            <p:nvPr/>
          </p:nvCxnSpPr>
          <p:spPr>
            <a:xfrm flipH="1" flipV="1">
              <a:off x="4073055" y="4844793"/>
              <a:ext cx="2651760" cy="0"/>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2DAE8BA-FBAE-4648-A6A1-7857BAD973F7}"/>
                </a:ext>
              </a:extLst>
            </p:cNvPr>
            <p:cNvSpPr txBox="1"/>
            <p:nvPr/>
          </p:nvSpPr>
          <p:spPr>
            <a:xfrm>
              <a:off x="4734578" y="4395416"/>
              <a:ext cx="1103987"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a:ea typeface="+mn-ea"/>
                  <a:cs typeface="+mn-cs"/>
                </a:rPr>
                <a:t>Query</a:t>
              </a:r>
            </a:p>
          </p:txBody>
        </p:sp>
      </p:grpSp>
      <p:cxnSp>
        <p:nvCxnSpPr>
          <p:cNvPr id="25" name="Straight Arrow Connector 24">
            <a:extLst>
              <a:ext uri="{FF2B5EF4-FFF2-40B4-BE49-F238E27FC236}">
                <a16:creationId xmlns:a16="http://schemas.microsoft.com/office/drawing/2014/main" id="{4CB63480-3F52-C14A-8B42-89625EA5CF72}"/>
              </a:ext>
            </a:extLst>
          </p:cNvPr>
          <p:cNvCxnSpPr>
            <a:cxnSpLocks/>
          </p:cNvCxnSpPr>
          <p:nvPr/>
        </p:nvCxnSpPr>
        <p:spPr>
          <a:xfrm flipV="1">
            <a:off x="2527325" y="4166429"/>
            <a:ext cx="2267387" cy="0"/>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FD2BC5B-08BF-E14B-8F87-350DB8944C02}"/>
              </a:ext>
            </a:extLst>
          </p:cNvPr>
          <p:cNvSpPr txBox="1"/>
          <p:nvPr/>
        </p:nvSpPr>
        <p:spPr>
          <a:xfrm>
            <a:off x="2945194" y="4243481"/>
            <a:ext cx="131186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a:ea typeface="+mn-ea"/>
                <a:cs typeface="+mn-cs"/>
              </a:rPr>
              <a:t>Result</a:t>
            </a:r>
          </a:p>
        </p:txBody>
      </p:sp>
      <p:sp>
        <p:nvSpPr>
          <p:cNvPr id="27" name="Oval 26">
            <a:extLst>
              <a:ext uri="{FF2B5EF4-FFF2-40B4-BE49-F238E27FC236}">
                <a16:creationId xmlns:a16="http://schemas.microsoft.com/office/drawing/2014/main" id="{44A6D6E7-9C82-C644-9874-6948343F0D52}"/>
              </a:ext>
            </a:extLst>
          </p:cNvPr>
          <p:cNvSpPr/>
          <p:nvPr/>
        </p:nvSpPr>
        <p:spPr>
          <a:xfrm>
            <a:off x="8438824" y="3035488"/>
            <a:ext cx="914400" cy="914400"/>
          </a:xfrm>
          <a:prstGeom prst="ellipse">
            <a:avLst/>
          </a:prstGeom>
          <a:noFill/>
          <a:ln w="730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a:ea typeface="+mn-ea"/>
              <a:cs typeface="+mn-cs"/>
            </a:endParaRPr>
          </a:p>
        </p:txBody>
      </p:sp>
      <p:sp>
        <p:nvSpPr>
          <p:cNvPr id="28" name="Oval 27">
            <a:extLst>
              <a:ext uri="{FF2B5EF4-FFF2-40B4-BE49-F238E27FC236}">
                <a16:creationId xmlns:a16="http://schemas.microsoft.com/office/drawing/2014/main" id="{451BF2EA-C5D3-594A-9B8F-FBB707E12BE4}"/>
              </a:ext>
            </a:extLst>
          </p:cNvPr>
          <p:cNvSpPr/>
          <p:nvPr/>
        </p:nvSpPr>
        <p:spPr>
          <a:xfrm>
            <a:off x="4619460" y="3429398"/>
            <a:ext cx="1371600" cy="1371600"/>
          </a:xfrm>
          <a:prstGeom prst="ellipse">
            <a:avLst/>
          </a:prstGeom>
          <a:noFill/>
          <a:ln w="730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a:ea typeface="+mn-ea"/>
              <a:cs typeface="+mn-cs"/>
            </a:endParaRPr>
          </a:p>
        </p:txBody>
      </p:sp>
      <p:grpSp>
        <p:nvGrpSpPr>
          <p:cNvPr id="29" name="Group 28">
            <a:extLst>
              <a:ext uri="{FF2B5EF4-FFF2-40B4-BE49-F238E27FC236}">
                <a16:creationId xmlns:a16="http://schemas.microsoft.com/office/drawing/2014/main" id="{C02B3D89-BF53-EC43-8569-F6793E2F3EC7}"/>
              </a:ext>
            </a:extLst>
          </p:cNvPr>
          <p:cNvGrpSpPr/>
          <p:nvPr/>
        </p:nvGrpSpPr>
        <p:grpSpPr>
          <a:xfrm>
            <a:off x="5779935" y="4168649"/>
            <a:ext cx="2930734" cy="442573"/>
            <a:chOff x="4073055" y="4494821"/>
            <a:chExt cx="2930734" cy="442573"/>
          </a:xfrm>
        </p:grpSpPr>
        <p:cxnSp>
          <p:nvCxnSpPr>
            <p:cNvPr id="30" name="Straight Arrow Connector 29">
              <a:extLst>
                <a:ext uri="{FF2B5EF4-FFF2-40B4-BE49-F238E27FC236}">
                  <a16:creationId xmlns:a16="http://schemas.microsoft.com/office/drawing/2014/main" id="{F78B3D5A-ADAE-B84F-8CDF-5B06360A1723}"/>
                </a:ext>
              </a:extLst>
            </p:cNvPr>
            <p:cNvCxnSpPr>
              <a:cxnSpLocks/>
            </p:cNvCxnSpPr>
            <p:nvPr/>
          </p:nvCxnSpPr>
          <p:spPr>
            <a:xfrm rot="10800000" flipH="1" flipV="1">
              <a:off x="4073055" y="4494821"/>
              <a:ext cx="2651760" cy="0"/>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1FA50B0-D729-B045-8437-62BFD85A9861}"/>
                </a:ext>
              </a:extLst>
            </p:cNvPr>
            <p:cNvSpPr txBox="1"/>
            <p:nvPr/>
          </p:nvSpPr>
          <p:spPr>
            <a:xfrm>
              <a:off x="4862285" y="4537284"/>
              <a:ext cx="2141504"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a:ea typeface="+mn-ea"/>
                  <a:cs typeface="+mn-cs"/>
                </a:rPr>
                <a:t>Data</a:t>
              </a:r>
            </a:p>
          </p:txBody>
        </p:sp>
      </p:grpSp>
      <p:pic>
        <p:nvPicPr>
          <p:cNvPr id="32" name="Picture 2" descr="Image result for work icon">
            <a:extLst>
              <a:ext uri="{FF2B5EF4-FFF2-40B4-BE49-F238E27FC236}">
                <a16:creationId xmlns:a16="http://schemas.microsoft.com/office/drawing/2014/main" id="{703C86B5-9558-384D-B200-D8F10C60C55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0730" t="17872" r="25145" b="38462"/>
          <a:stretch/>
        </p:blipFill>
        <p:spPr bwMode="auto">
          <a:xfrm>
            <a:off x="5164765" y="4213789"/>
            <a:ext cx="251800" cy="27868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Image result for work icon">
            <a:extLst>
              <a:ext uri="{FF2B5EF4-FFF2-40B4-BE49-F238E27FC236}">
                <a16:creationId xmlns:a16="http://schemas.microsoft.com/office/drawing/2014/main" id="{D5FC33AD-BEF2-964A-BD88-9A852A6185D8}"/>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0730" t="17872" r="25145" b="38462"/>
          <a:stretch/>
        </p:blipFill>
        <p:spPr bwMode="auto">
          <a:xfrm>
            <a:off x="6887871" y="4029304"/>
            <a:ext cx="251800" cy="27868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Image result for work icon">
            <a:extLst>
              <a:ext uri="{FF2B5EF4-FFF2-40B4-BE49-F238E27FC236}">
                <a16:creationId xmlns:a16="http://schemas.microsoft.com/office/drawing/2014/main" id="{55D08F13-CBCE-C94E-87A8-6FA78253382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0730" t="17872" r="25145" b="38462"/>
          <a:stretch/>
        </p:blipFill>
        <p:spPr bwMode="auto">
          <a:xfrm>
            <a:off x="8682158" y="3351306"/>
            <a:ext cx="392962" cy="43492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Image result for work icon">
            <a:extLst>
              <a:ext uri="{FF2B5EF4-FFF2-40B4-BE49-F238E27FC236}">
                <a16:creationId xmlns:a16="http://schemas.microsoft.com/office/drawing/2014/main" id="{04ABB511-DC05-7C4F-BE81-C8ABAD601F03}"/>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0730" t="17872" r="25145" b="38462"/>
          <a:stretch/>
        </p:blipFill>
        <p:spPr bwMode="auto">
          <a:xfrm>
            <a:off x="5257274" y="4303963"/>
            <a:ext cx="82618" cy="9144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Image result for work icon">
            <a:extLst>
              <a:ext uri="{FF2B5EF4-FFF2-40B4-BE49-F238E27FC236}">
                <a16:creationId xmlns:a16="http://schemas.microsoft.com/office/drawing/2014/main" id="{0551AC50-7D5C-6147-BA1F-7688C20D6F53}"/>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0730" t="17872" r="25145" b="38462"/>
          <a:stretch/>
        </p:blipFill>
        <p:spPr bwMode="auto">
          <a:xfrm>
            <a:off x="8856833" y="3644070"/>
            <a:ext cx="82618" cy="9144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Image result for apache spark">
            <a:extLst>
              <a:ext uri="{FF2B5EF4-FFF2-40B4-BE49-F238E27FC236}">
                <a16:creationId xmlns:a16="http://schemas.microsoft.com/office/drawing/2014/main" id="{38F7AACE-F2C7-060E-F7D9-5DD7704A4E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5438" y="1033302"/>
            <a:ext cx="1848323" cy="959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03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10" presetClass="entr" presetSubtype="0" fill="hold"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 presetClass="entr" presetSubtype="0" fill="hold" nodeType="withEffect">
                                  <p:stCondLst>
                                    <p:cond delay="0"/>
                                  </p:stCondLst>
                                  <p:childTnLst>
                                    <p:set>
                                      <p:cBhvr>
                                        <p:cTn id="8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500"/>
                                        <p:tgtEl>
                                          <p:spTgt spid="33"/>
                                        </p:tgtEl>
                                      </p:cBhvr>
                                    </p:animEffect>
                                  </p:childTnLst>
                                </p:cTn>
                              </p:par>
                            </p:childTnLst>
                          </p:cTn>
                        </p:par>
                        <p:par>
                          <p:cTn id="98" fill="hold">
                            <p:stCondLst>
                              <p:cond delay="500"/>
                            </p:stCondLst>
                            <p:childTnLst>
                              <p:par>
                                <p:cTn id="99" presetID="1" presetClass="exit" presetSubtype="0" fill="hold" nodeType="afterEffect">
                                  <p:stCondLst>
                                    <p:cond delay="0"/>
                                  </p:stCondLst>
                                  <p:childTnLst>
                                    <p:set>
                                      <p:cBhvr>
                                        <p:cTn id="100" dur="1" fill="hold">
                                          <p:stCondLst>
                                            <p:cond delay="0"/>
                                          </p:stCondLst>
                                        </p:cTn>
                                        <p:tgtEl>
                                          <p:spTgt spid="34"/>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32"/>
                                        </p:tgtEl>
                                        <p:attrNameLst>
                                          <p:attrName>style.visibility</p:attrName>
                                        </p:attrNameLst>
                                      </p:cBhvr>
                                      <p:to>
                                        <p:strVal val="hidden"/>
                                      </p:to>
                                    </p:set>
                                  </p:childTnLst>
                                </p:cTn>
                              </p:par>
                              <p:par>
                                <p:cTn id="103" presetID="10" presetClass="entr" presetSubtype="0" fill="hold"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500"/>
                                        <p:tgtEl>
                                          <p:spTgt spid="36"/>
                                        </p:tgtEl>
                                      </p:cBhvr>
                                    </p:animEffect>
                                  </p:childTnLst>
                                </p:cTn>
                              </p:par>
                              <p:par>
                                <p:cTn id="106" presetID="10" presetClass="entr" presetSubtype="0" fill="hold"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fade">
                                      <p:cBhvr>
                                        <p:cTn id="10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P spid="16" grpId="0"/>
      <p:bldP spid="17" grpId="0" animBg="1"/>
      <p:bldP spid="18" grpId="0" animBg="1"/>
      <p:bldP spid="20" grpId="0"/>
      <p:bldP spid="21" grpId="0" animBg="1"/>
      <p:bldP spid="26" grpId="0"/>
      <p:bldP spid="27"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DC45CE-4B20-64E8-88ED-FC4B3D5C78B3}"/>
              </a:ext>
            </a:extLst>
          </p:cNvPr>
          <p:cNvSpPr>
            <a:spLocks noGrp="1"/>
          </p:cNvSpPr>
          <p:nvPr>
            <p:ph type="title"/>
          </p:nvPr>
        </p:nvSpPr>
        <p:spPr/>
        <p:txBody>
          <a:bodyPr/>
          <a:lstStyle/>
          <a:p>
            <a:r>
              <a:rPr lang="en-US" dirty="0"/>
              <a:t>Key Challenges of Using Programmable Switches</a:t>
            </a:r>
          </a:p>
        </p:txBody>
      </p:sp>
      <p:sp>
        <p:nvSpPr>
          <p:cNvPr id="4" name="Slide Number Placeholder 3">
            <a:extLst>
              <a:ext uri="{FF2B5EF4-FFF2-40B4-BE49-F238E27FC236}">
                <a16:creationId xmlns:a16="http://schemas.microsoft.com/office/drawing/2014/main" id="{06512CEF-ABD7-AC66-D82F-4406573AE18C}"/>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A23A7D-4891-5A47-9441-98D2A72CF2F6}" type="slidenum">
              <a:rPr kumimoji="0" lang="en-US" sz="2400" b="0" i="0" u="none" strike="noStrike" kern="1200" cap="none" spc="0" normalizeH="0" baseline="0" noProof="0" smtClean="0">
                <a:ln>
                  <a:noFill/>
                </a:ln>
                <a:solidFill>
                  <a:srgbClr val="000000">
                    <a:tint val="75000"/>
                  </a:srgb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2400" b="0" i="0" u="none" strike="noStrike" kern="1200" cap="none" spc="0" normalizeH="0" baseline="0" noProof="0">
              <a:ln>
                <a:noFill/>
              </a:ln>
              <a:solidFill>
                <a:srgbClr val="000000">
                  <a:tint val="75000"/>
                </a:srgbClr>
              </a:solidFill>
              <a:effectLst/>
              <a:uLnTx/>
              <a:uFillTx/>
              <a:latin typeface="Calibri"/>
              <a:ea typeface="+mn-ea"/>
              <a:cs typeface="+mn-cs"/>
            </a:endParaRPr>
          </a:p>
        </p:txBody>
      </p:sp>
      <p:cxnSp>
        <p:nvCxnSpPr>
          <p:cNvPr id="5" name="Straight Arrow Connector 4">
            <a:extLst>
              <a:ext uri="{FF2B5EF4-FFF2-40B4-BE49-F238E27FC236}">
                <a16:creationId xmlns:a16="http://schemas.microsoft.com/office/drawing/2014/main" id="{614BF54D-958B-3973-438A-5699FB4BE8AB}"/>
              </a:ext>
            </a:extLst>
          </p:cNvPr>
          <p:cNvCxnSpPr>
            <a:cxnSpLocks/>
            <a:endCxn id="38" idx="0"/>
          </p:cNvCxnSpPr>
          <p:nvPr/>
        </p:nvCxnSpPr>
        <p:spPr>
          <a:xfrm>
            <a:off x="5009034" y="2723534"/>
            <a:ext cx="4318" cy="271414"/>
          </a:xfrm>
          <a:prstGeom prst="straightConnector1">
            <a:avLst/>
          </a:prstGeom>
          <a:noFill/>
          <a:ln w="34925" cap="flat" cmpd="sng" algn="ctr">
            <a:solidFill>
              <a:srgbClr val="4472C4"/>
            </a:solidFill>
            <a:prstDash val="solid"/>
            <a:miter lim="800000"/>
            <a:headEnd type="triangle"/>
            <a:tailEnd type="triangle"/>
          </a:ln>
          <a:effectLst/>
        </p:spPr>
      </p:cxnSp>
      <p:cxnSp>
        <p:nvCxnSpPr>
          <p:cNvPr id="6" name="Straight Arrow Connector 5">
            <a:extLst>
              <a:ext uri="{FF2B5EF4-FFF2-40B4-BE49-F238E27FC236}">
                <a16:creationId xmlns:a16="http://schemas.microsoft.com/office/drawing/2014/main" id="{6B0B08D8-AF5C-5932-9753-579207F018A8}"/>
              </a:ext>
            </a:extLst>
          </p:cNvPr>
          <p:cNvCxnSpPr>
            <a:cxnSpLocks/>
            <a:endCxn id="25" idx="0"/>
          </p:cNvCxnSpPr>
          <p:nvPr/>
        </p:nvCxnSpPr>
        <p:spPr>
          <a:xfrm>
            <a:off x="6142644" y="2723534"/>
            <a:ext cx="4319" cy="271414"/>
          </a:xfrm>
          <a:prstGeom prst="straightConnector1">
            <a:avLst/>
          </a:prstGeom>
          <a:noFill/>
          <a:ln w="34925" cap="flat" cmpd="sng" algn="ctr">
            <a:solidFill>
              <a:srgbClr val="4472C4"/>
            </a:solidFill>
            <a:prstDash val="solid"/>
            <a:miter lim="800000"/>
            <a:headEnd type="triangle"/>
            <a:tailEnd type="triangle"/>
          </a:ln>
          <a:effectLst/>
        </p:spPr>
      </p:cxnSp>
      <p:cxnSp>
        <p:nvCxnSpPr>
          <p:cNvPr id="7" name="Straight Arrow Connector 6">
            <a:extLst>
              <a:ext uri="{FF2B5EF4-FFF2-40B4-BE49-F238E27FC236}">
                <a16:creationId xmlns:a16="http://schemas.microsoft.com/office/drawing/2014/main" id="{7964105C-8A4A-D5CC-E3E4-84CE7673B5F1}"/>
              </a:ext>
            </a:extLst>
          </p:cNvPr>
          <p:cNvCxnSpPr>
            <a:cxnSpLocks/>
            <a:endCxn id="12" idx="0"/>
          </p:cNvCxnSpPr>
          <p:nvPr/>
        </p:nvCxnSpPr>
        <p:spPr>
          <a:xfrm>
            <a:off x="7271939" y="2728588"/>
            <a:ext cx="4319" cy="271414"/>
          </a:xfrm>
          <a:prstGeom prst="straightConnector1">
            <a:avLst/>
          </a:prstGeom>
          <a:noFill/>
          <a:ln w="34925" cap="flat" cmpd="sng" algn="ctr">
            <a:solidFill>
              <a:srgbClr val="4472C4"/>
            </a:solidFill>
            <a:prstDash val="solid"/>
            <a:miter lim="800000"/>
            <a:headEnd type="triangle"/>
            <a:tailEnd type="triangle"/>
          </a:ln>
          <a:effectLst/>
        </p:spPr>
      </p:cxnSp>
      <p:grpSp>
        <p:nvGrpSpPr>
          <p:cNvPr id="8" name="Group 7">
            <a:extLst>
              <a:ext uri="{FF2B5EF4-FFF2-40B4-BE49-F238E27FC236}">
                <a16:creationId xmlns:a16="http://schemas.microsoft.com/office/drawing/2014/main" id="{B2FFFC0E-26FD-C835-BD32-305F9FE09D38}"/>
              </a:ext>
            </a:extLst>
          </p:cNvPr>
          <p:cNvGrpSpPr/>
          <p:nvPr/>
        </p:nvGrpSpPr>
        <p:grpSpPr>
          <a:xfrm>
            <a:off x="4520042" y="2994948"/>
            <a:ext cx="3249524" cy="2676394"/>
            <a:chOff x="2996042" y="2994948"/>
            <a:chExt cx="3249524" cy="2676394"/>
          </a:xfrm>
        </p:grpSpPr>
        <p:grpSp>
          <p:nvGrpSpPr>
            <p:cNvPr id="9" name="Group 8">
              <a:extLst>
                <a:ext uri="{FF2B5EF4-FFF2-40B4-BE49-F238E27FC236}">
                  <a16:creationId xmlns:a16="http://schemas.microsoft.com/office/drawing/2014/main" id="{3BF20655-E1F6-6937-F198-D002BE65E1C3}"/>
                </a:ext>
              </a:extLst>
            </p:cNvPr>
            <p:cNvGrpSpPr/>
            <p:nvPr/>
          </p:nvGrpSpPr>
          <p:grpSpPr>
            <a:xfrm>
              <a:off x="2996042" y="2994948"/>
              <a:ext cx="986619" cy="2671340"/>
              <a:chOff x="3184728" y="2994948"/>
              <a:chExt cx="986619" cy="2671340"/>
            </a:xfrm>
          </p:grpSpPr>
          <p:sp>
            <p:nvSpPr>
              <p:cNvPr id="38" name="Rectangle 37">
                <a:extLst>
                  <a:ext uri="{FF2B5EF4-FFF2-40B4-BE49-F238E27FC236}">
                    <a16:creationId xmlns:a16="http://schemas.microsoft.com/office/drawing/2014/main" id="{BA988918-0EFF-C44A-1BC2-EFA0EADEB7FF}"/>
                  </a:ext>
                </a:extLst>
              </p:cNvPr>
              <p:cNvSpPr/>
              <p:nvPr/>
            </p:nvSpPr>
            <p:spPr>
              <a:xfrm>
                <a:off x="3184728" y="2994948"/>
                <a:ext cx="986619" cy="267134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black"/>
                  </a:solidFill>
                  <a:effectLst/>
                  <a:uLnTx/>
                  <a:uFillTx/>
                  <a:latin typeface="Calibri" panose="020F0502020204030204"/>
                  <a:ea typeface="ＭＳ Ｐゴシック" charset="0"/>
                </a:endParaRPr>
              </a:p>
            </p:txBody>
          </p:sp>
          <p:grpSp>
            <p:nvGrpSpPr>
              <p:cNvPr id="39" name="Group 38">
                <a:extLst>
                  <a:ext uri="{FF2B5EF4-FFF2-40B4-BE49-F238E27FC236}">
                    <a16:creationId xmlns:a16="http://schemas.microsoft.com/office/drawing/2014/main" id="{73D3DE64-F5A6-5B0D-E805-B96674AC07E5}"/>
                  </a:ext>
                </a:extLst>
              </p:cNvPr>
              <p:cNvGrpSpPr/>
              <p:nvPr/>
            </p:nvGrpSpPr>
            <p:grpSpPr>
              <a:xfrm>
                <a:off x="3286638" y="3140762"/>
                <a:ext cx="458906" cy="2383540"/>
                <a:chOff x="3286638" y="3140762"/>
                <a:chExt cx="458906" cy="2383540"/>
              </a:xfrm>
            </p:grpSpPr>
            <p:sp>
              <p:nvSpPr>
                <p:cNvPr id="46" name="Rectangle 45">
                  <a:extLst>
                    <a:ext uri="{FF2B5EF4-FFF2-40B4-BE49-F238E27FC236}">
                      <a16:creationId xmlns:a16="http://schemas.microsoft.com/office/drawing/2014/main" id="{3A1A88AE-527A-4FDE-A817-1DF7BBE48422}"/>
                    </a:ext>
                  </a:extLst>
                </p:cNvPr>
                <p:cNvSpPr/>
                <p:nvPr/>
              </p:nvSpPr>
              <p:spPr>
                <a:xfrm>
                  <a:off x="3286638" y="3140762"/>
                  <a:ext cx="458906" cy="37393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417" b="0" i="0" u="none" strike="noStrike" kern="0" cap="none" spc="0" normalizeH="0" baseline="0" noProof="0" dirty="0">
                    <a:ln>
                      <a:noFill/>
                    </a:ln>
                    <a:solidFill>
                      <a:prstClr val="white"/>
                    </a:solidFill>
                    <a:effectLst/>
                    <a:uLnTx/>
                    <a:uFillTx/>
                    <a:latin typeface="Calibri" panose="020F0502020204030204"/>
                    <a:ea typeface="ＭＳ Ｐゴシック" charset="0"/>
                  </a:endParaRPr>
                </a:p>
              </p:txBody>
            </p:sp>
            <p:sp>
              <p:nvSpPr>
                <p:cNvPr id="47" name="Rectangle 46">
                  <a:extLst>
                    <a:ext uri="{FF2B5EF4-FFF2-40B4-BE49-F238E27FC236}">
                      <a16:creationId xmlns:a16="http://schemas.microsoft.com/office/drawing/2014/main" id="{BBDF881D-8E53-C095-3A5E-497BE519FE41}"/>
                    </a:ext>
                  </a:extLst>
                </p:cNvPr>
                <p:cNvSpPr/>
                <p:nvPr/>
              </p:nvSpPr>
              <p:spPr>
                <a:xfrm>
                  <a:off x="3286638" y="3643167"/>
                  <a:ext cx="458906" cy="37393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dirty="0">
                    <a:ln>
                      <a:noFill/>
                    </a:ln>
                    <a:solidFill>
                      <a:prstClr val="white"/>
                    </a:solidFill>
                    <a:effectLst/>
                    <a:uLnTx/>
                    <a:uFillTx/>
                    <a:latin typeface="Calibri" panose="020F0502020204030204"/>
                    <a:ea typeface="ＭＳ Ｐゴシック" charset="0"/>
                  </a:endParaRPr>
                </a:p>
              </p:txBody>
            </p:sp>
            <p:sp>
              <p:nvSpPr>
                <p:cNvPr id="48" name="Rectangle 47">
                  <a:extLst>
                    <a:ext uri="{FF2B5EF4-FFF2-40B4-BE49-F238E27FC236}">
                      <a16:creationId xmlns:a16="http://schemas.microsoft.com/office/drawing/2014/main" id="{293368BE-0D1F-30C0-20E4-7171CC9CFED2}"/>
                    </a:ext>
                  </a:extLst>
                </p:cNvPr>
                <p:cNvSpPr/>
                <p:nvPr/>
              </p:nvSpPr>
              <p:spPr>
                <a:xfrm>
                  <a:off x="3286638" y="4145569"/>
                  <a:ext cx="458906" cy="37393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49" name="Rectangle 48">
                  <a:extLst>
                    <a:ext uri="{FF2B5EF4-FFF2-40B4-BE49-F238E27FC236}">
                      <a16:creationId xmlns:a16="http://schemas.microsoft.com/office/drawing/2014/main" id="{5C37F148-AD63-66AB-9CBF-C41B5AF68675}"/>
                    </a:ext>
                  </a:extLst>
                </p:cNvPr>
                <p:cNvSpPr/>
                <p:nvPr/>
              </p:nvSpPr>
              <p:spPr>
                <a:xfrm>
                  <a:off x="3286638" y="4647969"/>
                  <a:ext cx="458906" cy="37393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50" name="Rectangle 49">
                  <a:extLst>
                    <a:ext uri="{FF2B5EF4-FFF2-40B4-BE49-F238E27FC236}">
                      <a16:creationId xmlns:a16="http://schemas.microsoft.com/office/drawing/2014/main" id="{1D83B2BD-30C6-8ED1-0C6E-673A63030640}"/>
                    </a:ext>
                  </a:extLst>
                </p:cNvPr>
                <p:cNvSpPr/>
                <p:nvPr/>
              </p:nvSpPr>
              <p:spPr>
                <a:xfrm>
                  <a:off x="3286638" y="5150370"/>
                  <a:ext cx="458906" cy="37393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grpSp>
          <p:grpSp>
            <p:nvGrpSpPr>
              <p:cNvPr id="40" name="Group 39">
                <a:extLst>
                  <a:ext uri="{FF2B5EF4-FFF2-40B4-BE49-F238E27FC236}">
                    <a16:creationId xmlns:a16="http://schemas.microsoft.com/office/drawing/2014/main" id="{C9B49101-14AC-590A-B5CD-8C94D8E86A15}"/>
                  </a:ext>
                </a:extLst>
              </p:cNvPr>
              <p:cNvGrpSpPr/>
              <p:nvPr/>
            </p:nvGrpSpPr>
            <p:grpSpPr>
              <a:xfrm>
                <a:off x="3820190" y="3140764"/>
                <a:ext cx="268087" cy="2383541"/>
                <a:chOff x="3820190" y="3140764"/>
                <a:chExt cx="268087" cy="2383541"/>
              </a:xfrm>
            </p:grpSpPr>
            <p:sp>
              <p:nvSpPr>
                <p:cNvPr id="41" name="Snip Same Side Corner Rectangle 131">
                  <a:extLst>
                    <a:ext uri="{FF2B5EF4-FFF2-40B4-BE49-F238E27FC236}">
                      <a16:creationId xmlns:a16="http://schemas.microsoft.com/office/drawing/2014/main" id="{9A2EEF79-58DB-D441-0E03-C8413C67A922}"/>
                    </a:ext>
                  </a:extLst>
                </p:cNvPr>
                <p:cNvSpPr/>
                <p:nvPr/>
              </p:nvSpPr>
              <p:spPr>
                <a:xfrm rot="5400000">
                  <a:off x="3767268" y="3193686"/>
                  <a:ext cx="373932" cy="268087"/>
                </a:xfrm>
                <a:prstGeom prst="snip2SameRect">
                  <a:avLst>
                    <a:gd name="adj1" fmla="val 39447"/>
                    <a:gd name="adj2" fmla="val 0"/>
                  </a:avLst>
                </a:prstGeom>
                <a:solidFill>
                  <a:srgbClr val="7030A0"/>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dirty="0">
                    <a:ln>
                      <a:noFill/>
                    </a:ln>
                    <a:solidFill>
                      <a:prstClr val="white"/>
                    </a:solidFill>
                    <a:effectLst/>
                    <a:uLnTx/>
                    <a:uFillTx/>
                    <a:latin typeface="Calibri" panose="020F0502020204030204"/>
                    <a:ea typeface="ＭＳ Ｐゴシック" charset="0"/>
                  </a:endParaRPr>
                </a:p>
              </p:txBody>
            </p:sp>
            <p:sp>
              <p:nvSpPr>
                <p:cNvPr id="42" name="Snip Same Side Corner Rectangle 133">
                  <a:extLst>
                    <a:ext uri="{FF2B5EF4-FFF2-40B4-BE49-F238E27FC236}">
                      <a16:creationId xmlns:a16="http://schemas.microsoft.com/office/drawing/2014/main" id="{D3F86CB1-564A-0224-CA26-2E2ADCBB1F65}"/>
                    </a:ext>
                  </a:extLst>
                </p:cNvPr>
                <p:cNvSpPr/>
                <p:nvPr/>
              </p:nvSpPr>
              <p:spPr>
                <a:xfrm rot="5400000">
                  <a:off x="3767268" y="3696090"/>
                  <a:ext cx="373932" cy="268087"/>
                </a:xfrm>
                <a:prstGeom prst="snip2SameRect">
                  <a:avLst>
                    <a:gd name="adj1" fmla="val 39447"/>
                    <a:gd name="adj2" fmla="val 0"/>
                  </a:avLst>
                </a:prstGeom>
                <a:solidFill>
                  <a:srgbClr val="7030A0"/>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dirty="0">
                    <a:ln>
                      <a:noFill/>
                    </a:ln>
                    <a:solidFill>
                      <a:prstClr val="white"/>
                    </a:solidFill>
                    <a:effectLst/>
                    <a:uLnTx/>
                    <a:uFillTx/>
                    <a:latin typeface="Calibri" panose="020F0502020204030204"/>
                    <a:ea typeface="ＭＳ Ｐゴシック" charset="0"/>
                  </a:endParaRPr>
                </a:p>
              </p:txBody>
            </p:sp>
            <p:sp>
              <p:nvSpPr>
                <p:cNvPr id="43" name="Snip Same Side Corner Rectangle 135">
                  <a:extLst>
                    <a:ext uri="{FF2B5EF4-FFF2-40B4-BE49-F238E27FC236}">
                      <a16:creationId xmlns:a16="http://schemas.microsoft.com/office/drawing/2014/main" id="{10F2BF9D-6F40-D512-C735-27D290FADCA9}"/>
                    </a:ext>
                  </a:extLst>
                </p:cNvPr>
                <p:cNvSpPr/>
                <p:nvPr/>
              </p:nvSpPr>
              <p:spPr>
                <a:xfrm rot="5400000">
                  <a:off x="3767268" y="4198492"/>
                  <a:ext cx="373932" cy="268087"/>
                </a:xfrm>
                <a:prstGeom prst="snip2SameRect">
                  <a:avLst>
                    <a:gd name="adj1" fmla="val 39447"/>
                    <a:gd name="adj2" fmla="val 0"/>
                  </a:avLst>
                </a:prstGeom>
                <a:solidFill>
                  <a:srgbClr val="7030A0"/>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44" name="Snip Same Side Corner Rectangle 137">
                  <a:extLst>
                    <a:ext uri="{FF2B5EF4-FFF2-40B4-BE49-F238E27FC236}">
                      <a16:creationId xmlns:a16="http://schemas.microsoft.com/office/drawing/2014/main" id="{D92AB9B3-BC05-D75A-7393-A053A0BF619D}"/>
                    </a:ext>
                  </a:extLst>
                </p:cNvPr>
                <p:cNvSpPr/>
                <p:nvPr/>
              </p:nvSpPr>
              <p:spPr>
                <a:xfrm rot="5400000">
                  <a:off x="3767268" y="4700892"/>
                  <a:ext cx="373932" cy="268087"/>
                </a:xfrm>
                <a:prstGeom prst="snip2SameRect">
                  <a:avLst>
                    <a:gd name="adj1" fmla="val 39447"/>
                    <a:gd name="adj2" fmla="val 0"/>
                  </a:avLst>
                </a:prstGeom>
                <a:solidFill>
                  <a:srgbClr val="7030A0"/>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45" name="Snip Same Side Corner Rectangle 139">
                  <a:extLst>
                    <a:ext uri="{FF2B5EF4-FFF2-40B4-BE49-F238E27FC236}">
                      <a16:creationId xmlns:a16="http://schemas.microsoft.com/office/drawing/2014/main" id="{1EBD1712-F863-17C4-C1FD-6B9B8B43BDEA}"/>
                    </a:ext>
                  </a:extLst>
                </p:cNvPr>
                <p:cNvSpPr/>
                <p:nvPr/>
              </p:nvSpPr>
              <p:spPr>
                <a:xfrm rot="5400000">
                  <a:off x="3767268" y="5203295"/>
                  <a:ext cx="373932" cy="268087"/>
                </a:xfrm>
                <a:prstGeom prst="snip2SameRect">
                  <a:avLst>
                    <a:gd name="adj1" fmla="val 39447"/>
                    <a:gd name="adj2" fmla="val 0"/>
                  </a:avLst>
                </a:prstGeom>
                <a:solidFill>
                  <a:srgbClr val="7030A0"/>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grpSp>
        </p:grpSp>
        <p:grpSp>
          <p:nvGrpSpPr>
            <p:cNvPr id="10" name="Group 9">
              <a:extLst>
                <a:ext uri="{FF2B5EF4-FFF2-40B4-BE49-F238E27FC236}">
                  <a16:creationId xmlns:a16="http://schemas.microsoft.com/office/drawing/2014/main" id="{683E009B-E15C-3FCC-9781-FE813C2745FC}"/>
                </a:ext>
              </a:extLst>
            </p:cNvPr>
            <p:cNvGrpSpPr/>
            <p:nvPr/>
          </p:nvGrpSpPr>
          <p:grpSpPr>
            <a:xfrm>
              <a:off x="4129652" y="2994948"/>
              <a:ext cx="986619" cy="2671340"/>
              <a:chOff x="4318338" y="2994948"/>
              <a:chExt cx="986619" cy="2671340"/>
            </a:xfrm>
          </p:grpSpPr>
          <p:sp>
            <p:nvSpPr>
              <p:cNvPr id="25" name="Rectangle 24">
                <a:extLst>
                  <a:ext uri="{FF2B5EF4-FFF2-40B4-BE49-F238E27FC236}">
                    <a16:creationId xmlns:a16="http://schemas.microsoft.com/office/drawing/2014/main" id="{8AB494A1-64C3-0C8B-F802-BB87B5301189}"/>
                  </a:ext>
                </a:extLst>
              </p:cNvPr>
              <p:cNvSpPr/>
              <p:nvPr/>
            </p:nvSpPr>
            <p:spPr>
              <a:xfrm>
                <a:off x="4318338" y="2994948"/>
                <a:ext cx="986619" cy="267134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black"/>
                  </a:solidFill>
                  <a:effectLst/>
                  <a:uLnTx/>
                  <a:uFillTx/>
                  <a:latin typeface="Calibri" panose="020F0502020204030204"/>
                  <a:ea typeface="ＭＳ Ｐゴシック" charset="0"/>
                </a:endParaRPr>
              </a:p>
            </p:txBody>
          </p:sp>
          <p:grpSp>
            <p:nvGrpSpPr>
              <p:cNvPr id="26" name="Group 25">
                <a:extLst>
                  <a:ext uri="{FF2B5EF4-FFF2-40B4-BE49-F238E27FC236}">
                    <a16:creationId xmlns:a16="http://schemas.microsoft.com/office/drawing/2014/main" id="{86574BAD-1A84-00FA-9BB9-F65F5E5E71DE}"/>
                  </a:ext>
                </a:extLst>
              </p:cNvPr>
              <p:cNvGrpSpPr/>
              <p:nvPr/>
            </p:nvGrpSpPr>
            <p:grpSpPr>
              <a:xfrm>
                <a:off x="4420247" y="3140762"/>
                <a:ext cx="458906" cy="2383540"/>
                <a:chOff x="4420247" y="3140762"/>
                <a:chExt cx="458906" cy="2383540"/>
              </a:xfrm>
            </p:grpSpPr>
            <p:sp>
              <p:nvSpPr>
                <p:cNvPr id="33" name="Rectangle 32">
                  <a:extLst>
                    <a:ext uri="{FF2B5EF4-FFF2-40B4-BE49-F238E27FC236}">
                      <a16:creationId xmlns:a16="http://schemas.microsoft.com/office/drawing/2014/main" id="{17CCA23F-8C78-78EF-6428-0F57100167C3}"/>
                    </a:ext>
                  </a:extLst>
                </p:cNvPr>
                <p:cNvSpPr/>
                <p:nvPr/>
              </p:nvSpPr>
              <p:spPr>
                <a:xfrm>
                  <a:off x="4420247" y="3140762"/>
                  <a:ext cx="458906" cy="37393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34" name="Rectangle 33">
                  <a:extLst>
                    <a:ext uri="{FF2B5EF4-FFF2-40B4-BE49-F238E27FC236}">
                      <a16:creationId xmlns:a16="http://schemas.microsoft.com/office/drawing/2014/main" id="{2D5FA0D9-4FB4-960A-2421-E27FD5D7F406}"/>
                    </a:ext>
                  </a:extLst>
                </p:cNvPr>
                <p:cNvSpPr/>
                <p:nvPr/>
              </p:nvSpPr>
              <p:spPr>
                <a:xfrm>
                  <a:off x="4420247" y="3643167"/>
                  <a:ext cx="458906" cy="37393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35" name="Rectangle 34">
                  <a:extLst>
                    <a:ext uri="{FF2B5EF4-FFF2-40B4-BE49-F238E27FC236}">
                      <a16:creationId xmlns:a16="http://schemas.microsoft.com/office/drawing/2014/main" id="{0C1D73B9-9DAC-9E7F-B0F5-179D3F46732A}"/>
                    </a:ext>
                  </a:extLst>
                </p:cNvPr>
                <p:cNvSpPr/>
                <p:nvPr/>
              </p:nvSpPr>
              <p:spPr>
                <a:xfrm>
                  <a:off x="4420247" y="4145569"/>
                  <a:ext cx="458906" cy="37393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36" name="Rectangle 35">
                  <a:extLst>
                    <a:ext uri="{FF2B5EF4-FFF2-40B4-BE49-F238E27FC236}">
                      <a16:creationId xmlns:a16="http://schemas.microsoft.com/office/drawing/2014/main" id="{819865DF-D614-0876-E2BF-2838D8AEBB3C}"/>
                    </a:ext>
                  </a:extLst>
                </p:cNvPr>
                <p:cNvSpPr/>
                <p:nvPr/>
              </p:nvSpPr>
              <p:spPr>
                <a:xfrm>
                  <a:off x="4420247" y="4647969"/>
                  <a:ext cx="458906" cy="37393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37" name="Rectangle 36">
                  <a:extLst>
                    <a:ext uri="{FF2B5EF4-FFF2-40B4-BE49-F238E27FC236}">
                      <a16:creationId xmlns:a16="http://schemas.microsoft.com/office/drawing/2014/main" id="{069A7841-752C-ADE4-6592-0D26B3883874}"/>
                    </a:ext>
                  </a:extLst>
                </p:cNvPr>
                <p:cNvSpPr/>
                <p:nvPr/>
              </p:nvSpPr>
              <p:spPr>
                <a:xfrm>
                  <a:off x="4420247" y="5150370"/>
                  <a:ext cx="458906" cy="37393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grpSp>
          <p:grpSp>
            <p:nvGrpSpPr>
              <p:cNvPr id="27" name="Group 26">
                <a:extLst>
                  <a:ext uri="{FF2B5EF4-FFF2-40B4-BE49-F238E27FC236}">
                    <a16:creationId xmlns:a16="http://schemas.microsoft.com/office/drawing/2014/main" id="{44CDFF34-0E4C-5AFA-B12F-CC2866FDE61A}"/>
                  </a:ext>
                </a:extLst>
              </p:cNvPr>
              <p:cNvGrpSpPr/>
              <p:nvPr/>
            </p:nvGrpSpPr>
            <p:grpSpPr>
              <a:xfrm>
                <a:off x="4953798" y="3140764"/>
                <a:ext cx="268087" cy="2383541"/>
                <a:chOff x="4953798" y="3140764"/>
                <a:chExt cx="268087" cy="2383541"/>
              </a:xfrm>
            </p:grpSpPr>
            <p:sp>
              <p:nvSpPr>
                <p:cNvPr id="28" name="Snip Same Side Corner Rectangle 145">
                  <a:extLst>
                    <a:ext uri="{FF2B5EF4-FFF2-40B4-BE49-F238E27FC236}">
                      <a16:creationId xmlns:a16="http://schemas.microsoft.com/office/drawing/2014/main" id="{D20B1580-1046-5FFD-62D4-BC6E9B9570C8}"/>
                    </a:ext>
                  </a:extLst>
                </p:cNvPr>
                <p:cNvSpPr/>
                <p:nvPr/>
              </p:nvSpPr>
              <p:spPr>
                <a:xfrm rot="5400000">
                  <a:off x="4900876" y="3193686"/>
                  <a:ext cx="373932" cy="268087"/>
                </a:xfrm>
                <a:prstGeom prst="snip2SameRect">
                  <a:avLst>
                    <a:gd name="adj1" fmla="val 39447"/>
                    <a:gd name="adj2" fmla="val 0"/>
                  </a:avLst>
                </a:prstGeom>
                <a:solidFill>
                  <a:srgbClr val="7030A0"/>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29" name="Snip Same Side Corner Rectangle 147">
                  <a:extLst>
                    <a:ext uri="{FF2B5EF4-FFF2-40B4-BE49-F238E27FC236}">
                      <a16:creationId xmlns:a16="http://schemas.microsoft.com/office/drawing/2014/main" id="{38E8F417-20B2-5775-8292-3994F20691FD}"/>
                    </a:ext>
                  </a:extLst>
                </p:cNvPr>
                <p:cNvSpPr/>
                <p:nvPr/>
              </p:nvSpPr>
              <p:spPr>
                <a:xfrm rot="5400000">
                  <a:off x="4900876" y="3696090"/>
                  <a:ext cx="373932" cy="268087"/>
                </a:xfrm>
                <a:prstGeom prst="snip2SameRect">
                  <a:avLst>
                    <a:gd name="adj1" fmla="val 39447"/>
                    <a:gd name="adj2" fmla="val 0"/>
                  </a:avLst>
                </a:prstGeom>
                <a:solidFill>
                  <a:srgbClr val="7030A0"/>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30" name="Snip Same Side Corner Rectangle 149">
                  <a:extLst>
                    <a:ext uri="{FF2B5EF4-FFF2-40B4-BE49-F238E27FC236}">
                      <a16:creationId xmlns:a16="http://schemas.microsoft.com/office/drawing/2014/main" id="{F86142BD-FDBD-628C-5708-7C4A5CB3FC8C}"/>
                    </a:ext>
                  </a:extLst>
                </p:cNvPr>
                <p:cNvSpPr/>
                <p:nvPr/>
              </p:nvSpPr>
              <p:spPr>
                <a:xfrm rot="5400000">
                  <a:off x="4900876" y="4198492"/>
                  <a:ext cx="373932" cy="268087"/>
                </a:xfrm>
                <a:prstGeom prst="snip2SameRect">
                  <a:avLst>
                    <a:gd name="adj1" fmla="val 39447"/>
                    <a:gd name="adj2" fmla="val 0"/>
                  </a:avLst>
                </a:prstGeom>
                <a:solidFill>
                  <a:srgbClr val="7030A0"/>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31" name="Snip Same Side Corner Rectangle 151">
                  <a:extLst>
                    <a:ext uri="{FF2B5EF4-FFF2-40B4-BE49-F238E27FC236}">
                      <a16:creationId xmlns:a16="http://schemas.microsoft.com/office/drawing/2014/main" id="{19BA4868-56CC-50AE-641D-24353A163195}"/>
                    </a:ext>
                  </a:extLst>
                </p:cNvPr>
                <p:cNvSpPr/>
                <p:nvPr/>
              </p:nvSpPr>
              <p:spPr>
                <a:xfrm rot="5400000">
                  <a:off x="4900876" y="4700892"/>
                  <a:ext cx="373932" cy="268087"/>
                </a:xfrm>
                <a:prstGeom prst="snip2SameRect">
                  <a:avLst>
                    <a:gd name="adj1" fmla="val 39447"/>
                    <a:gd name="adj2" fmla="val 0"/>
                  </a:avLst>
                </a:prstGeom>
                <a:solidFill>
                  <a:srgbClr val="7030A0"/>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32" name="Snip Same Side Corner Rectangle 153">
                  <a:extLst>
                    <a:ext uri="{FF2B5EF4-FFF2-40B4-BE49-F238E27FC236}">
                      <a16:creationId xmlns:a16="http://schemas.microsoft.com/office/drawing/2014/main" id="{FA5A71AD-EE41-375D-C829-3FEE919C5FF4}"/>
                    </a:ext>
                  </a:extLst>
                </p:cNvPr>
                <p:cNvSpPr/>
                <p:nvPr/>
              </p:nvSpPr>
              <p:spPr>
                <a:xfrm rot="5400000">
                  <a:off x="4900876" y="5203295"/>
                  <a:ext cx="373932" cy="268087"/>
                </a:xfrm>
                <a:prstGeom prst="snip2SameRect">
                  <a:avLst>
                    <a:gd name="adj1" fmla="val 39447"/>
                    <a:gd name="adj2" fmla="val 0"/>
                  </a:avLst>
                </a:prstGeom>
                <a:solidFill>
                  <a:srgbClr val="7030A0"/>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grpSp>
        </p:grpSp>
        <p:grpSp>
          <p:nvGrpSpPr>
            <p:cNvPr id="11" name="Group 10">
              <a:extLst>
                <a:ext uri="{FF2B5EF4-FFF2-40B4-BE49-F238E27FC236}">
                  <a16:creationId xmlns:a16="http://schemas.microsoft.com/office/drawing/2014/main" id="{EE099A5B-1335-31B0-7373-DF2E49C6B225}"/>
                </a:ext>
              </a:extLst>
            </p:cNvPr>
            <p:cNvGrpSpPr/>
            <p:nvPr/>
          </p:nvGrpSpPr>
          <p:grpSpPr>
            <a:xfrm>
              <a:off x="5258947" y="3000002"/>
              <a:ext cx="986619" cy="2671340"/>
              <a:chOff x="5447633" y="3000002"/>
              <a:chExt cx="986619" cy="2671340"/>
            </a:xfrm>
          </p:grpSpPr>
          <p:sp>
            <p:nvSpPr>
              <p:cNvPr id="12" name="Rectangle 11">
                <a:extLst>
                  <a:ext uri="{FF2B5EF4-FFF2-40B4-BE49-F238E27FC236}">
                    <a16:creationId xmlns:a16="http://schemas.microsoft.com/office/drawing/2014/main" id="{607DE99C-CF74-497B-B9B9-73BC960B1A24}"/>
                  </a:ext>
                </a:extLst>
              </p:cNvPr>
              <p:cNvSpPr/>
              <p:nvPr/>
            </p:nvSpPr>
            <p:spPr>
              <a:xfrm>
                <a:off x="5447633" y="3000002"/>
                <a:ext cx="986619" cy="267134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black"/>
                  </a:solidFill>
                  <a:effectLst/>
                  <a:uLnTx/>
                  <a:uFillTx/>
                  <a:latin typeface="Calibri" panose="020F0502020204030204"/>
                  <a:ea typeface="ＭＳ Ｐゴシック" charset="0"/>
                </a:endParaRPr>
              </a:p>
            </p:txBody>
          </p:sp>
          <p:grpSp>
            <p:nvGrpSpPr>
              <p:cNvPr id="13" name="Group 12">
                <a:extLst>
                  <a:ext uri="{FF2B5EF4-FFF2-40B4-BE49-F238E27FC236}">
                    <a16:creationId xmlns:a16="http://schemas.microsoft.com/office/drawing/2014/main" id="{6A3FC36F-8208-87AD-7CCB-D9A3B0684C16}"/>
                  </a:ext>
                </a:extLst>
              </p:cNvPr>
              <p:cNvGrpSpPr/>
              <p:nvPr/>
            </p:nvGrpSpPr>
            <p:grpSpPr>
              <a:xfrm>
                <a:off x="5549541" y="3145816"/>
                <a:ext cx="458906" cy="2383541"/>
                <a:chOff x="5549541" y="3145816"/>
                <a:chExt cx="458906" cy="2383541"/>
              </a:xfrm>
            </p:grpSpPr>
            <p:sp>
              <p:nvSpPr>
                <p:cNvPr id="20" name="Rectangle 19">
                  <a:extLst>
                    <a:ext uri="{FF2B5EF4-FFF2-40B4-BE49-F238E27FC236}">
                      <a16:creationId xmlns:a16="http://schemas.microsoft.com/office/drawing/2014/main" id="{B5D1C405-17B1-B757-2D32-377FFDA56326}"/>
                    </a:ext>
                  </a:extLst>
                </p:cNvPr>
                <p:cNvSpPr/>
                <p:nvPr/>
              </p:nvSpPr>
              <p:spPr>
                <a:xfrm>
                  <a:off x="5549541" y="3145816"/>
                  <a:ext cx="458906" cy="37393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21" name="Rectangle 20">
                  <a:extLst>
                    <a:ext uri="{FF2B5EF4-FFF2-40B4-BE49-F238E27FC236}">
                      <a16:creationId xmlns:a16="http://schemas.microsoft.com/office/drawing/2014/main" id="{E23C7F9A-BFBE-5381-B83F-A3BD5F1E3058}"/>
                    </a:ext>
                  </a:extLst>
                </p:cNvPr>
                <p:cNvSpPr/>
                <p:nvPr/>
              </p:nvSpPr>
              <p:spPr>
                <a:xfrm>
                  <a:off x="5549541" y="3648221"/>
                  <a:ext cx="458906" cy="37393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22" name="Rectangle 21">
                  <a:extLst>
                    <a:ext uri="{FF2B5EF4-FFF2-40B4-BE49-F238E27FC236}">
                      <a16:creationId xmlns:a16="http://schemas.microsoft.com/office/drawing/2014/main" id="{3E78D68C-7DD8-7CB7-3018-5D082255AF16}"/>
                    </a:ext>
                  </a:extLst>
                </p:cNvPr>
                <p:cNvSpPr/>
                <p:nvPr/>
              </p:nvSpPr>
              <p:spPr>
                <a:xfrm>
                  <a:off x="5549541" y="4150622"/>
                  <a:ext cx="458906" cy="37393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23" name="Rectangle 22">
                  <a:extLst>
                    <a:ext uri="{FF2B5EF4-FFF2-40B4-BE49-F238E27FC236}">
                      <a16:creationId xmlns:a16="http://schemas.microsoft.com/office/drawing/2014/main" id="{F68916C9-E36E-81A5-D1D2-E5F9E1A23A97}"/>
                    </a:ext>
                  </a:extLst>
                </p:cNvPr>
                <p:cNvSpPr/>
                <p:nvPr/>
              </p:nvSpPr>
              <p:spPr>
                <a:xfrm>
                  <a:off x="5549541" y="4653022"/>
                  <a:ext cx="458906" cy="37393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24" name="Rectangle 23">
                  <a:extLst>
                    <a:ext uri="{FF2B5EF4-FFF2-40B4-BE49-F238E27FC236}">
                      <a16:creationId xmlns:a16="http://schemas.microsoft.com/office/drawing/2014/main" id="{DAF87237-BA89-F2FC-A239-6EB539468F8E}"/>
                    </a:ext>
                  </a:extLst>
                </p:cNvPr>
                <p:cNvSpPr/>
                <p:nvPr/>
              </p:nvSpPr>
              <p:spPr>
                <a:xfrm>
                  <a:off x="5549541" y="5155425"/>
                  <a:ext cx="458906" cy="37393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grpSp>
          <p:grpSp>
            <p:nvGrpSpPr>
              <p:cNvPr id="14" name="Group 13">
                <a:extLst>
                  <a:ext uri="{FF2B5EF4-FFF2-40B4-BE49-F238E27FC236}">
                    <a16:creationId xmlns:a16="http://schemas.microsoft.com/office/drawing/2014/main" id="{D290CD8A-0891-ECBD-DCED-062BD9F81C3E}"/>
                  </a:ext>
                </a:extLst>
              </p:cNvPr>
              <p:cNvGrpSpPr/>
              <p:nvPr/>
            </p:nvGrpSpPr>
            <p:grpSpPr>
              <a:xfrm>
                <a:off x="6083094" y="3145817"/>
                <a:ext cx="268087" cy="2383541"/>
                <a:chOff x="6083094" y="3145817"/>
                <a:chExt cx="268087" cy="2383541"/>
              </a:xfrm>
            </p:grpSpPr>
            <p:sp>
              <p:nvSpPr>
                <p:cNvPr id="15" name="Snip Same Side Corner Rectangle 158">
                  <a:extLst>
                    <a:ext uri="{FF2B5EF4-FFF2-40B4-BE49-F238E27FC236}">
                      <a16:creationId xmlns:a16="http://schemas.microsoft.com/office/drawing/2014/main" id="{DE849F63-4961-3C35-1DD8-E83CDED06D93}"/>
                    </a:ext>
                  </a:extLst>
                </p:cNvPr>
                <p:cNvSpPr/>
                <p:nvPr/>
              </p:nvSpPr>
              <p:spPr>
                <a:xfrm rot="5400000">
                  <a:off x="6030172" y="3198739"/>
                  <a:ext cx="373932" cy="268087"/>
                </a:xfrm>
                <a:prstGeom prst="snip2SameRect">
                  <a:avLst>
                    <a:gd name="adj1" fmla="val 39447"/>
                    <a:gd name="adj2" fmla="val 0"/>
                  </a:avLst>
                </a:prstGeom>
                <a:solidFill>
                  <a:srgbClr val="7030A0"/>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16" name="Snip Same Side Corner Rectangle 160">
                  <a:extLst>
                    <a:ext uri="{FF2B5EF4-FFF2-40B4-BE49-F238E27FC236}">
                      <a16:creationId xmlns:a16="http://schemas.microsoft.com/office/drawing/2014/main" id="{68B9DF57-8F48-B607-7F57-7A8F50C019EF}"/>
                    </a:ext>
                  </a:extLst>
                </p:cNvPr>
                <p:cNvSpPr/>
                <p:nvPr/>
              </p:nvSpPr>
              <p:spPr>
                <a:xfrm rot="5400000">
                  <a:off x="6030172" y="3701143"/>
                  <a:ext cx="373932" cy="268087"/>
                </a:xfrm>
                <a:prstGeom prst="snip2SameRect">
                  <a:avLst>
                    <a:gd name="adj1" fmla="val 39447"/>
                    <a:gd name="adj2" fmla="val 0"/>
                  </a:avLst>
                </a:prstGeom>
                <a:solidFill>
                  <a:srgbClr val="7030A0"/>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17" name="Snip Same Side Corner Rectangle 162">
                  <a:extLst>
                    <a:ext uri="{FF2B5EF4-FFF2-40B4-BE49-F238E27FC236}">
                      <a16:creationId xmlns:a16="http://schemas.microsoft.com/office/drawing/2014/main" id="{05976771-8B1C-DF84-4965-2C1673BEAA1C}"/>
                    </a:ext>
                  </a:extLst>
                </p:cNvPr>
                <p:cNvSpPr/>
                <p:nvPr/>
              </p:nvSpPr>
              <p:spPr>
                <a:xfrm rot="5400000">
                  <a:off x="6030172" y="4203546"/>
                  <a:ext cx="373932" cy="268087"/>
                </a:xfrm>
                <a:prstGeom prst="snip2SameRect">
                  <a:avLst>
                    <a:gd name="adj1" fmla="val 39447"/>
                    <a:gd name="adj2" fmla="val 0"/>
                  </a:avLst>
                </a:prstGeom>
                <a:solidFill>
                  <a:srgbClr val="7030A0"/>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18" name="Snip Same Side Corner Rectangle 164">
                  <a:extLst>
                    <a:ext uri="{FF2B5EF4-FFF2-40B4-BE49-F238E27FC236}">
                      <a16:creationId xmlns:a16="http://schemas.microsoft.com/office/drawing/2014/main" id="{9414C317-04D2-4B03-DD5B-2D775AE55B7A}"/>
                    </a:ext>
                  </a:extLst>
                </p:cNvPr>
                <p:cNvSpPr/>
                <p:nvPr/>
              </p:nvSpPr>
              <p:spPr>
                <a:xfrm rot="5400000">
                  <a:off x="6030172" y="4705946"/>
                  <a:ext cx="373932" cy="268087"/>
                </a:xfrm>
                <a:prstGeom prst="snip2SameRect">
                  <a:avLst>
                    <a:gd name="adj1" fmla="val 39447"/>
                    <a:gd name="adj2" fmla="val 0"/>
                  </a:avLst>
                </a:prstGeom>
                <a:solidFill>
                  <a:srgbClr val="7030A0"/>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sp>
              <p:nvSpPr>
                <p:cNvPr id="19" name="Snip Same Side Corner Rectangle 166">
                  <a:extLst>
                    <a:ext uri="{FF2B5EF4-FFF2-40B4-BE49-F238E27FC236}">
                      <a16:creationId xmlns:a16="http://schemas.microsoft.com/office/drawing/2014/main" id="{6C3760D5-1969-4A91-A74F-FC1CF0346F11}"/>
                    </a:ext>
                  </a:extLst>
                </p:cNvPr>
                <p:cNvSpPr/>
                <p:nvPr/>
              </p:nvSpPr>
              <p:spPr>
                <a:xfrm rot="5400000">
                  <a:off x="6030172" y="5208348"/>
                  <a:ext cx="373932" cy="268087"/>
                </a:xfrm>
                <a:prstGeom prst="snip2SameRect">
                  <a:avLst>
                    <a:gd name="adj1" fmla="val 39447"/>
                    <a:gd name="adj2" fmla="val 0"/>
                  </a:avLst>
                </a:prstGeom>
                <a:solidFill>
                  <a:srgbClr val="7030A0"/>
                </a:solidFill>
                <a:ln w="12700" cap="flat" cmpd="sng" algn="ctr">
                  <a:solidFill>
                    <a:srgbClr val="4472C4">
                      <a:shade val="50000"/>
                    </a:srgbClr>
                  </a:solidFill>
                  <a:prstDash val="solid"/>
                  <a:miter lim="800000"/>
                </a:ln>
                <a:effectLst/>
              </p:spPr>
              <p:txBody>
                <a:bodyPr rtlCol="0" anchor="ct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956724" rtl="0" eaLnBrk="1" fontAlgn="base" latinLnBrk="0" hangingPunct="1">
                    <a:lnSpc>
                      <a:spcPct val="100000"/>
                    </a:lnSpc>
                    <a:spcBef>
                      <a:spcPct val="0"/>
                    </a:spcBef>
                    <a:spcAft>
                      <a:spcPct val="0"/>
                    </a:spcAft>
                    <a:buClrTx/>
                    <a:buSzTx/>
                    <a:buFontTx/>
                    <a:buNone/>
                    <a:tabLst/>
                    <a:defRPr/>
                  </a:pPr>
                  <a:endParaRPr kumimoji="0" lang="en-US" sz="1883" b="0" i="0" u="none" strike="noStrike" kern="0" cap="none" spc="0" normalizeH="0" baseline="0" noProof="0">
                    <a:ln>
                      <a:noFill/>
                    </a:ln>
                    <a:solidFill>
                      <a:prstClr val="white"/>
                    </a:solidFill>
                    <a:effectLst/>
                    <a:uLnTx/>
                    <a:uFillTx/>
                    <a:latin typeface="Calibri" panose="020F0502020204030204"/>
                    <a:ea typeface="ＭＳ Ｐゴシック" charset="0"/>
                  </a:endParaRPr>
                </a:p>
              </p:txBody>
            </p:sp>
          </p:grpSp>
        </p:grpSp>
      </p:grpSp>
      <p:sp>
        <p:nvSpPr>
          <p:cNvPr id="51" name="TextBox 179">
            <a:extLst>
              <a:ext uri="{FF2B5EF4-FFF2-40B4-BE49-F238E27FC236}">
                <a16:creationId xmlns:a16="http://schemas.microsoft.com/office/drawing/2014/main" id="{9861EB90-4B22-55DD-C896-124F16C939FC}"/>
              </a:ext>
            </a:extLst>
          </p:cNvPr>
          <p:cNvSpPr txBox="1"/>
          <p:nvPr/>
        </p:nvSpPr>
        <p:spPr>
          <a:xfrm>
            <a:off x="4884123" y="1362157"/>
            <a:ext cx="3249519" cy="382092"/>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ctr" defTabSz="717543" rtl="0" eaLnBrk="1" fontAlgn="base" latinLnBrk="0" hangingPunct="1">
              <a:lnSpc>
                <a:spcPct val="100000"/>
              </a:lnSpc>
              <a:spcBef>
                <a:spcPct val="0"/>
              </a:spcBef>
              <a:spcAft>
                <a:spcPct val="0"/>
              </a:spcAft>
              <a:buClrTx/>
              <a:buSzTx/>
              <a:buFontTx/>
              <a:buNone/>
              <a:tabLst/>
              <a:defRPr/>
            </a:pPr>
            <a:r>
              <a:rPr kumimoji="0" lang="en-US" altLang="zh-Hans" sz="1800" b="0" i="0" u="none" strike="noStrike" kern="0" cap="none" spc="0" normalizeH="0" baseline="0" noProof="0" dirty="0">
                <a:ln>
                  <a:noFill/>
                </a:ln>
                <a:solidFill>
                  <a:prstClr val="black"/>
                </a:solidFill>
                <a:effectLst/>
                <a:uLnTx/>
                <a:uFillTx/>
                <a:latin typeface="Verdana" charset="0"/>
                <a:ea typeface="等线" panose="02010600030101010101" pitchFamily="2" charset="-122"/>
              </a:rPr>
              <a:t>Memory</a:t>
            </a:r>
            <a:endParaRPr kumimoji="0" lang="en-US" sz="1800" b="0" i="0" u="none" strike="noStrike" kern="0" cap="none" spc="0" normalizeH="0" baseline="0" noProof="0" dirty="0">
              <a:ln>
                <a:noFill/>
              </a:ln>
              <a:solidFill>
                <a:prstClr val="black"/>
              </a:solidFill>
              <a:effectLst/>
              <a:uLnTx/>
              <a:uFillTx/>
              <a:latin typeface="Verdana" charset="0"/>
              <a:ea typeface="等线" panose="02010600030101010101" pitchFamily="2" charset="-122"/>
            </a:endParaRPr>
          </a:p>
        </p:txBody>
      </p:sp>
      <p:graphicFrame>
        <p:nvGraphicFramePr>
          <p:cNvPr id="52" name="Table 56">
            <a:extLst>
              <a:ext uri="{FF2B5EF4-FFF2-40B4-BE49-F238E27FC236}">
                <a16:creationId xmlns:a16="http://schemas.microsoft.com/office/drawing/2014/main" id="{AF4815C3-E579-83F7-2074-B9C43914DFE4}"/>
              </a:ext>
            </a:extLst>
          </p:cNvPr>
          <p:cNvGraphicFramePr>
            <a:graphicFrameLocks noGrp="1"/>
          </p:cNvGraphicFramePr>
          <p:nvPr/>
        </p:nvGraphicFramePr>
        <p:xfrm>
          <a:off x="4800838" y="1773936"/>
          <a:ext cx="478156" cy="975360"/>
        </p:xfrm>
        <a:graphic>
          <a:graphicData uri="http://schemas.openxmlformats.org/drawingml/2006/table">
            <a:tbl>
              <a:tblPr firstCol="1" bandRow="1" bandCol="1">
                <a:tableStyleId>{5C22544A-7EE6-4342-B048-85BDC9FD1C3A}</a:tableStyleId>
              </a:tblPr>
              <a:tblGrid>
                <a:gridCol w="214313">
                  <a:extLst>
                    <a:ext uri="{9D8B030D-6E8A-4147-A177-3AD203B41FA5}">
                      <a16:colId xmlns:a16="http://schemas.microsoft.com/office/drawing/2014/main" val="358114892"/>
                    </a:ext>
                  </a:extLst>
                </a:gridCol>
                <a:gridCol w="263843">
                  <a:extLst>
                    <a:ext uri="{9D8B030D-6E8A-4147-A177-3AD203B41FA5}">
                      <a16:colId xmlns:a16="http://schemas.microsoft.com/office/drawing/2014/main" val="2977374270"/>
                    </a:ext>
                  </a:extLst>
                </a:gridCol>
              </a:tblGrid>
              <a:tr h="166449">
                <a:tc>
                  <a:txBody>
                    <a:bodyPr/>
                    <a:lstStyle/>
                    <a:p>
                      <a:r>
                        <a:rPr lang="en-US" sz="1600" dirty="0"/>
                        <a:t>0</a:t>
                      </a:r>
                    </a:p>
                  </a:txBody>
                  <a:tcPr marL="0" marR="0" marT="0" marB="0"/>
                </a:tc>
                <a:tc>
                  <a:txBody>
                    <a:bodyPr/>
                    <a:lstStyle/>
                    <a:p>
                      <a:endParaRPr lang="en-US" sz="1600" dirty="0"/>
                    </a:p>
                  </a:txBody>
                  <a:tcPr marL="0" marR="0" marT="0" marB="0"/>
                </a:tc>
                <a:extLst>
                  <a:ext uri="{0D108BD9-81ED-4DB2-BD59-A6C34878D82A}">
                    <a16:rowId xmlns:a16="http://schemas.microsoft.com/office/drawing/2014/main" val="3892335920"/>
                  </a:ext>
                </a:extLst>
              </a:tr>
              <a:tr h="166449">
                <a:tc>
                  <a:txBody>
                    <a:bodyPr/>
                    <a:lstStyle/>
                    <a:p>
                      <a:r>
                        <a:rPr lang="en-US" sz="1600" dirty="0"/>
                        <a:t>1</a:t>
                      </a:r>
                    </a:p>
                  </a:txBody>
                  <a:tcPr marL="0" marR="0" marT="0" marB="0"/>
                </a:tc>
                <a:tc>
                  <a:txBody>
                    <a:bodyPr/>
                    <a:lstStyle/>
                    <a:p>
                      <a:endParaRPr lang="en-US" sz="1600" dirty="0"/>
                    </a:p>
                  </a:txBody>
                  <a:tcPr marL="0" marR="0" marT="0" marB="0"/>
                </a:tc>
                <a:extLst>
                  <a:ext uri="{0D108BD9-81ED-4DB2-BD59-A6C34878D82A}">
                    <a16:rowId xmlns:a16="http://schemas.microsoft.com/office/drawing/2014/main" val="3180181445"/>
                  </a:ext>
                </a:extLst>
              </a:tr>
              <a:tr h="166449">
                <a:tc>
                  <a:txBody>
                    <a:bodyPr/>
                    <a:lstStyle/>
                    <a:p>
                      <a:r>
                        <a:rPr lang="en-US" sz="1600" dirty="0"/>
                        <a:t>2</a:t>
                      </a:r>
                    </a:p>
                  </a:txBody>
                  <a:tcPr marL="0" marR="0" marT="0" marB="0"/>
                </a:tc>
                <a:tc>
                  <a:txBody>
                    <a:bodyPr/>
                    <a:lstStyle/>
                    <a:p>
                      <a:endParaRPr lang="en-US" sz="1600" dirty="0"/>
                    </a:p>
                  </a:txBody>
                  <a:tcPr marL="0" marR="0" marT="0" marB="0"/>
                </a:tc>
                <a:extLst>
                  <a:ext uri="{0D108BD9-81ED-4DB2-BD59-A6C34878D82A}">
                    <a16:rowId xmlns:a16="http://schemas.microsoft.com/office/drawing/2014/main" val="372812046"/>
                  </a:ext>
                </a:extLst>
              </a:tr>
              <a:tr h="166449">
                <a:tc>
                  <a:txBody>
                    <a:bodyPr/>
                    <a:lstStyle/>
                    <a:p>
                      <a:r>
                        <a:rPr lang="en-US" sz="1600" dirty="0"/>
                        <a:t>3</a:t>
                      </a:r>
                    </a:p>
                  </a:txBody>
                  <a:tcPr marL="0" marR="0" marT="0" marB="0"/>
                </a:tc>
                <a:tc>
                  <a:txBody>
                    <a:bodyPr/>
                    <a:lstStyle/>
                    <a:p>
                      <a:endParaRPr lang="en-US" sz="1600" dirty="0"/>
                    </a:p>
                  </a:txBody>
                  <a:tcPr marL="0" marR="0" marT="0" marB="0"/>
                </a:tc>
                <a:extLst>
                  <a:ext uri="{0D108BD9-81ED-4DB2-BD59-A6C34878D82A}">
                    <a16:rowId xmlns:a16="http://schemas.microsoft.com/office/drawing/2014/main" val="714524599"/>
                  </a:ext>
                </a:extLst>
              </a:tr>
            </a:tbl>
          </a:graphicData>
        </a:graphic>
      </p:graphicFrame>
      <p:graphicFrame>
        <p:nvGraphicFramePr>
          <p:cNvPr id="53" name="Table 56">
            <a:extLst>
              <a:ext uri="{FF2B5EF4-FFF2-40B4-BE49-F238E27FC236}">
                <a16:creationId xmlns:a16="http://schemas.microsoft.com/office/drawing/2014/main" id="{1C2026A6-1880-A68B-D2D9-AE0B630AC30D}"/>
              </a:ext>
            </a:extLst>
          </p:cNvPr>
          <p:cNvGraphicFramePr>
            <a:graphicFrameLocks noGrp="1"/>
          </p:cNvGraphicFramePr>
          <p:nvPr/>
        </p:nvGraphicFramePr>
        <p:xfrm>
          <a:off x="5952501" y="1773936"/>
          <a:ext cx="478156" cy="975360"/>
        </p:xfrm>
        <a:graphic>
          <a:graphicData uri="http://schemas.openxmlformats.org/drawingml/2006/table">
            <a:tbl>
              <a:tblPr firstCol="1" bandRow="1" bandCol="1">
                <a:tableStyleId>{5C22544A-7EE6-4342-B048-85BDC9FD1C3A}</a:tableStyleId>
              </a:tblPr>
              <a:tblGrid>
                <a:gridCol w="214313">
                  <a:extLst>
                    <a:ext uri="{9D8B030D-6E8A-4147-A177-3AD203B41FA5}">
                      <a16:colId xmlns:a16="http://schemas.microsoft.com/office/drawing/2014/main" val="358114892"/>
                    </a:ext>
                  </a:extLst>
                </a:gridCol>
                <a:gridCol w="263843">
                  <a:extLst>
                    <a:ext uri="{9D8B030D-6E8A-4147-A177-3AD203B41FA5}">
                      <a16:colId xmlns:a16="http://schemas.microsoft.com/office/drawing/2014/main" val="2977374270"/>
                    </a:ext>
                  </a:extLst>
                </a:gridCol>
              </a:tblGrid>
              <a:tr h="166449">
                <a:tc>
                  <a:txBody>
                    <a:bodyPr/>
                    <a:lstStyle/>
                    <a:p>
                      <a:r>
                        <a:rPr lang="en-US" sz="1600" dirty="0"/>
                        <a:t>0</a:t>
                      </a:r>
                    </a:p>
                  </a:txBody>
                  <a:tcPr marL="0" marR="0" marT="0" marB="0"/>
                </a:tc>
                <a:tc>
                  <a:txBody>
                    <a:bodyPr/>
                    <a:lstStyle/>
                    <a:p>
                      <a:endParaRPr lang="en-US" sz="1600" dirty="0"/>
                    </a:p>
                  </a:txBody>
                  <a:tcPr marL="0" marR="0" marT="0" marB="0"/>
                </a:tc>
                <a:extLst>
                  <a:ext uri="{0D108BD9-81ED-4DB2-BD59-A6C34878D82A}">
                    <a16:rowId xmlns:a16="http://schemas.microsoft.com/office/drawing/2014/main" val="3892335920"/>
                  </a:ext>
                </a:extLst>
              </a:tr>
              <a:tr h="166449">
                <a:tc>
                  <a:txBody>
                    <a:bodyPr/>
                    <a:lstStyle/>
                    <a:p>
                      <a:r>
                        <a:rPr lang="en-US" sz="1600" dirty="0"/>
                        <a:t>1</a:t>
                      </a:r>
                    </a:p>
                  </a:txBody>
                  <a:tcPr marL="0" marR="0" marT="0" marB="0"/>
                </a:tc>
                <a:tc>
                  <a:txBody>
                    <a:bodyPr/>
                    <a:lstStyle/>
                    <a:p>
                      <a:endParaRPr lang="en-US" sz="1600" dirty="0"/>
                    </a:p>
                  </a:txBody>
                  <a:tcPr marL="0" marR="0" marT="0" marB="0"/>
                </a:tc>
                <a:extLst>
                  <a:ext uri="{0D108BD9-81ED-4DB2-BD59-A6C34878D82A}">
                    <a16:rowId xmlns:a16="http://schemas.microsoft.com/office/drawing/2014/main" val="3180181445"/>
                  </a:ext>
                </a:extLst>
              </a:tr>
              <a:tr h="166449">
                <a:tc>
                  <a:txBody>
                    <a:bodyPr/>
                    <a:lstStyle/>
                    <a:p>
                      <a:r>
                        <a:rPr lang="en-US" sz="1600" dirty="0"/>
                        <a:t>2</a:t>
                      </a:r>
                    </a:p>
                  </a:txBody>
                  <a:tcPr marL="0" marR="0" marT="0" marB="0"/>
                </a:tc>
                <a:tc>
                  <a:txBody>
                    <a:bodyPr/>
                    <a:lstStyle/>
                    <a:p>
                      <a:endParaRPr lang="en-US" sz="1600" dirty="0"/>
                    </a:p>
                  </a:txBody>
                  <a:tcPr marL="0" marR="0" marT="0" marB="0"/>
                </a:tc>
                <a:extLst>
                  <a:ext uri="{0D108BD9-81ED-4DB2-BD59-A6C34878D82A}">
                    <a16:rowId xmlns:a16="http://schemas.microsoft.com/office/drawing/2014/main" val="372812046"/>
                  </a:ext>
                </a:extLst>
              </a:tr>
              <a:tr h="166449">
                <a:tc>
                  <a:txBody>
                    <a:bodyPr/>
                    <a:lstStyle/>
                    <a:p>
                      <a:r>
                        <a:rPr lang="en-US" sz="1600" dirty="0"/>
                        <a:t>3</a:t>
                      </a:r>
                    </a:p>
                  </a:txBody>
                  <a:tcPr marL="0" marR="0" marT="0" marB="0"/>
                </a:tc>
                <a:tc>
                  <a:txBody>
                    <a:bodyPr/>
                    <a:lstStyle/>
                    <a:p>
                      <a:endParaRPr lang="en-US" sz="1600" dirty="0"/>
                    </a:p>
                  </a:txBody>
                  <a:tcPr marL="0" marR="0" marT="0" marB="0"/>
                </a:tc>
                <a:extLst>
                  <a:ext uri="{0D108BD9-81ED-4DB2-BD59-A6C34878D82A}">
                    <a16:rowId xmlns:a16="http://schemas.microsoft.com/office/drawing/2014/main" val="714524599"/>
                  </a:ext>
                </a:extLst>
              </a:tr>
            </a:tbl>
          </a:graphicData>
        </a:graphic>
      </p:graphicFrame>
      <p:graphicFrame>
        <p:nvGraphicFramePr>
          <p:cNvPr id="54" name="Table 56">
            <a:extLst>
              <a:ext uri="{FF2B5EF4-FFF2-40B4-BE49-F238E27FC236}">
                <a16:creationId xmlns:a16="http://schemas.microsoft.com/office/drawing/2014/main" id="{BA6149E8-F17C-D043-B143-51019B1D9D41}"/>
              </a:ext>
            </a:extLst>
          </p:cNvPr>
          <p:cNvGraphicFramePr>
            <a:graphicFrameLocks noGrp="1"/>
          </p:cNvGraphicFramePr>
          <p:nvPr/>
        </p:nvGraphicFramePr>
        <p:xfrm>
          <a:off x="7059365" y="1773936"/>
          <a:ext cx="478156" cy="975360"/>
        </p:xfrm>
        <a:graphic>
          <a:graphicData uri="http://schemas.openxmlformats.org/drawingml/2006/table">
            <a:tbl>
              <a:tblPr firstCol="1" bandRow="1" bandCol="1">
                <a:tableStyleId>{5C22544A-7EE6-4342-B048-85BDC9FD1C3A}</a:tableStyleId>
              </a:tblPr>
              <a:tblGrid>
                <a:gridCol w="214313">
                  <a:extLst>
                    <a:ext uri="{9D8B030D-6E8A-4147-A177-3AD203B41FA5}">
                      <a16:colId xmlns:a16="http://schemas.microsoft.com/office/drawing/2014/main" val="358114892"/>
                    </a:ext>
                  </a:extLst>
                </a:gridCol>
                <a:gridCol w="263843">
                  <a:extLst>
                    <a:ext uri="{9D8B030D-6E8A-4147-A177-3AD203B41FA5}">
                      <a16:colId xmlns:a16="http://schemas.microsoft.com/office/drawing/2014/main" val="2977374270"/>
                    </a:ext>
                  </a:extLst>
                </a:gridCol>
              </a:tblGrid>
              <a:tr h="166449">
                <a:tc>
                  <a:txBody>
                    <a:bodyPr/>
                    <a:lstStyle/>
                    <a:p>
                      <a:r>
                        <a:rPr lang="en-US" sz="1600" dirty="0"/>
                        <a:t>0</a:t>
                      </a:r>
                    </a:p>
                  </a:txBody>
                  <a:tcPr marL="0" marR="0" marT="0" marB="0"/>
                </a:tc>
                <a:tc>
                  <a:txBody>
                    <a:bodyPr/>
                    <a:lstStyle/>
                    <a:p>
                      <a:endParaRPr lang="en-US" sz="1600" dirty="0"/>
                    </a:p>
                  </a:txBody>
                  <a:tcPr marL="0" marR="0" marT="0" marB="0"/>
                </a:tc>
                <a:extLst>
                  <a:ext uri="{0D108BD9-81ED-4DB2-BD59-A6C34878D82A}">
                    <a16:rowId xmlns:a16="http://schemas.microsoft.com/office/drawing/2014/main" val="3892335920"/>
                  </a:ext>
                </a:extLst>
              </a:tr>
              <a:tr h="166449">
                <a:tc>
                  <a:txBody>
                    <a:bodyPr/>
                    <a:lstStyle/>
                    <a:p>
                      <a:r>
                        <a:rPr lang="en-US" sz="1600" dirty="0"/>
                        <a:t>1</a:t>
                      </a:r>
                    </a:p>
                  </a:txBody>
                  <a:tcPr marL="0" marR="0" marT="0" marB="0"/>
                </a:tc>
                <a:tc>
                  <a:txBody>
                    <a:bodyPr/>
                    <a:lstStyle/>
                    <a:p>
                      <a:endParaRPr lang="en-US" sz="1600" dirty="0"/>
                    </a:p>
                  </a:txBody>
                  <a:tcPr marL="0" marR="0" marT="0" marB="0"/>
                </a:tc>
                <a:extLst>
                  <a:ext uri="{0D108BD9-81ED-4DB2-BD59-A6C34878D82A}">
                    <a16:rowId xmlns:a16="http://schemas.microsoft.com/office/drawing/2014/main" val="3180181445"/>
                  </a:ext>
                </a:extLst>
              </a:tr>
              <a:tr h="166449">
                <a:tc>
                  <a:txBody>
                    <a:bodyPr/>
                    <a:lstStyle/>
                    <a:p>
                      <a:r>
                        <a:rPr lang="en-US" sz="1600" dirty="0"/>
                        <a:t>2</a:t>
                      </a:r>
                    </a:p>
                  </a:txBody>
                  <a:tcPr marL="0" marR="0" marT="0" marB="0"/>
                </a:tc>
                <a:tc>
                  <a:txBody>
                    <a:bodyPr/>
                    <a:lstStyle/>
                    <a:p>
                      <a:endParaRPr lang="en-US" sz="1600" dirty="0"/>
                    </a:p>
                  </a:txBody>
                  <a:tcPr marL="0" marR="0" marT="0" marB="0"/>
                </a:tc>
                <a:extLst>
                  <a:ext uri="{0D108BD9-81ED-4DB2-BD59-A6C34878D82A}">
                    <a16:rowId xmlns:a16="http://schemas.microsoft.com/office/drawing/2014/main" val="372812046"/>
                  </a:ext>
                </a:extLst>
              </a:tr>
              <a:tr h="166449">
                <a:tc>
                  <a:txBody>
                    <a:bodyPr/>
                    <a:lstStyle/>
                    <a:p>
                      <a:r>
                        <a:rPr lang="en-US" sz="1600" dirty="0"/>
                        <a:t>3</a:t>
                      </a:r>
                    </a:p>
                  </a:txBody>
                  <a:tcPr marL="0" marR="0" marT="0" marB="0"/>
                </a:tc>
                <a:tc>
                  <a:txBody>
                    <a:bodyPr/>
                    <a:lstStyle/>
                    <a:p>
                      <a:endParaRPr lang="en-US" sz="1600" dirty="0"/>
                    </a:p>
                  </a:txBody>
                  <a:tcPr marL="0" marR="0" marT="0" marB="0"/>
                </a:tc>
                <a:extLst>
                  <a:ext uri="{0D108BD9-81ED-4DB2-BD59-A6C34878D82A}">
                    <a16:rowId xmlns:a16="http://schemas.microsoft.com/office/drawing/2014/main" val="714524599"/>
                  </a:ext>
                </a:extLst>
              </a:tr>
            </a:tbl>
          </a:graphicData>
        </a:graphic>
      </p:graphicFrame>
      <p:sp>
        <p:nvSpPr>
          <p:cNvPr id="55" name="Slide Number Placeholder 2">
            <a:extLst>
              <a:ext uri="{FF2B5EF4-FFF2-40B4-BE49-F238E27FC236}">
                <a16:creationId xmlns:a16="http://schemas.microsoft.com/office/drawing/2014/main" id="{2CF178CB-6883-B2FC-2F9B-0AE56B32CF89}"/>
              </a:ext>
            </a:extLst>
          </p:cNvPr>
          <p:cNvSpPr txBox="1">
            <a:spLocks/>
          </p:cNvSpPr>
          <p:nvPr/>
        </p:nvSpPr>
        <p:spPr>
          <a:xfrm>
            <a:off x="1724416" y="6580631"/>
            <a:ext cx="602860" cy="365125"/>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FE028329-6992-FA46-A379-1289CD59B600}" type="slidenum">
              <a:rPr kumimoji="0" lang="en-US" sz="1200" b="0" i="0" u="none" strike="noStrike" kern="1200" cap="none" spc="0" normalizeH="0" baseline="0" noProof="0">
                <a:ln>
                  <a:noFill/>
                </a:ln>
                <a:solidFill>
                  <a:srgbClr val="000000">
                    <a:tint val="75000"/>
                  </a:srgbClr>
                </a:solidFill>
                <a:effectLst/>
                <a:uLnTx/>
                <a:uFillTx/>
                <a:latin typeface="Verdana"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39</a:t>
            </a:fld>
            <a:endParaRPr kumimoji="0" lang="en-US" sz="1200" b="0" i="0" u="none" strike="noStrike" kern="1200" cap="none" spc="0" normalizeH="0" baseline="0" noProof="0" dirty="0">
              <a:ln>
                <a:noFill/>
              </a:ln>
              <a:solidFill>
                <a:srgbClr val="000000">
                  <a:tint val="75000"/>
                </a:srgbClr>
              </a:solidFill>
              <a:effectLst/>
              <a:uLnTx/>
              <a:uFillTx/>
              <a:latin typeface="Verdana" charset="0"/>
              <a:ea typeface="ＭＳ Ｐゴシック" charset="0"/>
            </a:endParaRPr>
          </a:p>
        </p:txBody>
      </p:sp>
      <p:grpSp>
        <p:nvGrpSpPr>
          <p:cNvPr id="56" name="Group 55">
            <a:extLst>
              <a:ext uri="{FF2B5EF4-FFF2-40B4-BE49-F238E27FC236}">
                <a16:creationId xmlns:a16="http://schemas.microsoft.com/office/drawing/2014/main" id="{28EE49AC-C2CD-208E-67E2-C5A516913602}"/>
              </a:ext>
            </a:extLst>
          </p:cNvPr>
          <p:cNvGrpSpPr/>
          <p:nvPr/>
        </p:nvGrpSpPr>
        <p:grpSpPr>
          <a:xfrm>
            <a:off x="3439886" y="5100035"/>
            <a:ext cx="5403144" cy="542111"/>
            <a:chOff x="1915886" y="5100034"/>
            <a:chExt cx="5403144" cy="542111"/>
          </a:xfrm>
        </p:grpSpPr>
        <p:sp>
          <p:nvSpPr>
            <p:cNvPr id="57" name="Arrow: Right 3">
              <a:extLst>
                <a:ext uri="{FF2B5EF4-FFF2-40B4-BE49-F238E27FC236}">
                  <a16:creationId xmlns:a16="http://schemas.microsoft.com/office/drawing/2014/main" id="{FF63AFB0-A1FA-5B3B-D352-8D16AB4298C7}"/>
                </a:ext>
              </a:extLst>
            </p:cNvPr>
            <p:cNvSpPr/>
            <p:nvPr/>
          </p:nvSpPr>
          <p:spPr>
            <a:xfrm>
              <a:off x="1915886" y="5100034"/>
              <a:ext cx="1067933" cy="497983"/>
            </a:xfrm>
            <a:prstGeom prst="rightArrow">
              <a:avLst/>
            </a:prstGeom>
            <a:solidFill>
              <a:srgbClr val="FF4343"/>
            </a:solidFill>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8" name="Arrow: Right 66">
              <a:extLst>
                <a:ext uri="{FF2B5EF4-FFF2-40B4-BE49-F238E27FC236}">
                  <a16:creationId xmlns:a16="http://schemas.microsoft.com/office/drawing/2014/main" id="{B1F0D502-A81C-28CB-BCC4-D6383DECA76B}"/>
                </a:ext>
              </a:extLst>
            </p:cNvPr>
            <p:cNvSpPr/>
            <p:nvPr/>
          </p:nvSpPr>
          <p:spPr>
            <a:xfrm rot="10800000">
              <a:off x="6251097" y="5144162"/>
              <a:ext cx="1067933" cy="497983"/>
            </a:xfrm>
            <a:prstGeom prst="rightArrow">
              <a:avLst/>
            </a:prstGeom>
            <a:solidFill>
              <a:srgbClr val="FF4343"/>
            </a:solidFill>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59" name="TextBox 58">
            <a:extLst>
              <a:ext uri="{FF2B5EF4-FFF2-40B4-BE49-F238E27FC236}">
                <a16:creationId xmlns:a16="http://schemas.microsoft.com/office/drawing/2014/main" id="{BDF3A6FA-4F66-BB49-596F-F680074DB8AA}"/>
              </a:ext>
            </a:extLst>
          </p:cNvPr>
          <p:cNvSpPr txBox="1"/>
          <p:nvPr/>
        </p:nvSpPr>
        <p:spPr>
          <a:xfrm>
            <a:off x="1036320" y="4931490"/>
            <a:ext cx="2470259" cy="646331"/>
          </a:xfrm>
          <a:prstGeom prst="rect">
            <a:avLst/>
          </a:prstGeom>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Limitation 1: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small number of stages</a:t>
            </a:r>
          </a:p>
        </p:txBody>
      </p:sp>
      <p:grpSp>
        <p:nvGrpSpPr>
          <p:cNvPr id="60" name="Group 59">
            <a:extLst>
              <a:ext uri="{FF2B5EF4-FFF2-40B4-BE49-F238E27FC236}">
                <a16:creationId xmlns:a16="http://schemas.microsoft.com/office/drawing/2014/main" id="{D6450C40-FB46-6B1D-8F65-CDB67BD3D5BB}"/>
              </a:ext>
            </a:extLst>
          </p:cNvPr>
          <p:cNvGrpSpPr/>
          <p:nvPr/>
        </p:nvGrpSpPr>
        <p:grpSpPr>
          <a:xfrm rot="5400000">
            <a:off x="4210271" y="2154775"/>
            <a:ext cx="1631662" cy="194498"/>
            <a:chOff x="1915886" y="5100034"/>
            <a:chExt cx="5403144" cy="542111"/>
          </a:xfrm>
        </p:grpSpPr>
        <p:sp>
          <p:nvSpPr>
            <p:cNvPr id="61" name="Arrow: Right 69">
              <a:extLst>
                <a:ext uri="{FF2B5EF4-FFF2-40B4-BE49-F238E27FC236}">
                  <a16:creationId xmlns:a16="http://schemas.microsoft.com/office/drawing/2014/main" id="{092EA915-54B6-2D56-4752-140DD3D4302D}"/>
                </a:ext>
              </a:extLst>
            </p:cNvPr>
            <p:cNvSpPr/>
            <p:nvPr/>
          </p:nvSpPr>
          <p:spPr>
            <a:xfrm>
              <a:off x="1915886" y="5100034"/>
              <a:ext cx="1067933" cy="497983"/>
            </a:xfrm>
            <a:prstGeom prst="rightArrow">
              <a:avLst/>
            </a:prstGeom>
            <a:solidFill>
              <a:srgbClr val="FF4343"/>
            </a:solidFill>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2" name="Arrow: Right 70">
              <a:extLst>
                <a:ext uri="{FF2B5EF4-FFF2-40B4-BE49-F238E27FC236}">
                  <a16:creationId xmlns:a16="http://schemas.microsoft.com/office/drawing/2014/main" id="{61FEB948-09E5-011B-2ADD-896822DBE547}"/>
                </a:ext>
              </a:extLst>
            </p:cNvPr>
            <p:cNvSpPr/>
            <p:nvPr/>
          </p:nvSpPr>
          <p:spPr>
            <a:xfrm rot="10800000">
              <a:off x="6251097" y="5144162"/>
              <a:ext cx="1067933" cy="497983"/>
            </a:xfrm>
            <a:prstGeom prst="rightArrow">
              <a:avLst/>
            </a:prstGeom>
            <a:solidFill>
              <a:srgbClr val="FF4343"/>
            </a:solidFill>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63" name="TextBox 62">
            <a:extLst>
              <a:ext uri="{FF2B5EF4-FFF2-40B4-BE49-F238E27FC236}">
                <a16:creationId xmlns:a16="http://schemas.microsoft.com/office/drawing/2014/main" id="{AD62FAAC-2151-75CF-9A25-5D87EFBAF1EF}"/>
              </a:ext>
            </a:extLst>
          </p:cNvPr>
          <p:cNvSpPr txBox="1"/>
          <p:nvPr/>
        </p:nvSpPr>
        <p:spPr>
          <a:xfrm>
            <a:off x="1724416" y="1812322"/>
            <a:ext cx="2856171" cy="646331"/>
          </a:xfrm>
          <a:prstGeom prst="rect">
            <a:avLst/>
          </a:prstGeom>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Limitation 2: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small per-stage memory</a:t>
            </a:r>
          </a:p>
        </p:txBody>
      </p:sp>
      <p:sp>
        <p:nvSpPr>
          <p:cNvPr id="64" name="TextBox 63">
            <a:extLst>
              <a:ext uri="{FF2B5EF4-FFF2-40B4-BE49-F238E27FC236}">
                <a16:creationId xmlns:a16="http://schemas.microsoft.com/office/drawing/2014/main" id="{D278FA53-8787-E00F-2E1C-E38F08C3F5A0}"/>
              </a:ext>
            </a:extLst>
          </p:cNvPr>
          <p:cNvSpPr txBox="1"/>
          <p:nvPr/>
        </p:nvSpPr>
        <p:spPr>
          <a:xfrm>
            <a:off x="5110282" y="5654124"/>
            <a:ext cx="3732748" cy="646331"/>
          </a:xfrm>
          <a:prstGeom prst="rect">
            <a:avLst/>
          </a:prstGeom>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Limitation 3: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Supports basic arithmetic ops</a:t>
            </a:r>
          </a:p>
        </p:txBody>
      </p:sp>
      <p:sp>
        <p:nvSpPr>
          <p:cNvPr id="65" name="Oval 64">
            <a:extLst>
              <a:ext uri="{FF2B5EF4-FFF2-40B4-BE49-F238E27FC236}">
                <a16:creationId xmlns:a16="http://schemas.microsoft.com/office/drawing/2014/main" id="{3E6B0310-51AE-908B-E586-8664EEF58631}"/>
              </a:ext>
            </a:extLst>
          </p:cNvPr>
          <p:cNvSpPr/>
          <p:nvPr/>
        </p:nvSpPr>
        <p:spPr>
          <a:xfrm>
            <a:off x="5569315" y="5020595"/>
            <a:ext cx="1154157" cy="667573"/>
          </a:xfrm>
          <a:prstGeom prst="ellipse">
            <a:avLst/>
          </a:prstGeom>
          <a:noFill/>
          <a:ln w="825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29660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arn(inVertical)">
                                      <p:cBhvr>
                                        <p:cTn id="12" dur="1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barn(inVertical)">
                                      <p:cBhvr>
                                        <p:cTn id="22" dur="75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3" grpId="0"/>
      <p:bldP spid="64" grpId="0"/>
      <p:bldP spid="6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090D21-B417-91C8-0C0B-81E73C3360F2}"/>
              </a:ext>
            </a:extLst>
          </p:cNvPr>
          <p:cNvSpPr>
            <a:spLocks noGrp="1"/>
          </p:cNvSpPr>
          <p:nvPr>
            <p:ph type="title"/>
          </p:nvPr>
        </p:nvSpPr>
        <p:spPr/>
        <p:txBody>
          <a:bodyPr/>
          <a:lstStyle/>
          <a:p>
            <a:r>
              <a:rPr lang="en-US" dirty="0"/>
              <a:t>The Rise of Heterogeneous Devices</a:t>
            </a:r>
          </a:p>
        </p:txBody>
      </p:sp>
      <p:sp>
        <p:nvSpPr>
          <p:cNvPr id="4" name="Slide Number Placeholder 3">
            <a:extLst>
              <a:ext uri="{FF2B5EF4-FFF2-40B4-BE49-F238E27FC236}">
                <a16:creationId xmlns:a16="http://schemas.microsoft.com/office/drawing/2014/main" id="{25F5A01E-92D4-C946-9C4D-0D1935A24054}"/>
              </a:ext>
            </a:extLst>
          </p:cNvPr>
          <p:cNvSpPr>
            <a:spLocks noGrp="1"/>
          </p:cNvSpPr>
          <p:nvPr>
            <p:ph type="sldNum" sz="quarter" idx="10"/>
          </p:nvPr>
        </p:nvSpPr>
        <p:spPr/>
        <p:txBody>
          <a:bodyPr/>
          <a:lstStyle/>
          <a:p>
            <a:fld id="{A5A23A7D-4891-5A47-9441-98D2A72CF2F6}" type="slidenum">
              <a:rPr lang="en-US" smtClean="0"/>
              <a:pPr/>
              <a:t>4</a:t>
            </a:fld>
            <a:endParaRPr lang="en-US"/>
          </a:p>
        </p:txBody>
      </p:sp>
      <p:pic>
        <p:nvPicPr>
          <p:cNvPr id="5" name="Picture 4">
            <a:extLst>
              <a:ext uri="{FF2B5EF4-FFF2-40B4-BE49-F238E27FC236}">
                <a16:creationId xmlns:a16="http://schemas.microsoft.com/office/drawing/2014/main" id="{8CC36429-94B3-12F1-9EE2-65EA0220F9F3}"/>
              </a:ext>
            </a:extLst>
          </p:cNvPr>
          <p:cNvPicPr>
            <a:picLocks noChangeAspect="1"/>
          </p:cNvPicPr>
          <p:nvPr/>
        </p:nvPicPr>
        <p:blipFill>
          <a:blip r:embed="rId2"/>
          <a:stretch>
            <a:fillRect/>
          </a:stretch>
        </p:blipFill>
        <p:spPr>
          <a:xfrm>
            <a:off x="164016" y="2447405"/>
            <a:ext cx="1794933" cy="1354667"/>
          </a:xfrm>
          <a:prstGeom prst="rect">
            <a:avLst/>
          </a:prstGeom>
        </p:spPr>
      </p:pic>
      <p:sp>
        <p:nvSpPr>
          <p:cNvPr id="8" name="TextBox 7">
            <a:extLst>
              <a:ext uri="{FF2B5EF4-FFF2-40B4-BE49-F238E27FC236}">
                <a16:creationId xmlns:a16="http://schemas.microsoft.com/office/drawing/2014/main" id="{0933C7B9-6C5D-9001-A573-43D83B45EF51}"/>
              </a:ext>
            </a:extLst>
          </p:cNvPr>
          <p:cNvSpPr txBox="1"/>
          <p:nvPr/>
        </p:nvSpPr>
        <p:spPr>
          <a:xfrm>
            <a:off x="911839" y="3990983"/>
            <a:ext cx="2730522" cy="1323439"/>
          </a:xfrm>
          <a:prstGeom prst="rect">
            <a:avLst/>
          </a:prstGeom>
          <a:noFill/>
        </p:spPr>
        <p:txBody>
          <a:bodyPr wrap="square" rtlCol="0">
            <a:spAutoFit/>
          </a:bodyPr>
          <a:lstStyle/>
          <a:p>
            <a:r>
              <a:rPr lang="en-US" sz="2800" dirty="0"/>
              <a:t>Compute: </a:t>
            </a:r>
          </a:p>
          <a:p>
            <a:r>
              <a:rPr lang="en-US" sz="2800" dirty="0"/>
              <a:t>GPU, TPU, FPGA</a:t>
            </a:r>
          </a:p>
          <a:p>
            <a:endParaRPr lang="en-US" sz="2400" dirty="0"/>
          </a:p>
        </p:txBody>
      </p:sp>
      <p:sp>
        <p:nvSpPr>
          <p:cNvPr id="10" name="TextBox 9">
            <a:extLst>
              <a:ext uri="{FF2B5EF4-FFF2-40B4-BE49-F238E27FC236}">
                <a16:creationId xmlns:a16="http://schemas.microsoft.com/office/drawing/2014/main" id="{BD271AEA-9A12-AC8E-5185-E1C892FA0CC2}"/>
              </a:ext>
            </a:extLst>
          </p:cNvPr>
          <p:cNvSpPr txBox="1"/>
          <p:nvPr/>
        </p:nvSpPr>
        <p:spPr>
          <a:xfrm>
            <a:off x="4236720" y="3990983"/>
            <a:ext cx="3870960" cy="2185214"/>
          </a:xfrm>
          <a:prstGeom prst="rect">
            <a:avLst/>
          </a:prstGeom>
          <a:noFill/>
        </p:spPr>
        <p:txBody>
          <a:bodyPr wrap="square" rtlCol="0">
            <a:spAutoFit/>
          </a:bodyPr>
          <a:lstStyle/>
          <a:p>
            <a:r>
              <a:rPr lang="en-US" sz="2800" dirty="0"/>
              <a:t>Network: </a:t>
            </a:r>
          </a:p>
          <a:p>
            <a:r>
              <a:rPr lang="en-US" sz="2800" dirty="0"/>
              <a:t>Programmable switches</a:t>
            </a:r>
          </a:p>
          <a:p>
            <a:r>
              <a:rPr lang="en-US" sz="2800" dirty="0"/>
              <a:t>Smart NICs</a:t>
            </a:r>
          </a:p>
          <a:p>
            <a:r>
              <a:rPr lang="en-US" sz="2800" dirty="0"/>
              <a:t>RDMA</a:t>
            </a:r>
          </a:p>
          <a:p>
            <a:endParaRPr lang="en-US" sz="2400" dirty="0"/>
          </a:p>
        </p:txBody>
      </p:sp>
      <p:pic>
        <p:nvPicPr>
          <p:cNvPr id="11" name="Picture 2" descr="Tensor Processing Unit - Wikipedia">
            <a:extLst>
              <a:ext uri="{FF2B5EF4-FFF2-40B4-BE49-F238E27FC236}">
                <a16:creationId xmlns:a16="http://schemas.microsoft.com/office/drawing/2014/main" id="{A84F2BB5-31FF-A172-0180-FB21683EE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1857136" y="2408596"/>
            <a:ext cx="1847262" cy="13175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onverge! Network Digest: Barefoot Unveils 6.5 Tbps Tofino Switching Chip">
            <a:extLst>
              <a:ext uri="{FF2B5EF4-FFF2-40B4-BE49-F238E27FC236}">
                <a16:creationId xmlns:a16="http://schemas.microsoft.com/office/drawing/2014/main" id="{3378275D-3322-0BBA-633E-EAB0B2A25D3A}"/>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785845" y="2420762"/>
            <a:ext cx="2386355" cy="14795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Azure Accelerated Networking: SmartNICs in the Public Cloud">
            <a:extLst>
              <a:ext uri="{FF2B5EF4-FFF2-40B4-BE49-F238E27FC236}">
                <a16:creationId xmlns:a16="http://schemas.microsoft.com/office/drawing/2014/main" id="{65851BC8-AE32-EA34-C579-8555564254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5661" y="2445367"/>
            <a:ext cx="2467465" cy="139465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68CA39D-EC6D-53C0-2E53-C11BDFB04D8C}"/>
              </a:ext>
            </a:extLst>
          </p:cNvPr>
          <p:cNvSpPr txBox="1"/>
          <p:nvPr/>
        </p:nvSpPr>
        <p:spPr>
          <a:xfrm>
            <a:off x="9083040" y="3990983"/>
            <a:ext cx="3870960" cy="1384995"/>
          </a:xfrm>
          <a:prstGeom prst="rect">
            <a:avLst/>
          </a:prstGeom>
          <a:noFill/>
        </p:spPr>
        <p:txBody>
          <a:bodyPr wrap="square" rtlCol="0">
            <a:spAutoFit/>
          </a:bodyPr>
          <a:lstStyle/>
          <a:p>
            <a:r>
              <a:rPr lang="en-US" sz="2800" dirty="0"/>
              <a:t>Storage:</a:t>
            </a:r>
          </a:p>
          <a:p>
            <a:r>
              <a:rPr lang="en-US" sz="2800" dirty="0"/>
              <a:t>Non-volatile memory</a:t>
            </a:r>
          </a:p>
          <a:p>
            <a:r>
              <a:rPr lang="en-US" sz="2800" dirty="0"/>
              <a:t>SSDs</a:t>
            </a:r>
          </a:p>
        </p:txBody>
      </p:sp>
      <p:pic>
        <p:nvPicPr>
          <p:cNvPr id="4098" name="Picture 2" descr="The non-volatile memory revolution: Bigger than SSDs | ZDNET">
            <a:extLst>
              <a:ext uri="{FF2B5EF4-FFF2-40B4-BE49-F238E27FC236}">
                <a16:creationId xmlns:a16="http://schemas.microsoft.com/office/drawing/2014/main" id="{5AEAF866-735E-E401-B6A2-DAADDC9C8C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7200" y="2578135"/>
            <a:ext cx="2253366" cy="1261885"/>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785;p27">
            <a:extLst>
              <a:ext uri="{FF2B5EF4-FFF2-40B4-BE49-F238E27FC236}">
                <a16:creationId xmlns:a16="http://schemas.microsoft.com/office/drawing/2014/main" id="{DBF4D813-4CD0-078C-B48F-532C537E440D}"/>
              </a:ext>
            </a:extLst>
          </p:cNvPr>
          <p:cNvSpPr/>
          <p:nvPr/>
        </p:nvSpPr>
        <p:spPr>
          <a:xfrm>
            <a:off x="1140109" y="5908140"/>
            <a:ext cx="9629491" cy="523180"/>
          </a:xfrm>
          <a:prstGeom prst="rect">
            <a:avLst/>
          </a:prstGeom>
          <a:gradFill>
            <a:gsLst>
              <a:gs pos="0">
                <a:srgbClr val="BBF7A3"/>
              </a:gs>
              <a:gs pos="35000">
                <a:srgbClr val="CDF8BE"/>
              </a:gs>
              <a:gs pos="100000">
                <a:srgbClr val="ECFDE5"/>
              </a:gs>
            </a:gsLst>
            <a:lin ang="16200000" scaled="0"/>
          </a:gradFill>
          <a:ln w="9525" cap="flat" cmpd="sng">
            <a:solidFill>
              <a:srgbClr val="6CAB4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defTabSz="457200" rtl="0" eaLnBrk="1" fontAlgn="auto" latinLnBrk="0" hangingPunct="1">
              <a:lnSpc>
                <a:spcPct val="100000"/>
              </a:lnSpc>
              <a:spcBef>
                <a:spcPts val="0"/>
              </a:spcBef>
              <a:spcAft>
                <a:spcPts val="0"/>
              </a:spcAft>
              <a:buClr>
                <a:srgbClr val="000000"/>
              </a:buClr>
              <a:buSzPts val="2800"/>
              <a:buFont typeface="Calibri"/>
              <a:buNone/>
              <a:tabLst/>
              <a:defRPr/>
            </a:pPr>
            <a:r>
              <a:rPr kumimoji="0" lang="en-US" sz="2800" b="0" i="0" u="none" strike="noStrike" kern="1200" cap="none" spc="0" normalizeH="0" baseline="0" noProof="0" dirty="0">
                <a:ln>
                  <a:noFill/>
                </a:ln>
                <a:solidFill>
                  <a:srgbClr val="0700FF"/>
                </a:solidFill>
                <a:effectLst/>
                <a:uLnTx/>
                <a:uFillTx/>
                <a:latin typeface="Calibri"/>
                <a:ea typeface="+mn-ea"/>
                <a:cs typeface="Calibri"/>
                <a:sym typeface="Calibri"/>
              </a:rPr>
              <a:t>Provide high throughput</a:t>
            </a:r>
            <a:r>
              <a:rPr kumimoji="0" lang="en-US" sz="2800" b="0" i="0" u="none" strike="noStrike" kern="1200" cap="none" spc="0" normalizeH="0" noProof="0" dirty="0">
                <a:ln>
                  <a:noFill/>
                </a:ln>
                <a:solidFill>
                  <a:srgbClr val="0700FF"/>
                </a:solidFill>
                <a:effectLst/>
                <a:uLnTx/>
                <a:uFillTx/>
                <a:latin typeface="Calibri"/>
                <a:ea typeface="+mn-ea"/>
                <a:cs typeface="Calibri"/>
                <a:sym typeface="Calibri"/>
              </a:rPr>
              <a:t> and low latency for specific functions</a:t>
            </a:r>
            <a:endParaRPr kumimoji="0" sz="28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59843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B7BB5A-67AF-3E4F-9B6C-F2C3408244A1}"/>
              </a:ext>
            </a:extLst>
          </p:cNvPr>
          <p:cNvSpPr>
            <a:spLocks noGrp="1"/>
          </p:cNvSpPr>
          <p:nvPr>
            <p:ph idx="1"/>
          </p:nvPr>
        </p:nvSpPr>
        <p:spPr/>
        <p:txBody>
          <a:bodyPr/>
          <a:lstStyle/>
          <a:p>
            <a:r>
              <a:rPr lang="en-US" dirty="0"/>
              <a:t>Query on pruned dataset = Query on original dataset</a:t>
            </a:r>
          </a:p>
          <a:p>
            <a:pPr lvl="1"/>
            <a:endParaRPr lang="en-US" dirty="0"/>
          </a:p>
        </p:txBody>
      </p:sp>
      <p:sp>
        <p:nvSpPr>
          <p:cNvPr id="3" name="Title 2">
            <a:extLst>
              <a:ext uri="{FF2B5EF4-FFF2-40B4-BE49-F238E27FC236}">
                <a16:creationId xmlns:a16="http://schemas.microsoft.com/office/drawing/2014/main" id="{BCB6607C-0DD8-F24E-8BDF-2AA282C7C487}"/>
              </a:ext>
            </a:extLst>
          </p:cNvPr>
          <p:cNvSpPr>
            <a:spLocks noGrp="1"/>
          </p:cNvSpPr>
          <p:nvPr>
            <p:ph type="title"/>
          </p:nvPr>
        </p:nvSpPr>
        <p:spPr/>
        <p:txBody>
          <a:bodyPr/>
          <a:lstStyle/>
          <a:p>
            <a:r>
              <a:rPr lang="en-US" dirty="0"/>
              <a:t>The Pruning Abstraction</a:t>
            </a:r>
          </a:p>
        </p:txBody>
      </p:sp>
      <p:sp>
        <p:nvSpPr>
          <p:cNvPr id="4" name="Slide Number Placeholder 3">
            <a:extLst>
              <a:ext uri="{FF2B5EF4-FFF2-40B4-BE49-F238E27FC236}">
                <a16:creationId xmlns:a16="http://schemas.microsoft.com/office/drawing/2014/main" id="{EE4F8EC8-F378-B64A-A147-F9D70F671BE1}"/>
              </a:ext>
            </a:extLst>
          </p:cNvPr>
          <p:cNvSpPr>
            <a:spLocks noGrp="1"/>
          </p:cNvSpPr>
          <p:nvPr>
            <p:ph type="sldNum" sz="quarter" idx="10"/>
          </p:nvPr>
        </p:nvSpPr>
        <p:spPr>
          <a:xfrm>
            <a:off x="9051523" y="4789851"/>
            <a:ext cx="28448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A23A7D-4891-5A47-9441-98D2A72CF2F6}" type="slidenum">
              <a:rPr kumimoji="0" lang="en-US" sz="2400" b="0" i="0" u="none" strike="noStrike" kern="1200" cap="none" spc="0" normalizeH="0" baseline="0" noProof="0" smtClean="0">
                <a:ln>
                  <a:noFill/>
                </a:ln>
                <a:solidFill>
                  <a:srgbClr val="000000">
                    <a:tint val="75000"/>
                  </a:srgb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2400" b="0" i="0" u="none" strike="noStrike" kern="1200" cap="none" spc="0" normalizeH="0" baseline="0" noProof="0">
              <a:ln>
                <a:noFill/>
              </a:ln>
              <a:solidFill>
                <a:srgbClr val="000000">
                  <a:tint val="75000"/>
                </a:srgbClr>
              </a:solidFill>
              <a:effectLst/>
              <a:uLnTx/>
              <a:uFillTx/>
              <a:latin typeface="Calibri"/>
              <a:ea typeface="+mn-ea"/>
              <a:cs typeface="+mn-cs"/>
            </a:endParaRPr>
          </a:p>
        </p:txBody>
      </p:sp>
      <p:grpSp>
        <p:nvGrpSpPr>
          <p:cNvPr id="5" name="Group 4">
            <a:extLst>
              <a:ext uri="{FF2B5EF4-FFF2-40B4-BE49-F238E27FC236}">
                <a16:creationId xmlns:a16="http://schemas.microsoft.com/office/drawing/2014/main" id="{CA4F9135-70F6-0948-8768-302299485C9E}"/>
              </a:ext>
            </a:extLst>
          </p:cNvPr>
          <p:cNvGrpSpPr/>
          <p:nvPr/>
        </p:nvGrpSpPr>
        <p:grpSpPr>
          <a:xfrm>
            <a:off x="6526502" y="1536812"/>
            <a:ext cx="2189714" cy="1576185"/>
            <a:chOff x="6643180" y="4070942"/>
            <a:chExt cx="2189714" cy="1576185"/>
          </a:xfrm>
        </p:grpSpPr>
        <p:sp>
          <p:nvSpPr>
            <p:cNvPr id="6" name="Rounded Rectangle 203">
              <a:extLst>
                <a:ext uri="{FF2B5EF4-FFF2-40B4-BE49-F238E27FC236}">
                  <a16:creationId xmlns:a16="http://schemas.microsoft.com/office/drawing/2014/main" id="{40857BC7-1768-FF48-AA80-06C95AA92808}"/>
                </a:ext>
              </a:extLst>
            </p:cNvPr>
            <p:cNvSpPr>
              <a:spLocks noChangeAspect="1"/>
            </p:cNvSpPr>
            <p:nvPr/>
          </p:nvSpPr>
          <p:spPr>
            <a:xfrm>
              <a:off x="6962870" y="4567344"/>
              <a:ext cx="1870024" cy="107978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ounded Rectangle 202">
              <a:extLst>
                <a:ext uri="{FF2B5EF4-FFF2-40B4-BE49-F238E27FC236}">
                  <a16:creationId xmlns:a16="http://schemas.microsoft.com/office/drawing/2014/main" id="{93FB42D9-3BB9-E248-9399-FF77E2C2DC66}"/>
                </a:ext>
              </a:extLst>
            </p:cNvPr>
            <p:cNvSpPr>
              <a:spLocks noChangeAspect="1"/>
            </p:cNvSpPr>
            <p:nvPr/>
          </p:nvSpPr>
          <p:spPr>
            <a:xfrm>
              <a:off x="6842188" y="4432371"/>
              <a:ext cx="1870024" cy="107978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ounded Rectangle 87">
              <a:extLst>
                <a:ext uri="{FF2B5EF4-FFF2-40B4-BE49-F238E27FC236}">
                  <a16:creationId xmlns:a16="http://schemas.microsoft.com/office/drawing/2014/main" id="{5784DD67-4B31-1245-9C81-59BDDA2BFA2B}"/>
                </a:ext>
              </a:extLst>
            </p:cNvPr>
            <p:cNvSpPr>
              <a:spLocks noChangeAspect="1"/>
            </p:cNvSpPr>
            <p:nvPr/>
          </p:nvSpPr>
          <p:spPr>
            <a:xfrm>
              <a:off x="6721507" y="4297398"/>
              <a:ext cx="1870024" cy="107978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ounded Rectangle 141">
              <a:extLst>
                <a:ext uri="{FF2B5EF4-FFF2-40B4-BE49-F238E27FC236}">
                  <a16:creationId xmlns:a16="http://schemas.microsoft.com/office/drawing/2014/main" id="{4ABCDF55-31DC-AF4D-8AD7-D49250275ABE}"/>
                </a:ext>
              </a:extLst>
            </p:cNvPr>
            <p:cNvSpPr>
              <a:spLocks noChangeAspect="1"/>
            </p:cNvSpPr>
            <p:nvPr/>
          </p:nvSpPr>
          <p:spPr>
            <a:xfrm>
              <a:off x="6643180" y="4070942"/>
              <a:ext cx="1870024" cy="107978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alibri"/>
                  <a:ea typeface="+mn-ea"/>
                  <a:cs typeface="+mn-cs"/>
                </a:rPr>
                <a:t>Worker</a:t>
              </a:r>
            </a:p>
          </p:txBody>
        </p:sp>
      </p:grpSp>
      <p:sp>
        <p:nvSpPr>
          <p:cNvPr id="18" name="Rounded Rectangle 146">
            <a:extLst>
              <a:ext uri="{FF2B5EF4-FFF2-40B4-BE49-F238E27FC236}">
                <a16:creationId xmlns:a16="http://schemas.microsoft.com/office/drawing/2014/main" id="{630D94F1-4D5F-F241-BF5B-A1F7B815991A}"/>
              </a:ext>
            </a:extLst>
          </p:cNvPr>
          <p:cNvSpPr/>
          <p:nvPr/>
        </p:nvSpPr>
        <p:spPr>
          <a:xfrm>
            <a:off x="2707225" y="1648215"/>
            <a:ext cx="978539" cy="150668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950" b="0" i="0" u="none" strike="noStrike" kern="1200" cap="none" spc="0" normalizeH="0" baseline="0" noProof="0" dirty="0">
                <a:ln>
                  <a:noFill/>
                </a:ln>
                <a:solidFill>
                  <a:srgbClr val="FFFFFF"/>
                </a:solidFill>
                <a:effectLst/>
                <a:uLnTx/>
                <a:uFillTx/>
                <a:latin typeface="Calibri"/>
                <a:ea typeface="+mn-ea"/>
                <a:cs typeface="+mn-cs"/>
              </a:rPr>
              <a:t>Master Node</a:t>
            </a:r>
          </a:p>
        </p:txBody>
      </p:sp>
      <p:sp>
        <p:nvSpPr>
          <p:cNvPr id="21" name="Rounded Rectangle 131">
            <a:extLst>
              <a:ext uri="{FF2B5EF4-FFF2-40B4-BE49-F238E27FC236}">
                <a16:creationId xmlns:a16="http://schemas.microsoft.com/office/drawing/2014/main" id="{32EEBC79-B1D4-C045-8285-3DB6F9EEF871}"/>
              </a:ext>
            </a:extLst>
          </p:cNvPr>
          <p:cNvSpPr/>
          <p:nvPr/>
        </p:nvSpPr>
        <p:spPr>
          <a:xfrm>
            <a:off x="4993408" y="3895406"/>
            <a:ext cx="1455700" cy="807467"/>
          </a:xfrm>
          <a:prstGeom prst="roundRect">
            <a:avLst/>
          </a:prstGeom>
          <a:solidFill>
            <a:schemeClr val="bg1">
              <a:lumMod val="50000"/>
              <a:alpha val="40000"/>
            </a:schemeClr>
          </a:solidFill>
          <a:ln>
            <a:solidFill>
              <a:schemeClr val="accent3">
                <a:shade val="50000"/>
                <a:alpha val="60000"/>
              </a:schemeClr>
            </a:solidFill>
          </a:ln>
        </p:spPr>
        <p:style>
          <a:lnRef idx="2">
            <a:schemeClr val="accent3">
              <a:shade val="50000"/>
            </a:schemeClr>
          </a:lnRef>
          <a:fillRef idx="1">
            <a:schemeClr val="accent3"/>
          </a:fillRef>
          <a:effectRef idx="0">
            <a:schemeClr val="accent3"/>
          </a:effectRef>
          <a:fontRef idx="minor">
            <a:schemeClr val="lt1"/>
          </a:fontRef>
        </p:style>
        <p:txBody>
          <a:bodyPr lIns="36000" rIns="36000" bIns="288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Calibri"/>
                <a:ea typeface="+mn-ea"/>
                <a:cs typeface="+mn-cs"/>
              </a:rPr>
              <a:t>Switch</a:t>
            </a:r>
          </a:p>
        </p:txBody>
      </p:sp>
      <p:sp>
        <p:nvSpPr>
          <p:cNvPr id="37" name="Google Shape;314;p27">
            <a:extLst>
              <a:ext uri="{FF2B5EF4-FFF2-40B4-BE49-F238E27FC236}">
                <a16:creationId xmlns:a16="http://schemas.microsoft.com/office/drawing/2014/main" id="{429226B7-3F55-7845-ABFF-7D48434AEF0E}"/>
              </a:ext>
            </a:extLst>
          </p:cNvPr>
          <p:cNvSpPr/>
          <p:nvPr/>
        </p:nvSpPr>
        <p:spPr>
          <a:xfrm>
            <a:off x="8474853" y="3552447"/>
            <a:ext cx="3280004" cy="542507"/>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 sz="3067" b="0" i="0" u="none" strike="noStrike" kern="0" cap="none" spc="0" normalizeH="0" baseline="0" noProof="0" dirty="0">
                <a:ln>
                  <a:noFill/>
                </a:ln>
                <a:solidFill>
                  <a:srgbClr val="000000"/>
                </a:solidFill>
                <a:effectLst/>
                <a:uLnTx/>
                <a:uFillTx/>
                <a:latin typeface="EB Garamond"/>
                <a:ea typeface="EB Garamond"/>
                <a:cs typeface="EB Garamond"/>
                <a:sym typeface="EB Garamond"/>
              </a:rPr>
              <a:t>A, B, A, A, C, D, D, E, A, B, C, C, D, A, E, A, D, A, C</a:t>
            </a:r>
            <a:endParaRPr kumimoji="0" sz="3067" b="0" i="0" u="none" strike="noStrike" kern="0" cap="none" spc="0" normalizeH="0" baseline="0" noProof="0" dirty="0">
              <a:ln>
                <a:noFill/>
              </a:ln>
              <a:solidFill>
                <a:srgbClr val="000000"/>
              </a:solidFill>
              <a:effectLst/>
              <a:uLnTx/>
              <a:uFillTx/>
              <a:latin typeface="EB Garamond"/>
              <a:ea typeface="EB Garamond"/>
              <a:cs typeface="EB Garamond"/>
              <a:sym typeface="EB Garamond"/>
            </a:endParaRPr>
          </a:p>
        </p:txBody>
      </p:sp>
      <p:sp>
        <p:nvSpPr>
          <p:cNvPr id="38" name="Google Shape;316;p27">
            <a:extLst>
              <a:ext uri="{FF2B5EF4-FFF2-40B4-BE49-F238E27FC236}">
                <a16:creationId xmlns:a16="http://schemas.microsoft.com/office/drawing/2014/main" id="{421ADF76-9F09-A84E-B11B-237A9238087C}"/>
              </a:ext>
            </a:extLst>
          </p:cNvPr>
          <p:cNvSpPr/>
          <p:nvPr/>
        </p:nvSpPr>
        <p:spPr>
          <a:xfrm>
            <a:off x="4267637" y="4962280"/>
            <a:ext cx="2970751" cy="946104"/>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 sz="3067" b="0" i="0" u="none" strike="noStrike" kern="0" cap="none" spc="0" normalizeH="0" baseline="0" noProof="0" dirty="0">
                <a:ln>
                  <a:noFill/>
                </a:ln>
                <a:solidFill>
                  <a:srgbClr val="000000"/>
                </a:solidFill>
                <a:effectLst/>
                <a:uLnTx/>
                <a:uFillTx/>
                <a:latin typeface="EB Garamond"/>
                <a:ea typeface="EB Garamond"/>
                <a:cs typeface="EB Garamond"/>
                <a:sym typeface="EB Garamond"/>
              </a:rPr>
              <a:t>A, B, A, C, D, E, B, A, E, A, A, C</a:t>
            </a:r>
            <a:endParaRPr kumimoji="0" sz="3067" b="0" i="0" u="none" strike="noStrike" kern="0" cap="none" spc="0" normalizeH="0" baseline="0" noProof="0" dirty="0">
              <a:ln>
                <a:noFill/>
              </a:ln>
              <a:solidFill>
                <a:srgbClr val="000000"/>
              </a:solidFill>
              <a:effectLst/>
              <a:uLnTx/>
              <a:uFillTx/>
              <a:latin typeface="EB Garamond"/>
              <a:ea typeface="EB Garamond"/>
              <a:cs typeface="EB Garamond"/>
              <a:sym typeface="EB Garamond"/>
            </a:endParaRPr>
          </a:p>
        </p:txBody>
      </p:sp>
      <p:sp>
        <p:nvSpPr>
          <p:cNvPr id="39" name="Google Shape;318;p27">
            <a:extLst>
              <a:ext uri="{FF2B5EF4-FFF2-40B4-BE49-F238E27FC236}">
                <a16:creationId xmlns:a16="http://schemas.microsoft.com/office/drawing/2014/main" id="{D1955908-7C20-5043-BD00-48BC9578741B}"/>
              </a:ext>
            </a:extLst>
          </p:cNvPr>
          <p:cNvSpPr/>
          <p:nvPr/>
        </p:nvSpPr>
        <p:spPr>
          <a:xfrm>
            <a:off x="579848" y="3159813"/>
            <a:ext cx="2234400" cy="8204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 sz="3067" b="0" i="0" u="none" strike="noStrike" kern="0" cap="none" spc="0" normalizeH="0" baseline="0" noProof="0" dirty="0">
                <a:ln>
                  <a:noFill/>
                </a:ln>
                <a:solidFill>
                  <a:srgbClr val="000000"/>
                </a:solidFill>
                <a:effectLst/>
                <a:uLnTx/>
                <a:uFillTx/>
                <a:latin typeface="EB Garamond"/>
                <a:ea typeface="EB Garamond"/>
                <a:cs typeface="EB Garamond"/>
                <a:sym typeface="EB Garamond"/>
              </a:rPr>
              <a:t>A, B, C, D, E</a:t>
            </a:r>
            <a:endParaRPr kumimoji="0" sz="3067" b="0" i="0" u="none" strike="noStrike" kern="0" cap="none" spc="0" normalizeH="0" baseline="0" noProof="0" dirty="0">
              <a:ln>
                <a:noFill/>
              </a:ln>
              <a:solidFill>
                <a:srgbClr val="000000"/>
              </a:solidFill>
              <a:effectLst/>
              <a:uLnTx/>
              <a:uFillTx/>
              <a:latin typeface="EB Garamond"/>
              <a:ea typeface="EB Garamond"/>
              <a:cs typeface="EB Garamond"/>
              <a:sym typeface="EB Garamond"/>
            </a:endParaRPr>
          </a:p>
        </p:txBody>
      </p:sp>
      <p:sp>
        <p:nvSpPr>
          <p:cNvPr id="40" name="Google Shape;317;p27">
            <a:extLst>
              <a:ext uri="{FF2B5EF4-FFF2-40B4-BE49-F238E27FC236}">
                <a16:creationId xmlns:a16="http://schemas.microsoft.com/office/drawing/2014/main" id="{338180DA-8DFB-7844-8443-36A85654D0A0}"/>
              </a:ext>
            </a:extLst>
          </p:cNvPr>
          <p:cNvSpPr txBox="1"/>
          <p:nvPr/>
        </p:nvSpPr>
        <p:spPr>
          <a:xfrm>
            <a:off x="3315203" y="5908384"/>
            <a:ext cx="5365759" cy="818345"/>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100"/>
              <a:buFontTx/>
              <a:buNone/>
              <a:tabLst/>
              <a:defRPr/>
            </a:pPr>
            <a:r>
              <a:rPr kumimoji="0" lang="en-US" sz="3333" b="0" i="0" u="none" strike="noStrike" kern="0" cap="none" spc="0" normalizeH="0" baseline="0" noProof="0" dirty="0">
                <a:ln>
                  <a:noFill/>
                </a:ln>
                <a:solidFill>
                  <a:srgbClr val="0700FF"/>
                </a:solidFill>
                <a:effectLst/>
                <a:uLnTx/>
                <a:uFillTx/>
                <a:latin typeface="EB Garamond"/>
                <a:ea typeface="EB Garamond"/>
                <a:cs typeface="EB Garamond"/>
                <a:sym typeface="EB Garamond"/>
              </a:rPr>
              <a:t>Pruned data set using switches</a:t>
            </a:r>
            <a:endParaRPr kumimoji="0" sz="3333" b="0" i="0" u="none" strike="noStrike" kern="0" cap="none" spc="0" normalizeH="0" baseline="0" noProof="0" dirty="0">
              <a:ln>
                <a:noFill/>
              </a:ln>
              <a:solidFill>
                <a:srgbClr val="0700FF"/>
              </a:solidFill>
              <a:effectLst/>
              <a:uLnTx/>
              <a:uFillTx/>
              <a:latin typeface="EB Garamond"/>
              <a:ea typeface="EB Garamond"/>
              <a:cs typeface="EB Garamond"/>
              <a:sym typeface="EB Garamond"/>
            </a:endParaRP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3333" b="0" i="0" u="none" strike="noStrike" kern="0" cap="none" spc="0" normalizeH="0" baseline="0" noProof="0" dirty="0">
              <a:ln>
                <a:noFill/>
              </a:ln>
              <a:solidFill>
                <a:srgbClr val="0700FF"/>
              </a:solidFill>
              <a:effectLst/>
              <a:uLnTx/>
              <a:uFillTx/>
              <a:latin typeface="EB Garamond"/>
              <a:ea typeface="EB Garamond"/>
              <a:cs typeface="EB Garamond"/>
              <a:sym typeface="EB Garamond"/>
            </a:endParaRPr>
          </a:p>
        </p:txBody>
      </p:sp>
      <p:sp>
        <p:nvSpPr>
          <p:cNvPr id="41" name="Google Shape;317;p27">
            <a:extLst>
              <a:ext uri="{FF2B5EF4-FFF2-40B4-BE49-F238E27FC236}">
                <a16:creationId xmlns:a16="http://schemas.microsoft.com/office/drawing/2014/main" id="{756916A4-AE9F-E842-8394-88AF83359119}"/>
              </a:ext>
            </a:extLst>
          </p:cNvPr>
          <p:cNvSpPr txBox="1"/>
          <p:nvPr/>
        </p:nvSpPr>
        <p:spPr>
          <a:xfrm>
            <a:off x="8716216" y="4574776"/>
            <a:ext cx="3103200" cy="764400"/>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100"/>
              <a:buFontTx/>
              <a:buNone/>
              <a:tabLst/>
              <a:defRPr/>
            </a:pPr>
            <a:r>
              <a:rPr kumimoji="0" lang="en-US" sz="3333" b="0" i="0" u="none" strike="noStrike" kern="0" cap="none" spc="0" normalizeH="0" baseline="0" noProof="0" dirty="0">
                <a:ln>
                  <a:noFill/>
                </a:ln>
                <a:solidFill>
                  <a:srgbClr val="0700FF"/>
                </a:solidFill>
                <a:effectLst/>
                <a:uLnTx/>
                <a:uFillTx/>
                <a:latin typeface="EB Garamond"/>
                <a:ea typeface="EB Garamond"/>
                <a:cs typeface="EB Garamond"/>
                <a:sym typeface="EB Garamond"/>
              </a:rPr>
              <a:t>Original dataset</a:t>
            </a:r>
            <a:endParaRPr kumimoji="0" sz="3333" b="0" i="0" u="none" strike="noStrike" kern="0" cap="none" spc="0" normalizeH="0" baseline="0" noProof="0" dirty="0">
              <a:ln>
                <a:noFill/>
              </a:ln>
              <a:solidFill>
                <a:srgbClr val="0700FF"/>
              </a:solidFill>
              <a:effectLst/>
              <a:uLnTx/>
              <a:uFillTx/>
              <a:latin typeface="EB Garamond"/>
              <a:ea typeface="EB Garamond"/>
              <a:cs typeface="EB Garamond"/>
              <a:sym typeface="EB Garamond"/>
            </a:endParaRP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3333" b="0" i="0" u="none" strike="noStrike" kern="0" cap="none" spc="0" normalizeH="0" baseline="0" noProof="0" dirty="0">
              <a:ln>
                <a:noFill/>
              </a:ln>
              <a:solidFill>
                <a:srgbClr val="0700FF"/>
              </a:solidFill>
              <a:effectLst/>
              <a:uLnTx/>
              <a:uFillTx/>
              <a:latin typeface="EB Garamond"/>
              <a:ea typeface="EB Garamond"/>
              <a:cs typeface="EB Garamond"/>
              <a:sym typeface="EB Garamond"/>
            </a:endParaRPr>
          </a:p>
        </p:txBody>
      </p:sp>
      <p:cxnSp>
        <p:nvCxnSpPr>
          <p:cNvPr id="28" name="Straight Arrow Connector 27">
            <a:extLst>
              <a:ext uri="{FF2B5EF4-FFF2-40B4-BE49-F238E27FC236}">
                <a16:creationId xmlns:a16="http://schemas.microsoft.com/office/drawing/2014/main" id="{81A6AF39-AD80-8429-0AFC-330F512EB6C8}"/>
              </a:ext>
            </a:extLst>
          </p:cNvPr>
          <p:cNvCxnSpPr/>
          <p:nvPr/>
        </p:nvCxnSpPr>
        <p:spPr>
          <a:xfrm flipH="1">
            <a:off x="3209135" y="3411353"/>
            <a:ext cx="4979397" cy="0"/>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A2E40AA-15B2-E680-35DD-B39836DF75BE}"/>
              </a:ext>
            </a:extLst>
          </p:cNvPr>
          <p:cNvCxnSpPr>
            <a:cxnSpLocks/>
          </p:cNvCxnSpPr>
          <p:nvPr/>
        </p:nvCxnSpPr>
        <p:spPr>
          <a:xfrm flipH="1">
            <a:off x="7461514" y="4740347"/>
            <a:ext cx="961799" cy="559359"/>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3EF2A8FD-E17D-6C89-F03D-0B68F94E8C26}"/>
              </a:ext>
            </a:extLst>
          </p:cNvPr>
          <p:cNvCxnSpPr>
            <a:cxnSpLocks/>
          </p:cNvCxnSpPr>
          <p:nvPr/>
        </p:nvCxnSpPr>
        <p:spPr>
          <a:xfrm flipH="1" flipV="1">
            <a:off x="2907010" y="4160366"/>
            <a:ext cx="1195028" cy="900731"/>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48" name="Google Shape;317;p27">
            <a:extLst>
              <a:ext uri="{FF2B5EF4-FFF2-40B4-BE49-F238E27FC236}">
                <a16:creationId xmlns:a16="http://schemas.microsoft.com/office/drawing/2014/main" id="{3A0D9F73-7EAE-EE41-1DEF-D077C55225B5}"/>
              </a:ext>
            </a:extLst>
          </p:cNvPr>
          <p:cNvSpPr txBox="1"/>
          <p:nvPr/>
        </p:nvSpPr>
        <p:spPr>
          <a:xfrm>
            <a:off x="105935" y="4010571"/>
            <a:ext cx="3103200" cy="764400"/>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100"/>
              <a:buFontTx/>
              <a:buNone/>
              <a:tabLst/>
              <a:defRPr/>
            </a:pPr>
            <a:r>
              <a:rPr kumimoji="0" lang="en-US" sz="3333" b="0" i="0" u="none" strike="noStrike" kern="0" cap="none" spc="0" normalizeH="0" baseline="0" noProof="0" dirty="0">
                <a:ln>
                  <a:noFill/>
                </a:ln>
                <a:solidFill>
                  <a:srgbClr val="0700FF"/>
                </a:solidFill>
                <a:effectLst/>
                <a:uLnTx/>
                <a:uFillTx/>
                <a:latin typeface="EB Garamond"/>
                <a:ea typeface="EB Garamond"/>
                <a:cs typeface="EB Garamond"/>
                <a:sym typeface="EB Garamond"/>
              </a:rPr>
              <a:t>Query results</a:t>
            </a:r>
            <a:endParaRPr kumimoji="0" sz="3333" b="0" i="0" u="none" strike="noStrike" kern="0" cap="none" spc="0" normalizeH="0" baseline="0" noProof="0" dirty="0">
              <a:ln>
                <a:noFill/>
              </a:ln>
              <a:solidFill>
                <a:srgbClr val="0700FF"/>
              </a:solidFill>
              <a:effectLst/>
              <a:uLnTx/>
              <a:uFillTx/>
              <a:latin typeface="EB Garamond"/>
              <a:ea typeface="EB Garamond"/>
              <a:cs typeface="EB Garamond"/>
              <a:sym typeface="EB Garamond"/>
            </a:endParaRPr>
          </a:p>
        </p:txBody>
      </p:sp>
    </p:spTree>
    <p:extLst>
      <p:ext uri="{BB962C8B-B14F-4D97-AF65-F5344CB8AC3E}">
        <p14:creationId xmlns:p14="http://schemas.microsoft.com/office/powerpoint/2010/main" val="353031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8" grpId="0" animBg="1"/>
      <p:bldP spid="4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A53E-5C82-1540-84A8-72BA483B26C1}"/>
              </a:ext>
            </a:extLst>
          </p:cNvPr>
          <p:cNvSpPr>
            <a:spLocks noGrp="1"/>
          </p:cNvSpPr>
          <p:nvPr>
            <p:ph type="title"/>
          </p:nvPr>
        </p:nvSpPr>
        <p:spPr>
          <a:xfrm>
            <a:off x="609600" y="0"/>
            <a:ext cx="10972800" cy="1143000"/>
          </a:xfrm>
        </p:spPr>
        <p:txBody>
          <a:bodyPr/>
          <a:lstStyle/>
          <a:p>
            <a:r>
              <a:rPr lang="en-US" dirty="0"/>
              <a:t>Example: Distinct Query Pruning </a:t>
            </a:r>
          </a:p>
        </p:txBody>
      </p:sp>
      <p:sp>
        <p:nvSpPr>
          <p:cNvPr id="3" name="Content Placeholder 2">
            <a:extLst>
              <a:ext uri="{FF2B5EF4-FFF2-40B4-BE49-F238E27FC236}">
                <a16:creationId xmlns:a16="http://schemas.microsoft.com/office/drawing/2014/main" id="{179DB49C-945E-8A48-AAAD-D73F641CC539}"/>
              </a:ext>
            </a:extLst>
          </p:cNvPr>
          <p:cNvSpPr>
            <a:spLocks noGrp="1"/>
          </p:cNvSpPr>
          <p:nvPr>
            <p:ph idx="1"/>
          </p:nvPr>
        </p:nvSpPr>
        <p:spPr>
          <a:xfrm>
            <a:off x="304800" y="1143000"/>
            <a:ext cx="6673516" cy="4525963"/>
          </a:xfrm>
        </p:spPr>
        <p:txBody>
          <a:bodyPr/>
          <a:lstStyle/>
          <a:p>
            <a:r>
              <a:rPr lang="en-US" dirty="0"/>
              <a:t>Selects all the distinct values</a:t>
            </a:r>
          </a:p>
          <a:p>
            <a:pPr lvl="1"/>
            <a:r>
              <a:rPr lang="en-US" dirty="0"/>
              <a:t>SELECT DISTINCT seller FROM Products</a:t>
            </a:r>
          </a:p>
          <a:p>
            <a:r>
              <a:rPr lang="en-US" dirty="0"/>
              <a:t>Strawman solution: Bloom Filters</a:t>
            </a:r>
          </a:p>
          <a:p>
            <a:pPr lvl="1"/>
            <a:r>
              <a:rPr lang="en-US" dirty="0"/>
              <a:t>Problem: False positives which may drop distinct entries</a:t>
            </a:r>
          </a:p>
          <a:p>
            <a:pPr lvl="1"/>
            <a:endParaRPr lang="en-US" dirty="0"/>
          </a:p>
          <a:p>
            <a:pPr marL="0" indent="0">
              <a:buNone/>
            </a:pPr>
            <a:endParaRPr lang="en-US" dirty="0"/>
          </a:p>
        </p:txBody>
      </p:sp>
      <p:sp>
        <p:nvSpPr>
          <p:cNvPr id="8" name="Google Shape;314;p27">
            <a:extLst>
              <a:ext uri="{FF2B5EF4-FFF2-40B4-BE49-F238E27FC236}">
                <a16:creationId xmlns:a16="http://schemas.microsoft.com/office/drawing/2014/main" id="{7E8C2BFA-1D1D-C526-3333-41701956859A}"/>
              </a:ext>
            </a:extLst>
          </p:cNvPr>
          <p:cNvSpPr/>
          <p:nvPr/>
        </p:nvSpPr>
        <p:spPr>
          <a:xfrm>
            <a:off x="8607196" y="4983866"/>
            <a:ext cx="3280004" cy="542507"/>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 sz="3067" b="0" i="0" u="none" strike="noStrike" kern="0" cap="none" spc="0" normalizeH="0" baseline="0" noProof="0" dirty="0">
                <a:ln>
                  <a:noFill/>
                </a:ln>
                <a:solidFill>
                  <a:srgbClr val="000000"/>
                </a:solidFill>
                <a:effectLst/>
                <a:uLnTx/>
                <a:uFillTx/>
                <a:latin typeface="EB Garamond"/>
                <a:ea typeface="EB Garamond"/>
                <a:cs typeface="EB Garamond"/>
                <a:sym typeface="EB Garamond"/>
              </a:rPr>
              <a:t>A, B, A, A, C, D, D, E, A, B, C, C, D, A, E, A, D, A, C</a:t>
            </a:r>
            <a:endParaRPr kumimoji="0" sz="3067" b="0" i="0" u="none" strike="noStrike" kern="0" cap="none" spc="0" normalizeH="0" baseline="0" noProof="0" dirty="0">
              <a:ln>
                <a:noFill/>
              </a:ln>
              <a:solidFill>
                <a:srgbClr val="000000"/>
              </a:solidFill>
              <a:effectLst/>
              <a:uLnTx/>
              <a:uFillTx/>
              <a:latin typeface="EB Garamond"/>
              <a:ea typeface="EB Garamond"/>
              <a:cs typeface="EB Garamond"/>
              <a:sym typeface="EB Garamond"/>
            </a:endParaRPr>
          </a:p>
        </p:txBody>
      </p:sp>
      <p:sp>
        <p:nvSpPr>
          <p:cNvPr id="9" name="Google Shape;316;p27">
            <a:extLst>
              <a:ext uri="{FF2B5EF4-FFF2-40B4-BE49-F238E27FC236}">
                <a16:creationId xmlns:a16="http://schemas.microsoft.com/office/drawing/2014/main" id="{F696E4BE-6730-BC45-8ABD-65E6BA120BF0}"/>
              </a:ext>
            </a:extLst>
          </p:cNvPr>
          <p:cNvSpPr/>
          <p:nvPr/>
        </p:nvSpPr>
        <p:spPr>
          <a:xfrm>
            <a:off x="4267637" y="4962280"/>
            <a:ext cx="2970751" cy="946104"/>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 sz="3067" b="0" i="0" u="none" strike="noStrike" kern="0" cap="none" spc="0" normalizeH="0" baseline="0" noProof="0" dirty="0">
                <a:ln>
                  <a:noFill/>
                </a:ln>
                <a:solidFill>
                  <a:srgbClr val="000000"/>
                </a:solidFill>
                <a:effectLst/>
                <a:uLnTx/>
                <a:uFillTx/>
                <a:latin typeface="EB Garamond"/>
                <a:ea typeface="EB Garamond"/>
                <a:cs typeface="EB Garamond"/>
                <a:sym typeface="EB Garamond"/>
              </a:rPr>
              <a:t>A, B, A, C, D, E, B, A, E, A, A, C</a:t>
            </a:r>
            <a:endParaRPr kumimoji="0" sz="3067" b="0" i="0" u="none" strike="noStrike" kern="0" cap="none" spc="0" normalizeH="0" baseline="0" noProof="0" dirty="0">
              <a:ln>
                <a:noFill/>
              </a:ln>
              <a:solidFill>
                <a:srgbClr val="000000"/>
              </a:solidFill>
              <a:effectLst/>
              <a:uLnTx/>
              <a:uFillTx/>
              <a:latin typeface="EB Garamond"/>
              <a:ea typeface="EB Garamond"/>
              <a:cs typeface="EB Garamond"/>
              <a:sym typeface="EB Garamond"/>
            </a:endParaRPr>
          </a:p>
        </p:txBody>
      </p:sp>
      <p:sp>
        <p:nvSpPr>
          <p:cNvPr id="10" name="Google Shape;318;p27">
            <a:extLst>
              <a:ext uri="{FF2B5EF4-FFF2-40B4-BE49-F238E27FC236}">
                <a16:creationId xmlns:a16="http://schemas.microsoft.com/office/drawing/2014/main" id="{FEBCFF90-9BA1-7ADF-38EE-E99C5881A995}"/>
              </a:ext>
            </a:extLst>
          </p:cNvPr>
          <p:cNvSpPr/>
          <p:nvPr/>
        </p:nvSpPr>
        <p:spPr>
          <a:xfrm>
            <a:off x="524451" y="4968274"/>
            <a:ext cx="2234400" cy="8204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 sz="3067" b="0" i="0" u="none" strike="noStrike" kern="0" cap="none" spc="0" normalizeH="0" baseline="0" noProof="0" dirty="0">
                <a:ln>
                  <a:noFill/>
                </a:ln>
                <a:solidFill>
                  <a:srgbClr val="000000"/>
                </a:solidFill>
                <a:effectLst/>
                <a:uLnTx/>
                <a:uFillTx/>
                <a:latin typeface="EB Garamond"/>
                <a:ea typeface="EB Garamond"/>
                <a:cs typeface="EB Garamond"/>
                <a:sym typeface="EB Garamond"/>
              </a:rPr>
              <a:t>A, B, C, D, E</a:t>
            </a:r>
            <a:endParaRPr kumimoji="0" sz="3067" b="0" i="0" u="none" strike="noStrike" kern="0" cap="none" spc="0" normalizeH="0" baseline="0" noProof="0" dirty="0">
              <a:ln>
                <a:noFill/>
              </a:ln>
              <a:solidFill>
                <a:srgbClr val="000000"/>
              </a:solidFill>
              <a:effectLst/>
              <a:uLnTx/>
              <a:uFillTx/>
              <a:latin typeface="EB Garamond"/>
              <a:ea typeface="EB Garamond"/>
              <a:cs typeface="EB Garamond"/>
              <a:sym typeface="EB Garamond"/>
            </a:endParaRPr>
          </a:p>
        </p:txBody>
      </p:sp>
      <p:sp>
        <p:nvSpPr>
          <p:cNvPr id="11" name="Google Shape;317;p27">
            <a:extLst>
              <a:ext uri="{FF2B5EF4-FFF2-40B4-BE49-F238E27FC236}">
                <a16:creationId xmlns:a16="http://schemas.microsoft.com/office/drawing/2014/main" id="{7B1FE309-F5C2-CDC0-BA46-4D2C8F0E0483}"/>
              </a:ext>
            </a:extLst>
          </p:cNvPr>
          <p:cNvSpPr txBox="1"/>
          <p:nvPr/>
        </p:nvSpPr>
        <p:spPr>
          <a:xfrm>
            <a:off x="3315203" y="5908384"/>
            <a:ext cx="5365759" cy="818345"/>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100"/>
              <a:buFontTx/>
              <a:buNone/>
              <a:tabLst/>
              <a:defRPr/>
            </a:pPr>
            <a:r>
              <a:rPr kumimoji="0" lang="en-US" sz="3333" b="0" i="0" u="none" strike="noStrike" kern="0" cap="none" spc="0" normalizeH="0" baseline="0" noProof="0" dirty="0">
                <a:ln>
                  <a:noFill/>
                </a:ln>
                <a:solidFill>
                  <a:srgbClr val="0700FF"/>
                </a:solidFill>
                <a:effectLst/>
                <a:uLnTx/>
                <a:uFillTx/>
                <a:latin typeface="EB Garamond"/>
                <a:ea typeface="EB Garamond"/>
                <a:cs typeface="EB Garamond"/>
                <a:sym typeface="EB Garamond"/>
              </a:rPr>
              <a:t>Pruned data set using switches</a:t>
            </a:r>
            <a:endParaRPr kumimoji="0" sz="3333" b="0" i="0" u="none" strike="noStrike" kern="0" cap="none" spc="0" normalizeH="0" baseline="0" noProof="0" dirty="0">
              <a:ln>
                <a:noFill/>
              </a:ln>
              <a:solidFill>
                <a:srgbClr val="0700FF"/>
              </a:solidFill>
              <a:effectLst/>
              <a:uLnTx/>
              <a:uFillTx/>
              <a:latin typeface="EB Garamond"/>
              <a:ea typeface="EB Garamond"/>
              <a:cs typeface="EB Garamond"/>
              <a:sym typeface="EB Garamond"/>
            </a:endParaRP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3333" b="0" i="0" u="none" strike="noStrike" kern="0" cap="none" spc="0" normalizeH="0" baseline="0" noProof="0" dirty="0">
              <a:ln>
                <a:noFill/>
              </a:ln>
              <a:solidFill>
                <a:srgbClr val="0700FF"/>
              </a:solidFill>
              <a:effectLst/>
              <a:uLnTx/>
              <a:uFillTx/>
              <a:latin typeface="EB Garamond"/>
              <a:ea typeface="EB Garamond"/>
              <a:cs typeface="EB Garamond"/>
              <a:sym typeface="EB Garamond"/>
            </a:endParaRPr>
          </a:p>
        </p:txBody>
      </p:sp>
      <p:sp>
        <p:nvSpPr>
          <p:cNvPr id="12" name="Google Shape;317;p27">
            <a:extLst>
              <a:ext uri="{FF2B5EF4-FFF2-40B4-BE49-F238E27FC236}">
                <a16:creationId xmlns:a16="http://schemas.microsoft.com/office/drawing/2014/main" id="{24378AE4-DA86-0974-2570-794460C1B513}"/>
              </a:ext>
            </a:extLst>
          </p:cNvPr>
          <p:cNvSpPr txBox="1"/>
          <p:nvPr/>
        </p:nvSpPr>
        <p:spPr>
          <a:xfrm>
            <a:off x="8784000" y="5908384"/>
            <a:ext cx="3103200" cy="764400"/>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100"/>
              <a:buFontTx/>
              <a:buNone/>
              <a:tabLst/>
              <a:defRPr/>
            </a:pPr>
            <a:r>
              <a:rPr kumimoji="0" lang="en-US" sz="3333" b="0" i="0" u="none" strike="noStrike" kern="0" cap="none" spc="0" normalizeH="0" baseline="0" noProof="0" dirty="0">
                <a:ln>
                  <a:noFill/>
                </a:ln>
                <a:solidFill>
                  <a:srgbClr val="0700FF"/>
                </a:solidFill>
                <a:effectLst/>
                <a:uLnTx/>
                <a:uFillTx/>
                <a:latin typeface="EB Garamond"/>
                <a:ea typeface="EB Garamond"/>
                <a:cs typeface="EB Garamond"/>
                <a:sym typeface="EB Garamond"/>
              </a:rPr>
              <a:t>Original dataset</a:t>
            </a:r>
            <a:endParaRPr kumimoji="0" sz="3333" b="0" i="0" u="none" strike="noStrike" kern="0" cap="none" spc="0" normalizeH="0" baseline="0" noProof="0" dirty="0">
              <a:ln>
                <a:noFill/>
              </a:ln>
              <a:solidFill>
                <a:srgbClr val="0700FF"/>
              </a:solidFill>
              <a:effectLst/>
              <a:uLnTx/>
              <a:uFillTx/>
              <a:latin typeface="EB Garamond"/>
              <a:ea typeface="EB Garamond"/>
              <a:cs typeface="EB Garamond"/>
              <a:sym typeface="EB Garamond"/>
            </a:endParaRP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3333" b="0" i="0" u="none" strike="noStrike" kern="0" cap="none" spc="0" normalizeH="0" baseline="0" noProof="0" dirty="0">
              <a:ln>
                <a:noFill/>
              </a:ln>
              <a:solidFill>
                <a:srgbClr val="0700FF"/>
              </a:solidFill>
              <a:effectLst/>
              <a:uLnTx/>
              <a:uFillTx/>
              <a:latin typeface="EB Garamond"/>
              <a:ea typeface="EB Garamond"/>
              <a:cs typeface="EB Garamond"/>
              <a:sym typeface="EB Garamond"/>
            </a:endParaRPr>
          </a:p>
        </p:txBody>
      </p:sp>
      <p:cxnSp>
        <p:nvCxnSpPr>
          <p:cNvPr id="13" name="Straight Arrow Connector 12">
            <a:extLst>
              <a:ext uri="{FF2B5EF4-FFF2-40B4-BE49-F238E27FC236}">
                <a16:creationId xmlns:a16="http://schemas.microsoft.com/office/drawing/2014/main" id="{C6E87259-B429-BBE4-3970-71F00A0EA452}"/>
              </a:ext>
            </a:extLst>
          </p:cNvPr>
          <p:cNvCxnSpPr>
            <a:cxnSpLocks/>
          </p:cNvCxnSpPr>
          <p:nvPr/>
        </p:nvCxnSpPr>
        <p:spPr>
          <a:xfrm flipH="1" flipV="1">
            <a:off x="2835421" y="5368414"/>
            <a:ext cx="1292238" cy="66918"/>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D206D68-F5D0-E6F7-F016-882FAAB03FE1}"/>
              </a:ext>
            </a:extLst>
          </p:cNvPr>
          <p:cNvCxnSpPr>
            <a:cxnSpLocks/>
          </p:cNvCxnSpPr>
          <p:nvPr/>
        </p:nvCxnSpPr>
        <p:spPr>
          <a:xfrm flipH="1" flipV="1">
            <a:off x="7285222" y="5334955"/>
            <a:ext cx="1292238" cy="66918"/>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16" name="Google Shape;317;p27">
            <a:extLst>
              <a:ext uri="{FF2B5EF4-FFF2-40B4-BE49-F238E27FC236}">
                <a16:creationId xmlns:a16="http://schemas.microsoft.com/office/drawing/2014/main" id="{B996E201-2882-1473-B3DE-0BDC61D92EE9}"/>
              </a:ext>
            </a:extLst>
          </p:cNvPr>
          <p:cNvSpPr txBox="1"/>
          <p:nvPr/>
        </p:nvSpPr>
        <p:spPr>
          <a:xfrm>
            <a:off x="212003" y="5908384"/>
            <a:ext cx="3103200" cy="764400"/>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100"/>
              <a:buFontTx/>
              <a:buNone/>
              <a:tabLst/>
              <a:defRPr/>
            </a:pPr>
            <a:r>
              <a:rPr kumimoji="0" lang="en-US" sz="3333" b="0" i="0" u="none" strike="noStrike" kern="0" cap="none" spc="0" normalizeH="0" baseline="0" noProof="0" dirty="0">
                <a:ln>
                  <a:noFill/>
                </a:ln>
                <a:solidFill>
                  <a:srgbClr val="0700FF"/>
                </a:solidFill>
                <a:effectLst/>
                <a:uLnTx/>
                <a:uFillTx/>
                <a:latin typeface="EB Garamond"/>
                <a:ea typeface="EB Garamond"/>
                <a:cs typeface="EB Garamond"/>
                <a:sym typeface="EB Garamond"/>
              </a:rPr>
              <a:t>Query results</a:t>
            </a:r>
            <a:endParaRPr kumimoji="0" sz="3333" b="0" i="0" u="none" strike="noStrike" kern="0" cap="none" spc="0" normalizeH="0" baseline="0" noProof="0" dirty="0">
              <a:ln>
                <a:noFill/>
              </a:ln>
              <a:solidFill>
                <a:srgbClr val="0700FF"/>
              </a:solidFill>
              <a:effectLst/>
              <a:uLnTx/>
              <a:uFillTx/>
              <a:latin typeface="EB Garamond"/>
              <a:ea typeface="EB Garamond"/>
              <a:cs typeface="EB Garamond"/>
              <a:sym typeface="EB Garamond"/>
            </a:endParaRPr>
          </a:p>
        </p:txBody>
      </p:sp>
    </p:spTree>
    <p:extLst>
      <p:ext uri="{BB962C8B-B14F-4D97-AF65-F5344CB8AC3E}">
        <p14:creationId xmlns:p14="http://schemas.microsoft.com/office/powerpoint/2010/main" val="1163502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A53E-5C82-1540-84A8-72BA483B26C1}"/>
              </a:ext>
            </a:extLst>
          </p:cNvPr>
          <p:cNvSpPr>
            <a:spLocks noGrp="1"/>
          </p:cNvSpPr>
          <p:nvPr>
            <p:ph type="title"/>
          </p:nvPr>
        </p:nvSpPr>
        <p:spPr>
          <a:xfrm>
            <a:off x="609600" y="0"/>
            <a:ext cx="10972800" cy="1143000"/>
          </a:xfrm>
        </p:spPr>
        <p:txBody>
          <a:bodyPr/>
          <a:lstStyle/>
          <a:p>
            <a:r>
              <a:rPr lang="en-US" dirty="0"/>
              <a:t>Example: Distinct Query Pruning </a:t>
            </a:r>
          </a:p>
        </p:txBody>
      </p:sp>
      <p:sp>
        <p:nvSpPr>
          <p:cNvPr id="3" name="Content Placeholder 2">
            <a:extLst>
              <a:ext uri="{FF2B5EF4-FFF2-40B4-BE49-F238E27FC236}">
                <a16:creationId xmlns:a16="http://schemas.microsoft.com/office/drawing/2014/main" id="{179DB49C-945E-8A48-AAAD-D73F641CC539}"/>
              </a:ext>
            </a:extLst>
          </p:cNvPr>
          <p:cNvSpPr>
            <a:spLocks noGrp="1"/>
          </p:cNvSpPr>
          <p:nvPr>
            <p:ph idx="1"/>
          </p:nvPr>
        </p:nvSpPr>
        <p:spPr>
          <a:xfrm>
            <a:off x="304800" y="1143000"/>
            <a:ext cx="6540545" cy="4525963"/>
          </a:xfrm>
        </p:spPr>
        <p:txBody>
          <a:bodyPr/>
          <a:lstStyle/>
          <a:p>
            <a:r>
              <a:rPr lang="en-US" dirty="0"/>
              <a:t>Selects all the distinct values</a:t>
            </a:r>
          </a:p>
          <a:p>
            <a:pPr lvl="1"/>
            <a:r>
              <a:rPr lang="en-US" dirty="0"/>
              <a:t>SELECT DISTINCT seller FROM Products</a:t>
            </a:r>
          </a:p>
          <a:p>
            <a:r>
              <a:rPr lang="en-US" dirty="0"/>
              <a:t>Strawman solution: Bloom Filters</a:t>
            </a:r>
          </a:p>
          <a:p>
            <a:pPr lvl="1"/>
            <a:r>
              <a:rPr lang="en-US" dirty="0"/>
              <a:t>Problem: False positives which may drop distinct entries</a:t>
            </a:r>
          </a:p>
          <a:p>
            <a:r>
              <a:rPr lang="en-US" dirty="0"/>
              <a:t>But a cache works!</a:t>
            </a:r>
          </a:p>
          <a:p>
            <a:pPr lvl="1"/>
            <a:r>
              <a:rPr lang="en-US" dirty="0"/>
              <a:t>Implement LRU with a rolling replacement across stages</a:t>
            </a:r>
          </a:p>
          <a:p>
            <a:r>
              <a:rPr lang="en-US" dirty="0"/>
              <a:t>Our solution: Multi-row LRU cache</a:t>
            </a:r>
          </a:p>
          <a:p>
            <a:pPr lvl="1"/>
            <a:r>
              <a:rPr lang="en-US" dirty="0"/>
              <a:t>Hash packets to a row</a:t>
            </a:r>
          </a:p>
          <a:p>
            <a:pPr lvl="1"/>
            <a:r>
              <a:rPr lang="en-US" dirty="0"/>
              <a:t>Reduce #per-packet comparison</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21E5D97-78C3-354C-AB7D-0A556EC930C1}"/>
              </a:ext>
            </a:extLst>
          </p:cNvPr>
          <p:cNvSpPr>
            <a:spLocks noGrp="1"/>
          </p:cNvSpPr>
          <p:nvPr>
            <p:ph type="sldNum" sz="quarter" idx="12"/>
          </p:nvPr>
        </p:nvSpPr>
        <p:spPr>
          <a:xfrm>
            <a:off x="9347200" y="6453663"/>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04A8AC-C669-244C-953E-6C477326AD58}" type="slidenum">
              <a:rPr kumimoji="0" lang="en-US" sz="2000" b="1"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2000" b="1" i="0" u="none" strike="noStrike" kern="1200" cap="none" spc="0" normalizeH="0" baseline="0" noProof="0">
              <a:ln>
                <a:noFill/>
              </a:ln>
              <a:solidFill>
                <a:srgbClr val="898989"/>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20180B0C-D912-C448-8F7F-7A4404E3185A}"/>
              </a:ext>
            </a:extLst>
          </p:cNvPr>
          <p:cNvPicPr>
            <a:picLocks noChangeAspect="1"/>
          </p:cNvPicPr>
          <p:nvPr/>
        </p:nvPicPr>
        <p:blipFill>
          <a:blip r:embed="rId3"/>
          <a:stretch>
            <a:fillRect/>
          </a:stretch>
        </p:blipFill>
        <p:spPr>
          <a:xfrm>
            <a:off x="6747579" y="2670384"/>
            <a:ext cx="4596788" cy="2621020"/>
          </a:xfrm>
          <a:prstGeom prst="rect">
            <a:avLst/>
          </a:prstGeom>
        </p:spPr>
      </p:pic>
      <p:pic>
        <p:nvPicPr>
          <p:cNvPr id="7" name="Picture 6">
            <a:extLst>
              <a:ext uri="{FF2B5EF4-FFF2-40B4-BE49-F238E27FC236}">
                <a16:creationId xmlns:a16="http://schemas.microsoft.com/office/drawing/2014/main" id="{E4D642CA-2C4E-3E40-B70C-78F0FFE3965F}"/>
              </a:ext>
            </a:extLst>
          </p:cNvPr>
          <p:cNvPicPr>
            <a:picLocks noChangeAspect="1"/>
          </p:cNvPicPr>
          <p:nvPr/>
        </p:nvPicPr>
        <p:blipFill>
          <a:blip r:embed="rId4"/>
          <a:stretch>
            <a:fillRect/>
          </a:stretch>
        </p:blipFill>
        <p:spPr>
          <a:xfrm>
            <a:off x="6845345" y="2715250"/>
            <a:ext cx="5346655" cy="1280271"/>
          </a:xfrm>
          <a:prstGeom prst="rect">
            <a:avLst/>
          </a:prstGeom>
        </p:spPr>
      </p:pic>
    </p:spTree>
    <p:extLst>
      <p:ext uri="{BB962C8B-B14F-4D97-AF65-F5344CB8AC3E}">
        <p14:creationId xmlns:p14="http://schemas.microsoft.com/office/powerpoint/2010/main" val="139712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B84F03-D248-9A44-B25E-3880101CF892}"/>
              </a:ext>
            </a:extLst>
          </p:cNvPr>
          <p:cNvSpPr>
            <a:spLocks noGrp="1"/>
          </p:cNvSpPr>
          <p:nvPr>
            <p:ph idx="1"/>
          </p:nvPr>
        </p:nvSpPr>
        <p:spPr>
          <a:xfrm>
            <a:off x="0" y="949616"/>
            <a:ext cx="7101840" cy="5908384"/>
          </a:xfrm>
        </p:spPr>
        <p:txBody>
          <a:bodyPr/>
          <a:lstStyle/>
          <a:p>
            <a:r>
              <a:rPr lang="en" sz="3000" kern="0" dirty="0">
                <a:solidFill>
                  <a:srgbClr val="0700FF"/>
                </a:solidFill>
                <a:latin typeface="Verdana" panose="020B0604030504040204" pitchFamily="34" charset="0"/>
                <a:ea typeface="Verdana" panose="020B0604030504040204" pitchFamily="34" charset="0"/>
                <a:cs typeface="Verdana" panose="020B0604030504040204" pitchFamily="34" charset="0"/>
                <a:sym typeface="EB Garamond"/>
              </a:rPr>
              <a:t>Many Queries</a:t>
            </a:r>
          </a:p>
          <a:p>
            <a:pPr lvl="1"/>
            <a:r>
              <a:rPr lang="en" sz="26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EB Garamond"/>
              </a:rPr>
              <a:t>Distinct, T</a:t>
            </a:r>
            <a:r>
              <a:rPr lang="en-US" sz="26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EB Garamond"/>
              </a:rPr>
              <a:t>op N</a:t>
            </a:r>
            <a:endParaRPr lang="en" sz="26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EB Garamond"/>
            </a:endParaRPr>
          </a:p>
          <a:p>
            <a:pPr lvl="1"/>
            <a:r>
              <a:rPr lang="en" sz="26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EB Garamond"/>
              </a:rPr>
              <a:t>Join, Group-By, Having</a:t>
            </a:r>
          </a:p>
          <a:p>
            <a:pPr lvl="1"/>
            <a:r>
              <a:rPr lang="en" sz="26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EB Garamond"/>
              </a:rPr>
              <a:t>Skyline, Filtering</a:t>
            </a:r>
          </a:p>
          <a:p>
            <a:pPr lvl="1"/>
            <a:r>
              <a:rPr lang="en" sz="26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EB Garamond"/>
              </a:rPr>
              <a:t>and their combinations</a:t>
            </a:r>
          </a:p>
          <a:p>
            <a:r>
              <a:rPr lang="en" sz="3000" kern="0" dirty="0">
                <a:solidFill>
                  <a:srgbClr val="0700FF"/>
                </a:solidFill>
                <a:latin typeface="Verdana" panose="020B0604030504040204" pitchFamily="34" charset="0"/>
                <a:ea typeface="Verdana" panose="020B0604030504040204" pitchFamily="34" charset="0"/>
                <a:cs typeface="Verdana" panose="020B0604030504040204" pitchFamily="34" charset="0"/>
                <a:sym typeface="EB Garamond"/>
              </a:rPr>
              <a:t>Spark + Tofino implementation</a:t>
            </a:r>
          </a:p>
          <a:p>
            <a:pPr lvl="1"/>
            <a:r>
              <a:rPr lang="en-US" sz="2600" kern="0" dirty="0" err="1">
                <a:latin typeface="Verdana" panose="020B0604030504040204" pitchFamily="34" charset="0"/>
                <a:ea typeface="Verdana" panose="020B0604030504040204" pitchFamily="34" charset="0"/>
                <a:cs typeface="Verdana" panose="020B0604030504040204" pitchFamily="34" charset="0"/>
                <a:sym typeface="EB Garamond"/>
              </a:rPr>
              <a:t>github.com</a:t>
            </a:r>
            <a:r>
              <a:rPr lang="en-US" sz="2600" kern="0" dirty="0">
                <a:latin typeface="Verdana" panose="020B0604030504040204" pitchFamily="34" charset="0"/>
                <a:ea typeface="Verdana" panose="020B0604030504040204" pitchFamily="34" charset="0"/>
                <a:cs typeface="Verdana" panose="020B0604030504040204" pitchFamily="34" charset="0"/>
                <a:sym typeface="EB Garamond"/>
              </a:rPr>
              <a:t>/</a:t>
            </a:r>
            <a:r>
              <a:rPr lang="en-US" sz="2600" kern="0" dirty="0" err="1">
                <a:latin typeface="Verdana" panose="020B0604030504040204" pitchFamily="34" charset="0"/>
                <a:ea typeface="Verdana" panose="020B0604030504040204" pitchFamily="34" charset="0"/>
                <a:cs typeface="Verdana" panose="020B0604030504040204" pitchFamily="34" charset="0"/>
                <a:sym typeface="EB Garamond"/>
              </a:rPr>
              <a:t>harvard-cns</a:t>
            </a:r>
            <a:r>
              <a:rPr lang="en-US" sz="2600" kern="0" dirty="0">
                <a:latin typeface="Verdana" panose="020B0604030504040204" pitchFamily="34" charset="0"/>
                <a:ea typeface="Verdana" panose="020B0604030504040204" pitchFamily="34" charset="0"/>
                <a:cs typeface="Verdana" panose="020B0604030504040204" pitchFamily="34" charset="0"/>
                <a:sym typeface="EB Garamond"/>
              </a:rPr>
              <a:t>/cheetah-release</a:t>
            </a:r>
          </a:p>
          <a:p>
            <a:pPr lvl="1"/>
            <a:r>
              <a:rPr lang="en-US" sz="2600" kern="0" dirty="0">
                <a:latin typeface="Verdana" panose="020B0604030504040204" pitchFamily="34" charset="0"/>
                <a:ea typeface="Verdana" panose="020B0604030504040204" pitchFamily="34" charset="0"/>
                <a:cs typeface="Verdana" panose="020B0604030504040204" pitchFamily="34" charset="0"/>
                <a:sym typeface="EB Garamond"/>
              </a:rPr>
              <a:t>40-75 % faster completion time on database benchmarks</a:t>
            </a:r>
          </a:p>
          <a:p>
            <a:pPr lvl="1"/>
            <a:endParaRPr lang="en-US" sz="2600" kern="0" dirty="0">
              <a:latin typeface="Verdana" panose="020B0604030504040204" pitchFamily="34" charset="0"/>
              <a:ea typeface="Verdana" panose="020B0604030504040204" pitchFamily="34" charset="0"/>
              <a:cs typeface="Verdana" panose="020B0604030504040204" pitchFamily="34" charset="0"/>
              <a:sym typeface="EB Garamond"/>
            </a:endParaRPr>
          </a:p>
          <a:p>
            <a:pPr lvl="1"/>
            <a:endParaRPr lang="en" sz="2600" kern="0" dirty="0">
              <a:latin typeface="Verdana" panose="020B0604030504040204" pitchFamily="34" charset="0"/>
              <a:ea typeface="Verdana" panose="020B0604030504040204" pitchFamily="34" charset="0"/>
              <a:cs typeface="Verdana" panose="020B0604030504040204" pitchFamily="34" charset="0"/>
              <a:sym typeface="EB Garamond"/>
            </a:endParaRPr>
          </a:p>
          <a:p>
            <a:pPr lvl="1"/>
            <a:endParaRPr lang="en" sz="2600" kern="0" dirty="0">
              <a:solidFill>
                <a:srgbClr val="000000"/>
              </a:solidFill>
              <a:latin typeface="EB Garamond"/>
              <a:ea typeface="EB Garamond"/>
              <a:cs typeface="EB Garamond"/>
              <a:sym typeface="EB Garamond"/>
            </a:endParaRPr>
          </a:p>
          <a:p>
            <a:pPr lvl="1"/>
            <a:endParaRPr lang="en-US" dirty="0"/>
          </a:p>
          <a:p>
            <a:pPr lvl="1"/>
            <a:endParaRPr lang="en-US" dirty="0"/>
          </a:p>
        </p:txBody>
      </p:sp>
      <p:sp>
        <p:nvSpPr>
          <p:cNvPr id="3" name="Title 2">
            <a:extLst>
              <a:ext uri="{FF2B5EF4-FFF2-40B4-BE49-F238E27FC236}">
                <a16:creationId xmlns:a16="http://schemas.microsoft.com/office/drawing/2014/main" id="{4C17B1E9-38B6-DC4C-9F34-7AFDB1FAC67A}"/>
              </a:ext>
            </a:extLst>
          </p:cNvPr>
          <p:cNvSpPr>
            <a:spLocks noGrp="1"/>
          </p:cNvSpPr>
          <p:nvPr>
            <p:ph type="title"/>
          </p:nvPr>
        </p:nvSpPr>
        <p:spPr/>
        <p:txBody>
          <a:bodyPr/>
          <a:lstStyle/>
          <a:p>
            <a:r>
              <a:rPr lang="en-US" dirty="0"/>
              <a:t>Cheetah Results</a:t>
            </a:r>
          </a:p>
        </p:txBody>
      </p:sp>
      <p:sp>
        <p:nvSpPr>
          <p:cNvPr id="4" name="Slide Number Placeholder 3">
            <a:extLst>
              <a:ext uri="{FF2B5EF4-FFF2-40B4-BE49-F238E27FC236}">
                <a16:creationId xmlns:a16="http://schemas.microsoft.com/office/drawing/2014/main" id="{395E03D3-3C9D-F442-99CF-17E71BF905DA}"/>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A23A7D-4891-5A47-9441-98D2A72CF2F6}" type="slidenum">
              <a:rPr kumimoji="0" lang="en-US" sz="2400" b="0" i="0" u="none" strike="noStrike" kern="1200" cap="none" spc="0" normalizeH="0" baseline="0" noProof="0" smtClean="0">
                <a:ln>
                  <a:noFill/>
                </a:ln>
                <a:solidFill>
                  <a:srgbClr val="000000">
                    <a:tint val="75000"/>
                  </a:srgb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2400" b="0" i="0" u="none" strike="noStrike" kern="1200" cap="none" spc="0" normalizeH="0" baseline="0" noProof="0">
              <a:ln>
                <a:noFill/>
              </a:ln>
              <a:solidFill>
                <a:srgbClr val="000000">
                  <a:tint val="75000"/>
                </a:srgb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F224FD3A-18E4-1C46-98E2-C7C02DFBBFB2}"/>
              </a:ext>
            </a:extLst>
          </p:cNvPr>
          <p:cNvPicPr>
            <a:picLocks noChangeAspect="1"/>
          </p:cNvPicPr>
          <p:nvPr/>
        </p:nvPicPr>
        <p:blipFill rotWithShape="1">
          <a:blip r:embed="rId2"/>
          <a:srcRect t="555" b="-1"/>
          <a:stretch/>
        </p:blipFill>
        <p:spPr>
          <a:xfrm>
            <a:off x="6714834" y="1345392"/>
            <a:ext cx="5477166" cy="5330046"/>
          </a:xfrm>
          <a:prstGeom prst="rect">
            <a:avLst/>
          </a:prstGeom>
        </p:spPr>
      </p:pic>
      <p:sp>
        <p:nvSpPr>
          <p:cNvPr id="6" name="TextBox 5">
            <a:extLst>
              <a:ext uri="{FF2B5EF4-FFF2-40B4-BE49-F238E27FC236}">
                <a16:creationId xmlns:a16="http://schemas.microsoft.com/office/drawing/2014/main" id="{37D7D475-217B-874B-9531-848EC27AF3DC}"/>
              </a:ext>
            </a:extLst>
          </p:cNvPr>
          <p:cNvSpPr txBox="1"/>
          <p:nvPr/>
        </p:nvSpPr>
        <p:spPr>
          <a:xfrm>
            <a:off x="8013318" y="840842"/>
            <a:ext cx="2667763" cy="400110"/>
          </a:xfrm>
          <a:prstGeom prst="rect">
            <a:avLst/>
          </a:prstGeom>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a:ea typeface="+mn-ea"/>
                <a:cs typeface="+mn-cs"/>
              </a:rPr>
              <a:t>E.g., TPC-H Query 3</a:t>
            </a:r>
          </a:p>
        </p:txBody>
      </p:sp>
    </p:spTree>
    <p:extLst>
      <p:ext uri="{BB962C8B-B14F-4D97-AF65-F5344CB8AC3E}">
        <p14:creationId xmlns:p14="http://schemas.microsoft.com/office/powerpoint/2010/main" val="149672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47E210-2EDA-90D5-EDA6-42DAB1F34436}"/>
              </a:ext>
            </a:extLst>
          </p:cNvPr>
          <p:cNvSpPr>
            <a:spLocks noGrp="1"/>
          </p:cNvSpPr>
          <p:nvPr>
            <p:ph idx="1"/>
          </p:nvPr>
        </p:nvSpPr>
        <p:spPr/>
        <p:txBody>
          <a:bodyPr/>
          <a:lstStyle/>
          <a:p>
            <a:r>
              <a:rPr lang="en-US" dirty="0"/>
              <a:t>Offload database queries</a:t>
            </a:r>
          </a:p>
          <a:p>
            <a:pPr lvl="1"/>
            <a:r>
              <a:rPr lang="en-US" dirty="0"/>
              <a:t>Complex queries</a:t>
            </a:r>
          </a:p>
          <a:p>
            <a:pPr lvl="1"/>
            <a:r>
              <a:rPr lang="en-US" dirty="0"/>
              <a:t>Limited programmability and resources at switches</a:t>
            </a:r>
          </a:p>
          <a:p>
            <a:pPr lvl="1"/>
            <a:r>
              <a:rPr lang="en-US" dirty="0"/>
              <a:t>Best effort at switches</a:t>
            </a:r>
          </a:p>
          <a:p>
            <a:endParaRPr lang="en-US" dirty="0"/>
          </a:p>
          <a:p>
            <a:r>
              <a:rPr lang="en-US" dirty="0"/>
              <a:t>Offload DDoS detection</a:t>
            </a:r>
          </a:p>
          <a:p>
            <a:pPr lvl="1"/>
            <a:r>
              <a:rPr lang="en-US" dirty="0"/>
              <a:t>Diverse detection and mitigation modules </a:t>
            </a:r>
          </a:p>
          <a:p>
            <a:pPr lvl="1"/>
            <a:r>
              <a:rPr lang="en-US" dirty="0"/>
              <a:t>Limited resources at switches</a:t>
            </a:r>
          </a:p>
          <a:p>
            <a:pPr lvl="1"/>
            <a:r>
              <a:rPr lang="en-US" dirty="0"/>
              <a:t>Broad-spectrum defenses at switches</a:t>
            </a:r>
          </a:p>
        </p:txBody>
      </p:sp>
      <p:sp>
        <p:nvSpPr>
          <p:cNvPr id="3" name="Title 2">
            <a:extLst>
              <a:ext uri="{FF2B5EF4-FFF2-40B4-BE49-F238E27FC236}">
                <a16:creationId xmlns:a16="http://schemas.microsoft.com/office/drawing/2014/main" id="{3AB4B4F4-7771-7451-B992-400065BFA08A}"/>
              </a:ext>
            </a:extLst>
          </p:cNvPr>
          <p:cNvSpPr>
            <a:spLocks noGrp="1"/>
          </p:cNvSpPr>
          <p:nvPr>
            <p:ph type="title"/>
          </p:nvPr>
        </p:nvSpPr>
        <p:spPr/>
        <p:txBody>
          <a:bodyPr/>
          <a:lstStyle/>
          <a:p>
            <a:r>
              <a:rPr lang="en-US" dirty="0"/>
              <a:t>Two examples</a:t>
            </a:r>
          </a:p>
        </p:txBody>
      </p:sp>
      <p:sp>
        <p:nvSpPr>
          <p:cNvPr id="4" name="Slide Number Placeholder 3">
            <a:extLst>
              <a:ext uri="{FF2B5EF4-FFF2-40B4-BE49-F238E27FC236}">
                <a16:creationId xmlns:a16="http://schemas.microsoft.com/office/drawing/2014/main" id="{F376888C-F137-5E6B-2E83-387E4C299EDE}"/>
              </a:ext>
            </a:extLst>
          </p:cNvPr>
          <p:cNvSpPr>
            <a:spLocks noGrp="1"/>
          </p:cNvSpPr>
          <p:nvPr>
            <p:ph type="sldNum" sz="quarter" idx="10"/>
          </p:nvPr>
        </p:nvSpPr>
        <p:spPr/>
        <p:txBody>
          <a:bodyPr/>
          <a:lstStyle/>
          <a:p>
            <a:fld id="{A5A23A7D-4891-5A47-9441-98D2A72CF2F6}" type="slidenum">
              <a:rPr lang="en-US" smtClean="0"/>
              <a:pPr/>
              <a:t>44</a:t>
            </a:fld>
            <a:endParaRPr lang="en-US"/>
          </a:p>
        </p:txBody>
      </p:sp>
    </p:spTree>
    <p:extLst>
      <p:ext uri="{BB962C8B-B14F-4D97-AF65-F5344CB8AC3E}">
        <p14:creationId xmlns:p14="http://schemas.microsoft.com/office/powerpoint/2010/main" val="2800698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7E7B499-C05C-134F-8E06-742A34E844F5}"/>
              </a:ext>
            </a:extLst>
          </p:cNvPr>
          <p:cNvSpPr>
            <a:spLocks noGrp="1"/>
          </p:cNvSpPr>
          <p:nvPr>
            <p:ph type="sldNum" sz="quarter" idx="4"/>
          </p:nvPr>
        </p:nvSpPr>
        <p:spPr/>
        <p:txBody>
          <a:bodyPr/>
          <a:lstStyle/>
          <a:p>
            <a:pPr marL="0" marR="0" lvl="0" indent="0" algn="r" defTabSz="550320" rtl="0" eaLnBrk="1" fontAlgn="auto" latinLnBrk="0" hangingPunct="0">
              <a:lnSpc>
                <a:spcPct val="100000"/>
              </a:lnSpc>
              <a:spcBef>
                <a:spcPts val="0"/>
              </a:spcBef>
              <a:spcAft>
                <a:spcPts val="0"/>
              </a:spcAft>
              <a:buClrTx/>
              <a:buSzTx/>
              <a:buFontTx/>
              <a:buNone/>
              <a:tabLst/>
              <a:defRPr/>
            </a:pPr>
            <a:fld id="{BFF01206-8078-D04A-AD89-87956AD8AB46}" type="slidenum">
              <a:rPr kumimoji="0" lang="en-US" sz="1867" b="0" i="0" u="none" strike="noStrike" kern="0" cap="none" spc="0" normalizeH="0" baseline="0" noProof="0">
                <a:ln>
                  <a:noFill/>
                </a:ln>
                <a:solidFill>
                  <a:srgbClr val="000000">
                    <a:tint val="75000"/>
                  </a:srgbClr>
                </a:solidFill>
                <a:effectLst/>
                <a:uLnTx/>
                <a:uFillTx/>
                <a:latin typeface="Raleway" panose="020B0503030101060003" pitchFamily="34" charset="77"/>
                <a:sym typeface="Helvetica Light"/>
              </a:rPr>
              <a:pPr marL="0" marR="0" lvl="0" indent="0" algn="r" defTabSz="550320" rtl="0" eaLnBrk="1" fontAlgn="auto" latinLnBrk="0" hangingPunct="0">
                <a:lnSpc>
                  <a:spcPct val="100000"/>
                </a:lnSpc>
                <a:spcBef>
                  <a:spcPts val="0"/>
                </a:spcBef>
                <a:spcAft>
                  <a:spcPts val="0"/>
                </a:spcAft>
                <a:buClrTx/>
                <a:buSzTx/>
                <a:buFontTx/>
                <a:buNone/>
                <a:tabLst/>
                <a:defRPr/>
              </a:pPr>
              <a:t>45</a:t>
            </a:fld>
            <a:endParaRPr kumimoji="0" lang="en-US" sz="1867" b="0" i="0" u="none" strike="noStrike" kern="0" cap="none" spc="0" normalizeH="0" baseline="0" noProof="0" dirty="0">
              <a:ln>
                <a:noFill/>
              </a:ln>
              <a:solidFill>
                <a:srgbClr val="000000">
                  <a:tint val="75000"/>
                </a:srgbClr>
              </a:solidFill>
              <a:effectLst/>
              <a:uLnTx/>
              <a:uFillTx/>
              <a:latin typeface="Raleway" panose="020B0503030101060003" pitchFamily="34" charset="77"/>
              <a:sym typeface="Helvetica Light"/>
            </a:endParaRPr>
          </a:p>
        </p:txBody>
      </p:sp>
      <p:pic>
        <p:nvPicPr>
          <p:cNvPr id="33" name="图片 4">
            <a:extLst>
              <a:ext uri="{FF2B5EF4-FFF2-40B4-BE49-F238E27FC236}">
                <a16:creationId xmlns:a16="http://schemas.microsoft.com/office/drawing/2014/main" id="{5F43F5F2-C375-B64D-91CF-A11B92E09FD7}"/>
              </a:ext>
            </a:extLst>
          </p:cNvPr>
          <p:cNvPicPr>
            <a:picLocks noChangeAspect="1"/>
          </p:cNvPicPr>
          <p:nvPr/>
        </p:nvPicPr>
        <p:blipFill>
          <a:blip r:embed="rId3"/>
          <a:stretch>
            <a:fillRect/>
          </a:stretch>
        </p:blipFill>
        <p:spPr>
          <a:xfrm>
            <a:off x="1" y="133422"/>
            <a:ext cx="1551399" cy="605591"/>
          </a:xfrm>
          <a:prstGeom prst="rect">
            <a:avLst/>
          </a:prstGeom>
        </p:spPr>
      </p:pic>
      <p:sp>
        <p:nvSpPr>
          <p:cNvPr id="34" name="Google Shape;93;p14">
            <a:extLst>
              <a:ext uri="{FF2B5EF4-FFF2-40B4-BE49-F238E27FC236}">
                <a16:creationId xmlns:a16="http://schemas.microsoft.com/office/drawing/2014/main" id="{773455D5-BC65-C241-9F6C-7E7DC3D0BCD7}"/>
              </a:ext>
            </a:extLst>
          </p:cNvPr>
          <p:cNvSpPr txBox="1">
            <a:spLocks/>
          </p:cNvSpPr>
          <p:nvPr/>
        </p:nvSpPr>
        <p:spPr>
          <a:xfrm>
            <a:off x="1469207" y="174520"/>
            <a:ext cx="10563768" cy="605592"/>
          </a:xfrm>
          <a:prstGeom prst="rect">
            <a:avLst/>
          </a:prstGeom>
        </p:spPr>
        <p:txBody>
          <a:bodyPr spcFirstLastPara="1" vert="horz" wrap="square" lIns="91425" tIns="91425" rIns="91425" bIns="91425"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srgbClr val="036EB7"/>
                </a:solidFill>
                <a:effectLst/>
                <a:uLnTx/>
                <a:uFillTx/>
                <a:latin typeface="Helvetica" pitchFamily="2" charset="0"/>
                <a:cs typeface="Arial Hebrew" pitchFamily="2" charset="-79"/>
                <a:sym typeface="Helvetica Light"/>
              </a:rPr>
              <a:t>Jaqen</a:t>
            </a:r>
            <a:r>
              <a:rPr kumimoji="0" lang="en-US" sz="3200" b="1" i="0" u="none" strike="noStrike" kern="1200" cap="none" spc="0" normalizeH="0" baseline="0" noProof="0" dirty="0">
                <a:ln>
                  <a:noFill/>
                </a:ln>
                <a:solidFill>
                  <a:srgbClr val="036EB7"/>
                </a:solidFill>
                <a:effectLst/>
                <a:uLnTx/>
                <a:uFillTx/>
                <a:latin typeface="Helvetica" pitchFamily="2" charset="0"/>
                <a:cs typeface="Arial Hebrew" pitchFamily="2" charset="-79"/>
                <a:sym typeface="Helvetica Light"/>
              </a:rPr>
              <a:t>: Switch-Native DDoS Defense for ISP</a:t>
            </a:r>
            <a:endParaRPr kumimoji="0" lang="en" sz="3200" b="1" i="0" u="none" strike="noStrike" kern="1200" cap="none" spc="0" normalizeH="0" baseline="0" noProof="0" dirty="0">
              <a:ln>
                <a:noFill/>
              </a:ln>
              <a:solidFill>
                <a:srgbClr val="036EB7"/>
              </a:solidFill>
              <a:effectLst/>
              <a:uLnTx/>
              <a:uFillTx/>
              <a:latin typeface="Helvetica" pitchFamily="2" charset="0"/>
              <a:cs typeface="Arial Hebrew" pitchFamily="2" charset="-79"/>
              <a:sym typeface="Helvetica Light"/>
            </a:endParaRPr>
          </a:p>
        </p:txBody>
      </p:sp>
      <p:grpSp>
        <p:nvGrpSpPr>
          <p:cNvPr id="3" name="Group 2">
            <a:extLst>
              <a:ext uri="{FF2B5EF4-FFF2-40B4-BE49-F238E27FC236}">
                <a16:creationId xmlns:a16="http://schemas.microsoft.com/office/drawing/2014/main" id="{FBEB9BD2-4479-834B-AE5D-DFEF291EB055}"/>
              </a:ext>
            </a:extLst>
          </p:cNvPr>
          <p:cNvGrpSpPr/>
          <p:nvPr/>
        </p:nvGrpSpPr>
        <p:grpSpPr>
          <a:xfrm>
            <a:off x="3762528" y="1624378"/>
            <a:ext cx="4551917" cy="2533623"/>
            <a:chOff x="2470027" y="1218282"/>
            <a:chExt cx="4528969" cy="2409713"/>
          </a:xfrm>
        </p:grpSpPr>
        <p:sp>
          <p:nvSpPr>
            <p:cNvPr id="6" name="Cloud 5">
              <a:extLst>
                <a:ext uri="{FF2B5EF4-FFF2-40B4-BE49-F238E27FC236}">
                  <a16:creationId xmlns:a16="http://schemas.microsoft.com/office/drawing/2014/main" id="{3B25B297-0847-8549-A11A-DF8114E76791}"/>
                </a:ext>
              </a:extLst>
            </p:cNvPr>
            <p:cNvSpPr/>
            <p:nvPr/>
          </p:nvSpPr>
          <p:spPr>
            <a:xfrm>
              <a:off x="2470027" y="1218282"/>
              <a:ext cx="4528969" cy="2409713"/>
            </a:xfrm>
            <a:prstGeom prst="cloud">
              <a:avLst/>
            </a:prstGeom>
            <a:ln w="254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dirty="0">
                <a:ln>
                  <a:noFill/>
                </a:ln>
                <a:solidFill>
                  <a:srgbClr val="000000"/>
                </a:solidFill>
                <a:effectLst/>
                <a:uLnTx/>
                <a:uFillTx/>
                <a:latin typeface="Helvetica Light"/>
                <a:sym typeface="Helvetica Light"/>
              </a:endParaRPr>
            </a:p>
          </p:txBody>
        </p:sp>
        <p:cxnSp>
          <p:nvCxnSpPr>
            <p:cNvPr id="7" name="Straight Connector 6">
              <a:extLst>
                <a:ext uri="{FF2B5EF4-FFF2-40B4-BE49-F238E27FC236}">
                  <a16:creationId xmlns:a16="http://schemas.microsoft.com/office/drawing/2014/main" id="{4DF0A888-6B75-B946-AA74-3C412A0C6912}"/>
                </a:ext>
              </a:extLst>
            </p:cNvPr>
            <p:cNvCxnSpPr>
              <a:cxnSpLocks/>
              <a:stCxn id="15" idx="0"/>
              <a:endCxn id="10" idx="1"/>
            </p:cNvCxnSpPr>
            <p:nvPr/>
          </p:nvCxnSpPr>
          <p:spPr bwMode="auto">
            <a:xfrm flipV="1">
              <a:off x="2913470" y="1686941"/>
              <a:ext cx="889689" cy="561411"/>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ACF9E08D-7326-2A4F-A072-176A2EDE9EC0}"/>
                </a:ext>
              </a:extLst>
            </p:cNvPr>
            <p:cNvCxnSpPr>
              <a:cxnSpLocks/>
              <a:stCxn id="14" idx="3"/>
              <a:endCxn id="13" idx="2"/>
            </p:cNvCxnSpPr>
            <p:nvPr/>
          </p:nvCxnSpPr>
          <p:spPr bwMode="auto">
            <a:xfrm flipV="1">
              <a:off x="5787730" y="2639527"/>
              <a:ext cx="684150" cy="461377"/>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E0F1FD63-43BE-1846-BCA2-28523CABDC8B}"/>
                </a:ext>
              </a:extLst>
            </p:cNvPr>
            <p:cNvCxnSpPr>
              <a:cxnSpLocks/>
              <a:stCxn id="10" idx="3"/>
              <a:endCxn id="12" idx="1"/>
            </p:cNvCxnSpPr>
            <p:nvPr/>
          </p:nvCxnSpPr>
          <p:spPr bwMode="auto">
            <a:xfrm flipV="1">
              <a:off x="4253785" y="1678442"/>
              <a:ext cx="1218665" cy="8499"/>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10" name="Picture 3">
              <a:extLst>
                <a:ext uri="{FF2B5EF4-FFF2-40B4-BE49-F238E27FC236}">
                  <a16:creationId xmlns:a16="http://schemas.microsoft.com/office/drawing/2014/main" id="{7174B0AF-8531-3944-B017-BD4D90358DD7}"/>
                </a:ext>
              </a:extLst>
            </p:cNvPr>
            <p:cNvPicPr>
              <a:picLocks noChangeArrowheads="1"/>
            </p:cNvPicPr>
            <p:nvPr/>
          </p:nvPicPr>
          <p:blipFill>
            <a:blip r:embed="rId4">
              <a:duotone>
                <a:prstClr val="black"/>
                <a:schemeClr val="accent2">
                  <a:tint val="45000"/>
                  <a:satMod val="400000"/>
                </a:schemeClr>
              </a:duotone>
            </a:blip>
            <a:srcRect/>
            <a:stretch>
              <a:fillRect/>
            </a:stretch>
          </p:blipFill>
          <p:spPr bwMode="auto">
            <a:xfrm>
              <a:off x="3803159" y="1507095"/>
              <a:ext cx="450626" cy="359691"/>
            </a:xfrm>
            <a:prstGeom prst="rect">
              <a:avLst/>
            </a:prstGeom>
            <a:noFill/>
            <a:ln w="12700">
              <a:noFill/>
              <a:miter lim="800000"/>
              <a:headEnd/>
              <a:tailEnd/>
            </a:ln>
            <a:effectLst/>
          </p:spPr>
        </p:pic>
        <p:cxnSp>
          <p:nvCxnSpPr>
            <p:cNvPr id="11" name="Straight Connector 10">
              <a:extLst>
                <a:ext uri="{FF2B5EF4-FFF2-40B4-BE49-F238E27FC236}">
                  <a16:creationId xmlns:a16="http://schemas.microsoft.com/office/drawing/2014/main" id="{AAC26E77-9131-7249-A3EE-41E8BF29FA71}"/>
                </a:ext>
              </a:extLst>
            </p:cNvPr>
            <p:cNvCxnSpPr>
              <a:cxnSpLocks/>
              <a:stCxn id="13" idx="0"/>
              <a:endCxn id="12" idx="3"/>
            </p:cNvCxnSpPr>
            <p:nvPr/>
          </p:nvCxnSpPr>
          <p:spPr bwMode="auto">
            <a:xfrm flipH="1" flipV="1">
              <a:off x="5923076" y="1678442"/>
              <a:ext cx="548804" cy="601394"/>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12" name="Picture 3">
              <a:extLst>
                <a:ext uri="{FF2B5EF4-FFF2-40B4-BE49-F238E27FC236}">
                  <a16:creationId xmlns:a16="http://schemas.microsoft.com/office/drawing/2014/main" id="{2BCDAE1F-E742-D94C-B05E-0822BA8BECD5}"/>
                </a:ext>
              </a:extLst>
            </p:cNvPr>
            <p:cNvPicPr>
              <a:picLocks noChangeArrowheads="1"/>
            </p:cNvPicPr>
            <p:nvPr/>
          </p:nvPicPr>
          <p:blipFill>
            <a:blip r:embed="rId4">
              <a:duotone>
                <a:prstClr val="black"/>
                <a:schemeClr val="accent2">
                  <a:tint val="45000"/>
                  <a:satMod val="400000"/>
                </a:schemeClr>
              </a:duotone>
            </a:blip>
            <a:srcRect/>
            <a:stretch>
              <a:fillRect/>
            </a:stretch>
          </p:blipFill>
          <p:spPr bwMode="auto">
            <a:xfrm>
              <a:off x="5472450" y="1498596"/>
              <a:ext cx="450626" cy="359691"/>
            </a:xfrm>
            <a:prstGeom prst="rect">
              <a:avLst/>
            </a:prstGeom>
            <a:noFill/>
            <a:ln w="12700">
              <a:noFill/>
              <a:miter lim="800000"/>
              <a:headEnd/>
              <a:tailEnd/>
            </a:ln>
            <a:effectLst/>
          </p:spPr>
        </p:pic>
        <p:pic>
          <p:nvPicPr>
            <p:cNvPr id="13" name="Picture 3">
              <a:extLst>
                <a:ext uri="{FF2B5EF4-FFF2-40B4-BE49-F238E27FC236}">
                  <a16:creationId xmlns:a16="http://schemas.microsoft.com/office/drawing/2014/main" id="{91228766-5D54-F748-84A5-46297F6B8E56}"/>
                </a:ext>
              </a:extLst>
            </p:cNvPr>
            <p:cNvPicPr>
              <a:picLocks noChangeArrowheads="1"/>
            </p:cNvPicPr>
            <p:nvPr/>
          </p:nvPicPr>
          <p:blipFill>
            <a:blip r:embed="rId4"/>
            <a:srcRect/>
            <a:stretch>
              <a:fillRect/>
            </a:stretch>
          </p:blipFill>
          <p:spPr bwMode="auto">
            <a:xfrm>
              <a:off x="6246567" y="2279836"/>
              <a:ext cx="450626" cy="359691"/>
            </a:xfrm>
            <a:prstGeom prst="rect">
              <a:avLst/>
            </a:prstGeom>
            <a:noFill/>
            <a:ln w="12700">
              <a:noFill/>
              <a:miter lim="800000"/>
              <a:headEnd/>
              <a:tailEnd/>
            </a:ln>
            <a:effectLst/>
          </p:spPr>
        </p:pic>
        <p:pic>
          <p:nvPicPr>
            <p:cNvPr id="14" name="Picture 3">
              <a:extLst>
                <a:ext uri="{FF2B5EF4-FFF2-40B4-BE49-F238E27FC236}">
                  <a16:creationId xmlns:a16="http://schemas.microsoft.com/office/drawing/2014/main" id="{366CEC5E-CC5A-E042-A285-55AA876D7BC5}"/>
                </a:ext>
              </a:extLst>
            </p:cNvPr>
            <p:cNvPicPr>
              <a:picLocks noChangeArrowheads="1"/>
            </p:cNvPicPr>
            <p:nvPr/>
          </p:nvPicPr>
          <p:blipFill>
            <a:blip r:embed="rId4">
              <a:duotone>
                <a:prstClr val="black"/>
                <a:schemeClr val="accent2">
                  <a:tint val="45000"/>
                  <a:satMod val="400000"/>
                </a:schemeClr>
              </a:duotone>
            </a:blip>
            <a:srcRect/>
            <a:stretch>
              <a:fillRect/>
            </a:stretch>
          </p:blipFill>
          <p:spPr bwMode="auto">
            <a:xfrm>
              <a:off x="5337104" y="2921058"/>
              <a:ext cx="450626" cy="359691"/>
            </a:xfrm>
            <a:prstGeom prst="rect">
              <a:avLst/>
            </a:prstGeom>
            <a:noFill/>
            <a:ln w="12700">
              <a:noFill/>
              <a:miter lim="800000"/>
              <a:headEnd/>
              <a:tailEnd/>
            </a:ln>
            <a:effectLst/>
          </p:spPr>
        </p:pic>
        <p:pic>
          <p:nvPicPr>
            <p:cNvPr id="15" name="Picture 3">
              <a:extLst>
                <a:ext uri="{FF2B5EF4-FFF2-40B4-BE49-F238E27FC236}">
                  <a16:creationId xmlns:a16="http://schemas.microsoft.com/office/drawing/2014/main" id="{24B1400A-C067-5140-83E3-4D25C31DDD30}"/>
                </a:ext>
              </a:extLst>
            </p:cNvPr>
            <p:cNvPicPr>
              <a:picLocks noChangeArrowheads="1"/>
            </p:cNvPicPr>
            <p:nvPr/>
          </p:nvPicPr>
          <p:blipFill>
            <a:blip r:embed="rId4">
              <a:grayscl/>
            </a:blip>
            <a:srcRect/>
            <a:stretch>
              <a:fillRect/>
            </a:stretch>
          </p:blipFill>
          <p:spPr bwMode="auto">
            <a:xfrm>
              <a:off x="2688157" y="2248352"/>
              <a:ext cx="450626" cy="359691"/>
            </a:xfrm>
            <a:prstGeom prst="rect">
              <a:avLst/>
            </a:prstGeom>
            <a:noFill/>
            <a:ln w="12700">
              <a:noFill/>
              <a:miter lim="800000"/>
              <a:headEnd/>
              <a:tailEnd/>
            </a:ln>
            <a:effectLst/>
          </p:spPr>
        </p:pic>
        <p:pic>
          <p:nvPicPr>
            <p:cNvPr id="16" name="Picture 3">
              <a:extLst>
                <a:ext uri="{FF2B5EF4-FFF2-40B4-BE49-F238E27FC236}">
                  <a16:creationId xmlns:a16="http://schemas.microsoft.com/office/drawing/2014/main" id="{B7977FEF-DAF4-4D45-8019-1F13AED48E56}"/>
                </a:ext>
              </a:extLst>
            </p:cNvPr>
            <p:cNvPicPr>
              <a:picLocks noChangeArrowheads="1"/>
            </p:cNvPicPr>
            <p:nvPr/>
          </p:nvPicPr>
          <p:blipFill>
            <a:blip r:embed="rId4">
              <a:duotone>
                <a:prstClr val="black"/>
                <a:schemeClr val="accent2">
                  <a:tint val="45000"/>
                  <a:satMod val="400000"/>
                </a:schemeClr>
              </a:duotone>
            </a:blip>
            <a:srcRect/>
            <a:stretch>
              <a:fillRect/>
            </a:stretch>
          </p:blipFill>
          <p:spPr bwMode="auto">
            <a:xfrm>
              <a:off x="3824995" y="2940474"/>
              <a:ext cx="450626" cy="359691"/>
            </a:xfrm>
            <a:prstGeom prst="rect">
              <a:avLst/>
            </a:prstGeom>
            <a:noFill/>
            <a:ln w="12700">
              <a:noFill/>
              <a:miter lim="800000"/>
              <a:headEnd/>
              <a:tailEnd/>
            </a:ln>
            <a:effectLst/>
          </p:spPr>
        </p:pic>
        <p:cxnSp>
          <p:nvCxnSpPr>
            <p:cNvPr id="17" name="Straight Connector 16">
              <a:extLst>
                <a:ext uri="{FF2B5EF4-FFF2-40B4-BE49-F238E27FC236}">
                  <a16:creationId xmlns:a16="http://schemas.microsoft.com/office/drawing/2014/main" id="{ADB5F3F7-4E2D-F045-B2A5-7B5D0725E06D}"/>
                </a:ext>
              </a:extLst>
            </p:cNvPr>
            <p:cNvCxnSpPr>
              <a:cxnSpLocks/>
              <a:stCxn id="15" idx="2"/>
              <a:endCxn id="16" idx="1"/>
            </p:cNvCxnSpPr>
            <p:nvPr/>
          </p:nvCxnSpPr>
          <p:spPr bwMode="auto">
            <a:xfrm>
              <a:off x="2913470" y="2608043"/>
              <a:ext cx="911525" cy="512277"/>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A61151D3-A9A3-5A49-BD81-BE5B08A56F7F}"/>
                </a:ext>
              </a:extLst>
            </p:cNvPr>
            <p:cNvCxnSpPr>
              <a:cxnSpLocks/>
              <a:stCxn id="14" idx="1"/>
              <a:endCxn id="16" idx="3"/>
            </p:cNvCxnSpPr>
            <p:nvPr/>
          </p:nvCxnSpPr>
          <p:spPr bwMode="auto">
            <a:xfrm flipH="1">
              <a:off x="4275621" y="3100904"/>
              <a:ext cx="1061483" cy="19416"/>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19" name="Picture 3">
              <a:extLst>
                <a:ext uri="{FF2B5EF4-FFF2-40B4-BE49-F238E27FC236}">
                  <a16:creationId xmlns:a16="http://schemas.microsoft.com/office/drawing/2014/main" id="{804AB819-1741-FD42-A0F8-87290C0A5BB1}"/>
                </a:ext>
              </a:extLst>
            </p:cNvPr>
            <p:cNvPicPr>
              <a:picLocks noChangeArrowheads="1"/>
            </p:cNvPicPr>
            <p:nvPr/>
          </p:nvPicPr>
          <p:blipFill>
            <a:blip r:embed="rId4">
              <a:duotone>
                <a:prstClr val="black"/>
                <a:schemeClr val="accent2">
                  <a:tint val="45000"/>
                  <a:satMod val="400000"/>
                </a:schemeClr>
              </a:duotone>
            </a:blip>
            <a:srcRect/>
            <a:stretch>
              <a:fillRect/>
            </a:stretch>
          </p:blipFill>
          <p:spPr bwMode="auto">
            <a:xfrm>
              <a:off x="3937030" y="2289877"/>
              <a:ext cx="383482" cy="266524"/>
            </a:xfrm>
            <a:prstGeom prst="rect">
              <a:avLst/>
            </a:prstGeom>
            <a:noFill/>
            <a:ln w="12700">
              <a:noFill/>
              <a:miter lim="800000"/>
              <a:headEnd/>
              <a:tailEnd/>
            </a:ln>
            <a:effectLst/>
          </p:spPr>
        </p:pic>
        <p:pic>
          <p:nvPicPr>
            <p:cNvPr id="20" name="Picture 3">
              <a:extLst>
                <a:ext uri="{FF2B5EF4-FFF2-40B4-BE49-F238E27FC236}">
                  <a16:creationId xmlns:a16="http://schemas.microsoft.com/office/drawing/2014/main" id="{0F948589-18DE-EA41-95C8-9B61E54BBCAD}"/>
                </a:ext>
              </a:extLst>
            </p:cNvPr>
            <p:cNvPicPr>
              <a:picLocks noChangeArrowheads="1"/>
            </p:cNvPicPr>
            <p:nvPr/>
          </p:nvPicPr>
          <p:blipFill>
            <a:blip r:embed="rId4"/>
            <a:srcRect/>
            <a:stretch>
              <a:fillRect/>
            </a:stretch>
          </p:blipFill>
          <p:spPr bwMode="auto">
            <a:xfrm>
              <a:off x="4881150" y="1994136"/>
              <a:ext cx="383482" cy="266524"/>
            </a:xfrm>
            <a:prstGeom prst="rect">
              <a:avLst/>
            </a:prstGeom>
            <a:noFill/>
            <a:ln w="12700">
              <a:noFill/>
              <a:miter lim="800000"/>
              <a:headEnd/>
              <a:tailEnd/>
            </a:ln>
            <a:effectLst/>
          </p:spPr>
        </p:pic>
        <p:cxnSp>
          <p:nvCxnSpPr>
            <p:cNvPr id="21" name="Straight Connector 20">
              <a:extLst>
                <a:ext uri="{FF2B5EF4-FFF2-40B4-BE49-F238E27FC236}">
                  <a16:creationId xmlns:a16="http://schemas.microsoft.com/office/drawing/2014/main" id="{1C4A45C7-7DA0-D74A-85DC-E8085CF203BF}"/>
                </a:ext>
              </a:extLst>
            </p:cNvPr>
            <p:cNvCxnSpPr>
              <a:cxnSpLocks/>
              <a:stCxn id="15" idx="3"/>
              <a:endCxn id="19" idx="1"/>
            </p:cNvCxnSpPr>
            <p:nvPr/>
          </p:nvCxnSpPr>
          <p:spPr bwMode="auto">
            <a:xfrm flipV="1">
              <a:off x="3138783" y="2423139"/>
              <a:ext cx="798247" cy="5059"/>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D19C08D6-2DE5-B641-AADD-1ECF6153D2D1}"/>
                </a:ext>
              </a:extLst>
            </p:cNvPr>
            <p:cNvCxnSpPr>
              <a:cxnSpLocks/>
              <a:stCxn id="19" idx="3"/>
              <a:endCxn id="20" idx="1"/>
            </p:cNvCxnSpPr>
            <p:nvPr/>
          </p:nvCxnSpPr>
          <p:spPr bwMode="auto">
            <a:xfrm flipV="1">
              <a:off x="4320512" y="2127398"/>
              <a:ext cx="560638" cy="295741"/>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23" name="Picture 3">
              <a:extLst>
                <a:ext uri="{FF2B5EF4-FFF2-40B4-BE49-F238E27FC236}">
                  <a16:creationId xmlns:a16="http://schemas.microsoft.com/office/drawing/2014/main" id="{5B1B86FC-43F3-204B-BA68-B9E2B86FD6F6}"/>
                </a:ext>
              </a:extLst>
            </p:cNvPr>
            <p:cNvPicPr>
              <a:picLocks noChangeArrowheads="1"/>
            </p:cNvPicPr>
            <p:nvPr/>
          </p:nvPicPr>
          <p:blipFill>
            <a:blip r:embed="rId4">
              <a:duotone>
                <a:prstClr val="black"/>
                <a:schemeClr val="accent2">
                  <a:tint val="45000"/>
                  <a:satMod val="400000"/>
                </a:schemeClr>
              </a:duotone>
            </a:blip>
            <a:srcRect/>
            <a:stretch>
              <a:fillRect/>
            </a:stretch>
          </p:blipFill>
          <p:spPr bwMode="auto">
            <a:xfrm>
              <a:off x="4881150" y="2526856"/>
              <a:ext cx="383482" cy="266524"/>
            </a:xfrm>
            <a:prstGeom prst="rect">
              <a:avLst/>
            </a:prstGeom>
            <a:noFill/>
            <a:ln w="12700">
              <a:noFill/>
              <a:miter lim="800000"/>
              <a:headEnd/>
              <a:tailEnd/>
            </a:ln>
            <a:effectLst/>
          </p:spPr>
        </p:pic>
        <p:cxnSp>
          <p:nvCxnSpPr>
            <p:cNvPr id="24" name="Straight Connector 23">
              <a:extLst>
                <a:ext uri="{FF2B5EF4-FFF2-40B4-BE49-F238E27FC236}">
                  <a16:creationId xmlns:a16="http://schemas.microsoft.com/office/drawing/2014/main" id="{A8C36AA4-9F7C-9E43-8990-5ED64802683A}"/>
                </a:ext>
              </a:extLst>
            </p:cNvPr>
            <p:cNvCxnSpPr>
              <a:cxnSpLocks/>
              <a:stCxn id="19" idx="3"/>
              <a:endCxn id="23" idx="1"/>
            </p:cNvCxnSpPr>
            <p:nvPr/>
          </p:nvCxnSpPr>
          <p:spPr bwMode="auto">
            <a:xfrm>
              <a:off x="4320512" y="2423139"/>
              <a:ext cx="560638" cy="236979"/>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17AB4FE0-56A8-4147-80E5-A5D05C47B0CA}"/>
                </a:ext>
              </a:extLst>
            </p:cNvPr>
            <p:cNvCxnSpPr>
              <a:cxnSpLocks/>
              <a:stCxn id="20" idx="3"/>
              <a:endCxn id="13" idx="1"/>
            </p:cNvCxnSpPr>
            <p:nvPr/>
          </p:nvCxnSpPr>
          <p:spPr bwMode="auto">
            <a:xfrm>
              <a:off x="5264632" y="2127398"/>
              <a:ext cx="981935" cy="332284"/>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ADE6CB9C-B52D-194E-9430-42369E725C29}"/>
                </a:ext>
              </a:extLst>
            </p:cNvPr>
            <p:cNvCxnSpPr>
              <a:cxnSpLocks/>
            </p:cNvCxnSpPr>
            <p:nvPr/>
          </p:nvCxnSpPr>
          <p:spPr bwMode="auto">
            <a:xfrm flipV="1">
              <a:off x="5264632" y="2459682"/>
              <a:ext cx="981935" cy="179846"/>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grpSp>
      <p:cxnSp>
        <p:nvCxnSpPr>
          <p:cNvPr id="39" name="直线连接符 9">
            <a:extLst>
              <a:ext uri="{FF2B5EF4-FFF2-40B4-BE49-F238E27FC236}">
                <a16:creationId xmlns:a16="http://schemas.microsoft.com/office/drawing/2014/main" id="{E7EA40A8-6E9D-D04B-98C5-58F9CD8DC7DE}"/>
              </a:ext>
            </a:extLst>
          </p:cNvPr>
          <p:cNvCxnSpPr>
            <a:cxnSpLocks/>
          </p:cNvCxnSpPr>
          <p:nvPr/>
        </p:nvCxnSpPr>
        <p:spPr>
          <a:xfrm>
            <a:off x="1784519" y="2867275"/>
            <a:ext cx="1588519" cy="0"/>
          </a:xfrm>
          <a:prstGeom prst="line">
            <a:avLst/>
          </a:prstGeom>
          <a:ln w="101600">
            <a:solidFill>
              <a:srgbClr val="F15A2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Google Shape;93;p14">
            <a:extLst>
              <a:ext uri="{FF2B5EF4-FFF2-40B4-BE49-F238E27FC236}">
                <a16:creationId xmlns:a16="http://schemas.microsoft.com/office/drawing/2014/main" id="{5EDBF77D-9514-624B-AAEB-3CE315E68A70}"/>
              </a:ext>
            </a:extLst>
          </p:cNvPr>
          <p:cNvSpPr txBox="1">
            <a:spLocks/>
          </p:cNvSpPr>
          <p:nvPr/>
        </p:nvSpPr>
        <p:spPr>
          <a:xfrm>
            <a:off x="1978086" y="2316117"/>
            <a:ext cx="1073887" cy="638835"/>
          </a:xfrm>
          <a:prstGeom prst="rect">
            <a:avLst/>
          </a:prstGeom>
        </p:spPr>
        <p:txBody>
          <a:bodyPr spcFirstLastPara="1" vert="horz" wrap="square" lIns="91425" tIns="91425" rIns="91425" bIns="91425"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a:ln>
                  <a:noFill/>
                </a:ln>
                <a:solidFill>
                  <a:srgbClr val="F15A24"/>
                </a:solidFill>
                <a:effectLst/>
                <a:uLnTx/>
                <a:uFillTx/>
                <a:latin typeface="Helvetica" pitchFamily="2" charset="0"/>
                <a:ea typeface="Helvetica" charset="0"/>
                <a:cs typeface="Arial" panose="020B0604020202020204" pitchFamily="34" charset="0"/>
                <a:sym typeface="Helvetica Light"/>
              </a:rPr>
              <a:t>DDoS</a:t>
            </a:r>
          </a:p>
        </p:txBody>
      </p:sp>
      <p:pic>
        <p:nvPicPr>
          <p:cNvPr id="41" name="图片 15">
            <a:extLst>
              <a:ext uri="{FF2B5EF4-FFF2-40B4-BE49-F238E27FC236}">
                <a16:creationId xmlns:a16="http://schemas.microsoft.com/office/drawing/2014/main" id="{F5544E83-E5D2-C44E-98E1-B7450DEBCEB8}"/>
              </a:ext>
            </a:extLst>
          </p:cNvPr>
          <p:cNvPicPr>
            <a:picLocks noChangeAspect="1"/>
          </p:cNvPicPr>
          <p:nvPr/>
        </p:nvPicPr>
        <p:blipFill>
          <a:blip r:embed="rId5"/>
          <a:stretch>
            <a:fillRect/>
          </a:stretch>
        </p:blipFill>
        <p:spPr>
          <a:xfrm>
            <a:off x="452614" y="2306387"/>
            <a:ext cx="1223100" cy="1062755"/>
          </a:xfrm>
          <a:prstGeom prst="rect">
            <a:avLst/>
          </a:prstGeom>
        </p:spPr>
      </p:pic>
      <p:pic>
        <p:nvPicPr>
          <p:cNvPr id="42" name="Picture 41">
            <a:extLst>
              <a:ext uri="{FF2B5EF4-FFF2-40B4-BE49-F238E27FC236}">
                <a16:creationId xmlns:a16="http://schemas.microsoft.com/office/drawing/2014/main" id="{A79A6B68-C527-5947-9AD3-6C34BA24C2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00771" y="2268882"/>
            <a:ext cx="876965" cy="876965"/>
          </a:xfrm>
          <a:prstGeom prst="rect">
            <a:avLst/>
          </a:prstGeom>
        </p:spPr>
      </p:pic>
      <p:pic>
        <p:nvPicPr>
          <p:cNvPr id="43" name="Picture 42">
            <a:extLst>
              <a:ext uri="{FF2B5EF4-FFF2-40B4-BE49-F238E27FC236}">
                <a16:creationId xmlns:a16="http://schemas.microsoft.com/office/drawing/2014/main" id="{67AEE958-04B8-BB4A-8696-FCB979D89C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65956" y="2335943"/>
            <a:ext cx="876965" cy="876965"/>
          </a:xfrm>
          <a:prstGeom prst="rect">
            <a:avLst/>
          </a:prstGeom>
        </p:spPr>
      </p:pic>
      <p:pic>
        <p:nvPicPr>
          <p:cNvPr id="44" name="Picture 43">
            <a:extLst>
              <a:ext uri="{FF2B5EF4-FFF2-40B4-BE49-F238E27FC236}">
                <a16:creationId xmlns:a16="http://schemas.microsoft.com/office/drawing/2014/main" id="{D8260AA2-EDD8-8749-9F82-49F8D409BD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13915" y="2382480"/>
            <a:ext cx="876965" cy="876965"/>
          </a:xfrm>
          <a:prstGeom prst="rect">
            <a:avLst/>
          </a:prstGeom>
        </p:spPr>
      </p:pic>
      <p:sp>
        <p:nvSpPr>
          <p:cNvPr id="37" name="Rectangle 36">
            <a:extLst>
              <a:ext uri="{FF2B5EF4-FFF2-40B4-BE49-F238E27FC236}">
                <a16:creationId xmlns:a16="http://schemas.microsoft.com/office/drawing/2014/main" id="{43279958-7478-9347-93EE-DE68F6EE1395}"/>
              </a:ext>
            </a:extLst>
          </p:cNvPr>
          <p:cNvSpPr/>
          <p:nvPr/>
        </p:nvSpPr>
        <p:spPr>
          <a:xfrm>
            <a:off x="10187798" y="3369299"/>
            <a:ext cx="1492157" cy="420564"/>
          </a:xfrm>
          <a:prstGeom prst="rect">
            <a:avLst/>
          </a:prstGeom>
        </p:spPr>
        <p:txBody>
          <a:bodyPr wrap="square">
            <a:spAutoFit/>
          </a:body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133" b="0" i="0" u="none" strike="noStrike" kern="0" cap="none" spc="0" normalizeH="0" baseline="0" noProof="0" dirty="0">
                <a:ln>
                  <a:noFill/>
                </a:ln>
                <a:solidFill>
                  <a:srgbClr val="000000"/>
                </a:solidFill>
                <a:effectLst/>
                <a:uLnTx/>
                <a:uFillTx/>
                <a:latin typeface="Helvetica" pitchFamily="2" charset="0"/>
                <a:sym typeface="Helvetica Light"/>
              </a:rPr>
              <a:t>Victims</a:t>
            </a:r>
          </a:p>
        </p:txBody>
      </p:sp>
      <p:cxnSp>
        <p:nvCxnSpPr>
          <p:cNvPr id="38" name="直线连接符 9">
            <a:extLst>
              <a:ext uri="{FF2B5EF4-FFF2-40B4-BE49-F238E27FC236}">
                <a16:creationId xmlns:a16="http://schemas.microsoft.com/office/drawing/2014/main" id="{ADEAB454-7819-D840-A7EB-A73AFB87B0BA}"/>
              </a:ext>
            </a:extLst>
          </p:cNvPr>
          <p:cNvCxnSpPr>
            <a:cxnSpLocks/>
          </p:cNvCxnSpPr>
          <p:nvPr/>
        </p:nvCxnSpPr>
        <p:spPr>
          <a:xfrm>
            <a:off x="8610600" y="2820963"/>
            <a:ext cx="1206469" cy="0"/>
          </a:xfrm>
          <a:prstGeom prst="line">
            <a:avLst/>
          </a:prstGeom>
          <a:ln w="1016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9E080A6-EAB8-3C45-8F2C-AB650B62DAB8}"/>
              </a:ext>
            </a:extLst>
          </p:cNvPr>
          <p:cNvSpPr txBox="1"/>
          <p:nvPr/>
        </p:nvSpPr>
        <p:spPr>
          <a:xfrm>
            <a:off x="979419" y="4964191"/>
            <a:ext cx="10798317" cy="954107"/>
          </a:xfrm>
          <a:prstGeom prst="rect">
            <a:avLst/>
          </a:prstGeom>
          <a:ln w="57150">
            <a:solidFill>
              <a:srgbClr val="02C6FF"/>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80990" indent="-380990" defTabSz="550320" hangingPunct="0">
              <a:buFont typeface="Arial" panose="020B0604020202020204" pitchFamily="34" charset="0"/>
              <a:buChar char="•"/>
              <a:defRPr/>
            </a:pPr>
            <a:r>
              <a:rPr kumimoji="0" lang="en-US" sz="2800" b="0" i="0" u="none" strike="noStrike" kern="0" cap="none" spc="0" normalizeH="0" baseline="0" noProof="0" dirty="0">
                <a:ln>
                  <a:noFill/>
                </a:ln>
                <a:solidFill>
                  <a:srgbClr val="000000"/>
                </a:solidFill>
                <a:effectLst/>
                <a:uLnTx/>
                <a:uFillTx/>
                <a:latin typeface="Helvetica" pitchFamily="2" charset="0"/>
                <a:sym typeface="Helvetica Light"/>
              </a:rPr>
              <a:t>Provide </a:t>
            </a:r>
            <a:r>
              <a:rPr kumimoji="0" lang="en-US" sz="2800" b="0" i="1" u="none" strike="noStrike" kern="0" cap="none" spc="0" normalizeH="0" baseline="0" noProof="0" dirty="0">
                <a:ln>
                  <a:noFill/>
                </a:ln>
                <a:solidFill>
                  <a:srgbClr val="07B8AD"/>
                </a:solidFill>
                <a:effectLst/>
                <a:uLnTx/>
                <a:uFillTx/>
                <a:latin typeface="Helvetica" pitchFamily="2" charset="0"/>
                <a:sym typeface="Helvetica Light"/>
              </a:rPr>
              <a:t>large</a:t>
            </a:r>
            <a:r>
              <a:rPr kumimoji="0" lang="en-US" sz="2800" b="0" i="0" u="none" strike="noStrike" kern="0" cap="none" spc="0" normalizeH="0" baseline="0" noProof="0" dirty="0">
                <a:ln>
                  <a:noFill/>
                </a:ln>
                <a:solidFill>
                  <a:srgbClr val="000000"/>
                </a:solidFill>
                <a:effectLst/>
                <a:uLnTx/>
                <a:uFillTx/>
                <a:latin typeface="Helvetica" pitchFamily="2" charset="0"/>
                <a:sym typeface="Helvetica Light"/>
              </a:rPr>
              <a:t> </a:t>
            </a:r>
            <a:r>
              <a:rPr kumimoji="0" lang="en-US" sz="2800" b="0" i="1" u="none" strike="noStrike" kern="1200" cap="none" spc="0" normalizeH="0" baseline="0" noProof="0" dirty="0">
                <a:ln>
                  <a:noFill/>
                </a:ln>
                <a:solidFill>
                  <a:srgbClr val="00B9AC"/>
                </a:solidFill>
                <a:effectLst/>
                <a:uLnTx/>
                <a:uFillTx/>
                <a:latin typeface="Helvetica" pitchFamily="2" charset="0"/>
                <a:cs typeface="Arial" panose="020B0604020202020204" pitchFamily="34" charset="0"/>
                <a:sym typeface="Helvetica Light"/>
              </a:rPr>
              <a:t>volumes </a:t>
            </a:r>
            <a:r>
              <a:rPr kumimoji="0" lang="en-US" sz="2800" b="0" i="0" u="none" strike="noStrike" kern="1200" cap="none" spc="0" normalizeH="0" baseline="0" noProof="0" dirty="0">
                <a:ln>
                  <a:noFill/>
                </a:ln>
                <a:solidFill>
                  <a:srgbClr val="000000"/>
                </a:solidFill>
                <a:effectLst/>
                <a:uLnTx/>
                <a:uFillTx/>
                <a:latin typeface="Helvetica" pitchFamily="2" charset="0"/>
                <a:cs typeface="Arial" panose="020B0604020202020204" pitchFamily="34" charset="0"/>
                <a:sym typeface="Helvetica Light"/>
              </a:rPr>
              <a:t>with</a:t>
            </a:r>
            <a:r>
              <a:rPr kumimoji="0" lang="en-US" sz="2800" b="0" i="1" u="none" strike="noStrike" kern="1200" cap="none" spc="0" normalizeH="0" baseline="0" noProof="0" dirty="0">
                <a:ln>
                  <a:noFill/>
                </a:ln>
                <a:solidFill>
                  <a:srgbClr val="00B9AC"/>
                </a:solidFill>
                <a:effectLst/>
                <a:uLnTx/>
                <a:uFillTx/>
                <a:latin typeface="Helvetica" pitchFamily="2" charset="0"/>
                <a:cs typeface="Arial" panose="020B0604020202020204" pitchFamily="34" charset="0"/>
                <a:sym typeface="Helvetica Light"/>
              </a:rPr>
              <a:t> low latency</a:t>
            </a:r>
            <a:endParaRPr lang="en-US" sz="2800" kern="0" dirty="0">
              <a:solidFill>
                <a:srgbClr val="000000"/>
              </a:solidFill>
              <a:latin typeface="Helvetica" pitchFamily="2" charset="0"/>
              <a:sym typeface="Helvetica Light"/>
            </a:endParaRPr>
          </a:p>
          <a:p>
            <a:pPr marL="380990" indent="-380990" defTabSz="550320" hangingPunct="0">
              <a:buFont typeface="Arial" panose="020B0604020202020204" pitchFamily="34" charset="0"/>
              <a:buChar char="•"/>
              <a:defRPr/>
            </a:pPr>
            <a:r>
              <a:rPr lang="en-US" sz="2800" kern="0" dirty="0">
                <a:solidFill>
                  <a:srgbClr val="000000"/>
                </a:solidFill>
                <a:latin typeface="Helvetica" pitchFamily="2" charset="0"/>
                <a:sym typeface="Helvetica Light"/>
              </a:rPr>
              <a:t>H</a:t>
            </a:r>
            <a:r>
              <a:rPr kumimoji="0" lang="en-US" sz="2800" b="0" i="0" u="none" strike="noStrike" kern="0" cap="none" spc="0" normalizeH="0" baseline="0" noProof="0" dirty="0" err="1">
                <a:ln>
                  <a:noFill/>
                </a:ln>
                <a:solidFill>
                  <a:srgbClr val="000000"/>
                </a:solidFill>
                <a:effectLst/>
                <a:uLnTx/>
                <a:uFillTx/>
                <a:latin typeface="Helvetica" pitchFamily="2" charset="0"/>
                <a:sym typeface="Helvetica Light"/>
              </a:rPr>
              <a:t>andle</a:t>
            </a:r>
            <a:r>
              <a:rPr kumimoji="0" lang="en-US" sz="2800" b="0" i="0" u="none" strike="noStrike" kern="0" cap="none" spc="0" normalizeH="0" baseline="0" noProof="0" dirty="0">
                <a:ln>
                  <a:noFill/>
                </a:ln>
                <a:solidFill>
                  <a:srgbClr val="000000"/>
                </a:solidFill>
                <a:effectLst/>
                <a:uLnTx/>
                <a:uFillTx/>
                <a:latin typeface="Helvetica" pitchFamily="2" charset="0"/>
                <a:sym typeface="Helvetica Light"/>
              </a:rPr>
              <a:t> </a:t>
            </a:r>
            <a:r>
              <a:rPr kumimoji="0" lang="en-US" sz="2800" b="0" i="1" u="none" strike="noStrike" kern="0" cap="none" spc="0" normalizeH="0" baseline="0" noProof="0" dirty="0">
                <a:ln>
                  <a:noFill/>
                </a:ln>
                <a:solidFill>
                  <a:srgbClr val="07B8AD"/>
                </a:solidFill>
                <a:effectLst/>
                <a:uLnTx/>
                <a:uFillTx/>
                <a:latin typeface="Helvetica" pitchFamily="2" charset="0"/>
                <a:sym typeface="Helvetica Light"/>
              </a:rPr>
              <a:t>diverse attack vectors </a:t>
            </a:r>
            <a:r>
              <a:rPr lang="en-US" sz="2670" kern="0" dirty="0">
                <a:solidFill>
                  <a:srgbClr val="000000"/>
                </a:solidFill>
                <a:latin typeface="Helvetica" pitchFamily="2" charset="0"/>
                <a:sym typeface="Helvetica Light"/>
              </a:rPr>
              <a:t>for both detection and mitigation</a:t>
            </a:r>
          </a:p>
        </p:txBody>
      </p:sp>
      <p:sp>
        <p:nvSpPr>
          <p:cNvPr id="4" name="Rectangle 3">
            <a:extLst>
              <a:ext uri="{FF2B5EF4-FFF2-40B4-BE49-F238E27FC236}">
                <a16:creationId xmlns:a16="http://schemas.microsoft.com/office/drawing/2014/main" id="{EF66C847-4729-554F-9073-D272D343CEC1}"/>
              </a:ext>
            </a:extLst>
          </p:cNvPr>
          <p:cNvSpPr/>
          <p:nvPr/>
        </p:nvSpPr>
        <p:spPr>
          <a:xfrm>
            <a:off x="3929576" y="1089617"/>
            <a:ext cx="4217821" cy="502766"/>
          </a:xfrm>
          <a:prstGeom prst="rect">
            <a:avLst/>
          </a:prstGeom>
        </p:spPr>
        <p:txBody>
          <a:bodyPr wrap="none">
            <a:spAutoFit/>
          </a:body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 altLang="zh-CN" sz="2667" b="0" i="1" u="none" strike="noStrike" kern="0" cap="none" spc="0" normalizeH="0" baseline="0" noProof="0" dirty="0">
                <a:ln>
                  <a:noFill/>
                </a:ln>
                <a:solidFill>
                  <a:srgbClr val="000000"/>
                </a:solidFill>
                <a:effectLst/>
                <a:uLnTx/>
                <a:uFillTx/>
                <a:latin typeface="Helvetica" pitchFamily="2" charset="0"/>
                <a:cs typeface="Arial Hebrew" pitchFamily="2" charset="-79"/>
                <a:sym typeface="Helvetica Light"/>
              </a:rPr>
              <a:t>ISP</a:t>
            </a:r>
            <a:r>
              <a:rPr kumimoji="0" lang="zh-CN" altLang="en-US" sz="2667" b="0" i="1" u="none" strike="noStrike" kern="0" cap="none" spc="0" normalizeH="0" baseline="0" noProof="0" dirty="0">
                <a:ln>
                  <a:noFill/>
                </a:ln>
                <a:solidFill>
                  <a:srgbClr val="000000"/>
                </a:solidFill>
                <a:effectLst/>
                <a:uLnTx/>
                <a:uFillTx/>
                <a:latin typeface="Helvetica" pitchFamily="2" charset="0"/>
                <a:cs typeface="Arial Hebrew" pitchFamily="2" charset="-79"/>
                <a:sym typeface="Helvetica Light"/>
              </a:rPr>
              <a:t> </a:t>
            </a:r>
            <a:r>
              <a:rPr kumimoji="0" lang="en-US" altLang="zh-CN" sz="2667" b="0" i="1" u="none" strike="noStrike" kern="0" cap="none" spc="0" normalizeH="0" baseline="0" noProof="0" dirty="0">
                <a:ln>
                  <a:noFill/>
                </a:ln>
                <a:solidFill>
                  <a:srgbClr val="000000"/>
                </a:solidFill>
                <a:effectLst/>
                <a:uLnTx/>
                <a:uFillTx/>
                <a:latin typeface="Helvetica" pitchFamily="2" charset="0"/>
                <a:cs typeface="Arial Hebrew" pitchFamily="2" charset="-79"/>
                <a:sym typeface="Helvetica Light"/>
              </a:rPr>
              <a:t>network as a defender</a:t>
            </a:r>
            <a:endParaRPr kumimoji="0" lang="en-US" sz="2667" b="0" i="1" u="none" strike="noStrike" kern="0" cap="none" spc="0" normalizeH="0" baseline="0" noProof="0" dirty="0">
              <a:ln>
                <a:noFill/>
              </a:ln>
              <a:solidFill>
                <a:srgbClr val="000000"/>
              </a:solidFill>
              <a:effectLst/>
              <a:uLnTx/>
              <a:uFillTx/>
              <a:latin typeface="Helvetica Light"/>
              <a:sym typeface="Helvetica Light"/>
            </a:endParaRPr>
          </a:p>
        </p:txBody>
      </p:sp>
    </p:spTree>
    <p:extLst>
      <p:ext uri="{BB962C8B-B14F-4D97-AF65-F5344CB8AC3E}">
        <p14:creationId xmlns:p14="http://schemas.microsoft.com/office/powerpoint/2010/main" val="4246071203"/>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7E7B499-C05C-134F-8E06-742A34E844F5}"/>
              </a:ext>
            </a:extLst>
          </p:cNvPr>
          <p:cNvSpPr>
            <a:spLocks noGrp="1"/>
          </p:cNvSpPr>
          <p:nvPr>
            <p:ph type="sldNum" sz="quarter" idx="4"/>
          </p:nvPr>
        </p:nvSpPr>
        <p:spPr/>
        <p:txBody>
          <a:bodyPr/>
          <a:lstStyle/>
          <a:p>
            <a:pPr marL="0" marR="0" lvl="0" indent="0" algn="r" defTabSz="550320" rtl="0" eaLnBrk="1" fontAlgn="auto" latinLnBrk="0" hangingPunct="0">
              <a:lnSpc>
                <a:spcPct val="100000"/>
              </a:lnSpc>
              <a:spcBef>
                <a:spcPts val="0"/>
              </a:spcBef>
              <a:spcAft>
                <a:spcPts val="0"/>
              </a:spcAft>
              <a:buClrTx/>
              <a:buSzTx/>
              <a:buFontTx/>
              <a:buNone/>
              <a:tabLst/>
              <a:defRPr/>
            </a:pPr>
            <a:fld id="{BFF01206-8078-D04A-AD89-87956AD8AB46}" type="slidenum">
              <a:rPr kumimoji="0" lang="en-US" sz="1867" b="0" i="0" u="none" strike="noStrike" kern="0" cap="none" spc="0" normalizeH="0" baseline="0" noProof="0">
                <a:ln>
                  <a:noFill/>
                </a:ln>
                <a:solidFill>
                  <a:srgbClr val="000000">
                    <a:tint val="75000"/>
                  </a:srgbClr>
                </a:solidFill>
                <a:effectLst/>
                <a:uLnTx/>
                <a:uFillTx/>
                <a:latin typeface="Raleway" panose="020B0503030101060003" pitchFamily="34" charset="77"/>
                <a:sym typeface="Helvetica Light"/>
              </a:rPr>
              <a:pPr marL="0" marR="0" lvl="0" indent="0" algn="r" defTabSz="550320" rtl="0" eaLnBrk="1" fontAlgn="auto" latinLnBrk="0" hangingPunct="0">
                <a:lnSpc>
                  <a:spcPct val="100000"/>
                </a:lnSpc>
                <a:spcBef>
                  <a:spcPts val="0"/>
                </a:spcBef>
                <a:spcAft>
                  <a:spcPts val="0"/>
                </a:spcAft>
                <a:buClrTx/>
                <a:buSzTx/>
                <a:buFontTx/>
                <a:buNone/>
                <a:tabLst/>
                <a:defRPr/>
              </a:pPr>
              <a:t>46</a:t>
            </a:fld>
            <a:endParaRPr kumimoji="0" lang="en-US" sz="1867" b="0" i="0" u="none" strike="noStrike" kern="0" cap="none" spc="0" normalizeH="0" baseline="0" noProof="0" dirty="0">
              <a:ln>
                <a:noFill/>
              </a:ln>
              <a:solidFill>
                <a:srgbClr val="000000">
                  <a:tint val="75000"/>
                </a:srgbClr>
              </a:solidFill>
              <a:effectLst/>
              <a:uLnTx/>
              <a:uFillTx/>
              <a:latin typeface="Raleway" panose="020B0503030101060003" pitchFamily="34" charset="77"/>
              <a:sym typeface="Helvetica Light"/>
            </a:endParaRPr>
          </a:p>
        </p:txBody>
      </p:sp>
      <p:pic>
        <p:nvPicPr>
          <p:cNvPr id="33" name="图片 4">
            <a:extLst>
              <a:ext uri="{FF2B5EF4-FFF2-40B4-BE49-F238E27FC236}">
                <a16:creationId xmlns:a16="http://schemas.microsoft.com/office/drawing/2014/main" id="{5F43F5F2-C375-B64D-91CF-A11B92E09FD7}"/>
              </a:ext>
            </a:extLst>
          </p:cNvPr>
          <p:cNvPicPr>
            <a:picLocks noChangeAspect="1"/>
          </p:cNvPicPr>
          <p:nvPr/>
        </p:nvPicPr>
        <p:blipFill>
          <a:blip r:embed="rId3"/>
          <a:stretch>
            <a:fillRect/>
          </a:stretch>
        </p:blipFill>
        <p:spPr>
          <a:xfrm>
            <a:off x="1" y="133422"/>
            <a:ext cx="1551399" cy="605591"/>
          </a:xfrm>
          <a:prstGeom prst="rect">
            <a:avLst/>
          </a:prstGeom>
        </p:spPr>
      </p:pic>
      <p:sp>
        <p:nvSpPr>
          <p:cNvPr id="34" name="Google Shape;93;p14">
            <a:extLst>
              <a:ext uri="{FF2B5EF4-FFF2-40B4-BE49-F238E27FC236}">
                <a16:creationId xmlns:a16="http://schemas.microsoft.com/office/drawing/2014/main" id="{773455D5-BC65-C241-9F6C-7E7DC3D0BCD7}"/>
              </a:ext>
            </a:extLst>
          </p:cNvPr>
          <p:cNvSpPr txBox="1">
            <a:spLocks/>
          </p:cNvSpPr>
          <p:nvPr/>
        </p:nvSpPr>
        <p:spPr>
          <a:xfrm>
            <a:off x="1469207" y="174520"/>
            <a:ext cx="10563768" cy="605592"/>
          </a:xfrm>
          <a:prstGeom prst="rect">
            <a:avLst/>
          </a:prstGeom>
        </p:spPr>
        <p:txBody>
          <a:bodyPr spcFirstLastPara="1" vert="horz" wrap="square" lIns="91425" tIns="91425" rIns="91425" bIns="91425"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srgbClr val="036EB7"/>
                </a:solidFill>
                <a:effectLst/>
                <a:uLnTx/>
                <a:uFillTx/>
                <a:latin typeface="Helvetica" pitchFamily="2" charset="0"/>
                <a:cs typeface="Arial Hebrew" pitchFamily="2" charset="-79"/>
                <a:sym typeface="Helvetica Light"/>
              </a:rPr>
              <a:t>Jaqen’s</a:t>
            </a:r>
            <a:r>
              <a:rPr kumimoji="0" lang="en-US" sz="3200" b="1" i="0" u="none" strike="noStrike" kern="1200" cap="none" spc="0" normalizeH="0" baseline="0" noProof="0" dirty="0">
                <a:ln>
                  <a:noFill/>
                </a:ln>
                <a:solidFill>
                  <a:srgbClr val="036EB7"/>
                </a:solidFill>
                <a:effectLst/>
                <a:uLnTx/>
                <a:uFillTx/>
                <a:latin typeface="Helvetica" pitchFamily="2" charset="0"/>
                <a:cs typeface="Arial Hebrew" pitchFamily="2" charset="-79"/>
                <a:sym typeface="Helvetica Light"/>
              </a:rPr>
              <a:t> Full Stack Design</a:t>
            </a:r>
            <a:endParaRPr kumimoji="0" lang="en" sz="3200" b="1" i="0" u="none" strike="noStrike" kern="1200" cap="none" spc="0" normalizeH="0" baseline="0" noProof="0" dirty="0">
              <a:ln>
                <a:noFill/>
              </a:ln>
              <a:solidFill>
                <a:srgbClr val="036EB7"/>
              </a:solidFill>
              <a:effectLst/>
              <a:uLnTx/>
              <a:uFillTx/>
              <a:latin typeface="Helvetica" pitchFamily="2" charset="0"/>
              <a:cs typeface="Arial Hebrew" pitchFamily="2" charset="-79"/>
              <a:sym typeface="Helvetica Light"/>
            </a:endParaRPr>
          </a:p>
        </p:txBody>
      </p:sp>
      <p:grpSp>
        <p:nvGrpSpPr>
          <p:cNvPr id="3" name="Group 2">
            <a:extLst>
              <a:ext uri="{FF2B5EF4-FFF2-40B4-BE49-F238E27FC236}">
                <a16:creationId xmlns:a16="http://schemas.microsoft.com/office/drawing/2014/main" id="{FBEB9BD2-4479-834B-AE5D-DFEF291EB055}"/>
              </a:ext>
            </a:extLst>
          </p:cNvPr>
          <p:cNvGrpSpPr/>
          <p:nvPr/>
        </p:nvGrpSpPr>
        <p:grpSpPr>
          <a:xfrm>
            <a:off x="3762528" y="1624378"/>
            <a:ext cx="4551917" cy="2533623"/>
            <a:chOff x="2470027" y="1218282"/>
            <a:chExt cx="4528969" cy="2409713"/>
          </a:xfrm>
        </p:grpSpPr>
        <p:sp>
          <p:nvSpPr>
            <p:cNvPr id="6" name="Cloud 5">
              <a:extLst>
                <a:ext uri="{FF2B5EF4-FFF2-40B4-BE49-F238E27FC236}">
                  <a16:creationId xmlns:a16="http://schemas.microsoft.com/office/drawing/2014/main" id="{3B25B297-0847-8549-A11A-DF8114E76791}"/>
                </a:ext>
              </a:extLst>
            </p:cNvPr>
            <p:cNvSpPr/>
            <p:nvPr/>
          </p:nvSpPr>
          <p:spPr>
            <a:xfrm>
              <a:off x="2470027" y="1218282"/>
              <a:ext cx="4528969" cy="2409713"/>
            </a:xfrm>
            <a:prstGeom prst="cloud">
              <a:avLst/>
            </a:prstGeom>
            <a:ln w="254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dirty="0">
                <a:ln>
                  <a:noFill/>
                </a:ln>
                <a:solidFill>
                  <a:srgbClr val="000000"/>
                </a:solidFill>
                <a:effectLst/>
                <a:uLnTx/>
                <a:uFillTx/>
                <a:latin typeface="Helvetica Light"/>
                <a:sym typeface="Helvetica Light"/>
              </a:endParaRPr>
            </a:p>
          </p:txBody>
        </p:sp>
        <p:cxnSp>
          <p:nvCxnSpPr>
            <p:cNvPr id="7" name="Straight Connector 6">
              <a:extLst>
                <a:ext uri="{FF2B5EF4-FFF2-40B4-BE49-F238E27FC236}">
                  <a16:creationId xmlns:a16="http://schemas.microsoft.com/office/drawing/2014/main" id="{4DF0A888-6B75-B946-AA74-3C412A0C6912}"/>
                </a:ext>
              </a:extLst>
            </p:cNvPr>
            <p:cNvCxnSpPr>
              <a:cxnSpLocks/>
              <a:stCxn id="15" idx="0"/>
              <a:endCxn id="10" idx="1"/>
            </p:cNvCxnSpPr>
            <p:nvPr/>
          </p:nvCxnSpPr>
          <p:spPr bwMode="auto">
            <a:xfrm flipV="1">
              <a:off x="2913470" y="1686941"/>
              <a:ext cx="889689" cy="561411"/>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ACF9E08D-7326-2A4F-A072-176A2EDE9EC0}"/>
                </a:ext>
              </a:extLst>
            </p:cNvPr>
            <p:cNvCxnSpPr>
              <a:cxnSpLocks/>
              <a:stCxn id="14" idx="3"/>
              <a:endCxn id="13" idx="2"/>
            </p:cNvCxnSpPr>
            <p:nvPr/>
          </p:nvCxnSpPr>
          <p:spPr bwMode="auto">
            <a:xfrm flipV="1">
              <a:off x="5787730" y="2639527"/>
              <a:ext cx="684150" cy="461377"/>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E0F1FD63-43BE-1846-BCA2-28523CABDC8B}"/>
                </a:ext>
              </a:extLst>
            </p:cNvPr>
            <p:cNvCxnSpPr>
              <a:cxnSpLocks/>
              <a:stCxn id="10" idx="3"/>
              <a:endCxn id="12" idx="1"/>
            </p:cNvCxnSpPr>
            <p:nvPr/>
          </p:nvCxnSpPr>
          <p:spPr bwMode="auto">
            <a:xfrm flipV="1">
              <a:off x="4253785" y="1678442"/>
              <a:ext cx="1218665" cy="8499"/>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10" name="Picture 3">
              <a:extLst>
                <a:ext uri="{FF2B5EF4-FFF2-40B4-BE49-F238E27FC236}">
                  <a16:creationId xmlns:a16="http://schemas.microsoft.com/office/drawing/2014/main" id="{7174B0AF-8531-3944-B017-BD4D90358DD7}"/>
                </a:ext>
              </a:extLst>
            </p:cNvPr>
            <p:cNvPicPr>
              <a:picLocks noChangeArrowheads="1"/>
            </p:cNvPicPr>
            <p:nvPr/>
          </p:nvPicPr>
          <p:blipFill>
            <a:blip r:embed="rId4">
              <a:duotone>
                <a:prstClr val="black"/>
                <a:schemeClr val="accent2">
                  <a:tint val="45000"/>
                  <a:satMod val="400000"/>
                </a:schemeClr>
              </a:duotone>
            </a:blip>
            <a:srcRect/>
            <a:stretch>
              <a:fillRect/>
            </a:stretch>
          </p:blipFill>
          <p:spPr bwMode="auto">
            <a:xfrm>
              <a:off x="3803159" y="1507095"/>
              <a:ext cx="450626" cy="359691"/>
            </a:xfrm>
            <a:prstGeom prst="rect">
              <a:avLst/>
            </a:prstGeom>
            <a:noFill/>
            <a:ln w="12700">
              <a:noFill/>
              <a:miter lim="800000"/>
              <a:headEnd/>
              <a:tailEnd/>
            </a:ln>
            <a:effectLst/>
          </p:spPr>
        </p:pic>
        <p:cxnSp>
          <p:nvCxnSpPr>
            <p:cNvPr id="11" name="Straight Connector 10">
              <a:extLst>
                <a:ext uri="{FF2B5EF4-FFF2-40B4-BE49-F238E27FC236}">
                  <a16:creationId xmlns:a16="http://schemas.microsoft.com/office/drawing/2014/main" id="{AAC26E77-9131-7249-A3EE-41E8BF29FA71}"/>
                </a:ext>
              </a:extLst>
            </p:cNvPr>
            <p:cNvCxnSpPr>
              <a:cxnSpLocks/>
              <a:stCxn id="13" idx="0"/>
              <a:endCxn id="12" idx="3"/>
            </p:cNvCxnSpPr>
            <p:nvPr/>
          </p:nvCxnSpPr>
          <p:spPr bwMode="auto">
            <a:xfrm flipH="1" flipV="1">
              <a:off x="5923076" y="1678442"/>
              <a:ext cx="548804" cy="601394"/>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12" name="Picture 3">
              <a:extLst>
                <a:ext uri="{FF2B5EF4-FFF2-40B4-BE49-F238E27FC236}">
                  <a16:creationId xmlns:a16="http://schemas.microsoft.com/office/drawing/2014/main" id="{2BCDAE1F-E742-D94C-B05E-0822BA8BECD5}"/>
                </a:ext>
              </a:extLst>
            </p:cNvPr>
            <p:cNvPicPr>
              <a:picLocks noChangeArrowheads="1"/>
            </p:cNvPicPr>
            <p:nvPr/>
          </p:nvPicPr>
          <p:blipFill>
            <a:blip r:embed="rId4">
              <a:duotone>
                <a:prstClr val="black"/>
                <a:schemeClr val="accent2">
                  <a:tint val="45000"/>
                  <a:satMod val="400000"/>
                </a:schemeClr>
              </a:duotone>
            </a:blip>
            <a:srcRect/>
            <a:stretch>
              <a:fillRect/>
            </a:stretch>
          </p:blipFill>
          <p:spPr bwMode="auto">
            <a:xfrm>
              <a:off x="5472450" y="1498596"/>
              <a:ext cx="450626" cy="359691"/>
            </a:xfrm>
            <a:prstGeom prst="rect">
              <a:avLst/>
            </a:prstGeom>
            <a:noFill/>
            <a:ln w="12700">
              <a:noFill/>
              <a:miter lim="800000"/>
              <a:headEnd/>
              <a:tailEnd/>
            </a:ln>
            <a:effectLst/>
          </p:spPr>
        </p:pic>
        <p:pic>
          <p:nvPicPr>
            <p:cNvPr id="13" name="Picture 3">
              <a:extLst>
                <a:ext uri="{FF2B5EF4-FFF2-40B4-BE49-F238E27FC236}">
                  <a16:creationId xmlns:a16="http://schemas.microsoft.com/office/drawing/2014/main" id="{91228766-5D54-F748-84A5-46297F6B8E56}"/>
                </a:ext>
              </a:extLst>
            </p:cNvPr>
            <p:cNvPicPr>
              <a:picLocks noChangeArrowheads="1"/>
            </p:cNvPicPr>
            <p:nvPr/>
          </p:nvPicPr>
          <p:blipFill>
            <a:blip r:embed="rId4"/>
            <a:srcRect/>
            <a:stretch>
              <a:fillRect/>
            </a:stretch>
          </p:blipFill>
          <p:spPr bwMode="auto">
            <a:xfrm>
              <a:off x="6246567" y="2279836"/>
              <a:ext cx="450626" cy="359691"/>
            </a:xfrm>
            <a:prstGeom prst="rect">
              <a:avLst/>
            </a:prstGeom>
            <a:noFill/>
            <a:ln w="12700">
              <a:noFill/>
              <a:miter lim="800000"/>
              <a:headEnd/>
              <a:tailEnd/>
            </a:ln>
            <a:effectLst/>
          </p:spPr>
        </p:pic>
        <p:pic>
          <p:nvPicPr>
            <p:cNvPr id="14" name="Picture 3">
              <a:extLst>
                <a:ext uri="{FF2B5EF4-FFF2-40B4-BE49-F238E27FC236}">
                  <a16:creationId xmlns:a16="http://schemas.microsoft.com/office/drawing/2014/main" id="{366CEC5E-CC5A-E042-A285-55AA876D7BC5}"/>
                </a:ext>
              </a:extLst>
            </p:cNvPr>
            <p:cNvPicPr>
              <a:picLocks noChangeArrowheads="1"/>
            </p:cNvPicPr>
            <p:nvPr/>
          </p:nvPicPr>
          <p:blipFill>
            <a:blip r:embed="rId4">
              <a:duotone>
                <a:prstClr val="black"/>
                <a:schemeClr val="accent2">
                  <a:tint val="45000"/>
                  <a:satMod val="400000"/>
                </a:schemeClr>
              </a:duotone>
            </a:blip>
            <a:srcRect/>
            <a:stretch>
              <a:fillRect/>
            </a:stretch>
          </p:blipFill>
          <p:spPr bwMode="auto">
            <a:xfrm>
              <a:off x="5337104" y="2921058"/>
              <a:ext cx="450626" cy="359691"/>
            </a:xfrm>
            <a:prstGeom prst="rect">
              <a:avLst/>
            </a:prstGeom>
            <a:noFill/>
            <a:ln w="12700">
              <a:noFill/>
              <a:miter lim="800000"/>
              <a:headEnd/>
              <a:tailEnd/>
            </a:ln>
            <a:effectLst/>
          </p:spPr>
        </p:pic>
        <p:pic>
          <p:nvPicPr>
            <p:cNvPr id="15" name="Picture 3">
              <a:extLst>
                <a:ext uri="{FF2B5EF4-FFF2-40B4-BE49-F238E27FC236}">
                  <a16:creationId xmlns:a16="http://schemas.microsoft.com/office/drawing/2014/main" id="{24B1400A-C067-5140-83E3-4D25C31DDD30}"/>
                </a:ext>
              </a:extLst>
            </p:cNvPr>
            <p:cNvPicPr>
              <a:picLocks noChangeArrowheads="1"/>
            </p:cNvPicPr>
            <p:nvPr/>
          </p:nvPicPr>
          <p:blipFill>
            <a:blip r:embed="rId4">
              <a:grayscl/>
            </a:blip>
            <a:srcRect/>
            <a:stretch>
              <a:fillRect/>
            </a:stretch>
          </p:blipFill>
          <p:spPr bwMode="auto">
            <a:xfrm>
              <a:off x="2688157" y="2248352"/>
              <a:ext cx="450626" cy="359691"/>
            </a:xfrm>
            <a:prstGeom prst="rect">
              <a:avLst/>
            </a:prstGeom>
            <a:noFill/>
            <a:ln w="12700">
              <a:noFill/>
              <a:miter lim="800000"/>
              <a:headEnd/>
              <a:tailEnd/>
            </a:ln>
            <a:effectLst/>
          </p:spPr>
        </p:pic>
        <p:pic>
          <p:nvPicPr>
            <p:cNvPr id="16" name="Picture 3">
              <a:extLst>
                <a:ext uri="{FF2B5EF4-FFF2-40B4-BE49-F238E27FC236}">
                  <a16:creationId xmlns:a16="http://schemas.microsoft.com/office/drawing/2014/main" id="{B7977FEF-DAF4-4D45-8019-1F13AED48E56}"/>
                </a:ext>
              </a:extLst>
            </p:cNvPr>
            <p:cNvPicPr>
              <a:picLocks noChangeArrowheads="1"/>
            </p:cNvPicPr>
            <p:nvPr/>
          </p:nvPicPr>
          <p:blipFill>
            <a:blip r:embed="rId4">
              <a:duotone>
                <a:prstClr val="black"/>
                <a:schemeClr val="accent2">
                  <a:tint val="45000"/>
                  <a:satMod val="400000"/>
                </a:schemeClr>
              </a:duotone>
            </a:blip>
            <a:srcRect/>
            <a:stretch>
              <a:fillRect/>
            </a:stretch>
          </p:blipFill>
          <p:spPr bwMode="auto">
            <a:xfrm>
              <a:off x="3824995" y="2940474"/>
              <a:ext cx="450626" cy="359691"/>
            </a:xfrm>
            <a:prstGeom prst="rect">
              <a:avLst/>
            </a:prstGeom>
            <a:noFill/>
            <a:ln w="12700">
              <a:noFill/>
              <a:miter lim="800000"/>
              <a:headEnd/>
              <a:tailEnd/>
            </a:ln>
            <a:effectLst/>
          </p:spPr>
        </p:pic>
        <p:cxnSp>
          <p:nvCxnSpPr>
            <p:cNvPr id="17" name="Straight Connector 16">
              <a:extLst>
                <a:ext uri="{FF2B5EF4-FFF2-40B4-BE49-F238E27FC236}">
                  <a16:creationId xmlns:a16="http://schemas.microsoft.com/office/drawing/2014/main" id="{ADB5F3F7-4E2D-F045-B2A5-7B5D0725E06D}"/>
                </a:ext>
              </a:extLst>
            </p:cNvPr>
            <p:cNvCxnSpPr>
              <a:cxnSpLocks/>
              <a:stCxn id="15" idx="2"/>
              <a:endCxn id="16" idx="1"/>
            </p:cNvCxnSpPr>
            <p:nvPr/>
          </p:nvCxnSpPr>
          <p:spPr bwMode="auto">
            <a:xfrm>
              <a:off x="2913470" y="2608043"/>
              <a:ext cx="911525" cy="512277"/>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A61151D3-A9A3-5A49-BD81-BE5B08A56F7F}"/>
                </a:ext>
              </a:extLst>
            </p:cNvPr>
            <p:cNvCxnSpPr>
              <a:cxnSpLocks/>
              <a:stCxn id="14" idx="1"/>
              <a:endCxn id="16" idx="3"/>
            </p:cNvCxnSpPr>
            <p:nvPr/>
          </p:nvCxnSpPr>
          <p:spPr bwMode="auto">
            <a:xfrm flipH="1">
              <a:off x="4275621" y="3100904"/>
              <a:ext cx="1061483" cy="19416"/>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19" name="Picture 3">
              <a:extLst>
                <a:ext uri="{FF2B5EF4-FFF2-40B4-BE49-F238E27FC236}">
                  <a16:creationId xmlns:a16="http://schemas.microsoft.com/office/drawing/2014/main" id="{804AB819-1741-FD42-A0F8-87290C0A5BB1}"/>
                </a:ext>
              </a:extLst>
            </p:cNvPr>
            <p:cNvPicPr>
              <a:picLocks noChangeArrowheads="1"/>
            </p:cNvPicPr>
            <p:nvPr/>
          </p:nvPicPr>
          <p:blipFill>
            <a:blip r:embed="rId4">
              <a:duotone>
                <a:prstClr val="black"/>
                <a:schemeClr val="accent2">
                  <a:tint val="45000"/>
                  <a:satMod val="400000"/>
                </a:schemeClr>
              </a:duotone>
            </a:blip>
            <a:srcRect/>
            <a:stretch>
              <a:fillRect/>
            </a:stretch>
          </p:blipFill>
          <p:spPr bwMode="auto">
            <a:xfrm>
              <a:off x="3937030" y="2289877"/>
              <a:ext cx="383482" cy="266524"/>
            </a:xfrm>
            <a:prstGeom prst="rect">
              <a:avLst/>
            </a:prstGeom>
            <a:noFill/>
            <a:ln w="12700">
              <a:noFill/>
              <a:miter lim="800000"/>
              <a:headEnd/>
              <a:tailEnd/>
            </a:ln>
            <a:effectLst/>
          </p:spPr>
        </p:pic>
        <p:pic>
          <p:nvPicPr>
            <p:cNvPr id="20" name="Picture 3">
              <a:extLst>
                <a:ext uri="{FF2B5EF4-FFF2-40B4-BE49-F238E27FC236}">
                  <a16:creationId xmlns:a16="http://schemas.microsoft.com/office/drawing/2014/main" id="{0F948589-18DE-EA41-95C8-9B61E54BBCAD}"/>
                </a:ext>
              </a:extLst>
            </p:cNvPr>
            <p:cNvPicPr>
              <a:picLocks noChangeArrowheads="1"/>
            </p:cNvPicPr>
            <p:nvPr/>
          </p:nvPicPr>
          <p:blipFill>
            <a:blip r:embed="rId4"/>
            <a:srcRect/>
            <a:stretch>
              <a:fillRect/>
            </a:stretch>
          </p:blipFill>
          <p:spPr bwMode="auto">
            <a:xfrm>
              <a:off x="4881150" y="1994136"/>
              <a:ext cx="383482" cy="266524"/>
            </a:xfrm>
            <a:prstGeom prst="rect">
              <a:avLst/>
            </a:prstGeom>
            <a:noFill/>
            <a:ln w="12700">
              <a:noFill/>
              <a:miter lim="800000"/>
              <a:headEnd/>
              <a:tailEnd/>
            </a:ln>
            <a:effectLst/>
          </p:spPr>
        </p:pic>
        <p:cxnSp>
          <p:nvCxnSpPr>
            <p:cNvPr id="21" name="Straight Connector 20">
              <a:extLst>
                <a:ext uri="{FF2B5EF4-FFF2-40B4-BE49-F238E27FC236}">
                  <a16:creationId xmlns:a16="http://schemas.microsoft.com/office/drawing/2014/main" id="{1C4A45C7-7DA0-D74A-85DC-E8085CF203BF}"/>
                </a:ext>
              </a:extLst>
            </p:cNvPr>
            <p:cNvCxnSpPr>
              <a:cxnSpLocks/>
              <a:stCxn id="15" idx="3"/>
              <a:endCxn id="19" idx="1"/>
            </p:cNvCxnSpPr>
            <p:nvPr/>
          </p:nvCxnSpPr>
          <p:spPr bwMode="auto">
            <a:xfrm flipV="1">
              <a:off x="3138783" y="2423139"/>
              <a:ext cx="798247" cy="5059"/>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D19C08D6-2DE5-B641-AADD-1ECF6153D2D1}"/>
                </a:ext>
              </a:extLst>
            </p:cNvPr>
            <p:cNvCxnSpPr>
              <a:cxnSpLocks/>
              <a:stCxn id="19" idx="3"/>
              <a:endCxn id="20" idx="1"/>
            </p:cNvCxnSpPr>
            <p:nvPr/>
          </p:nvCxnSpPr>
          <p:spPr bwMode="auto">
            <a:xfrm flipV="1">
              <a:off x="4320512" y="2127398"/>
              <a:ext cx="560638" cy="295741"/>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23" name="Picture 3">
              <a:extLst>
                <a:ext uri="{FF2B5EF4-FFF2-40B4-BE49-F238E27FC236}">
                  <a16:creationId xmlns:a16="http://schemas.microsoft.com/office/drawing/2014/main" id="{5B1B86FC-43F3-204B-BA68-B9E2B86FD6F6}"/>
                </a:ext>
              </a:extLst>
            </p:cNvPr>
            <p:cNvPicPr>
              <a:picLocks noChangeArrowheads="1"/>
            </p:cNvPicPr>
            <p:nvPr/>
          </p:nvPicPr>
          <p:blipFill>
            <a:blip r:embed="rId4">
              <a:duotone>
                <a:prstClr val="black"/>
                <a:schemeClr val="accent2">
                  <a:tint val="45000"/>
                  <a:satMod val="400000"/>
                </a:schemeClr>
              </a:duotone>
            </a:blip>
            <a:srcRect/>
            <a:stretch>
              <a:fillRect/>
            </a:stretch>
          </p:blipFill>
          <p:spPr bwMode="auto">
            <a:xfrm>
              <a:off x="4881150" y="2526856"/>
              <a:ext cx="383482" cy="266524"/>
            </a:xfrm>
            <a:prstGeom prst="rect">
              <a:avLst/>
            </a:prstGeom>
            <a:noFill/>
            <a:ln w="12700">
              <a:noFill/>
              <a:miter lim="800000"/>
              <a:headEnd/>
              <a:tailEnd/>
            </a:ln>
            <a:effectLst/>
          </p:spPr>
        </p:pic>
        <p:cxnSp>
          <p:nvCxnSpPr>
            <p:cNvPr id="24" name="Straight Connector 23">
              <a:extLst>
                <a:ext uri="{FF2B5EF4-FFF2-40B4-BE49-F238E27FC236}">
                  <a16:creationId xmlns:a16="http://schemas.microsoft.com/office/drawing/2014/main" id="{A8C36AA4-9F7C-9E43-8990-5ED64802683A}"/>
                </a:ext>
              </a:extLst>
            </p:cNvPr>
            <p:cNvCxnSpPr>
              <a:cxnSpLocks/>
              <a:stCxn id="19" idx="3"/>
              <a:endCxn id="23" idx="1"/>
            </p:cNvCxnSpPr>
            <p:nvPr/>
          </p:nvCxnSpPr>
          <p:spPr bwMode="auto">
            <a:xfrm>
              <a:off x="4320512" y="2423139"/>
              <a:ext cx="560638" cy="236979"/>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17AB4FE0-56A8-4147-80E5-A5D05C47B0CA}"/>
                </a:ext>
              </a:extLst>
            </p:cNvPr>
            <p:cNvCxnSpPr>
              <a:cxnSpLocks/>
              <a:stCxn id="20" idx="3"/>
              <a:endCxn id="13" idx="1"/>
            </p:cNvCxnSpPr>
            <p:nvPr/>
          </p:nvCxnSpPr>
          <p:spPr bwMode="auto">
            <a:xfrm>
              <a:off x="5264632" y="2127398"/>
              <a:ext cx="981935" cy="332284"/>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ADE6CB9C-B52D-194E-9430-42369E725C29}"/>
                </a:ext>
              </a:extLst>
            </p:cNvPr>
            <p:cNvCxnSpPr>
              <a:cxnSpLocks/>
            </p:cNvCxnSpPr>
            <p:nvPr/>
          </p:nvCxnSpPr>
          <p:spPr bwMode="auto">
            <a:xfrm flipV="1">
              <a:off x="5264632" y="2459682"/>
              <a:ext cx="981935" cy="179846"/>
            </a:xfrm>
            <a:prstGeom prst="line">
              <a:avLst/>
            </a:prstGeom>
            <a:ln w="3175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grpSp>
      <p:cxnSp>
        <p:nvCxnSpPr>
          <p:cNvPr id="39" name="直线连接符 9">
            <a:extLst>
              <a:ext uri="{FF2B5EF4-FFF2-40B4-BE49-F238E27FC236}">
                <a16:creationId xmlns:a16="http://schemas.microsoft.com/office/drawing/2014/main" id="{E7EA40A8-6E9D-D04B-98C5-58F9CD8DC7DE}"/>
              </a:ext>
            </a:extLst>
          </p:cNvPr>
          <p:cNvCxnSpPr>
            <a:cxnSpLocks/>
          </p:cNvCxnSpPr>
          <p:nvPr/>
        </p:nvCxnSpPr>
        <p:spPr>
          <a:xfrm>
            <a:off x="1784519" y="2867275"/>
            <a:ext cx="1588519" cy="0"/>
          </a:xfrm>
          <a:prstGeom prst="line">
            <a:avLst/>
          </a:prstGeom>
          <a:ln w="101600">
            <a:solidFill>
              <a:srgbClr val="F15A2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Google Shape;93;p14">
            <a:extLst>
              <a:ext uri="{FF2B5EF4-FFF2-40B4-BE49-F238E27FC236}">
                <a16:creationId xmlns:a16="http://schemas.microsoft.com/office/drawing/2014/main" id="{5EDBF77D-9514-624B-AAEB-3CE315E68A70}"/>
              </a:ext>
            </a:extLst>
          </p:cNvPr>
          <p:cNvSpPr txBox="1">
            <a:spLocks/>
          </p:cNvSpPr>
          <p:nvPr/>
        </p:nvSpPr>
        <p:spPr>
          <a:xfrm>
            <a:off x="1978086" y="2316117"/>
            <a:ext cx="1073887" cy="638835"/>
          </a:xfrm>
          <a:prstGeom prst="rect">
            <a:avLst/>
          </a:prstGeom>
        </p:spPr>
        <p:txBody>
          <a:bodyPr spcFirstLastPara="1" vert="horz" wrap="square" lIns="91425" tIns="91425" rIns="91425" bIns="91425"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a:ln>
                  <a:noFill/>
                </a:ln>
                <a:solidFill>
                  <a:srgbClr val="F15A24"/>
                </a:solidFill>
                <a:effectLst/>
                <a:uLnTx/>
                <a:uFillTx/>
                <a:latin typeface="Helvetica" pitchFamily="2" charset="0"/>
                <a:ea typeface="Helvetica" charset="0"/>
                <a:cs typeface="Arial" panose="020B0604020202020204" pitchFamily="34" charset="0"/>
                <a:sym typeface="Helvetica Light"/>
              </a:rPr>
              <a:t>DDoS</a:t>
            </a:r>
          </a:p>
        </p:txBody>
      </p:sp>
      <p:pic>
        <p:nvPicPr>
          <p:cNvPr id="41" name="图片 15">
            <a:extLst>
              <a:ext uri="{FF2B5EF4-FFF2-40B4-BE49-F238E27FC236}">
                <a16:creationId xmlns:a16="http://schemas.microsoft.com/office/drawing/2014/main" id="{F5544E83-E5D2-C44E-98E1-B7450DEBCEB8}"/>
              </a:ext>
            </a:extLst>
          </p:cNvPr>
          <p:cNvPicPr>
            <a:picLocks noChangeAspect="1"/>
          </p:cNvPicPr>
          <p:nvPr/>
        </p:nvPicPr>
        <p:blipFill>
          <a:blip r:embed="rId5"/>
          <a:stretch>
            <a:fillRect/>
          </a:stretch>
        </p:blipFill>
        <p:spPr>
          <a:xfrm>
            <a:off x="452614" y="2306387"/>
            <a:ext cx="1223100" cy="1062755"/>
          </a:xfrm>
          <a:prstGeom prst="rect">
            <a:avLst/>
          </a:prstGeom>
        </p:spPr>
      </p:pic>
      <p:pic>
        <p:nvPicPr>
          <p:cNvPr id="42" name="Picture 41">
            <a:extLst>
              <a:ext uri="{FF2B5EF4-FFF2-40B4-BE49-F238E27FC236}">
                <a16:creationId xmlns:a16="http://schemas.microsoft.com/office/drawing/2014/main" id="{A79A6B68-C527-5947-9AD3-6C34BA24C2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00771" y="2268882"/>
            <a:ext cx="876965" cy="876965"/>
          </a:xfrm>
          <a:prstGeom prst="rect">
            <a:avLst/>
          </a:prstGeom>
        </p:spPr>
      </p:pic>
      <p:pic>
        <p:nvPicPr>
          <p:cNvPr id="43" name="Picture 42">
            <a:extLst>
              <a:ext uri="{FF2B5EF4-FFF2-40B4-BE49-F238E27FC236}">
                <a16:creationId xmlns:a16="http://schemas.microsoft.com/office/drawing/2014/main" id="{67AEE958-04B8-BB4A-8696-FCB979D89C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65956" y="2335943"/>
            <a:ext cx="876965" cy="876965"/>
          </a:xfrm>
          <a:prstGeom prst="rect">
            <a:avLst/>
          </a:prstGeom>
        </p:spPr>
      </p:pic>
      <p:pic>
        <p:nvPicPr>
          <p:cNvPr id="44" name="Picture 43">
            <a:extLst>
              <a:ext uri="{FF2B5EF4-FFF2-40B4-BE49-F238E27FC236}">
                <a16:creationId xmlns:a16="http://schemas.microsoft.com/office/drawing/2014/main" id="{D8260AA2-EDD8-8749-9F82-49F8D409BD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13915" y="2382480"/>
            <a:ext cx="876965" cy="876965"/>
          </a:xfrm>
          <a:prstGeom prst="rect">
            <a:avLst/>
          </a:prstGeom>
        </p:spPr>
      </p:pic>
      <p:sp>
        <p:nvSpPr>
          <p:cNvPr id="37" name="Rectangle 36">
            <a:extLst>
              <a:ext uri="{FF2B5EF4-FFF2-40B4-BE49-F238E27FC236}">
                <a16:creationId xmlns:a16="http://schemas.microsoft.com/office/drawing/2014/main" id="{43279958-7478-9347-93EE-DE68F6EE1395}"/>
              </a:ext>
            </a:extLst>
          </p:cNvPr>
          <p:cNvSpPr/>
          <p:nvPr/>
        </p:nvSpPr>
        <p:spPr>
          <a:xfrm>
            <a:off x="10187798" y="3369299"/>
            <a:ext cx="1492157" cy="420564"/>
          </a:xfrm>
          <a:prstGeom prst="rect">
            <a:avLst/>
          </a:prstGeom>
        </p:spPr>
        <p:txBody>
          <a:bodyPr wrap="square">
            <a:spAutoFit/>
          </a:body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133" b="0" i="0" u="none" strike="noStrike" kern="0" cap="none" spc="0" normalizeH="0" baseline="0" noProof="0" dirty="0">
                <a:ln>
                  <a:noFill/>
                </a:ln>
                <a:solidFill>
                  <a:srgbClr val="000000"/>
                </a:solidFill>
                <a:effectLst/>
                <a:uLnTx/>
                <a:uFillTx/>
                <a:latin typeface="Helvetica" pitchFamily="2" charset="0"/>
                <a:sym typeface="Helvetica Light"/>
              </a:rPr>
              <a:t>Victims</a:t>
            </a:r>
          </a:p>
        </p:txBody>
      </p:sp>
      <p:cxnSp>
        <p:nvCxnSpPr>
          <p:cNvPr id="38" name="直线连接符 9">
            <a:extLst>
              <a:ext uri="{FF2B5EF4-FFF2-40B4-BE49-F238E27FC236}">
                <a16:creationId xmlns:a16="http://schemas.microsoft.com/office/drawing/2014/main" id="{ADEAB454-7819-D840-A7EB-A73AFB87B0BA}"/>
              </a:ext>
            </a:extLst>
          </p:cNvPr>
          <p:cNvCxnSpPr>
            <a:cxnSpLocks/>
          </p:cNvCxnSpPr>
          <p:nvPr/>
        </p:nvCxnSpPr>
        <p:spPr>
          <a:xfrm>
            <a:off x="8610600" y="2820963"/>
            <a:ext cx="1206469" cy="0"/>
          </a:xfrm>
          <a:prstGeom prst="line">
            <a:avLst/>
          </a:prstGeom>
          <a:ln w="1016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7" name="Picture 3">
            <a:extLst>
              <a:ext uri="{FF2B5EF4-FFF2-40B4-BE49-F238E27FC236}">
                <a16:creationId xmlns:a16="http://schemas.microsoft.com/office/drawing/2014/main" id="{604C8E50-F26A-3F4E-92D0-3E31063B8C3D}"/>
              </a:ext>
            </a:extLst>
          </p:cNvPr>
          <p:cNvPicPr>
            <a:picLocks noChangeArrowheads="1"/>
          </p:cNvPicPr>
          <p:nvPr/>
        </p:nvPicPr>
        <p:blipFill>
          <a:blip r:embed="rId4">
            <a:grayscl/>
          </a:blip>
          <a:srcRect/>
          <a:stretch>
            <a:fillRect/>
          </a:stretch>
        </p:blipFill>
        <p:spPr bwMode="auto">
          <a:xfrm>
            <a:off x="3450325" y="4181993"/>
            <a:ext cx="624407" cy="541471"/>
          </a:xfrm>
          <a:prstGeom prst="rect">
            <a:avLst/>
          </a:prstGeom>
          <a:noFill/>
          <a:ln w="12700">
            <a:noFill/>
            <a:miter lim="800000"/>
            <a:headEnd/>
            <a:tailEnd/>
          </a:ln>
          <a:effectLst/>
        </p:spPr>
      </p:pic>
      <p:sp>
        <p:nvSpPr>
          <p:cNvPr id="48" name="TextBox 47">
            <a:extLst>
              <a:ext uri="{FF2B5EF4-FFF2-40B4-BE49-F238E27FC236}">
                <a16:creationId xmlns:a16="http://schemas.microsoft.com/office/drawing/2014/main" id="{92813968-18B4-A845-A22B-5FFDB9AAE67B}"/>
              </a:ext>
            </a:extLst>
          </p:cNvPr>
          <p:cNvSpPr txBox="1"/>
          <p:nvPr/>
        </p:nvSpPr>
        <p:spPr>
          <a:xfrm>
            <a:off x="2708871" y="4181993"/>
            <a:ext cx="855180" cy="543675"/>
          </a:xfrm>
          <a:prstGeom prst="rect">
            <a:avLst/>
          </a:prstGeom>
          <a:noFill/>
        </p:spPr>
        <p:txBody>
          <a:bodyPr wrap="square" rtlCol="0">
            <a:spAutoFit/>
          </a:body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933" b="1" i="0" u="none" strike="noStrike" kern="0" cap="none" spc="0" normalizeH="0" baseline="0" noProof="0" dirty="0">
                <a:ln>
                  <a:noFill/>
                </a:ln>
                <a:solidFill>
                  <a:srgbClr val="000000"/>
                </a:solidFill>
                <a:effectLst/>
                <a:uLnTx/>
                <a:uFillTx/>
                <a:latin typeface="Helvetica" pitchFamily="2" charset="0"/>
                <a:sym typeface="Helvetica Light"/>
              </a:rPr>
              <a:t>1.</a:t>
            </a:r>
          </a:p>
        </p:txBody>
      </p:sp>
      <p:sp>
        <p:nvSpPr>
          <p:cNvPr id="49" name="TextBox 48">
            <a:extLst>
              <a:ext uri="{FF2B5EF4-FFF2-40B4-BE49-F238E27FC236}">
                <a16:creationId xmlns:a16="http://schemas.microsoft.com/office/drawing/2014/main" id="{F30EC6E9-64CA-6C4D-817F-721BAC5C627C}"/>
              </a:ext>
            </a:extLst>
          </p:cNvPr>
          <p:cNvSpPr txBox="1"/>
          <p:nvPr/>
        </p:nvSpPr>
        <p:spPr>
          <a:xfrm>
            <a:off x="4370885" y="4259706"/>
            <a:ext cx="3802896" cy="420564"/>
          </a:xfrm>
          <a:prstGeom prst="rect">
            <a:avLst/>
          </a:prstGeom>
          <a:solidFill>
            <a:schemeClr val="accent2">
              <a:lumMod val="20000"/>
              <a:lumOff val="80000"/>
            </a:schemeClr>
          </a:solidFill>
          <a:ln w="25400">
            <a:solidFill>
              <a:schemeClr val="tx2"/>
            </a:solidFill>
          </a:ln>
        </p:spPr>
        <p:txBody>
          <a:bodyPr wrap="square" rtlCol="0">
            <a:spAutoFit/>
          </a:body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133" b="0" i="0" u="none" strike="noStrike" kern="0" cap="none" spc="0" normalizeH="0" baseline="0" noProof="0" dirty="0">
                <a:ln>
                  <a:noFill/>
                </a:ln>
                <a:solidFill>
                  <a:srgbClr val="000000"/>
                </a:solidFill>
                <a:effectLst/>
                <a:uLnTx/>
                <a:uFillTx/>
                <a:latin typeface="Helvetica" pitchFamily="2" charset="0"/>
                <a:sym typeface="Helvetica Light"/>
              </a:rPr>
              <a:t>Broad-Spectrum Detection</a:t>
            </a:r>
          </a:p>
        </p:txBody>
      </p:sp>
      <p:pic>
        <p:nvPicPr>
          <p:cNvPr id="52" name="Picture 51">
            <a:extLst>
              <a:ext uri="{FF2B5EF4-FFF2-40B4-BE49-F238E27FC236}">
                <a16:creationId xmlns:a16="http://schemas.microsoft.com/office/drawing/2014/main" id="{13178689-D1E8-4F4F-8BEE-708936CC6C5D}"/>
              </a:ext>
            </a:extLst>
          </p:cNvPr>
          <p:cNvPicPr>
            <a:picLocks noChangeAspect="1"/>
          </p:cNvPicPr>
          <p:nvPr/>
        </p:nvPicPr>
        <p:blipFill>
          <a:blip r:embed="rId7"/>
          <a:stretch>
            <a:fillRect/>
          </a:stretch>
        </p:blipFill>
        <p:spPr>
          <a:xfrm>
            <a:off x="3154861" y="5061910"/>
            <a:ext cx="1215331" cy="796421"/>
          </a:xfrm>
          <a:prstGeom prst="rect">
            <a:avLst/>
          </a:prstGeom>
        </p:spPr>
      </p:pic>
      <p:sp>
        <p:nvSpPr>
          <p:cNvPr id="54" name="TextBox 53">
            <a:extLst>
              <a:ext uri="{FF2B5EF4-FFF2-40B4-BE49-F238E27FC236}">
                <a16:creationId xmlns:a16="http://schemas.microsoft.com/office/drawing/2014/main" id="{9BF87BE1-175B-D947-809E-1196D31BB6DA}"/>
              </a:ext>
            </a:extLst>
          </p:cNvPr>
          <p:cNvSpPr txBox="1"/>
          <p:nvPr/>
        </p:nvSpPr>
        <p:spPr>
          <a:xfrm>
            <a:off x="2708871" y="5195013"/>
            <a:ext cx="855180" cy="543675"/>
          </a:xfrm>
          <a:prstGeom prst="rect">
            <a:avLst/>
          </a:prstGeom>
          <a:noFill/>
        </p:spPr>
        <p:txBody>
          <a:bodyPr wrap="square" rtlCol="0">
            <a:spAutoFit/>
          </a:body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933" b="1" i="0" u="none" strike="noStrike" kern="0" cap="none" spc="0" normalizeH="0" baseline="0" noProof="0" dirty="0">
                <a:ln>
                  <a:noFill/>
                </a:ln>
                <a:solidFill>
                  <a:srgbClr val="000000"/>
                </a:solidFill>
                <a:effectLst/>
                <a:uLnTx/>
                <a:uFillTx/>
                <a:latin typeface="Helvetica" pitchFamily="2" charset="0"/>
                <a:sym typeface="Helvetica Light"/>
              </a:rPr>
              <a:t>2.</a:t>
            </a:r>
          </a:p>
        </p:txBody>
      </p:sp>
      <p:sp>
        <p:nvSpPr>
          <p:cNvPr id="55" name="TextBox 54">
            <a:extLst>
              <a:ext uri="{FF2B5EF4-FFF2-40B4-BE49-F238E27FC236}">
                <a16:creationId xmlns:a16="http://schemas.microsoft.com/office/drawing/2014/main" id="{8E85963D-A83C-B145-92AD-977919CD5DB9}"/>
              </a:ext>
            </a:extLst>
          </p:cNvPr>
          <p:cNvSpPr txBox="1"/>
          <p:nvPr/>
        </p:nvSpPr>
        <p:spPr>
          <a:xfrm>
            <a:off x="2708871" y="6165658"/>
            <a:ext cx="855180" cy="543675"/>
          </a:xfrm>
          <a:prstGeom prst="rect">
            <a:avLst/>
          </a:prstGeom>
          <a:noFill/>
        </p:spPr>
        <p:txBody>
          <a:bodyPr wrap="square" rtlCol="0">
            <a:spAutoFit/>
          </a:body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933" b="1" i="0" u="none" strike="noStrike" kern="0" cap="none" spc="0" normalizeH="0" baseline="0" noProof="0" dirty="0">
                <a:ln>
                  <a:noFill/>
                </a:ln>
                <a:solidFill>
                  <a:srgbClr val="000000"/>
                </a:solidFill>
                <a:effectLst/>
                <a:uLnTx/>
                <a:uFillTx/>
                <a:latin typeface="Helvetica" pitchFamily="2" charset="0"/>
                <a:sym typeface="Helvetica Light"/>
              </a:rPr>
              <a:t>3.</a:t>
            </a:r>
          </a:p>
        </p:txBody>
      </p:sp>
      <p:pic>
        <p:nvPicPr>
          <p:cNvPr id="59" name="Picture 58">
            <a:extLst>
              <a:ext uri="{FF2B5EF4-FFF2-40B4-BE49-F238E27FC236}">
                <a16:creationId xmlns:a16="http://schemas.microsoft.com/office/drawing/2014/main" id="{C74B57FE-E8A4-A540-877A-50591FC1C8DC}"/>
              </a:ext>
            </a:extLst>
          </p:cNvPr>
          <p:cNvPicPr>
            <a:picLocks noChangeAspect="1"/>
          </p:cNvPicPr>
          <p:nvPr/>
        </p:nvPicPr>
        <p:blipFill>
          <a:blip r:embed="rId7"/>
          <a:stretch>
            <a:fillRect/>
          </a:stretch>
        </p:blipFill>
        <p:spPr>
          <a:xfrm>
            <a:off x="4655316" y="929710"/>
            <a:ext cx="1215331" cy="796421"/>
          </a:xfrm>
          <a:prstGeom prst="rect">
            <a:avLst/>
          </a:prstGeom>
        </p:spPr>
      </p:pic>
      <p:sp>
        <p:nvSpPr>
          <p:cNvPr id="60" name="Rectangle 59">
            <a:extLst>
              <a:ext uri="{FF2B5EF4-FFF2-40B4-BE49-F238E27FC236}">
                <a16:creationId xmlns:a16="http://schemas.microsoft.com/office/drawing/2014/main" id="{33C9AE12-7A57-AA42-898A-13E46A3BA42B}"/>
              </a:ext>
            </a:extLst>
          </p:cNvPr>
          <p:cNvSpPr/>
          <p:nvPr/>
        </p:nvSpPr>
        <p:spPr>
          <a:xfrm>
            <a:off x="5740916" y="1092688"/>
            <a:ext cx="1492157" cy="420564"/>
          </a:xfrm>
          <a:prstGeom prst="rect">
            <a:avLst/>
          </a:prstGeom>
        </p:spPr>
        <p:txBody>
          <a:bodyPr wrap="square">
            <a:spAutoFit/>
          </a:body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133" b="0" i="0" u="none" strike="noStrike" kern="0" cap="none" spc="0" normalizeH="0" baseline="0" noProof="0" dirty="0">
                <a:ln>
                  <a:noFill/>
                </a:ln>
                <a:solidFill>
                  <a:srgbClr val="000000"/>
                </a:solidFill>
                <a:effectLst/>
                <a:uLnTx/>
                <a:uFillTx/>
                <a:latin typeface="Helvetica" pitchFamily="2" charset="0"/>
                <a:sym typeface="Helvetica Light"/>
              </a:rPr>
              <a:t>Controller</a:t>
            </a:r>
          </a:p>
        </p:txBody>
      </p:sp>
      <p:pic>
        <p:nvPicPr>
          <p:cNvPr id="61" name="Picture 3">
            <a:extLst>
              <a:ext uri="{FF2B5EF4-FFF2-40B4-BE49-F238E27FC236}">
                <a16:creationId xmlns:a16="http://schemas.microsoft.com/office/drawing/2014/main" id="{125B181A-8B4E-7643-832F-3C4121F9D922}"/>
              </a:ext>
            </a:extLst>
          </p:cNvPr>
          <p:cNvPicPr>
            <a:picLocks noChangeArrowheads="1"/>
          </p:cNvPicPr>
          <p:nvPr/>
        </p:nvPicPr>
        <p:blipFill>
          <a:blip r:embed="rId4">
            <a:duotone>
              <a:prstClr val="black"/>
              <a:schemeClr val="accent2">
                <a:tint val="45000"/>
                <a:satMod val="400000"/>
              </a:schemeClr>
            </a:duotone>
          </a:blip>
          <a:srcRect/>
          <a:stretch>
            <a:fillRect/>
          </a:stretch>
        </p:blipFill>
        <p:spPr bwMode="auto">
          <a:xfrm>
            <a:off x="3450323" y="6182182"/>
            <a:ext cx="624407" cy="541471"/>
          </a:xfrm>
          <a:prstGeom prst="rect">
            <a:avLst/>
          </a:prstGeom>
          <a:noFill/>
          <a:ln w="12700">
            <a:noFill/>
            <a:miter lim="800000"/>
            <a:headEnd/>
            <a:tailEnd/>
          </a:ln>
          <a:effectLst/>
        </p:spPr>
      </p:pic>
      <p:sp>
        <p:nvSpPr>
          <p:cNvPr id="62" name="TextBox 61">
            <a:extLst>
              <a:ext uri="{FF2B5EF4-FFF2-40B4-BE49-F238E27FC236}">
                <a16:creationId xmlns:a16="http://schemas.microsoft.com/office/drawing/2014/main" id="{44C8EA22-11E6-0848-87EB-2CB283E2EC95}"/>
              </a:ext>
            </a:extLst>
          </p:cNvPr>
          <p:cNvSpPr txBox="1"/>
          <p:nvPr/>
        </p:nvSpPr>
        <p:spPr>
          <a:xfrm>
            <a:off x="4346109" y="5182174"/>
            <a:ext cx="3802896" cy="420564"/>
          </a:xfrm>
          <a:prstGeom prst="rect">
            <a:avLst/>
          </a:prstGeom>
          <a:solidFill>
            <a:schemeClr val="accent2">
              <a:lumMod val="20000"/>
              <a:lumOff val="80000"/>
            </a:schemeClr>
          </a:solidFill>
          <a:ln w="25400">
            <a:solidFill>
              <a:schemeClr val="tx2"/>
            </a:solidFill>
          </a:ln>
        </p:spPr>
        <p:txBody>
          <a:bodyPr wrap="square" rtlCol="0">
            <a:spAutoFit/>
          </a:body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133" b="0" i="0" u="none" strike="noStrike" kern="0" cap="none" spc="0" normalizeH="0" baseline="0" noProof="0" dirty="0">
                <a:ln>
                  <a:noFill/>
                </a:ln>
                <a:solidFill>
                  <a:srgbClr val="000000"/>
                </a:solidFill>
                <a:effectLst/>
                <a:uLnTx/>
                <a:uFillTx/>
                <a:latin typeface="Helvetica" pitchFamily="2" charset="0"/>
                <a:sym typeface="Helvetica Light"/>
              </a:rPr>
              <a:t>Dynamic Resource Allocation</a:t>
            </a:r>
          </a:p>
        </p:txBody>
      </p:sp>
      <p:sp>
        <p:nvSpPr>
          <p:cNvPr id="63" name="TextBox 62">
            <a:extLst>
              <a:ext uri="{FF2B5EF4-FFF2-40B4-BE49-F238E27FC236}">
                <a16:creationId xmlns:a16="http://schemas.microsoft.com/office/drawing/2014/main" id="{277F078C-40F0-F940-8642-9F395E1FCA82}"/>
              </a:ext>
            </a:extLst>
          </p:cNvPr>
          <p:cNvSpPr txBox="1"/>
          <p:nvPr/>
        </p:nvSpPr>
        <p:spPr>
          <a:xfrm>
            <a:off x="4327095" y="6182182"/>
            <a:ext cx="3802896" cy="420564"/>
          </a:xfrm>
          <a:prstGeom prst="rect">
            <a:avLst/>
          </a:prstGeom>
          <a:solidFill>
            <a:schemeClr val="accent2">
              <a:lumMod val="20000"/>
              <a:lumOff val="80000"/>
            </a:schemeClr>
          </a:solidFill>
          <a:ln w="25400">
            <a:solidFill>
              <a:schemeClr val="tx2"/>
            </a:solidFill>
          </a:ln>
        </p:spPr>
        <p:txBody>
          <a:bodyPr wrap="square" rtlCol="0">
            <a:spAutoFit/>
          </a:body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133" b="0" i="0" u="none" strike="noStrike" kern="0" cap="none" spc="0" normalizeH="0" baseline="0" noProof="0" dirty="0">
                <a:ln>
                  <a:noFill/>
                </a:ln>
                <a:solidFill>
                  <a:srgbClr val="000000"/>
                </a:solidFill>
                <a:effectLst/>
                <a:uLnTx/>
                <a:uFillTx/>
                <a:latin typeface="Helvetica" pitchFamily="2" charset="0"/>
                <a:sym typeface="Helvetica Light"/>
              </a:rPr>
              <a:t>Fast On-demand Mitigation</a:t>
            </a:r>
          </a:p>
        </p:txBody>
      </p:sp>
      <p:cxnSp>
        <p:nvCxnSpPr>
          <p:cNvPr id="64" name="直线连接符 12">
            <a:extLst>
              <a:ext uri="{FF2B5EF4-FFF2-40B4-BE49-F238E27FC236}">
                <a16:creationId xmlns:a16="http://schemas.microsoft.com/office/drawing/2014/main" id="{84C103C0-9AE6-6B46-B68E-BCD32B9D8C09}"/>
              </a:ext>
            </a:extLst>
          </p:cNvPr>
          <p:cNvCxnSpPr>
            <a:cxnSpLocks/>
          </p:cNvCxnSpPr>
          <p:nvPr/>
        </p:nvCxnSpPr>
        <p:spPr>
          <a:xfrm>
            <a:off x="2576548" y="4435177"/>
            <a:ext cx="0" cy="2094185"/>
          </a:xfrm>
          <a:prstGeom prst="line">
            <a:avLst/>
          </a:prstGeom>
          <a:ln w="152400">
            <a:solidFill>
              <a:srgbClr val="00B9A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136198"/>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7E7B499-C05C-134F-8E06-742A34E844F5}"/>
              </a:ext>
            </a:extLst>
          </p:cNvPr>
          <p:cNvSpPr>
            <a:spLocks noGrp="1"/>
          </p:cNvSpPr>
          <p:nvPr>
            <p:ph type="sldNum" sz="quarter" idx="4"/>
          </p:nvPr>
        </p:nvSpPr>
        <p:spPr/>
        <p:txBody>
          <a:bodyPr/>
          <a:lstStyle/>
          <a:p>
            <a:pPr marL="0" marR="0" lvl="0" indent="0" algn="r" defTabSz="550320" rtl="0" eaLnBrk="1" fontAlgn="auto" latinLnBrk="0" hangingPunct="0">
              <a:lnSpc>
                <a:spcPct val="100000"/>
              </a:lnSpc>
              <a:spcBef>
                <a:spcPts val="0"/>
              </a:spcBef>
              <a:spcAft>
                <a:spcPts val="0"/>
              </a:spcAft>
              <a:buClrTx/>
              <a:buSzTx/>
              <a:buFontTx/>
              <a:buNone/>
              <a:tabLst/>
              <a:defRPr/>
            </a:pPr>
            <a:fld id="{BFF01206-8078-D04A-AD89-87956AD8AB46}" type="slidenum">
              <a:rPr kumimoji="0" lang="en-US" sz="1867" b="0" i="0" u="none" strike="noStrike" kern="0" cap="none" spc="0" normalizeH="0" baseline="0" noProof="0">
                <a:ln>
                  <a:noFill/>
                </a:ln>
                <a:solidFill>
                  <a:srgbClr val="000000">
                    <a:tint val="75000"/>
                  </a:srgbClr>
                </a:solidFill>
                <a:effectLst/>
                <a:uLnTx/>
                <a:uFillTx/>
                <a:latin typeface="Raleway" panose="020B0503030101060003" pitchFamily="34" charset="77"/>
                <a:sym typeface="Helvetica Light"/>
              </a:rPr>
              <a:pPr marL="0" marR="0" lvl="0" indent="0" algn="r" defTabSz="550320" rtl="0" eaLnBrk="1" fontAlgn="auto" latinLnBrk="0" hangingPunct="0">
                <a:lnSpc>
                  <a:spcPct val="100000"/>
                </a:lnSpc>
                <a:spcBef>
                  <a:spcPts val="0"/>
                </a:spcBef>
                <a:spcAft>
                  <a:spcPts val="0"/>
                </a:spcAft>
                <a:buClrTx/>
                <a:buSzTx/>
                <a:buFontTx/>
                <a:buNone/>
                <a:tabLst/>
                <a:defRPr/>
              </a:pPr>
              <a:t>47</a:t>
            </a:fld>
            <a:endParaRPr kumimoji="0" lang="en-US" sz="1867" b="0" i="0" u="none" strike="noStrike" kern="0" cap="none" spc="0" normalizeH="0" baseline="0" noProof="0" dirty="0">
              <a:ln>
                <a:noFill/>
              </a:ln>
              <a:solidFill>
                <a:srgbClr val="000000">
                  <a:tint val="75000"/>
                </a:srgbClr>
              </a:solidFill>
              <a:effectLst/>
              <a:uLnTx/>
              <a:uFillTx/>
              <a:latin typeface="Raleway" panose="020B0503030101060003" pitchFamily="34" charset="77"/>
              <a:sym typeface="Helvetica Light"/>
            </a:endParaRPr>
          </a:p>
        </p:txBody>
      </p:sp>
      <p:pic>
        <p:nvPicPr>
          <p:cNvPr id="33" name="图片 4">
            <a:extLst>
              <a:ext uri="{FF2B5EF4-FFF2-40B4-BE49-F238E27FC236}">
                <a16:creationId xmlns:a16="http://schemas.microsoft.com/office/drawing/2014/main" id="{5F43F5F2-C375-B64D-91CF-A11B92E09FD7}"/>
              </a:ext>
            </a:extLst>
          </p:cNvPr>
          <p:cNvPicPr>
            <a:picLocks noChangeAspect="1"/>
          </p:cNvPicPr>
          <p:nvPr/>
        </p:nvPicPr>
        <p:blipFill>
          <a:blip r:embed="rId3"/>
          <a:stretch>
            <a:fillRect/>
          </a:stretch>
        </p:blipFill>
        <p:spPr>
          <a:xfrm>
            <a:off x="1" y="133422"/>
            <a:ext cx="1551399" cy="605591"/>
          </a:xfrm>
          <a:prstGeom prst="rect">
            <a:avLst/>
          </a:prstGeom>
        </p:spPr>
      </p:pic>
      <p:sp>
        <p:nvSpPr>
          <p:cNvPr id="34" name="Google Shape;93;p14">
            <a:extLst>
              <a:ext uri="{FF2B5EF4-FFF2-40B4-BE49-F238E27FC236}">
                <a16:creationId xmlns:a16="http://schemas.microsoft.com/office/drawing/2014/main" id="{773455D5-BC65-C241-9F6C-7E7DC3D0BCD7}"/>
              </a:ext>
            </a:extLst>
          </p:cNvPr>
          <p:cNvSpPr txBox="1">
            <a:spLocks/>
          </p:cNvSpPr>
          <p:nvPr/>
        </p:nvSpPr>
        <p:spPr>
          <a:xfrm>
            <a:off x="1469207" y="174520"/>
            <a:ext cx="10563768" cy="605592"/>
          </a:xfrm>
          <a:prstGeom prst="rect">
            <a:avLst/>
          </a:prstGeom>
        </p:spPr>
        <p:txBody>
          <a:bodyPr spcFirstLastPara="1" vert="horz" wrap="square" lIns="91425" tIns="91425" rIns="91425" bIns="91425"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36EB7"/>
                </a:solidFill>
                <a:effectLst/>
                <a:uLnTx/>
                <a:uFillTx/>
                <a:latin typeface="Helvetica" pitchFamily="2" charset="0"/>
                <a:cs typeface="Arial Hebrew" pitchFamily="2" charset="-79"/>
                <a:sym typeface="Helvetica Light"/>
              </a:rPr>
              <a:t>Broad-Spectrum and Always-On Detection</a:t>
            </a:r>
            <a:endParaRPr kumimoji="0" lang="en" sz="3200" b="1" i="0" u="none" strike="noStrike" kern="1200" cap="none" spc="0" normalizeH="0" baseline="0" noProof="0" dirty="0">
              <a:ln>
                <a:noFill/>
              </a:ln>
              <a:solidFill>
                <a:srgbClr val="036EB7"/>
              </a:solidFill>
              <a:effectLst/>
              <a:uLnTx/>
              <a:uFillTx/>
              <a:latin typeface="Helvetica" pitchFamily="2" charset="0"/>
              <a:cs typeface="Arial Hebrew" pitchFamily="2" charset="-79"/>
              <a:sym typeface="Helvetica Light"/>
            </a:endParaRPr>
          </a:p>
        </p:txBody>
      </p:sp>
      <p:cxnSp>
        <p:nvCxnSpPr>
          <p:cNvPr id="51" name="Straight Connector 50">
            <a:extLst>
              <a:ext uri="{FF2B5EF4-FFF2-40B4-BE49-F238E27FC236}">
                <a16:creationId xmlns:a16="http://schemas.microsoft.com/office/drawing/2014/main" id="{52E9817F-E02B-E945-BDD2-88A252B687BC}"/>
              </a:ext>
            </a:extLst>
          </p:cNvPr>
          <p:cNvCxnSpPr>
            <a:cxnSpLocks/>
          </p:cNvCxnSpPr>
          <p:nvPr/>
        </p:nvCxnSpPr>
        <p:spPr bwMode="auto">
          <a:xfrm>
            <a:off x="934522" y="2761112"/>
            <a:ext cx="504141" cy="0"/>
          </a:xfrm>
          <a:prstGeom prst="line">
            <a:avLst/>
          </a:prstGeom>
          <a:ln w="31750">
            <a:solidFill>
              <a:srgbClr val="07B8AD"/>
            </a:solidFill>
            <a:headEnd type="non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6" name="Google Shape;315;p38">
            <a:extLst>
              <a:ext uri="{FF2B5EF4-FFF2-40B4-BE49-F238E27FC236}">
                <a16:creationId xmlns:a16="http://schemas.microsoft.com/office/drawing/2014/main" id="{BBE73539-28C0-EF43-ABEA-085F8F443461}"/>
              </a:ext>
            </a:extLst>
          </p:cNvPr>
          <p:cNvSpPr/>
          <p:nvPr/>
        </p:nvSpPr>
        <p:spPr>
          <a:xfrm rot="16200000">
            <a:off x="1004426" y="2358363"/>
            <a:ext cx="1680292" cy="750728"/>
          </a:xfrm>
          <a:prstGeom prst="rect">
            <a:avLst/>
          </a:prstGeom>
          <a:solidFill>
            <a:srgbClr val="FF9900"/>
          </a:solidFill>
          <a:ln w="12700" cap="flat" cmpd="sng">
            <a:solidFill>
              <a:srgbClr val="FF9900"/>
            </a:solidFill>
            <a:prstDash val="solid"/>
            <a:miter lim="800000"/>
            <a:headEnd type="none" w="sm" len="sm"/>
            <a:tailEnd type="none" w="sm" len="sm"/>
          </a:ln>
        </p:spPr>
        <p:txBody>
          <a:bodyPr spcFirstLastPara="1" wrap="square" lIns="162533" tIns="81244" rIns="162533" bIns="81244" anchor="ctr" anchorCtr="0">
            <a:noAutofit/>
          </a:body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 sz="2667" b="1" i="0" u="none" strike="noStrike" kern="0" cap="none" spc="0" normalizeH="0" baseline="0" noProof="0" dirty="0">
                <a:ln>
                  <a:noFill/>
                </a:ln>
                <a:solidFill>
                  <a:srgbClr val="FFFFFF"/>
                </a:solidFill>
                <a:effectLst/>
                <a:uLnTx/>
                <a:uFillTx/>
                <a:latin typeface="Calibri"/>
                <a:ea typeface="Calibri"/>
                <a:cs typeface="Calibri"/>
                <a:sym typeface="Calibri"/>
              </a:rPr>
              <a:t>Packet </a:t>
            </a:r>
            <a:endParaRPr kumimoji="0" sz="2667" b="1"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 sz="2667" b="1" i="0" u="none" strike="noStrike" kern="0" cap="none" spc="0" normalizeH="0" baseline="0" noProof="0" dirty="0">
                <a:ln>
                  <a:noFill/>
                </a:ln>
                <a:solidFill>
                  <a:srgbClr val="FFFFFF"/>
                </a:solidFill>
                <a:effectLst/>
                <a:uLnTx/>
                <a:uFillTx/>
                <a:latin typeface="Calibri"/>
                <a:ea typeface="Calibri"/>
                <a:cs typeface="Calibri"/>
                <a:sym typeface="Calibri"/>
              </a:rPr>
              <a:t>Parser</a:t>
            </a:r>
            <a:endParaRPr kumimoji="0" sz="2667" b="1" i="0" u="none" strike="noStrike" kern="0" cap="none" spc="0" normalizeH="0" baseline="0" noProof="0" dirty="0">
              <a:ln>
                <a:noFill/>
              </a:ln>
              <a:solidFill>
                <a:srgbClr val="000000"/>
              </a:solidFill>
              <a:effectLst/>
              <a:uLnTx/>
              <a:uFillTx/>
              <a:latin typeface="Helvetica Light"/>
              <a:sym typeface="Helvetica Light"/>
            </a:endParaRPr>
          </a:p>
        </p:txBody>
      </p:sp>
      <p:sp>
        <p:nvSpPr>
          <p:cNvPr id="57" name="Rectangle 56">
            <a:extLst>
              <a:ext uri="{FF2B5EF4-FFF2-40B4-BE49-F238E27FC236}">
                <a16:creationId xmlns:a16="http://schemas.microsoft.com/office/drawing/2014/main" id="{D0D19A61-92D0-2F44-87D9-5E6E7959C019}"/>
              </a:ext>
            </a:extLst>
          </p:cNvPr>
          <p:cNvSpPr/>
          <p:nvPr/>
        </p:nvSpPr>
        <p:spPr>
          <a:xfrm>
            <a:off x="2689369" y="1893581"/>
            <a:ext cx="2583172" cy="1722828"/>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dirty="0">
              <a:ln>
                <a:noFill/>
              </a:ln>
              <a:solidFill>
                <a:srgbClr val="000000"/>
              </a:solidFill>
              <a:effectLst/>
              <a:uLnTx/>
              <a:uFillTx/>
              <a:latin typeface="Helvetica Light"/>
              <a:sym typeface="Helvetica Light"/>
            </a:endParaRPr>
          </a:p>
        </p:txBody>
      </p:sp>
      <p:sp>
        <p:nvSpPr>
          <p:cNvPr id="68" name="TextBox 67">
            <a:extLst>
              <a:ext uri="{FF2B5EF4-FFF2-40B4-BE49-F238E27FC236}">
                <a16:creationId xmlns:a16="http://schemas.microsoft.com/office/drawing/2014/main" id="{08FA0329-105A-724D-B962-AC1E0E7C7888}"/>
              </a:ext>
            </a:extLst>
          </p:cNvPr>
          <p:cNvSpPr txBox="1"/>
          <p:nvPr/>
        </p:nvSpPr>
        <p:spPr>
          <a:xfrm>
            <a:off x="4854017" y="2401712"/>
            <a:ext cx="588195" cy="502766"/>
          </a:xfrm>
          <a:prstGeom prst="rect">
            <a:avLst/>
          </a:prstGeom>
          <a:noFill/>
        </p:spPr>
        <p:txBody>
          <a:bodyPr wrap="square" rtlCol="0">
            <a:spAutoFit/>
          </a:body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667" b="1" i="0" u="none" strike="noStrike" kern="0" cap="none" spc="0" normalizeH="0" baseline="0" noProof="0" dirty="0">
                <a:ln>
                  <a:noFill/>
                </a:ln>
                <a:solidFill>
                  <a:srgbClr val="000000"/>
                </a:solidFill>
                <a:effectLst/>
                <a:uLnTx/>
                <a:uFillTx/>
                <a:latin typeface="Helvetica Light"/>
                <a:sym typeface="Helvetica Light"/>
              </a:rPr>
              <a:t>…</a:t>
            </a:r>
          </a:p>
        </p:txBody>
      </p:sp>
      <p:sp>
        <p:nvSpPr>
          <p:cNvPr id="73" name="Rectangle 72">
            <a:extLst>
              <a:ext uri="{FF2B5EF4-FFF2-40B4-BE49-F238E27FC236}">
                <a16:creationId xmlns:a16="http://schemas.microsoft.com/office/drawing/2014/main" id="{F2BCC557-5B9A-FC4B-96B0-DEF51BB5146B}"/>
              </a:ext>
            </a:extLst>
          </p:cNvPr>
          <p:cNvSpPr/>
          <p:nvPr/>
        </p:nvSpPr>
        <p:spPr>
          <a:xfrm>
            <a:off x="5698331" y="1905932"/>
            <a:ext cx="2648311" cy="171047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94" name="Rectangle 11">
            <a:extLst>
              <a:ext uri="{FF2B5EF4-FFF2-40B4-BE49-F238E27FC236}">
                <a16:creationId xmlns:a16="http://schemas.microsoft.com/office/drawing/2014/main" id="{B8509E1E-C5C8-3448-A02C-A3E549DE7509}"/>
              </a:ext>
            </a:extLst>
          </p:cNvPr>
          <p:cNvSpPr>
            <a:spLocks noChangeArrowheads="1"/>
          </p:cNvSpPr>
          <p:nvPr/>
        </p:nvSpPr>
        <p:spPr bwMode="auto">
          <a:xfrm>
            <a:off x="3149268" y="2258704"/>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95" name="Rectangle 12">
            <a:extLst>
              <a:ext uri="{FF2B5EF4-FFF2-40B4-BE49-F238E27FC236}">
                <a16:creationId xmlns:a16="http://schemas.microsoft.com/office/drawing/2014/main" id="{8A271676-6144-8B43-9A7F-8C7F7AEE19D9}"/>
              </a:ext>
            </a:extLst>
          </p:cNvPr>
          <p:cNvSpPr>
            <a:spLocks noChangeArrowheads="1"/>
          </p:cNvSpPr>
          <p:nvPr/>
        </p:nvSpPr>
        <p:spPr bwMode="auto">
          <a:xfrm>
            <a:off x="3333028" y="2258704"/>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96" name="Rectangle 13">
            <a:extLst>
              <a:ext uri="{FF2B5EF4-FFF2-40B4-BE49-F238E27FC236}">
                <a16:creationId xmlns:a16="http://schemas.microsoft.com/office/drawing/2014/main" id="{37BFC9BE-DCF8-F744-9ACB-2BF0663C8D22}"/>
              </a:ext>
            </a:extLst>
          </p:cNvPr>
          <p:cNvSpPr>
            <a:spLocks noChangeArrowheads="1"/>
          </p:cNvSpPr>
          <p:nvPr/>
        </p:nvSpPr>
        <p:spPr bwMode="auto">
          <a:xfrm>
            <a:off x="3516788" y="2258704"/>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97" name="Rectangle 14">
            <a:extLst>
              <a:ext uri="{FF2B5EF4-FFF2-40B4-BE49-F238E27FC236}">
                <a16:creationId xmlns:a16="http://schemas.microsoft.com/office/drawing/2014/main" id="{E693C62A-2F68-0549-9685-205BB9DF3E16}"/>
              </a:ext>
            </a:extLst>
          </p:cNvPr>
          <p:cNvSpPr>
            <a:spLocks noChangeArrowheads="1"/>
          </p:cNvSpPr>
          <p:nvPr/>
        </p:nvSpPr>
        <p:spPr bwMode="auto">
          <a:xfrm>
            <a:off x="3700548" y="2258704"/>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98" name="Rectangle 15">
            <a:extLst>
              <a:ext uri="{FF2B5EF4-FFF2-40B4-BE49-F238E27FC236}">
                <a16:creationId xmlns:a16="http://schemas.microsoft.com/office/drawing/2014/main" id="{1BBED86D-A60F-D94C-BA47-578F389B678D}"/>
              </a:ext>
            </a:extLst>
          </p:cNvPr>
          <p:cNvSpPr>
            <a:spLocks noChangeArrowheads="1"/>
          </p:cNvSpPr>
          <p:nvPr/>
        </p:nvSpPr>
        <p:spPr bwMode="auto">
          <a:xfrm>
            <a:off x="3884308" y="2258704"/>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99" name="Rectangle 16">
            <a:extLst>
              <a:ext uri="{FF2B5EF4-FFF2-40B4-BE49-F238E27FC236}">
                <a16:creationId xmlns:a16="http://schemas.microsoft.com/office/drawing/2014/main" id="{2BDBADD1-929F-304C-A53A-79D5C15D2D62}"/>
              </a:ext>
            </a:extLst>
          </p:cNvPr>
          <p:cNvSpPr>
            <a:spLocks noChangeArrowheads="1"/>
          </p:cNvSpPr>
          <p:nvPr/>
        </p:nvSpPr>
        <p:spPr bwMode="auto">
          <a:xfrm>
            <a:off x="4068068" y="2258704"/>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00" name="Rectangle 17">
            <a:extLst>
              <a:ext uri="{FF2B5EF4-FFF2-40B4-BE49-F238E27FC236}">
                <a16:creationId xmlns:a16="http://schemas.microsoft.com/office/drawing/2014/main" id="{FA1D9489-3F2B-1B43-AB7F-0622134CCC87}"/>
              </a:ext>
            </a:extLst>
          </p:cNvPr>
          <p:cNvSpPr>
            <a:spLocks noChangeArrowheads="1"/>
          </p:cNvSpPr>
          <p:nvPr/>
        </p:nvSpPr>
        <p:spPr bwMode="auto">
          <a:xfrm>
            <a:off x="4251828" y="2258704"/>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01" name="Rectangle 18">
            <a:extLst>
              <a:ext uri="{FF2B5EF4-FFF2-40B4-BE49-F238E27FC236}">
                <a16:creationId xmlns:a16="http://schemas.microsoft.com/office/drawing/2014/main" id="{113146A6-EB01-4246-9441-A51C66424165}"/>
              </a:ext>
            </a:extLst>
          </p:cNvPr>
          <p:cNvSpPr>
            <a:spLocks noChangeArrowheads="1"/>
          </p:cNvSpPr>
          <p:nvPr/>
        </p:nvSpPr>
        <p:spPr bwMode="auto">
          <a:xfrm>
            <a:off x="4435588" y="2258704"/>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02" name="Rectangle 19">
            <a:extLst>
              <a:ext uri="{FF2B5EF4-FFF2-40B4-BE49-F238E27FC236}">
                <a16:creationId xmlns:a16="http://schemas.microsoft.com/office/drawing/2014/main" id="{0CD7C2DD-AB9D-4140-B7C6-AEA58DA6BABD}"/>
              </a:ext>
            </a:extLst>
          </p:cNvPr>
          <p:cNvSpPr>
            <a:spLocks noChangeArrowheads="1"/>
          </p:cNvSpPr>
          <p:nvPr/>
        </p:nvSpPr>
        <p:spPr bwMode="auto">
          <a:xfrm>
            <a:off x="4619348" y="2258704"/>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03" name="Rectangle 27">
            <a:extLst>
              <a:ext uri="{FF2B5EF4-FFF2-40B4-BE49-F238E27FC236}">
                <a16:creationId xmlns:a16="http://schemas.microsoft.com/office/drawing/2014/main" id="{85C7CD4A-FA42-BB41-B64E-0CE032591413}"/>
              </a:ext>
            </a:extLst>
          </p:cNvPr>
          <p:cNvSpPr>
            <a:spLocks noChangeArrowheads="1"/>
          </p:cNvSpPr>
          <p:nvPr/>
        </p:nvSpPr>
        <p:spPr bwMode="auto">
          <a:xfrm>
            <a:off x="3149268" y="2426500"/>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04" name="Rectangle 28">
            <a:extLst>
              <a:ext uri="{FF2B5EF4-FFF2-40B4-BE49-F238E27FC236}">
                <a16:creationId xmlns:a16="http://schemas.microsoft.com/office/drawing/2014/main" id="{9DAE60F6-056E-7944-961A-87FC2EC350AC}"/>
              </a:ext>
            </a:extLst>
          </p:cNvPr>
          <p:cNvSpPr>
            <a:spLocks noChangeArrowheads="1"/>
          </p:cNvSpPr>
          <p:nvPr/>
        </p:nvSpPr>
        <p:spPr bwMode="auto">
          <a:xfrm>
            <a:off x="3333028" y="2426500"/>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05" name="Rectangle 29">
            <a:extLst>
              <a:ext uri="{FF2B5EF4-FFF2-40B4-BE49-F238E27FC236}">
                <a16:creationId xmlns:a16="http://schemas.microsoft.com/office/drawing/2014/main" id="{3BE3BB01-1173-A645-A2E2-7F203E4DB4FC}"/>
              </a:ext>
            </a:extLst>
          </p:cNvPr>
          <p:cNvSpPr>
            <a:spLocks noChangeArrowheads="1"/>
          </p:cNvSpPr>
          <p:nvPr/>
        </p:nvSpPr>
        <p:spPr bwMode="auto">
          <a:xfrm>
            <a:off x="3516788" y="2426500"/>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06" name="Rectangle 30">
            <a:extLst>
              <a:ext uri="{FF2B5EF4-FFF2-40B4-BE49-F238E27FC236}">
                <a16:creationId xmlns:a16="http://schemas.microsoft.com/office/drawing/2014/main" id="{5B9C44AB-33D4-9047-890F-5B95276AB3F1}"/>
              </a:ext>
            </a:extLst>
          </p:cNvPr>
          <p:cNvSpPr>
            <a:spLocks noChangeArrowheads="1"/>
          </p:cNvSpPr>
          <p:nvPr/>
        </p:nvSpPr>
        <p:spPr bwMode="auto">
          <a:xfrm>
            <a:off x="3700548" y="2426500"/>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07" name="Rectangle 31">
            <a:extLst>
              <a:ext uri="{FF2B5EF4-FFF2-40B4-BE49-F238E27FC236}">
                <a16:creationId xmlns:a16="http://schemas.microsoft.com/office/drawing/2014/main" id="{FFE46B15-DA24-664A-AF2D-4E0178D97C39}"/>
              </a:ext>
            </a:extLst>
          </p:cNvPr>
          <p:cNvSpPr>
            <a:spLocks noChangeArrowheads="1"/>
          </p:cNvSpPr>
          <p:nvPr/>
        </p:nvSpPr>
        <p:spPr bwMode="auto">
          <a:xfrm>
            <a:off x="3884308" y="2426500"/>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08" name="Rectangle 32">
            <a:extLst>
              <a:ext uri="{FF2B5EF4-FFF2-40B4-BE49-F238E27FC236}">
                <a16:creationId xmlns:a16="http://schemas.microsoft.com/office/drawing/2014/main" id="{7D965319-A0A6-3149-B8CB-D6F76E8DD568}"/>
              </a:ext>
            </a:extLst>
          </p:cNvPr>
          <p:cNvSpPr>
            <a:spLocks noChangeArrowheads="1"/>
          </p:cNvSpPr>
          <p:nvPr/>
        </p:nvSpPr>
        <p:spPr bwMode="auto">
          <a:xfrm>
            <a:off x="4251828" y="2426500"/>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09" name="Rectangle 33">
            <a:extLst>
              <a:ext uri="{FF2B5EF4-FFF2-40B4-BE49-F238E27FC236}">
                <a16:creationId xmlns:a16="http://schemas.microsoft.com/office/drawing/2014/main" id="{FE4A9E7E-C73F-DE4C-9871-949AF27E913C}"/>
              </a:ext>
            </a:extLst>
          </p:cNvPr>
          <p:cNvSpPr>
            <a:spLocks noChangeArrowheads="1"/>
          </p:cNvSpPr>
          <p:nvPr/>
        </p:nvSpPr>
        <p:spPr bwMode="auto">
          <a:xfrm>
            <a:off x="4435588" y="2426500"/>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10" name="Rectangle 34">
            <a:extLst>
              <a:ext uri="{FF2B5EF4-FFF2-40B4-BE49-F238E27FC236}">
                <a16:creationId xmlns:a16="http://schemas.microsoft.com/office/drawing/2014/main" id="{EA43B5B9-4A27-DE42-8A78-BEEEF3208031}"/>
              </a:ext>
            </a:extLst>
          </p:cNvPr>
          <p:cNvSpPr>
            <a:spLocks noChangeArrowheads="1"/>
          </p:cNvSpPr>
          <p:nvPr/>
        </p:nvSpPr>
        <p:spPr bwMode="auto">
          <a:xfrm>
            <a:off x="4619348" y="2426500"/>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11" name="Rectangle 42">
            <a:extLst>
              <a:ext uri="{FF2B5EF4-FFF2-40B4-BE49-F238E27FC236}">
                <a16:creationId xmlns:a16="http://schemas.microsoft.com/office/drawing/2014/main" id="{5D8D9888-100A-BB40-AC64-52356B404692}"/>
              </a:ext>
            </a:extLst>
          </p:cNvPr>
          <p:cNvSpPr>
            <a:spLocks noChangeArrowheads="1"/>
          </p:cNvSpPr>
          <p:nvPr/>
        </p:nvSpPr>
        <p:spPr bwMode="auto">
          <a:xfrm>
            <a:off x="3149268" y="2594295"/>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12" name="Rectangle 43">
            <a:extLst>
              <a:ext uri="{FF2B5EF4-FFF2-40B4-BE49-F238E27FC236}">
                <a16:creationId xmlns:a16="http://schemas.microsoft.com/office/drawing/2014/main" id="{D77276DF-AD02-7540-A6A5-92FE46F1C210}"/>
              </a:ext>
            </a:extLst>
          </p:cNvPr>
          <p:cNvSpPr>
            <a:spLocks noChangeArrowheads="1"/>
          </p:cNvSpPr>
          <p:nvPr/>
        </p:nvSpPr>
        <p:spPr bwMode="auto">
          <a:xfrm>
            <a:off x="3333028" y="2594295"/>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13" name="Rectangle 44">
            <a:extLst>
              <a:ext uri="{FF2B5EF4-FFF2-40B4-BE49-F238E27FC236}">
                <a16:creationId xmlns:a16="http://schemas.microsoft.com/office/drawing/2014/main" id="{3417550E-380B-414B-8124-1C830A0CBBEF}"/>
              </a:ext>
            </a:extLst>
          </p:cNvPr>
          <p:cNvSpPr>
            <a:spLocks noChangeArrowheads="1"/>
          </p:cNvSpPr>
          <p:nvPr/>
        </p:nvSpPr>
        <p:spPr bwMode="auto">
          <a:xfrm>
            <a:off x="3516788" y="2594295"/>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14" name="Rectangle 45">
            <a:extLst>
              <a:ext uri="{FF2B5EF4-FFF2-40B4-BE49-F238E27FC236}">
                <a16:creationId xmlns:a16="http://schemas.microsoft.com/office/drawing/2014/main" id="{0C096275-9471-E04B-B8B1-1A35F2531E1E}"/>
              </a:ext>
            </a:extLst>
          </p:cNvPr>
          <p:cNvSpPr>
            <a:spLocks noChangeArrowheads="1"/>
          </p:cNvSpPr>
          <p:nvPr/>
        </p:nvSpPr>
        <p:spPr bwMode="auto">
          <a:xfrm>
            <a:off x="3884308" y="2594295"/>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15" name="Rectangle 46">
            <a:extLst>
              <a:ext uri="{FF2B5EF4-FFF2-40B4-BE49-F238E27FC236}">
                <a16:creationId xmlns:a16="http://schemas.microsoft.com/office/drawing/2014/main" id="{91E23340-10AE-E746-8295-68BD3EA1AF35}"/>
              </a:ext>
            </a:extLst>
          </p:cNvPr>
          <p:cNvSpPr>
            <a:spLocks noChangeArrowheads="1"/>
          </p:cNvSpPr>
          <p:nvPr/>
        </p:nvSpPr>
        <p:spPr bwMode="auto">
          <a:xfrm>
            <a:off x="4068068" y="2594295"/>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16" name="Rectangle 47">
            <a:extLst>
              <a:ext uri="{FF2B5EF4-FFF2-40B4-BE49-F238E27FC236}">
                <a16:creationId xmlns:a16="http://schemas.microsoft.com/office/drawing/2014/main" id="{AB44E911-7022-1A4B-A937-AC542A6C8A76}"/>
              </a:ext>
            </a:extLst>
          </p:cNvPr>
          <p:cNvSpPr>
            <a:spLocks noChangeArrowheads="1"/>
          </p:cNvSpPr>
          <p:nvPr/>
        </p:nvSpPr>
        <p:spPr bwMode="auto">
          <a:xfrm>
            <a:off x="4251828" y="2594295"/>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17" name="Rectangle 48">
            <a:extLst>
              <a:ext uri="{FF2B5EF4-FFF2-40B4-BE49-F238E27FC236}">
                <a16:creationId xmlns:a16="http://schemas.microsoft.com/office/drawing/2014/main" id="{D8216344-075C-B347-9680-E078F4B28285}"/>
              </a:ext>
            </a:extLst>
          </p:cNvPr>
          <p:cNvSpPr>
            <a:spLocks noChangeArrowheads="1"/>
          </p:cNvSpPr>
          <p:nvPr/>
        </p:nvSpPr>
        <p:spPr bwMode="auto">
          <a:xfrm>
            <a:off x="4435588" y="2594295"/>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18" name="Rectangle 49">
            <a:extLst>
              <a:ext uri="{FF2B5EF4-FFF2-40B4-BE49-F238E27FC236}">
                <a16:creationId xmlns:a16="http://schemas.microsoft.com/office/drawing/2014/main" id="{D3EBA400-46AF-0848-A3CD-3585E8ADF4F0}"/>
              </a:ext>
            </a:extLst>
          </p:cNvPr>
          <p:cNvSpPr>
            <a:spLocks noChangeArrowheads="1"/>
          </p:cNvSpPr>
          <p:nvPr/>
        </p:nvSpPr>
        <p:spPr bwMode="auto">
          <a:xfrm>
            <a:off x="4619348" y="2594295"/>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19" name="Rectangle 61">
            <a:extLst>
              <a:ext uri="{FF2B5EF4-FFF2-40B4-BE49-F238E27FC236}">
                <a16:creationId xmlns:a16="http://schemas.microsoft.com/office/drawing/2014/main" id="{1B89D6ED-A4DA-7244-8A87-F318C2D300A9}"/>
              </a:ext>
            </a:extLst>
          </p:cNvPr>
          <p:cNvSpPr>
            <a:spLocks noChangeArrowheads="1"/>
          </p:cNvSpPr>
          <p:nvPr/>
        </p:nvSpPr>
        <p:spPr bwMode="auto">
          <a:xfrm>
            <a:off x="4068068" y="2426500"/>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20" name="Rectangle 62">
            <a:extLst>
              <a:ext uri="{FF2B5EF4-FFF2-40B4-BE49-F238E27FC236}">
                <a16:creationId xmlns:a16="http://schemas.microsoft.com/office/drawing/2014/main" id="{FFFC993D-033C-2645-8948-83955D4C0A31}"/>
              </a:ext>
            </a:extLst>
          </p:cNvPr>
          <p:cNvSpPr>
            <a:spLocks noChangeArrowheads="1"/>
          </p:cNvSpPr>
          <p:nvPr/>
        </p:nvSpPr>
        <p:spPr bwMode="auto">
          <a:xfrm>
            <a:off x="3700548" y="2594295"/>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21" name="Rectangle 65">
            <a:extLst>
              <a:ext uri="{FF2B5EF4-FFF2-40B4-BE49-F238E27FC236}">
                <a16:creationId xmlns:a16="http://schemas.microsoft.com/office/drawing/2014/main" id="{398723BB-266E-A140-B673-BF6C0285EBE5}"/>
              </a:ext>
            </a:extLst>
          </p:cNvPr>
          <p:cNvSpPr>
            <a:spLocks noChangeArrowheads="1"/>
          </p:cNvSpPr>
          <p:nvPr/>
        </p:nvSpPr>
        <p:spPr bwMode="auto">
          <a:xfrm>
            <a:off x="4068068" y="2272251"/>
            <a:ext cx="183760" cy="167795"/>
          </a:xfrm>
          <a:prstGeom prst="rect">
            <a:avLst/>
          </a:prstGeom>
          <a:solidFill>
            <a:srgbClr val="07B8AD"/>
          </a:solidFill>
          <a:ln w="25400">
            <a:solidFill>
              <a:schemeClr val="tx2"/>
            </a:solidFill>
            <a:miter lim="800000"/>
            <a:headEnd/>
            <a:tailEnd/>
          </a:ln>
          <a:effec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Helvetica Light"/>
                <a:sym typeface="Helvetica Light"/>
              </a:rPr>
              <a:t>+</a:t>
            </a:r>
          </a:p>
        </p:txBody>
      </p:sp>
      <p:sp>
        <p:nvSpPr>
          <p:cNvPr id="122" name="Rectangle 66">
            <a:extLst>
              <a:ext uri="{FF2B5EF4-FFF2-40B4-BE49-F238E27FC236}">
                <a16:creationId xmlns:a16="http://schemas.microsoft.com/office/drawing/2014/main" id="{9DE32156-B801-AA4A-9C7A-9322286678F6}"/>
              </a:ext>
            </a:extLst>
          </p:cNvPr>
          <p:cNvSpPr>
            <a:spLocks noChangeArrowheads="1"/>
          </p:cNvSpPr>
          <p:nvPr/>
        </p:nvSpPr>
        <p:spPr bwMode="auto">
          <a:xfrm>
            <a:off x="3700548" y="2601411"/>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Helvetica Light"/>
                <a:sym typeface="Helvetica Light"/>
              </a:rPr>
              <a:t>+</a:t>
            </a:r>
          </a:p>
        </p:txBody>
      </p:sp>
      <p:sp>
        <p:nvSpPr>
          <p:cNvPr id="123" name="Rectangle 64">
            <a:extLst>
              <a:ext uri="{FF2B5EF4-FFF2-40B4-BE49-F238E27FC236}">
                <a16:creationId xmlns:a16="http://schemas.microsoft.com/office/drawing/2014/main" id="{87283075-CA5F-8A4B-80A0-ACD9FD5D159F}"/>
              </a:ext>
            </a:extLst>
          </p:cNvPr>
          <p:cNvSpPr>
            <a:spLocks noChangeArrowheads="1"/>
          </p:cNvSpPr>
          <p:nvPr/>
        </p:nvSpPr>
        <p:spPr bwMode="auto">
          <a:xfrm>
            <a:off x="3516788" y="2425520"/>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Helvetica Light"/>
                <a:sym typeface="Helvetica Light"/>
              </a:rPr>
              <a:t>+</a:t>
            </a:r>
          </a:p>
        </p:txBody>
      </p:sp>
      <p:sp>
        <p:nvSpPr>
          <p:cNvPr id="124" name="Rectangle 11">
            <a:extLst>
              <a:ext uri="{FF2B5EF4-FFF2-40B4-BE49-F238E27FC236}">
                <a16:creationId xmlns:a16="http://schemas.microsoft.com/office/drawing/2014/main" id="{70736588-7D23-0547-8841-48614D5C5058}"/>
              </a:ext>
            </a:extLst>
          </p:cNvPr>
          <p:cNvSpPr>
            <a:spLocks noChangeArrowheads="1"/>
          </p:cNvSpPr>
          <p:nvPr/>
        </p:nvSpPr>
        <p:spPr bwMode="auto">
          <a:xfrm>
            <a:off x="3149268" y="2100523"/>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25" name="Rectangle 12">
            <a:extLst>
              <a:ext uri="{FF2B5EF4-FFF2-40B4-BE49-F238E27FC236}">
                <a16:creationId xmlns:a16="http://schemas.microsoft.com/office/drawing/2014/main" id="{879B4BBA-BCC7-E142-8EAC-5B03E22249C1}"/>
              </a:ext>
            </a:extLst>
          </p:cNvPr>
          <p:cNvSpPr>
            <a:spLocks noChangeArrowheads="1"/>
          </p:cNvSpPr>
          <p:nvPr/>
        </p:nvSpPr>
        <p:spPr bwMode="auto">
          <a:xfrm>
            <a:off x="3333028" y="2100523"/>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26" name="Rectangle 13">
            <a:extLst>
              <a:ext uri="{FF2B5EF4-FFF2-40B4-BE49-F238E27FC236}">
                <a16:creationId xmlns:a16="http://schemas.microsoft.com/office/drawing/2014/main" id="{98E1B956-7CD8-FF44-865E-D02127FAC83E}"/>
              </a:ext>
            </a:extLst>
          </p:cNvPr>
          <p:cNvSpPr>
            <a:spLocks noChangeArrowheads="1"/>
          </p:cNvSpPr>
          <p:nvPr/>
        </p:nvSpPr>
        <p:spPr bwMode="auto">
          <a:xfrm>
            <a:off x="3516788" y="2100523"/>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27" name="Rectangle 14">
            <a:extLst>
              <a:ext uri="{FF2B5EF4-FFF2-40B4-BE49-F238E27FC236}">
                <a16:creationId xmlns:a16="http://schemas.microsoft.com/office/drawing/2014/main" id="{92F8BE1C-092F-4545-8EB6-D71458415743}"/>
              </a:ext>
            </a:extLst>
          </p:cNvPr>
          <p:cNvSpPr>
            <a:spLocks noChangeArrowheads="1"/>
          </p:cNvSpPr>
          <p:nvPr/>
        </p:nvSpPr>
        <p:spPr bwMode="auto">
          <a:xfrm>
            <a:off x="3700548" y="2100523"/>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28" name="Rectangle 15">
            <a:extLst>
              <a:ext uri="{FF2B5EF4-FFF2-40B4-BE49-F238E27FC236}">
                <a16:creationId xmlns:a16="http://schemas.microsoft.com/office/drawing/2014/main" id="{26F20711-1AB0-4745-B64E-917A988FF3F3}"/>
              </a:ext>
            </a:extLst>
          </p:cNvPr>
          <p:cNvSpPr>
            <a:spLocks noChangeArrowheads="1"/>
          </p:cNvSpPr>
          <p:nvPr/>
        </p:nvSpPr>
        <p:spPr bwMode="auto">
          <a:xfrm>
            <a:off x="3884308" y="2100523"/>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29" name="Rectangle 16">
            <a:extLst>
              <a:ext uri="{FF2B5EF4-FFF2-40B4-BE49-F238E27FC236}">
                <a16:creationId xmlns:a16="http://schemas.microsoft.com/office/drawing/2014/main" id="{46D75B62-ADB8-5E48-89FB-E8B1E4E2FF3F}"/>
              </a:ext>
            </a:extLst>
          </p:cNvPr>
          <p:cNvSpPr>
            <a:spLocks noChangeArrowheads="1"/>
          </p:cNvSpPr>
          <p:nvPr/>
        </p:nvSpPr>
        <p:spPr bwMode="auto">
          <a:xfrm>
            <a:off x="4068068" y="2100523"/>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30" name="Rectangle 17">
            <a:extLst>
              <a:ext uri="{FF2B5EF4-FFF2-40B4-BE49-F238E27FC236}">
                <a16:creationId xmlns:a16="http://schemas.microsoft.com/office/drawing/2014/main" id="{0A1B8C12-C9C0-2347-A083-FD0B8B39CBF0}"/>
              </a:ext>
            </a:extLst>
          </p:cNvPr>
          <p:cNvSpPr>
            <a:spLocks noChangeArrowheads="1"/>
          </p:cNvSpPr>
          <p:nvPr/>
        </p:nvSpPr>
        <p:spPr bwMode="auto">
          <a:xfrm>
            <a:off x="4251828" y="2100523"/>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31" name="Rectangle 18">
            <a:extLst>
              <a:ext uri="{FF2B5EF4-FFF2-40B4-BE49-F238E27FC236}">
                <a16:creationId xmlns:a16="http://schemas.microsoft.com/office/drawing/2014/main" id="{A85D976F-E7D9-1648-8C78-9945C800ECD1}"/>
              </a:ext>
            </a:extLst>
          </p:cNvPr>
          <p:cNvSpPr>
            <a:spLocks noChangeArrowheads="1"/>
          </p:cNvSpPr>
          <p:nvPr/>
        </p:nvSpPr>
        <p:spPr bwMode="auto">
          <a:xfrm>
            <a:off x="4435588" y="2100523"/>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32" name="Rectangle 19">
            <a:extLst>
              <a:ext uri="{FF2B5EF4-FFF2-40B4-BE49-F238E27FC236}">
                <a16:creationId xmlns:a16="http://schemas.microsoft.com/office/drawing/2014/main" id="{A293B8B3-CE81-934D-87D9-24FD49C893C5}"/>
              </a:ext>
            </a:extLst>
          </p:cNvPr>
          <p:cNvSpPr>
            <a:spLocks noChangeArrowheads="1"/>
          </p:cNvSpPr>
          <p:nvPr/>
        </p:nvSpPr>
        <p:spPr bwMode="auto">
          <a:xfrm>
            <a:off x="4619348" y="2100523"/>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33" name="Rectangle 65">
            <a:extLst>
              <a:ext uri="{FF2B5EF4-FFF2-40B4-BE49-F238E27FC236}">
                <a16:creationId xmlns:a16="http://schemas.microsoft.com/office/drawing/2014/main" id="{0498496D-4E5A-7A4A-9813-915FD112A5F9}"/>
              </a:ext>
            </a:extLst>
          </p:cNvPr>
          <p:cNvSpPr>
            <a:spLocks noChangeArrowheads="1"/>
          </p:cNvSpPr>
          <p:nvPr/>
        </p:nvSpPr>
        <p:spPr bwMode="auto">
          <a:xfrm>
            <a:off x="3333028" y="2105328"/>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Helvetica Light"/>
                <a:sym typeface="Helvetica Light"/>
              </a:rPr>
              <a:t>+</a:t>
            </a:r>
          </a:p>
        </p:txBody>
      </p:sp>
      <p:sp>
        <p:nvSpPr>
          <p:cNvPr id="134" name="Rectangle 11">
            <a:extLst>
              <a:ext uri="{FF2B5EF4-FFF2-40B4-BE49-F238E27FC236}">
                <a16:creationId xmlns:a16="http://schemas.microsoft.com/office/drawing/2014/main" id="{E7F2B56B-50CE-1346-8AF3-8B79012516C4}"/>
              </a:ext>
            </a:extLst>
          </p:cNvPr>
          <p:cNvSpPr>
            <a:spLocks noChangeArrowheads="1"/>
          </p:cNvSpPr>
          <p:nvPr/>
        </p:nvSpPr>
        <p:spPr bwMode="auto">
          <a:xfrm>
            <a:off x="3149268" y="2757284"/>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35" name="Rectangle 13">
            <a:extLst>
              <a:ext uri="{FF2B5EF4-FFF2-40B4-BE49-F238E27FC236}">
                <a16:creationId xmlns:a16="http://schemas.microsoft.com/office/drawing/2014/main" id="{90D8C693-4814-6645-AA4F-23BA532FB435}"/>
              </a:ext>
            </a:extLst>
          </p:cNvPr>
          <p:cNvSpPr>
            <a:spLocks noChangeArrowheads="1"/>
          </p:cNvSpPr>
          <p:nvPr/>
        </p:nvSpPr>
        <p:spPr bwMode="auto">
          <a:xfrm>
            <a:off x="3516788" y="2757284"/>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36" name="Rectangle 14">
            <a:extLst>
              <a:ext uri="{FF2B5EF4-FFF2-40B4-BE49-F238E27FC236}">
                <a16:creationId xmlns:a16="http://schemas.microsoft.com/office/drawing/2014/main" id="{4FE8BA69-53CB-954B-B048-2CFD789265B1}"/>
              </a:ext>
            </a:extLst>
          </p:cNvPr>
          <p:cNvSpPr>
            <a:spLocks noChangeArrowheads="1"/>
          </p:cNvSpPr>
          <p:nvPr/>
        </p:nvSpPr>
        <p:spPr bwMode="auto">
          <a:xfrm>
            <a:off x="3700548" y="2757284"/>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37" name="Rectangle 15">
            <a:extLst>
              <a:ext uri="{FF2B5EF4-FFF2-40B4-BE49-F238E27FC236}">
                <a16:creationId xmlns:a16="http://schemas.microsoft.com/office/drawing/2014/main" id="{94178D19-2829-3241-8AC6-046D3CBD5F9D}"/>
              </a:ext>
            </a:extLst>
          </p:cNvPr>
          <p:cNvSpPr>
            <a:spLocks noChangeArrowheads="1"/>
          </p:cNvSpPr>
          <p:nvPr/>
        </p:nvSpPr>
        <p:spPr bwMode="auto">
          <a:xfrm>
            <a:off x="3884308" y="2757284"/>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38" name="Rectangle 16">
            <a:extLst>
              <a:ext uri="{FF2B5EF4-FFF2-40B4-BE49-F238E27FC236}">
                <a16:creationId xmlns:a16="http://schemas.microsoft.com/office/drawing/2014/main" id="{83871EEA-CA3C-E145-8370-2F7C88593E55}"/>
              </a:ext>
            </a:extLst>
          </p:cNvPr>
          <p:cNvSpPr>
            <a:spLocks noChangeArrowheads="1"/>
          </p:cNvSpPr>
          <p:nvPr/>
        </p:nvSpPr>
        <p:spPr bwMode="auto">
          <a:xfrm>
            <a:off x="4068068" y="2757284"/>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39" name="Rectangle 17">
            <a:extLst>
              <a:ext uri="{FF2B5EF4-FFF2-40B4-BE49-F238E27FC236}">
                <a16:creationId xmlns:a16="http://schemas.microsoft.com/office/drawing/2014/main" id="{D0539D87-05DF-7D48-B24B-6C61D0EE9C1E}"/>
              </a:ext>
            </a:extLst>
          </p:cNvPr>
          <p:cNvSpPr>
            <a:spLocks noChangeArrowheads="1"/>
          </p:cNvSpPr>
          <p:nvPr/>
        </p:nvSpPr>
        <p:spPr bwMode="auto">
          <a:xfrm>
            <a:off x="4251828" y="2757284"/>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40" name="Rectangle 18">
            <a:extLst>
              <a:ext uri="{FF2B5EF4-FFF2-40B4-BE49-F238E27FC236}">
                <a16:creationId xmlns:a16="http://schemas.microsoft.com/office/drawing/2014/main" id="{3E2F7FA9-DB40-B844-820B-97340CC93E13}"/>
              </a:ext>
            </a:extLst>
          </p:cNvPr>
          <p:cNvSpPr>
            <a:spLocks noChangeArrowheads="1"/>
          </p:cNvSpPr>
          <p:nvPr/>
        </p:nvSpPr>
        <p:spPr bwMode="auto">
          <a:xfrm>
            <a:off x="4435588" y="2757284"/>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41" name="Rectangle 19">
            <a:extLst>
              <a:ext uri="{FF2B5EF4-FFF2-40B4-BE49-F238E27FC236}">
                <a16:creationId xmlns:a16="http://schemas.microsoft.com/office/drawing/2014/main" id="{A587C5C2-64C4-CA46-99A3-615435CBE3CA}"/>
              </a:ext>
            </a:extLst>
          </p:cNvPr>
          <p:cNvSpPr>
            <a:spLocks noChangeArrowheads="1"/>
          </p:cNvSpPr>
          <p:nvPr/>
        </p:nvSpPr>
        <p:spPr bwMode="auto">
          <a:xfrm>
            <a:off x="4619348" y="2757284"/>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sp>
        <p:nvSpPr>
          <p:cNvPr id="142" name="Rectangle 65">
            <a:extLst>
              <a:ext uri="{FF2B5EF4-FFF2-40B4-BE49-F238E27FC236}">
                <a16:creationId xmlns:a16="http://schemas.microsoft.com/office/drawing/2014/main" id="{B7444D05-26DC-6B40-ADC1-2B4C98636C6C}"/>
              </a:ext>
            </a:extLst>
          </p:cNvPr>
          <p:cNvSpPr>
            <a:spLocks noChangeArrowheads="1"/>
          </p:cNvSpPr>
          <p:nvPr/>
        </p:nvSpPr>
        <p:spPr bwMode="auto">
          <a:xfrm>
            <a:off x="4251828" y="2756617"/>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Helvetica Light"/>
                <a:sym typeface="Helvetica Light"/>
              </a:rPr>
              <a:t>+</a:t>
            </a:r>
          </a:p>
        </p:txBody>
      </p:sp>
      <p:sp>
        <p:nvSpPr>
          <p:cNvPr id="143" name="Rectangle 13">
            <a:extLst>
              <a:ext uri="{FF2B5EF4-FFF2-40B4-BE49-F238E27FC236}">
                <a16:creationId xmlns:a16="http://schemas.microsoft.com/office/drawing/2014/main" id="{3F2E24C3-92E8-B74C-9615-CB3550F22969}"/>
              </a:ext>
            </a:extLst>
          </p:cNvPr>
          <p:cNvSpPr>
            <a:spLocks noChangeArrowheads="1"/>
          </p:cNvSpPr>
          <p:nvPr/>
        </p:nvSpPr>
        <p:spPr bwMode="auto">
          <a:xfrm>
            <a:off x="3333028" y="2749129"/>
            <a:ext cx="183760" cy="167795"/>
          </a:xfrm>
          <a:prstGeom prst="rect">
            <a:avLst/>
          </a:prstGeom>
          <a:solidFill>
            <a:srgbClr val="07B8AD"/>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000000"/>
              </a:solidFill>
              <a:effectLst/>
              <a:uLnTx/>
              <a:uFillTx/>
              <a:latin typeface="Helvetica Light"/>
              <a:sym typeface="Helvetica Light"/>
            </a:endParaRPr>
          </a:p>
        </p:txBody>
      </p:sp>
      <p:cxnSp>
        <p:nvCxnSpPr>
          <p:cNvPr id="144" name="Straight Connector 143">
            <a:extLst>
              <a:ext uri="{FF2B5EF4-FFF2-40B4-BE49-F238E27FC236}">
                <a16:creationId xmlns:a16="http://schemas.microsoft.com/office/drawing/2014/main" id="{3976DC1F-3916-214B-8B4F-D9D1AEFA2389}"/>
              </a:ext>
            </a:extLst>
          </p:cNvPr>
          <p:cNvCxnSpPr>
            <a:cxnSpLocks/>
            <a:endCxn id="124" idx="3"/>
          </p:cNvCxnSpPr>
          <p:nvPr/>
        </p:nvCxnSpPr>
        <p:spPr>
          <a:xfrm flipV="1">
            <a:off x="2776686" y="2184421"/>
            <a:ext cx="556343" cy="284951"/>
          </a:xfrm>
          <a:prstGeom prst="line">
            <a:avLst/>
          </a:prstGeom>
          <a:ln w="25400">
            <a:solidFill>
              <a:schemeClr val="tx2"/>
            </a:solidFill>
            <a:headEnd type="none" w="sm" len="sm"/>
            <a:tailEnd type="triangle"/>
          </a:ln>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6960ADCD-54E3-6F4A-BDA8-BBCD4734E8D9}"/>
              </a:ext>
            </a:extLst>
          </p:cNvPr>
          <p:cNvCxnSpPr>
            <a:cxnSpLocks/>
            <a:endCxn id="122" idx="1"/>
          </p:cNvCxnSpPr>
          <p:nvPr/>
        </p:nvCxnSpPr>
        <p:spPr>
          <a:xfrm>
            <a:off x="2776686" y="2460170"/>
            <a:ext cx="923863" cy="225137"/>
          </a:xfrm>
          <a:prstGeom prst="line">
            <a:avLst/>
          </a:prstGeom>
          <a:ln w="25400">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9B94A29-26F6-F245-BB7B-107741F6324E}"/>
              </a:ext>
            </a:extLst>
          </p:cNvPr>
          <p:cNvCxnSpPr>
            <a:cxnSpLocks/>
            <a:endCxn id="138" idx="3"/>
          </p:cNvCxnSpPr>
          <p:nvPr/>
        </p:nvCxnSpPr>
        <p:spPr>
          <a:xfrm>
            <a:off x="2776686" y="2473304"/>
            <a:ext cx="1475143" cy="367877"/>
          </a:xfrm>
          <a:prstGeom prst="line">
            <a:avLst/>
          </a:prstGeom>
          <a:ln w="25400">
            <a:solidFill>
              <a:schemeClr val="tx2"/>
            </a:solidFill>
            <a:tailEnd type="triangle" w="med" len="med"/>
          </a:ln>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829B0526-68E1-3F40-BCDA-897364DF1AD3}"/>
              </a:ext>
            </a:extLst>
          </p:cNvPr>
          <p:cNvCxnSpPr>
            <a:cxnSpLocks/>
            <a:endCxn id="98" idx="3"/>
          </p:cNvCxnSpPr>
          <p:nvPr/>
        </p:nvCxnSpPr>
        <p:spPr>
          <a:xfrm flipV="1">
            <a:off x="2776686" y="2342601"/>
            <a:ext cx="1291383" cy="126771"/>
          </a:xfrm>
          <a:prstGeom prst="line">
            <a:avLst/>
          </a:prstGeom>
          <a:ln w="25400">
            <a:solidFill>
              <a:schemeClr val="tx2"/>
            </a:solidFill>
            <a:headEnd type="none" w="sm" len="sm"/>
            <a:tailEnd type="triangle"/>
          </a:ln>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0AF44198-0446-924A-89BF-AC2C3BEC152E}"/>
              </a:ext>
            </a:extLst>
          </p:cNvPr>
          <p:cNvCxnSpPr>
            <a:cxnSpLocks/>
            <a:endCxn id="123" idx="1"/>
          </p:cNvCxnSpPr>
          <p:nvPr/>
        </p:nvCxnSpPr>
        <p:spPr>
          <a:xfrm>
            <a:off x="2835897" y="2473305"/>
            <a:ext cx="680891" cy="36113"/>
          </a:xfrm>
          <a:prstGeom prst="line">
            <a:avLst/>
          </a:prstGeom>
          <a:ln w="25400">
            <a:solidFill>
              <a:schemeClr val="tx2"/>
            </a:solidFill>
            <a:headEnd type="none" w="sm" len="sm"/>
            <a:tailEnd type="triangle"/>
          </a:ln>
        </p:spPr>
        <p:style>
          <a:lnRef idx="1">
            <a:schemeClr val="dk1"/>
          </a:lnRef>
          <a:fillRef idx="0">
            <a:schemeClr val="dk1"/>
          </a:fillRef>
          <a:effectRef idx="0">
            <a:schemeClr val="dk1"/>
          </a:effectRef>
          <a:fontRef idx="minor">
            <a:schemeClr val="tx1"/>
          </a:fontRef>
        </p:style>
      </p:cxnSp>
      <p:sp>
        <p:nvSpPr>
          <p:cNvPr id="93" name="Rectangle 92">
            <a:extLst>
              <a:ext uri="{FF2B5EF4-FFF2-40B4-BE49-F238E27FC236}">
                <a16:creationId xmlns:a16="http://schemas.microsoft.com/office/drawing/2014/main" id="{0AF57FF2-A877-9D45-8DF7-AD8CE77803FD}"/>
              </a:ext>
            </a:extLst>
          </p:cNvPr>
          <p:cNvSpPr/>
          <p:nvPr/>
        </p:nvSpPr>
        <p:spPr>
          <a:xfrm>
            <a:off x="7050322" y="3164174"/>
            <a:ext cx="771365" cy="3360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a:ln>
                <a:noFill/>
              </a:ln>
              <a:solidFill>
                <a:srgbClr val="FFFFFF"/>
              </a:solidFill>
              <a:effectLst/>
              <a:uLnTx/>
              <a:uFillTx/>
              <a:latin typeface="Helvetica Light"/>
              <a:sym typeface="Helvetica Light"/>
            </a:endParaRPr>
          </a:p>
        </p:txBody>
      </p:sp>
      <p:cxnSp>
        <p:nvCxnSpPr>
          <p:cNvPr id="79" name="Straight Connector 78">
            <a:extLst>
              <a:ext uri="{FF2B5EF4-FFF2-40B4-BE49-F238E27FC236}">
                <a16:creationId xmlns:a16="http://schemas.microsoft.com/office/drawing/2014/main" id="{4DF2CA30-2B93-D340-AABF-1982DE8CB5C6}"/>
              </a:ext>
            </a:extLst>
          </p:cNvPr>
          <p:cNvCxnSpPr>
            <a:cxnSpLocks/>
          </p:cNvCxnSpPr>
          <p:nvPr/>
        </p:nvCxnSpPr>
        <p:spPr bwMode="auto">
          <a:xfrm>
            <a:off x="5299044" y="2762089"/>
            <a:ext cx="369339" cy="0"/>
          </a:xfrm>
          <a:prstGeom prst="line">
            <a:avLst/>
          </a:prstGeom>
          <a:ln w="31750">
            <a:solidFill>
              <a:srgbClr val="07B8AD"/>
            </a:solidFill>
            <a:headEnd type="non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52ECB12C-396F-004B-AB62-6DDD1FF2F310}"/>
              </a:ext>
            </a:extLst>
          </p:cNvPr>
          <p:cNvCxnSpPr>
            <a:cxnSpLocks/>
          </p:cNvCxnSpPr>
          <p:nvPr/>
        </p:nvCxnSpPr>
        <p:spPr bwMode="auto">
          <a:xfrm>
            <a:off x="8346641" y="2772981"/>
            <a:ext cx="369339" cy="0"/>
          </a:xfrm>
          <a:prstGeom prst="line">
            <a:avLst/>
          </a:prstGeom>
          <a:ln w="31750">
            <a:solidFill>
              <a:srgbClr val="07B8AD"/>
            </a:solidFill>
            <a:headEnd type="non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73CBC3E6-8D73-0544-8C49-0F5651965865}"/>
              </a:ext>
            </a:extLst>
          </p:cNvPr>
          <p:cNvCxnSpPr>
            <a:cxnSpLocks/>
          </p:cNvCxnSpPr>
          <p:nvPr/>
        </p:nvCxnSpPr>
        <p:spPr bwMode="auto">
          <a:xfrm>
            <a:off x="2320029" y="2770521"/>
            <a:ext cx="369339" cy="0"/>
          </a:xfrm>
          <a:prstGeom prst="line">
            <a:avLst/>
          </a:prstGeom>
          <a:ln w="31750">
            <a:solidFill>
              <a:srgbClr val="07B8AD"/>
            </a:solidFill>
            <a:headEnd type="non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190D09D5-EF63-EC4B-89A9-714CA8489648}"/>
              </a:ext>
            </a:extLst>
          </p:cNvPr>
          <p:cNvSpPr/>
          <p:nvPr/>
        </p:nvSpPr>
        <p:spPr>
          <a:xfrm>
            <a:off x="2745086" y="3122467"/>
            <a:ext cx="2523448" cy="420564"/>
          </a:xfrm>
          <a:prstGeom prst="rect">
            <a:avLst/>
          </a:prstGeom>
        </p:spPr>
        <p:txBody>
          <a:bodyPr wrap="none">
            <a:spAutoFit/>
          </a:body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133" b="0" i="0" u="none" strike="noStrike" kern="0" cap="none" spc="0" normalizeH="0" baseline="0" noProof="0" dirty="0">
                <a:ln>
                  <a:noFill/>
                </a:ln>
                <a:solidFill>
                  <a:srgbClr val="000000"/>
                </a:solidFill>
                <a:effectLst/>
                <a:uLnTx/>
                <a:uFillTx/>
                <a:latin typeface="Helvetica" pitchFamily="2" charset="0"/>
                <a:sym typeface="Helvetica Light"/>
              </a:rPr>
              <a:t>Universal</a:t>
            </a:r>
            <a:r>
              <a:rPr kumimoji="0" lang="zh-CN" altLang="en-US" sz="2133" b="0" i="0" u="none" strike="noStrike" kern="0" cap="none" spc="0" normalizeH="0" baseline="0" noProof="0" dirty="0">
                <a:ln>
                  <a:noFill/>
                </a:ln>
                <a:solidFill>
                  <a:srgbClr val="000000"/>
                </a:solidFill>
                <a:effectLst/>
                <a:uLnTx/>
                <a:uFillTx/>
                <a:latin typeface="Helvetica" pitchFamily="2" charset="0"/>
                <a:sym typeface="Helvetica Light"/>
              </a:rPr>
              <a:t> </a:t>
            </a:r>
            <a:r>
              <a:rPr kumimoji="0" lang="en-US" altLang="zh-CN" sz="2133" b="0" i="0" u="none" strike="noStrike" kern="0" cap="none" spc="0" normalizeH="0" baseline="0" noProof="0" dirty="0">
                <a:ln>
                  <a:noFill/>
                </a:ln>
                <a:solidFill>
                  <a:srgbClr val="000000"/>
                </a:solidFill>
                <a:effectLst/>
                <a:uLnTx/>
                <a:uFillTx/>
                <a:latin typeface="Helvetica" pitchFamily="2" charset="0"/>
                <a:sym typeface="Helvetica Light"/>
              </a:rPr>
              <a:t>Sketches</a:t>
            </a:r>
            <a:endParaRPr kumimoji="0" lang="en-US" sz="2133" b="0" i="0" u="none" strike="noStrike" kern="0" cap="none" spc="0" normalizeH="0" baseline="0" noProof="0" dirty="0">
              <a:ln>
                <a:noFill/>
              </a:ln>
              <a:solidFill>
                <a:srgbClr val="000000"/>
              </a:solidFill>
              <a:effectLst/>
              <a:uLnTx/>
              <a:uFillTx/>
              <a:latin typeface="Helvetica" pitchFamily="2" charset="0"/>
              <a:sym typeface="Helvetica Light"/>
            </a:endParaRPr>
          </a:p>
        </p:txBody>
      </p:sp>
      <p:sp>
        <p:nvSpPr>
          <p:cNvPr id="149" name="Rectangle 148">
            <a:extLst>
              <a:ext uri="{FF2B5EF4-FFF2-40B4-BE49-F238E27FC236}">
                <a16:creationId xmlns:a16="http://schemas.microsoft.com/office/drawing/2014/main" id="{865F2929-E791-EB48-9654-8E889D211536}"/>
              </a:ext>
            </a:extLst>
          </p:cNvPr>
          <p:cNvSpPr/>
          <p:nvPr/>
        </p:nvSpPr>
        <p:spPr>
          <a:xfrm>
            <a:off x="5910955" y="3125012"/>
            <a:ext cx="2326278" cy="420564"/>
          </a:xfrm>
          <a:prstGeom prst="rect">
            <a:avLst/>
          </a:prstGeom>
        </p:spPr>
        <p:txBody>
          <a:bodyPr wrap="none">
            <a:spAutoFit/>
          </a:body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133" b="0" i="0" u="none" strike="noStrike" kern="0" cap="none" spc="0" normalizeH="0" baseline="0" noProof="0" dirty="0">
                <a:ln>
                  <a:noFill/>
                </a:ln>
                <a:solidFill>
                  <a:srgbClr val="000000"/>
                </a:solidFill>
                <a:effectLst/>
                <a:uLnTx/>
                <a:uFillTx/>
                <a:latin typeface="Helvetica" pitchFamily="2" charset="0"/>
                <a:sym typeface="Helvetica Light"/>
              </a:rPr>
              <a:t>Attack Signatures</a:t>
            </a:r>
          </a:p>
        </p:txBody>
      </p:sp>
      <p:sp>
        <p:nvSpPr>
          <p:cNvPr id="150" name="Shape 186">
            <a:extLst>
              <a:ext uri="{FF2B5EF4-FFF2-40B4-BE49-F238E27FC236}">
                <a16:creationId xmlns:a16="http://schemas.microsoft.com/office/drawing/2014/main" id="{F6444C74-1254-8643-8D66-07CCB3405A2A}"/>
              </a:ext>
            </a:extLst>
          </p:cNvPr>
          <p:cNvSpPr/>
          <p:nvPr/>
        </p:nvSpPr>
        <p:spPr>
          <a:xfrm>
            <a:off x="5936495" y="2001534"/>
            <a:ext cx="887077" cy="479333"/>
          </a:xfrm>
          <a:prstGeom prst="roundRect">
            <a:avLst>
              <a:gd name="adj" fmla="val 16667"/>
            </a:avLst>
          </a:prstGeom>
          <a:solidFill>
            <a:schemeClr val="accent2"/>
          </a:solidFill>
          <a:ln w="12700" cap="flat" cmpd="sng">
            <a:solidFill>
              <a:srgbClr val="AC5B23"/>
            </a:solidFill>
            <a:prstDash val="solid"/>
            <a:miter/>
            <a:headEnd type="none" w="med" len="med"/>
            <a:tailEnd type="none" w="med" len="med"/>
          </a:ln>
        </p:spPr>
        <p:txBody>
          <a:bodyPr lIns="91427" tIns="45700" rIns="91427" bIns="45700" anchor="ctr" anchorCtr="0">
            <a:noAutofit/>
          </a:bodyPr>
          <a:lstStyle/>
          <a:p>
            <a:pPr marL="0" marR="0" lvl="0" indent="0" algn="ctr" defTabSz="550320" rtl="0" eaLnBrk="1" fontAlgn="auto" latinLnBrk="0" hangingPunct="0">
              <a:lnSpc>
                <a:spcPct val="100000"/>
              </a:lnSpc>
              <a:spcBef>
                <a:spcPts val="0"/>
              </a:spcBef>
              <a:spcAft>
                <a:spcPts val="0"/>
              </a:spcAft>
              <a:buClr>
                <a:srgbClr val="FFFFFF"/>
              </a:buClr>
              <a:buSzPct val="25000"/>
              <a:buFontTx/>
              <a:buNone/>
              <a:tabLst/>
              <a:defRPr/>
            </a:pPr>
            <a:r>
              <a:rPr kumimoji="0" lang="en" sz="2133" b="0" i="0" u="none" strike="noStrike" kern="0" cap="none" spc="0" normalizeH="0" baseline="0" noProof="0" dirty="0">
                <a:ln>
                  <a:noFill/>
                </a:ln>
                <a:solidFill>
                  <a:srgbClr val="FFFFFF"/>
                </a:solidFill>
                <a:effectLst/>
                <a:uLnTx/>
                <a:uFillTx/>
                <a:latin typeface="Raleway Medium" panose="020B0503030101060003" pitchFamily="34" charset="77"/>
                <a:ea typeface="Arial"/>
                <a:cs typeface="Arial"/>
                <a:sym typeface="Arial"/>
              </a:rPr>
              <a:t>SYN</a:t>
            </a:r>
          </a:p>
        </p:txBody>
      </p:sp>
      <p:sp>
        <p:nvSpPr>
          <p:cNvPr id="151" name="Shape 186">
            <a:extLst>
              <a:ext uri="{FF2B5EF4-FFF2-40B4-BE49-F238E27FC236}">
                <a16:creationId xmlns:a16="http://schemas.microsoft.com/office/drawing/2014/main" id="{38E29CA1-6C9E-A74F-921D-E482179E097F}"/>
              </a:ext>
            </a:extLst>
          </p:cNvPr>
          <p:cNvSpPr/>
          <p:nvPr/>
        </p:nvSpPr>
        <p:spPr>
          <a:xfrm>
            <a:off x="7256905" y="2001534"/>
            <a:ext cx="842311" cy="479333"/>
          </a:xfrm>
          <a:prstGeom prst="roundRect">
            <a:avLst>
              <a:gd name="adj" fmla="val 16667"/>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91427" tIns="45700" rIns="91427" bIns="45700" anchor="ctr" anchorCtr="0">
            <a:noAutofit/>
          </a:bodyPr>
          <a:lstStyle/>
          <a:p>
            <a:pPr marL="0" marR="0" lvl="0" indent="0" algn="ctr" defTabSz="550320" rtl="0" eaLnBrk="1" fontAlgn="auto" latinLnBrk="0" hangingPunct="0">
              <a:lnSpc>
                <a:spcPct val="100000"/>
              </a:lnSpc>
              <a:spcBef>
                <a:spcPts val="0"/>
              </a:spcBef>
              <a:spcAft>
                <a:spcPts val="0"/>
              </a:spcAft>
              <a:buClr>
                <a:srgbClr val="FFFFFF"/>
              </a:buClr>
              <a:buSzPct val="25000"/>
              <a:buFontTx/>
              <a:buNone/>
              <a:tabLst/>
              <a:defRPr/>
            </a:pPr>
            <a:r>
              <a:rPr kumimoji="0" lang="en" sz="2133" b="0" i="0" u="none" strike="noStrike" kern="0" cap="none" spc="0" normalizeH="0" baseline="0" noProof="0" dirty="0">
                <a:ln>
                  <a:noFill/>
                </a:ln>
                <a:solidFill>
                  <a:srgbClr val="FFFFFF"/>
                </a:solidFill>
                <a:effectLst/>
                <a:uLnTx/>
                <a:uFillTx/>
                <a:latin typeface="Raleway Medium" panose="020B0503030101060003" pitchFamily="34" charset="77"/>
                <a:ea typeface="Arial"/>
                <a:cs typeface="Arial"/>
                <a:sym typeface="Arial"/>
              </a:rPr>
              <a:t>RST</a:t>
            </a:r>
          </a:p>
        </p:txBody>
      </p:sp>
      <p:sp>
        <p:nvSpPr>
          <p:cNvPr id="155" name="Shape 186">
            <a:extLst>
              <a:ext uri="{FF2B5EF4-FFF2-40B4-BE49-F238E27FC236}">
                <a16:creationId xmlns:a16="http://schemas.microsoft.com/office/drawing/2014/main" id="{F3EB6E23-D9D1-A940-9DB0-B0E093AAD814}"/>
              </a:ext>
            </a:extLst>
          </p:cNvPr>
          <p:cNvSpPr/>
          <p:nvPr/>
        </p:nvSpPr>
        <p:spPr>
          <a:xfrm>
            <a:off x="5914779" y="2657243"/>
            <a:ext cx="887077" cy="479333"/>
          </a:xfrm>
          <a:prstGeom prst="roundRect">
            <a:avLst>
              <a:gd name="adj" fmla="val 16667"/>
            </a:avLst>
          </a:prstGeom>
          <a:solidFill>
            <a:schemeClr val="accent5"/>
          </a:solidFill>
          <a:ln w="12700" cap="flat" cmpd="sng">
            <a:solidFill>
              <a:srgbClr val="AC5B23"/>
            </a:solidFill>
            <a:prstDash val="solid"/>
            <a:miter/>
            <a:headEnd type="none" w="med" len="med"/>
            <a:tailEnd type="none" w="med" len="med"/>
          </a:ln>
        </p:spPr>
        <p:txBody>
          <a:bodyPr lIns="91427" tIns="45700" rIns="91427" bIns="45700" anchor="ctr" anchorCtr="0">
            <a:noAutofit/>
          </a:bodyPr>
          <a:lstStyle/>
          <a:p>
            <a:pPr marL="0" marR="0" lvl="0" indent="0" algn="ctr" defTabSz="550320" rtl="0" eaLnBrk="1" fontAlgn="auto" latinLnBrk="0" hangingPunct="0">
              <a:lnSpc>
                <a:spcPct val="100000"/>
              </a:lnSpc>
              <a:spcBef>
                <a:spcPts val="0"/>
              </a:spcBef>
              <a:spcAft>
                <a:spcPts val="0"/>
              </a:spcAft>
              <a:buClr>
                <a:srgbClr val="FFFFFF"/>
              </a:buClr>
              <a:buSzPct val="25000"/>
              <a:buFontTx/>
              <a:buNone/>
              <a:tabLst/>
              <a:defRPr/>
            </a:pPr>
            <a:r>
              <a:rPr kumimoji="0" lang="en" sz="2133" b="0" i="0" u="none" strike="noStrike" kern="0" cap="none" spc="0" normalizeH="0" baseline="0" noProof="0" dirty="0">
                <a:ln>
                  <a:noFill/>
                </a:ln>
                <a:solidFill>
                  <a:srgbClr val="FFFFFF"/>
                </a:solidFill>
                <a:effectLst/>
                <a:uLnTx/>
                <a:uFillTx/>
                <a:latin typeface="Raleway Medium" panose="020B0503030101060003" pitchFamily="34" charset="77"/>
                <a:ea typeface="Arial"/>
                <a:cs typeface="Arial"/>
                <a:sym typeface="Arial"/>
              </a:rPr>
              <a:t>DNS</a:t>
            </a:r>
          </a:p>
        </p:txBody>
      </p:sp>
      <p:sp>
        <p:nvSpPr>
          <p:cNvPr id="156" name="Shape 186">
            <a:extLst>
              <a:ext uri="{FF2B5EF4-FFF2-40B4-BE49-F238E27FC236}">
                <a16:creationId xmlns:a16="http://schemas.microsoft.com/office/drawing/2014/main" id="{7EA98FE5-5FAC-F444-A599-0FF9F9E4F848}"/>
              </a:ext>
            </a:extLst>
          </p:cNvPr>
          <p:cNvSpPr/>
          <p:nvPr/>
        </p:nvSpPr>
        <p:spPr>
          <a:xfrm>
            <a:off x="7242942" y="2657243"/>
            <a:ext cx="887077" cy="479333"/>
          </a:xfrm>
          <a:prstGeom prst="roundRect">
            <a:avLst>
              <a:gd name="adj" fmla="val 16667"/>
            </a:avLst>
          </a:prstGeom>
          <a:solidFill>
            <a:schemeClr val="accent6"/>
          </a:solidFill>
          <a:ln w="12700" cap="flat" cmpd="sng">
            <a:solidFill>
              <a:srgbClr val="AC5B23"/>
            </a:solidFill>
            <a:prstDash val="solid"/>
            <a:miter/>
            <a:headEnd type="none" w="med" len="med"/>
            <a:tailEnd type="none" w="med" len="med"/>
          </a:ln>
        </p:spPr>
        <p:txBody>
          <a:bodyPr lIns="91427" tIns="45700" rIns="91427" bIns="45700" anchor="ctr" anchorCtr="0">
            <a:noAutofit/>
          </a:bodyPr>
          <a:lstStyle/>
          <a:p>
            <a:pPr marL="0" marR="0" lvl="0" indent="0" algn="ctr" defTabSz="550320" rtl="0" eaLnBrk="1" fontAlgn="auto" latinLnBrk="0" hangingPunct="0">
              <a:lnSpc>
                <a:spcPct val="100000"/>
              </a:lnSpc>
              <a:spcBef>
                <a:spcPts val="0"/>
              </a:spcBef>
              <a:spcAft>
                <a:spcPts val="0"/>
              </a:spcAft>
              <a:buClr>
                <a:srgbClr val="FFFFFF"/>
              </a:buClr>
              <a:buSzPct val="25000"/>
              <a:buFontTx/>
              <a:buNone/>
              <a:tabLst/>
              <a:defRPr/>
            </a:pPr>
            <a:r>
              <a:rPr kumimoji="0" lang="en" sz="2133" b="0" i="0" u="none" strike="noStrike" kern="0" cap="none" spc="0" normalizeH="0" baseline="0" noProof="0" dirty="0">
                <a:ln>
                  <a:noFill/>
                </a:ln>
                <a:solidFill>
                  <a:srgbClr val="FFFFFF"/>
                </a:solidFill>
                <a:effectLst/>
                <a:uLnTx/>
                <a:uFillTx/>
                <a:latin typeface="Raleway Medium" panose="020B0503030101060003" pitchFamily="34" charset="77"/>
                <a:ea typeface="Arial"/>
                <a:cs typeface="Arial"/>
                <a:sym typeface="Arial"/>
              </a:rPr>
              <a:t>NTP</a:t>
            </a:r>
          </a:p>
        </p:txBody>
      </p:sp>
      <p:sp>
        <p:nvSpPr>
          <p:cNvPr id="157" name="Rectangle 156">
            <a:extLst>
              <a:ext uri="{FF2B5EF4-FFF2-40B4-BE49-F238E27FC236}">
                <a16:creationId xmlns:a16="http://schemas.microsoft.com/office/drawing/2014/main" id="{392878CC-A481-084D-A74D-62DC8C8647F2}"/>
              </a:ext>
            </a:extLst>
          </p:cNvPr>
          <p:cNvSpPr/>
          <p:nvPr/>
        </p:nvSpPr>
        <p:spPr>
          <a:xfrm>
            <a:off x="6780156" y="2592329"/>
            <a:ext cx="458779" cy="420564"/>
          </a:xfrm>
          <a:prstGeom prst="rect">
            <a:avLst/>
          </a:prstGeom>
        </p:spPr>
        <p:txBody>
          <a:bodyPr wrap="none">
            <a:spAutoFit/>
          </a:body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133" b="1" i="0" u="none" strike="noStrike" kern="0" cap="none" spc="0" normalizeH="0" baseline="0" noProof="0" dirty="0">
                <a:ln>
                  <a:noFill/>
                </a:ln>
                <a:solidFill>
                  <a:srgbClr val="000000"/>
                </a:solidFill>
                <a:effectLst/>
                <a:uLnTx/>
                <a:uFillTx/>
                <a:latin typeface="Helvetica" pitchFamily="2" charset="0"/>
                <a:sym typeface="Helvetica Light"/>
              </a:rPr>
              <a:t>…</a:t>
            </a:r>
          </a:p>
        </p:txBody>
      </p:sp>
      <p:sp>
        <p:nvSpPr>
          <p:cNvPr id="158" name="Rectangle 157">
            <a:extLst>
              <a:ext uri="{FF2B5EF4-FFF2-40B4-BE49-F238E27FC236}">
                <a16:creationId xmlns:a16="http://schemas.microsoft.com/office/drawing/2014/main" id="{EED8EAA4-1D69-8944-89A9-2A4457963107}"/>
              </a:ext>
            </a:extLst>
          </p:cNvPr>
          <p:cNvSpPr/>
          <p:nvPr/>
        </p:nvSpPr>
        <p:spPr>
          <a:xfrm>
            <a:off x="6793096" y="1973936"/>
            <a:ext cx="458779" cy="420564"/>
          </a:xfrm>
          <a:prstGeom prst="rect">
            <a:avLst/>
          </a:prstGeom>
        </p:spPr>
        <p:txBody>
          <a:bodyPr wrap="none">
            <a:spAutoFit/>
          </a:body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133" b="1" i="0" u="none" strike="noStrike" kern="0" cap="none" spc="0" normalizeH="0" baseline="0" noProof="0" dirty="0">
                <a:ln>
                  <a:noFill/>
                </a:ln>
                <a:solidFill>
                  <a:srgbClr val="000000"/>
                </a:solidFill>
                <a:effectLst/>
                <a:uLnTx/>
                <a:uFillTx/>
                <a:latin typeface="Helvetica" pitchFamily="2" charset="0"/>
                <a:sym typeface="Helvetica Light"/>
              </a:rPr>
              <a:t>…</a:t>
            </a:r>
          </a:p>
        </p:txBody>
      </p:sp>
      <p:sp>
        <p:nvSpPr>
          <p:cNvPr id="28" name="TextBox 27">
            <a:extLst>
              <a:ext uri="{FF2B5EF4-FFF2-40B4-BE49-F238E27FC236}">
                <a16:creationId xmlns:a16="http://schemas.microsoft.com/office/drawing/2014/main" id="{07762A7E-D049-844D-B6E4-E0CD64489438}"/>
              </a:ext>
            </a:extLst>
          </p:cNvPr>
          <p:cNvSpPr txBox="1"/>
          <p:nvPr/>
        </p:nvSpPr>
        <p:spPr>
          <a:xfrm>
            <a:off x="8772433" y="2080698"/>
            <a:ext cx="2608619" cy="12447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7733" tIns="67733" rIns="67733" bIns="67733" numCol="1" spcCol="38100" rtlCol="0" anchor="ctr">
            <a:spAutoFit/>
          </a:bodyPr>
          <a:lstStyle/>
          <a:p>
            <a:pPr marL="380990" marR="0" lvl="0" indent="-380990" algn="l" defTabSz="1100639"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Attack types</a:t>
            </a:r>
          </a:p>
          <a:p>
            <a:pPr marL="380990" marR="0" lvl="0" indent="-380990" algn="l" defTabSz="1100639"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Attack volumes</a:t>
            </a:r>
          </a:p>
          <a:p>
            <a:pPr marL="380990" marR="0" lvl="0" indent="-380990" algn="l" defTabSz="1100639"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Unidentified</a:t>
            </a:r>
          </a:p>
        </p:txBody>
      </p:sp>
      <p:sp>
        <p:nvSpPr>
          <p:cNvPr id="159" name="TextBox 158">
            <a:extLst>
              <a:ext uri="{FF2B5EF4-FFF2-40B4-BE49-F238E27FC236}">
                <a16:creationId xmlns:a16="http://schemas.microsoft.com/office/drawing/2014/main" id="{648025EB-455E-8E44-9C14-B36F9B0A0797}"/>
              </a:ext>
            </a:extLst>
          </p:cNvPr>
          <p:cNvSpPr txBox="1"/>
          <p:nvPr/>
        </p:nvSpPr>
        <p:spPr>
          <a:xfrm>
            <a:off x="1936215" y="4993720"/>
            <a:ext cx="7957128" cy="1200329"/>
          </a:xfrm>
          <a:prstGeom prst="rect">
            <a:avLst/>
          </a:prstGeom>
          <a:ln w="57150">
            <a:solidFill>
              <a:srgbClr val="02C6FF"/>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80990" marR="0" lvl="0" indent="-380990" algn="l" defTabSz="55032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A wide-spectrum detection of volumetric attacks.</a:t>
            </a:r>
          </a:p>
          <a:p>
            <a:pPr marL="380990" marR="0" lvl="0" indent="-380990" algn="l" defTabSz="55032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Compact design with future-proof universal sketches.</a:t>
            </a:r>
          </a:p>
          <a:p>
            <a:pPr marL="380990" marR="0" lvl="0" indent="-380990" algn="l" defTabSz="55032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Detection metric API: </a:t>
            </a:r>
            <a:r>
              <a:rPr kumimoji="0" lang="en-US" sz="2400" b="0" i="0" u="none" strike="noStrike" kern="0" cap="none" spc="0" normalizeH="0" baseline="0" noProof="0" dirty="0">
                <a:ln>
                  <a:noFill/>
                </a:ln>
                <a:solidFill>
                  <a:srgbClr val="006DB7"/>
                </a:solidFill>
                <a:effectLst/>
                <a:uLnTx/>
                <a:uFillTx/>
                <a:latin typeface="Helvetica" pitchFamily="2" charset="0"/>
                <a:sym typeface="Helvetica Light"/>
              </a:rPr>
              <a:t>Query</a:t>
            </a: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 (</a:t>
            </a:r>
            <a:r>
              <a:rPr kumimoji="0" lang="en-US" sz="2400" b="0" i="0" u="none" strike="noStrike" kern="0" cap="none" spc="0" normalizeH="0" baseline="0" noProof="0" dirty="0">
                <a:ln>
                  <a:noFill/>
                </a:ln>
                <a:solidFill>
                  <a:srgbClr val="AE2035"/>
                </a:solidFill>
                <a:effectLst/>
                <a:uLnTx/>
                <a:uFillTx/>
                <a:latin typeface="Helvetica" pitchFamily="2" charset="0"/>
                <a:sym typeface="Helvetica Light"/>
              </a:rPr>
              <a:t>proto</a:t>
            </a: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 </a:t>
            </a:r>
            <a:r>
              <a:rPr kumimoji="0" lang="en-US" sz="2400" b="0" i="0" u="none" strike="noStrike" kern="0" cap="none" spc="0" normalizeH="0" baseline="0" noProof="0" dirty="0" err="1">
                <a:ln>
                  <a:noFill/>
                </a:ln>
                <a:solidFill>
                  <a:srgbClr val="AE2035"/>
                </a:solidFill>
                <a:effectLst/>
                <a:uLnTx/>
                <a:uFillTx/>
                <a:latin typeface="Helvetica" pitchFamily="2" charset="0"/>
                <a:sym typeface="Helvetica Light"/>
              </a:rPr>
              <a:t>func</a:t>
            </a: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 </a:t>
            </a:r>
            <a:r>
              <a:rPr kumimoji="0" lang="en-US" sz="2400" b="0" i="0" u="none" strike="noStrike" kern="0" cap="none" spc="0" normalizeH="0" baseline="0" noProof="0" dirty="0">
                <a:ln>
                  <a:noFill/>
                </a:ln>
                <a:solidFill>
                  <a:srgbClr val="AE2035"/>
                </a:solidFill>
                <a:effectLst/>
                <a:uLnTx/>
                <a:uFillTx/>
                <a:latin typeface="Helvetica" pitchFamily="2" charset="0"/>
                <a:sym typeface="Helvetica Light"/>
              </a:rPr>
              <a:t>mode</a:t>
            </a: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 </a:t>
            </a:r>
            <a:r>
              <a:rPr kumimoji="0" lang="en-US" sz="2400" b="0" i="0" u="none" strike="noStrike" kern="0" cap="none" spc="0" normalizeH="0" baseline="0" noProof="0" dirty="0" err="1">
                <a:ln>
                  <a:noFill/>
                </a:ln>
                <a:solidFill>
                  <a:srgbClr val="AE2035"/>
                </a:solidFill>
                <a:effectLst/>
                <a:uLnTx/>
                <a:uFillTx/>
                <a:latin typeface="Helvetica" pitchFamily="2" charset="0"/>
                <a:sym typeface="Helvetica Light"/>
              </a:rPr>
              <a:t>freq</a:t>
            </a: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a:t>
            </a:r>
          </a:p>
        </p:txBody>
      </p:sp>
      <p:sp>
        <p:nvSpPr>
          <p:cNvPr id="160" name="Rectangle 159">
            <a:extLst>
              <a:ext uri="{FF2B5EF4-FFF2-40B4-BE49-F238E27FC236}">
                <a16:creationId xmlns:a16="http://schemas.microsoft.com/office/drawing/2014/main" id="{3628BB1E-0406-5744-9FB5-AE0F43D8964B}"/>
              </a:ext>
            </a:extLst>
          </p:cNvPr>
          <p:cNvSpPr/>
          <p:nvPr/>
        </p:nvSpPr>
        <p:spPr>
          <a:xfrm>
            <a:off x="1984779" y="3705085"/>
            <a:ext cx="3982819" cy="748795"/>
          </a:xfrm>
          <a:prstGeom prst="rect">
            <a:avLst/>
          </a:prstGeom>
        </p:spPr>
        <p:txBody>
          <a:bodyPr wrap="square">
            <a:spAutoFit/>
          </a:body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133" b="0" i="0" u="none" strike="noStrike" kern="0" cap="none" spc="0" normalizeH="0" baseline="0" noProof="0" dirty="0">
                <a:ln>
                  <a:noFill/>
                </a:ln>
                <a:solidFill>
                  <a:srgbClr val="07B8AD"/>
                </a:solidFill>
                <a:effectLst/>
                <a:uLnTx/>
                <a:uFillTx/>
                <a:latin typeface="Helvetica" pitchFamily="2" charset="0"/>
                <a:sym typeface="Helvetica Light"/>
              </a:rPr>
              <a:t>e.g., elephant flows, distinct flows, heavy sources, entropy </a:t>
            </a:r>
          </a:p>
        </p:txBody>
      </p:sp>
    </p:spTree>
    <p:extLst>
      <p:ext uri="{BB962C8B-B14F-4D97-AF65-F5344CB8AC3E}">
        <p14:creationId xmlns:p14="http://schemas.microsoft.com/office/powerpoint/2010/main" val="33331641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dissolve">
                                      <p:cBhvr>
                                        <p:cTn id="7"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7E7B499-C05C-134F-8E06-742A34E844F5}"/>
              </a:ext>
            </a:extLst>
          </p:cNvPr>
          <p:cNvSpPr>
            <a:spLocks noGrp="1"/>
          </p:cNvSpPr>
          <p:nvPr>
            <p:ph type="sldNum" sz="quarter" idx="4"/>
          </p:nvPr>
        </p:nvSpPr>
        <p:spPr/>
        <p:txBody>
          <a:bodyPr/>
          <a:lstStyle/>
          <a:p>
            <a:pPr marL="0" marR="0" lvl="0" indent="0" algn="r" defTabSz="550320" rtl="0" eaLnBrk="1" fontAlgn="auto" latinLnBrk="0" hangingPunct="0">
              <a:lnSpc>
                <a:spcPct val="100000"/>
              </a:lnSpc>
              <a:spcBef>
                <a:spcPts val="0"/>
              </a:spcBef>
              <a:spcAft>
                <a:spcPts val="0"/>
              </a:spcAft>
              <a:buClrTx/>
              <a:buSzTx/>
              <a:buFontTx/>
              <a:buNone/>
              <a:tabLst/>
              <a:defRPr/>
            </a:pPr>
            <a:fld id="{BFF01206-8078-D04A-AD89-87956AD8AB46}" type="slidenum">
              <a:rPr kumimoji="0" lang="en-US" sz="1867" b="0" i="0" u="none" strike="noStrike" kern="0" cap="none" spc="0" normalizeH="0" baseline="0" noProof="0">
                <a:ln>
                  <a:noFill/>
                </a:ln>
                <a:solidFill>
                  <a:srgbClr val="000000">
                    <a:tint val="75000"/>
                  </a:srgbClr>
                </a:solidFill>
                <a:effectLst/>
                <a:uLnTx/>
                <a:uFillTx/>
                <a:latin typeface="Raleway" panose="020B0503030101060003" pitchFamily="34" charset="77"/>
                <a:sym typeface="Helvetica Light"/>
              </a:rPr>
              <a:pPr marL="0" marR="0" lvl="0" indent="0" algn="r" defTabSz="550320" rtl="0" eaLnBrk="1" fontAlgn="auto" latinLnBrk="0" hangingPunct="0">
                <a:lnSpc>
                  <a:spcPct val="100000"/>
                </a:lnSpc>
                <a:spcBef>
                  <a:spcPts val="0"/>
                </a:spcBef>
                <a:spcAft>
                  <a:spcPts val="0"/>
                </a:spcAft>
                <a:buClrTx/>
                <a:buSzTx/>
                <a:buFontTx/>
                <a:buNone/>
                <a:tabLst/>
                <a:defRPr/>
              </a:pPr>
              <a:t>48</a:t>
            </a:fld>
            <a:endParaRPr kumimoji="0" lang="en-US" sz="1867" b="0" i="0" u="none" strike="noStrike" kern="0" cap="none" spc="0" normalizeH="0" baseline="0" noProof="0" dirty="0">
              <a:ln>
                <a:noFill/>
              </a:ln>
              <a:solidFill>
                <a:srgbClr val="000000">
                  <a:tint val="75000"/>
                </a:srgbClr>
              </a:solidFill>
              <a:effectLst/>
              <a:uLnTx/>
              <a:uFillTx/>
              <a:latin typeface="Raleway" panose="020B0503030101060003" pitchFamily="34" charset="77"/>
              <a:sym typeface="Helvetica Light"/>
            </a:endParaRPr>
          </a:p>
        </p:txBody>
      </p:sp>
      <p:pic>
        <p:nvPicPr>
          <p:cNvPr id="33" name="图片 4">
            <a:extLst>
              <a:ext uri="{FF2B5EF4-FFF2-40B4-BE49-F238E27FC236}">
                <a16:creationId xmlns:a16="http://schemas.microsoft.com/office/drawing/2014/main" id="{5F43F5F2-C375-B64D-91CF-A11B92E09FD7}"/>
              </a:ext>
            </a:extLst>
          </p:cNvPr>
          <p:cNvPicPr>
            <a:picLocks noChangeAspect="1"/>
          </p:cNvPicPr>
          <p:nvPr/>
        </p:nvPicPr>
        <p:blipFill>
          <a:blip r:embed="rId3"/>
          <a:stretch>
            <a:fillRect/>
          </a:stretch>
        </p:blipFill>
        <p:spPr>
          <a:xfrm>
            <a:off x="1" y="133422"/>
            <a:ext cx="1551399" cy="605591"/>
          </a:xfrm>
          <a:prstGeom prst="rect">
            <a:avLst/>
          </a:prstGeom>
        </p:spPr>
      </p:pic>
      <p:sp>
        <p:nvSpPr>
          <p:cNvPr id="34" name="Google Shape;93;p14">
            <a:extLst>
              <a:ext uri="{FF2B5EF4-FFF2-40B4-BE49-F238E27FC236}">
                <a16:creationId xmlns:a16="http://schemas.microsoft.com/office/drawing/2014/main" id="{773455D5-BC65-C241-9F6C-7E7DC3D0BCD7}"/>
              </a:ext>
            </a:extLst>
          </p:cNvPr>
          <p:cNvSpPr txBox="1">
            <a:spLocks/>
          </p:cNvSpPr>
          <p:nvPr/>
        </p:nvSpPr>
        <p:spPr>
          <a:xfrm>
            <a:off x="1469207" y="174520"/>
            <a:ext cx="10563768" cy="605592"/>
          </a:xfrm>
          <a:prstGeom prst="rect">
            <a:avLst/>
          </a:prstGeom>
        </p:spPr>
        <p:txBody>
          <a:bodyPr spcFirstLastPara="1" vert="horz" wrap="square" lIns="91425" tIns="91425" rIns="91425" bIns="91425"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36EB7"/>
                </a:solidFill>
                <a:effectLst/>
                <a:uLnTx/>
                <a:uFillTx/>
                <a:latin typeface="Helvetica" pitchFamily="2" charset="0"/>
                <a:cs typeface="Arial Hebrew" pitchFamily="2" charset="-79"/>
                <a:sym typeface="Helvetica Light"/>
              </a:rPr>
              <a:t>Fast On-Demand Mitigation</a:t>
            </a:r>
            <a:endParaRPr kumimoji="0" lang="en" sz="3200" b="1" i="0" u="none" strike="noStrike" kern="1200" cap="none" spc="0" normalizeH="0" baseline="0" noProof="0" dirty="0">
              <a:ln>
                <a:noFill/>
              </a:ln>
              <a:solidFill>
                <a:srgbClr val="036EB7"/>
              </a:solidFill>
              <a:effectLst/>
              <a:uLnTx/>
              <a:uFillTx/>
              <a:latin typeface="Helvetica" pitchFamily="2" charset="0"/>
              <a:cs typeface="Arial Hebrew" pitchFamily="2" charset="-79"/>
              <a:sym typeface="Helvetica Light"/>
            </a:endParaRPr>
          </a:p>
        </p:txBody>
      </p:sp>
      <p:pic>
        <p:nvPicPr>
          <p:cNvPr id="170" name="Picture 3">
            <a:extLst>
              <a:ext uri="{FF2B5EF4-FFF2-40B4-BE49-F238E27FC236}">
                <a16:creationId xmlns:a16="http://schemas.microsoft.com/office/drawing/2014/main" id="{35645EC8-B1B0-4B46-B518-054BB5406B34}"/>
              </a:ext>
            </a:extLst>
          </p:cNvPr>
          <p:cNvPicPr>
            <a:picLocks noChangeArrowheads="1"/>
          </p:cNvPicPr>
          <p:nvPr/>
        </p:nvPicPr>
        <p:blipFill>
          <a:blip r:embed="rId4">
            <a:duotone>
              <a:prstClr val="black"/>
              <a:schemeClr val="accent2">
                <a:tint val="45000"/>
                <a:satMod val="400000"/>
              </a:schemeClr>
            </a:duotone>
          </a:blip>
          <a:srcRect/>
          <a:stretch>
            <a:fillRect/>
          </a:stretch>
        </p:blipFill>
        <p:spPr bwMode="auto">
          <a:xfrm>
            <a:off x="5925152" y="3898275"/>
            <a:ext cx="922896" cy="746436"/>
          </a:xfrm>
          <a:prstGeom prst="rect">
            <a:avLst/>
          </a:prstGeom>
          <a:noFill/>
          <a:ln w="12700">
            <a:noFill/>
            <a:miter lim="800000"/>
            <a:headEnd/>
            <a:tailEnd/>
          </a:ln>
          <a:effectLst/>
        </p:spPr>
      </p:pic>
      <p:sp>
        <p:nvSpPr>
          <p:cNvPr id="172" name="Rectangle 171">
            <a:extLst>
              <a:ext uri="{FF2B5EF4-FFF2-40B4-BE49-F238E27FC236}">
                <a16:creationId xmlns:a16="http://schemas.microsoft.com/office/drawing/2014/main" id="{58BE6E2B-E739-1645-AED2-D6914AEF932F}"/>
              </a:ext>
            </a:extLst>
          </p:cNvPr>
          <p:cNvSpPr/>
          <p:nvPr/>
        </p:nvSpPr>
        <p:spPr>
          <a:xfrm>
            <a:off x="1366798" y="1235527"/>
            <a:ext cx="2983709" cy="1569660"/>
          </a:xfrm>
          <a:prstGeom prst="rect">
            <a:avLst/>
          </a:prstGeom>
        </p:spPr>
        <p:txBody>
          <a:bodyPr wrap="square">
            <a:spAutoFit/>
          </a:body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Detection results</a:t>
            </a:r>
          </a:p>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Helvetica" pitchFamily="2" charset="0"/>
              <a:sym typeface="Helvetica Light"/>
            </a:endParaRPr>
          </a:p>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Helvetica" pitchFamily="2" charset="0"/>
              <a:sym typeface="Helvetica Light"/>
            </a:endParaRPr>
          </a:p>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Available resources</a:t>
            </a:r>
          </a:p>
        </p:txBody>
      </p:sp>
      <p:pic>
        <p:nvPicPr>
          <p:cNvPr id="173" name="Picture 172">
            <a:extLst>
              <a:ext uri="{FF2B5EF4-FFF2-40B4-BE49-F238E27FC236}">
                <a16:creationId xmlns:a16="http://schemas.microsoft.com/office/drawing/2014/main" id="{D44D400D-F87E-6445-9389-C65239FEC497}"/>
              </a:ext>
            </a:extLst>
          </p:cNvPr>
          <p:cNvPicPr>
            <a:picLocks noChangeAspect="1"/>
          </p:cNvPicPr>
          <p:nvPr/>
        </p:nvPicPr>
        <p:blipFill>
          <a:blip r:embed="rId5"/>
          <a:stretch>
            <a:fillRect/>
          </a:stretch>
        </p:blipFill>
        <p:spPr>
          <a:xfrm>
            <a:off x="5632174" y="1341073"/>
            <a:ext cx="1508853" cy="988771"/>
          </a:xfrm>
          <a:prstGeom prst="rect">
            <a:avLst/>
          </a:prstGeom>
        </p:spPr>
      </p:pic>
      <p:cxnSp>
        <p:nvCxnSpPr>
          <p:cNvPr id="174" name="直线连接符 12">
            <a:extLst>
              <a:ext uri="{FF2B5EF4-FFF2-40B4-BE49-F238E27FC236}">
                <a16:creationId xmlns:a16="http://schemas.microsoft.com/office/drawing/2014/main" id="{3AE962C9-A01E-D64D-AAE1-C59F2D6223B7}"/>
              </a:ext>
            </a:extLst>
          </p:cNvPr>
          <p:cNvCxnSpPr>
            <a:cxnSpLocks/>
          </p:cNvCxnSpPr>
          <p:nvPr/>
        </p:nvCxnSpPr>
        <p:spPr>
          <a:xfrm>
            <a:off x="4227445" y="1898185"/>
            <a:ext cx="1404729" cy="0"/>
          </a:xfrm>
          <a:prstGeom prst="line">
            <a:avLst/>
          </a:prstGeom>
          <a:ln w="152400">
            <a:solidFill>
              <a:srgbClr val="00B9A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75" name="Picture 3">
            <a:extLst>
              <a:ext uri="{FF2B5EF4-FFF2-40B4-BE49-F238E27FC236}">
                <a16:creationId xmlns:a16="http://schemas.microsoft.com/office/drawing/2014/main" id="{E7968D88-BB41-9242-8113-3E566E87A9B6}"/>
              </a:ext>
            </a:extLst>
          </p:cNvPr>
          <p:cNvPicPr>
            <a:picLocks noChangeArrowheads="1"/>
          </p:cNvPicPr>
          <p:nvPr/>
        </p:nvPicPr>
        <p:blipFill>
          <a:blip r:embed="rId4">
            <a:grayscl/>
          </a:blip>
          <a:srcRect/>
          <a:stretch>
            <a:fillRect/>
          </a:stretch>
        </p:blipFill>
        <p:spPr bwMode="auto">
          <a:xfrm>
            <a:off x="2546449" y="1682829"/>
            <a:ext cx="624407" cy="541471"/>
          </a:xfrm>
          <a:prstGeom prst="rect">
            <a:avLst/>
          </a:prstGeom>
          <a:noFill/>
          <a:ln w="12700">
            <a:noFill/>
            <a:miter lim="800000"/>
            <a:headEnd/>
            <a:tailEnd/>
          </a:ln>
          <a:effectLst/>
        </p:spPr>
      </p:pic>
      <p:sp>
        <p:nvSpPr>
          <p:cNvPr id="176" name="TextBox 175">
            <a:extLst>
              <a:ext uri="{FF2B5EF4-FFF2-40B4-BE49-F238E27FC236}">
                <a16:creationId xmlns:a16="http://schemas.microsoft.com/office/drawing/2014/main" id="{D9747388-0D2C-7C40-909D-392F1F304F01}"/>
              </a:ext>
            </a:extLst>
          </p:cNvPr>
          <p:cNvSpPr txBox="1"/>
          <p:nvPr/>
        </p:nvSpPr>
        <p:spPr>
          <a:xfrm>
            <a:off x="6915592" y="1397732"/>
            <a:ext cx="3596069" cy="8754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7733" tIns="67733" rIns="67733" bIns="67733" numCol="1" spcCol="38100" rtlCol="0" anchor="ctr">
            <a:spAutoFit/>
          </a:bodyPr>
          <a:lstStyle/>
          <a:p>
            <a:pPr marL="0" marR="0" lvl="0" indent="0" algn="ctr" defTabSz="1100639"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Quick </a:t>
            </a:r>
            <a:r>
              <a:rPr kumimoji="0" lang="en-US" altLang="zh-CN" sz="2400" b="0" i="0" u="none" strike="noStrike" kern="0" cap="none" spc="0" normalizeH="0" baseline="0" noProof="0" dirty="0">
                <a:ln>
                  <a:noFill/>
                </a:ln>
                <a:solidFill>
                  <a:srgbClr val="000000"/>
                </a:solidFill>
                <a:effectLst/>
                <a:uLnTx/>
                <a:uFillTx/>
                <a:latin typeface="Helvetica" pitchFamily="2" charset="0"/>
                <a:sym typeface="Helvetica Light"/>
              </a:rPr>
              <a:t>resource</a:t>
            </a:r>
            <a:r>
              <a:rPr kumimoji="0" lang="zh-CN" altLang="en-US" sz="2400" b="0" i="0" u="none" strike="noStrike" kern="0" cap="none" spc="0" normalizeH="0" baseline="0" noProof="0" dirty="0">
                <a:ln>
                  <a:noFill/>
                </a:ln>
                <a:solidFill>
                  <a:srgbClr val="000000"/>
                </a:solidFill>
                <a:effectLst/>
                <a:uLnTx/>
                <a:uFillTx/>
                <a:latin typeface="Helvetica" pitchFamily="2" charset="0"/>
                <a:sym typeface="Helvetica Light"/>
              </a:rPr>
              <a:t> </a:t>
            </a:r>
            <a:r>
              <a:rPr kumimoji="0" lang="en-US" altLang="zh-CN" sz="2400" b="0" i="0" u="none" strike="noStrike" kern="0" cap="none" spc="0" normalizeH="0" baseline="0" noProof="0" dirty="0">
                <a:ln>
                  <a:noFill/>
                </a:ln>
                <a:solidFill>
                  <a:srgbClr val="000000"/>
                </a:solidFill>
                <a:effectLst/>
                <a:uLnTx/>
                <a:uFillTx/>
                <a:latin typeface="Helvetica" pitchFamily="2" charset="0"/>
                <a:sym typeface="Helvetica Light"/>
              </a:rPr>
              <a:t>allocation</a:t>
            </a:r>
          </a:p>
          <a:p>
            <a:pPr marL="0" marR="0" lvl="0" indent="0" algn="ctr" defTabSz="1100639"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(Optimization solver)</a:t>
            </a:r>
          </a:p>
        </p:txBody>
      </p:sp>
      <p:cxnSp>
        <p:nvCxnSpPr>
          <p:cNvPr id="177" name="直线连接符 12">
            <a:extLst>
              <a:ext uri="{FF2B5EF4-FFF2-40B4-BE49-F238E27FC236}">
                <a16:creationId xmlns:a16="http://schemas.microsoft.com/office/drawing/2014/main" id="{24DEA9EE-80BC-5542-B504-C0A64272270B}"/>
              </a:ext>
            </a:extLst>
          </p:cNvPr>
          <p:cNvCxnSpPr>
            <a:cxnSpLocks/>
          </p:cNvCxnSpPr>
          <p:nvPr/>
        </p:nvCxnSpPr>
        <p:spPr>
          <a:xfrm>
            <a:off x="6386600" y="2584173"/>
            <a:ext cx="0" cy="1208084"/>
          </a:xfrm>
          <a:prstGeom prst="line">
            <a:avLst/>
          </a:prstGeom>
          <a:ln w="152400">
            <a:solidFill>
              <a:srgbClr val="00B9A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0BC029BF-8FE7-5D4B-8534-23E501CEA2FA}"/>
              </a:ext>
            </a:extLst>
          </p:cNvPr>
          <p:cNvSpPr txBox="1"/>
          <p:nvPr/>
        </p:nvSpPr>
        <p:spPr>
          <a:xfrm>
            <a:off x="7249298" y="3188214"/>
            <a:ext cx="2791362" cy="8754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7733" tIns="67733" rIns="67733" bIns="67733" numCol="1" spcCol="38100" rtlCol="0" anchor="ctr">
            <a:spAutoFit/>
          </a:bodyPr>
          <a:lstStyle/>
          <a:p>
            <a:pPr marL="0" marR="0" lvl="0" indent="0" algn="ctr" defTabSz="1100639"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Mitigation Modules:</a:t>
            </a:r>
          </a:p>
          <a:p>
            <a:pPr marL="0" marR="0" lvl="0" indent="0" algn="ctr" defTabSz="1100639" rtl="0" eaLnBrk="1" fontAlgn="auto" latinLnBrk="0" hangingPunct="0">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00882B"/>
                </a:solidFill>
                <a:effectLst/>
                <a:uLnTx/>
                <a:uFillTx/>
                <a:latin typeface="Helvetica" pitchFamily="2" charset="0"/>
                <a:sym typeface="Helvetica Light"/>
              </a:rPr>
              <a:t>M1, M2, M3, …</a:t>
            </a:r>
          </a:p>
        </p:txBody>
      </p:sp>
      <p:sp>
        <p:nvSpPr>
          <p:cNvPr id="182" name="TextBox 181">
            <a:extLst>
              <a:ext uri="{FF2B5EF4-FFF2-40B4-BE49-F238E27FC236}">
                <a16:creationId xmlns:a16="http://schemas.microsoft.com/office/drawing/2014/main" id="{0BA7688E-2A9F-A64A-AF3D-BAC716C44E69}"/>
              </a:ext>
            </a:extLst>
          </p:cNvPr>
          <p:cNvSpPr txBox="1"/>
          <p:nvPr/>
        </p:nvSpPr>
        <p:spPr>
          <a:xfrm>
            <a:off x="1669034" y="5452655"/>
            <a:ext cx="8853933" cy="461665"/>
          </a:xfrm>
          <a:prstGeom prst="rect">
            <a:avLst/>
          </a:prstGeom>
          <a:ln w="57150">
            <a:solidFill>
              <a:srgbClr val="02C6FF"/>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80990" marR="0" lvl="0" indent="-380990" algn="l" defTabSz="55032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Cannot afford preloading</a:t>
            </a:r>
            <a:r>
              <a:rPr kumimoji="0" lang="zh-CN" altLang="en-US" sz="2400" b="0" i="0" u="none" strike="noStrike" kern="0" cap="none" spc="0" normalizeH="0" baseline="0" noProof="0" dirty="0">
                <a:ln>
                  <a:noFill/>
                </a:ln>
                <a:solidFill>
                  <a:srgbClr val="000000"/>
                </a:solidFill>
                <a:effectLst/>
                <a:uLnTx/>
                <a:uFillTx/>
                <a:latin typeface="Helvetica" pitchFamily="2" charset="0"/>
                <a:sym typeface="Helvetica Light"/>
              </a:rPr>
              <a:t> </a:t>
            </a:r>
            <a:r>
              <a:rPr kumimoji="0" lang="en-US" altLang="zh-CN" sz="2400" b="0" i="0" u="none" strike="noStrike" kern="0" cap="none" spc="0" normalizeH="0" baseline="0" noProof="0" dirty="0">
                <a:ln>
                  <a:noFill/>
                </a:ln>
                <a:solidFill>
                  <a:srgbClr val="000000"/>
                </a:solidFill>
                <a:effectLst/>
                <a:uLnTx/>
                <a:uFillTx/>
                <a:latin typeface="Helvetica" pitchFamily="2" charset="0"/>
                <a:sym typeface="Helvetica Light"/>
              </a:rPr>
              <a:t>all possible mitigation modules.</a:t>
            </a:r>
          </a:p>
        </p:txBody>
      </p:sp>
    </p:spTree>
    <p:extLst>
      <p:ext uri="{BB962C8B-B14F-4D97-AF65-F5344CB8AC3E}">
        <p14:creationId xmlns:p14="http://schemas.microsoft.com/office/powerpoint/2010/main" val="11256394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dissolve">
                                      <p:cBhvr>
                                        <p:cTn id="7"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7E7B499-C05C-134F-8E06-742A34E844F5}"/>
              </a:ext>
            </a:extLst>
          </p:cNvPr>
          <p:cNvSpPr>
            <a:spLocks noGrp="1"/>
          </p:cNvSpPr>
          <p:nvPr>
            <p:ph type="sldNum" sz="quarter" idx="4"/>
          </p:nvPr>
        </p:nvSpPr>
        <p:spPr/>
        <p:txBody>
          <a:bodyPr/>
          <a:lstStyle/>
          <a:p>
            <a:pPr marL="0" marR="0" lvl="0" indent="0" algn="r" defTabSz="550320" rtl="0" eaLnBrk="1" fontAlgn="auto" latinLnBrk="0" hangingPunct="0">
              <a:lnSpc>
                <a:spcPct val="100000"/>
              </a:lnSpc>
              <a:spcBef>
                <a:spcPts val="0"/>
              </a:spcBef>
              <a:spcAft>
                <a:spcPts val="0"/>
              </a:spcAft>
              <a:buClrTx/>
              <a:buSzTx/>
              <a:buFontTx/>
              <a:buNone/>
              <a:tabLst/>
              <a:defRPr/>
            </a:pPr>
            <a:fld id="{BFF01206-8078-D04A-AD89-87956AD8AB46}" type="slidenum">
              <a:rPr kumimoji="0" lang="en-US" sz="1867" b="0" i="0" u="none" strike="noStrike" kern="0" cap="none" spc="0" normalizeH="0" baseline="0" noProof="0">
                <a:ln>
                  <a:noFill/>
                </a:ln>
                <a:solidFill>
                  <a:srgbClr val="000000">
                    <a:tint val="75000"/>
                  </a:srgbClr>
                </a:solidFill>
                <a:effectLst/>
                <a:uLnTx/>
                <a:uFillTx/>
                <a:latin typeface="Raleway" panose="020B0503030101060003" pitchFamily="34" charset="77"/>
                <a:sym typeface="Helvetica Light"/>
              </a:rPr>
              <a:pPr marL="0" marR="0" lvl="0" indent="0" algn="r" defTabSz="550320" rtl="0" eaLnBrk="1" fontAlgn="auto" latinLnBrk="0" hangingPunct="0">
                <a:lnSpc>
                  <a:spcPct val="100000"/>
                </a:lnSpc>
                <a:spcBef>
                  <a:spcPts val="0"/>
                </a:spcBef>
                <a:spcAft>
                  <a:spcPts val="0"/>
                </a:spcAft>
                <a:buClrTx/>
                <a:buSzTx/>
                <a:buFontTx/>
                <a:buNone/>
                <a:tabLst/>
                <a:defRPr/>
              </a:pPr>
              <a:t>49</a:t>
            </a:fld>
            <a:endParaRPr kumimoji="0" lang="en-US" sz="1867" b="0" i="0" u="none" strike="noStrike" kern="0" cap="none" spc="0" normalizeH="0" baseline="0" noProof="0" dirty="0">
              <a:ln>
                <a:noFill/>
              </a:ln>
              <a:solidFill>
                <a:srgbClr val="000000">
                  <a:tint val="75000"/>
                </a:srgbClr>
              </a:solidFill>
              <a:effectLst/>
              <a:uLnTx/>
              <a:uFillTx/>
              <a:latin typeface="Raleway" panose="020B0503030101060003" pitchFamily="34" charset="77"/>
              <a:sym typeface="Helvetica Light"/>
            </a:endParaRPr>
          </a:p>
        </p:txBody>
      </p:sp>
      <p:pic>
        <p:nvPicPr>
          <p:cNvPr id="33" name="图片 4">
            <a:extLst>
              <a:ext uri="{FF2B5EF4-FFF2-40B4-BE49-F238E27FC236}">
                <a16:creationId xmlns:a16="http://schemas.microsoft.com/office/drawing/2014/main" id="{5F43F5F2-C375-B64D-91CF-A11B92E09FD7}"/>
              </a:ext>
            </a:extLst>
          </p:cNvPr>
          <p:cNvPicPr>
            <a:picLocks noChangeAspect="1"/>
          </p:cNvPicPr>
          <p:nvPr/>
        </p:nvPicPr>
        <p:blipFill>
          <a:blip r:embed="rId3"/>
          <a:stretch>
            <a:fillRect/>
          </a:stretch>
        </p:blipFill>
        <p:spPr>
          <a:xfrm>
            <a:off x="1" y="133422"/>
            <a:ext cx="1551399" cy="605591"/>
          </a:xfrm>
          <a:prstGeom prst="rect">
            <a:avLst/>
          </a:prstGeom>
        </p:spPr>
      </p:pic>
      <p:sp>
        <p:nvSpPr>
          <p:cNvPr id="34" name="Google Shape;93;p14">
            <a:extLst>
              <a:ext uri="{FF2B5EF4-FFF2-40B4-BE49-F238E27FC236}">
                <a16:creationId xmlns:a16="http://schemas.microsoft.com/office/drawing/2014/main" id="{773455D5-BC65-C241-9F6C-7E7DC3D0BCD7}"/>
              </a:ext>
            </a:extLst>
          </p:cNvPr>
          <p:cNvSpPr txBox="1">
            <a:spLocks/>
          </p:cNvSpPr>
          <p:nvPr/>
        </p:nvSpPr>
        <p:spPr>
          <a:xfrm>
            <a:off x="1469207" y="174520"/>
            <a:ext cx="10563768" cy="605592"/>
          </a:xfrm>
          <a:prstGeom prst="rect">
            <a:avLst/>
          </a:prstGeom>
        </p:spPr>
        <p:txBody>
          <a:bodyPr spcFirstLastPara="1" vert="horz" wrap="square" lIns="91425" tIns="91425" rIns="91425" bIns="91425"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36EB7"/>
                </a:solidFill>
                <a:effectLst/>
                <a:uLnTx/>
                <a:uFillTx/>
                <a:latin typeface="Helvetica" pitchFamily="2" charset="0"/>
                <a:cs typeface="Arial Hebrew" pitchFamily="2" charset="-79"/>
                <a:sym typeface="Helvetica Light"/>
              </a:rPr>
              <a:t>Switch-Optimized Mitigation Library</a:t>
            </a:r>
            <a:endParaRPr kumimoji="0" lang="en" sz="3200" b="1" i="0" u="none" strike="noStrike" kern="1200" cap="none" spc="0" normalizeH="0" baseline="0" noProof="0" dirty="0">
              <a:ln>
                <a:noFill/>
              </a:ln>
              <a:solidFill>
                <a:srgbClr val="036EB7"/>
              </a:solidFill>
              <a:effectLst/>
              <a:uLnTx/>
              <a:uFillTx/>
              <a:latin typeface="Helvetica" pitchFamily="2" charset="0"/>
              <a:cs typeface="Arial Hebrew" pitchFamily="2" charset="-79"/>
              <a:sym typeface="Helvetica Light"/>
            </a:endParaRPr>
          </a:p>
        </p:txBody>
      </p:sp>
      <p:sp>
        <p:nvSpPr>
          <p:cNvPr id="15" name="Rectangle 14">
            <a:extLst>
              <a:ext uri="{FF2B5EF4-FFF2-40B4-BE49-F238E27FC236}">
                <a16:creationId xmlns:a16="http://schemas.microsoft.com/office/drawing/2014/main" id="{E17F6A66-63D1-7249-9539-D9BF5D917188}"/>
              </a:ext>
            </a:extLst>
          </p:cNvPr>
          <p:cNvSpPr/>
          <p:nvPr/>
        </p:nvSpPr>
        <p:spPr>
          <a:xfrm>
            <a:off x="331312" y="1588849"/>
            <a:ext cx="3023281" cy="2467728"/>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550320" rtl="0" eaLnBrk="1" fontAlgn="auto" latinLnBrk="0" hangingPunct="0">
              <a:lnSpc>
                <a:spcPct val="100000"/>
              </a:lnSpc>
              <a:spcBef>
                <a:spcPts val="0"/>
              </a:spcBef>
              <a:spcAft>
                <a:spcPts val="0"/>
              </a:spcAft>
              <a:buClrTx/>
              <a:buSzTx/>
              <a:buFontTx/>
              <a:buNone/>
              <a:tabLst/>
              <a:defRPr/>
            </a:pPr>
            <a:endParaRPr kumimoji="0" lang="en-US" sz="3333" b="0" i="0" u="none" strike="noStrike" kern="0" cap="none" spc="0" normalizeH="0" baseline="0" noProof="0" dirty="0">
              <a:ln>
                <a:noFill/>
              </a:ln>
              <a:solidFill>
                <a:srgbClr val="000000"/>
              </a:solidFill>
              <a:effectLst/>
              <a:uLnTx/>
              <a:uFillTx/>
              <a:latin typeface="Helvetica Light"/>
              <a:sym typeface="Helvetica Light"/>
            </a:endParaRPr>
          </a:p>
        </p:txBody>
      </p:sp>
      <p:sp>
        <p:nvSpPr>
          <p:cNvPr id="16" name="TextBox 15">
            <a:extLst>
              <a:ext uri="{FF2B5EF4-FFF2-40B4-BE49-F238E27FC236}">
                <a16:creationId xmlns:a16="http://schemas.microsoft.com/office/drawing/2014/main" id="{BC24AA43-3CC9-3C43-A419-F563919D98D5}"/>
              </a:ext>
            </a:extLst>
          </p:cNvPr>
          <p:cNvSpPr txBox="1"/>
          <p:nvPr/>
        </p:nvSpPr>
        <p:spPr>
          <a:xfrm>
            <a:off x="175827" y="4359194"/>
            <a:ext cx="3337986" cy="5061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7733" tIns="67733" rIns="67733" bIns="67733" numCol="1" spcCol="38100" rtlCol="0" anchor="ctr">
            <a:spAutoFit/>
          </a:bodyPr>
          <a:lstStyle/>
          <a:p>
            <a:pPr marL="0" marR="0" lvl="0" indent="0" algn="l" defTabSz="1100639"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Best-practice mitigation</a:t>
            </a:r>
          </a:p>
        </p:txBody>
      </p:sp>
      <p:sp>
        <p:nvSpPr>
          <p:cNvPr id="17" name="TextBox 16">
            <a:extLst>
              <a:ext uri="{FF2B5EF4-FFF2-40B4-BE49-F238E27FC236}">
                <a16:creationId xmlns:a16="http://schemas.microsoft.com/office/drawing/2014/main" id="{C165AC41-194E-AF46-97DD-FC32ADD8CA9C}"/>
              </a:ext>
            </a:extLst>
          </p:cNvPr>
          <p:cNvSpPr txBox="1"/>
          <p:nvPr/>
        </p:nvSpPr>
        <p:spPr>
          <a:xfrm>
            <a:off x="638792" y="1589043"/>
            <a:ext cx="2715801" cy="23523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7733" tIns="67733" rIns="67733" bIns="67733" numCol="1" spcCol="38100" rtlCol="0" anchor="ctr">
            <a:spAutoFit/>
          </a:bodyPr>
          <a:lstStyle/>
          <a:p>
            <a:pPr marL="0" marR="0" lvl="0" indent="0" algn="l" defTabSz="1100639" rtl="0" eaLnBrk="1" fontAlgn="auto" latinLnBrk="0" hangingPunct="0">
              <a:lnSpc>
                <a:spcPct val="100000"/>
              </a:lnSpc>
              <a:spcBef>
                <a:spcPts val="0"/>
              </a:spcBef>
              <a:spcAft>
                <a:spcPts val="0"/>
              </a:spcAft>
              <a:buClrTx/>
              <a:buSzTx/>
              <a:buFontTx/>
              <a:buNone/>
              <a:tabLst/>
              <a:defRPr/>
            </a:pPr>
            <a:r>
              <a:rPr kumimoji="0" lang="en-US" sz="2133" b="0" i="0" u="none" strike="noStrike" kern="0" cap="none" spc="0" normalizeH="0" baseline="0" noProof="0" dirty="0">
                <a:ln>
                  <a:noFill/>
                </a:ln>
                <a:solidFill>
                  <a:srgbClr val="0070C0"/>
                </a:solidFill>
                <a:effectLst/>
                <a:uLnTx/>
                <a:uFillTx/>
                <a:latin typeface="Helvetica" pitchFamily="2" charset="0"/>
                <a:sym typeface="Helvetica Light"/>
              </a:rPr>
              <a:t>SYN Cookie/proxy </a:t>
            </a:r>
            <a:r>
              <a:rPr kumimoji="0" lang="en-US" sz="1600" b="0" i="0" u="none" strike="noStrike" kern="0" cap="none" spc="0" normalizeH="0" baseline="0" noProof="0" dirty="0">
                <a:ln>
                  <a:noFill/>
                </a:ln>
                <a:solidFill>
                  <a:srgbClr val="000000"/>
                </a:solidFill>
                <a:effectLst/>
                <a:uLnTx/>
                <a:uFillTx/>
                <a:latin typeface="Helvetica" pitchFamily="2" charset="0"/>
                <a:sym typeface="Helvetica Light"/>
              </a:rPr>
              <a:t>[BSDC’02, RFC4987]</a:t>
            </a:r>
          </a:p>
          <a:p>
            <a:pPr marL="0" marR="0" lvl="0" indent="0" algn="l" defTabSz="1100639" rtl="0" eaLnBrk="1" fontAlgn="auto" latinLnBrk="0" hangingPunct="0">
              <a:lnSpc>
                <a:spcPct val="100000"/>
              </a:lnSpc>
              <a:spcBef>
                <a:spcPts val="0"/>
              </a:spcBef>
              <a:spcAft>
                <a:spcPts val="0"/>
              </a:spcAft>
              <a:buClrTx/>
              <a:buSzTx/>
              <a:buFontTx/>
              <a:buNone/>
              <a:tabLst/>
              <a:defRPr/>
            </a:pPr>
            <a:r>
              <a:rPr kumimoji="0" lang="en-US" sz="2133" b="0" i="0" u="none" strike="noStrike" kern="0" cap="none" spc="0" normalizeH="0" baseline="0" noProof="0" dirty="0">
                <a:ln>
                  <a:noFill/>
                </a:ln>
                <a:solidFill>
                  <a:srgbClr val="0070C0"/>
                </a:solidFill>
                <a:effectLst/>
                <a:uLnTx/>
                <a:uFillTx/>
                <a:latin typeface="Helvetica" pitchFamily="2" charset="0"/>
                <a:sym typeface="Helvetica Light"/>
              </a:rPr>
              <a:t>Block-List</a:t>
            </a:r>
            <a:r>
              <a:rPr kumimoji="0" lang="en-US" sz="2133" b="0" i="0" u="none" strike="noStrike" kern="0" cap="none" spc="0" normalizeH="0" baseline="0" noProof="0" dirty="0">
                <a:ln>
                  <a:noFill/>
                </a:ln>
                <a:solidFill>
                  <a:srgbClr val="000000"/>
                </a:solidFill>
                <a:effectLst/>
                <a:uLnTx/>
                <a:uFillTx/>
                <a:latin typeface="Helvetica" pitchFamily="2" charset="0"/>
                <a:sym typeface="Helvetica Light"/>
              </a:rPr>
              <a:t> </a:t>
            </a:r>
            <a:r>
              <a:rPr kumimoji="0" lang="en-US" sz="1600" b="0" i="0" u="none" strike="noStrike" kern="0" cap="none" spc="0" normalizeH="0" baseline="0" noProof="0" dirty="0">
                <a:ln>
                  <a:noFill/>
                </a:ln>
                <a:solidFill>
                  <a:srgbClr val="000000"/>
                </a:solidFill>
                <a:effectLst/>
                <a:uLnTx/>
                <a:uFillTx/>
                <a:latin typeface="Helvetica" pitchFamily="2" charset="0"/>
                <a:sym typeface="Helvetica Light"/>
              </a:rPr>
              <a:t>[WDFIA’07]</a:t>
            </a:r>
          </a:p>
          <a:p>
            <a:pPr marL="0" marR="0" lvl="0" indent="0" algn="l" defTabSz="1100639" rtl="0" eaLnBrk="1" fontAlgn="auto" latinLnBrk="0" hangingPunct="0">
              <a:lnSpc>
                <a:spcPct val="100000"/>
              </a:lnSpc>
              <a:spcBef>
                <a:spcPts val="0"/>
              </a:spcBef>
              <a:spcAft>
                <a:spcPts val="0"/>
              </a:spcAft>
              <a:buClrTx/>
              <a:buSzTx/>
              <a:buFontTx/>
              <a:buNone/>
              <a:tabLst/>
              <a:defRPr/>
            </a:pPr>
            <a:r>
              <a:rPr kumimoji="0" lang="en-US" sz="2133" b="0" i="0" u="none" strike="noStrike" kern="0" cap="none" spc="0" normalizeH="0" baseline="0" noProof="0" dirty="0">
                <a:ln>
                  <a:noFill/>
                </a:ln>
                <a:solidFill>
                  <a:srgbClr val="0070C0"/>
                </a:solidFill>
                <a:effectLst/>
                <a:uLnTx/>
                <a:uFillTx/>
                <a:latin typeface="Helvetica" pitchFamily="2" charset="0"/>
                <a:sym typeface="Helvetica Light"/>
              </a:rPr>
              <a:t>Allow-List</a:t>
            </a:r>
            <a:r>
              <a:rPr kumimoji="0" lang="en-US" sz="2133" b="0" i="0" u="none" strike="noStrike" kern="0" cap="none" spc="0" normalizeH="0" baseline="0" noProof="0" dirty="0">
                <a:ln>
                  <a:noFill/>
                </a:ln>
                <a:solidFill>
                  <a:srgbClr val="000000"/>
                </a:solidFill>
                <a:effectLst/>
                <a:uLnTx/>
                <a:uFillTx/>
                <a:latin typeface="Helvetica" pitchFamily="2" charset="0"/>
                <a:sym typeface="Helvetica Light"/>
              </a:rPr>
              <a:t> </a:t>
            </a:r>
            <a:r>
              <a:rPr kumimoji="0" lang="en-US" sz="1600" b="0" i="0" u="none" strike="noStrike" kern="0" cap="none" spc="0" normalizeH="0" baseline="0" noProof="0" dirty="0">
                <a:ln>
                  <a:noFill/>
                </a:ln>
                <a:solidFill>
                  <a:srgbClr val="000000"/>
                </a:solidFill>
                <a:effectLst/>
                <a:uLnTx/>
                <a:uFillTx/>
                <a:latin typeface="Helvetica" pitchFamily="2" charset="0"/>
                <a:sym typeface="Helvetica Light"/>
              </a:rPr>
              <a:t>[WDFIA’07]</a:t>
            </a:r>
          </a:p>
          <a:p>
            <a:pPr marL="0" marR="0" lvl="0" indent="0" algn="l" defTabSz="1100639" rtl="0" eaLnBrk="1" fontAlgn="auto" latinLnBrk="0" hangingPunct="0">
              <a:lnSpc>
                <a:spcPct val="100000"/>
              </a:lnSpc>
              <a:spcBef>
                <a:spcPts val="0"/>
              </a:spcBef>
              <a:spcAft>
                <a:spcPts val="0"/>
              </a:spcAft>
              <a:buClrTx/>
              <a:buSzTx/>
              <a:buFontTx/>
              <a:buNone/>
              <a:tabLst/>
              <a:defRPr/>
            </a:pPr>
            <a:r>
              <a:rPr kumimoji="0" lang="en-US" sz="2133" b="0" i="0" u="none" strike="noStrike" kern="0" cap="none" spc="0" normalizeH="0" baseline="0" noProof="0" dirty="0">
                <a:ln>
                  <a:noFill/>
                </a:ln>
                <a:solidFill>
                  <a:srgbClr val="0070C0"/>
                </a:solidFill>
                <a:effectLst/>
                <a:uLnTx/>
                <a:uFillTx/>
                <a:latin typeface="Helvetica" pitchFamily="2" charset="0"/>
                <a:sym typeface="Helvetica Light"/>
              </a:rPr>
              <a:t>ICMP block</a:t>
            </a:r>
          </a:p>
          <a:p>
            <a:pPr marL="0" marR="0" lvl="0" indent="0" algn="l" defTabSz="1100639" rtl="0" eaLnBrk="1" fontAlgn="auto" latinLnBrk="0" hangingPunct="0">
              <a:lnSpc>
                <a:spcPct val="100000"/>
              </a:lnSpc>
              <a:spcBef>
                <a:spcPts val="0"/>
              </a:spcBef>
              <a:spcAft>
                <a:spcPts val="0"/>
              </a:spcAft>
              <a:buClrTx/>
              <a:buSzTx/>
              <a:buFontTx/>
              <a:buNone/>
              <a:tabLst/>
              <a:defRPr/>
            </a:pPr>
            <a:r>
              <a:rPr kumimoji="0" lang="en-US" sz="2133" b="0" i="0" u="none" strike="noStrike" kern="0" cap="none" spc="0" normalizeH="0" baseline="0" noProof="0" dirty="0">
                <a:ln>
                  <a:noFill/>
                </a:ln>
                <a:solidFill>
                  <a:srgbClr val="0070C0"/>
                </a:solidFill>
                <a:effectLst/>
                <a:uLnTx/>
                <a:uFillTx/>
                <a:latin typeface="Helvetica" pitchFamily="2" charset="0"/>
                <a:sym typeface="Helvetica Light"/>
              </a:rPr>
              <a:t>DNS filter</a:t>
            </a:r>
          </a:p>
          <a:p>
            <a:pPr marL="0" marR="0" lvl="0" indent="0" algn="l" defTabSz="1100639" rtl="0" eaLnBrk="1" fontAlgn="auto" latinLnBrk="0" hangingPunct="0">
              <a:lnSpc>
                <a:spcPct val="100000"/>
              </a:lnSpc>
              <a:spcBef>
                <a:spcPts val="0"/>
              </a:spcBef>
              <a:spcAft>
                <a:spcPts val="0"/>
              </a:spcAft>
              <a:buClrTx/>
              <a:buSzTx/>
              <a:buFontTx/>
              <a:buNone/>
              <a:tabLst/>
              <a:defRPr/>
            </a:pPr>
            <a:r>
              <a:rPr kumimoji="0" lang="en-US" sz="2133" b="1" i="0" u="none" strike="noStrike" kern="0" cap="none" spc="0" normalizeH="0" baseline="0" noProof="0" dirty="0">
                <a:ln>
                  <a:noFill/>
                </a:ln>
                <a:solidFill>
                  <a:srgbClr val="000000"/>
                </a:solidFill>
                <a:effectLst/>
                <a:uLnTx/>
                <a:uFillTx/>
                <a:latin typeface="Helvetica" pitchFamily="2" charset="0"/>
                <a:sym typeface="Helvetica Light"/>
              </a:rPr>
              <a:t>…</a:t>
            </a:r>
          </a:p>
        </p:txBody>
      </p:sp>
      <p:cxnSp>
        <p:nvCxnSpPr>
          <p:cNvPr id="18" name="直线连接符 12">
            <a:extLst>
              <a:ext uri="{FF2B5EF4-FFF2-40B4-BE49-F238E27FC236}">
                <a16:creationId xmlns:a16="http://schemas.microsoft.com/office/drawing/2014/main" id="{0D70967E-DA9E-C54F-9E70-BEBD5AF7B0EE}"/>
              </a:ext>
            </a:extLst>
          </p:cNvPr>
          <p:cNvCxnSpPr>
            <a:cxnSpLocks/>
          </p:cNvCxnSpPr>
          <p:nvPr/>
        </p:nvCxnSpPr>
        <p:spPr>
          <a:xfrm>
            <a:off x="3392301" y="2847655"/>
            <a:ext cx="1044583" cy="0"/>
          </a:xfrm>
          <a:prstGeom prst="line">
            <a:avLst/>
          </a:prstGeom>
          <a:ln w="152400">
            <a:solidFill>
              <a:srgbClr val="00B9A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9EDC1BE-A923-2B47-A7D8-418A4EB61B1A}"/>
              </a:ext>
            </a:extLst>
          </p:cNvPr>
          <p:cNvSpPr txBox="1"/>
          <p:nvPr/>
        </p:nvSpPr>
        <p:spPr>
          <a:xfrm>
            <a:off x="4599391" y="4364370"/>
            <a:ext cx="3390885" cy="5061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7733" tIns="67733" rIns="67733" bIns="67733" numCol="1" spcCol="38100" rtlCol="0" anchor="ctr">
            <a:spAutoFit/>
          </a:bodyPr>
          <a:lstStyle/>
          <a:p>
            <a:pPr marL="0" marR="0" lvl="0" indent="0" algn="l" defTabSz="1100639"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Switch-optimized library</a:t>
            </a:r>
          </a:p>
        </p:txBody>
      </p:sp>
      <p:sp>
        <p:nvSpPr>
          <p:cNvPr id="23" name="TextBox 22">
            <a:extLst>
              <a:ext uri="{FF2B5EF4-FFF2-40B4-BE49-F238E27FC236}">
                <a16:creationId xmlns:a16="http://schemas.microsoft.com/office/drawing/2014/main" id="{8F987BA4-5C39-F04E-9936-EE7FADF816C5}"/>
              </a:ext>
            </a:extLst>
          </p:cNvPr>
          <p:cNvSpPr txBox="1"/>
          <p:nvPr/>
        </p:nvSpPr>
        <p:spPr>
          <a:xfrm>
            <a:off x="4771816" y="1680607"/>
            <a:ext cx="3040697" cy="27626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7733" tIns="67733" rIns="67733" bIns="67733" numCol="1" spcCol="38100" rtlCol="0" anchor="ctr">
            <a:spAutoFit/>
          </a:bodyPr>
          <a:lstStyle/>
          <a:p>
            <a:pPr marL="0" marR="0" lvl="0" indent="0" algn="l" defTabSz="1100639" rtl="0" eaLnBrk="1" fontAlgn="auto" latinLnBrk="0" hangingPunct="0">
              <a:lnSpc>
                <a:spcPct val="100000"/>
              </a:lnSpc>
              <a:spcBef>
                <a:spcPts val="0"/>
              </a:spcBef>
              <a:spcAft>
                <a:spcPts val="0"/>
              </a:spcAft>
              <a:buClrTx/>
              <a:buSzTx/>
              <a:buFontTx/>
              <a:buNone/>
              <a:tabLst/>
              <a:defRPr/>
            </a:pPr>
            <a:r>
              <a:rPr kumimoji="0" lang="en-US" sz="2133" b="1" i="0" u="none" strike="noStrike" kern="0" cap="none" spc="0" normalizeH="0" baseline="0" noProof="0" dirty="0">
                <a:ln>
                  <a:noFill/>
                </a:ln>
                <a:solidFill>
                  <a:srgbClr val="000000"/>
                </a:solidFill>
                <a:effectLst/>
                <a:uLnTx/>
                <a:uFillTx/>
                <a:latin typeface="Helvetica" pitchFamily="2" charset="0"/>
                <a:sym typeface="Helvetica Light"/>
              </a:rPr>
              <a:t>Sketches</a:t>
            </a:r>
          </a:p>
          <a:p>
            <a:pPr marL="0" marR="0" lvl="0" indent="0" algn="l" defTabSz="1100639" rtl="0" eaLnBrk="1" fontAlgn="auto" latinLnBrk="0" hangingPunct="0">
              <a:lnSpc>
                <a:spcPct val="100000"/>
              </a:lnSpc>
              <a:spcBef>
                <a:spcPts val="0"/>
              </a:spcBef>
              <a:spcAft>
                <a:spcPts val="0"/>
              </a:spcAft>
              <a:buClrTx/>
              <a:buSzTx/>
              <a:buFontTx/>
              <a:buNone/>
              <a:tabLst/>
              <a:defRPr/>
            </a:pPr>
            <a:r>
              <a:rPr kumimoji="0" lang="en-US" sz="2133" b="1" i="0" u="none" strike="noStrike" kern="0" cap="none" spc="0" normalizeH="0" baseline="0" noProof="0" dirty="0">
                <a:ln>
                  <a:noFill/>
                </a:ln>
                <a:solidFill>
                  <a:srgbClr val="000000"/>
                </a:solidFill>
                <a:effectLst/>
                <a:uLnTx/>
                <a:uFillTx/>
                <a:latin typeface="Helvetica" pitchFamily="2" charset="0"/>
                <a:sym typeface="Helvetica Light"/>
              </a:rPr>
              <a:t>Bloom filters</a:t>
            </a:r>
          </a:p>
          <a:p>
            <a:pPr marL="0" marR="0" lvl="0" indent="0" algn="l" defTabSz="1100639" rtl="0" eaLnBrk="1" fontAlgn="auto" latinLnBrk="0" hangingPunct="0">
              <a:lnSpc>
                <a:spcPct val="100000"/>
              </a:lnSpc>
              <a:spcBef>
                <a:spcPts val="0"/>
              </a:spcBef>
              <a:spcAft>
                <a:spcPts val="0"/>
              </a:spcAft>
              <a:buClrTx/>
              <a:buSzTx/>
              <a:buFontTx/>
              <a:buNone/>
              <a:tabLst/>
              <a:defRPr/>
            </a:pPr>
            <a:r>
              <a:rPr kumimoji="0" lang="en-US" sz="2133" b="1" i="0" u="none" strike="noStrike" kern="0" cap="none" spc="0" normalizeH="0" baseline="0" noProof="0" dirty="0">
                <a:ln>
                  <a:noFill/>
                </a:ln>
                <a:solidFill>
                  <a:srgbClr val="000000"/>
                </a:solidFill>
                <a:effectLst/>
                <a:uLnTx/>
                <a:uFillTx/>
                <a:latin typeface="Helvetica" pitchFamily="2" charset="0"/>
                <a:sym typeface="Helvetica Light"/>
              </a:rPr>
              <a:t>Counting bloom filters</a:t>
            </a:r>
          </a:p>
          <a:p>
            <a:pPr marL="0" marR="0" lvl="0" indent="0" algn="l" defTabSz="1100639" rtl="0" eaLnBrk="1" fontAlgn="auto" latinLnBrk="0" hangingPunct="0">
              <a:lnSpc>
                <a:spcPct val="100000"/>
              </a:lnSpc>
              <a:spcBef>
                <a:spcPts val="0"/>
              </a:spcBef>
              <a:spcAft>
                <a:spcPts val="0"/>
              </a:spcAft>
              <a:buClrTx/>
              <a:buSzTx/>
              <a:buFontTx/>
              <a:buNone/>
              <a:tabLst/>
              <a:defRPr/>
            </a:pPr>
            <a:r>
              <a:rPr kumimoji="0" lang="en-US" sz="2133" b="1" i="0" u="none" strike="noStrike" kern="0" cap="none" spc="0" normalizeH="0" baseline="0" noProof="0" dirty="0">
                <a:ln>
                  <a:noFill/>
                </a:ln>
                <a:solidFill>
                  <a:srgbClr val="000000"/>
                </a:solidFill>
                <a:effectLst/>
                <a:uLnTx/>
                <a:uFillTx/>
                <a:latin typeface="Helvetica" pitchFamily="2" charset="0"/>
                <a:sym typeface="Helvetica Light"/>
              </a:rPr>
              <a:t>SYN Proxy with filters</a:t>
            </a:r>
          </a:p>
          <a:p>
            <a:pPr marL="0" marR="0" lvl="0" indent="0" algn="l" defTabSz="1100639" rtl="0" eaLnBrk="1" fontAlgn="auto" latinLnBrk="0" hangingPunct="0">
              <a:lnSpc>
                <a:spcPct val="100000"/>
              </a:lnSpc>
              <a:spcBef>
                <a:spcPts val="0"/>
              </a:spcBef>
              <a:spcAft>
                <a:spcPts val="0"/>
              </a:spcAft>
              <a:buClrTx/>
              <a:buSzTx/>
              <a:buFontTx/>
              <a:buNone/>
              <a:tabLst/>
              <a:defRPr/>
            </a:pPr>
            <a:r>
              <a:rPr kumimoji="0" lang="en-US" sz="2133" b="1" i="0" u="none" strike="noStrike" kern="0" cap="none" spc="0" normalizeH="0" baseline="0" noProof="0" dirty="0">
                <a:ln>
                  <a:noFill/>
                </a:ln>
                <a:solidFill>
                  <a:srgbClr val="000000"/>
                </a:solidFill>
                <a:effectLst/>
                <a:uLnTx/>
                <a:uFillTx/>
                <a:latin typeface="Helvetica" pitchFamily="2" charset="0"/>
                <a:sym typeface="Helvetica Light"/>
              </a:rPr>
              <a:t>Exact-match table</a:t>
            </a:r>
          </a:p>
          <a:p>
            <a:pPr marL="0" marR="0" lvl="0" indent="0" algn="l" defTabSz="1100639" rtl="0" eaLnBrk="1" fontAlgn="auto" latinLnBrk="0" hangingPunct="0">
              <a:lnSpc>
                <a:spcPct val="100000"/>
              </a:lnSpc>
              <a:spcBef>
                <a:spcPts val="0"/>
              </a:spcBef>
              <a:spcAft>
                <a:spcPts val="0"/>
              </a:spcAft>
              <a:buClrTx/>
              <a:buSzTx/>
              <a:buFontTx/>
              <a:buNone/>
              <a:tabLst/>
              <a:defRPr/>
            </a:pPr>
            <a:r>
              <a:rPr kumimoji="0" lang="en-US" sz="2133" b="1" i="0" u="none" strike="noStrike" kern="0" cap="none" spc="0" normalizeH="0" baseline="0" noProof="0" dirty="0">
                <a:ln>
                  <a:noFill/>
                </a:ln>
                <a:solidFill>
                  <a:srgbClr val="000000"/>
                </a:solidFill>
                <a:effectLst/>
                <a:uLnTx/>
                <a:uFillTx/>
                <a:latin typeface="Helvetica" pitchFamily="2" charset="0"/>
                <a:sym typeface="Helvetica Light"/>
              </a:rPr>
              <a:t>Rater limiter</a:t>
            </a:r>
          </a:p>
          <a:p>
            <a:pPr marL="0" marR="0" lvl="0" indent="0" algn="l" defTabSz="1100639" rtl="0" eaLnBrk="1" fontAlgn="auto" latinLnBrk="0" hangingPunct="0">
              <a:lnSpc>
                <a:spcPct val="100000"/>
              </a:lnSpc>
              <a:spcBef>
                <a:spcPts val="0"/>
              </a:spcBef>
              <a:spcAft>
                <a:spcPts val="0"/>
              </a:spcAft>
              <a:buClrTx/>
              <a:buSzTx/>
              <a:buFontTx/>
              <a:buNone/>
              <a:tabLst/>
              <a:defRPr/>
            </a:pPr>
            <a:r>
              <a:rPr kumimoji="0" lang="en-US" sz="2133" b="1" i="0" u="none" strike="noStrike" kern="0" cap="none" spc="0" normalizeH="0" baseline="0" noProof="0" dirty="0">
                <a:ln>
                  <a:noFill/>
                </a:ln>
                <a:solidFill>
                  <a:srgbClr val="000000"/>
                </a:solidFill>
                <a:effectLst/>
                <a:uLnTx/>
                <a:uFillTx/>
                <a:latin typeface="Helvetica" pitchFamily="2" charset="0"/>
                <a:sym typeface="Helvetica Light"/>
              </a:rPr>
              <a:t>…</a:t>
            </a:r>
          </a:p>
          <a:p>
            <a:pPr marL="0" marR="0" lvl="0" indent="0" algn="l" defTabSz="1100639" rtl="0" eaLnBrk="1" fontAlgn="auto" latinLnBrk="0" hangingPunct="0">
              <a:lnSpc>
                <a:spcPct val="100000"/>
              </a:lnSpc>
              <a:spcBef>
                <a:spcPts val="0"/>
              </a:spcBef>
              <a:spcAft>
                <a:spcPts val="0"/>
              </a:spcAft>
              <a:buClrTx/>
              <a:buSzTx/>
              <a:buFontTx/>
              <a:buNone/>
              <a:tabLst/>
              <a:defRPr/>
            </a:pPr>
            <a:endParaRPr kumimoji="0" lang="en-US" sz="2133" b="1" i="0" u="none" strike="noStrike" kern="0" cap="none" spc="0" normalizeH="0" baseline="0" noProof="0" dirty="0">
              <a:ln>
                <a:noFill/>
              </a:ln>
              <a:solidFill>
                <a:srgbClr val="000000"/>
              </a:solidFill>
              <a:effectLst/>
              <a:uLnTx/>
              <a:uFillTx/>
              <a:latin typeface="Helvetica" pitchFamily="2" charset="0"/>
              <a:sym typeface="Helvetica Light"/>
            </a:endParaRPr>
          </a:p>
        </p:txBody>
      </p:sp>
      <p:cxnSp>
        <p:nvCxnSpPr>
          <p:cNvPr id="27" name="直线连接符 12">
            <a:extLst>
              <a:ext uri="{FF2B5EF4-FFF2-40B4-BE49-F238E27FC236}">
                <a16:creationId xmlns:a16="http://schemas.microsoft.com/office/drawing/2014/main" id="{C80AC6B7-6672-2049-9D25-7AC6FDDA2A6F}"/>
              </a:ext>
            </a:extLst>
          </p:cNvPr>
          <p:cNvCxnSpPr>
            <a:cxnSpLocks/>
          </p:cNvCxnSpPr>
          <p:nvPr/>
        </p:nvCxnSpPr>
        <p:spPr>
          <a:xfrm>
            <a:off x="7721932" y="2847655"/>
            <a:ext cx="960005" cy="0"/>
          </a:xfrm>
          <a:prstGeom prst="line">
            <a:avLst/>
          </a:prstGeom>
          <a:ln w="152400">
            <a:solidFill>
              <a:srgbClr val="00B9A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0D1BC56-E6BC-7F4C-9301-16A531A6993E}"/>
              </a:ext>
            </a:extLst>
          </p:cNvPr>
          <p:cNvSpPr txBox="1"/>
          <p:nvPr/>
        </p:nvSpPr>
        <p:spPr>
          <a:xfrm>
            <a:off x="2554703" y="5254187"/>
            <a:ext cx="6873132" cy="1200329"/>
          </a:xfrm>
          <a:prstGeom prst="rect">
            <a:avLst/>
          </a:prstGeom>
          <a:ln w="57150">
            <a:solidFill>
              <a:srgbClr val="02C6FF"/>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80990" marR="0" lvl="0" indent="-380990" algn="l" defTabSz="55032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Preserve O(10 Million) legitimate connections </a:t>
            </a:r>
          </a:p>
          <a:p>
            <a:pPr marL="0" marR="0" lvl="0" indent="0" algn="l" defTabSz="55032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     with O(10 MB) on-switch memory.</a:t>
            </a:r>
          </a:p>
          <a:p>
            <a:pPr marL="380990" marR="0" lvl="0" indent="-380990" algn="l" defTabSz="55032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Support mitigation strategies on 21 attacks.</a:t>
            </a:r>
          </a:p>
        </p:txBody>
      </p:sp>
      <p:pic>
        <p:nvPicPr>
          <p:cNvPr id="4" name="Picture 3">
            <a:extLst>
              <a:ext uri="{FF2B5EF4-FFF2-40B4-BE49-F238E27FC236}">
                <a16:creationId xmlns:a16="http://schemas.microsoft.com/office/drawing/2014/main" id="{CF3696CE-8DA9-FD45-9A7E-6FDEB26904A3}"/>
              </a:ext>
            </a:extLst>
          </p:cNvPr>
          <p:cNvPicPr>
            <a:picLocks noChangeAspect="1"/>
          </p:cNvPicPr>
          <p:nvPr/>
        </p:nvPicPr>
        <p:blipFill>
          <a:blip r:embed="rId4"/>
          <a:stretch>
            <a:fillRect/>
          </a:stretch>
        </p:blipFill>
        <p:spPr>
          <a:xfrm>
            <a:off x="8647431" y="1500551"/>
            <a:ext cx="3385543" cy="2853397"/>
          </a:xfrm>
          <a:prstGeom prst="rect">
            <a:avLst/>
          </a:prstGeom>
        </p:spPr>
      </p:pic>
      <p:sp>
        <p:nvSpPr>
          <p:cNvPr id="19" name="TextBox 18">
            <a:extLst>
              <a:ext uri="{FF2B5EF4-FFF2-40B4-BE49-F238E27FC236}">
                <a16:creationId xmlns:a16="http://schemas.microsoft.com/office/drawing/2014/main" id="{B85F5E53-2BDB-7F47-AE4D-DFCF6BF72531}"/>
              </a:ext>
            </a:extLst>
          </p:cNvPr>
          <p:cNvSpPr txBox="1"/>
          <p:nvPr/>
        </p:nvSpPr>
        <p:spPr>
          <a:xfrm>
            <a:off x="9340418" y="4364370"/>
            <a:ext cx="2036348" cy="5061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7733" tIns="67733" rIns="67733" bIns="67733" numCol="1" spcCol="38100" rtlCol="0" anchor="ctr">
            <a:spAutoFit/>
          </a:bodyPr>
          <a:lstStyle/>
          <a:p>
            <a:pPr marL="0" marR="0" lvl="0" indent="0" algn="l" defTabSz="1100639"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Mitigation API</a:t>
            </a:r>
          </a:p>
        </p:txBody>
      </p:sp>
    </p:spTree>
    <p:extLst>
      <p:ext uri="{BB962C8B-B14F-4D97-AF65-F5344CB8AC3E}">
        <p14:creationId xmlns:p14="http://schemas.microsoft.com/office/powerpoint/2010/main" val="27358384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par>
                                <p:cTn id="19" presetID="9"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dissolve">
                                      <p:cBhvr>
                                        <p:cTn id="2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1"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94F68D-0A88-4D6C-5317-08B3E25C4017}"/>
              </a:ext>
            </a:extLst>
          </p:cNvPr>
          <p:cNvSpPr>
            <a:spLocks noGrp="1"/>
          </p:cNvSpPr>
          <p:nvPr>
            <p:ph type="title"/>
          </p:nvPr>
        </p:nvSpPr>
        <p:spPr/>
        <p:txBody>
          <a:bodyPr/>
          <a:lstStyle/>
          <a:p>
            <a:r>
              <a:rPr lang="en-US" dirty="0"/>
              <a:t>Fundamental Challenge 1</a:t>
            </a:r>
          </a:p>
        </p:txBody>
      </p:sp>
      <p:sp>
        <p:nvSpPr>
          <p:cNvPr id="4" name="Slide Number Placeholder 3">
            <a:extLst>
              <a:ext uri="{FF2B5EF4-FFF2-40B4-BE49-F238E27FC236}">
                <a16:creationId xmlns:a16="http://schemas.microsoft.com/office/drawing/2014/main" id="{6B884195-1BEB-C454-EC3C-F621236674AC}"/>
              </a:ext>
            </a:extLst>
          </p:cNvPr>
          <p:cNvSpPr>
            <a:spLocks noGrp="1"/>
          </p:cNvSpPr>
          <p:nvPr>
            <p:ph type="sldNum" sz="quarter" idx="10"/>
          </p:nvPr>
        </p:nvSpPr>
        <p:spPr/>
        <p:txBody>
          <a:bodyPr/>
          <a:lstStyle/>
          <a:p>
            <a:fld id="{A5A23A7D-4891-5A47-9441-98D2A72CF2F6}" type="slidenum">
              <a:rPr lang="en-US" smtClean="0"/>
              <a:pPr/>
              <a:t>5</a:t>
            </a:fld>
            <a:endParaRPr lang="en-US"/>
          </a:p>
        </p:txBody>
      </p:sp>
      <p:grpSp>
        <p:nvGrpSpPr>
          <p:cNvPr id="14" name="Group 13">
            <a:extLst>
              <a:ext uri="{FF2B5EF4-FFF2-40B4-BE49-F238E27FC236}">
                <a16:creationId xmlns:a16="http://schemas.microsoft.com/office/drawing/2014/main" id="{CC6FA238-0A52-407C-8C75-CEAD68EBDC88}"/>
              </a:ext>
            </a:extLst>
          </p:cNvPr>
          <p:cNvGrpSpPr/>
          <p:nvPr/>
        </p:nvGrpSpPr>
        <p:grpSpPr>
          <a:xfrm>
            <a:off x="2086577" y="1009898"/>
            <a:ext cx="7811401" cy="1765386"/>
            <a:chOff x="626745" y="1798227"/>
            <a:chExt cx="11326885" cy="2105581"/>
          </a:xfrm>
        </p:grpSpPr>
        <p:pic>
          <p:nvPicPr>
            <p:cNvPr id="5" name="Picture 8" descr="Intelligent Video Analytics Solutions | BriefCam">
              <a:extLst>
                <a:ext uri="{FF2B5EF4-FFF2-40B4-BE49-F238E27FC236}">
                  <a16:creationId xmlns:a16="http://schemas.microsoft.com/office/drawing/2014/main" id="{F974FC99-0404-C0EB-3F12-05459BBE1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789" y="1798227"/>
              <a:ext cx="3010543" cy="192846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Machine Learning Model Icon, Number, Label Transparent Png – Pngset.com">
              <a:extLst>
                <a:ext uri="{FF2B5EF4-FFF2-40B4-BE49-F238E27FC236}">
                  <a16:creationId xmlns:a16="http://schemas.microsoft.com/office/drawing/2014/main" id="{EA561BBC-B566-0F4D-7B3E-E555FB1B0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45" y="1798227"/>
              <a:ext cx="2040936" cy="21055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0" descr="Image result for Stadia online games">
              <a:extLst>
                <a:ext uri="{FF2B5EF4-FFF2-40B4-BE49-F238E27FC236}">
                  <a16:creationId xmlns:a16="http://schemas.microsoft.com/office/drawing/2014/main" id="{F4B33D9C-6C4F-FC7B-6C43-E27B62DD4A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854" y="1904814"/>
              <a:ext cx="2766244" cy="192300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Image result for self driving cars">
              <a:extLst>
                <a:ext uri="{FF2B5EF4-FFF2-40B4-BE49-F238E27FC236}">
                  <a16:creationId xmlns:a16="http://schemas.microsoft.com/office/drawing/2014/main" id="{99094058-AA0E-777E-F7B5-EF314D2AE6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7387" y="2045812"/>
              <a:ext cx="2766243" cy="1680877"/>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a:extLst>
              <a:ext uri="{FF2B5EF4-FFF2-40B4-BE49-F238E27FC236}">
                <a16:creationId xmlns:a16="http://schemas.microsoft.com/office/drawing/2014/main" id="{D5F796C6-E60A-6B14-7295-66B1D1D6CD85}"/>
              </a:ext>
            </a:extLst>
          </p:cNvPr>
          <p:cNvPicPr>
            <a:picLocks noChangeAspect="1"/>
          </p:cNvPicPr>
          <p:nvPr/>
        </p:nvPicPr>
        <p:blipFill>
          <a:blip r:embed="rId6"/>
          <a:stretch>
            <a:fillRect/>
          </a:stretch>
        </p:blipFill>
        <p:spPr>
          <a:xfrm>
            <a:off x="276311" y="5039978"/>
            <a:ext cx="1794933" cy="1354667"/>
          </a:xfrm>
          <a:prstGeom prst="rect">
            <a:avLst/>
          </a:prstGeom>
        </p:spPr>
      </p:pic>
      <p:pic>
        <p:nvPicPr>
          <p:cNvPr id="16" name="Picture 2" descr="Tensor Processing Unit - Wikipedia">
            <a:extLst>
              <a:ext uri="{FF2B5EF4-FFF2-40B4-BE49-F238E27FC236}">
                <a16:creationId xmlns:a16="http://schemas.microsoft.com/office/drawing/2014/main" id="{FF24B4A5-2EE3-CA9E-2773-A70C43D518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6200000">
            <a:off x="1969431" y="5001169"/>
            <a:ext cx="1847262" cy="131751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onverge! Network Digest: Barefoot Unveils 6.5 Tbps Tofino Switching Chip">
            <a:extLst>
              <a:ext uri="{FF2B5EF4-FFF2-40B4-BE49-F238E27FC236}">
                <a16:creationId xmlns:a16="http://schemas.microsoft.com/office/drawing/2014/main" id="{5DEAA23C-954A-7A78-D6FC-05D9868E84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8140" y="5013335"/>
            <a:ext cx="2386355" cy="14795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Azure Accelerated Networking: SmartNICs in the Public Cloud">
            <a:extLst>
              <a:ext uri="{FF2B5EF4-FFF2-40B4-BE49-F238E27FC236}">
                <a16:creationId xmlns:a16="http://schemas.microsoft.com/office/drawing/2014/main" id="{AFD9A09C-C9E9-244D-ACF1-022577BC24D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67956" y="5037940"/>
            <a:ext cx="2467465" cy="139465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The non-volatile memory revolution: Bigger than SSDs | ZDNET">
            <a:extLst>
              <a:ext uri="{FF2B5EF4-FFF2-40B4-BE49-F238E27FC236}">
                <a16:creationId xmlns:a16="http://schemas.microsoft.com/office/drawing/2014/main" id="{0241086B-7552-70FE-11CC-84F577C68D0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59495" y="5170708"/>
            <a:ext cx="2253366" cy="1261885"/>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785;p27">
            <a:extLst>
              <a:ext uri="{FF2B5EF4-FFF2-40B4-BE49-F238E27FC236}">
                <a16:creationId xmlns:a16="http://schemas.microsoft.com/office/drawing/2014/main" id="{4F8D3640-ECD3-7D65-6E32-A95010DC9B8D}"/>
              </a:ext>
            </a:extLst>
          </p:cNvPr>
          <p:cNvSpPr/>
          <p:nvPr/>
        </p:nvSpPr>
        <p:spPr>
          <a:xfrm>
            <a:off x="1469749" y="3296878"/>
            <a:ext cx="9629491" cy="954067"/>
          </a:xfrm>
          <a:prstGeom prst="rect">
            <a:avLst/>
          </a:prstGeom>
          <a:gradFill>
            <a:gsLst>
              <a:gs pos="0">
                <a:srgbClr val="BBF7A3"/>
              </a:gs>
              <a:gs pos="35000">
                <a:srgbClr val="CDF8BE"/>
              </a:gs>
              <a:gs pos="100000">
                <a:srgbClr val="ECFDE5"/>
              </a:gs>
            </a:gsLst>
            <a:lin ang="16200000" scaled="0"/>
          </a:gradFill>
          <a:ln w="9525" cap="flat" cmpd="sng">
            <a:solidFill>
              <a:srgbClr val="6CAB4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defTabSz="457200" rtl="0" eaLnBrk="1" fontAlgn="auto" latinLnBrk="0" hangingPunct="1">
              <a:lnSpc>
                <a:spcPct val="100000"/>
              </a:lnSpc>
              <a:spcBef>
                <a:spcPts val="0"/>
              </a:spcBef>
              <a:spcAft>
                <a:spcPts val="0"/>
              </a:spcAft>
              <a:buClr>
                <a:srgbClr val="000000"/>
              </a:buClr>
              <a:buSzPts val="2800"/>
              <a:buFont typeface="Calibri"/>
              <a:buNone/>
              <a:tabLst/>
              <a:defRPr/>
            </a:pPr>
            <a:r>
              <a:rPr kumimoji="0" lang="en-US" sz="2800" b="0" i="0" u="none" strike="noStrike" kern="1200" cap="none" spc="0" normalizeH="0" baseline="0" noProof="0" dirty="0">
                <a:ln>
                  <a:noFill/>
                </a:ln>
                <a:solidFill>
                  <a:srgbClr val="0700FF"/>
                </a:solidFill>
                <a:effectLst/>
                <a:uLnTx/>
                <a:uFillTx/>
                <a:latin typeface="Calibri"/>
                <a:ea typeface="+mn-ea"/>
                <a:cs typeface="Calibri"/>
                <a:sym typeface="Calibri"/>
              </a:rPr>
              <a:t>How to provide</a:t>
            </a:r>
            <a:r>
              <a:rPr kumimoji="0" lang="en-US" sz="2800" b="0" i="0" u="none" strike="noStrike" kern="1200" cap="none" spc="0" normalizeH="0" noProof="0" dirty="0">
                <a:ln>
                  <a:noFill/>
                </a:ln>
                <a:solidFill>
                  <a:srgbClr val="0700FF"/>
                </a:solidFill>
                <a:effectLst/>
                <a:uLnTx/>
                <a:uFillTx/>
                <a:latin typeface="Calibri"/>
                <a:ea typeface="+mn-ea"/>
                <a:cs typeface="Calibri"/>
                <a:sym typeface="Calibri"/>
              </a:rPr>
              <a:t> high performance for applications</a:t>
            </a:r>
          </a:p>
          <a:p>
            <a:pPr marL="0" marR="0" lvl="0" indent="0" algn="ctr" defTabSz="457200" rtl="0" eaLnBrk="1" fontAlgn="auto" latinLnBrk="0" hangingPunct="1">
              <a:lnSpc>
                <a:spcPct val="100000"/>
              </a:lnSpc>
              <a:spcBef>
                <a:spcPts val="0"/>
              </a:spcBef>
              <a:spcAft>
                <a:spcPts val="0"/>
              </a:spcAft>
              <a:buClr>
                <a:srgbClr val="000000"/>
              </a:buClr>
              <a:buSzPts val="2800"/>
              <a:buFont typeface="Calibri"/>
              <a:buNone/>
              <a:tabLst/>
              <a:defRPr/>
            </a:pPr>
            <a:r>
              <a:rPr lang="en-US" sz="2800" dirty="0">
                <a:solidFill>
                  <a:srgbClr val="0700FF"/>
                </a:solidFill>
                <a:latin typeface="Calibri"/>
                <a:cs typeface="Calibri"/>
                <a:sym typeface="Calibri"/>
              </a:rPr>
              <a:t>b</a:t>
            </a:r>
            <a:r>
              <a:rPr lang="en-US" sz="2800" baseline="0" dirty="0">
                <a:solidFill>
                  <a:srgbClr val="0700FF"/>
                </a:solidFill>
                <a:latin typeface="Calibri"/>
                <a:cs typeface="Calibri"/>
                <a:sym typeface="Calibri"/>
              </a:rPr>
              <a:t>y</a:t>
            </a:r>
            <a:r>
              <a:rPr lang="en-US" sz="2800" dirty="0">
                <a:solidFill>
                  <a:srgbClr val="0700FF"/>
                </a:solidFill>
                <a:latin typeface="Calibri"/>
                <a:cs typeface="Calibri"/>
                <a:sym typeface="Calibri"/>
              </a:rPr>
              <a:t> leveraging the full potential of heterogeneous devices?</a:t>
            </a:r>
            <a:endParaRPr kumimoji="0" sz="28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09791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7E7B499-C05C-134F-8E06-742A34E844F5}"/>
              </a:ext>
            </a:extLst>
          </p:cNvPr>
          <p:cNvSpPr>
            <a:spLocks noGrp="1"/>
          </p:cNvSpPr>
          <p:nvPr>
            <p:ph type="sldNum" sz="quarter" idx="4"/>
          </p:nvPr>
        </p:nvSpPr>
        <p:spPr/>
        <p:txBody>
          <a:bodyPr/>
          <a:lstStyle/>
          <a:p>
            <a:pPr marL="0" marR="0" lvl="0" indent="0" algn="r" defTabSz="550320" rtl="0" eaLnBrk="1" fontAlgn="auto" latinLnBrk="0" hangingPunct="0">
              <a:lnSpc>
                <a:spcPct val="100000"/>
              </a:lnSpc>
              <a:spcBef>
                <a:spcPts val="0"/>
              </a:spcBef>
              <a:spcAft>
                <a:spcPts val="0"/>
              </a:spcAft>
              <a:buClrTx/>
              <a:buSzTx/>
              <a:buFontTx/>
              <a:buNone/>
              <a:tabLst/>
              <a:defRPr/>
            </a:pPr>
            <a:fld id="{BFF01206-8078-D04A-AD89-87956AD8AB46}" type="slidenum">
              <a:rPr kumimoji="0" lang="en-US" sz="1867" b="0" i="0" u="none" strike="noStrike" kern="0" cap="none" spc="0" normalizeH="0" baseline="0" noProof="0">
                <a:ln>
                  <a:noFill/>
                </a:ln>
                <a:solidFill>
                  <a:srgbClr val="000000">
                    <a:tint val="75000"/>
                  </a:srgbClr>
                </a:solidFill>
                <a:effectLst/>
                <a:uLnTx/>
                <a:uFillTx/>
                <a:latin typeface="Raleway" panose="020B0503030101060003" pitchFamily="34" charset="77"/>
                <a:sym typeface="Helvetica Light"/>
              </a:rPr>
              <a:pPr marL="0" marR="0" lvl="0" indent="0" algn="r" defTabSz="550320" rtl="0" eaLnBrk="1" fontAlgn="auto" latinLnBrk="0" hangingPunct="0">
                <a:lnSpc>
                  <a:spcPct val="100000"/>
                </a:lnSpc>
                <a:spcBef>
                  <a:spcPts val="0"/>
                </a:spcBef>
                <a:spcAft>
                  <a:spcPts val="0"/>
                </a:spcAft>
                <a:buClrTx/>
                <a:buSzTx/>
                <a:buFontTx/>
                <a:buNone/>
                <a:tabLst/>
                <a:defRPr/>
              </a:pPr>
              <a:t>50</a:t>
            </a:fld>
            <a:endParaRPr kumimoji="0" lang="en-US" sz="1867" b="0" i="0" u="none" strike="noStrike" kern="0" cap="none" spc="0" normalizeH="0" baseline="0" noProof="0" dirty="0">
              <a:ln>
                <a:noFill/>
              </a:ln>
              <a:solidFill>
                <a:srgbClr val="000000">
                  <a:tint val="75000"/>
                </a:srgbClr>
              </a:solidFill>
              <a:effectLst/>
              <a:uLnTx/>
              <a:uFillTx/>
              <a:latin typeface="Raleway" panose="020B0503030101060003" pitchFamily="34" charset="77"/>
              <a:sym typeface="Helvetica Light"/>
            </a:endParaRPr>
          </a:p>
        </p:txBody>
      </p:sp>
      <p:pic>
        <p:nvPicPr>
          <p:cNvPr id="33" name="图片 4">
            <a:extLst>
              <a:ext uri="{FF2B5EF4-FFF2-40B4-BE49-F238E27FC236}">
                <a16:creationId xmlns:a16="http://schemas.microsoft.com/office/drawing/2014/main" id="{5F43F5F2-C375-B64D-91CF-A11B92E09FD7}"/>
              </a:ext>
            </a:extLst>
          </p:cNvPr>
          <p:cNvPicPr>
            <a:picLocks noChangeAspect="1"/>
          </p:cNvPicPr>
          <p:nvPr/>
        </p:nvPicPr>
        <p:blipFill>
          <a:blip r:embed="rId3"/>
          <a:stretch>
            <a:fillRect/>
          </a:stretch>
        </p:blipFill>
        <p:spPr>
          <a:xfrm>
            <a:off x="1" y="133422"/>
            <a:ext cx="1551399" cy="605591"/>
          </a:xfrm>
          <a:prstGeom prst="rect">
            <a:avLst/>
          </a:prstGeom>
        </p:spPr>
      </p:pic>
      <p:sp>
        <p:nvSpPr>
          <p:cNvPr id="34" name="Google Shape;93;p14">
            <a:extLst>
              <a:ext uri="{FF2B5EF4-FFF2-40B4-BE49-F238E27FC236}">
                <a16:creationId xmlns:a16="http://schemas.microsoft.com/office/drawing/2014/main" id="{773455D5-BC65-C241-9F6C-7E7DC3D0BCD7}"/>
              </a:ext>
            </a:extLst>
          </p:cNvPr>
          <p:cNvSpPr txBox="1">
            <a:spLocks/>
          </p:cNvSpPr>
          <p:nvPr/>
        </p:nvSpPr>
        <p:spPr>
          <a:xfrm>
            <a:off x="1469207" y="174520"/>
            <a:ext cx="10563768" cy="605592"/>
          </a:xfrm>
          <a:prstGeom prst="rect">
            <a:avLst/>
          </a:prstGeom>
        </p:spPr>
        <p:txBody>
          <a:bodyPr spcFirstLastPara="1" vert="horz" wrap="square" lIns="91425" tIns="91425" rIns="91425" bIns="91425"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36EB7"/>
                </a:solidFill>
                <a:effectLst/>
                <a:uLnTx/>
                <a:uFillTx/>
                <a:latin typeface="Helvetica" pitchFamily="2" charset="0"/>
                <a:cs typeface="Arial Hebrew" pitchFamily="2" charset="-79"/>
                <a:sym typeface="Helvetica Light"/>
              </a:rPr>
              <a:t>Switch-Native SYN Proxy</a:t>
            </a:r>
            <a:endParaRPr kumimoji="0" lang="en" sz="3200" b="1" i="0" u="none" strike="noStrike" kern="1200" cap="none" spc="0" normalizeH="0" baseline="0" noProof="0" dirty="0">
              <a:ln>
                <a:noFill/>
              </a:ln>
              <a:solidFill>
                <a:srgbClr val="036EB7"/>
              </a:solidFill>
              <a:effectLst/>
              <a:uLnTx/>
              <a:uFillTx/>
              <a:latin typeface="Helvetica" pitchFamily="2" charset="0"/>
              <a:cs typeface="Arial Hebrew" pitchFamily="2" charset="-79"/>
              <a:sym typeface="Helvetica Light"/>
            </a:endParaRPr>
          </a:p>
        </p:txBody>
      </p:sp>
      <p:grpSp>
        <p:nvGrpSpPr>
          <p:cNvPr id="6" name="Group 5">
            <a:extLst>
              <a:ext uri="{FF2B5EF4-FFF2-40B4-BE49-F238E27FC236}">
                <a16:creationId xmlns:a16="http://schemas.microsoft.com/office/drawing/2014/main" id="{3DECB3F1-50FE-3F45-914C-4288662B8640}"/>
              </a:ext>
            </a:extLst>
          </p:cNvPr>
          <p:cNvGrpSpPr/>
          <p:nvPr/>
        </p:nvGrpSpPr>
        <p:grpSpPr>
          <a:xfrm>
            <a:off x="356629" y="1285488"/>
            <a:ext cx="5300815" cy="4647235"/>
            <a:chOff x="4630550" y="1831387"/>
            <a:chExt cx="3253682" cy="3283488"/>
          </a:xfrm>
        </p:grpSpPr>
        <p:sp>
          <p:nvSpPr>
            <p:cNvPr id="7" name="Google Shape;314;p46">
              <a:extLst>
                <a:ext uri="{FF2B5EF4-FFF2-40B4-BE49-F238E27FC236}">
                  <a16:creationId xmlns:a16="http://schemas.microsoft.com/office/drawing/2014/main" id="{A4A8421F-E762-1A42-8806-B3E68299DB66}"/>
                </a:ext>
              </a:extLst>
            </p:cNvPr>
            <p:cNvSpPr/>
            <p:nvPr/>
          </p:nvSpPr>
          <p:spPr>
            <a:xfrm flipH="1">
              <a:off x="4902709" y="2203208"/>
              <a:ext cx="2011" cy="2875389"/>
            </a:xfrm>
            <a:prstGeom prst="line">
              <a:avLst/>
            </a:prstGeom>
            <a:ln w="25400">
              <a:solidFill>
                <a:srgbClr val="000000"/>
              </a:solidFill>
              <a:miter/>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sp>
          <p:nvSpPr>
            <p:cNvPr id="8" name="Google Shape;316;p46">
              <a:extLst>
                <a:ext uri="{FF2B5EF4-FFF2-40B4-BE49-F238E27FC236}">
                  <a16:creationId xmlns:a16="http://schemas.microsoft.com/office/drawing/2014/main" id="{8FFB2417-BA79-8944-9D71-AFD619BFFEDA}"/>
                </a:ext>
              </a:extLst>
            </p:cNvPr>
            <p:cNvSpPr/>
            <p:nvPr/>
          </p:nvSpPr>
          <p:spPr>
            <a:xfrm>
              <a:off x="7585102" y="2239486"/>
              <a:ext cx="19138" cy="2875389"/>
            </a:xfrm>
            <a:prstGeom prst="line">
              <a:avLst/>
            </a:prstGeom>
            <a:ln w="25400">
              <a:solidFill>
                <a:srgbClr val="000000"/>
              </a:solidFill>
              <a:miter/>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sp>
          <p:nvSpPr>
            <p:cNvPr id="9" name="Google Shape;317;p46">
              <a:extLst>
                <a:ext uri="{FF2B5EF4-FFF2-40B4-BE49-F238E27FC236}">
                  <a16:creationId xmlns:a16="http://schemas.microsoft.com/office/drawing/2014/main" id="{244D7750-D30A-9146-AEE4-DD750C1A38F5}"/>
                </a:ext>
              </a:extLst>
            </p:cNvPr>
            <p:cNvSpPr txBox="1"/>
            <p:nvPr/>
          </p:nvSpPr>
          <p:spPr>
            <a:xfrm>
              <a:off x="4630550" y="1867478"/>
              <a:ext cx="771731" cy="2833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75" tIns="34275" rIns="34275" bIns="34275">
              <a:spAutoFit/>
            </a:bodyPr>
            <a:lstStyle>
              <a:lvl1pPr>
                <a:defRPr sz="2300">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sz="2156"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Client</a:t>
              </a:r>
            </a:p>
          </p:txBody>
        </p:sp>
        <p:sp>
          <p:nvSpPr>
            <p:cNvPr id="10" name="Google Shape;318;p46">
              <a:extLst>
                <a:ext uri="{FF2B5EF4-FFF2-40B4-BE49-F238E27FC236}">
                  <a16:creationId xmlns:a16="http://schemas.microsoft.com/office/drawing/2014/main" id="{C456F29A-8360-9C4C-99BE-BD4C4D717688}"/>
                </a:ext>
              </a:extLst>
            </p:cNvPr>
            <p:cNvSpPr txBox="1"/>
            <p:nvPr/>
          </p:nvSpPr>
          <p:spPr>
            <a:xfrm>
              <a:off x="5586004" y="1831387"/>
              <a:ext cx="1299545" cy="2833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75" tIns="34275" rIns="34275" bIns="34275">
              <a:spAutoFit/>
            </a:bodyPr>
            <a:lstStyle>
              <a:lvl1pPr>
                <a:defRPr sz="2300">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156" b="1" i="0" u="none" strike="noStrike" kern="0" cap="none" spc="0" normalizeH="0" baseline="0" noProof="0" dirty="0">
                  <a:ln>
                    <a:noFill/>
                  </a:ln>
                  <a:solidFill>
                    <a:srgbClr val="C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SYN </a:t>
              </a:r>
              <a:r>
                <a:rPr kumimoji="0" lang="en-US" altLang="zh-CN" sz="2156" b="1" i="0" u="none" strike="noStrike" kern="0" cap="none" spc="0" normalizeH="0" baseline="0" noProof="0" dirty="0">
                  <a:ln>
                    <a:noFill/>
                  </a:ln>
                  <a:solidFill>
                    <a:srgbClr val="C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Proxy</a:t>
              </a:r>
              <a:endParaRPr kumimoji="0" lang="en-US" sz="2156" b="1" i="0" u="none" strike="noStrike" kern="0" cap="none" spc="0" normalizeH="0" baseline="0" noProof="0" dirty="0">
                <a:ln>
                  <a:noFill/>
                </a:ln>
                <a:solidFill>
                  <a:srgbClr val="C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endParaRPr>
            </a:p>
          </p:txBody>
        </p:sp>
        <p:sp>
          <p:nvSpPr>
            <p:cNvPr id="11" name="Google Shape;319;p46">
              <a:extLst>
                <a:ext uri="{FF2B5EF4-FFF2-40B4-BE49-F238E27FC236}">
                  <a16:creationId xmlns:a16="http://schemas.microsoft.com/office/drawing/2014/main" id="{5296BE7A-0A08-BB48-95E9-57E5D2B7A9BF}"/>
                </a:ext>
              </a:extLst>
            </p:cNvPr>
            <p:cNvSpPr txBox="1"/>
            <p:nvPr/>
          </p:nvSpPr>
          <p:spPr>
            <a:xfrm>
              <a:off x="7097686" y="1863018"/>
              <a:ext cx="786546" cy="2833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75" tIns="34275" rIns="34275" bIns="34275">
              <a:spAutoFit/>
            </a:bodyPr>
            <a:lstStyle>
              <a:lvl1pPr>
                <a:defRPr sz="2300">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sz="2156"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Server</a:t>
              </a:r>
            </a:p>
          </p:txBody>
        </p:sp>
        <p:sp>
          <p:nvSpPr>
            <p:cNvPr id="12" name="Google Shape;320;p46">
              <a:extLst>
                <a:ext uri="{FF2B5EF4-FFF2-40B4-BE49-F238E27FC236}">
                  <a16:creationId xmlns:a16="http://schemas.microsoft.com/office/drawing/2014/main" id="{386EEF00-F552-CA4A-B040-DD8DB736B40F}"/>
                </a:ext>
              </a:extLst>
            </p:cNvPr>
            <p:cNvSpPr/>
            <p:nvPr/>
          </p:nvSpPr>
          <p:spPr>
            <a:xfrm>
              <a:off x="4927732" y="2309932"/>
              <a:ext cx="1325992" cy="355237"/>
            </a:xfrm>
            <a:prstGeom prst="line">
              <a:avLst/>
            </a:prstGeom>
            <a:ln w="34925">
              <a:solidFill>
                <a:srgbClr val="FF9900"/>
              </a:solidFill>
              <a:miter/>
              <a:tailEnd type="stealth"/>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sp>
          <p:nvSpPr>
            <p:cNvPr id="13" name="Google Shape;321;p46">
              <a:extLst>
                <a:ext uri="{FF2B5EF4-FFF2-40B4-BE49-F238E27FC236}">
                  <a16:creationId xmlns:a16="http://schemas.microsoft.com/office/drawing/2014/main" id="{21739DF7-B13C-EC4D-A51C-07C8FDCCACED}"/>
                </a:ext>
              </a:extLst>
            </p:cNvPr>
            <p:cNvSpPr/>
            <p:nvPr/>
          </p:nvSpPr>
          <p:spPr>
            <a:xfrm flipH="1">
              <a:off x="4906098" y="2692345"/>
              <a:ext cx="1356921" cy="633299"/>
            </a:xfrm>
            <a:prstGeom prst="line">
              <a:avLst/>
            </a:prstGeom>
            <a:ln w="38100">
              <a:solidFill>
                <a:srgbClr val="FF9900"/>
              </a:solidFill>
              <a:miter/>
              <a:tailEnd type="stealth"/>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sp>
          <p:nvSpPr>
            <p:cNvPr id="14" name="Google Shape;327;p46">
              <a:extLst>
                <a:ext uri="{FF2B5EF4-FFF2-40B4-BE49-F238E27FC236}">
                  <a16:creationId xmlns:a16="http://schemas.microsoft.com/office/drawing/2014/main" id="{494C6725-2782-644A-832B-1ABC31A14FCA}"/>
                </a:ext>
              </a:extLst>
            </p:cNvPr>
            <p:cNvSpPr txBox="1"/>
            <p:nvPr/>
          </p:nvSpPr>
          <p:spPr>
            <a:xfrm>
              <a:off x="5081958" y="2186678"/>
              <a:ext cx="851550" cy="2519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75" tIns="34275" rIns="34275" bIns="34275">
              <a:spAutoFit/>
            </a:bodyPr>
            <a:lstStyle>
              <a:lvl1pPr>
                <a:defRPr sz="1800" b="1">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SYN</a:t>
              </a:r>
            </a:p>
          </p:txBody>
        </p:sp>
        <p:sp>
          <p:nvSpPr>
            <p:cNvPr id="15" name="Google Shape;328;p46">
              <a:extLst>
                <a:ext uri="{FF2B5EF4-FFF2-40B4-BE49-F238E27FC236}">
                  <a16:creationId xmlns:a16="http://schemas.microsoft.com/office/drawing/2014/main" id="{67785DF8-F40D-9E40-B44A-A7E9F12BC17E}"/>
                </a:ext>
              </a:extLst>
            </p:cNvPr>
            <p:cNvSpPr txBox="1"/>
            <p:nvPr/>
          </p:nvSpPr>
          <p:spPr>
            <a:xfrm>
              <a:off x="4728188" y="2625841"/>
              <a:ext cx="1147990" cy="454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75" tIns="34275" rIns="34275" bIns="34275">
              <a:spAutoFit/>
            </a:bodyPr>
            <a:lstStyle>
              <a:lvl1pPr>
                <a:defRPr sz="1800" b="1">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SYN-ACK </a:t>
              </a:r>
              <a:endParaRPr kumimoji="0" lang="en-US"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endParaRPr>
            </a:p>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w/</a:t>
              </a:r>
              <a:r>
                <a:rPr kumimoji="0"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 cookie</a:t>
              </a:r>
            </a:p>
          </p:txBody>
        </p:sp>
        <p:sp>
          <p:nvSpPr>
            <p:cNvPr id="16" name="Google Shape;329;p46">
              <a:extLst>
                <a:ext uri="{FF2B5EF4-FFF2-40B4-BE49-F238E27FC236}">
                  <a16:creationId xmlns:a16="http://schemas.microsoft.com/office/drawing/2014/main" id="{C5F5C28F-F0C2-A341-8785-0EFD9F704582}"/>
                </a:ext>
              </a:extLst>
            </p:cNvPr>
            <p:cNvSpPr txBox="1"/>
            <p:nvPr/>
          </p:nvSpPr>
          <p:spPr>
            <a:xfrm>
              <a:off x="4974017" y="3615981"/>
              <a:ext cx="1039889" cy="454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75" tIns="34275" rIns="34275" bIns="34275">
              <a:spAutoFit/>
            </a:bodyPr>
            <a:lstStyle>
              <a:lvl1pPr>
                <a:defRPr sz="1800" b="1">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ACK </a:t>
              </a:r>
              <a:r>
                <a:rPr kumimoji="0" lang="en-US"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w/</a:t>
              </a:r>
              <a:r>
                <a:rPr kumimoji="0"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 cookie+1</a:t>
              </a:r>
            </a:p>
          </p:txBody>
        </p:sp>
        <p:sp>
          <p:nvSpPr>
            <p:cNvPr id="17" name="Google Shape;331;p46">
              <a:extLst>
                <a:ext uri="{FF2B5EF4-FFF2-40B4-BE49-F238E27FC236}">
                  <a16:creationId xmlns:a16="http://schemas.microsoft.com/office/drawing/2014/main" id="{9C3D4D3A-34DE-D54E-A141-327AA8DAA630}"/>
                </a:ext>
              </a:extLst>
            </p:cNvPr>
            <p:cNvSpPr txBox="1"/>
            <p:nvPr/>
          </p:nvSpPr>
          <p:spPr>
            <a:xfrm>
              <a:off x="6443433" y="4055801"/>
              <a:ext cx="884232" cy="2519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75" tIns="34275" rIns="34275" bIns="34275">
              <a:spAutoFit/>
            </a:bodyPr>
            <a:lstStyle>
              <a:lvl1pPr>
                <a:defRPr sz="1800" b="1">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SYN</a:t>
              </a:r>
              <a:r>
                <a:rPr kumimoji="0" lang="en-US"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a:t>
              </a:r>
              <a:r>
                <a:rPr kumimoji="0"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ACK</a:t>
              </a:r>
            </a:p>
          </p:txBody>
        </p:sp>
        <p:sp>
          <p:nvSpPr>
            <p:cNvPr id="18" name="Google Shape;327;p46">
              <a:extLst>
                <a:ext uri="{FF2B5EF4-FFF2-40B4-BE49-F238E27FC236}">
                  <a16:creationId xmlns:a16="http://schemas.microsoft.com/office/drawing/2014/main" id="{DFF10C97-B5F4-0347-9F72-7586016CD89C}"/>
                </a:ext>
              </a:extLst>
            </p:cNvPr>
            <p:cNvSpPr txBox="1"/>
            <p:nvPr/>
          </p:nvSpPr>
          <p:spPr>
            <a:xfrm>
              <a:off x="6577025" y="3664615"/>
              <a:ext cx="446018" cy="2519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75" tIns="34275" rIns="34275" bIns="34275">
              <a:spAutoFit/>
            </a:bodyPr>
            <a:lstStyle>
              <a:lvl1pPr>
                <a:defRPr sz="1800" b="1">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SYN</a:t>
              </a:r>
            </a:p>
          </p:txBody>
        </p:sp>
        <p:sp>
          <p:nvSpPr>
            <p:cNvPr id="19" name="Google Shape;320;p46">
              <a:extLst>
                <a:ext uri="{FF2B5EF4-FFF2-40B4-BE49-F238E27FC236}">
                  <a16:creationId xmlns:a16="http://schemas.microsoft.com/office/drawing/2014/main" id="{50C048D4-A4EA-BE49-B421-83BB0A1E2764}"/>
                </a:ext>
              </a:extLst>
            </p:cNvPr>
            <p:cNvSpPr/>
            <p:nvPr/>
          </p:nvSpPr>
          <p:spPr>
            <a:xfrm>
              <a:off x="4940127" y="3370188"/>
              <a:ext cx="1295971" cy="397604"/>
            </a:xfrm>
            <a:prstGeom prst="line">
              <a:avLst/>
            </a:prstGeom>
            <a:ln w="38100">
              <a:solidFill>
                <a:srgbClr val="FF9900"/>
              </a:solidFill>
              <a:miter/>
              <a:tailEnd type="stealth"/>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sp>
          <p:nvSpPr>
            <p:cNvPr id="20" name="Google Shape;321;p46">
              <a:extLst>
                <a:ext uri="{FF2B5EF4-FFF2-40B4-BE49-F238E27FC236}">
                  <a16:creationId xmlns:a16="http://schemas.microsoft.com/office/drawing/2014/main" id="{3AF7C22F-331D-EA4C-8F12-7933ACDDD6C7}"/>
                </a:ext>
              </a:extLst>
            </p:cNvPr>
            <p:cNvSpPr/>
            <p:nvPr/>
          </p:nvSpPr>
          <p:spPr>
            <a:xfrm flipH="1">
              <a:off x="6245725" y="4196879"/>
              <a:ext cx="1342154" cy="277125"/>
            </a:xfrm>
            <a:prstGeom prst="line">
              <a:avLst/>
            </a:prstGeom>
            <a:ln w="38100">
              <a:solidFill>
                <a:srgbClr val="FF9900"/>
              </a:solidFill>
              <a:miter/>
              <a:tailEnd type="stealth"/>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sp>
          <p:nvSpPr>
            <p:cNvPr id="21" name="Google Shape;327;p46">
              <a:extLst>
                <a:ext uri="{FF2B5EF4-FFF2-40B4-BE49-F238E27FC236}">
                  <a16:creationId xmlns:a16="http://schemas.microsoft.com/office/drawing/2014/main" id="{6ECFE58B-3896-C148-8D25-58EF1F8DE2F2}"/>
                </a:ext>
              </a:extLst>
            </p:cNvPr>
            <p:cNvSpPr txBox="1"/>
            <p:nvPr/>
          </p:nvSpPr>
          <p:spPr>
            <a:xfrm>
              <a:off x="6647204" y="4434183"/>
              <a:ext cx="851550" cy="2519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75" tIns="34275" rIns="34275" bIns="34275">
              <a:spAutoFit/>
            </a:bodyPr>
            <a:lstStyle>
              <a:lvl1pPr>
                <a:defRPr sz="1800" b="1">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ACK</a:t>
              </a:r>
            </a:p>
          </p:txBody>
        </p:sp>
        <p:sp>
          <p:nvSpPr>
            <p:cNvPr id="22" name="Rounded Rectangular Callout 21">
              <a:extLst>
                <a:ext uri="{FF2B5EF4-FFF2-40B4-BE49-F238E27FC236}">
                  <a16:creationId xmlns:a16="http://schemas.microsoft.com/office/drawing/2014/main" id="{6D9486E1-128B-8445-B34E-3B1A7B47124A}"/>
                </a:ext>
              </a:extLst>
            </p:cNvPr>
            <p:cNvSpPr/>
            <p:nvPr/>
          </p:nvSpPr>
          <p:spPr>
            <a:xfrm>
              <a:off x="6386935" y="2184887"/>
              <a:ext cx="1178031" cy="550694"/>
            </a:xfrm>
            <a:prstGeom prst="wedgeRoundRectCallout">
              <a:avLst>
                <a:gd name="adj1" fmla="val -60778"/>
                <a:gd name="adj2" fmla="val 41900"/>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srgbClr val="FFFFFF"/>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Light"/>
                </a:rPr>
                <a:t>SYN Cookie &amp; conn table</a:t>
              </a:r>
            </a:p>
          </p:txBody>
        </p:sp>
        <p:sp>
          <p:nvSpPr>
            <p:cNvPr id="23" name="Rounded Rectangular Callout 22">
              <a:extLst>
                <a:ext uri="{FF2B5EF4-FFF2-40B4-BE49-F238E27FC236}">
                  <a16:creationId xmlns:a16="http://schemas.microsoft.com/office/drawing/2014/main" id="{446D7E1F-6065-DF42-AD03-2219C81A1363}"/>
                </a:ext>
              </a:extLst>
            </p:cNvPr>
            <p:cNvSpPr/>
            <p:nvPr/>
          </p:nvSpPr>
          <p:spPr>
            <a:xfrm>
              <a:off x="6397651" y="3213974"/>
              <a:ext cx="1071718" cy="336154"/>
            </a:xfrm>
            <a:prstGeom prst="wedgeRoundRectCallout">
              <a:avLst>
                <a:gd name="adj1" fmla="val -61368"/>
                <a:gd name="adj2" fmla="val 11046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srgbClr val="FFFFFF"/>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Light"/>
                </a:rPr>
                <a:t>Verify cookie</a:t>
              </a:r>
            </a:p>
          </p:txBody>
        </p:sp>
        <p:sp>
          <p:nvSpPr>
            <p:cNvPr id="24" name="Google Shape;314;p46">
              <a:extLst>
                <a:ext uri="{FF2B5EF4-FFF2-40B4-BE49-F238E27FC236}">
                  <a16:creationId xmlns:a16="http://schemas.microsoft.com/office/drawing/2014/main" id="{56C131C0-1133-534B-80AD-83748F3866A5}"/>
                </a:ext>
              </a:extLst>
            </p:cNvPr>
            <p:cNvSpPr/>
            <p:nvPr/>
          </p:nvSpPr>
          <p:spPr>
            <a:xfrm flipH="1">
              <a:off x="6235059" y="2206135"/>
              <a:ext cx="1039" cy="2908740"/>
            </a:xfrm>
            <a:prstGeom prst="line">
              <a:avLst/>
            </a:prstGeom>
            <a:ln w="25400">
              <a:solidFill>
                <a:srgbClr val="000000"/>
              </a:solidFill>
              <a:miter/>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sp>
          <p:nvSpPr>
            <p:cNvPr id="25" name="Google Shape;320;p46">
              <a:extLst>
                <a:ext uri="{FF2B5EF4-FFF2-40B4-BE49-F238E27FC236}">
                  <a16:creationId xmlns:a16="http://schemas.microsoft.com/office/drawing/2014/main" id="{60DF4DA0-C04C-074B-8A71-3BD5139EE647}"/>
                </a:ext>
              </a:extLst>
            </p:cNvPr>
            <p:cNvSpPr/>
            <p:nvPr/>
          </p:nvSpPr>
          <p:spPr>
            <a:xfrm>
              <a:off x="6290845" y="3787886"/>
              <a:ext cx="1284630" cy="369691"/>
            </a:xfrm>
            <a:prstGeom prst="line">
              <a:avLst/>
            </a:prstGeom>
            <a:ln w="38100">
              <a:solidFill>
                <a:srgbClr val="FF9900"/>
              </a:solidFill>
              <a:miter/>
              <a:tailEnd type="stealth"/>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sp>
          <p:nvSpPr>
            <p:cNvPr id="26" name="Google Shape;320;p46">
              <a:extLst>
                <a:ext uri="{FF2B5EF4-FFF2-40B4-BE49-F238E27FC236}">
                  <a16:creationId xmlns:a16="http://schemas.microsoft.com/office/drawing/2014/main" id="{0CDFD2D2-E775-D249-9BB5-0076C27D4A07}"/>
                </a:ext>
              </a:extLst>
            </p:cNvPr>
            <p:cNvSpPr/>
            <p:nvPr/>
          </p:nvSpPr>
          <p:spPr>
            <a:xfrm>
              <a:off x="6269156" y="4513306"/>
              <a:ext cx="1323017" cy="418202"/>
            </a:xfrm>
            <a:prstGeom prst="line">
              <a:avLst/>
            </a:prstGeom>
            <a:ln w="38100">
              <a:solidFill>
                <a:srgbClr val="FF9900"/>
              </a:solidFill>
              <a:miter/>
              <a:tailEnd type="triangle"/>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sp>
          <p:nvSpPr>
            <p:cNvPr id="27" name="Google Shape;320;p46">
              <a:extLst>
                <a:ext uri="{FF2B5EF4-FFF2-40B4-BE49-F238E27FC236}">
                  <a16:creationId xmlns:a16="http://schemas.microsoft.com/office/drawing/2014/main" id="{DDBF6C21-72EC-6641-AF8D-100D71CE67AB}"/>
                </a:ext>
              </a:extLst>
            </p:cNvPr>
            <p:cNvSpPr/>
            <p:nvPr/>
          </p:nvSpPr>
          <p:spPr>
            <a:xfrm flipH="1">
              <a:off x="4923578" y="4930496"/>
              <a:ext cx="2575176" cy="54785"/>
            </a:xfrm>
            <a:prstGeom prst="line">
              <a:avLst/>
            </a:prstGeom>
            <a:ln w="38100">
              <a:solidFill>
                <a:srgbClr val="FF9900"/>
              </a:solidFill>
              <a:prstDash val="sysDash"/>
              <a:miter/>
              <a:tailEnd type="stealth"/>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grpSp>
      <p:grpSp>
        <p:nvGrpSpPr>
          <p:cNvPr id="29" name="Group 28">
            <a:extLst>
              <a:ext uri="{FF2B5EF4-FFF2-40B4-BE49-F238E27FC236}">
                <a16:creationId xmlns:a16="http://schemas.microsoft.com/office/drawing/2014/main" id="{2378FED6-822C-E54E-94BE-0E0FD5F46B7C}"/>
              </a:ext>
            </a:extLst>
          </p:cNvPr>
          <p:cNvGrpSpPr/>
          <p:nvPr/>
        </p:nvGrpSpPr>
        <p:grpSpPr>
          <a:xfrm>
            <a:off x="6513230" y="1129187"/>
            <a:ext cx="4877921" cy="4852744"/>
            <a:chOff x="1785409" y="1377767"/>
            <a:chExt cx="4280783" cy="4445693"/>
          </a:xfrm>
        </p:grpSpPr>
        <p:sp>
          <p:nvSpPr>
            <p:cNvPr id="30" name="Google Shape;314;p46">
              <a:extLst>
                <a:ext uri="{FF2B5EF4-FFF2-40B4-BE49-F238E27FC236}">
                  <a16:creationId xmlns:a16="http://schemas.microsoft.com/office/drawing/2014/main" id="{4F222BEF-D70D-F044-A980-4CFE28E52A53}"/>
                </a:ext>
              </a:extLst>
            </p:cNvPr>
            <p:cNvSpPr/>
            <p:nvPr/>
          </p:nvSpPr>
          <p:spPr>
            <a:xfrm flipH="1">
              <a:off x="2099270" y="1887759"/>
              <a:ext cx="24771" cy="3935701"/>
            </a:xfrm>
            <a:prstGeom prst="line">
              <a:avLst/>
            </a:prstGeom>
            <a:ln w="25400">
              <a:solidFill>
                <a:srgbClr val="000000"/>
              </a:solidFill>
              <a:miter/>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sp>
          <p:nvSpPr>
            <p:cNvPr id="31" name="Google Shape;316;p46">
              <a:extLst>
                <a:ext uri="{FF2B5EF4-FFF2-40B4-BE49-F238E27FC236}">
                  <a16:creationId xmlns:a16="http://schemas.microsoft.com/office/drawing/2014/main" id="{6708DBD8-6D71-8944-B6B8-5A28E51CFE9B}"/>
                </a:ext>
              </a:extLst>
            </p:cNvPr>
            <p:cNvSpPr/>
            <p:nvPr/>
          </p:nvSpPr>
          <p:spPr>
            <a:xfrm>
              <a:off x="5657973" y="1936796"/>
              <a:ext cx="7577" cy="3886664"/>
            </a:xfrm>
            <a:prstGeom prst="line">
              <a:avLst/>
            </a:prstGeom>
            <a:ln w="25400">
              <a:solidFill>
                <a:srgbClr val="000000"/>
              </a:solidFill>
              <a:miter/>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sp>
          <p:nvSpPr>
            <p:cNvPr id="32" name="Google Shape;317;p46">
              <a:extLst>
                <a:ext uri="{FF2B5EF4-FFF2-40B4-BE49-F238E27FC236}">
                  <a16:creationId xmlns:a16="http://schemas.microsoft.com/office/drawing/2014/main" id="{D0CE1C6F-856A-574F-BC6E-A7AAB3CA7036}"/>
                </a:ext>
              </a:extLst>
            </p:cNvPr>
            <p:cNvSpPr txBox="1"/>
            <p:nvPr/>
          </p:nvSpPr>
          <p:spPr>
            <a:xfrm>
              <a:off x="1785409" y="1450884"/>
              <a:ext cx="998813" cy="3673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75" tIns="34275" rIns="34275" bIns="34275">
              <a:spAutoFit/>
            </a:bodyPr>
            <a:lstStyle>
              <a:lvl1pPr>
                <a:defRPr sz="2300">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sz="2156"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Client</a:t>
              </a:r>
            </a:p>
          </p:txBody>
        </p:sp>
        <p:sp>
          <p:nvSpPr>
            <p:cNvPr id="35" name="Google Shape;318;p46">
              <a:extLst>
                <a:ext uri="{FF2B5EF4-FFF2-40B4-BE49-F238E27FC236}">
                  <a16:creationId xmlns:a16="http://schemas.microsoft.com/office/drawing/2014/main" id="{AD0E02EA-965C-BD46-A083-AC480891F7E7}"/>
                </a:ext>
              </a:extLst>
            </p:cNvPr>
            <p:cNvSpPr txBox="1"/>
            <p:nvPr/>
          </p:nvSpPr>
          <p:spPr>
            <a:xfrm>
              <a:off x="2989710" y="1401455"/>
              <a:ext cx="1681935" cy="3673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75" tIns="34275" rIns="34275" bIns="34275">
              <a:spAutoFit/>
            </a:bodyPr>
            <a:lstStyle>
              <a:lvl1pPr>
                <a:defRPr sz="2300">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156" b="1" i="0" u="none" strike="noStrike" kern="0" cap="none" spc="0" normalizeH="0" baseline="0" noProof="0" dirty="0">
                  <a:ln>
                    <a:noFill/>
                  </a:ln>
                  <a:solidFill>
                    <a:srgbClr val="C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Switch</a:t>
              </a:r>
            </a:p>
          </p:txBody>
        </p:sp>
        <p:sp>
          <p:nvSpPr>
            <p:cNvPr id="36" name="Google Shape;319;p46">
              <a:extLst>
                <a:ext uri="{FF2B5EF4-FFF2-40B4-BE49-F238E27FC236}">
                  <a16:creationId xmlns:a16="http://schemas.microsoft.com/office/drawing/2014/main" id="{1FF37A34-BF03-6948-8116-9B9A6F39BCA0}"/>
                </a:ext>
              </a:extLst>
            </p:cNvPr>
            <p:cNvSpPr txBox="1"/>
            <p:nvPr/>
          </p:nvSpPr>
          <p:spPr>
            <a:xfrm>
              <a:off x="5048205" y="1377767"/>
              <a:ext cx="1017987" cy="3673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75" tIns="34275" rIns="34275" bIns="34275">
              <a:spAutoFit/>
            </a:bodyPr>
            <a:lstStyle>
              <a:lvl1pPr>
                <a:defRPr sz="2300">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sz="2156"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Server</a:t>
              </a:r>
            </a:p>
          </p:txBody>
        </p:sp>
        <p:sp>
          <p:nvSpPr>
            <p:cNvPr id="37" name="Google Shape;320;p46">
              <a:extLst>
                <a:ext uri="{FF2B5EF4-FFF2-40B4-BE49-F238E27FC236}">
                  <a16:creationId xmlns:a16="http://schemas.microsoft.com/office/drawing/2014/main" id="{377A23C3-AC6C-2042-9CA9-721A3892382C}"/>
                </a:ext>
              </a:extLst>
            </p:cNvPr>
            <p:cNvSpPr/>
            <p:nvPr/>
          </p:nvSpPr>
          <p:spPr>
            <a:xfrm>
              <a:off x="2153826" y="2032017"/>
              <a:ext cx="1745875" cy="449919"/>
            </a:xfrm>
            <a:prstGeom prst="line">
              <a:avLst/>
            </a:prstGeom>
            <a:ln w="25400">
              <a:solidFill>
                <a:srgbClr val="FF9900"/>
              </a:solidFill>
              <a:miter/>
              <a:tailEnd type="stealth" w="lg" len="lg"/>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sp>
          <p:nvSpPr>
            <p:cNvPr id="38" name="Google Shape;321;p46">
              <a:extLst>
                <a:ext uri="{FF2B5EF4-FFF2-40B4-BE49-F238E27FC236}">
                  <a16:creationId xmlns:a16="http://schemas.microsoft.com/office/drawing/2014/main" id="{D2B3F373-FCBA-B445-B082-0CAFD4D1C633}"/>
                </a:ext>
              </a:extLst>
            </p:cNvPr>
            <p:cNvSpPr/>
            <p:nvPr/>
          </p:nvSpPr>
          <p:spPr>
            <a:xfrm flipH="1">
              <a:off x="2086481" y="2573425"/>
              <a:ext cx="1756195" cy="856030"/>
            </a:xfrm>
            <a:prstGeom prst="line">
              <a:avLst/>
            </a:prstGeom>
            <a:ln w="25400">
              <a:solidFill>
                <a:srgbClr val="FF9900"/>
              </a:solidFill>
              <a:miter/>
              <a:tailEnd type="stealth" w="lg" len="lg"/>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sp>
          <p:nvSpPr>
            <p:cNvPr id="39" name="Google Shape;327;p46">
              <a:extLst>
                <a:ext uri="{FF2B5EF4-FFF2-40B4-BE49-F238E27FC236}">
                  <a16:creationId xmlns:a16="http://schemas.microsoft.com/office/drawing/2014/main" id="{4E8F7E04-107F-F04E-8CC9-8FAC878786A7}"/>
                </a:ext>
              </a:extLst>
            </p:cNvPr>
            <p:cNvSpPr txBox="1"/>
            <p:nvPr/>
          </p:nvSpPr>
          <p:spPr>
            <a:xfrm>
              <a:off x="2509959" y="1919548"/>
              <a:ext cx="1102118" cy="3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75" tIns="34275" rIns="34275" bIns="34275">
              <a:spAutoFit/>
            </a:bodyPr>
            <a:lstStyle>
              <a:lvl1pPr>
                <a:defRPr sz="1800" b="1">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SYN</a:t>
              </a:r>
            </a:p>
          </p:txBody>
        </p:sp>
        <p:sp>
          <p:nvSpPr>
            <p:cNvPr id="40" name="Google Shape;328;p46">
              <a:extLst>
                <a:ext uri="{FF2B5EF4-FFF2-40B4-BE49-F238E27FC236}">
                  <a16:creationId xmlns:a16="http://schemas.microsoft.com/office/drawing/2014/main" id="{157E1E4D-D230-EE4E-9E76-4E35B10E9928}"/>
                </a:ext>
              </a:extLst>
            </p:cNvPr>
            <p:cNvSpPr txBox="1"/>
            <p:nvPr/>
          </p:nvSpPr>
          <p:spPr>
            <a:xfrm>
              <a:off x="1994152" y="2389678"/>
              <a:ext cx="1690381" cy="589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75" tIns="34275" rIns="34275" bIns="34275">
              <a:spAutoFit/>
            </a:bodyPr>
            <a:lstStyle>
              <a:lvl1pPr>
                <a:defRPr sz="1800" b="1">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Error </a:t>
              </a:r>
              <a:r>
                <a:rPr kumimoji="0"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SYN-ACK </a:t>
              </a:r>
              <a:endParaRPr kumimoji="0" lang="en-US"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endParaRPr>
            </a:p>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w/</a:t>
              </a:r>
              <a:r>
                <a:rPr kumimoji="0"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 cookie</a:t>
              </a:r>
            </a:p>
          </p:txBody>
        </p:sp>
        <p:sp>
          <p:nvSpPr>
            <p:cNvPr id="41" name="Google Shape;329;p46">
              <a:extLst>
                <a:ext uri="{FF2B5EF4-FFF2-40B4-BE49-F238E27FC236}">
                  <a16:creationId xmlns:a16="http://schemas.microsoft.com/office/drawing/2014/main" id="{417864AA-5F79-1E4D-B9E6-3F10598AEB12}"/>
                </a:ext>
              </a:extLst>
            </p:cNvPr>
            <p:cNvSpPr txBox="1"/>
            <p:nvPr/>
          </p:nvSpPr>
          <p:spPr>
            <a:xfrm>
              <a:off x="2310069" y="3017712"/>
              <a:ext cx="1345876" cy="589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75" tIns="34275" rIns="34275" bIns="34275">
              <a:spAutoFit/>
            </a:bodyPr>
            <a:lstStyle>
              <a:lvl1pPr>
                <a:defRPr sz="1800" b="1">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RST</a:t>
              </a:r>
              <a:r>
                <a:rPr kumimoji="0"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 </a:t>
              </a:r>
              <a:endParaRPr kumimoji="0" lang="en-US"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endParaRPr>
            </a:p>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w/</a:t>
              </a:r>
              <a:r>
                <a:rPr kumimoji="0"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 cooki</a:t>
              </a:r>
              <a:r>
                <a:rPr kumimoji="0" lang="en-US"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e</a:t>
              </a:r>
              <a:endParaRPr kumimoji="0"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endParaRPr>
            </a:p>
          </p:txBody>
        </p:sp>
        <p:sp>
          <p:nvSpPr>
            <p:cNvPr id="42" name="Google Shape;331;p46">
              <a:extLst>
                <a:ext uri="{FF2B5EF4-FFF2-40B4-BE49-F238E27FC236}">
                  <a16:creationId xmlns:a16="http://schemas.microsoft.com/office/drawing/2014/main" id="{AEEFB1C6-B73A-E045-A2FB-1B920AA91748}"/>
                </a:ext>
              </a:extLst>
            </p:cNvPr>
            <p:cNvSpPr txBox="1"/>
            <p:nvPr/>
          </p:nvSpPr>
          <p:spPr>
            <a:xfrm>
              <a:off x="4283030" y="4630410"/>
              <a:ext cx="1144417" cy="3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75" tIns="34275" rIns="34275" bIns="34275">
              <a:spAutoFit/>
            </a:bodyPr>
            <a:lstStyle>
              <a:lvl1pPr>
                <a:defRPr sz="1800" b="1">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SYN</a:t>
              </a:r>
              <a:r>
                <a:rPr kumimoji="0" lang="en-US"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a:t>
              </a:r>
              <a:r>
                <a:rPr kumimoji="0"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ACK</a:t>
              </a:r>
            </a:p>
          </p:txBody>
        </p:sp>
        <p:sp>
          <p:nvSpPr>
            <p:cNvPr id="43" name="Google Shape;327;p46">
              <a:extLst>
                <a:ext uri="{FF2B5EF4-FFF2-40B4-BE49-F238E27FC236}">
                  <a16:creationId xmlns:a16="http://schemas.microsoft.com/office/drawing/2014/main" id="{D637D56C-5E37-5D40-8920-BD0A5CB2FC89}"/>
                </a:ext>
              </a:extLst>
            </p:cNvPr>
            <p:cNvSpPr txBox="1"/>
            <p:nvPr/>
          </p:nvSpPr>
          <p:spPr>
            <a:xfrm>
              <a:off x="4492947" y="3827017"/>
              <a:ext cx="577259" cy="3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75" tIns="34275" rIns="34275" bIns="34275">
              <a:spAutoFit/>
            </a:bodyPr>
            <a:lstStyle>
              <a:lvl1pPr>
                <a:defRPr sz="1800" b="1">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SYN</a:t>
              </a:r>
            </a:p>
          </p:txBody>
        </p:sp>
        <p:sp>
          <p:nvSpPr>
            <p:cNvPr id="44" name="Google Shape;320;p46">
              <a:extLst>
                <a:ext uri="{FF2B5EF4-FFF2-40B4-BE49-F238E27FC236}">
                  <a16:creationId xmlns:a16="http://schemas.microsoft.com/office/drawing/2014/main" id="{F20A2C79-5D40-3744-AEA7-E8D40DECDBF0}"/>
                </a:ext>
              </a:extLst>
            </p:cNvPr>
            <p:cNvSpPr/>
            <p:nvPr/>
          </p:nvSpPr>
          <p:spPr>
            <a:xfrm>
              <a:off x="2150104" y="3474849"/>
              <a:ext cx="1692573" cy="283143"/>
            </a:xfrm>
            <a:prstGeom prst="line">
              <a:avLst/>
            </a:prstGeom>
            <a:ln w="25400">
              <a:solidFill>
                <a:srgbClr val="FF9900"/>
              </a:solidFill>
              <a:miter/>
              <a:tailEnd type="stealth" w="lg" len="lg"/>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sp>
          <p:nvSpPr>
            <p:cNvPr id="45" name="Google Shape;327;p46">
              <a:extLst>
                <a:ext uri="{FF2B5EF4-FFF2-40B4-BE49-F238E27FC236}">
                  <a16:creationId xmlns:a16="http://schemas.microsoft.com/office/drawing/2014/main" id="{38B00EE5-39CE-FC48-9DFA-2CDD20A5879D}"/>
                </a:ext>
              </a:extLst>
            </p:cNvPr>
            <p:cNvSpPr txBox="1"/>
            <p:nvPr/>
          </p:nvSpPr>
          <p:spPr>
            <a:xfrm>
              <a:off x="2352385" y="5269500"/>
              <a:ext cx="1102118" cy="3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75" tIns="34275" rIns="34275" bIns="34275">
              <a:spAutoFit/>
            </a:bodyPr>
            <a:lstStyle>
              <a:lvl1pPr>
                <a:defRPr sz="1800" b="1">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ACK</a:t>
              </a:r>
            </a:p>
          </p:txBody>
        </p:sp>
        <p:sp>
          <p:nvSpPr>
            <p:cNvPr id="46" name="Rounded Rectangular Callout 45">
              <a:extLst>
                <a:ext uri="{FF2B5EF4-FFF2-40B4-BE49-F238E27FC236}">
                  <a16:creationId xmlns:a16="http://schemas.microsoft.com/office/drawing/2014/main" id="{C47E5377-47E7-2A45-B32B-21B0F9AE30F2}"/>
                </a:ext>
              </a:extLst>
            </p:cNvPr>
            <p:cNvSpPr/>
            <p:nvPr/>
          </p:nvSpPr>
          <p:spPr>
            <a:xfrm>
              <a:off x="4042398" y="1862994"/>
              <a:ext cx="1575497" cy="744373"/>
            </a:xfrm>
            <a:prstGeom prst="wedgeRoundRectCallout">
              <a:avLst>
                <a:gd name="adj1" fmla="val -61483"/>
                <a:gd name="adj2" fmla="val 41900"/>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133" b="0" i="0" u="none" strike="noStrike" kern="0" cap="none" spc="0" normalizeH="0" baseline="0" noProof="0" dirty="0">
                  <a:ln>
                    <a:noFill/>
                  </a:ln>
                  <a:solidFill>
                    <a:srgbClr val="FFFFFF"/>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Light"/>
                </a:rPr>
                <a:t>Cookie w/o states</a:t>
              </a:r>
            </a:p>
          </p:txBody>
        </p:sp>
        <p:sp>
          <p:nvSpPr>
            <p:cNvPr id="47" name="Rounded Rectangular Callout 46">
              <a:extLst>
                <a:ext uri="{FF2B5EF4-FFF2-40B4-BE49-F238E27FC236}">
                  <a16:creationId xmlns:a16="http://schemas.microsoft.com/office/drawing/2014/main" id="{5AA6149E-84C0-3647-9DB7-72A665C9ADC2}"/>
                </a:ext>
              </a:extLst>
            </p:cNvPr>
            <p:cNvSpPr/>
            <p:nvPr/>
          </p:nvSpPr>
          <p:spPr>
            <a:xfrm>
              <a:off x="3833993" y="2763157"/>
              <a:ext cx="1811518" cy="695428"/>
            </a:xfrm>
            <a:prstGeom prst="wedgeRoundRectCallout">
              <a:avLst>
                <a:gd name="adj1" fmla="val -47759"/>
                <a:gd name="adj2" fmla="val 7144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2133" b="0" i="0" u="none" strike="noStrike" kern="0" cap="none" spc="0" normalizeH="0" baseline="0" noProof="0" dirty="0">
                  <a:ln>
                    <a:noFill/>
                  </a:ln>
                  <a:solidFill>
                    <a:srgbClr val="FFFFFF"/>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Light"/>
                </a:rPr>
                <a:t>Verify cookie +</a:t>
              </a:r>
              <a:r>
                <a:rPr kumimoji="0" lang="en-US" sz="2133" b="0" i="0" u="none" strike="noStrike" kern="0" cap="none" spc="0" normalizeH="0" baseline="0" noProof="0" dirty="0" err="1">
                  <a:ln>
                    <a:noFill/>
                  </a:ln>
                  <a:solidFill>
                    <a:srgbClr val="FFFFFF"/>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Light"/>
                </a:rPr>
                <a:t>allowlist</a:t>
              </a:r>
              <a:endParaRPr kumimoji="0" lang="en-US" sz="2133" b="0" i="0" u="none" strike="noStrike" kern="0" cap="none" spc="0" normalizeH="0" baseline="0" noProof="0" dirty="0">
                <a:ln>
                  <a:noFill/>
                </a:ln>
                <a:solidFill>
                  <a:srgbClr val="FFFFFF"/>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Light"/>
              </a:endParaRPr>
            </a:p>
          </p:txBody>
        </p:sp>
        <p:sp>
          <p:nvSpPr>
            <p:cNvPr id="48" name="Google Shape;314;p46">
              <a:extLst>
                <a:ext uri="{FF2B5EF4-FFF2-40B4-BE49-F238E27FC236}">
                  <a16:creationId xmlns:a16="http://schemas.microsoft.com/office/drawing/2014/main" id="{A0FB416B-FA84-4240-B847-533919D1A8C1}"/>
                </a:ext>
              </a:extLst>
            </p:cNvPr>
            <p:cNvSpPr/>
            <p:nvPr/>
          </p:nvSpPr>
          <p:spPr>
            <a:xfrm flipH="1">
              <a:off x="3844576" y="1891715"/>
              <a:ext cx="2603" cy="3886665"/>
            </a:xfrm>
            <a:prstGeom prst="line">
              <a:avLst/>
            </a:prstGeom>
            <a:ln w="25400">
              <a:solidFill>
                <a:srgbClr val="000000"/>
              </a:solidFill>
              <a:miter/>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sp>
          <p:nvSpPr>
            <p:cNvPr id="49" name="Google Shape;320;p46">
              <a:extLst>
                <a:ext uri="{FF2B5EF4-FFF2-40B4-BE49-F238E27FC236}">
                  <a16:creationId xmlns:a16="http://schemas.microsoft.com/office/drawing/2014/main" id="{88C15479-9FF3-464F-BFAA-54D991C5A0D6}"/>
                </a:ext>
              </a:extLst>
            </p:cNvPr>
            <p:cNvSpPr/>
            <p:nvPr/>
          </p:nvSpPr>
          <p:spPr>
            <a:xfrm>
              <a:off x="2121438" y="3782522"/>
              <a:ext cx="3496456" cy="516293"/>
            </a:xfrm>
            <a:prstGeom prst="line">
              <a:avLst/>
            </a:prstGeom>
            <a:ln w="25400">
              <a:solidFill>
                <a:srgbClr val="FF9900"/>
              </a:solidFill>
              <a:miter/>
              <a:tailEnd type="stealth" w="lg" len="lg"/>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sp>
          <p:nvSpPr>
            <p:cNvPr id="50" name="Google Shape;321;p46">
              <a:extLst>
                <a:ext uri="{FF2B5EF4-FFF2-40B4-BE49-F238E27FC236}">
                  <a16:creationId xmlns:a16="http://schemas.microsoft.com/office/drawing/2014/main" id="{14F47DB6-4474-0049-A3B5-FE546F4EB439}"/>
                </a:ext>
              </a:extLst>
            </p:cNvPr>
            <p:cNvSpPr/>
            <p:nvPr/>
          </p:nvSpPr>
          <p:spPr>
            <a:xfrm flipH="1">
              <a:off x="2150803" y="4382238"/>
              <a:ext cx="3437723" cy="757785"/>
            </a:xfrm>
            <a:prstGeom prst="line">
              <a:avLst/>
            </a:prstGeom>
            <a:ln w="25400">
              <a:solidFill>
                <a:srgbClr val="FF9900"/>
              </a:solidFill>
              <a:miter/>
              <a:tailEnd type="stealth" w="lg" len="lg"/>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sp>
          <p:nvSpPr>
            <p:cNvPr id="51" name="Google Shape;320;p46">
              <a:extLst>
                <a:ext uri="{FF2B5EF4-FFF2-40B4-BE49-F238E27FC236}">
                  <a16:creationId xmlns:a16="http://schemas.microsoft.com/office/drawing/2014/main" id="{1D0CAF8B-7C60-6845-AF1B-4D31091868BE}"/>
                </a:ext>
              </a:extLst>
            </p:cNvPr>
            <p:cNvSpPr/>
            <p:nvPr/>
          </p:nvSpPr>
          <p:spPr>
            <a:xfrm>
              <a:off x="2135869" y="5204396"/>
              <a:ext cx="3435120" cy="396689"/>
            </a:xfrm>
            <a:prstGeom prst="line">
              <a:avLst/>
            </a:prstGeom>
            <a:ln w="25400">
              <a:solidFill>
                <a:srgbClr val="FF9900"/>
              </a:solidFill>
              <a:miter/>
              <a:tailEnd type="stealth" w="lg" len="lg"/>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sp>
          <p:nvSpPr>
            <p:cNvPr id="52" name="Google Shape;320;p46">
              <a:extLst>
                <a:ext uri="{FF2B5EF4-FFF2-40B4-BE49-F238E27FC236}">
                  <a16:creationId xmlns:a16="http://schemas.microsoft.com/office/drawing/2014/main" id="{BF64541C-D42E-2749-B4E8-FD1DCD189DCC}"/>
                </a:ext>
              </a:extLst>
            </p:cNvPr>
            <p:cNvSpPr/>
            <p:nvPr/>
          </p:nvSpPr>
          <p:spPr>
            <a:xfrm flipH="1">
              <a:off x="2109326" y="5692286"/>
              <a:ext cx="3479200" cy="77297"/>
            </a:xfrm>
            <a:prstGeom prst="line">
              <a:avLst/>
            </a:prstGeom>
            <a:ln w="25400">
              <a:solidFill>
                <a:srgbClr val="FF9900"/>
              </a:solidFill>
              <a:prstDash val="sysDash"/>
              <a:miter/>
              <a:tailEnd type="stealth" w="lg" len="lg"/>
            </a:ln>
          </p:spPr>
          <p:txBody>
            <a:bodyPr lIns="47625" tIns="47625" rIns="47625" bIns="47625" anchor="ctr"/>
            <a:lstStyle/>
            <a:p>
              <a:pPr marL="0" marR="0" lvl="0" indent="0" algn="ctr" defTabSz="550320" rtl="0" eaLnBrk="1" fontAlgn="auto" latinLnBrk="0" hangingPunct="0">
                <a:lnSpc>
                  <a:spcPct val="100000"/>
                </a:lnSpc>
                <a:spcBef>
                  <a:spcPts val="0"/>
                </a:spcBef>
                <a:spcAft>
                  <a:spcPts val="0"/>
                </a:spcAft>
                <a:buClrTx/>
                <a:buSzTx/>
                <a:buFontTx/>
                <a:buNone/>
                <a:tabLst/>
                <a:defRPr sz="1600" cap="all" spc="32">
                  <a:latin typeface="+mn-lt"/>
                  <a:ea typeface="+mn-ea"/>
                  <a:cs typeface="+mn-cs"/>
                  <a:sym typeface="Futura"/>
                </a:defRPr>
              </a:pPr>
              <a:endParaRPr kumimoji="0" sz="1500" b="0" i="0" u="none" strike="noStrike" kern="0" cap="all" spc="43" normalizeH="0" baseline="0" noProof="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Futura"/>
              </a:endParaRPr>
            </a:p>
          </p:txBody>
        </p:sp>
      </p:grpSp>
      <p:sp>
        <p:nvSpPr>
          <p:cNvPr id="54" name="TextBox 53">
            <a:extLst>
              <a:ext uri="{FF2B5EF4-FFF2-40B4-BE49-F238E27FC236}">
                <a16:creationId xmlns:a16="http://schemas.microsoft.com/office/drawing/2014/main" id="{FF1DE547-6F66-5B42-AB72-A227484129D2}"/>
              </a:ext>
            </a:extLst>
          </p:cNvPr>
          <p:cNvSpPr txBox="1"/>
          <p:nvPr/>
        </p:nvSpPr>
        <p:spPr>
          <a:xfrm>
            <a:off x="1551400" y="6111216"/>
            <a:ext cx="2844261" cy="5061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7733" tIns="67733" rIns="67733" bIns="67733" numCol="1" spcCol="38100" rtlCol="0" anchor="ctr">
            <a:spAutoFit/>
          </a:bodyPr>
          <a:lstStyle/>
          <a:p>
            <a:pPr marL="0" marR="0" lvl="0" indent="0" algn="l" defTabSz="1100639"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SYN Proxy </a:t>
            </a:r>
            <a:r>
              <a:rPr kumimoji="0" lang="en-US" sz="1867" b="0" i="0" u="none" strike="noStrike" kern="0" cap="none" spc="0" normalizeH="0" baseline="0" noProof="0" dirty="0">
                <a:ln>
                  <a:noFill/>
                </a:ln>
                <a:solidFill>
                  <a:srgbClr val="000000"/>
                </a:solidFill>
                <a:effectLst/>
                <a:uLnTx/>
                <a:uFillTx/>
                <a:latin typeface="Helvetica" pitchFamily="2" charset="0"/>
                <a:sym typeface="Helvetica Light"/>
              </a:rPr>
              <a:t>[NDSS’20]</a:t>
            </a:r>
          </a:p>
        </p:txBody>
      </p:sp>
      <p:sp>
        <p:nvSpPr>
          <p:cNvPr id="55" name="TextBox 54">
            <a:extLst>
              <a:ext uri="{FF2B5EF4-FFF2-40B4-BE49-F238E27FC236}">
                <a16:creationId xmlns:a16="http://schemas.microsoft.com/office/drawing/2014/main" id="{DF47315F-1DCB-3940-A06B-FA984BFAA1A6}"/>
              </a:ext>
            </a:extLst>
          </p:cNvPr>
          <p:cNvSpPr txBox="1"/>
          <p:nvPr/>
        </p:nvSpPr>
        <p:spPr>
          <a:xfrm>
            <a:off x="7575069" y="6110890"/>
            <a:ext cx="2566941" cy="5061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7733" tIns="67733" rIns="67733" bIns="67733" numCol="1" spcCol="38100" rtlCol="0" anchor="ctr">
            <a:spAutoFit/>
          </a:bodyPr>
          <a:lstStyle/>
          <a:p>
            <a:pPr marL="0" marR="0" lvl="0" indent="0" algn="l" defTabSz="1100639"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err="1">
                <a:ln>
                  <a:noFill/>
                </a:ln>
                <a:solidFill>
                  <a:srgbClr val="000000"/>
                </a:solidFill>
                <a:effectLst/>
                <a:uLnTx/>
                <a:uFillTx/>
                <a:latin typeface="Helvetica" pitchFamily="2" charset="0"/>
                <a:sym typeface="Helvetica Light"/>
              </a:rPr>
              <a:t>Jaqen</a:t>
            </a:r>
            <a:r>
              <a:rPr kumimoji="0" lang="en-US" sz="2400" b="0" i="0" u="none" strike="noStrike" kern="0" cap="none" spc="0" normalizeH="0" baseline="0" noProof="0" dirty="0">
                <a:ln>
                  <a:noFill/>
                </a:ln>
                <a:solidFill>
                  <a:srgbClr val="000000"/>
                </a:solidFill>
                <a:effectLst/>
                <a:uLnTx/>
                <a:uFillTx/>
                <a:latin typeface="Helvetica" pitchFamily="2" charset="0"/>
                <a:sym typeface="Helvetica Light"/>
              </a:rPr>
              <a:t> SYN Proxy</a:t>
            </a:r>
            <a:endParaRPr kumimoji="0" lang="en-US" sz="1867" b="0" i="0" u="none" strike="noStrike" kern="0" cap="none" spc="0" normalizeH="0" baseline="0" noProof="0" dirty="0">
              <a:ln>
                <a:noFill/>
              </a:ln>
              <a:solidFill>
                <a:srgbClr val="000000"/>
              </a:solidFill>
              <a:effectLst/>
              <a:uLnTx/>
              <a:uFillTx/>
              <a:latin typeface="Helvetica" pitchFamily="2" charset="0"/>
              <a:sym typeface="Helvetica Light"/>
            </a:endParaRPr>
          </a:p>
        </p:txBody>
      </p:sp>
      <p:sp>
        <p:nvSpPr>
          <p:cNvPr id="56" name="Google Shape;329;p46">
            <a:extLst>
              <a:ext uri="{FF2B5EF4-FFF2-40B4-BE49-F238E27FC236}">
                <a16:creationId xmlns:a16="http://schemas.microsoft.com/office/drawing/2014/main" id="{BBEEADEE-466B-044B-B23A-C7753CD0DEBB}"/>
              </a:ext>
            </a:extLst>
          </p:cNvPr>
          <p:cNvSpPr txBox="1"/>
          <p:nvPr/>
        </p:nvSpPr>
        <p:spPr>
          <a:xfrm>
            <a:off x="828017" y="5303834"/>
            <a:ext cx="2169321" cy="3565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75" tIns="34275" rIns="34275" bIns="34275">
            <a:spAutoFit/>
          </a:bodyPr>
          <a:lstStyle>
            <a:lvl1pPr>
              <a:defRPr sz="1800" b="1">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Seq. # adjustment</a:t>
            </a:r>
            <a:endParaRPr kumimoji="0" sz="1867"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endParaRPr>
          </a:p>
        </p:txBody>
      </p:sp>
      <p:sp>
        <p:nvSpPr>
          <p:cNvPr id="53" name="Google Shape;327;p46">
            <a:extLst>
              <a:ext uri="{FF2B5EF4-FFF2-40B4-BE49-F238E27FC236}">
                <a16:creationId xmlns:a16="http://schemas.microsoft.com/office/drawing/2014/main" id="{38C19489-B3BC-8442-AE81-7415DD2266CF}"/>
              </a:ext>
            </a:extLst>
          </p:cNvPr>
          <p:cNvSpPr txBox="1"/>
          <p:nvPr/>
        </p:nvSpPr>
        <p:spPr>
          <a:xfrm>
            <a:off x="5016262" y="1860298"/>
            <a:ext cx="1430023" cy="6438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75" tIns="34275" rIns="34275" bIns="34275">
            <a:spAutoFit/>
          </a:bodyPr>
          <a:lstStyle>
            <a:lvl1pPr>
              <a:defRPr sz="1800" b="1">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srgbClr val="FF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Per-conn state!</a:t>
            </a:r>
            <a:endParaRPr kumimoji="0" sz="1867" b="0" i="0" u="none" strike="noStrike" kern="0" cap="none" spc="0" normalizeH="0" baseline="0" noProof="0" dirty="0">
              <a:ln>
                <a:noFill/>
              </a:ln>
              <a:solidFill>
                <a:srgbClr val="FF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endParaRPr>
          </a:p>
        </p:txBody>
      </p:sp>
      <p:sp>
        <p:nvSpPr>
          <p:cNvPr id="2" name="Google Shape;327;p46">
            <a:extLst>
              <a:ext uri="{FF2B5EF4-FFF2-40B4-BE49-F238E27FC236}">
                <a16:creationId xmlns:a16="http://schemas.microsoft.com/office/drawing/2014/main" id="{F22FF6CF-AE40-F15E-84CD-6EF5AD22BF7C}"/>
              </a:ext>
            </a:extLst>
          </p:cNvPr>
          <p:cNvSpPr txBox="1"/>
          <p:nvPr/>
        </p:nvSpPr>
        <p:spPr>
          <a:xfrm>
            <a:off x="10826871" y="2562432"/>
            <a:ext cx="1430023" cy="931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75" tIns="34275" rIns="34275" bIns="34275">
            <a:spAutoFit/>
          </a:bodyPr>
          <a:lstStyle>
            <a:lvl1pPr>
              <a:defRPr sz="1800" b="1">
                <a:latin typeface="Calibri"/>
                <a:ea typeface="Calibri"/>
                <a:cs typeface="Calibri"/>
                <a:sym typeface="Calibri"/>
              </a:defRPr>
            </a:lvl1pPr>
          </a:lstStyle>
          <a:p>
            <a:pPr marL="0" marR="0" lvl="0" indent="0" algn="ctr" defTabSz="550320" rtl="0" eaLnBrk="1" fontAlgn="auto" latinLnBrk="0" hangingPunct="0">
              <a:lnSpc>
                <a:spcPct val="100000"/>
              </a:lnSpc>
              <a:spcBef>
                <a:spcPts val="0"/>
              </a:spcBef>
              <a:spcAft>
                <a:spcPts val="0"/>
              </a:spcAft>
              <a:buClrTx/>
              <a:buSzTx/>
              <a:buFontTx/>
              <a:buNone/>
              <a:tabLst/>
              <a:defRPr/>
            </a:pPr>
            <a:r>
              <a:rPr kumimoji="0" lang="en-US" sz="1867" b="0" i="0" u="none" strike="noStrike" kern="0" cap="none" spc="0" normalizeH="0" baseline="0" noProof="0" dirty="0">
                <a:ln>
                  <a:noFill/>
                </a:ln>
                <a:solidFill>
                  <a:srgbClr val="FF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Bloom filter for the </a:t>
            </a:r>
            <a:r>
              <a:rPr kumimoji="0" lang="en-US" sz="1867" b="0" i="0" u="none" strike="noStrike" kern="0" cap="none" spc="0" normalizeH="0" baseline="0" noProof="0" dirty="0" err="1">
                <a:ln>
                  <a:noFill/>
                </a:ln>
                <a:solidFill>
                  <a:srgbClr val="FF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rPr>
              <a:t>allowlist</a:t>
            </a:r>
            <a:endParaRPr kumimoji="0" sz="1867" b="0" i="0" u="none" strike="noStrike" kern="0" cap="none" spc="0" normalizeH="0" baseline="0" noProof="0" dirty="0">
              <a:ln>
                <a:noFill/>
              </a:ln>
              <a:solidFill>
                <a:srgbClr val="FF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Calibri"/>
            </a:endParaRPr>
          </a:p>
        </p:txBody>
      </p:sp>
    </p:spTree>
    <p:extLst>
      <p:ext uri="{BB962C8B-B14F-4D97-AF65-F5344CB8AC3E}">
        <p14:creationId xmlns:p14="http://schemas.microsoft.com/office/powerpoint/2010/main" val="14738029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ssolve">
                                      <p:cBhvr>
                                        <p:cTn id="7" dur="500"/>
                                        <p:tgtEl>
                                          <p:spTgt spid="55"/>
                                        </p:tgtEl>
                                      </p:cBhvr>
                                    </p:animEffect>
                                  </p:childTnLst>
                                </p:cTn>
                              </p:par>
                              <p:par>
                                <p:cTn id="8" presetID="9"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dissolv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47E210-2EDA-90D5-EDA6-42DAB1F34436}"/>
              </a:ext>
            </a:extLst>
          </p:cNvPr>
          <p:cNvSpPr>
            <a:spLocks noGrp="1"/>
          </p:cNvSpPr>
          <p:nvPr>
            <p:ph idx="1"/>
          </p:nvPr>
        </p:nvSpPr>
        <p:spPr/>
        <p:txBody>
          <a:bodyPr/>
          <a:lstStyle/>
          <a:p>
            <a:r>
              <a:rPr lang="en-US" dirty="0"/>
              <a:t>Offload database queries</a:t>
            </a:r>
          </a:p>
          <a:p>
            <a:pPr lvl="1"/>
            <a:r>
              <a:rPr lang="en-US" dirty="0"/>
              <a:t>Complex queries</a:t>
            </a:r>
          </a:p>
          <a:p>
            <a:pPr lvl="1"/>
            <a:r>
              <a:rPr lang="en-US" dirty="0"/>
              <a:t>Limited programmability and resources at switches</a:t>
            </a:r>
          </a:p>
          <a:p>
            <a:pPr lvl="1"/>
            <a:r>
              <a:rPr lang="en-US" dirty="0"/>
              <a:t>Best effort at switches</a:t>
            </a:r>
          </a:p>
          <a:p>
            <a:endParaRPr lang="en-US" dirty="0"/>
          </a:p>
          <a:p>
            <a:r>
              <a:rPr lang="en-US" dirty="0"/>
              <a:t>Offload DDoS detection</a:t>
            </a:r>
          </a:p>
          <a:p>
            <a:pPr lvl="1"/>
            <a:r>
              <a:rPr lang="en-US" dirty="0"/>
              <a:t>Diverse detection and mitigation modules </a:t>
            </a:r>
          </a:p>
          <a:p>
            <a:pPr lvl="1"/>
            <a:r>
              <a:rPr lang="en-US" dirty="0"/>
              <a:t>Limited resources at switches</a:t>
            </a:r>
          </a:p>
          <a:p>
            <a:pPr lvl="1"/>
            <a:r>
              <a:rPr lang="en-US" dirty="0"/>
              <a:t>Broad-spectrum defenses at switches</a:t>
            </a:r>
          </a:p>
        </p:txBody>
      </p:sp>
      <p:sp>
        <p:nvSpPr>
          <p:cNvPr id="3" name="Title 2">
            <a:extLst>
              <a:ext uri="{FF2B5EF4-FFF2-40B4-BE49-F238E27FC236}">
                <a16:creationId xmlns:a16="http://schemas.microsoft.com/office/drawing/2014/main" id="{3AB4B4F4-7771-7451-B992-400065BFA08A}"/>
              </a:ext>
            </a:extLst>
          </p:cNvPr>
          <p:cNvSpPr>
            <a:spLocks noGrp="1"/>
          </p:cNvSpPr>
          <p:nvPr>
            <p:ph type="title"/>
          </p:nvPr>
        </p:nvSpPr>
        <p:spPr/>
        <p:txBody>
          <a:bodyPr/>
          <a:lstStyle/>
          <a:p>
            <a:r>
              <a:rPr lang="en-US" dirty="0"/>
              <a:t>Two examples</a:t>
            </a:r>
          </a:p>
        </p:txBody>
      </p:sp>
      <p:sp>
        <p:nvSpPr>
          <p:cNvPr id="4" name="Slide Number Placeholder 3">
            <a:extLst>
              <a:ext uri="{FF2B5EF4-FFF2-40B4-BE49-F238E27FC236}">
                <a16:creationId xmlns:a16="http://schemas.microsoft.com/office/drawing/2014/main" id="{F376888C-F137-5E6B-2E83-387E4C299EDE}"/>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A23A7D-4891-5A47-9441-98D2A72CF2F6}" type="slidenum">
              <a:rPr kumimoji="0" lang="en-US" sz="2400" b="0" i="0" u="none" strike="noStrike" kern="1200" cap="none" spc="0" normalizeH="0" baseline="0" noProof="0" smtClean="0">
                <a:ln>
                  <a:noFill/>
                </a:ln>
                <a:solidFill>
                  <a:srgbClr val="000000">
                    <a:tint val="75000"/>
                  </a:srgb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en-US" sz="2400" b="0" i="0" u="none" strike="noStrike" kern="1200" cap="none" spc="0" normalizeH="0" baseline="0" noProof="0">
              <a:ln>
                <a:noFill/>
              </a:ln>
              <a:solidFill>
                <a:srgbClr val="000000">
                  <a:tint val="75000"/>
                </a:srgbClr>
              </a:solidFill>
              <a:effectLst/>
              <a:uLnTx/>
              <a:uFillTx/>
              <a:latin typeface="Calibri"/>
              <a:ea typeface="+mn-ea"/>
              <a:cs typeface="+mn-cs"/>
            </a:endParaRPr>
          </a:p>
        </p:txBody>
      </p:sp>
    </p:spTree>
    <p:extLst>
      <p:ext uri="{BB962C8B-B14F-4D97-AF65-F5344CB8AC3E}">
        <p14:creationId xmlns:p14="http://schemas.microsoft.com/office/powerpoint/2010/main" val="135509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ot just a matter of time: Measuring complexity | plus.maths.org">
            <a:extLst>
              <a:ext uri="{FF2B5EF4-FFF2-40B4-BE49-F238E27FC236}">
                <a16:creationId xmlns:a16="http://schemas.microsoft.com/office/drawing/2014/main" id="{E1E8DADE-58DD-D962-6068-4FB57AC4F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0" y="140589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5905FF8-FFD0-A39F-A3B5-CD478065BFFE}"/>
              </a:ext>
            </a:extLst>
          </p:cNvPr>
          <p:cNvSpPr>
            <a:spLocks noGrp="1"/>
          </p:cNvSpPr>
          <p:nvPr>
            <p:ph type="title"/>
          </p:nvPr>
        </p:nvSpPr>
        <p:spPr>
          <a:xfrm>
            <a:off x="167640" y="274638"/>
            <a:ext cx="11856720" cy="1143000"/>
          </a:xfrm>
        </p:spPr>
        <p:txBody>
          <a:bodyPr/>
          <a:lstStyle/>
          <a:p>
            <a:r>
              <a:rPr lang="en-US" dirty="0"/>
              <a:t>Theoretical Questions for In-Network Computing</a:t>
            </a:r>
          </a:p>
        </p:txBody>
      </p:sp>
      <p:sp>
        <p:nvSpPr>
          <p:cNvPr id="3" name="Content Placeholder 2">
            <a:extLst>
              <a:ext uri="{FF2B5EF4-FFF2-40B4-BE49-F238E27FC236}">
                <a16:creationId xmlns:a16="http://schemas.microsoft.com/office/drawing/2014/main" id="{A6A2F054-8B56-C96A-5096-3E9F90F8C5B0}"/>
              </a:ext>
            </a:extLst>
          </p:cNvPr>
          <p:cNvSpPr>
            <a:spLocks noGrp="1"/>
          </p:cNvSpPr>
          <p:nvPr>
            <p:ph idx="1"/>
          </p:nvPr>
        </p:nvSpPr>
        <p:spPr>
          <a:xfrm>
            <a:off x="0" y="1491933"/>
            <a:ext cx="10972800" cy="4525963"/>
          </a:xfrm>
        </p:spPr>
        <p:txBody>
          <a:bodyPr/>
          <a:lstStyle/>
          <a:p>
            <a:r>
              <a:rPr lang="en-US" dirty="0"/>
              <a:t>Complex functions vs limited programmability</a:t>
            </a:r>
          </a:p>
          <a:p>
            <a:pPr lvl="1"/>
            <a:r>
              <a:rPr lang="en-US" dirty="0"/>
              <a:t>Redesign algorithms with new constraints</a:t>
            </a:r>
          </a:p>
          <a:p>
            <a:r>
              <a:rPr lang="en-US" dirty="0"/>
              <a:t>Division of labor</a:t>
            </a:r>
          </a:p>
          <a:p>
            <a:pPr lvl="1"/>
            <a:r>
              <a:rPr lang="en-US" dirty="0"/>
              <a:t>Best effort at switches; Full query at hosts</a:t>
            </a:r>
          </a:p>
          <a:p>
            <a:pPr lvl="1"/>
            <a:r>
              <a:rPr lang="en-US" dirty="0"/>
              <a:t>Broad-spectrum detection vs on demand mitigation</a:t>
            </a:r>
          </a:p>
          <a:p>
            <a:r>
              <a:rPr lang="en-US" dirty="0"/>
              <a:t>Room for approximation</a:t>
            </a:r>
          </a:p>
          <a:p>
            <a:pPr lvl="1"/>
            <a:r>
              <a:rPr lang="en-US" dirty="0"/>
              <a:t>Compensate with host functions and system design</a:t>
            </a:r>
          </a:p>
          <a:p>
            <a:pPr lvl="1"/>
            <a:r>
              <a:rPr lang="en-US" dirty="0"/>
              <a:t>Understand system impact of different approximation solutions</a:t>
            </a:r>
          </a:p>
        </p:txBody>
      </p:sp>
      <p:sp>
        <p:nvSpPr>
          <p:cNvPr id="4" name="Slide Number Placeholder 3">
            <a:extLst>
              <a:ext uri="{FF2B5EF4-FFF2-40B4-BE49-F238E27FC236}">
                <a16:creationId xmlns:a16="http://schemas.microsoft.com/office/drawing/2014/main" id="{94C52E83-CB06-3BFE-6726-3DC99B9E38F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904A8AC-C669-244C-953E-6C477326AD58}" type="slidenum">
              <a:rPr kumimoji="0" lang="en-US" sz="2000" b="1" i="0" u="none" strike="noStrike" kern="1200" cap="none" spc="0" normalizeH="0" baseline="0" noProof="0" smtClean="0">
                <a:ln>
                  <a:noFill/>
                </a:ln>
                <a:solidFill>
                  <a:srgbClr val="898989"/>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US" sz="2000" b="1" i="0" u="none" strike="noStrike" kern="1200" cap="none" spc="0" normalizeH="0" baseline="0" noProof="0">
              <a:ln>
                <a:noFill/>
              </a:ln>
              <a:solidFill>
                <a:srgbClr val="898989"/>
              </a:solidFill>
              <a:effectLst/>
              <a:uLnTx/>
              <a:uFillTx/>
              <a:latin typeface="Calibri"/>
              <a:ea typeface="+mn-ea"/>
              <a:cs typeface="+mn-cs"/>
            </a:endParaRPr>
          </a:p>
        </p:txBody>
      </p:sp>
      <p:pic>
        <p:nvPicPr>
          <p:cNvPr id="1030" name="Picture 6" descr="Malfunctioning Little Robot Stock Vector - Illustration of impaired, machine:  47170418">
            <a:extLst>
              <a:ext uri="{FF2B5EF4-FFF2-40B4-BE49-F238E27FC236}">
                <a16:creationId xmlns:a16="http://schemas.microsoft.com/office/drawing/2014/main" id="{54384B92-659D-0E97-D3FD-F318C300F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9360" y="3668473"/>
            <a:ext cx="1905000" cy="203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537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F7DD-EEBC-C6D2-5190-28AD1618B233}"/>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7DFC5C0B-09C7-FB8D-00EA-0B5923E228F1}"/>
              </a:ext>
            </a:extLst>
          </p:cNvPr>
          <p:cNvSpPr>
            <a:spLocks noGrp="1"/>
          </p:cNvSpPr>
          <p:nvPr>
            <p:ph idx="1"/>
          </p:nvPr>
        </p:nvSpPr>
        <p:spPr>
          <a:xfrm>
            <a:off x="609600" y="1600202"/>
            <a:ext cx="5638800" cy="4525963"/>
          </a:xfrm>
        </p:spPr>
        <p:txBody>
          <a:bodyPr/>
          <a:lstStyle/>
          <a:p>
            <a:r>
              <a:rPr lang="en-US" dirty="0"/>
              <a:t>Systems</a:t>
            </a:r>
          </a:p>
          <a:p>
            <a:pPr lvl="1"/>
            <a:r>
              <a:rPr lang="en-US" dirty="0"/>
              <a:t>Programmable switches</a:t>
            </a:r>
          </a:p>
          <a:p>
            <a:pPr lvl="1"/>
            <a:r>
              <a:rPr lang="en-US" dirty="0"/>
              <a:t>Smart NICs</a:t>
            </a:r>
          </a:p>
          <a:p>
            <a:pPr lvl="1"/>
            <a:r>
              <a:rPr lang="en-US" dirty="0"/>
              <a:t>FPGA</a:t>
            </a:r>
          </a:p>
          <a:p>
            <a:pPr lvl="1"/>
            <a:r>
              <a:rPr lang="en-US" dirty="0"/>
              <a:t>Storage, Compute</a:t>
            </a:r>
          </a:p>
          <a:p>
            <a:pPr lvl="1"/>
            <a:r>
              <a:rPr lang="en-US" dirty="0"/>
              <a:t>Edge servers, IoTs</a:t>
            </a:r>
          </a:p>
          <a:p>
            <a:pPr lvl="1"/>
            <a:r>
              <a:rPr lang="en-US" dirty="0"/>
              <a:t>A broader set of applications</a:t>
            </a:r>
          </a:p>
        </p:txBody>
      </p:sp>
      <p:sp>
        <p:nvSpPr>
          <p:cNvPr id="4" name="Slide Number Placeholder 3">
            <a:extLst>
              <a:ext uri="{FF2B5EF4-FFF2-40B4-BE49-F238E27FC236}">
                <a16:creationId xmlns:a16="http://schemas.microsoft.com/office/drawing/2014/main" id="{5F121AB1-A8EE-8C6A-D5E6-DB0F0BC6FFFB}"/>
              </a:ext>
            </a:extLst>
          </p:cNvPr>
          <p:cNvSpPr>
            <a:spLocks noGrp="1"/>
          </p:cNvSpPr>
          <p:nvPr>
            <p:ph type="sldNum" sz="quarter" idx="12"/>
          </p:nvPr>
        </p:nvSpPr>
        <p:spPr/>
        <p:txBody>
          <a:bodyPr/>
          <a:lstStyle/>
          <a:p>
            <a:fld id="{7904A8AC-C669-244C-953E-6C477326AD58}" type="slidenum">
              <a:rPr lang="en-US" smtClean="0"/>
              <a:pPr/>
              <a:t>53</a:t>
            </a:fld>
            <a:endParaRPr lang="en-US"/>
          </a:p>
        </p:txBody>
      </p:sp>
      <p:sp>
        <p:nvSpPr>
          <p:cNvPr id="5" name="Content Placeholder 2">
            <a:extLst>
              <a:ext uri="{FF2B5EF4-FFF2-40B4-BE49-F238E27FC236}">
                <a16:creationId xmlns:a16="http://schemas.microsoft.com/office/drawing/2014/main" id="{F870F46F-972D-E0A8-F74D-08267ED22284}"/>
              </a:ext>
            </a:extLst>
          </p:cNvPr>
          <p:cNvSpPr txBox="1">
            <a:spLocks/>
          </p:cNvSpPr>
          <p:nvPr/>
        </p:nvSpPr>
        <p:spPr bwMode="auto">
          <a:xfrm>
            <a:off x="6248400" y="1600201"/>
            <a:ext cx="5562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65" charset="0"/>
              <a:buChar char="•"/>
              <a:defRPr sz="3200" kern="1200">
                <a:solidFill>
                  <a:srgbClr val="0432FF"/>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r>
              <a:rPr lang="en-US" dirty="0"/>
              <a:t>Theory</a:t>
            </a:r>
          </a:p>
          <a:p>
            <a:pPr lvl="1" defTabSz="914400"/>
            <a:r>
              <a:rPr lang="en-US" dirty="0"/>
              <a:t>Hashing, coding, randomization</a:t>
            </a:r>
          </a:p>
          <a:p>
            <a:pPr lvl="1" defTabSz="914400"/>
            <a:r>
              <a:rPr lang="en-US" dirty="0"/>
              <a:t>Distributed algorithms</a:t>
            </a:r>
          </a:p>
          <a:p>
            <a:pPr lvl="1" defTabSz="914400"/>
            <a:r>
              <a:rPr lang="en-US" dirty="0"/>
              <a:t>Queuing </a:t>
            </a:r>
          </a:p>
          <a:p>
            <a:pPr lvl="1" defTabSz="914400"/>
            <a:r>
              <a:rPr lang="en-US" dirty="0"/>
              <a:t>Scheduling</a:t>
            </a:r>
          </a:p>
          <a:p>
            <a:pPr lvl="1" defTabSz="914400"/>
            <a:r>
              <a:rPr lang="en-US" dirty="0"/>
              <a:t>Caching</a:t>
            </a:r>
          </a:p>
          <a:p>
            <a:pPr lvl="1" defTabSz="914400"/>
            <a:r>
              <a:rPr lang="en-US" dirty="0"/>
              <a:t>Machine learning</a:t>
            </a:r>
          </a:p>
        </p:txBody>
      </p:sp>
    </p:spTree>
    <p:extLst>
      <p:ext uri="{BB962C8B-B14F-4D97-AF65-F5344CB8AC3E}">
        <p14:creationId xmlns:p14="http://schemas.microsoft.com/office/powerpoint/2010/main" val="304669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F7DD-EEBC-C6D2-5190-28AD1618B233}"/>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7DFC5C0B-09C7-FB8D-00EA-0B5923E228F1}"/>
              </a:ext>
            </a:extLst>
          </p:cNvPr>
          <p:cNvSpPr>
            <a:spLocks noGrp="1"/>
          </p:cNvSpPr>
          <p:nvPr>
            <p:ph idx="1"/>
          </p:nvPr>
        </p:nvSpPr>
        <p:spPr/>
        <p:txBody>
          <a:bodyPr/>
          <a:lstStyle/>
          <a:p>
            <a:r>
              <a:rPr lang="en-US" dirty="0"/>
              <a:t>A theoretical foundation for systems</a:t>
            </a:r>
          </a:p>
          <a:p>
            <a:pPr lvl="1"/>
            <a:r>
              <a:rPr lang="en-US" dirty="0"/>
              <a:t>Programmable switches as an example:</a:t>
            </a:r>
          </a:p>
          <a:p>
            <a:pPr lvl="1"/>
            <a:r>
              <a:rPr lang="en-US" dirty="0"/>
              <a:t>Formal models on switch capabilities and resource tradeoffs</a:t>
            </a:r>
          </a:p>
          <a:p>
            <a:pPr lvl="1"/>
            <a:r>
              <a:rPr lang="en-US" dirty="0"/>
              <a:t>A library of data structures and algorithms for switches</a:t>
            </a:r>
          </a:p>
          <a:p>
            <a:pPr lvl="1"/>
            <a:endParaRPr lang="en-US" dirty="0"/>
          </a:p>
          <a:p>
            <a:r>
              <a:rPr lang="en-US" dirty="0"/>
              <a:t>Redesign systems to facilitate theory design</a:t>
            </a:r>
          </a:p>
          <a:p>
            <a:pPr lvl="1"/>
            <a:r>
              <a:rPr lang="en-US" dirty="0"/>
              <a:t>Programmable switches as an example:</a:t>
            </a:r>
          </a:p>
          <a:p>
            <a:pPr lvl="1"/>
            <a:r>
              <a:rPr lang="en-US" dirty="0"/>
              <a:t>What new features should we add to systems?</a:t>
            </a:r>
          </a:p>
          <a:p>
            <a:pPr lvl="1"/>
            <a:r>
              <a:rPr lang="en-US" dirty="0"/>
              <a:t>How to realize theoretical assumptions </a:t>
            </a:r>
            <a:r>
              <a:rPr lang="en-US"/>
              <a:t>in practice?</a:t>
            </a:r>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5F121AB1-A8EE-8C6A-D5E6-DB0F0BC6FFFB}"/>
              </a:ext>
            </a:extLst>
          </p:cNvPr>
          <p:cNvSpPr>
            <a:spLocks noGrp="1"/>
          </p:cNvSpPr>
          <p:nvPr>
            <p:ph type="sldNum" sz="quarter" idx="12"/>
          </p:nvPr>
        </p:nvSpPr>
        <p:spPr/>
        <p:txBody>
          <a:bodyPr/>
          <a:lstStyle/>
          <a:p>
            <a:fld id="{7904A8AC-C669-244C-953E-6C477326AD58}" type="slidenum">
              <a:rPr lang="en-US" smtClean="0"/>
              <a:pPr/>
              <a:t>54</a:t>
            </a:fld>
            <a:endParaRPr lang="en-US"/>
          </a:p>
        </p:txBody>
      </p:sp>
    </p:spTree>
    <p:extLst>
      <p:ext uri="{BB962C8B-B14F-4D97-AF65-F5344CB8AC3E}">
        <p14:creationId xmlns:p14="http://schemas.microsoft.com/office/powerpoint/2010/main" val="24520383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F660FB-2610-3E4E-A167-AA73CC0FCD55}"/>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37A8F3D8-53C8-1B44-A3CA-4A718356F1F6}"/>
              </a:ext>
            </a:extLst>
          </p:cNvPr>
          <p:cNvSpPr>
            <a:spLocks noGrp="1"/>
          </p:cNvSpPr>
          <p:nvPr>
            <p:ph type="title"/>
          </p:nvPr>
        </p:nvSpPr>
        <p:spPr>
          <a:xfrm>
            <a:off x="-228600" y="2771631"/>
            <a:ext cx="12192000" cy="949615"/>
          </a:xfrm>
        </p:spPr>
        <p:txBody>
          <a:bodyPr/>
          <a:lstStyle/>
          <a:p>
            <a:r>
              <a:rPr lang="en-US" dirty="0"/>
              <a:t>Thank you!</a:t>
            </a:r>
          </a:p>
        </p:txBody>
      </p:sp>
      <p:sp>
        <p:nvSpPr>
          <p:cNvPr id="4" name="Slide Number Placeholder 3">
            <a:extLst>
              <a:ext uri="{FF2B5EF4-FFF2-40B4-BE49-F238E27FC236}">
                <a16:creationId xmlns:a16="http://schemas.microsoft.com/office/drawing/2014/main" id="{BAC37E8F-B050-A84C-8247-551E542671D6}"/>
              </a:ext>
            </a:extLst>
          </p:cNvPr>
          <p:cNvSpPr>
            <a:spLocks noGrp="1"/>
          </p:cNvSpPr>
          <p:nvPr>
            <p:ph type="sldNum" sz="quarter" idx="10"/>
          </p:nvPr>
        </p:nvSpPr>
        <p:spPr/>
        <p:txBody>
          <a:bodyPr/>
          <a:lstStyle/>
          <a:p>
            <a:fld id="{A5A23A7D-4891-5A47-9441-98D2A72CF2F6}" type="slidenum">
              <a:rPr lang="en-US" smtClean="0"/>
              <a:pPr/>
              <a:t>55</a:t>
            </a:fld>
            <a:endParaRPr lang="en-US"/>
          </a:p>
        </p:txBody>
      </p:sp>
    </p:spTree>
    <p:extLst>
      <p:ext uri="{BB962C8B-B14F-4D97-AF65-F5344CB8AC3E}">
        <p14:creationId xmlns:p14="http://schemas.microsoft.com/office/powerpoint/2010/main" val="184623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BD8F78-3F08-6AB8-4997-C05AE6E73848}"/>
              </a:ext>
            </a:extLst>
          </p:cNvPr>
          <p:cNvSpPr>
            <a:spLocks noGrp="1"/>
          </p:cNvSpPr>
          <p:nvPr>
            <p:ph type="title"/>
          </p:nvPr>
        </p:nvSpPr>
        <p:spPr/>
        <p:txBody>
          <a:bodyPr/>
          <a:lstStyle/>
          <a:p>
            <a:r>
              <a:rPr lang="en-US" dirty="0"/>
              <a:t>Increasing Network Scale</a:t>
            </a:r>
          </a:p>
        </p:txBody>
      </p:sp>
      <p:sp>
        <p:nvSpPr>
          <p:cNvPr id="4" name="Slide Number Placeholder 3">
            <a:extLst>
              <a:ext uri="{FF2B5EF4-FFF2-40B4-BE49-F238E27FC236}">
                <a16:creationId xmlns:a16="http://schemas.microsoft.com/office/drawing/2014/main" id="{DEA08966-0BD8-CAF4-7F36-3DAB7EE51DA2}"/>
              </a:ext>
            </a:extLst>
          </p:cNvPr>
          <p:cNvSpPr>
            <a:spLocks noGrp="1"/>
          </p:cNvSpPr>
          <p:nvPr>
            <p:ph type="sldNum" sz="quarter" idx="10"/>
          </p:nvPr>
        </p:nvSpPr>
        <p:spPr/>
        <p:txBody>
          <a:bodyPr/>
          <a:lstStyle/>
          <a:p>
            <a:fld id="{A5A23A7D-4891-5A47-9441-98D2A72CF2F6}" type="slidenum">
              <a:rPr lang="en-US" smtClean="0"/>
              <a:pPr/>
              <a:t>6</a:t>
            </a:fld>
            <a:endParaRPr lang="en-US"/>
          </a:p>
        </p:txBody>
      </p:sp>
      <p:pic>
        <p:nvPicPr>
          <p:cNvPr id="5122" name="Picture 2" descr="Cloud Computing With Multiple Devices Stock Illustration - Download Image  Now - Cloud Computing, Computer, Computer Monitor - iStock">
            <a:extLst>
              <a:ext uri="{FF2B5EF4-FFF2-40B4-BE49-F238E27FC236}">
                <a16:creationId xmlns:a16="http://schemas.microsoft.com/office/drawing/2014/main" id="{DC801422-2905-FE07-9FA9-C7495A016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640" y="2114550"/>
            <a:ext cx="3098800" cy="2628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D49AF1-2225-50E2-CED9-26D9030383A1}"/>
              </a:ext>
            </a:extLst>
          </p:cNvPr>
          <p:cNvSpPr txBox="1"/>
          <p:nvPr/>
        </p:nvSpPr>
        <p:spPr>
          <a:xfrm>
            <a:off x="472440" y="4894504"/>
            <a:ext cx="5349240" cy="1384995"/>
          </a:xfrm>
          <a:prstGeom prst="rect">
            <a:avLst/>
          </a:prstGeom>
          <a:noFill/>
        </p:spPr>
        <p:txBody>
          <a:bodyPr wrap="square" rtlCol="0">
            <a:spAutoFit/>
          </a:bodyPr>
          <a:lstStyle/>
          <a:p>
            <a:r>
              <a:rPr lang="en-US" sz="2800" dirty="0"/>
              <a:t>Cloud:</a:t>
            </a:r>
          </a:p>
          <a:p>
            <a:r>
              <a:rPr lang="en-US" sz="2800" dirty="0"/>
              <a:t>Hundreds of thousands of switches</a:t>
            </a:r>
          </a:p>
          <a:p>
            <a:r>
              <a:rPr lang="en-US" sz="2800" dirty="0"/>
              <a:t>Millions of servers</a:t>
            </a:r>
            <a:endParaRPr lang="en-US" sz="2400" dirty="0"/>
          </a:p>
        </p:txBody>
      </p:sp>
      <p:pic>
        <p:nvPicPr>
          <p:cNvPr id="5124" name="Picture 4" descr="How to extend the life of IoT devices | TechRepublic">
            <a:extLst>
              <a:ext uri="{FF2B5EF4-FFF2-40B4-BE49-F238E27FC236}">
                <a16:creationId xmlns:a16="http://schemas.microsoft.com/office/drawing/2014/main" id="{FAEFBA14-D6DE-C52C-4592-C927BC94F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4020" y="2419350"/>
            <a:ext cx="4038600" cy="2019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B93903C-0ED2-2BEB-08A4-515CE1F1984B}"/>
              </a:ext>
            </a:extLst>
          </p:cNvPr>
          <p:cNvSpPr txBox="1"/>
          <p:nvPr/>
        </p:nvSpPr>
        <p:spPr>
          <a:xfrm>
            <a:off x="6659880" y="4894504"/>
            <a:ext cx="5349240" cy="954107"/>
          </a:xfrm>
          <a:prstGeom prst="rect">
            <a:avLst/>
          </a:prstGeom>
          <a:noFill/>
        </p:spPr>
        <p:txBody>
          <a:bodyPr wrap="square" rtlCol="0">
            <a:spAutoFit/>
          </a:bodyPr>
          <a:lstStyle/>
          <a:p>
            <a:r>
              <a:rPr lang="en-US" sz="2800" dirty="0"/>
              <a:t>Edge:</a:t>
            </a:r>
          </a:p>
          <a:p>
            <a:r>
              <a:rPr lang="en-US" sz="2800" dirty="0"/>
              <a:t>Billions of IoT devices</a:t>
            </a:r>
            <a:endParaRPr lang="en-US" sz="2400" dirty="0"/>
          </a:p>
        </p:txBody>
      </p:sp>
    </p:spTree>
    <p:extLst>
      <p:ext uri="{BB962C8B-B14F-4D97-AF65-F5344CB8AC3E}">
        <p14:creationId xmlns:p14="http://schemas.microsoft.com/office/powerpoint/2010/main" val="417941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DD3FBC-84BE-8D01-0F73-8935D9932CFD}"/>
              </a:ext>
            </a:extLst>
          </p:cNvPr>
          <p:cNvSpPr>
            <a:spLocks noGrp="1"/>
          </p:cNvSpPr>
          <p:nvPr>
            <p:ph type="title"/>
          </p:nvPr>
        </p:nvSpPr>
        <p:spPr/>
        <p:txBody>
          <a:bodyPr/>
          <a:lstStyle/>
          <a:p>
            <a:r>
              <a:rPr lang="en-US" dirty="0"/>
              <a:t>Fundamental Challenge 2</a:t>
            </a:r>
          </a:p>
        </p:txBody>
      </p:sp>
      <p:sp>
        <p:nvSpPr>
          <p:cNvPr id="4" name="Slide Number Placeholder 3">
            <a:extLst>
              <a:ext uri="{FF2B5EF4-FFF2-40B4-BE49-F238E27FC236}">
                <a16:creationId xmlns:a16="http://schemas.microsoft.com/office/drawing/2014/main" id="{C3701C6B-A14C-56A4-D20B-C14B9F1CF341}"/>
              </a:ext>
            </a:extLst>
          </p:cNvPr>
          <p:cNvSpPr>
            <a:spLocks noGrp="1"/>
          </p:cNvSpPr>
          <p:nvPr>
            <p:ph type="sldNum" sz="quarter" idx="10"/>
          </p:nvPr>
        </p:nvSpPr>
        <p:spPr>
          <a:xfrm>
            <a:off x="9347200" y="5385976"/>
            <a:ext cx="2844800" cy="365125"/>
          </a:xfrm>
        </p:spPr>
        <p:txBody>
          <a:bodyPr/>
          <a:lstStyle/>
          <a:p>
            <a:fld id="{A5A23A7D-4891-5A47-9441-98D2A72CF2F6}" type="slidenum">
              <a:rPr lang="en-US" smtClean="0"/>
              <a:pPr/>
              <a:t>7</a:t>
            </a:fld>
            <a:endParaRPr lang="en-US"/>
          </a:p>
        </p:txBody>
      </p:sp>
      <p:pic>
        <p:nvPicPr>
          <p:cNvPr id="5" name="Picture 2" descr="Cloud Computing With Multiple Devices Stock Illustration - Download Image  Now - Cloud Computing, Computer, Computer Monitor - iStock">
            <a:extLst>
              <a:ext uri="{FF2B5EF4-FFF2-40B4-BE49-F238E27FC236}">
                <a16:creationId xmlns:a16="http://schemas.microsoft.com/office/drawing/2014/main" id="{2C209568-C91D-DEC2-BBA5-384EF3202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330" y="3484118"/>
            <a:ext cx="30988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ow to extend the life of IoT devices | TechRepublic">
            <a:extLst>
              <a:ext uri="{FF2B5EF4-FFF2-40B4-BE49-F238E27FC236}">
                <a16:creationId xmlns:a16="http://schemas.microsoft.com/office/drawing/2014/main" id="{C82556CA-5E02-DF2C-A918-A3D98AAC1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999" y="3563374"/>
            <a:ext cx="4038600" cy="2019300"/>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a:extLst>
              <a:ext uri="{FF2B5EF4-FFF2-40B4-BE49-F238E27FC236}">
                <a16:creationId xmlns:a16="http://schemas.microsoft.com/office/drawing/2014/main" id="{9C5A5144-39DD-CE6F-4553-B01F0C9FFDC3}"/>
              </a:ext>
            </a:extLst>
          </p:cNvPr>
          <p:cNvSpPr/>
          <p:nvPr/>
        </p:nvSpPr>
        <p:spPr>
          <a:xfrm rot="18725987">
            <a:off x="4343940" y="2217785"/>
            <a:ext cx="1608146"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Calibri"/>
            </a:endParaRPr>
          </a:p>
        </p:txBody>
      </p:sp>
      <p:sp>
        <p:nvSpPr>
          <p:cNvPr id="8" name="TextBox 7">
            <a:extLst>
              <a:ext uri="{FF2B5EF4-FFF2-40B4-BE49-F238E27FC236}">
                <a16:creationId xmlns:a16="http://schemas.microsoft.com/office/drawing/2014/main" id="{7B4483E8-A9A1-5647-627B-FCCDB487D342}"/>
              </a:ext>
            </a:extLst>
          </p:cNvPr>
          <p:cNvSpPr txBox="1"/>
          <p:nvPr/>
        </p:nvSpPr>
        <p:spPr>
          <a:xfrm>
            <a:off x="657970" y="1816763"/>
            <a:ext cx="4176275" cy="1384995"/>
          </a:xfrm>
          <a:prstGeom prst="rect">
            <a:avLst/>
          </a:prstGeom>
          <a:noFill/>
        </p:spPr>
        <p:txBody>
          <a:bodyPr wrap="square" rtlCol="0">
            <a:spAutoFit/>
          </a:bodyPr>
          <a:lstStyle/>
          <a:p>
            <a:r>
              <a:rPr lang="en-US" sz="2800" dirty="0"/>
              <a:t>Measure:</a:t>
            </a:r>
          </a:p>
          <a:p>
            <a:r>
              <a:rPr lang="en-US" sz="2800" dirty="0"/>
              <a:t>Detailed, real-time, </a:t>
            </a:r>
          </a:p>
          <a:p>
            <a:r>
              <a:rPr lang="en-US" sz="2800" dirty="0"/>
              <a:t>large-scale telemetry data</a:t>
            </a:r>
            <a:endParaRPr lang="en-US" sz="2400" dirty="0"/>
          </a:p>
        </p:txBody>
      </p:sp>
      <p:sp>
        <p:nvSpPr>
          <p:cNvPr id="9" name="Right Arrow 8">
            <a:extLst>
              <a:ext uri="{FF2B5EF4-FFF2-40B4-BE49-F238E27FC236}">
                <a16:creationId xmlns:a16="http://schemas.microsoft.com/office/drawing/2014/main" id="{39537A9B-6AEE-897D-6C7F-FC4B79E922DF}"/>
              </a:ext>
            </a:extLst>
          </p:cNvPr>
          <p:cNvSpPr/>
          <p:nvPr/>
        </p:nvSpPr>
        <p:spPr>
          <a:xfrm rot="3291379">
            <a:off x="5869442" y="2246175"/>
            <a:ext cx="1608146"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Calibri"/>
            </a:endParaRPr>
          </a:p>
        </p:txBody>
      </p:sp>
      <p:sp>
        <p:nvSpPr>
          <p:cNvPr id="10" name="TextBox 9">
            <a:extLst>
              <a:ext uri="{FF2B5EF4-FFF2-40B4-BE49-F238E27FC236}">
                <a16:creationId xmlns:a16="http://schemas.microsoft.com/office/drawing/2014/main" id="{C9692FC2-0B22-EF48-DD8C-987B677D59C5}"/>
              </a:ext>
            </a:extLst>
          </p:cNvPr>
          <p:cNvSpPr txBox="1"/>
          <p:nvPr/>
        </p:nvSpPr>
        <p:spPr>
          <a:xfrm>
            <a:off x="7534956" y="1816461"/>
            <a:ext cx="4176275" cy="1384995"/>
          </a:xfrm>
          <a:prstGeom prst="rect">
            <a:avLst/>
          </a:prstGeom>
          <a:noFill/>
        </p:spPr>
        <p:txBody>
          <a:bodyPr wrap="square" rtlCol="0">
            <a:spAutoFit/>
          </a:bodyPr>
          <a:lstStyle/>
          <a:p>
            <a:r>
              <a:rPr lang="en-US" sz="2800" dirty="0"/>
              <a:t>Control:</a:t>
            </a:r>
          </a:p>
          <a:p>
            <a:r>
              <a:rPr lang="en-US" sz="2800" dirty="0"/>
              <a:t>Fast, automated, programmable decisions</a:t>
            </a:r>
            <a:endParaRPr lang="en-US" sz="2400" dirty="0"/>
          </a:p>
        </p:txBody>
      </p:sp>
      <p:sp>
        <p:nvSpPr>
          <p:cNvPr id="11" name="Google Shape;785;p27">
            <a:extLst>
              <a:ext uri="{FF2B5EF4-FFF2-40B4-BE49-F238E27FC236}">
                <a16:creationId xmlns:a16="http://schemas.microsoft.com/office/drawing/2014/main" id="{9137AD43-6625-25B3-1456-DF8C20EFCB29}"/>
              </a:ext>
            </a:extLst>
          </p:cNvPr>
          <p:cNvSpPr/>
          <p:nvPr/>
        </p:nvSpPr>
        <p:spPr>
          <a:xfrm>
            <a:off x="1435748" y="3063863"/>
            <a:ext cx="9629491" cy="1384954"/>
          </a:xfrm>
          <a:prstGeom prst="rect">
            <a:avLst/>
          </a:prstGeom>
          <a:gradFill>
            <a:gsLst>
              <a:gs pos="0">
                <a:srgbClr val="BBF7A3"/>
              </a:gs>
              <a:gs pos="35000">
                <a:srgbClr val="CDF8BE"/>
              </a:gs>
              <a:gs pos="100000">
                <a:srgbClr val="ECFDE5"/>
              </a:gs>
            </a:gsLst>
            <a:lin ang="16200000" scaled="0"/>
          </a:gradFill>
          <a:ln w="9525" cap="flat" cmpd="sng">
            <a:solidFill>
              <a:srgbClr val="6CAB4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lvl="1"/>
            <a:r>
              <a:rPr lang="en-US" sz="2800" dirty="0">
                <a:solidFill>
                  <a:srgbClr val="0700FF"/>
                </a:solidFill>
              </a:rPr>
              <a:t>Self-driving networks</a:t>
            </a:r>
          </a:p>
          <a:p>
            <a:pPr lvl="1"/>
            <a:r>
              <a:rPr lang="en-US" sz="2800" dirty="0">
                <a:solidFill>
                  <a:srgbClr val="0700FF"/>
                </a:solidFill>
              </a:rPr>
              <a:t>How to manage many heterogeneous devices with a fast measure-control loop?</a:t>
            </a:r>
            <a:endParaRPr kumimoji="0" sz="2800" b="0" i="0" u="none" strike="noStrike" kern="1200" cap="none" spc="0" normalizeH="0" baseline="0" noProof="0" dirty="0">
              <a:ln>
                <a:noFill/>
              </a:ln>
              <a:solidFill>
                <a:srgbClr val="0700FF"/>
              </a:solidFill>
              <a:effectLst/>
              <a:uLnTx/>
              <a:uFillTx/>
              <a:latin typeface="Calibri"/>
            </a:endParaRPr>
          </a:p>
        </p:txBody>
      </p:sp>
    </p:spTree>
    <p:extLst>
      <p:ext uri="{BB962C8B-B14F-4D97-AF65-F5344CB8AC3E}">
        <p14:creationId xmlns:p14="http://schemas.microsoft.com/office/powerpoint/2010/main" val="36299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713519-E5B6-3017-C321-ADA08A973389}"/>
              </a:ext>
            </a:extLst>
          </p:cNvPr>
          <p:cNvSpPr>
            <a:spLocks noGrp="1"/>
          </p:cNvSpPr>
          <p:nvPr>
            <p:ph idx="1"/>
          </p:nvPr>
        </p:nvSpPr>
        <p:spPr/>
        <p:txBody>
          <a:bodyPr/>
          <a:lstStyle/>
          <a:p>
            <a:r>
              <a:rPr lang="en-US" dirty="0"/>
              <a:t>How to provide high performance for applications by leveraging the full potential of heterogeneous devices?</a:t>
            </a:r>
          </a:p>
          <a:p>
            <a:pPr lvl="1"/>
            <a:r>
              <a:rPr lang="en-US" dirty="0"/>
              <a:t>Compact data structures, streaming algorithms</a:t>
            </a:r>
          </a:p>
          <a:p>
            <a:pPr lvl="1"/>
            <a:r>
              <a:rPr lang="en-US" dirty="0"/>
              <a:t>Given the programmability, memory, and network constraints</a:t>
            </a:r>
          </a:p>
          <a:p>
            <a:pPr lvl="1"/>
            <a:r>
              <a:rPr lang="en-US" dirty="0"/>
              <a:t>Resource allocation across applications</a:t>
            </a:r>
          </a:p>
          <a:p>
            <a:endParaRPr lang="en-US" dirty="0"/>
          </a:p>
          <a:p>
            <a:r>
              <a:rPr lang="en-US" sz="2800" dirty="0">
                <a:solidFill>
                  <a:srgbClr val="0700FF"/>
                </a:solidFill>
              </a:rPr>
              <a:t>How to manage many heterogeneous devices with a fast measure-control loop?</a:t>
            </a:r>
          </a:p>
          <a:p>
            <a:pPr lvl="1"/>
            <a:r>
              <a:rPr kumimoji="0" lang="en-US"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Distributed algorithms for coordination</a:t>
            </a:r>
          </a:p>
          <a:p>
            <a:pPr lvl="1"/>
            <a:r>
              <a:rPr lang="en-US" dirty="0">
                <a:latin typeface="Verdana" panose="020B0604030504040204" pitchFamily="34" charset="0"/>
                <a:ea typeface="Verdana" panose="020B0604030504040204" pitchFamily="34" charset="0"/>
                <a:cs typeface="Verdana" panose="020B0604030504040204" pitchFamily="34" charset="0"/>
              </a:rPr>
              <a:t>Approximation algorithms</a:t>
            </a:r>
          </a:p>
          <a:p>
            <a:pPr lvl="1"/>
            <a:r>
              <a:rPr kumimoji="0" lang="en-US"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Division of labor across many parties </a:t>
            </a:r>
          </a:p>
          <a:p>
            <a:endParaRPr lang="en-US" dirty="0"/>
          </a:p>
          <a:p>
            <a:endParaRPr lang="en-US" dirty="0"/>
          </a:p>
          <a:p>
            <a:endParaRPr lang="en-US" dirty="0"/>
          </a:p>
        </p:txBody>
      </p:sp>
      <p:sp>
        <p:nvSpPr>
          <p:cNvPr id="3" name="Title 2">
            <a:extLst>
              <a:ext uri="{FF2B5EF4-FFF2-40B4-BE49-F238E27FC236}">
                <a16:creationId xmlns:a16="http://schemas.microsoft.com/office/drawing/2014/main" id="{C9335AE9-9A92-8D4F-45A6-6651B1AEF3D1}"/>
              </a:ext>
            </a:extLst>
          </p:cNvPr>
          <p:cNvSpPr>
            <a:spLocks noGrp="1"/>
          </p:cNvSpPr>
          <p:nvPr>
            <p:ph type="title"/>
          </p:nvPr>
        </p:nvSpPr>
        <p:spPr/>
        <p:txBody>
          <a:bodyPr/>
          <a:lstStyle/>
          <a:p>
            <a:r>
              <a:rPr lang="en-US" dirty="0"/>
              <a:t>Call for Theoretical Contributions </a:t>
            </a:r>
          </a:p>
        </p:txBody>
      </p:sp>
      <p:sp>
        <p:nvSpPr>
          <p:cNvPr id="4" name="Slide Number Placeholder 3">
            <a:extLst>
              <a:ext uri="{FF2B5EF4-FFF2-40B4-BE49-F238E27FC236}">
                <a16:creationId xmlns:a16="http://schemas.microsoft.com/office/drawing/2014/main" id="{6DF5FB1A-2156-9D59-9321-41A7BAD74B76}"/>
              </a:ext>
            </a:extLst>
          </p:cNvPr>
          <p:cNvSpPr>
            <a:spLocks noGrp="1"/>
          </p:cNvSpPr>
          <p:nvPr>
            <p:ph type="sldNum" sz="quarter" idx="10"/>
          </p:nvPr>
        </p:nvSpPr>
        <p:spPr/>
        <p:txBody>
          <a:bodyPr/>
          <a:lstStyle/>
          <a:p>
            <a:fld id="{A5A23A7D-4891-5A47-9441-98D2A72CF2F6}" type="slidenum">
              <a:rPr lang="en-US" smtClean="0"/>
              <a:pPr/>
              <a:t>8</a:t>
            </a:fld>
            <a:endParaRPr lang="en-US"/>
          </a:p>
        </p:txBody>
      </p:sp>
    </p:spTree>
    <p:extLst>
      <p:ext uri="{BB962C8B-B14F-4D97-AF65-F5344CB8AC3E}">
        <p14:creationId xmlns:p14="http://schemas.microsoft.com/office/powerpoint/2010/main" val="311834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8" descr="Table&#10;&#10;Description automatically generated"/>
          <p:cNvPicPr preferRelativeResize="0">
            <a:picLocks noGrp="1"/>
          </p:cNvPicPr>
          <p:nvPr>
            <p:ph type="body" idx="1"/>
          </p:nvPr>
        </p:nvPicPr>
        <p:blipFill rotWithShape="1">
          <a:blip r:embed="rId3">
            <a:alphaModFix/>
          </a:blip>
          <a:srcRect/>
          <a:stretch/>
        </p:blipFill>
        <p:spPr>
          <a:xfrm>
            <a:off x="288386" y="1569297"/>
            <a:ext cx="11266500" cy="2813499"/>
          </a:xfrm>
          <a:prstGeom prst="rect">
            <a:avLst/>
          </a:prstGeom>
          <a:noFill/>
          <a:ln>
            <a:noFill/>
          </a:ln>
        </p:spPr>
      </p:pic>
      <p:sp>
        <p:nvSpPr>
          <p:cNvPr id="343" name="Google Shape;343;p8"/>
          <p:cNvSpPr txBox="1">
            <a:spLocks noGrp="1"/>
          </p:cNvSpPr>
          <p:nvPr>
            <p:ph type="title"/>
          </p:nvPr>
        </p:nvSpPr>
        <p:spPr>
          <a:xfrm>
            <a:off x="0" y="0"/>
            <a:ext cx="12192000" cy="94961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FF"/>
              </a:buClr>
              <a:buSzPts val="3200"/>
              <a:buFont typeface="Verdana"/>
              <a:buNone/>
            </a:pPr>
            <a:r>
              <a:rPr lang="en-US" dirty="0"/>
              <a:t>Example: Programmable Switches</a:t>
            </a:r>
            <a:endParaRPr dirty="0"/>
          </a:p>
        </p:txBody>
      </p:sp>
      <p:sp>
        <p:nvSpPr>
          <p:cNvPr id="344" name="Google Shape;344;p8"/>
          <p:cNvSpPr txBox="1">
            <a:spLocks noGrp="1"/>
          </p:cNvSpPr>
          <p:nvPr>
            <p:ph type="sldNum" idx="12"/>
          </p:nvPr>
        </p:nvSpPr>
        <p:spPr>
          <a:xfrm>
            <a:off x="9347200" y="6492876"/>
            <a:ext cx="28448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888888"/>
              </a:buClr>
              <a:buSzPts val="2400"/>
              <a:buFont typeface="Calibri"/>
              <a:buNone/>
              <a:tabLst/>
              <a:defRPr/>
            </a:pPr>
            <a:fld id="{00000000-1234-1234-1234-123412341234}" type="slidenum">
              <a:rPr kumimoji="0" lang="en-US" sz="24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888888"/>
                </a:buClr>
                <a:buSzPts val="2400"/>
                <a:buFont typeface="Calibri"/>
                <a:buNone/>
                <a:tabLst/>
                <a:defRPr/>
              </a:pPr>
              <a:t>9</a:t>
            </a:fld>
            <a:endParaRPr kumimoji="0" sz="24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45" name="Google Shape;345;p8"/>
          <p:cNvSpPr txBox="1"/>
          <p:nvPr/>
        </p:nvSpPr>
        <p:spPr>
          <a:xfrm>
            <a:off x="552091" y="4764990"/>
            <a:ext cx="11639909" cy="1937735"/>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FF"/>
              </a:buClr>
              <a:buSzPct val="100000"/>
              <a:buFont typeface="Arial"/>
              <a:buNone/>
              <a:tabLst/>
              <a:defRPr/>
            </a:pPr>
            <a:r>
              <a:rPr kumimoji="0" lang="en-US" sz="2800" b="0" i="0" u="none" strike="noStrike" kern="0" cap="none" spc="0" normalizeH="0" baseline="0" noProof="0" dirty="0">
                <a:ln>
                  <a:noFill/>
                </a:ln>
                <a:solidFill>
                  <a:srgbClr val="0000FF"/>
                </a:solidFill>
                <a:effectLst/>
                <a:uLnTx/>
                <a:uFillTx/>
                <a:latin typeface="Verdana"/>
                <a:ea typeface="Verdana"/>
                <a:cs typeface="Verdana"/>
                <a:sym typeface="Verdana"/>
              </a:rPr>
              <a:t>+ High throughput: Multi-</a:t>
            </a:r>
            <a:r>
              <a:rPr kumimoji="0" lang="en-US" sz="2800" b="0" i="0" u="none" strike="noStrike" kern="0" cap="none" spc="0" normalizeH="0" baseline="0" noProof="0" dirty="0" err="1">
                <a:ln>
                  <a:noFill/>
                </a:ln>
                <a:solidFill>
                  <a:srgbClr val="0000FF"/>
                </a:solidFill>
                <a:effectLst/>
                <a:uLnTx/>
                <a:uFillTx/>
                <a:latin typeface="Verdana"/>
                <a:ea typeface="Verdana"/>
                <a:cs typeface="Verdana"/>
                <a:sym typeface="Verdana"/>
              </a:rPr>
              <a:t>Tbps</a:t>
            </a:r>
            <a:endParaRPr kumimoji="0" sz="2800" b="0" i="0" u="none" strike="noStrike" kern="0" cap="none" spc="0" normalizeH="0" baseline="0" noProof="0" dirty="0">
              <a:ln>
                <a:noFill/>
              </a:ln>
              <a:solidFill>
                <a:srgbClr val="0000FF"/>
              </a:solidFill>
              <a:effectLst/>
              <a:uLnTx/>
              <a:uFillTx/>
              <a:latin typeface="Verdana"/>
              <a:ea typeface="Verdana"/>
              <a:cs typeface="Verdana"/>
              <a:sym typeface="Verdana"/>
            </a:endParaRPr>
          </a:p>
          <a:p>
            <a:pPr marL="0" marR="0" lvl="0" indent="0" algn="l" defTabSz="914400" rtl="0" eaLnBrk="1" fontAlgn="auto" latinLnBrk="0" hangingPunct="1">
              <a:lnSpc>
                <a:spcPct val="100000"/>
              </a:lnSpc>
              <a:spcBef>
                <a:spcPts val="476"/>
              </a:spcBef>
              <a:spcAft>
                <a:spcPts val="0"/>
              </a:spcAft>
              <a:buClr>
                <a:srgbClr val="0000FF"/>
              </a:buClr>
              <a:buSzPct val="100000"/>
              <a:buFont typeface="Arial"/>
              <a:buNone/>
              <a:tabLst/>
              <a:defRPr/>
            </a:pPr>
            <a:r>
              <a:rPr kumimoji="0" lang="en-US" sz="2800" b="0" i="0" u="none" strike="noStrike" kern="0" cap="none" spc="0" normalizeH="0" baseline="0" noProof="0" dirty="0">
                <a:ln>
                  <a:noFill/>
                </a:ln>
                <a:solidFill>
                  <a:srgbClr val="0000FF"/>
                </a:solidFill>
                <a:effectLst/>
                <a:uLnTx/>
                <a:uFillTx/>
                <a:latin typeface="Verdana"/>
                <a:ea typeface="Verdana"/>
                <a:cs typeface="Verdana"/>
                <a:sym typeface="Verdana"/>
              </a:rPr>
              <a:t>+ Low Latency: &lt;1us per packet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476"/>
              </a:spcBef>
              <a:spcAft>
                <a:spcPts val="0"/>
              </a:spcAft>
              <a:buClr>
                <a:srgbClr val="0000FF"/>
              </a:buClr>
              <a:buSzPct val="100000"/>
              <a:buFont typeface="Arial"/>
              <a:buNone/>
              <a:tabLst/>
              <a:defRPr/>
            </a:pPr>
            <a:endParaRPr kumimoji="0" sz="2800" b="0" i="0" u="none" strike="noStrike" kern="0" cap="none" spc="0" normalizeH="0" baseline="0" noProof="0" dirty="0">
              <a:ln>
                <a:noFill/>
              </a:ln>
              <a:solidFill>
                <a:srgbClr val="0000FF"/>
              </a:solidFill>
              <a:effectLst/>
              <a:uLnTx/>
              <a:uFillTx/>
              <a:latin typeface="Verdana"/>
              <a:ea typeface="Verdana"/>
              <a:cs typeface="Verdana"/>
              <a:sym typeface="Verdana"/>
            </a:endParaRPr>
          </a:p>
        </p:txBody>
      </p:sp>
      <p:pic>
        <p:nvPicPr>
          <p:cNvPr id="2" name="Picture 6" descr="Image result for intel barefoot">
            <a:extLst>
              <a:ext uri="{FF2B5EF4-FFF2-40B4-BE49-F238E27FC236}">
                <a16:creationId xmlns:a16="http://schemas.microsoft.com/office/drawing/2014/main" id="{735FF52E-DEC5-00F0-4DF7-1615E80BB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069" y="6110682"/>
            <a:ext cx="2305128" cy="5827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Broadcom Leads Ultra HD Performance with Next-generation Chip">
            <a:extLst>
              <a:ext uri="{FF2B5EF4-FFF2-40B4-BE49-F238E27FC236}">
                <a16:creationId xmlns:a16="http://schemas.microsoft.com/office/drawing/2014/main" id="{37368B4B-13C2-3715-DF2A-696CC39C93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3069" y="4609714"/>
            <a:ext cx="2019300" cy="1003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E1606877-41A3-D54B-B6AA-EA4E040A3D5F}" vid="{30CD31CD-FFD6-B049-A8FA-6ADD92601B63}"/>
    </a:ext>
  </a:extLst>
</a:theme>
</file>

<file path=ppt/theme/theme3.xml><?xml version="1.0" encoding="utf-8"?>
<a:theme xmlns:a="http://schemas.openxmlformats.org/drawingml/2006/main" name="1_White">
  <a:themeElements>
    <a:clrScheme name="Custom 1">
      <a:dk1>
        <a:srgbClr val="000000"/>
      </a:dk1>
      <a:lt1>
        <a:srgbClr val="FFFFFF"/>
      </a:lt1>
      <a:dk2>
        <a:srgbClr val="53585F"/>
      </a:dk2>
      <a:lt2>
        <a:srgbClr val="DCDEE0"/>
      </a:lt2>
      <a:accent1>
        <a:srgbClr val="AE2035"/>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1_Office Them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87604</TotalTime>
  <Words>3671</Words>
  <Application>Microsoft Macintosh PowerPoint</Application>
  <PresentationFormat>Widescreen</PresentationFormat>
  <Paragraphs>710</Paragraphs>
  <Slides>55</Slides>
  <Notes>26</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55</vt:i4>
      </vt:variant>
    </vt:vector>
  </HeadingPairs>
  <TitlesOfParts>
    <vt:vector size="71" baseType="lpstr">
      <vt:lpstr>Liberation Sans</vt:lpstr>
      <vt:lpstr>StarSymbol</vt:lpstr>
      <vt:lpstr>Arial</vt:lpstr>
      <vt:lpstr>Calibri</vt:lpstr>
      <vt:lpstr>Cambria Math</vt:lpstr>
      <vt:lpstr>EB Garamond</vt:lpstr>
      <vt:lpstr>Helvetica</vt:lpstr>
      <vt:lpstr>Helvetica Light</vt:lpstr>
      <vt:lpstr>Helvetica Neue</vt:lpstr>
      <vt:lpstr>Raleway</vt:lpstr>
      <vt:lpstr>Raleway Medium</vt:lpstr>
      <vt:lpstr>Verdana</vt:lpstr>
      <vt:lpstr>Office Theme</vt:lpstr>
      <vt:lpstr>Theme1</vt:lpstr>
      <vt:lpstr>1_White</vt:lpstr>
      <vt:lpstr>1_Office Theme</vt:lpstr>
      <vt:lpstr>Harvard System-Theory Talk Series </vt:lpstr>
      <vt:lpstr>Exciting Times in Systems</vt:lpstr>
      <vt:lpstr>Compute Cannot Keep Up with Data Growth</vt:lpstr>
      <vt:lpstr>The Rise of Heterogeneous Devices</vt:lpstr>
      <vt:lpstr>Fundamental Challenge 1</vt:lpstr>
      <vt:lpstr>Increasing Network Scale</vt:lpstr>
      <vt:lpstr>Fundamental Challenge 2</vt:lpstr>
      <vt:lpstr>Call for Theoretical Contributions </vt:lpstr>
      <vt:lpstr>Example: Programmable Switches</vt:lpstr>
      <vt:lpstr>Two Example Applications on Programmable Switches</vt:lpstr>
      <vt:lpstr>Challenges of Programmable Switches</vt:lpstr>
      <vt:lpstr>Two Example Applications on Programmable Switches</vt:lpstr>
      <vt:lpstr>Network Telemetry</vt:lpstr>
      <vt:lpstr>Network Telemetry</vt:lpstr>
      <vt:lpstr>Measuring Packet-level Events</vt:lpstr>
      <vt:lpstr>INT: In-band Network Telemetry</vt:lpstr>
      <vt:lpstr>Key Problems</vt:lpstr>
      <vt:lpstr>Reduce Bit Overhead</vt:lpstr>
      <vt:lpstr>Data Aggregation in PINT</vt:lpstr>
      <vt:lpstr>Data Aggregation in PINT</vt:lpstr>
      <vt:lpstr>Flow-level Path Tracing</vt:lpstr>
      <vt:lpstr>Coupon Collector Process</vt:lpstr>
      <vt:lpstr>The Power of Coding</vt:lpstr>
      <vt:lpstr>Improve the Coupon Collector w/ XOR Coding</vt:lpstr>
      <vt:lpstr>Complete Algorithm</vt:lpstr>
      <vt:lpstr>Key Problems</vt:lpstr>
      <vt:lpstr>Aggregating Network Data to a Collector</vt:lpstr>
      <vt:lpstr>But RDMA is limited...</vt:lpstr>
      <vt:lpstr>Direct Telemetry Access with A Translator</vt:lpstr>
      <vt:lpstr>Key-Write</vt:lpstr>
      <vt:lpstr>Postcard Write </vt:lpstr>
      <vt:lpstr>Postcards with Encoding</vt:lpstr>
      <vt:lpstr>Key Problems and Solutions</vt:lpstr>
      <vt:lpstr>Theoretical Questions in Network Telemetry</vt:lpstr>
      <vt:lpstr>In-Network Computing</vt:lpstr>
      <vt:lpstr>Distributed Data Processing Applications</vt:lpstr>
      <vt:lpstr>Two examples</vt:lpstr>
      <vt:lpstr>Cheetah: Accelerate Database Queries via Switches</vt:lpstr>
      <vt:lpstr>Key Challenges of Using Programmable Switches</vt:lpstr>
      <vt:lpstr>The Pruning Abstraction</vt:lpstr>
      <vt:lpstr>Example: Distinct Query Pruning </vt:lpstr>
      <vt:lpstr>Example: Distinct Query Pruning </vt:lpstr>
      <vt:lpstr>Cheetah Results</vt:lpstr>
      <vt:lpstr>Two examples</vt:lpstr>
      <vt:lpstr>PowerPoint Presentation</vt:lpstr>
      <vt:lpstr>PowerPoint Presentation</vt:lpstr>
      <vt:lpstr>PowerPoint Presentation</vt:lpstr>
      <vt:lpstr>PowerPoint Presentation</vt:lpstr>
      <vt:lpstr>PowerPoint Presentation</vt:lpstr>
      <vt:lpstr>PowerPoint Presentation</vt:lpstr>
      <vt:lpstr>Two examples</vt:lpstr>
      <vt:lpstr>Theoretical Questions for In-Network Computing</vt:lpstr>
      <vt:lpstr>Going Forward…</vt:lpstr>
      <vt:lpstr>Going Forward…</vt:lpstr>
      <vt:lpstr>Thank you!</vt:lpstr>
    </vt:vector>
  </TitlesOfParts>
  <Company>Barefoot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Commodity Switches for L4 Load-Balancing in Data center Networks</dc:title>
  <dc:creator>Rui Miao</dc:creator>
  <cp:lastModifiedBy>Yu, Minlan</cp:lastModifiedBy>
  <cp:revision>4517</cp:revision>
  <cp:lastPrinted>2017-08-08T19:04:09Z</cp:lastPrinted>
  <dcterms:created xsi:type="dcterms:W3CDTF">2015-08-12T00:49:36Z</dcterms:created>
  <dcterms:modified xsi:type="dcterms:W3CDTF">2022-10-03T02:38:49Z</dcterms:modified>
</cp:coreProperties>
</file>