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92" r:id="rId4"/>
    <p:sldId id="293" r:id="rId5"/>
    <p:sldId id="280" r:id="rId6"/>
    <p:sldId id="265" r:id="rId7"/>
    <p:sldId id="294" r:id="rId8"/>
    <p:sldId id="263" r:id="rId9"/>
    <p:sldId id="286" r:id="rId10"/>
    <p:sldId id="287" r:id="rId11"/>
    <p:sldId id="288" r:id="rId12"/>
    <p:sldId id="295" r:id="rId13"/>
    <p:sldId id="279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10" r:id="rId22"/>
    <p:sldId id="306" r:id="rId23"/>
    <p:sldId id="311" r:id="rId24"/>
    <p:sldId id="312" r:id="rId25"/>
    <p:sldId id="313" r:id="rId26"/>
    <p:sldId id="307" r:id="rId27"/>
    <p:sldId id="308" r:id="rId28"/>
    <p:sldId id="309" r:id="rId29"/>
    <p:sldId id="290" r:id="rId30"/>
    <p:sldId id="296" r:id="rId31"/>
    <p:sldId id="285" r:id="rId32"/>
    <p:sldId id="298" r:id="rId33"/>
    <p:sldId id="291" r:id="rId34"/>
    <p:sldId id="267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E403D-FF1C-4C0A-81D8-0DA1CDD69DD7}">
          <p14:sldIdLst>
            <p14:sldId id="256"/>
            <p14:sldId id="292"/>
            <p14:sldId id="293"/>
            <p14:sldId id="280"/>
            <p14:sldId id="265"/>
            <p14:sldId id="294"/>
            <p14:sldId id="263"/>
            <p14:sldId id="286"/>
            <p14:sldId id="287"/>
            <p14:sldId id="288"/>
            <p14:sldId id="295"/>
            <p14:sldId id="279"/>
            <p14:sldId id="299"/>
            <p14:sldId id="300"/>
            <p14:sldId id="301"/>
            <p14:sldId id="302"/>
            <p14:sldId id="303"/>
            <p14:sldId id="304"/>
            <p14:sldId id="305"/>
            <p14:sldId id="310"/>
            <p14:sldId id="306"/>
            <p14:sldId id="311"/>
            <p14:sldId id="312"/>
            <p14:sldId id="313"/>
            <p14:sldId id="307"/>
            <p14:sldId id="308"/>
            <p14:sldId id="309"/>
            <p14:sldId id="290"/>
            <p14:sldId id="296"/>
            <p14:sldId id="285"/>
            <p14:sldId id="298"/>
            <p14:sldId id="291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6" autoAdjust="0"/>
    <p:restoredTop sz="47175" autoAdjust="0"/>
  </p:normalViewPr>
  <p:slideViewPr>
    <p:cSldViewPr snapToGrid="0" snapToObjects="1">
      <p:cViewPr varScale="1">
        <p:scale>
          <a:sx n="48" d="100"/>
          <a:sy n="48" d="100"/>
        </p:scale>
        <p:origin x="1673" y="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7F52B-24E0-6042-8CEF-C3D60CFC32F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E86D2-2F18-5F4B-84BB-2B10CAD7E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18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8C740-30C0-934E-9FB1-3729EB2FCB3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E5796-A490-1649-BA5A-5FB54F299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My name is Jon Harju, I have been </a:t>
            </a:r>
            <a:r>
              <a:rPr lang="en-US" baseline="0" dirty="0" smtClean="0"/>
              <a:t>in </a:t>
            </a:r>
            <a:r>
              <a:rPr lang="en-US" baseline="0" dirty="0" smtClean="0"/>
              <a:t>the document imaging </a:t>
            </a:r>
            <a:r>
              <a:rPr lang="en-US" baseline="0" dirty="0" smtClean="0"/>
              <a:t>industry roughly 23 years, </a:t>
            </a:r>
            <a:r>
              <a:rPr lang="en-US" baseline="0" dirty="0" smtClean="0"/>
              <a:t>specializing in scanner drivers and scanning applications. I am presently CTO at Visioneer, a scanner company and since December of 2015 I have been Chairman of the TWAIN Working Group, an organization I’ll describe in a moment. I’m here to talk to you about a specialization of PDF that may interest you and explain how we got there.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PDF</a:t>
            </a:r>
            <a:r>
              <a:rPr lang="en-US" baseline="0" dirty="0" smtClean="0"/>
              <a:t> had many more pros, data formats supported, well known.</a:t>
            </a:r>
          </a:p>
          <a:p>
            <a:r>
              <a:rPr lang="en-US" baseline="0" dirty="0" smtClean="0"/>
              <a:t>It is an active and evolving with standard encryption and signing support. </a:t>
            </a:r>
          </a:p>
          <a:p>
            <a:r>
              <a:rPr lang="en-US" baseline="0" dirty="0" smtClean="0"/>
              <a:t>From a user experience point of view, there is native support on the most popular mobile platforms.</a:t>
            </a:r>
          </a:p>
          <a:p>
            <a:r>
              <a:rPr lang="en-US" baseline="0" dirty="0" smtClean="0"/>
              <a:t>Standard support for embedded meta data solves the problem of keeping image and meta data together.</a:t>
            </a:r>
          </a:p>
          <a:p>
            <a:r>
              <a:rPr lang="en-US" baseline="0" dirty="0" smtClean="0"/>
              <a:t>The downside we found was that PDF is too robust with many rich content possibilities.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2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was</a:t>
            </a:r>
            <a:r>
              <a:rPr lang="en-US" baseline="0" dirty="0" smtClean="0"/>
              <a:t> the process that led us to desire a specialized version of PDF to be used at the point of digitization of digital </a:t>
            </a:r>
            <a:r>
              <a:rPr lang="en-US" baseline="0" dirty="0" smtClean="0"/>
              <a:t>documents.</a:t>
            </a:r>
          </a:p>
          <a:p>
            <a:r>
              <a:rPr lang="en-US" baseline="0" dirty="0" smtClean="0"/>
              <a:t>We </a:t>
            </a:r>
            <a:r>
              <a:rPr lang="en-US" baseline="0" dirty="0" smtClean="0"/>
              <a:t>knew PDF would result in the best user experience, but many point of capture implementers might find it very intimidating if </a:t>
            </a:r>
            <a:r>
              <a:rPr lang="en-US" baseline="0" dirty="0" smtClean="0"/>
              <a:t>we didn’t set some </a:t>
            </a:r>
            <a:r>
              <a:rPr lang="en-US" baseline="0" dirty="0" smtClean="0"/>
              <a:t>boundaries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Please recall – I am scanner protocol expert, I assume you all have a level of PDF knowledge greater than mine and I may have to lean on my colleague to answer detailed questions but here are the highlights!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2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PDF raster is a highly restricted version of PDF for scanners that is fully compatible with any PDF reader.</a:t>
            </a:r>
          </a:p>
          <a:p>
            <a:r>
              <a:rPr lang="en-US" baseline="0" dirty="0" smtClean="0"/>
              <a:t>Because of the restricted and predictable nature, it is possible to read and write with very lightweight code footprint.</a:t>
            </a:r>
          </a:p>
          <a:p>
            <a:r>
              <a:rPr lang="en-US" baseline="0" dirty="0" smtClean="0"/>
              <a:t>Since data would now be travelling through the cloud, it was critical to retain the signing and encryption features.</a:t>
            </a:r>
          </a:p>
          <a:p>
            <a:r>
              <a:rPr lang="en-US" baseline="0" dirty="0" smtClean="0"/>
              <a:t>After meeting Duff at HSA a few years ago, we embarked upon a co-design activity with the PDF Association with the intent of making it an ISO standard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From here I will dig into the </a:t>
            </a:r>
            <a:r>
              <a:rPr lang="en-US" baseline="0" dirty="0" smtClean="0"/>
              <a:t>nuts </a:t>
            </a:r>
            <a:r>
              <a:rPr lang="en-US" baseline="0" dirty="0" smtClean="0"/>
              <a:t>and bolts of the specification.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smtClean="0"/>
              <a:t>of</a:t>
            </a:r>
            <a:r>
              <a:rPr lang="en-US" baseline="0" dirty="0" smtClean="0"/>
              <a:t> the PDF raster specification is documenting restrictions.. The single </a:t>
            </a:r>
            <a:r>
              <a:rPr lang="en-US" baseline="0" dirty="0" smtClean="0"/>
              <a:t>new concept is </a:t>
            </a:r>
            <a:r>
              <a:rPr lang="en-US" baseline="0" dirty="0" smtClean="0"/>
              <a:t>an additional mark we </a:t>
            </a:r>
            <a:r>
              <a:rPr lang="en-US" baseline="0" dirty="0" smtClean="0"/>
              <a:t>require.</a:t>
            </a:r>
            <a:endParaRPr lang="en-US" baseline="0" dirty="0" smtClean="0"/>
          </a:p>
          <a:p>
            <a:r>
              <a:rPr lang="en-US" baseline="0" dirty="0" smtClean="0"/>
              <a:t>This mark is a </a:t>
            </a:r>
            <a:r>
              <a:rPr lang="en-US" baseline="0" dirty="0" smtClean="0"/>
              <a:t>comment containing PDF raster, safely inserted </a:t>
            </a:r>
            <a:r>
              <a:rPr lang="en-US" baseline="0" dirty="0" smtClean="0"/>
              <a:t>right before the last </a:t>
            </a:r>
            <a:r>
              <a:rPr lang="en-US" baseline="0" dirty="0" err="1" smtClean="0"/>
              <a:t>startxref</a:t>
            </a:r>
            <a:r>
              <a:rPr lang="en-US" baseline="0" dirty="0" smtClean="0"/>
              <a:t> entry.</a:t>
            </a:r>
          </a:p>
          <a:p>
            <a:r>
              <a:rPr lang="en-US" baseline="0" dirty="0" smtClean="0"/>
              <a:t>We are confident this benign </a:t>
            </a:r>
            <a:r>
              <a:rPr lang="en-US" baseline="0" dirty="0" smtClean="0"/>
              <a:t>and will </a:t>
            </a:r>
            <a:r>
              <a:rPr lang="en-US" baseline="0" dirty="0" smtClean="0"/>
              <a:t>be discarded if the file is edited by a non-PDF raster aware </a:t>
            </a:r>
            <a:r>
              <a:rPr lang="en-US" baseline="0" dirty="0" smtClean="0"/>
              <a:t>processor ending it’s existence as a </a:t>
            </a:r>
            <a:r>
              <a:rPr lang="en-US" baseline="0" smtClean="0"/>
              <a:t>PDF raster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3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an unencrypted</a:t>
            </a:r>
            <a:r>
              <a:rPr lang="en-US" baseline="0" dirty="0" smtClean="0"/>
              <a:t> PDF it is possible to create valid PDF raster files using features only described in 1.4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8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an encrypted</a:t>
            </a:r>
            <a:r>
              <a:rPr lang="en-US" baseline="0" dirty="0" smtClean="0"/>
              <a:t> PDF it was decided to follow the latest version of the standard and pickup all the security best practices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98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hope this</a:t>
            </a:r>
            <a:r>
              <a:rPr lang="en-US" baseline="0" dirty="0" smtClean="0"/>
              <a:t> is normal for all PDF’s but all indirect references must refer to valid objects.</a:t>
            </a:r>
          </a:p>
          <a:p>
            <a:endParaRPr lang="en-US" dirty="0" smtClean="0"/>
          </a:p>
          <a:p>
            <a:r>
              <a:rPr lang="en-US" dirty="0" smtClean="0"/>
              <a:t>Use of</a:t>
            </a:r>
            <a:r>
              <a:rPr lang="en-US" baseline="0" dirty="0" smtClean="0"/>
              <a:t> o</a:t>
            </a:r>
            <a:r>
              <a:rPr lang="en-US" dirty="0" smtClean="0"/>
              <a:t>bject streams are forbidden,</a:t>
            </a:r>
            <a:r>
              <a:rPr lang="en-US" baseline="0" dirty="0" smtClean="0"/>
              <a:t> the PDF processor can find all the objects without additional decoding.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7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r>
              <a:rPr lang="en-US" baseline="0" dirty="0" smtClean="0"/>
              <a:t> and Pages required</a:t>
            </a:r>
          </a:p>
          <a:p>
            <a:endParaRPr lang="en-US" baseline="0" dirty="0" smtClean="0"/>
          </a:p>
          <a:p>
            <a:r>
              <a:rPr lang="en-US" dirty="0" smtClean="0"/>
              <a:t>May</a:t>
            </a:r>
            <a:r>
              <a:rPr lang="en-US" baseline="0" dirty="0" smtClean="0"/>
              <a:t> contain version, viewer preferences, page layout, page mode, form information and metadata – these may be useful but can be ignored by a viewer that is only interested in accessing the raw scanned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level meta data</a:t>
            </a:r>
            <a:r>
              <a:rPr lang="en-US" baseline="0" dirty="0" smtClean="0"/>
              <a:t> is in the catalog dictionary while page level meta data is found in the page dictionary – maybe anything already defined by ISO 32000-1 or custom using a namespace.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TWAIN specific meta will use a namespace and will be documented separately with the TWAIN Direct specification.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document information dictionary may exist containing Creator, Producer, </a:t>
            </a:r>
            <a:r>
              <a:rPr lang="en-US" baseline="0" dirty="0" err="1" smtClean="0"/>
              <a:t>CreationDate</a:t>
            </a:r>
            <a:r>
              <a:rPr lang="en-US" baseline="0" dirty="0" smtClean="0"/>
              <a:t> and Modified Date – if it exists the corresponding document level </a:t>
            </a:r>
            <a:r>
              <a:rPr lang="en-US" baseline="0" dirty="0" err="1" smtClean="0"/>
              <a:t>xmp</a:t>
            </a:r>
            <a:r>
              <a:rPr lang="en-US" baseline="0" dirty="0" smtClean="0"/>
              <a:t> meta data will exist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3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  <a:r>
              <a:rPr lang="en-US" baseline="0" dirty="0" smtClean="0"/>
              <a:t> entries are Type, Parent, </a:t>
            </a:r>
            <a:r>
              <a:rPr lang="en-US" baseline="0" dirty="0" err="1" smtClean="0"/>
              <a:t>LastModified</a:t>
            </a:r>
            <a:r>
              <a:rPr lang="en-US" baseline="0" dirty="0" smtClean="0"/>
              <a:t>,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Optional entries with some restrictions described later, again have no impact on the interpretation of the raw image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year my colleague</a:t>
            </a:r>
            <a:r>
              <a:rPr lang="en-US" baseline="0" dirty="0" smtClean="0"/>
              <a:t> Rene Rebe was here and introduced the work we were doing and I am here this year to go over the major details and review the final product with you.</a:t>
            </a:r>
          </a:p>
          <a:p>
            <a:r>
              <a:rPr lang="en-US" baseline="0" dirty="0" smtClean="0"/>
              <a:t>I plan to discuss the important points, who, why, what where and when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7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Mediabox</a:t>
            </a:r>
            <a:r>
              <a:rPr lang="en-US" baseline="0" dirty="0" smtClean="0"/>
              <a:t> is the size before rotation</a:t>
            </a:r>
          </a:p>
          <a:p>
            <a:r>
              <a:rPr lang="en-US" dirty="0" err="1" smtClean="0"/>
              <a:t>Annots</a:t>
            </a:r>
            <a:r>
              <a:rPr lang="en-US" dirty="0" smtClean="0"/>
              <a:t> only type digital signature and no visual representation</a:t>
            </a:r>
          </a:p>
          <a:p>
            <a:r>
              <a:rPr lang="en-US" dirty="0" smtClean="0"/>
              <a:t>Resources contain dictionary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Xobjects</a:t>
            </a:r>
            <a:r>
              <a:rPr lang="en-US" baseline="0" dirty="0" smtClean="0"/>
              <a:t> - </a:t>
            </a:r>
            <a:r>
              <a:rPr lang="en-US" dirty="0" smtClean="0"/>
              <a:t>First strip is called Strip0, followed by Strip1 and so on… order of appearance</a:t>
            </a:r>
            <a:r>
              <a:rPr lang="en-US" baseline="0" dirty="0" smtClean="0"/>
              <a:t> is dictated by name</a:t>
            </a:r>
          </a:p>
          <a:p>
            <a:r>
              <a:rPr lang="en-US" dirty="0" smtClean="0"/>
              <a:t>Rotate</a:t>
            </a:r>
            <a:r>
              <a:rPr lang="en-US" baseline="0" dirty="0" smtClean="0"/>
              <a:t> may be found in Page Object but not the Page Tree Nodes</a:t>
            </a:r>
            <a:endParaRPr lang="en-US" dirty="0" smtClean="0"/>
          </a:p>
          <a:p>
            <a:r>
              <a:rPr lang="en-US" dirty="0" smtClean="0"/>
              <a:t>Contents</a:t>
            </a:r>
            <a:r>
              <a:rPr lang="en-US" baseline="0" dirty="0" smtClean="0"/>
              <a:t> stream only draws the strips as-is – no clipping or masks, or inline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8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strips of a</a:t>
            </a:r>
            <a:r>
              <a:rPr lang="en-US" baseline="0" dirty="0" smtClean="0"/>
              <a:t> page image will have the same width</a:t>
            </a:r>
          </a:p>
          <a:p>
            <a:r>
              <a:rPr lang="en-US" baseline="0" dirty="0" smtClean="0"/>
              <a:t>Data shall be </a:t>
            </a:r>
            <a:r>
              <a:rPr lang="en-US" baseline="0" dirty="0" err="1" smtClean="0"/>
              <a:t>bitonal</a:t>
            </a:r>
            <a:r>
              <a:rPr lang="en-US" baseline="0" dirty="0" smtClean="0"/>
              <a:t>, grayscale or RGB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X and Y resolution may differ from each other</a:t>
            </a:r>
            <a:endParaRPr lang="en-US" dirty="0" smtClean="0"/>
          </a:p>
          <a:p>
            <a:r>
              <a:rPr lang="en-US" baseline="0" dirty="0" err="1" smtClean="0"/>
              <a:t>Xres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Yres</a:t>
            </a:r>
            <a:r>
              <a:rPr lang="en-US" baseline="0" dirty="0" smtClean="0"/>
              <a:t> of all strips in a page image 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5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BlackIs1 is false or not present</a:t>
            </a:r>
          </a:p>
          <a:p>
            <a:r>
              <a:rPr lang="en-US" dirty="0" smtClean="0"/>
              <a:t>Filter is uncompressed or </a:t>
            </a:r>
            <a:r>
              <a:rPr lang="en-US" dirty="0" err="1" smtClean="0"/>
              <a:t>CCITTFaxDecode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3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DCTDecode</a:t>
            </a:r>
            <a:r>
              <a:rPr lang="en-US" dirty="0" smtClean="0"/>
              <a:t> is not supported</a:t>
            </a:r>
            <a:r>
              <a:rPr lang="en-US" baseline="0" dirty="0" smtClean="0"/>
              <a:t> for 16 bit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 bit data is uncompressed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7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Incremental updates are supported only</a:t>
            </a:r>
            <a:r>
              <a:rPr lang="en-US" baseline="0" dirty="0" smtClean="0"/>
              <a:t> for the purposes of allowing multiple digital signatures.</a:t>
            </a:r>
          </a:p>
          <a:p>
            <a:r>
              <a:rPr lang="en-US" baseline="0" dirty="0" smtClean="0"/>
              <a:t>It was agreed that we may have a document signed at the scanner by both the company that owns the equipment and the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93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compared to TIFF,</a:t>
            </a:r>
            <a:r>
              <a:rPr lang="en-US" baseline="0" dirty="0" smtClean="0"/>
              <a:t> PDF raster is a little harder to parse</a:t>
            </a:r>
          </a:p>
          <a:p>
            <a:r>
              <a:rPr lang="en-US" baseline="0" dirty="0" smtClean="0"/>
              <a:t>To compensate the TWAIN Working Group is providing light weight reader and writer code</a:t>
            </a:r>
          </a:p>
          <a:p>
            <a:r>
              <a:rPr lang="en-US" baseline="0" dirty="0" smtClean="0"/>
              <a:t>A non-PDF raster aware processor may render gaps between strips.</a:t>
            </a:r>
          </a:p>
          <a:p>
            <a:r>
              <a:rPr lang="en-US" baseline="0" dirty="0" smtClean="0"/>
              <a:t>Strips in PDF/raster is a very specialized case (very long documents or low memory scanners) and a PDF/raster aware processor can easily turn into a single strip at earliest opportunity without gaps.</a:t>
            </a:r>
          </a:p>
          <a:p>
            <a:r>
              <a:rPr lang="en-US" baseline="0" dirty="0" smtClean="0"/>
              <a:t>Resolution must be calculated using width of the first strip and height of all the strips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84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where to I get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77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PDF</a:t>
            </a:r>
            <a:r>
              <a:rPr lang="en-US" baseline="0" dirty="0" smtClean="0"/>
              <a:t> is now an integral part of the future TWAIN standard.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Future TWAIN software will have to produce and/or consume compliant PDF/R files in order to be declared TWAIN Direct Compliant.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2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TWAIN Local for scanning</a:t>
            </a:r>
            <a:r>
              <a:rPr lang="en-US" baseline="0" dirty="0" smtClean="0"/>
              <a:t> over local area networks is scheduled for mid-2017 launch</a:t>
            </a:r>
            <a:endParaRPr lang="en-US" baseline="0" dirty="0"/>
          </a:p>
          <a:p>
            <a:r>
              <a:rPr lang="en-US" baseline="0" dirty="0" smtClean="0"/>
              <a:t>TWAIN Direct on TWAIN bridge technology will be available at the same time to enable application developers to work with existing scanners.</a:t>
            </a:r>
          </a:p>
          <a:p>
            <a:r>
              <a:rPr lang="en-US" baseline="0" dirty="0" smtClean="0"/>
              <a:t>TWAIN Cloud will be available by the end of the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is…</a:t>
            </a:r>
            <a:r>
              <a:rPr lang="en-US" dirty="0" smtClean="0"/>
              <a:t>? Who is…?</a:t>
            </a:r>
          </a:p>
          <a:p>
            <a:r>
              <a:rPr lang="en-US" dirty="0" smtClean="0"/>
              <a:t>TWG </a:t>
            </a:r>
            <a:r>
              <a:rPr lang="en-US" dirty="0" err="1" smtClean="0"/>
              <a:t>shortform</a:t>
            </a:r>
            <a:r>
              <a:rPr lang="en-US" baseline="0" dirty="0" smtClean="0"/>
              <a:t> should</a:t>
            </a:r>
            <a:r>
              <a:rPr lang="en-US" dirty="0" smtClean="0"/>
              <a:t> not </a:t>
            </a:r>
            <a:r>
              <a:rPr lang="en-US" dirty="0" smtClean="0"/>
              <a:t>to</a:t>
            </a:r>
            <a:r>
              <a:rPr lang="en-US" baseline="0" dirty="0" smtClean="0"/>
              <a:t> be confused with the PDF association Technical Working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7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point of capture, PDF/raster has all the familiar benefits of tiff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PDF/raster has all the encryption, signatures and embedded meta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Unlike TIF, PDF/R will continue to evolve to meet the needs of modern scanning solutions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of all PDF raster is an onramp for rich PDF content later it the workflow process.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0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PDF/R</a:t>
            </a:r>
            <a:r>
              <a:rPr lang="en-US" baseline="0" dirty="0" smtClean="0"/>
              <a:t> and TWAIN Direct for Local Area Networks is scheduled for release on July 1</a:t>
            </a:r>
            <a:r>
              <a:rPr lang="en-US" baseline="30000" dirty="0" smtClean="0"/>
              <a:t>st</a:t>
            </a:r>
            <a:r>
              <a:rPr lang="en-US" baseline="0" dirty="0" smtClean="0"/>
              <a:t>. The documentation is going through IP review at the moment so keep any eye on our websites for updates and previews…</a:t>
            </a:r>
          </a:p>
          <a:p>
            <a:endParaRPr lang="en-US" dirty="0" smtClean="0"/>
          </a:p>
          <a:p>
            <a:r>
              <a:rPr lang="en-US" dirty="0" smtClean="0"/>
              <a:t>Feel free to </a:t>
            </a:r>
            <a:r>
              <a:rPr lang="en-US" baseline="0" dirty="0" smtClean="0"/>
              <a:t>contact Erin or me by email or better yet feel free to catch up with me later.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 and that’s all I have for now!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Really want to take</a:t>
            </a:r>
            <a:r>
              <a:rPr lang="en-US" baseline="0" dirty="0" smtClean="0"/>
              <a:t> a moment to thank everyone who helped out from the PDF Association</a:t>
            </a:r>
          </a:p>
          <a:p>
            <a:r>
              <a:rPr lang="en-US" baseline="0" dirty="0" smtClean="0"/>
              <a:t>Duff Johnson</a:t>
            </a:r>
          </a:p>
          <a:p>
            <a:r>
              <a:rPr lang="en-US" baseline="0" dirty="0" smtClean="0"/>
              <a:t>Olaf Drummer</a:t>
            </a:r>
          </a:p>
          <a:p>
            <a:r>
              <a:rPr lang="en-US" dirty="0" smtClean="0"/>
              <a:t>Roman Toda encryption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safe to say, if you use scanners connected</a:t>
            </a:r>
            <a:r>
              <a:rPr lang="en-US" baseline="0" dirty="0" smtClean="0"/>
              <a:t> to a desktop computer, you have probably used TWAIN at some point.</a:t>
            </a:r>
          </a:p>
          <a:p>
            <a:r>
              <a:rPr lang="en-US" baseline="0" dirty="0" smtClean="0"/>
              <a:t>TWAIN is a royalty free open standard protocol that facilitates communication between Image Capture Applications and Image Capture Devices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TWAIN Working Group is the not for profit organization responsible for maintaining and improving the TWAIN standard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TWAIN Working Group membership is made up of commercial scanner hardware and software vendors and here is the present roster of companies.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</a:t>
            </a:r>
            <a:r>
              <a:rPr lang="en-US" baseline="0" dirty="0" smtClean="0"/>
              <a:t> what drove the need for PDF raster? To explain I have to take a step back to recent TWAIN Working Group activities. </a:t>
            </a:r>
            <a:r>
              <a:rPr lang="en-US" dirty="0" smtClean="0"/>
              <a:t>Besides maintaining</a:t>
            </a:r>
            <a:r>
              <a:rPr lang="en-US" baseline="0" dirty="0" smtClean="0"/>
              <a:t> the current standard, the group has been busy looking ahead to the future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1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future is Mobile and Cloud ... primary influence of a new standard called TWAIN Direct.</a:t>
            </a:r>
          </a:p>
          <a:p>
            <a:r>
              <a:rPr lang="en-US" baseline="0" dirty="0" smtClean="0"/>
              <a:t>Conversation was with a driver</a:t>
            </a:r>
          </a:p>
          <a:p>
            <a:r>
              <a:rPr lang="en-US" baseline="0" dirty="0" smtClean="0"/>
              <a:t>With IOT, everything is a network appliance… Every interesting platform… network interface</a:t>
            </a:r>
          </a:p>
          <a:p>
            <a:r>
              <a:rPr lang="en-US" baseline="0" dirty="0" smtClean="0"/>
              <a:t>To promote adoption and robust scanning solutions we focused on making it easy for app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To achieve the best possible user experience, the protocol has been designed with success as the default outcome.</a:t>
            </a:r>
          </a:p>
          <a:p>
            <a:r>
              <a:rPr lang="en-US" baseline="0" dirty="0" smtClean="0"/>
              <a:t>No matter the settings or the scanner capability - the user will get an image.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example: we completely abandoned the property get / set interrogation style model of current protocols and moved to an intent based job description language – by default settings are merely suggestions so if any setting cannot be met the scanner does best guess… job requests 240 DPI but scanner can do 200 result will be 200. 9 out of 10 users will be fine with this, the 1 in 10 user will figure out they picked the wrong tool for the job. Neither user will be confronted with a cryptic TWAIN Error / or classic TWAIN Bummer Error… it is still possible to fail, but the person creating the job has to go out of their way to make that happen.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I’m</a:t>
            </a:r>
            <a:r>
              <a:rPr lang="en-US" baseline="0" dirty="0" smtClean="0"/>
              <a:t> not here to focus on TWAIN Direct...</a:t>
            </a:r>
            <a:endParaRPr lang="en-US" dirty="0" smtClean="0"/>
          </a:p>
          <a:p>
            <a:r>
              <a:rPr lang="en-US" dirty="0" smtClean="0"/>
              <a:t>Key</a:t>
            </a:r>
            <a:r>
              <a:rPr lang="en-US" baseline="0" dirty="0" smtClean="0"/>
              <a:t> to any imaging protocol design </a:t>
            </a:r>
            <a:r>
              <a:rPr lang="en-US" baseline="0" dirty="0" smtClean="0"/>
              <a:t>(Star of the show) is </a:t>
            </a:r>
            <a:r>
              <a:rPr lang="en-US" baseline="0" dirty="0" smtClean="0"/>
              <a:t>the image data and the image data format.</a:t>
            </a:r>
          </a:p>
          <a:p>
            <a:r>
              <a:rPr lang="en-US" baseline="0" dirty="0" smtClean="0"/>
              <a:t>Experience led us to decide that our new protocol would transfer fully formed files</a:t>
            </a:r>
            <a:r>
              <a:rPr lang="en-US" baseline="0" dirty="0" smtClean="0"/>
              <a:t>. In the past…</a:t>
            </a:r>
            <a:endParaRPr lang="en-US" baseline="0" dirty="0" smtClean="0"/>
          </a:p>
          <a:p>
            <a:r>
              <a:rPr lang="en-US" baseline="0" dirty="0" smtClean="0"/>
              <a:t>To select a file format it would have to support uncompressed scanner image data and common scanner compressions.</a:t>
            </a:r>
          </a:p>
          <a:p>
            <a:r>
              <a:rPr lang="en-US" baseline="0" dirty="0" smtClean="0"/>
              <a:t>Given our cloud and network focus, we also recognized that security was important.</a:t>
            </a:r>
          </a:p>
          <a:p>
            <a:r>
              <a:rPr lang="en-US" baseline="0" dirty="0" smtClean="0"/>
              <a:t>We immediately narrowed the options to TIFF and PDF. </a:t>
            </a:r>
            <a:r>
              <a:rPr lang="en-US" baseline="0" dirty="0" smtClean="0"/>
              <a:t>Spoiler alert - PDF </a:t>
            </a:r>
            <a:r>
              <a:rPr lang="en-US" baseline="0" dirty="0" smtClean="0"/>
              <a:t>was selected </a:t>
            </a:r>
            <a:r>
              <a:rPr lang="en-US" baseline="0" dirty="0" smtClean="0"/>
              <a:t> – </a:t>
            </a:r>
            <a:r>
              <a:rPr lang="en-US" baseline="0" dirty="0" smtClean="0"/>
              <a:t>but I just wanted to quickly walk you through some of the reasons for this choice.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3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did a </a:t>
            </a:r>
            <a:r>
              <a:rPr lang="en-US" baseline="0" dirty="0" smtClean="0"/>
              <a:t>quick </a:t>
            </a:r>
            <a:r>
              <a:rPr lang="en-US" baseline="0" dirty="0" smtClean="0"/>
              <a:t>pro/con analysis of both formats…</a:t>
            </a:r>
            <a:endParaRPr lang="en-US" dirty="0" smtClean="0"/>
          </a:p>
          <a:p>
            <a:r>
              <a:rPr lang="en-US" dirty="0" smtClean="0"/>
              <a:t>TIFF </a:t>
            </a:r>
            <a:r>
              <a:rPr lang="en-US" baseline="0" dirty="0" smtClean="0"/>
              <a:t>supports all our required image data formats and it is very well known.</a:t>
            </a:r>
          </a:p>
          <a:p>
            <a:r>
              <a:rPr lang="en-US" baseline="0" dirty="0" smtClean="0"/>
              <a:t>On the negative side, TIFF is not an active or evolving standard.</a:t>
            </a:r>
          </a:p>
          <a:p>
            <a:r>
              <a:rPr lang="en-US" baseline="0" dirty="0" smtClean="0"/>
              <a:t>We have ongoing negative user experiences like inverted B&amp;W images and failure to read some JPG encoded files.</a:t>
            </a:r>
          </a:p>
          <a:p>
            <a:r>
              <a:rPr lang="en-US" baseline="0" dirty="0" smtClean="0"/>
              <a:t>Likely related to the fact it is not active or evolving, there was also no standard encryption.</a:t>
            </a:r>
          </a:p>
          <a:p>
            <a:r>
              <a:rPr lang="en-US" baseline="0" dirty="0" smtClean="0"/>
              <a:t>It is not supported natively on popular mobile platforms</a:t>
            </a:r>
          </a:p>
          <a:p>
            <a:r>
              <a:rPr lang="en-US" baseline="0" dirty="0" smtClean="0"/>
              <a:t>Lastly capture solutions require meta data which is typically stored in a separate files creating some challenges keeping an image file together with related meta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796-A490-1649-BA5A-5FB54F2998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609593"/>
          </a:xfrm>
        </p:spPr>
        <p:txBody>
          <a:bodyPr wrap="none">
            <a:noAutofit/>
          </a:bodyPr>
          <a:lstStyle>
            <a:lvl1pPr algn="r">
              <a:defRPr sz="4000" b="1" i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207413"/>
            <a:ext cx="6400800" cy="1203525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2939" y="4767266"/>
            <a:ext cx="2133600" cy="273844"/>
          </a:xfrm>
        </p:spPr>
        <p:txBody>
          <a:bodyPr/>
          <a:lstStyle>
            <a:lvl1pPr>
              <a:defRPr sz="800" b="0" i="0">
                <a:latin typeface="Arial"/>
                <a:cs typeface="Arial"/>
              </a:defRPr>
            </a:lvl1pPr>
          </a:lstStyle>
          <a:p>
            <a:fld id="{0891FDBB-652A-BE4C-99C1-CAEAA0D6F423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b="0" i="0" u="sng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382615" cy="273844"/>
          </a:xfrm>
        </p:spPr>
        <p:txBody>
          <a:bodyPr/>
          <a:lstStyle>
            <a:lvl1pPr>
              <a:defRPr sz="800" b="0" i="0">
                <a:latin typeface="Arial"/>
                <a:cs typeface="Arial"/>
              </a:defRPr>
            </a:lvl1pPr>
          </a:lstStyle>
          <a:p>
            <a:fld id="{2C130B9D-DA48-EE4A-B248-184A682EE6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FDBB-652A-BE4C-99C1-CAEAA0D6F42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B9D-DA48-EE4A-B248-184A682EE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0874" y="1528648"/>
            <a:ext cx="1195926" cy="3065975"/>
          </a:xfrm>
        </p:spPr>
        <p:txBody>
          <a:bodyPr vert="eaVert"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8648"/>
            <a:ext cx="6706662" cy="3065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FDBB-652A-BE4C-99C1-CAEAA0D6F42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B9D-DA48-EE4A-B248-184A682EE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5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7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6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0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99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284558"/>
          </a:xfrm>
        </p:spPr>
        <p:txBody>
          <a:bodyPr>
            <a:normAutofit/>
          </a:bodyPr>
          <a:lstStyle>
            <a:lvl1pPr algn="r"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rial"/>
                <a:cs typeface="Arial"/>
              </a:defRPr>
            </a:lvl1pPr>
            <a:lvl2pPr>
              <a:defRPr b="0" i="0">
                <a:latin typeface="Arial"/>
                <a:cs typeface="Arial"/>
              </a:defRPr>
            </a:lvl2pPr>
            <a:lvl3pPr>
              <a:defRPr b="0" i="0">
                <a:latin typeface="Arial"/>
                <a:cs typeface="Arial"/>
              </a:defRPr>
            </a:lvl3pPr>
            <a:lvl4pPr>
              <a:defRPr b="0" i="0">
                <a:latin typeface="Arial"/>
                <a:cs typeface="Arial"/>
              </a:defRPr>
            </a:lvl4pPr>
            <a:lvl5pP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44235" y="4630344"/>
            <a:ext cx="1038488" cy="273844"/>
          </a:xfrm>
        </p:spPr>
        <p:txBody>
          <a:bodyPr/>
          <a:lstStyle>
            <a:lvl1pPr>
              <a:defRPr sz="800">
                <a:latin typeface="Arial"/>
                <a:cs typeface="Arial"/>
              </a:defRPr>
            </a:lvl1pPr>
          </a:lstStyle>
          <a:p>
            <a:fld id="{0891FDBB-652A-BE4C-99C1-CAEAA0D6F423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7215" y="4630344"/>
            <a:ext cx="3140844" cy="273844"/>
          </a:xfrm>
        </p:spPr>
        <p:txBody>
          <a:bodyPr/>
          <a:lstStyle>
            <a:lvl1pPr>
              <a:defRPr sz="800" b="0" i="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159" y="4630344"/>
            <a:ext cx="1066642" cy="273844"/>
          </a:xfrm>
        </p:spPr>
        <p:txBody>
          <a:bodyPr/>
          <a:lstStyle>
            <a:lvl1pPr>
              <a:defRPr sz="800" b="0" i="0">
                <a:latin typeface="Arial"/>
                <a:cs typeface="Arial"/>
              </a:defRPr>
            </a:lvl1pPr>
          </a:lstStyle>
          <a:p>
            <a:fld id="{2C130B9D-DA48-EE4A-B248-184A682EE6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21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91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5E6B8F1-709C-4820-9302-1802DEB9A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5020403-7920-451C-85CD-B33256170F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7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40551"/>
            <a:ext cx="7772400" cy="1745396"/>
          </a:xfrm>
        </p:spPr>
        <p:txBody>
          <a:bodyPr anchor="t"/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34352"/>
            <a:ext cx="7772400" cy="1306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FDBB-652A-BE4C-99C1-CAEAA0D6F42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B9D-DA48-EE4A-B248-184A682EE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8648"/>
            <a:ext cx="4038600" cy="315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8648"/>
            <a:ext cx="4038600" cy="315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FDBB-652A-BE4C-99C1-CAEAA0D6F42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B9D-DA48-EE4A-B248-184A682EE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7241"/>
            <a:ext cx="4040188" cy="524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50374"/>
            <a:ext cx="4040188" cy="2444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17242"/>
            <a:ext cx="4041775" cy="524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50374"/>
            <a:ext cx="4041775" cy="2444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FDBB-652A-BE4C-99C1-CAEAA0D6F42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B9D-DA48-EE4A-B248-184A682EE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FDBB-652A-BE4C-99C1-CAEAA0D6F42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B9D-DA48-EE4A-B248-184A682EE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FDBB-652A-BE4C-99C1-CAEAA0D6F42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B9D-DA48-EE4A-B248-184A682EE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534355"/>
            <a:ext cx="3008313" cy="570391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34352"/>
            <a:ext cx="5111750" cy="30602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2104743"/>
            <a:ext cx="3008313" cy="24898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FDBB-652A-BE4C-99C1-CAEAA0D6F42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B9D-DA48-EE4A-B248-184A682EE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054" y="3964216"/>
            <a:ext cx="6517441" cy="235985"/>
          </a:xfrm>
        </p:spPr>
        <p:txBody>
          <a:bodyPr anchor="b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8054" y="1562871"/>
            <a:ext cx="6517441" cy="2401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8054" y="4200201"/>
            <a:ext cx="6517441" cy="34939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FDBB-652A-BE4C-99C1-CAEAA0D6F42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B9D-DA48-EE4A-B248-184A682EE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2"/>
            <a:ext cx="8229600" cy="410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5832"/>
            <a:ext cx="8229600" cy="308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891FDBB-652A-BE4C-99C1-CAEAA0D6F423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0B9D-DA48-EE4A-B248-184A682EE6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FDBB-652A-BE4C-99C1-CAEAA0D6F423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0B9D-DA48-EE4A-B248-184A682EE6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ain.org/" TargetMode="External"/><Relationship Id="rId7" Type="http://schemas.openxmlformats.org/officeDocument/2006/relationships/hyperlink" Target="mailto:jharju@visioneer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n.dempsey@twain.org" TargetMode="External"/><Relationship Id="rId5" Type="http://schemas.openxmlformats.org/officeDocument/2006/relationships/hyperlink" Target="http://www.pdfraster.org/" TargetMode="External"/><Relationship Id="rId4" Type="http://schemas.openxmlformats.org/officeDocument/2006/relationships/hyperlink" Target="http://www.twaindir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gif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3231"/>
            <a:ext cx="7772400" cy="609593"/>
          </a:xfrm>
        </p:spPr>
        <p:txBody>
          <a:bodyPr/>
          <a:lstStyle/>
          <a:p>
            <a:r>
              <a:rPr lang="en-US" sz="3200" dirty="0" smtClean="0"/>
              <a:t>Introduction to PDF Raster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Jon Harju</a:t>
            </a:r>
          </a:p>
          <a:p>
            <a:r>
              <a:rPr lang="en-US" dirty="0" smtClean="0"/>
              <a:t>Chair TWAIN Working Group, CTO Visioneer</a:t>
            </a:r>
          </a:p>
          <a:p>
            <a:r>
              <a:rPr lang="en-US" dirty="0" smtClean="0"/>
              <a:t>May 16,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req’d</a:t>
            </a:r>
            <a:r>
              <a:rPr lang="en-US" dirty="0" smtClean="0"/>
              <a:t> data formats</a:t>
            </a:r>
          </a:p>
          <a:p>
            <a:r>
              <a:rPr lang="en-US" dirty="0" smtClean="0"/>
              <a:t>Well known</a:t>
            </a:r>
          </a:p>
          <a:p>
            <a:r>
              <a:rPr lang="en-US" dirty="0" smtClean="0"/>
              <a:t>Active and evolving standard</a:t>
            </a:r>
          </a:p>
          <a:p>
            <a:r>
              <a:rPr lang="en-US" dirty="0" smtClean="0"/>
              <a:t>Standard Encryption / Signing support</a:t>
            </a:r>
          </a:p>
          <a:p>
            <a:r>
              <a:rPr lang="en-US" dirty="0" smtClean="0"/>
              <a:t>Native support on popular mobile platforms</a:t>
            </a:r>
          </a:p>
          <a:p>
            <a:r>
              <a:rPr lang="en-US" dirty="0"/>
              <a:t>Embedded meta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smtClean="0"/>
              <a:t>Too many features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age result for PDF file forma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10" y="2131439"/>
            <a:ext cx="1548989" cy="156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1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PDF/</a:t>
            </a:r>
            <a:r>
              <a:rPr lang="en-US" cap="none" dirty="0"/>
              <a:t>raster</a:t>
            </a:r>
            <a:r>
              <a:rPr lang="en-US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PDF/raster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96"/>
            <a:ext cx="8229600" cy="28580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100% Compatible with any PDF Reader</a:t>
            </a:r>
          </a:p>
          <a:p>
            <a:endParaRPr lang="en-US" dirty="0" smtClean="0"/>
          </a:p>
          <a:p>
            <a:r>
              <a:rPr lang="en-US" dirty="0" smtClean="0"/>
              <a:t>Lightweight writer/reader</a:t>
            </a:r>
          </a:p>
          <a:p>
            <a:endParaRPr lang="en-US" i="1" dirty="0" smtClean="0"/>
          </a:p>
          <a:p>
            <a:r>
              <a:rPr lang="en-US" i="1" dirty="0" smtClean="0"/>
              <a:t>Security features</a:t>
            </a:r>
          </a:p>
          <a:p>
            <a:pPr lvl="1"/>
            <a:r>
              <a:rPr lang="en-US" i="1" dirty="0" smtClean="0"/>
              <a:t>Encryption</a:t>
            </a:r>
          </a:p>
          <a:p>
            <a:pPr lvl="1"/>
            <a:r>
              <a:rPr lang="en-US" i="1" dirty="0" smtClean="0"/>
              <a:t>Signing</a:t>
            </a:r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4" name="Picture 4" descr="http://www.twain.org/logos/537f53e36ff69f7c54c4b7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90" y="2515518"/>
            <a:ext cx="2128533" cy="8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Identification and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832"/>
            <a:ext cx="8229600" cy="695161"/>
          </a:xfrm>
        </p:spPr>
        <p:txBody>
          <a:bodyPr>
            <a:normAutofit/>
          </a:bodyPr>
          <a:lstStyle/>
          <a:p>
            <a:r>
              <a:rPr lang="en-US" dirty="0" smtClean="0"/>
              <a:t>PDF-raster-</a:t>
            </a:r>
            <a:r>
              <a:rPr lang="en-US" dirty="0" err="1" smtClean="0"/>
              <a:t>x.y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750542" y="1853412"/>
            <a:ext cx="3041874" cy="25237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/>
              <a:t>trailer</a:t>
            </a:r>
          </a:p>
          <a:p>
            <a:r>
              <a:rPr lang="x-none" sz="1000" dirty="0"/>
              <a:t>&lt;&lt;</a:t>
            </a:r>
          </a:p>
          <a:p>
            <a:r>
              <a:rPr lang="en-US" sz="1000" dirty="0" smtClean="0"/>
              <a:t>    /</a:t>
            </a:r>
            <a:r>
              <a:rPr lang="en-US" sz="1000" dirty="0"/>
              <a:t>Info 58 0 R</a:t>
            </a:r>
          </a:p>
          <a:p>
            <a:r>
              <a:rPr lang="en-US" sz="1000" dirty="0" smtClean="0"/>
              <a:t>    /</a:t>
            </a:r>
            <a:r>
              <a:rPr lang="en-US" sz="1000" dirty="0"/>
              <a:t>Size 59</a:t>
            </a:r>
          </a:p>
          <a:p>
            <a:r>
              <a:rPr lang="en-US" sz="1000" dirty="0" smtClean="0"/>
              <a:t>    /</a:t>
            </a:r>
            <a:r>
              <a:rPr lang="en-US" sz="1000" dirty="0"/>
              <a:t>Root 1 0 R</a:t>
            </a:r>
          </a:p>
          <a:p>
            <a:r>
              <a:rPr lang="en-US" sz="1000" dirty="0" smtClean="0"/>
              <a:t>    /</a:t>
            </a:r>
            <a:r>
              <a:rPr lang="en-US" sz="1000" dirty="0"/>
              <a:t>ID</a:t>
            </a:r>
          </a:p>
          <a:p>
            <a:r>
              <a:rPr lang="en-US" sz="1000" dirty="0" smtClean="0"/>
              <a:t>    [ 	&lt;</a:t>
            </a:r>
            <a:r>
              <a:rPr lang="en-US" sz="1000" dirty="0"/>
              <a:t>D7916DF85B0EE1998036EA145A1CE7B4&gt;</a:t>
            </a:r>
          </a:p>
          <a:p>
            <a:r>
              <a:rPr lang="en-US" sz="1000" dirty="0" smtClean="0"/>
              <a:t>	&lt;</a:t>
            </a:r>
            <a:r>
              <a:rPr lang="en-US" sz="1000" dirty="0"/>
              <a:t>D7916DF85B0EE1998036EA145A1CE7B4&gt;</a:t>
            </a:r>
          </a:p>
          <a:p>
            <a:r>
              <a:rPr lang="en-US" sz="1000" dirty="0" smtClean="0"/>
              <a:t>    </a:t>
            </a:r>
            <a:r>
              <a:rPr lang="x-none" sz="1000" dirty="0" smtClean="0"/>
              <a:t>]</a:t>
            </a:r>
            <a:endParaRPr lang="x-none" sz="1000" dirty="0"/>
          </a:p>
          <a:p>
            <a:r>
              <a:rPr lang="x-none" sz="1000" dirty="0" smtClean="0"/>
              <a:t>&gt;&gt;</a:t>
            </a:r>
            <a:endParaRPr lang="x-none" sz="1000" dirty="0"/>
          </a:p>
          <a:p>
            <a:r>
              <a:rPr lang="en-US" sz="1000" dirty="0"/>
              <a:t>%PDF-raster-1.0</a:t>
            </a:r>
          </a:p>
          <a:p>
            <a:r>
              <a:rPr lang="en-US" sz="1000" dirty="0" err="1"/>
              <a:t>startxref</a:t>
            </a:r>
            <a:endParaRPr lang="en-US" sz="1000" dirty="0"/>
          </a:p>
          <a:p>
            <a:r>
              <a:rPr lang="x-none" sz="1000" dirty="0"/>
              <a:t>177317</a:t>
            </a:r>
          </a:p>
          <a:p>
            <a:r>
              <a:rPr lang="en-US" sz="1000" dirty="0"/>
              <a:t>%%EOF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345" y="4047632"/>
            <a:ext cx="8229600" cy="69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Re-save becomes regular PDF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PDF Subset - Unencrypted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94"/>
            <a:ext cx="8229600" cy="162146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%</a:t>
            </a:r>
            <a:r>
              <a:rPr lang="en-US" dirty="0"/>
              <a:t>PDF-1.4</a:t>
            </a:r>
          </a:p>
          <a:p>
            <a:pPr lvl="1"/>
            <a:r>
              <a:rPr lang="en-US" dirty="0"/>
              <a:t>%PDF-1.5</a:t>
            </a:r>
          </a:p>
          <a:p>
            <a:pPr lvl="1"/>
            <a:r>
              <a:rPr lang="en-US" dirty="0"/>
              <a:t>%PDF-1.6</a:t>
            </a:r>
          </a:p>
          <a:p>
            <a:pPr lvl="1"/>
            <a:r>
              <a:rPr lang="en-US" dirty="0"/>
              <a:t>%PDF-1.7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008" y="2869021"/>
            <a:ext cx="8229600" cy="1621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</a:t>
            </a:r>
          </a:p>
          <a:p>
            <a:pPr lvl="1"/>
            <a:r>
              <a:rPr lang="en-US" dirty="0" err="1" smtClean="0"/>
              <a:t>FlateDecode</a:t>
            </a:r>
            <a:endParaRPr lang="en-US" dirty="0"/>
          </a:p>
          <a:p>
            <a:pPr lvl="1"/>
            <a:r>
              <a:rPr lang="en-US" dirty="0" err="1" smtClean="0"/>
              <a:t>CCITTFaxDecode</a:t>
            </a:r>
            <a:r>
              <a:rPr lang="en-US" dirty="0" smtClean="0"/>
              <a:t> </a:t>
            </a:r>
            <a:r>
              <a:rPr lang="en-US" dirty="0"/>
              <a:t>(only for </a:t>
            </a:r>
            <a:r>
              <a:rPr lang="en-US" dirty="0" err="1"/>
              <a:t>bitonal</a:t>
            </a:r>
            <a:r>
              <a:rPr lang="en-US" dirty="0"/>
              <a:t> images)</a:t>
            </a:r>
          </a:p>
          <a:p>
            <a:pPr lvl="1"/>
            <a:r>
              <a:rPr lang="en-US" dirty="0" err="1" smtClean="0"/>
              <a:t>DCTDecode</a:t>
            </a:r>
            <a:r>
              <a:rPr lang="en-US" dirty="0" smtClean="0"/>
              <a:t> </a:t>
            </a:r>
            <a:r>
              <a:rPr lang="en-US" dirty="0"/>
              <a:t>(only for 8-bit grayscale or RGB images)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PDF Subset - Encrypted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6794"/>
            <a:ext cx="8229600" cy="1621465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%PDF-2.0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2008" y="2869021"/>
            <a:ext cx="8229600" cy="1621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</a:t>
            </a:r>
          </a:p>
          <a:p>
            <a:pPr lvl="1"/>
            <a:r>
              <a:rPr lang="en-US" dirty="0" err="1" smtClean="0"/>
              <a:t>FlateDecode</a:t>
            </a:r>
            <a:endParaRPr lang="en-US" dirty="0"/>
          </a:p>
          <a:p>
            <a:pPr lvl="1"/>
            <a:r>
              <a:rPr lang="en-US" dirty="0" err="1" smtClean="0"/>
              <a:t>CCITTFaxDecode</a:t>
            </a:r>
            <a:r>
              <a:rPr lang="en-US" dirty="0" smtClean="0"/>
              <a:t> </a:t>
            </a:r>
            <a:r>
              <a:rPr lang="en-US" dirty="0"/>
              <a:t>(only for </a:t>
            </a:r>
            <a:r>
              <a:rPr lang="en-US" dirty="0" err="1"/>
              <a:t>bitonal</a:t>
            </a:r>
            <a:r>
              <a:rPr lang="en-US" dirty="0"/>
              <a:t> images)</a:t>
            </a:r>
          </a:p>
          <a:p>
            <a:pPr lvl="1"/>
            <a:r>
              <a:rPr lang="en-US" dirty="0" err="1" smtClean="0"/>
              <a:t>DCTDecode</a:t>
            </a:r>
            <a:r>
              <a:rPr lang="en-US" dirty="0" smtClean="0"/>
              <a:t> </a:t>
            </a:r>
            <a:r>
              <a:rPr lang="en-US" dirty="0"/>
              <a:t>(only for 8-bit grayscale or RGB images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Crypt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PDF Subset – Unencrypted and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indirect references shall refer to valid objects.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Stream dictionaries shall not contain a Type key with a value of </a:t>
            </a:r>
            <a:r>
              <a:rPr lang="en-US" dirty="0" err="1"/>
              <a:t>ObjStm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Catalog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Entries required by </a:t>
            </a:r>
            <a:r>
              <a:rPr lang="en-US" dirty="0"/>
              <a:t>ISO 32000-1, </a:t>
            </a:r>
            <a:r>
              <a:rPr lang="en-US" dirty="0" smtClean="0"/>
              <a:t>Table </a:t>
            </a:r>
            <a:r>
              <a:rPr lang="x-none" dirty="0" smtClean="0"/>
              <a:t>28</a:t>
            </a:r>
            <a:endParaRPr lang="en-US" dirty="0" smtClean="0"/>
          </a:p>
          <a:p>
            <a:r>
              <a:rPr lang="en-US" dirty="0" smtClean="0"/>
              <a:t>Optional entries:</a:t>
            </a:r>
          </a:p>
          <a:p>
            <a:pPr marL="457200" lvl="1" indent="0">
              <a:buNone/>
            </a:pPr>
            <a:r>
              <a:rPr lang="en-US" dirty="0" smtClean="0"/>
              <a:t>Version</a:t>
            </a:r>
            <a:r>
              <a:rPr lang="en-US" dirty="0"/>
              <a:t>, </a:t>
            </a:r>
            <a:r>
              <a:rPr lang="en-US" dirty="0" err="1"/>
              <a:t>ViewerPreferences</a:t>
            </a:r>
            <a:r>
              <a:rPr lang="en-US" dirty="0"/>
              <a:t>, </a:t>
            </a:r>
            <a:r>
              <a:rPr lang="en-US" dirty="0" err="1"/>
              <a:t>PageLayout</a:t>
            </a:r>
            <a:r>
              <a:rPr lang="en-US" dirty="0"/>
              <a:t>, </a:t>
            </a:r>
            <a:r>
              <a:rPr lang="en-US" dirty="0" err="1"/>
              <a:t>PageMode</a:t>
            </a:r>
            <a:r>
              <a:rPr lang="en-US" dirty="0"/>
              <a:t>, </a:t>
            </a:r>
            <a:r>
              <a:rPr lang="en-US" dirty="0" err="1"/>
              <a:t>AcroForm</a:t>
            </a:r>
            <a:r>
              <a:rPr lang="en-US" dirty="0"/>
              <a:t>, </a:t>
            </a:r>
            <a:r>
              <a:rPr lang="en-US" dirty="0" smtClean="0"/>
              <a:t>and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927"/>
            <a:ext cx="8229600" cy="9918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Catalog dictionary</a:t>
            </a:r>
          </a:p>
          <a:p>
            <a:r>
              <a:rPr lang="en-US" dirty="0" smtClean="0"/>
              <a:t>Page dictionary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311" y="2094091"/>
            <a:ext cx="772874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http://ns.twain.org/ns/pdfraster/v1/extra_metadata</a:t>
            </a:r>
          </a:p>
          <a:p>
            <a:r>
              <a:rPr lang="en-US" dirty="0" smtClean="0"/>
              <a:t>http</a:t>
            </a:r>
            <a:r>
              <a:rPr lang="en-US" dirty="0"/>
              <a:t>://ns.twain.org/ns/pdfraster/v1/some_other_fields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ns.some_company.com/ns/pdf_raster/version_1/company_specific_fields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83601"/>
            <a:ext cx="8229600" cy="1635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TWAIN Metadata defined separately</a:t>
            </a:r>
          </a:p>
          <a:p>
            <a:r>
              <a:rPr lang="en-US" sz="3000" dirty="0"/>
              <a:t>Document information </a:t>
            </a:r>
            <a:r>
              <a:rPr lang="en-US" sz="3000" dirty="0" smtClean="0"/>
              <a:t>dictionary</a:t>
            </a:r>
          </a:p>
          <a:p>
            <a:pPr lvl="1"/>
            <a:r>
              <a:rPr lang="en-US" sz="3000" dirty="0" smtClean="0"/>
              <a:t>Creator, Producer, </a:t>
            </a:r>
            <a:r>
              <a:rPr lang="en-US" sz="3000" dirty="0" err="1" smtClean="0"/>
              <a:t>CreationDate</a:t>
            </a:r>
            <a:r>
              <a:rPr lang="en-US" sz="3000" dirty="0" smtClean="0"/>
              <a:t>, </a:t>
            </a:r>
            <a:r>
              <a:rPr lang="en-US" sz="3000" dirty="0" err="1" smtClean="0"/>
              <a:t>ModDate</a:t>
            </a:r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8471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4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Image is a Page Object</a:t>
            </a:r>
          </a:p>
          <a:p>
            <a:r>
              <a:rPr lang="en-US" dirty="0" smtClean="0"/>
              <a:t>Entries </a:t>
            </a:r>
            <a:r>
              <a:rPr lang="en-US" dirty="0"/>
              <a:t>required by ISO 32000-1, Table </a:t>
            </a:r>
            <a:r>
              <a:rPr lang="en-US" dirty="0" smtClean="0"/>
              <a:t>30</a:t>
            </a:r>
            <a:endParaRPr lang="en-US" dirty="0"/>
          </a:p>
          <a:p>
            <a:r>
              <a:rPr lang="en-US" smtClean="0"/>
              <a:t>Optional </a:t>
            </a:r>
            <a:r>
              <a:rPr lang="en-US" dirty="0"/>
              <a:t>entries:</a:t>
            </a:r>
          </a:p>
          <a:p>
            <a:pPr marL="457200" lvl="1" indent="0">
              <a:buNone/>
            </a:pPr>
            <a:r>
              <a:rPr lang="en-US" dirty="0"/>
              <a:t>Contents, Rotate, Metadata, </a:t>
            </a:r>
            <a:r>
              <a:rPr lang="en-US" dirty="0" err="1"/>
              <a:t>Annots</a:t>
            </a:r>
            <a:r>
              <a:rPr lang="en-US" dirty="0"/>
              <a:t>, and </a:t>
            </a:r>
            <a:r>
              <a:rPr lang="en-US" dirty="0" smtClean="0"/>
              <a:t>PZ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260"/>
            <a:ext cx="8229600" cy="3276363"/>
          </a:xfrm>
        </p:spPr>
        <p:txBody>
          <a:bodyPr>
            <a:normAutofit/>
          </a:bodyPr>
          <a:lstStyle/>
          <a:p>
            <a:r>
              <a:rPr lang="en-US" dirty="0" smtClean="0"/>
              <a:t>What is TWAIN and Who is the TWG?</a:t>
            </a:r>
          </a:p>
          <a:p>
            <a:r>
              <a:rPr lang="en-US" dirty="0" smtClean="0"/>
              <a:t>Why PDF/raster?</a:t>
            </a:r>
          </a:p>
          <a:p>
            <a:r>
              <a:rPr lang="en-US" dirty="0" smtClean="0"/>
              <a:t>What is PDF/raster? </a:t>
            </a:r>
          </a:p>
          <a:p>
            <a:r>
              <a:rPr lang="en-US" dirty="0" smtClean="0"/>
              <a:t>When, Where can I get it?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PageObject</a:t>
            </a:r>
            <a:r>
              <a:rPr lang="en-US" dirty="0" smtClean="0"/>
              <a:t> -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230"/>
            <a:ext cx="8426302" cy="341305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PageTreeNodes</a:t>
            </a:r>
            <a:r>
              <a:rPr lang="en-US" dirty="0" smtClean="0"/>
              <a:t> - No inheritance</a:t>
            </a:r>
          </a:p>
          <a:p>
            <a:r>
              <a:rPr lang="en-US" dirty="0" err="1" smtClean="0"/>
              <a:t>MediaBox</a:t>
            </a:r>
            <a:r>
              <a:rPr lang="en-US" dirty="0" smtClean="0"/>
              <a:t> – Size </a:t>
            </a:r>
            <a:r>
              <a:rPr lang="en-US" smtClean="0"/>
              <a:t>before rotation</a:t>
            </a:r>
            <a:endParaRPr lang="en-US" dirty="0" smtClean="0"/>
          </a:p>
          <a:p>
            <a:r>
              <a:rPr lang="en-US" dirty="0" err="1" smtClean="0"/>
              <a:t>Annots</a:t>
            </a:r>
            <a:r>
              <a:rPr lang="en-US" dirty="0" smtClean="0"/>
              <a:t> – Only digital signatures, no visual</a:t>
            </a:r>
          </a:p>
          <a:p>
            <a:r>
              <a:rPr lang="en-US" dirty="0" smtClean="0"/>
              <a:t>Resources – Dictionary of “</a:t>
            </a:r>
            <a:r>
              <a:rPr lang="en-US" dirty="0" err="1" smtClean="0"/>
              <a:t>stripx</a:t>
            </a:r>
            <a:r>
              <a:rPr lang="en-US" dirty="0" smtClean="0"/>
              <a:t>” </a:t>
            </a:r>
            <a:r>
              <a:rPr lang="en-US" dirty="0" err="1" smtClean="0"/>
              <a:t>Xobjects</a:t>
            </a:r>
            <a:endParaRPr lang="en-US" dirty="0" smtClean="0"/>
          </a:p>
          <a:p>
            <a:r>
              <a:rPr lang="en-US" dirty="0" smtClean="0"/>
              <a:t>Rotate – only page object, not nodes</a:t>
            </a:r>
          </a:p>
          <a:p>
            <a:r>
              <a:rPr lang="en-US" dirty="0" smtClean="0"/>
              <a:t>Contents – single stream, Do, as-is, Intent</a:t>
            </a:r>
          </a:p>
          <a:p>
            <a:pPr lvl="1"/>
            <a:r>
              <a:rPr lang="en-US" dirty="0" smtClean="0"/>
              <a:t>q, Q, cm, Do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344"/>
            <a:ext cx="8229600" cy="33226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XObject</a:t>
            </a:r>
            <a:r>
              <a:rPr lang="en-US" dirty="0" smtClean="0"/>
              <a:t> Image dictionaries containing only</a:t>
            </a:r>
          </a:p>
          <a:p>
            <a:pPr marL="457200" lvl="1" indent="0">
              <a:buNone/>
            </a:pPr>
            <a:r>
              <a:rPr lang="en-US" dirty="0"/>
              <a:t>Type, </a:t>
            </a:r>
            <a:r>
              <a:rPr lang="en-US" b="1" dirty="0"/>
              <a:t>Subtype</a:t>
            </a:r>
            <a:r>
              <a:rPr lang="en-US" dirty="0"/>
              <a:t>, </a:t>
            </a:r>
            <a:r>
              <a:rPr lang="en-US" b="1" dirty="0"/>
              <a:t>Length</a:t>
            </a:r>
            <a:r>
              <a:rPr lang="en-US" dirty="0"/>
              <a:t>, Filter, </a:t>
            </a:r>
            <a:r>
              <a:rPr lang="en-US" dirty="0" err="1" smtClean="0"/>
              <a:t>DecodeParms</a:t>
            </a:r>
            <a:r>
              <a:rPr lang="en-US" dirty="0"/>
              <a:t>, </a:t>
            </a:r>
            <a:r>
              <a:rPr lang="en-US" b="1" dirty="0"/>
              <a:t>Width</a:t>
            </a:r>
            <a:r>
              <a:rPr lang="en-US" dirty="0"/>
              <a:t>, </a:t>
            </a:r>
            <a:r>
              <a:rPr lang="en-US" b="1" dirty="0" smtClean="0"/>
              <a:t>Height</a:t>
            </a:r>
            <a:r>
              <a:rPr lang="en-US" dirty="0" smtClean="0"/>
              <a:t>, </a:t>
            </a:r>
            <a:r>
              <a:rPr lang="en-US" dirty="0" err="1" smtClean="0"/>
              <a:t>ColorSpace</a:t>
            </a:r>
            <a:r>
              <a:rPr lang="en-US" dirty="0"/>
              <a:t>, </a:t>
            </a:r>
            <a:r>
              <a:rPr lang="en-US" dirty="0" err="1"/>
              <a:t>BitsPerComponent</a:t>
            </a:r>
            <a:r>
              <a:rPr lang="en-US" dirty="0"/>
              <a:t> and </a:t>
            </a:r>
            <a:r>
              <a:rPr lang="en-US" dirty="0" smtClean="0"/>
              <a:t>Intent</a:t>
            </a:r>
          </a:p>
          <a:p>
            <a:r>
              <a:rPr lang="en-US" dirty="0" err="1" smtClean="0"/>
              <a:t>Bitonal</a:t>
            </a:r>
            <a:r>
              <a:rPr lang="en-US" dirty="0" smtClean="0"/>
              <a:t>, Grayscale or RGB</a:t>
            </a:r>
          </a:p>
          <a:p>
            <a:r>
              <a:rPr lang="en-US" dirty="0" err="1" smtClean="0"/>
              <a:t>XRes</a:t>
            </a:r>
            <a:r>
              <a:rPr lang="en-US" dirty="0" smtClean="0"/>
              <a:t> and </a:t>
            </a:r>
            <a:r>
              <a:rPr lang="en-US" dirty="0" err="1" smtClean="0"/>
              <a:t>YRes</a:t>
            </a:r>
            <a:r>
              <a:rPr lang="en-US" dirty="0" smtClean="0"/>
              <a:t> may differ</a:t>
            </a:r>
          </a:p>
          <a:p>
            <a:r>
              <a:rPr lang="en-US" dirty="0" smtClean="0"/>
              <a:t>Risk of gaps in non-PDF/raster aware viewers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Strips - </a:t>
            </a:r>
            <a:r>
              <a:rPr lang="en-US" dirty="0" err="1" smtClean="0"/>
              <a:t>Bitonal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Bitonal</a:t>
            </a:r>
            <a:endParaRPr lang="en-US" dirty="0" smtClean="0"/>
          </a:p>
          <a:p>
            <a:pPr lvl="1"/>
            <a:r>
              <a:rPr lang="en-US" dirty="0" err="1"/>
              <a:t>BitsPerComponent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 err="1" smtClean="0"/>
              <a:t>Colorspace</a:t>
            </a:r>
            <a:r>
              <a:rPr lang="en-US" dirty="0" smtClean="0"/>
              <a:t> </a:t>
            </a:r>
            <a:r>
              <a:rPr lang="en-US" dirty="0" err="1" smtClean="0"/>
              <a:t>DeviceGray</a:t>
            </a:r>
            <a:r>
              <a:rPr lang="en-US" dirty="0" smtClean="0"/>
              <a:t> or </a:t>
            </a:r>
            <a:r>
              <a:rPr lang="en-US" dirty="0" err="1" smtClean="0"/>
              <a:t>CalGray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Gamma 2.2</a:t>
            </a:r>
            <a:endParaRPr lang="en-US" dirty="0"/>
          </a:p>
          <a:p>
            <a:pPr lvl="1"/>
            <a:r>
              <a:rPr lang="en-US" dirty="0" smtClean="0"/>
              <a:t>BlackIs1 = false, Decode = [0.0 1.0]</a:t>
            </a:r>
          </a:p>
          <a:p>
            <a:pPr lvl="1"/>
            <a:r>
              <a:rPr lang="en-US" dirty="0" smtClean="0"/>
              <a:t>Filter NULL or </a:t>
            </a:r>
            <a:r>
              <a:rPr lang="en-US" dirty="0" err="1" smtClean="0"/>
              <a:t>CCITTFaxDecode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98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Strips - Grayscale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Grayscale</a:t>
            </a:r>
          </a:p>
          <a:p>
            <a:pPr lvl="1"/>
            <a:r>
              <a:rPr lang="en-US" dirty="0" err="1" smtClean="0"/>
              <a:t>BitsPerComponent</a:t>
            </a:r>
            <a:r>
              <a:rPr lang="en-US" dirty="0" smtClean="0"/>
              <a:t> 8 </a:t>
            </a:r>
            <a:r>
              <a:rPr lang="en-US" dirty="0"/>
              <a:t>or </a:t>
            </a:r>
            <a:r>
              <a:rPr lang="en-US" dirty="0" smtClean="0"/>
              <a:t>16</a:t>
            </a:r>
          </a:p>
          <a:p>
            <a:pPr lvl="1"/>
            <a:r>
              <a:rPr lang="en-US" dirty="0" err="1"/>
              <a:t>Colorspace</a:t>
            </a:r>
            <a:r>
              <a:rPr lang="en-US" dirty="0"/>
              <a:t> </a:t>
            </a:r>
            <a:r>
              <a:rPr lang="en-US" dirty="0" err="1" smtClean="0"/>
              <a:t>CalGray</a:t>
            </a:r>
            <a:r>
              <a:rPr lang="en-US" dirty="0" smtClean="0"/>
              <a:t> + Gamma </a:t>
            </a:r>
            <a:r>
              <a:rPr lang="en-US" dirty="0"/>
              <a:t>2.2</a:t>
            </a:r>
          </a:p>
          <a:p>
            <a:pPr lvl="1"/>
            <a:r>
              <a:rPr lang="en-US" dirty="0" smtClean="0"/>
              <a:t>Filter NULL or </a:t>
            </a:r>
            <a:r>
              <a:rPr lang="en-US" dirty="0" err="1" smtClean="0"/>
              <a:t>DCTDecode</a:t>
            </a:r>
            <a:r>
              <a:rPr lang="en-US" dirty="0" smtClean="0"/>
              <a:t> for 8 bit</a:t>
            </a:r>
          </a:p>
          <a:p>
            <a:pPr lvl="1"/>
            <a:r>
              <a:rPr lang="en-US" dirty="0" smtClean="0"/>
              <a:t>Filter NULL for 16 bit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Strips - RGB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</a:t>
            </a:r>
          </a:p>
          <a:p>
            <a:pPr lvl="1"/>
            <a:r>
              <a:rPr lang="en-US" dirty="0" err="1"/>
              <a:t>BitsPerComponent</a:t>
            </a:r>
            <a:r>
              <a:rPr lang="en-US" dirty="0"/>
              <a:t> 8 or </a:t>
            </a:r>
            <a:r>
              <a:rPr lang="en-US" dirty="0" smtClean="0"/>
              <a:t>16</a:t>
            </a:r>
          </a:p>
          <a:p>
            <a:pPr lvl="1"/>
            <a:r>
              <a:rPr lang="en-US" dirty="0" err="1" smtClean="0"/>
              <a:t>Colorspace</a:t>
            </a:r>
            <a:r>
              <a:rPr lang="en-US" dirty="0" smtClean="0"/>
              <a:t> </a:t>
            </a:r>
            <a:r>
              <a:rPr lang="en-US" dirty="0" err="1" smtClean="0"/>
              <a:t>ICCBased</a:t>
            </a:r>
            <a:r>
              <a:rPr lang="en-US" dirty="0" smtClean="0"/>
              <a:t> or </a:t>
            </a:r>
            <a:r>
              <a:rPr lang="en-US" dirty="0" err="1" smtClean="0"/>
              <a:t>CalRGB</a:t>
            </a:r>
            <a:endParaRPr lang="en-US" dirty="0" smtClean="0"/>
          </a:p>
          <a:p>
            <a:pPr lvl="1"/>
            <a:r>
              <a:rPr lang="en-US" dirty="0"/>
              <a:t>Filter NULL or </a:t>
            </a:r>
            <a:r>
              <a:rPr lang="en-US" dirty="0" err="1"/>
              <a:t>DCTDecode</a:t>
            </a:r>
            <a:r>
              <a:rPr lang="en-US" dirty="0"/>
              <a:t> for 8 bit</a:t>
            </a:r>
          </a:p>
          <a:p>
            <a:pPr lvl="1"/>
            <a:r>
              <a:rPr lang="en-US" dirty="0"/>
              <a:t>Filter NULL for 16 bit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Incremental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permitted for multiple Digital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 Dictionary</a:t>
            </a:r>
          </a:p>
          <a:p>
            <a:r>
              <a:rPr lang="en-US" dirty="0" smtClean="0"/>
              <a:t>Security handler and AES algorithm and key length of 256</a:t>
            </a:r>
          </a:p>
          <a:p>
            <a:r>
              <a:rPr lang="en-US" dirty="0" smtClean="0"/>
              <a:t>V key value shall be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 distance to PDF/A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CalGray</a:t>
            </a:r>
            <a:r>
              <a:rPr lang="en-US" dirty="0"/>
              <a:t> for </a:t>
            </a:r>
            <a:r>
              <a:rPr lang="en-US" dirty="0" err="1"/>
              <a:t>bitonal</a:t>
            </a:r>
            <a:r>
              <a:rPr lang="en-US" dirty="0"/>
              <a:t> images</a:t>
            </a:r>
            <a:endParaRPr lang="en-US" dirty="0" smtClean="0"/>
          </a:p>
          <a:p>
            <a:r>
              <a:rPr lang="en-US" dirty="0" smtClean="0"/>
              <a:t>Add document </a:t>
            </a:r>
            <a:r>
              <a:rPr lang="en-US" dirty="0"/>
              <a:t>level XMP </a:t>
            </a:r>
            <a:r>
              <a:rPr lang="en-US" dirty="0" smtClean="0"/>
              <a:t>metadata + PDF/A </a:t>
            </a:r>
            <a:r>
              <a:rPr lang="en-US" dirty="0"/>
              <a:t>part number </a:t>
            </a:r>
            <a:endParaRPr lang="en-US" dirty="0" smtClean="0"/>
          </a:p>
          <a:p>
            <a:r>
              <a:rPr lang="en-US" dirty="0" smtClean="0"/>
              <a:t>Unencrypted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little harder to parse</a:t>
            </a:r>
          </a:p>
          <a:p>
            <a:pPr marL="457200" lvl="1" indent="0">
              <a:buNone/>
            </a:pPr>
            <a:r>
              <a:rPr lang="en-US" dirty="0" smtClean="0"/>
              <a:t>Light weight Reader / Writer code from TWG</a:t>
            </a:r>
          </a:p>
          <a:p>
            <a:r>
              <a:rPr lang="en-US" dirty="0" smtClean="0"/>
              <a:t>Strips and Gaps</a:t>
            </a:r>
          </a:p>
          <a:p>
            <a:pPr marL="457200" lvl="1" indent="0">
              <a:buNone/>
            </a:pPr>
            <a:r>
              <a:rPr lang="en-US" dirty="0" smtClean="0"/>
              <a:t>Specialized / PDF raster aware readers</a:t>
            </a:r>
          </a:p>
          <a:p>
            <a:r>
              <a:rPr lang="en-US" dirty="0" smtClean="0"/>
              <a:t>Resolution must be calculated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X</a:t>
            </a:r>
            <a:r>
              <a:rPr lang="en-US" i="1" dirty="0" err="1" smtClean="0"/>
              <a:t>Res</a:t>
            </a:r>
            <a:r>
              <a:rPr lang="en-US" i="1" dirty="0" smtClean="0"/>
              <a:t> = 72 </a:t>
            </a:r>
            <a:r>
              <a:rPr lang="en-US" i="1" smtClean="0"/>
              <a:t>* 1</a:t>
            </a:r>
            <a:r>
              <a:rPr lang="en-US" i="1" baseline="30000" smtClean="0"/>
              <a:t>st</a:t>
            </a:r>
            <a:r>
              <a:rPr lang="en-US" i="1" smtClean="0"/>
              <a:t> strip width </a:t>
            </a:r>
            <a:r>
              <a:rPr lang="en-US" i="1" dirty="0" smtClean="0"/>
              <a:t>/ </a:t>
            </a:r>
            <a:r>
              <a:rPr lang="en-US" i="1" dirty="0" err="1" smtClean="0"/>
              <a:t>mediabox</a:t>
            </a:r>
            <a:r>
              <a:rPr lang="en-US" i="1" dirty="0" smtClean="0"/>
              <a:t> width</a:t>
            </a:r>
          </a:p>
          <a:p>
            <a:pPr marL="0" indent="0">
              <a:buNone/>
            </a:pPr>
            <a:r>
              <a:rPr lang="en-US" i="1" dirty="0" smtClean="0"/>
              <a:t>			</a:t>
            </a:r>
            <a:r>
              <a:rPr lang="en-US" i="1" dirty="0" err="1" smtClean="0"/>
              <a:t>YRes</a:t>
            </a:r>
            <a:r>
              <a:rPr lang="en-US" i="1" dirty="0" smtClean="0"/>
              <a:t> = 72 * total height / </a:t>
            </a:r>
            <a:r>
              <a:rPr lang="en-US" i="1" dirty="0" err="1" smtClean="0"/>
              <a:t>mediabox</a:t>
            </a:r>
            <a:r>
              <a:rPr lang="en-US" i="1" dirty="0" smtClean="0"/>
              <a:t> height</a:t>
            </a:r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471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When, Where can I get it?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2" y="2840551"/>
            <a:ext cx="8316004" cy="1745396"/>
          </a:xfrm>
        </p:spPr>
        <p:txBody>
          <a:bodyPr/>
          <a:lstStyle/>
          <a:p>
            <a:r>
              <a:rPr lang="en-US" dirty="0"/>
              <a:t>What is TWAIN and Who is the TWG?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Easy Scanning for Every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5" y="259445"/>
            <a:ext cx="6602622" cy="466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twain.org/logos/537f53e36ff69f7c54c4b7a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95" y="7575833"/>
            <a:ext cx="1054142" cy="42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DF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94" y="1863002"/>
            <a:ext cx="2698606" cy="269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55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0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TWAIN Local</a:t>
            </a:r>
          </a:p>
          <a:p>
            <a:pPr marL="457200" lvl="1" indent="0">
              <a:buNone/>
            </a:pPr>
            <a:r>
              <a:rPr lang="en-US" i="1" dirty="0" smtClean="0"/>
              <a:t>By Mid-2017</a:t>
            </a:r>
          </a:p>
          <a:p>
            <a:r>
              <a:rPr lang="en-US" dirty="0" smtClean="0"/>
              <a:t>TWAIN Direct on TWAIN</a:t>
            </a:r>
          </a:p>
          <a:p>
            <a:pPr marL="457200" lvl="1" indent="0">
              <a:buNone/>
            </a:pPr>
            <a:r>
              <a:rPr lang="en-US" i="1" dirty="0" smtClean="0"/>
              <a:t>By Mid-2017</a:t>
            </a:r>
          </a:p>
          <a:p>
            <a:r>
              <a:rPr lang="en-US" dirty="0" smtClean="0"/>
              <a:t>TWAIN Cloud</a:t>
            </a:r>
          </a:p>
          <a:p>
            <a:pPr marL="457200" lvl="1" indent="0">
              <a:buNone/>
            </a:pPr>
            <a:r>
              <a:rPr lang="en-US" i="1" dirty="0" smtClean="0"/>
              <a:t>By 2017 Year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TIFF?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7624"/>
            <a:ext cx="8229600" cy="33554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PDF/raster has all the familiar benefits of TIFF</a:t>
            </a:r>
          </a:p>
          <a:p>
            <a:r>
              <a:rPr lang="en-US" dirty="0" smtClean="0"/>
              <a:t>PDF/raster supports encryption, digital signatures and embedded meta data</a:t>
            </a:r>
          </a:p>
          <a:p>
            <a:r>
              <a:rPr lang="en-US" dirty="0" smtClean="0"/>
              <a:t>PDF/raster will continue to evolve</a:t>
            </a:r>
          </a:p>
          <a:p>
            <a:r>
              <a:rPr lang="en-US" dirty="0" smtClean="0"/>
              <a:t>PDF/raster is the onramp to rich PDF content</a:t>
            </a:r>
          </a:p>
        </p:txBody>
      </p:sp>
    </p:spTree>
    <p:extLst>
      <p:ext uri="{BB962C8B-B14F-4D97-AF65-F5344CB8AC3E}">
        <p14:creationId xmlns:p14="http://schemas.microsoft.com/office/powerpoint/2010/main" val="290238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More Information…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5832"/>
            <a:ext cx="8444575" cy="3088791"/>
          </a:xfrm>
        </p:spPr>
        <p:txBody>
          <a:bodyPr/>
          <a:lstStyle/>
          <a:p>
            <a:r>
              <a:rPr lang="en-US" sz="2400" dirty="0"/>
              <a:t>Visit our web </a:t>
            </a:r>
            <a:r>
              <a:rPr lang="en-US" sz="2400" dirty="0" smtClean="0"/>
              <a:t>sites at:</a:t>
            </a:r>
          </a:p>
          <a:p>
            <a:pPr marL="0" indent="0" algn="ctr">
              <a:buNone/>
            </a:pPr>
            <a:r>
              <a:rPr lang="en-US" sz="2400" dirty="0" smtClean="0">
                <a:hlinkClick r:id="rId3"/>
              </a:rPr>
              <a:t>www.twain.org</a:t>
            </a:r>
            <a:r>
              <a:rPr lang="en-US" sz="2400" dirty="0" smtClean="0"/>
              <a:t> – </a:t>
            </a:r>
            <a:r>
              <a:rPr lang="en-US" sz="2400" dirty="0" smtClean="0">
                <a:hlinkClick r:id="rId4"/>
              </a:rPr>
              <a:t>www.twaindirect.org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5"/>
              </a:rPr>
              <a:t>www.pdfraster.org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Contact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Erin Dempsey at </a:t>
            </a:r>
            <a:r>
              <a:rPr lang="en-US" sz="2400" dirty="0">
                <a:hlinkClick r:id="rId6"/>
              </a:rPr>
              <a:t>erin.dempsey@twain.org</a:t>
            </a:r>
            <a:endParaRPr lang="en-US" sz="2400" dirty="0"/>
          </a:p>
          <a:p>
            <a:pPr lvl="1"/>
            <a:r>
              <a:rPr lang="en-US" sz="2400" dirty="0" smtClean="0"/>
              <a:t>Jon Harju at </a:t>
            </a:r>
            <a:r>
              <a:rPr lang="en-US" sz="2400" dirty="0" smtClean="0">
                <a:hlinkClick r:id="rId7"/>
              </a:rPr>
              <a:t>jharju@visioneer.com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TWAIN and Who is the TWG?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94" y="1017199"/>
            <a:ext cx="5430346" cy="3054570"/>
          </a:xfrm>
          <a:prstGeom prst="rect">
            <a:avLst/>
          </a:prstGeom>
        </p:spPr>
      </p:pic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94" y="1976634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31357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" y="1995518"/>
            <a:ext cx="2154849" cy="7753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77" y="4015216"/>
            <a:ext cx="1285138" cy="614873"/>
          </a:xfrm>
          <a:prstGeom prst="rect">
            <a:avLst/>
          </a:prstGeom>
        </p:spPr>
      </p:pic>
      <p:pic>
        <p:nvPicPr>
          <p:cNvPr id="2052" name="Picture 4" descr="http://www.twain.org/logos/537f53e36ff69f7c54c4b7a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14" y="4015216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pson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227"/>
          <a:stretch/>
        </p:blipFill>
        <p:spPr bwMode="auto">
          <a:xfrm>
            <a:off x="3625807" y="1273625"/>
            <a:ext cx="1478676" cy="3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alasoft - A Kofax Compan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0" y="69575"/>
            <a:ext cx="2136156" cy="105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vision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21" y="393249"/>
            <a:ext cx="1977506" cy="54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Image result for Microtek logo"/>
          <p:cNvSpPr>
            <a:spLocks noChangeAspect="1" noChangeArrowheads="1"/>
          </p:cNvSpPr>
          <p:nvPr/>
        </p:nvSpPr>
        <p:spPr bwMode="auto">
          <a:xfrm>
            <a:off x="3165801" y="3526267"/>
            <a:ext cx="112072" cy="11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Image result for Microtek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14" y="3034990"/>
            <a:ext cx="2689733" cy="5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" descr="Image result for Panasonic logo"/>
          <p:cNvSpPr>
            <a:spLocks noChangeAspect="1" noChangeArrowheads="1"/>
          </p:cNvSpPr>
          <p:nvPr/>
        </p:nvSpPr>
        <p:spPr bwMode="auto">
          <a:xfrm>
            <a:off x="-909389" y="145605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Panasonic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34" y="2912432"/>
            <a:ext cx="2847968" cy="45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Visioneer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80" y="3711222"/>
            <a:ext cx="3028906" cy="94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HP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8" y="1798826"/>
            <a:ext cx="989967" cy="98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Kodak Alaris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1" y="3057608"/>
            <a:ext cx="2982565" cy="4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Inotec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25" y="1545183"/>
            <a:ext cx="2875254" cy="90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0" descr="Image result for ExactCOD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Image result for ExactCODE logo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87"/>
          <a:stretch/>
        </p:blipFill>
        <p:spPr bwMode="auto">
          <a:xfrm>
            <a:off x="5639305" y="509778"/>
            <a:ext cx="3043696" cy="5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Dynamsoft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7" y="1207280"/>
            <a:ext cx="2829529" cy="6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0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PDF/</a:t>
            </a:r>
            <a:r>
              <a:rPr lang="en-US" cap="none" dirty="0" smtClean="0"/>
              <a:t>raster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TWAIN Direct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82097"/>
            <a:ext cx="7886700" cy="2447628"/>
          </a:xfrm>
        </p:spPr>
        <p:txBody>
          <a:bodyPr>
            <a:normAutofit/>
          </a:bodyPr>
          <a:lstStyle/>
          <a:p>
            <a:r>
              <a:rPr lang="en-US" sz="2400" dirty="0"/>
              <a:t>Driverless</a:t>
            </a:r>
          </a:p>
          <a:p>
            <a:r>
              <a:rPr lang="en-US" sz="2400" dirty="0"/>
              <a:t>Network Scanning </a:t>
            </a:r>
            <a:r>
              <a:rPr lang="en-US" sz="2400" dirty="0" smtClean="0"/>
              <a:t>Protocol/Language</a:t>
            </a:r>
            <a:endParaRPr lang="en-US" sz="2400" dirty="0"/>
          </a:p>
          <a:p>
            <a:r>
              <a:rPr lang="en-US" sz="2400" dirty="0" smtClean="0"/>
              <a:t>Simplified application development</a:t>
            </a:r>
          </a:p>
          <a:p>
            <a:r>
              <a:rPr lang="en-US" sz="2400" dirty="0" smtClean="0"/>
              <a:t>Best user experience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4" name="Picture 4" descr="http://blogs.psychcentral.com/observations/files/2012/07/ID-100795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46" y="3544273"/>
            <a:ext cx="1972829" cy="12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twain.org/images/TWAIN-Direct-Logo-200x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46" y="1000846"/>
            <a:ext cx="2527918" cy="126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2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Format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697"/>
            <a:ext cx="8229600" cy="2238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Transfer fully formed files</a:t>
            </a:r>
          </a:p>
          <a:p>
            <a:r>
              <a:rPr lang="en-US" dirty="0" smtClean="0"/>
              <a:t>Uncompressed raster image data</a:t>
            </a:r>
          </a:p>
          <a:p>
            <a:r>
              <a:rPr lang="en-US" dirty="0" smtClean="0"/>
              <a:t>Common scanner compressions</a:t>
            </a:r>
          </a:p>
          <a:p>
            <a:r>
              <a:rPr lang="en-US" dirty="0" smtClean="0"/>
              <a:t>Secure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TIFF file forma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836" y="3040636"/>
            <a:ext cx="1547274" cy="15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DF file forma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683" y="3038904"/>
            <a:ext cx="1548989" cy="156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80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428"/>
            <a:ext cx="8229600" cy="30887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/>
              <a:t>Supports </a:t>
            </a:r>
            <a:r>
              <a:rPr lang="en-US" dirty="0" err="1"/>
              <a:t>req’d</a:t>
            </a:r>
            <a:r>
              <a:rPr lang="en-US" dirty="0"/>
              <a:t> data </a:t>
            </a:r>
            <a:r>
              <a:rPr lang="en-US" dirty="0" smtClean="0"/>
              <a:t>formats</a:t>
            </a:r>
          </a:p>
          <a:p>
            <a:r>
              <a:rPr lang="en-US" dirty="0" smtClean="0"/>
              <a:t>Well known</a:t>
            </a:r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/>
              <a:t>Not </a:t>
            </a:r>
            <a:r>
              <a:rPr lang="en-US" dirty="0" smtClean="0"/>
              <a:t>actively maintained</a:t>
            </a:r>
            <a:endParaRPr lang="en-US" dirty="0"/>
          </a:p>
          <a:p>
            <a:r>
              <a:rPr lang="en-US" dirty="0" smtClean="0"/>
              <a:t>Ongoing B&amp;W </a:t>
            </a:r>
            <a:r>
              <a:rPr lang="en-US" dirty="0"/>
              <a:t>Pixel </a:t>
            </a:r>
            <a:r>
              <a:rPr lang="en-US" dirty="0" smtClean="0"/>
              <a:t>Gender</a:t>
            </a:r>
            <a:endParaRPr lang="en-US" dirty="0"/>
          </a:p>
          <a:p>
            <a:r>
              <a:rPr lang="en-US" dirty="0" smtClean="0"/>
              <a:t>Ongoing JPEG reader support</a:t>
            </a:r>
          </a:p>
          <a:p>
            <a:r>
              <a:rPr lang="en-US" dirty="0" smtClean="0"/>
              <a:t>No standard Encryption / Signing support</a:t>
            </a:r>
          </a:p>
          <a:p>
            <a:r>
              <a:rPr lang="en-US" dirty="0" smtClean="0"/>
              <a:t>No native support on popular mobile platforms</a:t>
            </a:r>
          </a:p>
          <a:p>
            <a:r>
              <a:rPr lang="en-US" dirty="0" smtClean="0"/>
              <a:t>Meta data typically stored in separate files</a:t>
            </a:r>
          </a:p>
          <a:p>
            <a:endParaRPr lang="en-US" dirty="0"/>
          </a:p>
        </p:txBody>
      </p:sp>
      <p:pic>
        <p:nvPicPr>
          <p:cNvPr id="4" name="Picture 2" descr="Image result for TIFF file forma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74" y="2133876"/>
            <a:ext cx="1547274" cy="15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3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Twain Presentation Template</Template>
  <TotalTime>3368</TotalTime>
  <Words>2551</Words>
  <Application>Microsoft Office PowerPoint</Application>
  <PresentationFormat>On-screen Show (16:9)</PresentationFormat>
  <Paragraphs>319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1_Office Theme</vt:lpstr>
      <vt:lpstr>Introduction to PDF Raster </vt:lpstr>
      <vt:lpstr>Agenda</vt:lpstr>
      <vt:lpstr>What is TWAIN and Who is the TWG?</vt:lpstr>
      <vt:lpstr>What is TWAIN and Who is the TWG?</vt:lpstr>
      <vt:lpstr>PowerPoint Presentation</vt:lpstr>
      <vt:lpstr>Why PDF/raster?</vt:lpstr>
      <vt:lpstr>TWAIN Direct Goals</vt:lpstr>
      <vt:lpstr>Data Format Goals</vt:lpstr>
      <vt:lpstr>TIFF</vt:lpstr>
      <vt:lpstr>PDF</vt:lpstr>
      <vt:lpstr>What is PDF/raster?</vt:lpstr>
      <vt:lpstr>PDF/raster</vt:lpstr>
      <vt:lpstr>Identification and Version</vt:lpstr>
      <vt:lpstr>PDF Subset - Unencrypted</vt:lpstr>
      <vt:lpstr>PDF Subset - Encrypted</vt:lpstr>
      <vt:lpstr>PDF Subset – Unencrypted and Encrypted</vt:lpstr>
      <vt:lpstr>Catalog Dictionary</vt:lpstr>
      <vt:lpstr>Metadata</vt:lpstr>
      <vt:lpstr>Page Objects</vt:lpstr>
      <vt:lpstr>PageObject - highlights</vt:lpstr>
      <vt:lpstr>Strips</vt:lpstr>
      <vt:lpstr>Strips - Bitonal</vt:lpstr>
      <vt:lpstr>Strips - Grayscale</vt:lpstr>
      <vt:lpstr>Strips - RGB </vt:lpstr>
      <vt:lpstr>Incremental Updates</vt:lpstr>
      <vt:lpstr>Encryption</vt:lpstr>
      <vt:lpstr>Short distance to PDF/A</vt:lpstr>
      <vt:lpstr>Challenges</vt:lpstr>
      <vt:lpstr>When, Where can I get it?</vt:lpstr>
      <vt:lpstr>PowerPoint Presentation</vt:lpstr>
      <vt:lpstr>Schedule</vt:lpstr>
      <vt:lpstr>Replace TIFF?</vt:lpstr>
      <vt:lpstr>For More Information…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JonHarju</dc:creator>
  <cp:lastModifiedBy>Jon Harju</cp:lastModifiedBy>
  <cp:revision>281</cp:revision>
  <dcterms:created xsi:type="dcterms:W3CDTF">2015-07-30T17:29:30Z</dcterms:created>
  <dcterms:modified xsi:type="dcterms:W3CDTF">2017-05-16T07:47:53Z</dcterms:modified>
</cp:coreProperties>
</file>