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1209" r:id="rId2"/>
    <p:sldId id="1361" r:id="rId3"/>
    <p:sldId id="1362" r:id="rId4"/>
    <p:sldId id="1290" r:id="rId5"/>
    <p:sldId id="1363" r:id="rId6"/>
    <p:sldId id="1364" r:id="rId7"/>
    <p:sldId id="1330" r:id="rId8"/>
    <p:sldId id="1372" r:id="rId9"/>
    <p:sldId id="1371" r:id="rId10"/>
    <p:sldId id="1370" r:id="rId11"/>
    <p:sldId id="1369" r:id="rId12"/>
    <p:sldId id="1368" r:id="rId13"/>
    <p:sldId id="1331" r:id="rId14"/>
    <p:sldId id="1373" r:id="rId15"/>
    <p:sldId id="1366" r:id="rId16"/>
    <p:sldId id="1374" r:id="rId17"/>
    <p:sldId id="1375" r:id="rId18"/>
    <p:sldId id="1376" r:id="rId19"/>
    <p:sldId id="1380" r:id="rId20"/>
    <p:sldId id="1377" r:id="rId21"/>
    <p:sldId id="1378" r:id="rId22"/>
    <p:sldId id="1379" r:id="rId23"/>
    <p:sldId id="1346" r:id="rId24"/>
    <p:sldId id="1333" r:id="rId25"/>
    <p:sldId id="1381" r:id="rId26"/>
    <p:sldId id="1382" r:id="rId27"/>
    <p:sldId id="1383" r:id="rId28"/>
    <p:sldId id="1384" r:id="rId29"/>
    <p:sldId id="1385" r:id="rId30"/>
    <p:sldId id="1386" r:id="rId31"/>
    <p:sldId id="1387" r:id="rId32"/>
    <p:sldId id="1388" r:id="rId33"/>
    <p:sldId id="1339" r:id="rId34"/>
    <p:sldId id="1389" r:id="rId35"/>
    <p:sldId id="1391" r:id="rId36"/>
    <p:sldId id="1392" r:id="rId37"/>
    <p:sldId id="1390" r:id="rId38"/>
    <p:sldId id="1340" r:id="rId39"/>
    <p:sldId id="1393" r:id="rId40"/>
    <p:sldId id="1343" r:id="rId41"/>
    <p:sldId id="1394" r:id="rId42"/>
    <p:sldId id="1347" r:id="rId43"/>
    <p:sldId id="1396" r:id="rId44"/>
    <p:sldId id="1397" r:id="rId45"/>
    <p:sldId id="1409" r:id="rId46"/>
    <p:sldId id="1400" r:id="rId47"/>
    <p:sldId id="1401" r:id="rId48"/>
    <p:sldId id="1399" r:id="rId49"/>
    <p:sldId id="1349" r:id="rId50"/>
    <p:sldId id="1352" r:id="rId51"/>
    <p:sldId id="1334" r:id="rId52"/>
    <p:sldId id="1402" r:id="rId53"/>
    <p:sldId id="1403" r:id="rId54"/>
    <p:sldId id="1406" r:id="rId55"/>
    <p:sldId id="1407" r:id="rId56"/>
    <p:sldId id="1408" r:id="rId57"/>
    <p:sldId id="1280" r:id="rId58"/>
    <p:sldId id="1281" r:id="rId59"/>
    <p:sldId id="1295" r:id="rId60"/>
    <p:sldId id="1353" r:id="rId61"/>
    <p:sldId id="1210" r:id="rId62"/>
    <p:sldId id="1328" r:id="rId63"/>
    <p:sldId id="1354" r:id="rId64"/>
    <p:sldId id="1355" r:id="rId65"/>
    <p:sldId id="1356" r:id="rId66"/>
    <p:sldId id="1357" r:id="rId67"/>
    <p:sldId id="1358" r:id="rId68"/>
    <p:sldId id="1359" r:id="rId69"/>
    <p:sldId id="1360" r:id="rId70"/>
    <p:sldId id="1348" r:id="rId71"/>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4D"/>
    <a:srgbClr val="E69F00"/>
    <a:srgbClr val="D55E00"/>
    <a:srgbClr val="FF9A4D"/>
    <a:srgbClr val="920000"/>
    <a:srgbClr val="9D2235"/>
    <a:srgbClr val="9572B2"/>
    <a:srgbClr val="333333"/>
    <a:srgbClr val="0067B1"/>
    <a:srgbClr val="C6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430" autoAdjust="0"/>
  </p:normalViewPr>
  <p:slideViewPr>
    <p:cSldViewPr snapToGrid="0" snapToObjects="1">
      <p:cViewPr varScale="1">
        <p:scale>
          <a:sx n="163" d="100"/>
          <a:sy n="163" d="100"/>
        </p:scale>
        <p:origin x="1782" y="132"/>
      </p:cViewPr>
      <p:guideLst>
        <p:guide orient="horz" pos="1620"/>
        <p:guide pos="2880"/>
      </p:guideLst>
    </p:cSldViewPr>
  </p:slideViewPr>
  <p:notesTextViewPr>
    <p:cViewPr>
      <p:scale>
        <a:sx n="176" d="100"/>
        <a:sy n="176" d="100"/>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4E05D-C217-4EDC-A234-070B1B5C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5DD5EB-189C-4DE1-9B6B-CA8779A7B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A5826-D732-48AF-8BA4-2577416F7FDC}" type="datetimeFigureOut">
              <a:rPr lang="en-US" smtClean="0"/>
              <a:t>6/16/2023</a:t>
            </a:fld>
            <a:endParaRPr lang="en-US"/>
          </a:p>
        </p:txBody>
      </p:sp>
      <p:sp>
        <p:nvSpPr>
          <p:cNvPr id="4" name="Footer Placeholder 3">
            <a:extLst>
              <a:ext uri="{FF2B5EF4-FFF2-40B4-BE49-F238E27FC236}">
                <a16:creationId xmlns:a16="http://schemas.microsoft.com/office/drawing/2014/main" id="{73DB34D7-26E2-4211-98E2-98928C63A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862AC-B259-423A-88E4-DE1B09793F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F8D34-19CB-4101-8112-03BE7EE4FF1F}" type="slidenum">
              <a:rPr lang="en-US" smtClean="0"/>
              <a:t>‹#›</a:t>
            </a:fld>
            <a:endParaRPr lang="en-US"/>
          </a:p>
        </p:txBody>
      </p:sp>
    </p:spTree>
    <p:extLst>
      <p:ext uri="{BB962C8B-B14F-4D97-AF65-F5344CB8AC3E}">
        <p14:creationId xmlns:p14="http://schemas.microsoft.com/office/powerpoint/2010/main" val="283784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34B77-6F8F-46C2-8C89-03A0A77F8E1F}" type="datetimeFigureOut">
              <a:rPr lang="en-US" smtClean="0"/>
              <a:t>6/16/2023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FAD9F-F2D8-4FFF-89D4-F8A81DE286AE}" type="slidenum">
              <a:rPr lang="en-US" smtClean="0"/>
              <a:t>‹#›</a:t>
            </a:fld>
            <a:endParaRPr lang="en-US"/>
          </a:p>
        </p:txBody>
      </p:sp>
    </p:spTree>
    <p:extLst>
      <p:ext uri="{BB962C8B-B14F-4D97-AF65-F5344CB8AC3E}">
        <p14:creationId xmlns:p14="http://schemas.microsoft.com/office/powerpoint/2010/main" val="1074072769"/>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Hi everyone, my name is Gregg Thomas and I’m from the informatics group at Harvard. Today I’ll be talking about our project to quantify reference bias in comparative genomics.</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a:t>
            </a:fld>
            <a:endParaRPr lang="en-US"/>
          </a:p>
        </p:txBody>
      </p:sp>
    </p:spTree>
    <p:extLst>
      <p:ext uri="{BB962C8B-B14F-4D97-AF65-F5344CB8AC3E}">
        <p14:creationId xmlns:p14="http://schemas.microsoft.com/office/powerpoint/2010/main" val="33925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purple points are samples of the burrowing owl, one of which is also the reference genome used for read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10</a:t>
            </a:fld>
            <a:endParaRPr lang="en-US"/>
          </a:p>
        </p:txBody>
      </p:sp>
    </p:spTree>
    <p:extLst>
      <p:ext uri="{BB962C8B-B14F-4D97-AF65-F5344CB8AC3E}">
        <p14:creationId xmlns:p14="http://schemas.microsoft.com/office/powerpoint/2010/main" val="100733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green point belongs to a different species but was still mapped to the burrowing owl genome, and you can see a shift on the x-axis. While all the burrowing owl samples have almost 100% of reads mapped, this sample has about 80%.</a:t>
            </a:r>
          </a:p>
        </p:txBody>
      </p:sp>
      <p:sp>
        <p:nvSpPr>
          <p:cNvPr id="4" name="Slide Number Placeholder 3"/>
          <p:cNvSpPr>
            <a:spLocks noGrp="1"/>
          </p:cNvSpPr>
          <p:nvPr>
            <p:ph type="sldNum" sz="quarter" idx="5"/>
          </p:nvPr>
        </p:nvSpPr>
        <p:spPr/>
        <p:txBody>
          <a:bodyPr/>
          <a:lstStyle/>
          <a:p>
            <a:fld id="{710FAD9F-F2D8-4FFF-89D4-F8A81DE286AE}" type="slidenum">
              <a:rPr lang="en-US" smtClean="0"/>
              <a:t>11</a:t>
            </a:fld>
            <a:endParaRPr lang="en-US"/>
          </a:p>
        </p:txBody>
      </p:sp>
    </p:spTree>
    <p:extLst>
      <p:ext uri="{BB962C8B-B14F-4D97-AF65-F5344CB8AC3E}">
        <p14:creationId xmlns:p14="http://schemas.microsoft.com/office/powerpoint/2010/main" val="242798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pervasive across many re-sampling projects.</a:t>
            </a:r>
          </a:p>
        </p:txBody>
      </p:sp>
      <p:sp>
        <p:nvSpPr>
          <p:cNvPr id="4" name="Slide Number Placeholder 3"/>
          <p:cNvSpPr>
            <a:spLocks noGrp="1"/>
          </p:cNvSpPr>
          <p:nvPr>
            <p:ph type="sldNum" sz="quarter" idx="5"/>
          </p:nvPr>
        </p:nvSpPr>
        <p:spPr/>
        <p:txBody>
          <a:bodyPr/>
          <a:lstStyle/>
          <a:p>
            <a:fld id="{710FAD9F-F2D8-4FFF-89D4-F8A81DE286AE}" type="slidenum">
              <a:rPr lang="en-US" smtClean="0"/>
              <a:t>12</a:t>
            </a:fld>
            <a:endParaRPr lang="en-US"/>
          </a:p>
        </p:txBody>
      </p:sp>
    </p:spTree>
    <p:extLst>
      <p:ext uri="{BB962C8B-B14F-4D97-AF65-F5344CB8AC3E}">
        <p14:creationId xmlns:p14="http://schemas.microsoft.com/office/powerpoint/2010/main" val="2476980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unmapped reads can have affects on downstream analyses. I’m not aware of many explicit examples of this in the literature, but this one is really nice. In this paper, Armstrong et al. show that when different species of felids are mapped to a genome from their own species in blue, estimates of heterozygosity go up compared to when they are all mapped to the domestic cat genome in red.</a:t>
            </a:r>
          </a:p>
        </p:txBody>
      </p:sp>
      <p:sp>
        <p:nvSpPr>
          <p:cNvPr id="4" name="Slide Number Placeholder 3"/>
          <p:cNvSpPr>
            <a:spLocks noGrp="1"/>
          </p:cNvSpPr>
          <p:nvPr>
            <p:ph type="sldNum" sz="quarter" idx="5"/>
          </p:nvPr>
        </p:nvSpPr>
        <p:spPr/>
        <p:txBody>
          <a:bodyPr/>
          <a:lstStyle/>
          <a:p>
            <a:fld id="{710FAD9F-F2D8-4FFF-89D4-F8A81DE286AE}" type="slidenum">
              <a:rPr lang="en-US" smtClean="0"/>
              <a:t>13</a:t>
            </a:fld>
            <a:endParaRPr lang="en-US"/>
          </a:p>
        </p:txBody>
      </p:sp>
    </p:spTree>
    <p:extLst>
      <p:ext uri="{BB962C8B-B14F-4D97-AF65-F5344CB8AC3E}">
        <p14:creationId xmlns:p14="http://schemas.microsoft.com/office/powerpoint/2010/main" val="3584116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be a case of the variation in some reads preventing them from mapping to a diverged reference, but being able to be mapped in a closer reference and subsequently those variants being captured in these estimates of heterozygosity.</a:t>
            </a:r>
          </a:p>
        </p:txBody>
      </p:sp>
      <p:sp>
        <p:nvSpPr>
          <p:cNvPr id="4" name="Slide Number Placeholder 3"/>
          <p:cNvSpPr>
            <a:spLocks noGrp="1"/>
          </p:cNvSpPr>
          <p:nvPr>
            <p:ph type="sldNum" sz="quarter" idx="5"/>
          </p:nvPr>
        </p:nvSpPr>
        <p:spPr/>
        <p:txBody>
          <a:bodyPr/>
          <a:lstStyle/>
          <a:p>
            <a:fld id="{710FAD9F-F2D8-4FFF-89D4-F8A81DE286AE}" type="slidenum">
              <a:rPr lang="en-US" smtClean="0"/>
              <a:t>14</a:t>
            </a:fld>
            <a:endParaRPr lang="en-US"/>
          </a:p>
        </p:txBody>
      </p:sp>
    </p:spTree>
    <p:extLst>
      <p:ext uri="{BB962C8B-B14F-4D97-AF65-F5344CB8AC3E}">
        <p14:creationId xmlns:p14="http://schemas.microsoft.com/office/powerpoint/2010/main" val="3141553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Strangely enough, the only other explicit test for reference bias I’ve found show’s an opposite pattern. Here, Prasad et al. map the genome of the beluga whale to reference genomes from various other species, here listed on the x-axis in increasing levels of divergence from the beluga. They actually observe increased heterozygosity with increased divergence, unlike what Armstrong et al. saw in the cats. They attribute this to possible mis-alignments, and various other methods they tried suggest different results.</a:t>
            </a:r>
          </a:p>
        </p:txBody>
      </p:sp>
      <p:sp>
        <p:nvSpPr>
          <p:cNvPr id="4" name="Slide Number Placeholder 3"/>
          <p:cNvSpPr>
            <a:spLocks noGrp="1"/>
          </p:cNvSpPr>
          <p:nvPr>
            <p:ph type="sldNum" sz="quarter" idx="5"/>
          </p:nvPr>
        </p:nvSpPr>
        <p:spPr/>
        <p:txBody>
          <a:bodyPr/>
          <a:lstStyle/>
          <a:p>
            <a:fld id="{710FAD9F-F2D8-4FFF-89D4-F8A81DE286AE}" type="slidenum">
              <a:rPr lang="en-US" smtClean="0"/>
              <a:t>15</a:t>
            </a:fld>
            <a:endParaRPr lang="en-US"/>
          </a:p>
        </p:txBody>
      </p:sp>
    </p:spTree>
    <p:extLst>
      <p:ext uri="{BB962C8B-B14F-4D97-AF65-F5344CB8AC3E}">
        <p14:creationId xmlns:p14="http://schemas.microsoft.com/office/powerpoint/2010/main" val="99715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clearly reference bias is a problem, but we don’t really know a lot about it, and we wanted to rigorously quantify it by using simulations.</a:t>
            </a:r>
          </a:p>
        </p:txBody>
      </p:sp>
      <p:sp>
        <p:nvSpPr>
          <p:cNvPr id="4" name="Slide Number Placeholder 3"/>
          <p:cNvSpPr>
            <a:spLocks noGrp="1"/>
          </p:cNvSpPr>
          <p:nvPr>
            <p:ph type="sldNum" sz="quarter" idx="5"/>
          </p:nvPr>
        </p:nvSpPr>
        <p:spPr/>
        <p:txBody>
          <a:bodyPr/>
          <a:lstStyle/>
          <a:p>
            <a:fld id="{710FAD9F-F2D8-4FFF-89D4-F8A81DE286AE}" type="slidenum">
              <a:rPr lang="en-US" smtClean="0"/>
              <a:t>16</a:t>
            </a:fld>
            <a:endParaRPr lang="en-US"/>
          </a:p>
        </p:txBody>
      </p:sp>
    </p:spTree>
    <p:extLst>
      <p:ext uri="{BB962C8B-B14F-4D97-AF65-F5344CB8AC3E}">
        <p14:creationId xmlns:p14="http://schemas.microsoft.com/office/powerpoint/2010/main" val="4163857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I’ll briefly outline our simulation workflow. First, we needed to simulate diverged genomes from which we’d simulate reads to map.</a:t>
            </a:r>
          </a:p>
        </p:txBody>
      </p:sp>
      <p:sp>
        <p:nvSpPr>
          <p:cNvPr id="4" name="Slide Number Placeholder 3"/>
          <p:cNvSpPr>
            <a:spLocks noGrp="1"/>
          </p:cNvSpPr>
          <p:nvPr>
            <p:ph type="sldNum" sz="quarter" idx="5"/>
          </p:nvPr>
        </p:nvSpPr>
        <p:spPr/>
        <p:txBody>
          <a:bodyPr/>
          <a:lstStyle/>
          <a:p>
            <a:fld id="{710FAD9F-F2D8-4FFF-89D4-F8A81DE286AE}" type="slidenum">
              <a:rPr lang="en-US" smtClean="0"/>
              <a:t>17</a:t>
            </a:fld>
            <a:endParaRPr lang="en-US"/>
          </a:p>
        </p:txBody>
      </p:sp>
    </p:spTree>
    <p:extLst>
      <p:ext uri="{BB962C8B-B14F-4D97-AF65-F5344CB8AC3E}">
        <p14:creationId xmlns:p14="http://schemas.microsoft.com/office/powerpoint/2010/main" val="1220167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did this based off of the mouse reference genome. We could’ve chosen any genome to do this, but I’m familiar with the mouse genome and it is chromosome level and well annotated, so this seemed good.</a:t>
            </a:r>
          </a:p>
          <a:p>
            <a:r>
              <a:rPr lang="en-US" dirty="0"/>
              <a:t>And we inserted variation at between 2 and 10% of sites.</a:t>
            </a:r>
          </a:p>
        </p:txBody>
      </p:sp>
      <p:sp>
        <p:nvSpPr>
          <p:cNvPr id="4" name="Slide Number Placeholder 3"/>
          <p:cNvSpPr>
            <a:spLocks noGrp="1"/>
          </p:cNvSpPr>
          <p:nvPr>
            <p:ph type="sldNum" sz="quarter" idx="5"/>
          </p:nvPr>
        </p:nvSpPr>
        <p:spPr/>
        <p:txBody>
          <a:bodyPr/>
          <a:lstStyle/>
          <a:p>
            <a:fld id="{710FAD9F-F2D8-4FFF-89D4-F8A81DE286AE}" type="slidenum">
              <a:rPr lang="en-US" smtClean="0"/>
              <a:t>18</a:t>
            </a:fld>
            <a:endParaRPr lang="en-US"/>
          </a:p>
        </p:txBody>
      </p:sp>
    </p:spTree>
    <p:extLst>
      <p:ext uri="{BB962C8B-B14F-4D97-AF65-F5344CB8AC3E}">
        <p14:creationId xmlns:p14="http://schemas.microsoft.com/office/powerpoint/2010/main" val="688140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took each of these genomes and simulated short reads with them. And for now we’ve only done 30X coverage and 0.5% heterozygosity.</a:t>
            </a:r>
          </a:p>
        </p:txBody>
      </p:sp>
      <p:sp>
        <p:nvSpPr>
          <p:cNvPr id="4" name="Slide Number Placeholder 3"/>
          <p:cNvSpPr>
            <a:spLocks noGrp="1"/>
          </p:cNvSpPr>
          <p:nvPr>
            <p:ph type="sldNum" sz="quarter" idx="5"/>
          </p:nvPr>
        </p:nvSpPr>
        <p:spPr/>
        <p:txBody>
          <a:bodyPr/>
          <a:lstStyle/>
          <a:p>
            <a:fld id="{710FAD9F-F2D8-4FFF-89D4-F8A81DE286AE}" type="slidenum">
              <a:rPr lang="en-US" smtClean="0"/>
              <a:t>19</a:t>
            </a:fld>
            <a:endParaRPr lang="en-US"/>
          </a:p>
        </p:txBody>
      </p:sp>
    </p:spTree>
    <p:extLst>
      <p:ext uri="{BB962C8B-B14F-4D97-AF65-F5344CB8AC3E}">
        <p14:creationId xmlns:p14="http://schemas.microsoft.com/office/powerpoint/2010/main" val="269108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in …</a:t>
            </a:r>
          </a:p>
          <a:p>
            <a:endParaRPr lang="en-US" dirty="0"/>
          </a:p>
          <a:p>
            <a:r>
              <a:rPr lang="en-US" dirty="0"/>
              <a:t>And we’ve sampled a bunch of other species and sequenced their genomes. Since we’ve spent all this time getting this one high quality reference, we decide to just map the reads from these samples to it.</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a:t>
            </a:fld>
            <a:endParaRPr lang="en-US"/>
          </a:p>
        </p:txBody>
      </p:sp>
    </p:spTree>
    <p:extLst>
      <p:ext uri="{BB962C8B-B14F-4D97-AF65-F5344CB8AC3E}">
        <p14:creationId xmlns:p14="http://schemas.microsoft.com/office/powerpoint/2010/main" val="1034819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of these steps we used this read simulator called NEAT. For step one we just took the variants it inserted into the reads and put them into the mouse genome, and for the second step we actually used the reads.</a:t>
            </a:r>
          </a:p>
          <a:p>
            <a:endParaRPr lang="en-US" dirty="0"/>
          </a:p>
          <a:p>
            <a:r>
              <a:rPr lang="en-US" dirty="0"/>
              <a:t>The main reason we wanted to use NEAT for everything is that they provide as output from each run a golden BAM file and a golden VCF file containing the true locations of where reads should map and where variants were inserted. So this gives us and easy comparison for each level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20</a:t>
            </a:fld>
            <a:endParaRPr lang="en-US"/>
          </a:p>
        </p:txBody>
      </p:sp>
    </p:spTree>
    <p:extLst>
      <p:ext uri="{BB962C8B-B14F-4D97-AF65-F5344CB8AC3E}">
        <p14:creationId xmlns:p14="http://schemas.microsoft.com/office/powerpoint/2010/main" val="1409867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mapped the simulated reads from each diverged genome back to the original mouse genome and called variants in a pretty typical way with BWA and GATK.</a:t>
            </a:r>
          </a:p>
        </p:txBody>
      </p:sp>
      <p:sp>
        <p:nvSpPr>
          <p:cNvPr id="4" name="Slide Number Placeholder 3"/>
          <p:cNvSpPr>
            <a:spLocks noGrp="1"/>
          </p:cNvSpPr>
          <p:nvPr>
            <p:ph type="sldNum" sz="quarter" idx="5"/>
          </p:nvPr>
        </p:nvSpPr>
        <p:spPr/>
        <p:txBody>
          <a:bodyPr/>
          <a:lstStyle/>
          <a:p>
            <a:fld id="{710FAD9F-F2D8-4FFF-89D4-F8A81DE286AE}" type="slidenum">
              <a:rPr lang="en-US" smtClean="0"/>
              <a:t>21</a:t>
            </a:fld>
            <a:endParaRPr lang="en-US"/>
          </a:p>
        </p:txBody>
      </p:sp>
    </p:spTree>
    <p:extLst>
      <p:ext uri="{BB962C8B-B14F-4D97-AF65-F5344CB8AC3E}">
        <p14:creationId xmlns:p14="http://schemas.microsoft.com/office/powerpoint/2010/main" val="1700712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each of these we’ll assess accuracy of both the mapped reads and the called variants</a:t>
            </a:r>
          </a:p>
        </p:txBody>
      </p:sp>
      <p:sp>
        <p:nvSpPr>
          <p:cNvPr id="4" name="Slide Number Placeholder 3"/>
          <p:cNvSpPr>
            <a:spLocks noGrp="1"/>
          </p:cNvSpPr>
          <p:nvPr>
            <p:ph type="sldNum" sz="quarter" idx="5"/>
          </p:nvPr>
        </p:nvSpPr>
        <p:spPr/>
        <p:txBody>
          <a:bodyPr/>
          <a:lstStyle/>
          <a:p>
            <a:fld id="{710FAD9F-F2D8-4FFF-89D4-F8A81DE286AE}" type="slidenum">
              <a:rPr lang="en-US" smtClean="0"/>
              <a:t>22</a:t>
            </a:fld>
            <a:endParaRPr lang="en-US"/>
          </a:p>
        </p:txBody>
      </p:sp>
    </p:spTree>
    <p:extLst>
      <p:ext uri="{BB962C8B-B14F-4D97-AF65-F5344CB8AC3E}">
        <p14:creationId xmlns:p14="http://schemas.microsoft.com/office/powerpoint/2010/main" val="2373162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essentially sets us up with this situation except we know the actual level of divergence to compare to. So we’ll be able to fill in these question marks and quantify how divergence effects reference bias</a:t>
            </a:r>
          </a:p>
        </p:txBody>
      </p:sp>
      <p:sp>
        <p:nvSpPr>
          <p:cNvPr id="4" name="Slide Number Placeholder 3"/>
          <p:cNvSpPr>
            <a:spLocks noGrp="1"/>
          </p:cNvSpPr>
          <p:nvPr>
            <p:ph type="sldNum" sz="quarter" idx="5"/>
          </p:nvPr>
        </p:nvSpPr>
        <p:spPr/>
        <p:txBody>
          <a:bodyPr/>
          <a:lstStyle/>
          <a:p>
            <a:fld id="{710FAD9F-F2D8-4FFF-89D4-F8A81DE286AE}" type="slidenum">
              <a:rPr lang="en-US" smtClean="0"/>
              <a:t>23</a:t>
            </a:fld>
            <a:endParaRPr lang="en-US"/>
          </a:p>
        </p:txBody>
      </p:sp>
    </p:spTree>
    <p:extLst>
      <p:ext uri="{BB962C8B-B14F-4D97-AF65-F5344CB8AC3E}">
        <p14:creationId xmlns:p14="http://schemas.microsoft.com/office/powerpoint/2010/main" val="4212139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we find… </a:t>
            </a:r>
          </a:p>
          <a:p>
            <a:r>
              <a:rPr lang="en-US" dirty="0"/>
              <a:t>First I want to present just a sanity check from our simulations. Here on the x-axis I’m showing the specified divergence level for each simulation, and on the y-axis the actual percentage of sites with SNPs inserted in the golden VCF file.</a:t>
            </a:r>
          </a:p>
          <a:p>
            <a:endParaRPr lang="en-US" dirty="0"/>
          </a:p>
          <a:p>
            <a:r>
              <a:rPr lang="en-US" dirty="0"/>
              <a:t>The dashed grey line is the 1 to 1 line, which is where we hope our simulations fall. Each dot represents one simulated genome. And you can see the program is doing pretty well.</a:t>
            </a:r>
          </a:p>
        </p:txBody>
      </p:sp>
      <p:sp>
        <p:nvSpPr>
          <p:cNvPr id="4" name="Slide Number Placeholder 3"/>
          <p:cNvSpPr>
            <a:spLocks noGrp="1"/>
          </p:cNvSpPr>
          <p:nvPr>
            <p:ph type="sldNum" sz="quarter" idx="5"/>
          </p:nvPr>
        </p:nvSpPr>
        <p:spPr/>
        <p:txBody>
          <a:bodyPr/>
          <a:lstStyle/>
          <a:p>
            <a:fld id="{710FAD9F-F2D8-4FFF-89D4-F8A81DE286AE}" type="slidenum">
              <a:rPr lang="en-US" smtClean="0"/>
              <a:t>24</a:t>
            </a:fld>
            <a:endParaRPr lang="en-US"/>
          </a:p>
        </p:txBody>
      </p:sp>
    </p:spTree>
    <p:extLst>
      <p:ext uri="{BB962C8B-B14F-4D97-AF65-F5344CB8AC3E}">
        <p14:creationId xmlns:p14="http://schemas.microsoft.com/office/powerpoint/2010/main" val="2062692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as divergence increases we are slightly under-simulating variants. We think this is probably due to the simulator double-hitting sites more often as divergence increases. But I just wanted to show this because later on when I compare to expected levels of divergence, I’ll keep labeling as what we simulated, but the underlying numbers are actually slightly lower in some cases.</a:t>
            </a:r>
          </a:p>
        </p:txBody>
      </p:sp>
      <p:sp>
        <p:nvSpPr>
          <p:cNvPr id="4" name="Slide Number Placeholder 3"/>
          <p:cNvSpPr>
            <a:spLocks noGrp="1"/>
          </p:cNvSpPr>
          <p:nvPr>
            <p:ph type="sldNum" sz="quarter" idx="5"/>
          </p:nvPr>
        </p:nvSpPr>
        <p:spPr/>
        <p:txBody>
          <a:bodyPr/>
          <a:lstStyle/>
          <a:p>
            <a:fld id="{710FAD9F-F2D8-4FFF-89D4-F8A81DE286AE}" type="slidenum">
              <a:rPr lang="en-US" smtClean="0"/>
              <a:t>25</a:t>
            </a:fld>
            <a:endParaRPr lang="en-US"/>
          </a:p>
        </p:txBody>
      </p:sp>
    </p:spTree>
    <p:extLst>
      <p:ext uri="{BB962C8B-B14F-4D97-AF65-F5344CB8AC3E}">
        <p14:creationId xmlns:p14="http://schemas.microsoft.com/office/powerpoint/2010/main" val="707927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show how well the simulated reads are mapped back to the original genome for each level of divergence. And I’ll do this by showing proportional bar plots where on the x-axis we have the proportion of reads broken up into different categories based on these colors. I think most of these are self-explanatory, except for “Close map”, which means that read mapped within 1 read length (which is 150bp) of the true mapping position.</a:t>
            </a:r>
          </a:p>
          <a:p>
            <a:endParaRPr lang="en-US" dirty="0"/>
          </a:p>
          <a:p>
            <a:r>
              <a:rPr lang="en-US" dirty="0"/>
              <a:t>And on the y-axis we have the different simulations.</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26</a:t>
            </a:fld>
            <a:endParaRPr lang="en-US"/>
          </a:p>
        </p:txBody>
      </p:sp>
    </p:spTree>
    <p:extLst>
      <p:ext uri="{BB962C8B-B14F-4D97-AF65-F5344CB8AC3E}">
        <p14:creationId xmlns:p14="http://schemas.microsoft.com/office/powerpoint/2010/main" val="1407626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our reads simulated with 2% sequence divergence. Here we see that 80% of reads map exactly where they should, these are the ones in light blue in the bar. I think this is good, but it is still kind of striking that nearly 12% of reads are unmapped, that’s this chunk in red.</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27</a:t>
            </a:fld>
            <a:endParaRPr lang="en-US"/>
          </a:p>
        </p:txBody>
      </p:sp>
    </p:spTree>
    <p:extLst>
      <p:ext uri="{BB962C8B-B14F-4D97-AF65-F5344CB8AC3E}">
        <p14:creationId xmlns:p14="http://schemas.microsoft.com/office/powerpoint/2010/main" val="1631581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we expected, the proportion of unmapped reads increases with divergence from the reference. But I was surprised by the extent of this increase: at 10% divergence only 38% of reads map correctly and 41% are unmapped! We also see an increase in the number of reads that map close to their expected position, but not exactly correctly.</a:t>
            </a:r>
          </a:p>
          <a:p>
            <a:endParaRPr lang="en-US" dirty="0"/>
          </a:p>
          <a:p>
            <a:endParaRPr lang="en-US" dirty="0"/>
          </a:p>
          <a:p>
            <a:r>
              <a:rPr lang="en-US" dirty="0"/>
              <a:t>Get examples?</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28</a:t>
            </a:fld>
            <a:endParaRPr lang="en-US"/>
          </a:p>
        </p:txBody>
      </p:sp>
    </p:spTree>
    <p:extLst>
      <p:ext uri="{BB962C8B-B14F-4D97-AF65-F5344CB8AC3E}">
        <p14:creationId xmlns:p14="http://schemas.microsoft.com/office/powerpoint/2010/main" val="389076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noticed that the number of unmapped reads increases almost linearly, which I’ve approximated here just by drawing a line over the red bars. This is interesting and suggests that we could possibly model this and estimate sequence divergence between genomes just based on the number of unmapped reads between them. Of course, real data is a lot messier than this so who knows if that will hold true.</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29</a:t>
            </a:fld>
            <a:endParaRPr lang="en-US"/>
          </a:p>
        </p:txBody>
      </p:sp>
    </p:spTree>
    <p:extLst>
      <p:ext uri="{BB962C8B-B14F-4D97-AF65-F5344CB8AC3E}">
        <p14:creationId xmlns:p14="http://schemas.microsoft.com/office/powerpoint/2010/main" val="3227784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samples exist at varying levels of divergence, which we probably don’t know ahead of time, but for this cartoon we do…</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a:t>
            </a:fld>
            <a:endParaRPr lang="en-US"/>
          </a:p>
        </p:txBody>
      </p:sp>
    </p:spTree>
    <p:extLst>
      <p:ext uri="{BB962C8B-B14F-4D97-AF65-F5344CB8AC3E}">
        <p14:creationId xmlns:p14="http://schemas.microsoft.com/office/powerpoint/2010/main" val="164771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do something similar for the called variants. Here I’ll show you a similar proportional bar plot, but this time the x-axis has the proportion of SNPs called in various categories compared to where they were actually simulated. For example, true positive means we simulated a variant there, and we’ve correctly called it as homozygous alternate compared to the reference genome. </a:t>
            </a:r>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30</a:t>
            </a:fld>
            <a:endParaRPr lang="en-US"/>
          </a:p>
        </p:txBody>
      </p:sp>
    </p:spTree>
    <p:extLst>
      <p:ext uri="{BB962C8B-B14F-4D97-AF65-F5344CB8AC3E}">
        <p14:creationId xmlns:p14="http://schemas.microsoft.com/office/powerpoint/2010/main" val="2373322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expected with the increasing number of unmapped reads, we see an increasing number of false positive variant calls. That is, we simulated a variant at this position, but after read mapping and variant calling we failed to identify it. And these range from 7% of all variants at 2% sequence divergence to missing one third of all variants at 10% divergence.</a:t>
            </a:r>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31</a:t>
            </a:fld>
            <a:endParaRPr lang="en-US"/>
          </a:p>
        </p:txBody>
      </p:sp>
    </p:spTree>
    <p:extLst>
      <p:ext uri="{BB962C8B-B14F-4D97-AF65-F5344CB8AC3E}">
        <p14:creationId xmlns:p14="http://schemas.microsoft.com/office/powerpoint/2010/main" val="3108939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the proportion of false positive variant calls does not increase at all. In fact, there are barely any false positive calls. This is good and I think also expected especially in such a clean simulation: the variant caller isn’t going to call something that doesn’t exist in any of the reads, and unmapped reads shouldn’t somehow introduce evidence for variants that aren’t there.</a:t>
            </a:r>
          </a:p>
          <a:p>
            <a:endParaRPr lang="en-US" dirty="0"/>
          </a:p>
          <a:p>
            <a:r>
              <a:rPr lang="en-US" dirty="0"/>
              <a:t>Ok so, we clearly see that reference bias is an issue. It affects how reads map and subsequent variant calls. So what can we do about it?</a:t>
            </a:r>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32</a:t>
            </a:fld>
            <a:endParaRPr lang="en-US"/>
          </a:p>
        </p:txBody>
      </p:sp>
    </p:spTree>
    <p:extLst>
      <p:ext uri="{BB962C8B-B14F-4D97-AF65-F5344CB8AC3E}">
        <p14:creationId xmlns:p14="http://schemas.microsoft.com/office/powerpoint/2010/main" val="2798169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solution that we’ve proposed in the past is iterative mapping. So remember, our goal is to get these unmapped reads with lots of variation to map to the reference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33</a:t>
            </a:fld>
            <a:endParaRPr lang="en-US"/>
          </a:p>
        </p:txBody>
      </p:sp>
    </p:spTree>
    <p:extLst>
      <p:ext uri="{BB962C8B-B14F-4D97-AF65-F5344CB8AC3E}">
        <p14:creationId xmlns:p14="http://schemas.microsoft.com/office/powerpoint/2010/main" val="504524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iterative mapping, after the first round of mapping, you insert the variants called back into the reference genome, generating a sort of consensus pseudo-assembly for your new sample which includes all the variation you could capture.</a:t>
            </a:r>
          </a:p>
        </p:txBody>
      </p:sp>
      <p:sp>
        <p:nvSpPr>
          <p:cNvPr id="4" name="Slide Number Placeholder 3"/>
          <p:cNvSpPr>
            <a:spLocks noGrp="1"/>
          </p:cNvSpPr>
          <p:nvPr>
            <p:ph type="sldNum" sz="quarter" idx="5"/>
          </p:nvPr>
        </p:nvSpPr>
        <p:spPr/>
        <p:txBody>
          <a:bodyPr/>
          <a:lstStyle/>
          <a:p>
            <a:fld id="{710FAD9F-F2D8-4FFF-89D4-F8A81DE286AE}" type="slidenum">
              <a:rPr lang="en-US" smtClean="0"/>
              <a:t>34</a:t>
            </a:fld>
            <a:endParaRPr lang="en-US"/>
          </a:p>
        </p:txBody>
      </p:sp>
    </p:spTree>
    <p:extLst>
      <p:ext uri="{BB962C8B-B14F-4D97-AF65-F5344CB8AC3E}">
        <p14:creationId xmlns:p14="http://schemas.microsoft.com/office/powerpoint/2010/main" val="1887640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map your reads again, this time to the consensus.</a:t>
            </a:r>
          </a:p>
        </p:txBody>
      </p:sp>
      <p:sp>
        <p:nvSpPr>
          <p:cNvPr id="4" name="Slide Number Placeholder 3"/>
          <p:cNvSpPr>
            <a:spLocks noGrp="1"/>
          </p:cNvSpPr>
          <p:nvPr>
            <p:ph type="sldNum" sz="quarter" idx="5"/>
          </p:nvPr>
        </p:nvSpPr>
        <p:spPr/>
        <p:txBody>
          <a:bodyPr/>
          <a:lstStyle/>
          <a:p>
            <a:fld id="{710FAD9F-F2D8-4FFF-89D4-F8A81DE286AE}" type="slidenum">
              <a:rPr lang="en-US" smtClean="0"/>
              <a:t>35</a:t>
            </a:fld>
            <a:endParaRPr lang="en-US"/>
          </a:p>
        </p:txBody>
      </p:sp>
    </p:spTree>
    <p:extLst>
      <p:ext uri="{BB962C8B-B14F-4D97-AF65-F5344CB8AC3E}">
        <p14:creationId xmlns:p14="http://schemas.microsoft.com/office/powerpoint/2010/main" val="2221669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idea is that, since this consensus assembly already has some variation included…</a:t>
            </a:r>
          </a:p>
        </p:txBody>
      </p:sp>
      <p:sp>
        <p:nvSpPr>
          <p:cNvPr id="4" name="Slide Number Placeholder 3"/>
          <p:cNvSpPr>
            <a:spLocks noGrp="1"/>
          </p:cNvSpPr>
          <p:nvPr>
            <p:ph type="sldNum" sz="quarter" idx="5"/>
          </p:nvPr>
        </p:nvSpPr>
        <p:spPr/>
        <p:txBody>
          <a:bodyPr/>
          <a:lstStyle/>
          <a:p>
            <a:fld id="{710FAD9F-F2D8-4FFF-89D4-F8A81DE286AE}" type="slidenum">
              <a:rPr lang="en-US" smtClean="0"/>
              <a:t>36</a:t>
            </a:fld>
            <a:endParaRPr lang="en-US"/>
          </a:p>
        </p:txBody>
      </p:sp>
    </p:spTree>
    <p:extLst>
      <p:ext uri="{BB962C8B-B14F-4D97-AF65-F5344CB8AC3E}">
        <p14:creationId xmlns:p14="http://schemas.microsoft.com/office/powerpoint/2010/main" val="3300250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can serve as sort of an anchor point for these unmapped reads to match up to, hopefully allowing them to map and those other variants be called. And you can do this any number of times you want… generate another consensus with all the newly called variation, re-map, etc., possibly each time incorporating more variation.</a:t>
            </a:r>
          </a:p>
        </p:txBody>
      </p:sp>
      <p:sp>
        <p:nvSpPr>
          <p:cNvPr id="4" name="Slide Number Placeholder 3"/>
          <p:cNvSpPr>
            <a:spLocks noGrp="1"/>
          </p:cNvSpPr>
          <p:nvPr>
            <p:ph type="sldNum" sz="quarter" idx="5"/>
          </p:nvPr>
        </p:nvSpPr>
        <p:spPr/>
        <p:txBody>
          <a:bodyPr/>
          <a:lstStyle/>
          <a:p>
            <a:fld id="{710FAD9F-F2D8-4FFF-89D4-F8A81DE286AE}" type="slidenum">
              <a:rPr lang="en-US" smtClean="0"/>
              <a:t>37</a:t>
            </a:fld>
            <a:endParaRPr lang="en-US"/>
          </a:p>
        </p:txBody>
      </p:sp>
    </p:spTree>
    <p:extLst>
      <p:ext uri="{BB962C8B-B14F-4D97-AF65-F5344CB8AC3E}">
        <p14:creationId xmlns:p14="http://schemas.microsoft.com/office/powerpoint/2010/main" val="2475756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was done by Brice Sarver and Jeff Good in 2017 on a few species of mice, and you can clearly see, especially for more diverged species, Pahari, that at least two rounds of mapping increases estimates of divergence between this species and the lab mouse species </a:t>
            </a:r>
            <a:r>
              <a:rPr lang="en-US" dirty="0" err="1"/>
              <a:t>mus</a:t>
            </a:r>
            <a:r>
              <a:rPr lang="en-US" dirty="0"/>
              <a:t> musculus.</a:t>
            </a:r>
          </a:p>
        </p:txBody>
      </p:sp>
      <p:sp>
        <p:nvSpPr>
          <p:cNvPr id="4" name="Slide Number Placeholder 3"/>
          <p:cNvSpPr>
            <a:spLocks noGrp="1"/>
          </p:cNvSpPr>
          <p:nvPr>
            <p:ph type="sldNum" sz="quarter" idx="5"/>
          </p:nvPr>
        </p:nvSpPr>
        <p:spPr/>
        <p:txBody>
          <a:bodyPr/>
          <a:lstStyle/>
          <a:p>
            <a:fld id="{710FAD9F-F2D8-4FFF-89D4-F8A81DE286AE}" type="slidenum">
              <a:rPr lang="en-US" smtClean="0"/>
              <a:t>38</a:t>
            </a:fld>
            <a:endParaRPr lang="en-US"/>
          </a:p>
        </p:txBody>
      </p:sp>
    </p:spTree>
    <p:extLst>
      <p:ext uri="{BB962C8B-B14F-4D97-AF65-F5344CB8AC3E}">
        <p14:creationId xmlns:p14="http://schemas.microsoft.com/office/powerpoint/2010/main" val="2304398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implemented this method in software called pseudo-it, which I also worked on a lot when I did a postdoc with Jeff.</a:t>
            </a:r>
          </a:p>
        </p:txBody>
      </p:sp>
      <p:sp>
        <p:nvSpPr>
          <p:cNvPr id="4" name="Slide Number Placeholder 3"/>
          <p:cNvSpPr>
            <a:spLocks noGrp="1"/>
          </p:cNvSpPr>
          <p:nvPr>
            <p:ph type="sldNum" sz="quarter" idx="5"/>
          </p:nvPr>
        </p:nvSpPr>
        <p:spPr/>
        <p:txBody>
          <a:bodyPr/>
          <a:lstStyle/>
          <a:p>
            <a:fld id="{710FAD9F-F2D8-4FFF-89D4-F8A81DE286AE}" type="slidenum">
              <a:rPr lang="en-US" smtClean="0"/>
              <a:t>39</a:t>
            </a:fld>
            <a:endParaRPr lang="en-US"/>
          </a:p>
        </p:txBody>
      </p:sp>
    </p:spTree>
    <p:extLst>
      <p:ext uri="{BB962C8B-B14F-4D97-AF65-F5344CB8AC3E}">
        <p14:creationId xmlns:p14="http://schemas.microsoft.com/office/powerpoint/2010/main" val="60827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read mapping is effective, when we map the reads and call variants to estimate divergence, we should see roughly the same estimates as their actual divergence.</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a:t>
            </a:fld>
            <a:endParaRPr lang="en-US"/>
          </a:p>
        </p:txBody>
      </p:sp>
    </p:spTree>
    <p:extLst>
      <p:ext uri="{BB962C8B-B14F-4D97-AF65-F5344CB8AC3E}">
        <p14:creationId xmlns:p14="http://schemas.microsoft.com/office/powerpoint/2010/main" val="347643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is a great empirical example of iterative mapping, but we also wanted to explicitly quantify its effects with simulations. Do we need to do iterative mapping in every instance to reduce bias? Or are there some cases where it may not be needed. After all, we’ve done a lot to speed things up with pseudo-it, but mapping and variant calling multiple times per sample can be time consuming.</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40</a:t>
            </a:fld>
            <a:endParaRPr lang="en-US"/>
          </a:p>
        </p:txBody>
      </p:sp>
    </p:spTree>
    <p:extLst>
      <p:ext uri="{BB962C8B-B14F-4D97-AF65-F5344CB8AC3E}">
        <p14:creationId xmlns:p14="http://schemas.microsoft.com/office/powerpoint/2010/main" val="196885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So we basically re-implemented the pseudo-it pipeline for our simulations.</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Instead of checking accuracy after just one round of mapping, we’ll also generate a consensus pseudo-assembly from the variants we called and re-map to that. And we’ll do this 2 times, so 3 total iterations of mapping, and align the genomes generated from each iteration back to the reference with </a:t>
            </a:r>
            <a:r>
              <a:rPr lang="en-US" dirty="0" err="1"/>
              <a:t>minimap</a:t>
            </a:r>
            <a:r>
              <a:rPr lang="en-US" dirty="0"/>
              <a:t> to assess accuracy.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41</a:t>
            </a:fld>
            <a:endParaRPr lang="en-US"/>
          </a:p>
        </p:txBody>
      </p:sp>
    </p:spTree>
    <p:extLst>
      <p:ext uri="{BB962C8B-B14F-4D97-AF65-F5344CB8AC3E}">
        <p14:creationId xmlns:p14="http://schemas.microsoft.com/office/powerpoint/2010/main" val="212517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iterative mapping do?</a:t>
            </a:r>
          </a:p>
          <a:p>
            <a:endParaRPr lang="en-US" dirty="0"/>
          </a:p>
          <a:p>
            <a:r>
              <a:rPr lang="en-US" dirty="0"/>
              <a:t>Well let me just set this up for you again. So again I’ll be showing proportional bar graphs of different classes of reads mapped on the x-axis. This time the y-axis represents the iteration of mapping, and each panel will represent one simulation with some level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42</a:t>
            </a:fld>
            <a:endParaRPr lang="en-US"/>
          </a:p>
        </p:txBody>
      </p:sp>
    </p:spTree>
    <p:extLst>
      <p:ext uri="{BB962C8B-B14F-4D97-AF65-F5344CB8AC3E}">
        <p14:creationId xmlns:p14="http://schemas.microsoft.com/office/powerpoint/2010/main" val="15048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lowest level of divergence simulated, 2%. And here we see that iterative mapping has basically no effect. We map about 80% of reads correctly each time, and the proportion of unmapped reads stays consistent at about 12%.</a:t>
            </a:r>
          </a:p>
        </p:txBody>
      </p:sp>
      <p:sp>
        <p:nvSpPr>
          <p:cNvPr id="4" name="Slide Number Placeholder 3"/>
          <p:cNvSpPr>
            <a:spLocks noGrp="1"/>
          </p:cNvSpPr>
          <p:nvPr>
            <p:ph type="sldNum" sz="quarter" idx="5"/>
          </p:nvPr>
        </p:nvSpPr>
        <p:spPr/>
        <p:txBody>
          <a:bodyPr/>
          <a:lstStyle/>
          <a:p>
            <a:fld id="{710FAD9F-F2D8-4FFF-89D4-F8A81DE286AE}" type="slidenum">
              <a:rPr lang="en-US" smtClean="0"/>
              <a:t>43</a:t>
            </a:fld>
            <a:endParaRPr lang="en-US"/>
          </a:p>
        </p:txBody>
      </p:sp>
    </p:spTree>
    <p:extLst>
      <p:ext uri="{BB962C8B-B14F-4D97-AF65-F5344CB8AC3E}">
        <p14:creationId xmlns:p14="http://schemas.microsoft.com/office/powerpoint/2010/main" val="555431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trend is true for 4% divergence, roughly no change in the proportion of mapped or unmapped reads.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44</a:t>
            </a:fld>
            <a:endParaRPr lang="en-US"/>
          </a:p>
        </p:txBody>
      </p:sp>
    </p:spTree>
    <p:extLst>
      <p:ext uri="{BB962C8B-B14F-4D97-AF65-F5344CB8AC3E}">
        <p14:creationId xmlns:p14="http://schemas.microsoft.com/office/powerpoint/2010/main" val="2299883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However, when we get to higher levels of divergence, we do start to see an effect. </a:t>
            </a:r>
          </a:p>
        </p:txBody>
      </p:sp>
      <p:sp>
        <p:nvSpPr>
          <p:cNvPr id="4" name="Slide Number Placeholder 3"/>
          <p:cNvSpPr>
            <a:spLocks noGrp="1"/>
          </p:cNvSpPr>
          <p:nvPr>
            <p:ph type="sldNum" sz="quarter" idx="5"/>
          </p:nvPr>
        </p:nvSpPr>
        <p:spPr/>
        <p:txBody>
          <a:bodyPr/>
          <a:lstStyle/>
          <a:p>
            <a:fld id="{710FAD9F-F2D8-4FFF-89D4-F8A81DE286AE}" type="slidenum">
              <a:rPr lang="en-US" smtClean="0"/>
              <a:t>45</a:t>
            </a:fld>
            <a:endParaRPr lang="en-US"/>
          </a:p>
        </p:txBody>
      </p:sp>
    </p:spTree>
    <p:extLst>
      <p:ext uri="{BB962C8B-B14F-4D97-AF65-F5344CB8AC3E}">
        <p14:creationId xmlns:p14="http://schemas.microsoft.com/office/powerpoint/2010/main" val="19879134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on the 10% panel since it’s the easiest to see: with one iteration of mapping we correctly map 38% of reads. After 3 iterations that goes up to 43%, a 5% improvement. That seems like a pretty good increase.</a:t>
            </a:r>
          </a:p>
        </p:txBody>
      </p:sp>
      <p:sp>
        <p:nvSpPr>
          <p:cNvPr id="4" name="Slide Number Placeholder 3"/>
          <p:cNvSpPr>
            <a:spLocks noGrp="1"/>
          </p:cNvSpPr>
          <p:nvPr>
            <p:ph type="sldNum" sz="quarter" idx="5"/>
          </p:nvPr>
        </p:nvSpPr>
        <p:spPr/>
        <p:txBody>
          <a:bodyPr/>
          <a:lstStyle/>
          <a:p>
            <a:fld id="{710FAD9F-F2D8-4FFF-89D4-F8A81DE286AE}" type="slidenum">
              <a:rPr lang="en-US" smtClean="0"/>
              <a:t>46</a:t>
            </a:fld>
            <a:endParaRPr lang="en-US"/>
          </a:p>
        </p:txBody>
      </p:sp>
    </p:spTree>
    <p:extLst>
      <p:ext uri="{BB962C8B-B14F-4D97-AF65-F5344CB8AC3E}">
        <p14:creationId xmlns:p14="http://schemas.microsoft.com/office/powerpoint/2010/main" val="1595624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lets notice that the proportion of unmapped reads also, surprisingly, goes up, from 41% up to now 46%!</a:t>
            </a:r>
          </a:p>
        </p:txBody>
      </p:sp>
      <p:sp>
        <p:nvSpPr>
          <p:cNvPr id="4" name="Slide Number Placeholder 3"/>
          <p:cNvSpPr>
            <a:spLocks noGrp="1"/>
          </p:cNvSpPr>
          <p:nvPr>
            <p:ph type="sldNum" sz="quarter" idx="5"/>
          </p:nvPr>
        </p:nvSpPr>
        <p:spPr/>
        <p:txBody>
          <a:bodyPr/>
          <a:lstStyle/>
          <a:p>
            <a:fld id="{710FAD9F-F2D8-4FFF-89D4-F8A81DE286AE}" type="slidenum">
              <a:rPr lang="en-US" smtClean="0"/>
              <a:t>47</a:t>
            </a:fld>
            <a:endParaRPr lang="en-US"/>
          </a:p>
        </p:txBody>
      </p:sp>
    </p:spTree>
    <p:extLst>
      <p:ext uri="{BB962C8B-B14F-4D97-AF65-F5344CB8AC3E}">
        <p14:creationId xmlns:p14="http://schemas.microsoft.com/office/powerpoint/2010/main" val="2050146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like most of the improvement we see comes from more accurately mapping reads that were already mapped, just slightly off from their correct position. This was a little surprising to me, and may be because … .</a:t>
            </a:r>
          </a:p>
          <a:p>
            <a:endParaRPr lang="en-US" dirty="0"/>
          </a:p>
          <a:p>
            <a:r>
              <a:rPr lang="en-US" dirty="0"/>
              <a:t>I’ll also note that, like Sarver et al, we also see almost all of our improvement after the second iteration of mapping, so more than that may be unnecessary.</a:t>
            </a:r>
          </a:p>
          <a:p>
            <a:endParaRPr lang="en-US" dirty="0"/>
          </a:p>
          <a:p>
            <a:r>
              <a:rPr lang="en-US" dirty="0"/>
              <a:t>So what does this mean for our called variants?</a:t>
            </a:r>
          </a:p>
        </p:txBody>
      </p:sp>
      <p:sp>
        <p:nvSpPr>
          <p:cNvPr id="4" name="Slide Number Placeholder 3"/>
          <p:cNvSpPr>
            <a:spLocks noGrp="1"/>
          </p:cNvSpPr>
          <p:nvPr>
            <p:ph type="sldNum" sz="quarter" idx="5"/>
          </p:nvPr>
        </p:nvSpPr>
        <p:spPr/>
        <p:txBody>
          <a:bodyPr/>
          <a:lstStyle/>
          <a:p>
            <a:fld id="{710FAD9F-F2D8-4FFF-89D4-F8A81DE286AE}" type="slidenum">
              <a:rPr lang="en-US" smtClean="0"/>
              <a:t>48</a:t>
            </a:fld>
            <a:endParaRPr lang="en-US"/>
          </a:p>
        </p:txBody>
      </p:sp>
    </p:spTree>
    <p:extLst>
      <p:ext uri="{BB962C8B-B14F-4D97-AF65-F5344CB8AC3E}">
        <p14:creationId xmlns:p14="http://schemas.microsoft.com/office/powerpoint/2010/main" val="489822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quantify and visualize this effect a couple of other ways. So here I’m showing on the x-axis the simulated levels of divergence and the y-axis is the actual percentage of sites with a variant correctly called. The black points are the true levels of simulated divergence and the colored points represent our simulations.</a:t>
            </a:r>
          </a:p>
          <a:p>
            <a:endParaRPr lang="en-US" dirty="0"/>
          </a:p>
          <a:p>
            <a:r>
              <a:rPr lang="en-US" dirty="0"/>
              <a:t>So you can see at low simulated divergence, there isn’t a lot of room to make up anyways: one round of mapping seems to get us most of the correct calls. But at higher divergence, we see a decrease in the relative amount of variation called, and a subsequent increase in correctly called variants after the second iteration of mapping.</a:t>
            </a:r>
          </a:p>
          <a:p>
            <a:endParaRPr lang="en-US" dirty="0"/>
          </a:p>
          <a:p>
            <a:r>
              <a:rPr lang="en-US" dirty="0"/>
              <a:t>So as it is apparent here, we are making up for some of the missed calls, but definitely not all of them.</a:t>
            </a:r>
          </a:p>
        </p:txBody>
      </p:sp>
      <p:sp>
        <p:nvSpPr>
          <p:cNvPr id="4" name="Slide Number Placeholder 3"/>
          <p:cNvSpPr>
            <a:spLocks noGrp="1"/>
          </p:cNvSpPr>
          <p:nvPr>
            <p:ph type="sldNum" sz="quarter" idx="5"/>
          </p:nvPr>
        </p:nvSpPr>
        <p:spPr/>
        <p:txBody>
          <a:bodyPr/>
          <a:lstStyle/>
          <a:p>
            <a:fld id="{710FAD9F-F2D8-4FFF-89D4-F8A81DE286AE}" type="slidenum">
              <a:rPr lang="en-US" smtClean="0"/>
              <a:t>49</a:t>
            </a:fld>
            <a:endParaRPr lang="en-US"/>
          </a:p>
        </p:txBody>
      </p:sp>
    </p:spTree>
    <p:extLst>
      <p:ext uri="{BB962C8B-B14F-4D97-AF65-F5344CB8AC3E}">
        <p14:creationId xmlns:p14="http://schemas.microsoft.com/office/powerpoint/2010/main" val="276728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question is: Is this what actually happens?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a:t>
            </a:fld>
            <a:endParaRPr lang="en-US"/>
          </a:p>
        </p:txBody>
      </p:sp>
    </p:spTree>
    <p:extLst>
      <p:ext uri="{BB962C8B-B14F-4D97-AF65-F5344CB8AC3E}">
        <p14:creationId xmlns:p14="http://schemas.microsoft.com/office/powerpoint/2010/main" val="16815058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another thing we can do is look at sliding windows across the genome and just estimate pairwise divergence from the reference. Here, the x-axis is position in the genome and the y-axis is average divergence. Again the different iterations of mapping are different colors, with the yellow being the “golden” variants – those that were actually inserted into our simulated genome. And each panel is one simulated level of divergence.</a:t>
            </a:r>
          </a:p>
          <a:p>
            <a:endParaRPr lang="en-US" dirty="0"/>
          </a:p>
          <a:p>
            <a:r>
              <a:rPr lang="en-US" dirty="0"/>
              <a:t>Similar to what I showed in the previous slides, we do estimate divergence roughly correctly across the genome at low levels, but way underestimate it at higher levels. Again here at 10% divergence, with one iteration of mapping we would estimate an average of about 7% divergence, a 3% underestimate.</a:t>
            </a:r>
          </a:p>
          <a:p>
            <a:endParaRPr lang="en-US" dirty="0"/>
          </a:p>
          <a:p>
            <a:r>
              <a:rPr lang="en-US" dirty="0"/>
              <a:t>So does read mapping capture all the variation we would want to assess for measures of divergence, or substitution rates, or positive selection? Probably not.</a:t>
            </a:r>
          </a:p>
        </p:txBody>
      </p:sp>
      <p:sp>
        <p:nvSpPr>
          <p:cNvPr id="4" name="Slide Number Placeholder 3"/>
          <p:cNvSpPr>
            <a:spLocks noGrp="1"/>
          </p:cNvSpPr>
          <p:nvPr>
            <p:ph type="sldNum" sz="quarter" idx="5"/>
          </p:nvPr>
        </p:nvSpPr>
        <p:spPr/>
        <p:txBody>
          <a:bodyPr/>
          <a:lstStyle/>
          <a:p>
            <a:fld id="{710FAD9F-F2D8-4FFF-89D4-F8A81DE286AE}" type="slidenum">
              <a:rPr lang="en-US" smtClean="0"/>
              <a:t>50</a:t>
            </a:fld>
            <a:endParaRPr lang="en-US"/>
          </a:p>
        </p:txBody>
      </p:sp>
    </p:spTree>
    <p:extLst>
      <p:ext uri="{BB962C8B-B14F-4D97-AF65-F5344CB8AC3E}">
        <p14:creationId xmlns:p14="http://schemas.microsoft.com/office/powerpoint/2010/main" val="463479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51</a:t>
            </a:fld>
            <a:endParaRPr lang="en-US"/>
          </a:p>
        </p:txBody>
      </p:sp>
    </p:spTree>
    <p:extLst>
      <p:ext uri="{BB962C8B-B14F-4D97-AF65-F5344CB8AC3E}">
        <p14:creationId xmlns:p14="http://schemas.microsoft.com/office/powerpoint/2010/main" val="14421522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52</a:t>
            </a:fld>
            <a:endParaRPr lang="en-US"/>
          </a:p>
        </p:txBody>
      </p:sp>
    </p:spTree>
    <p:extLst>
      <p:ext uri="{BB962C8B-B14F-4D97-AF65-F5344CB8AC3E}">
        <p14:creationId xmlns:p14="http://schemas.microsoft.com/office/powerpoint/2010/main" val="29882746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53</a:t>
            </a:fld>
            <a:endParaRPr lang="en-US"/>
          </a:p>
        </p:txBody>
      </p:sp>
    </p:spTree>
    <p:extLst>
      <p:ext uri="{BB962C8B-B14F-4D97-AF65-F5344CB8AC3E}">
        <p14:creationId xmlns:p14="http://schemas.microsoft.com/office/powerpoint/2010/main" val="2467143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54</a:t>
            </a:fld>
            <a:endParaRPr lang="en-US"/>
          </a:p>
        </p:txBody>
      </p:sp>
    </p:spTree>
    <p:extLst>
      <p:ext uri="{BB962C8B-B14F-4D97-AF65-F5344CB8AC3E}">
        <p14:creationId xmlns:p14="http://schemas.microsoft.com/office/powerpoint/2010/main" val="34417708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55</a:t>
            </a:fld>
            <a:endParaRPr lang="en-US"/>
          </a:p>
        </p:txBody>
      </p:sp>
    </p:spTree>
    <p:extLst>
      <p:ext uri="{BB962C8B-B14F-4D97-AF65-F5344CB8AC3E}">
        <p14:creationId xmlns:p14="http://schemas.microsoft.com/office/powerpoint/2010/main" val="20019293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But with that…</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57</a:t>
            </a:fld>
            <a:endParaRPr lang="en-US"/>
          </a:p>
        </p:txBody>
      </p:sp>
    </p:spTree>
    <p:extLst>
      <p:ext uri="{BB962C8B-B14F-4D97-AF65-F5344CB8AC3E}">
        <p14:creationId xmlns:p14="http://schemas.microsoft.com/office/powerpoint/2010/main" val="1871840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58</a:t>
            </a:fld>
            <a:endParaRPr lang="en-US"/>
          </a:p>
        </p:txBody>
      </p:sp>
    </p:spTree>
    <p:extLst>
      <p:ext uri="{BB962C8B-B14F-4D97-AF65-F5344CB8AC3E}">
        <p14:creationId xmlns:p14="http://schemas.microsoft.com/office/powerpoint/2010/main" val="636640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we all know genomics has changed how we study biology. With genome sequencing we’re able to exhaustively quantify every aspect of DNA’s structure and variation, with exciting opportunities to link genotype to phenotype… that is to see which elements of an organism’s genome may affect the traits we observe. And genomes from a single species give us a lot of opportunities to do this. </a:t>
            </a:r>
          </a:p>
          <a:p>
            <a:endParaRPr lang="en-US" dirty="0"/>
          </a:p>
          <a:p>
            <a:r>
              <a:rPr lang="en-US" dirty="0"/>
              <a:t>But we’re also able to sequence the genomes of multiple individuals or multiple species and compare them, which allows us to reconstruct or infer how they change over time, giving us a glimpse at how evolution operates.</a:t>
            </a:r>
          </a:p>
        </p:txBody>
      </p:sp>
      <p:sp>
        <p:nvSpPr>
          <p:cNvPr id="4" name="Slide Number Placeholder 3"/>
          <p:cNvSpPr>
            <a:spLocks noGrp="1"/>
          </p:cNvSpPr>
          <p:nvPr>
            <p:ph type="sldNum" sz="quarter" idx="5"/>
          </p:nvPr>
        </p:nvSpPr>
        <p:spPr/>
        <p:txBody>
          <a:bodyPr/>
          <a:lstStyle/>
          <a:p>
            <a:fld id="{710FAD9F-F2D8-4FFF-89D4-F8A81DE286AE}" type="slidenum">
              <a:rPr lang="en-US" smtClean="0"/>
              <a:t>60</a:t>
            </a:fld>
            <a:endParaRPr lang="en-US"/>
          </a:p>
        </p:txBody>
      </p:sp>
    </p:spTree>
    <p:extLst>
      <p:ext uri="{BB962C8B-B14F-4D97-AF65-F5344CB8AC3E}">
        <p14:creationId xmlns:p14="http://schemas.microsoft.com/office/powerpoint/2010/main" val="18216502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prospects of the analysis of whole genomes, along with improved and less expensive sequencing technology means we’re in the middle of a sequencing boom. Here is a graph from the people at NCBI which host the sequence read archive, which is a common repository for researchers to submit their raw sequence data for a project. And you can see how its grown over the past decade. Since 2016, when it hosted a little under 4 petabytes of data, we’re up to almost 17pb in 2021, with projected growth of up to 33pb by this year.</a:t>
            </a:r>
          </a:p>
          <a:p>
            <a:endParaRPr lang="en-US" dirty="0"/>
          </a:p>
          <a:p>
            <a:r>
              <a:rPr lang="en-US" dirty="0"/>
              <a:t>So this means that anyone who has questions about the samples in the archive, can go here and download the raw data and do their own analyses.</a:t>
            </a:r>
          </a:p>
        </p:txBody>
      </p:sp>
      <p:sp>
        <p:nvSpPr>
          <p:cNvPr id="4" name="Slide Number Placeholder 3"/>
          <p:cNvSpPr>
            <a:spLocks noGrp="1"/>
          </p:cNvSpPr>
          <p:nvPr>
            <p:ph type="sldNum" sz="quarter" idx="5"/>
          </p:nvPr>
        </p:nvSpPr>
        <p:spPr/>
        <p:txBody>
          <a:bodyPr/>
          <a:lstStyle/>
          <a:p>
            <a:fld id="{710FAD9F-F2D8-4FFF-89D4-F8A81DE286AE}" type="slidenum">
              <a:rPr lang="en-US" smtClean="0"/>
              <a:t>61</a:t>
            </a:fld>
            <a:endParaRPr lang="en-US"/>
          </a:p>
        </p:txBody>
      </p:sp>
    </p:spTree>
    <p:extLst>
      <p:ext uri="{BB962C8B-B14F-4D97-AF65-F5344CB8AC3E}">
        <p14:creationId xmlns:p14="http://schemas.microsoft.com/office/powerpoint/2010/main" val="9986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explain the reason we think this may not be the case I’ll return to this simple outline of the read mapping process</a:t>
            </a:r>
          </a:p>
        </p:txBody>
      </p:sp>
      <p:sp>
        <p:nvSpPr>
          <p:cNvPr id="4" name="Slide Number Placeholder 3"/>
          <p:cNvSpPr>
            <a:spLocks noGrp="1"/>
          </p:cNvSpPr>
          <p:nvPr>
            <p:ph type="sldNum" sz="quarter" idx="5"/>
          </p:nvPr>
        </p:nvSpPr>
        <p:spPr/>
        <p:txBody>
          <a:bodyPr/>
          <a:lstStyle/>
          <a:p>
            <a:fld id="{710FAD9F-F2D8-4FFF-89D4-F8A81DE286AE}" type="slidenum">
              <a:rPr lang="en-US" smtClean="0"/>
              <a:t>6</a:t>
            </a:fld>
            <a:endParaRPr lang="en-US"/>
          </a:p>
        </p:txBody>
      </p:sp>
    </p:spTree>
    <p:extLst>
      <p:ext uri="{BB962C8B-B14F-4D97-AF65-F5344CB8AC3E}">
        <p14:creationId xmlns:p14="http://schemas.microsoft.com/office/powerpoint/2010/main" val="17405929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do we do with this data? One of the common and desired outcomes of a genome sequencing project is a whole genome assembly, which is the reconstruction of the short reads that were sequenced into a contiguous inference of the sequence of the original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62</a:t>
            </a:fld>
            <a:endParaRPr lang="en-US"/>
          </a:p>
        </p:txBody>
      </p:sp>
    </p:spTree>
    <p:extLst>
      <p:ext uri="{BB962C8B-B14F-4D97-AF65-F5344CB8AC3E}">
        <p14:creationId xmlns:p14="http://schemas.microsoft.com/office/powerpoint/2010/main" val="4048330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becoming easier as well, as methods and technologies evolve. Specifically technologies that provider longer reads mean faster assembly algorithms can be used and longer assemblies can be produced. And you can see here how these long read assemblies in yellow have taken over those present in GenBank, which is NCBI’s repository for genome assemblies. And on the bottom you can see that the number of assemblies submitted per month is also increasing.</a:t>
            </a:r>
          </a:p>
        </p:txBody>
      </p:sp>
      <p:sp>
        <p:nvSpPr>
          <p:cNvPr id="4" name="Slide Number Placeholder 3"/>
          <p:cNvSpPr>
            <a:spLocks noGrp="1"/>
          </p:cNvSpPr>
          <p:nvPr>
            <p:ph type="sldNum" sz="quarter" idx="5"/>
          </p:nvPr>
        </p:nvSpPr>
        <p:spPr/>
        <p:txBody>
          <a:bodyPr/>
          <a:lstStyle/>
          <a:p>
            <a:fld id="{710FAD9F-F2D8-4FFF-89D4-F8A81DE286AE}" type="slidenum">
              <a:rPr lang="en-US" smtClean="0"/>
              <a:t>63</a:t>
            </a:fld>
            <a:endParaRPr lang="en-US"/>
          </a:p>
        </p:txBody>
      </p:sp>
    </p:spTree>
    <p:extLst>
      <p:ext uri="{BB962C8B-B14F-4D97-AF65-F5344CB8AC3E}">
        <p14:creationId xmlns:p14="http://schemas.microsoft.com/office/powerpoint/2010/main" val="9256777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 is becoming easier to generate whole genome assemblies, it is still expensive and time-consuming to generate high quality assemblies, those that are contiguous at the chromosome level and well annotated.</a:t>
            </a:r>
          </a:p>
        </p:txBody>
      </p:sp>
      <p:sp>
        <p:nvSpPr>
          <p:cNvPr id="4" name="Slide Number Placeholder 3"/>
          <p:cNvSpPr>
            <a:spLocks noGrp="1"/>
          </p:cNvSpPr>
          <p:nvPr>
            <p:ph type="sldNum" sz="quarter" idx="5"/>
          </p:nvPr>
        </p:nvSpPr>
        <p:spPr/>
        <p:txBody>
          <a:bodyPr/>
          <a:lstStyle/>
          <a:p>
            <a:fld id="{710FAD9F-F2D8-4FFF-89D4-F8A81DE286AE}" type="slidenum">
              <a:rPr lang="en-US" smtClean="0"/>
              <a:t>64</a:t>
            </a:fld>
            <a:endParaRPr lang="en-US"/>
          </a:p>
        </p:txBody>
      </p:sp>
    </p:spTree>
    <p:extLst>
      <p:ext uri="{BB962C8B-B14F-4D97-AF65-F5344CB8AC3E}">
        <p14:creationId xmlns:p14="http://schemas.microsoft.com/office/powerpoint/2010/main" val="1925854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So a faster alternative to genome assembly may still be preferable in many situations, particularly in large re-sequencing studies or comparative genomics projects. And that alternative has historically been read mapping, which is when we use a previously assembled high quality genome from a closely related species as a reference and simply try to align the raw sequence reads to it.</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65</a:t>
            </a:fld>
            <a:endParaRPr lang="en-US"/>
          </a:p>
        </p:txBody>
      </p:sp>
    </p:spTree>
    <p:extLst>
      <p:ext uri="{BB962C8B-B14F-4D97-AF65-F5344CB8AC3E}">
        <p14:creationId xmlns:p14="http://schemas.microsoft.com/office/powerpoint/2010/main" val="9656539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use these alignments to identify where small variants, like single nucleotide changes or small insertions or deletions have occurred. And there’s a lot we can do with this information: we can estimate divergence or heterozygosity, we can infer substitution rates and phylogenetic relatedness, or lift over annotations from the reference genome to identify functional sites we think may have experienced positive selection.</a:t>
            </a:r>
          </a:p>
        </p:txBody>
      </p:sp>
      <p:sp>
        <p:nvSpPr>
          <p:cNvPr id="4" name="Slide Number Placeholder 3"/>
          <p:cNvSpPr>
            <a:spLocks noGrp="1"/>
          </p:cNvSpPr>
          <p:nvPr>
            <p:ph type="sldNum" sz="quarter" idx="5"/>
          </p:nvPr>
        </p:nvSpPr>
        <p:spPr/>
        <p:txBody>
          <a:bodyPr/>
          <a:lstStyle/>
          <a:p>
            <a:fld id="{710FAD9F-F2D8-4FFF-89D4-F8A81DE286AE}" type="slidenum">
              <a:rPr lang="en-US" smtClean="0"/>
              <a:t>66</a:t>
            </a:fld>
            <a:endParaRPr lang="en-US"/>
          </a:p>
        </p:txBody>
      </p:sp>
    </p:spTree>
    <p:extLst>
      <p:ext uri="{BB962C8B-B14F-4D97-AF65-F5344CB8AC3E}">
        <p14:creationId xmlns:p14="http://schemas.microsoft.com/office/powerpoint/2010/main" val="16713626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read mapping is an integral genomics tool, but it doesn’t let us do everything we could with a whole genome assembly. For instance, large structural variation cannot be inferred, and lifting over coordinate systems between a reference genome and a mapped sample can be tricky.</a:t>
            </a:r>
          </a:p>
        </p:txBody>
      </p:sp>
      <p:sp>
        <p:nvSpPr>
          <p:cNvPr id="4" name="Slide Number Placeholder 3"/>
          <p:cNvSpPr>
            <a:spLocks noGrp="1"/>
          </p:cNvSpPr>
          <p:nvPr>
            <p:ph type="sldNum" sz="quarter" idx="5"/>
          </p:nvPr>
        </p:nvSpPr>
        <p:spPr/>
        <p:txBody>
          <a:bodyPr/>
          <a:lstStyle/>
          <a:p>
            <a:fld id="{710FAD9F-F2D8-4FFF-89D4-F8A81DE286AE}" type="slidenum">
              <a:rPr lang="en-US" smtClean="0"/>
              <a:t>67</a:t>
            </a:fld>
            <a:endParaRPr lang="en-US"/>
          </a:p>
        </p:txBody>
      </p:sp>
    </p:spTree>
    <p:extLst>
      <p:ext uri="{BB962C8B-B14F-4D97-AF65-F5344CB8AC3E}">
        <p14:creationId xmlns:p14="http://schemas.microsoft.com/office/powerpoint/2010/main" val="23929026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use read mapping for inferences that rely on small-scale variation, and I was interested in asking is how well read mapping can capture that in the common comparative genomics framework where the samples exist at varying levels of divergence from the reference.</a:t>
            </a:r>
          </a:p>
        </p:txBody>
      </p:sp>
      <p:sp>
        <p:nvSpPr>
          <p:cNvPr id="4" name="Slide Number Placeholder 3"/>
          <p:cNvSpPr>
            <a:spLocks noGrp="1"/>
          </p:cNvSpPr>
          <p:nvPr>
            <p:ph type="sldNum" sz="quarter" idx="5"/>
          </p:nvPr>
        </p:nvSpPr>
        <p:spPr/>
        <p:txBody>
          <a:bodyPr/>
          <a:lstStyle/>
          <a:p>
            <a:fld id="{710FAD9F-F2D8-4FFF-89D4-F8A81DE286AE}" type="slidenum">
              <a:rPr lang="en-US" smtClean="0"/>
              <a:t>68</a:t>
            </a:fld>
            <a:endParaRPr lang="en-US"/>
          </a:p>
        </p:txBody>
      </p:sp>
    </p:spTree>
    <p:extLst>
      <p:ext uri="{BB962C8B-B14F-4D97-AF65-F5344CB8AC3E}">
        <p14:creationId xmlns:p14="http://schemas.microsoft.com/office/powerpoint/2010/main" val="246596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state my question explicitly, lets say we have a really good reference genome here.</a:t>
            </a:r>
          </a:p>
          <a:p>
            <a:endParaRPr lang="en-US" dirty="0"/>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69</a:t>
            </a:fld>
            <a:endParaRPr lang="en-US"/>
          </a:p>
        </p:txBody>
      </p:sp>
    </p:spTree>
    <p:extLst>
      <p:ext uri="{BB962C8B-B14F-4D97-AF65-F5344CB8AC3E}">
        <p14:creationId xmlns:p14="http://schemas.microsoft.com/office/powerpoint/2010/main" val="31199117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 think unsurprisingly, more accurately mapping those reads results in missing fewer variants. Again this is especially pronounced at the higher levels of divergence we simulated, where we see a marked decrease in false negatives after the second iteration of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70</a:t>
            </a:fld>
            <a:endParaRPr lang="en-US"/>
          </a:p>
        </p:txBody>
      </p:sp>
    </p:spTree>
    <p:extLst>
      <p:ext uri="{BB962C8B-B14F-4D97-AF65-F5344CB8AC3E}">
        <p14:creationId xmlns:p14="http://schemas.microsoft.com/office/powerpoint/2010/main" val="340583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read mapping is sequence alignment, its effectiveness is based on sequence similarity. That means reads that contain lots of actual variants may be unmapped simply because of those variants. This is called reference bias and means that those highly diverged regions may not be reflected in the final set of variants called, so we may expect lower estimates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7</a:t>
            </a:fld>
            <a:endParaRPr lang="en-US"/>
          </a:p>
        </p:txBody>
      </p:sp>
    </p:spTree>
    <p:extLst>
      <p:ext uri="{BB962C8B-B14F-4D97-AF65-F5344CB8AC3E}">
        <p14:creationId xmlns:p14="http://schemas.microsoft.com/office/powerpoint/2010/main" val="163167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Consequently if we could map those reads, we would incorporate that variation into our estimates and they would be more accurate. </a:t>
            </a:r>
          </a:p>
        </p:txBody>
      </p:sp>
      <p:sp>
        <p:nvSpPr>
          <p:cNvPr id="4" name="Slide Number Placeholder 3"/>
          <p:cNvSpPr>
            <a:spLocks noGrp="1"/>
          </p:cNvSpPr>
          <p:nvPr>
            <p:ph type="sldNum" sz="quarter" idx="5"/>
          </p:nvPr>
        </p:nvSpPr>
        <p:spPr/>
        <p:txBody>
          <a:bodyPr/>
          <a:lstStyle/>
          <a:p>
            <a:fld id="{710FAD9F-F2D8-4FFF-89D4-F8A81DE286AE}" type="slidenum">
              <a:rPr lang="en-US" smtClean="0"/>
              <a:t>8</a:t>
            </a:fld>
            <a:endParaRPr lang="en-US"/>
          </a:p>
        </p:txBody>
      </p:sp>
    </p:spTree>
    <p:extLst>
      <p:ext uri="{BB962C8B-B14F-4D97-AF65-F5344CB8AC3E}">
        <p14:creationId xmlns:p14="http://schemas.microsoft.com/office/powerpoint/2010/main" val="561055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There’s some evidence to suggest this may be the case. In some of our projects around the lab specifically we’ve seen that diverged samples have lower percentages of reads mapped correctly. So here I’m showing on the x-axis the percent of reads mapped to the reference for a bunch of samples.</a:t>
            </a:r>
          </a:p>
        </p:txBody>
      </p:sp>
      <p:sp>
        <p:nvSpPr>
          <p:cNvPr id="4" name="Slide Number Placeholder 3"/>
          <p:cNvSpPr>
            <a:spLocks noGrp="1"/>
          </p:cNvSpPr>
          <p:nvPr>
            <p:ph type="sldNum" sz="quarter" idx="5"/>
          </p:nvPr>
        </p:nvSpPr>
        <p:spPr/>
        <p:txBody>
          <a:bodyPr/>
          <a:lstStyle/>
          <a:p>
            <a:fld id="{710FAD9F-F2D8-4FFF-89D4-F8A81DE286AE}" type="slidenum">
              <a:rPr lang="en-US" smtClean="0"/>
              <a:t>9</a:t>
            </a:fld>
            <a:endParaRPr lang="en-US"/>
          </a:p>
        </p:txBody>
      </p:sp>
    </p:spTree>
    <p:extLst>
      <p:ext uri="{BB962C8B-B14F-4D97-AF65-F5344CB8AC3E}">
        <p14:creationId xmlns:p14="http://schemas.microsoft.com/office/powerpoint/2010/main" val="293535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Tree>
    <p:extLst>
      <p:ext uri="{BB962C8B-B14F-4D97-AF65-F5344CB8AC3E}">
        <p14:creationId xmlns:p14="http://schemas.microsoft.com/office/powerpoint/2010/main" val="19363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44634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2506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8743950" cy="8572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249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8037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8069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775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997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2837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3688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0682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30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Source Sans Pro" panose="020B0503030403020204" pitchFamily="34" charset="0"/>
          <a:ea typeface="Source Sans Pro" panose="020B0503030403020204" pitchFamily="34" charset="0"/>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s://github.com/goodest-goodlab/pseudo-it"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dailymammal.com/murines-five-way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dirty="0"/>
              <a:t>Quantifying and mitigating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Gregg Thomas</a:t>
            </a:r>
          </a:p>
          <a:p>
            <a:pPr algn="l"/>
            <a:r>
              <a:rPr lang="en-US" sz="1400" u="sng" dirty="0">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12268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257391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
        <p:nvSpPr>
          <p:cNvPr id="20" name="TextBox 19">
            <a:extLst>
              <a:ext uri="{FF2B5EF4-FFF2-40B4-BE49-F238E27FC236}">
                <a16:creationId xmlns:a16="http://schemas.microsoft.com/office/drawing/2014/main" id="{A27ABA9D-C9DE-FC14-FD4B-DDF0446C70A5}"/>
              </a:ext>
            </a:extLst>
          </p:cNvPr>
          <p:cNvSpPr txBox="1"/>
          <p:nvPr/>
        </p:nvSpPr>
        <p:spPr>
          <a:xfrm>
            <a:off x="1090688" y="2162705"/>
            <a:ext cx="2549926" cy="523220"/>
          </a:xfrm>
          <a:prstGeom prst="rect">
            <a:avLst/>
          </a:prstGeom>
          <a:noFill/>
        </p:spPr>
        <p:txBody>
          <a:bodyPr wrap="square">
            <a:spAutoFit/>
          </a:bodyPr>
          <a:lstStyle/>
          <a:p>
            <a:pPr algn="ctr" defTabSz="914400"/>
            <a:r>
              <a:rPr lang="en-US" sz="1400" i="1" dirty="0">
                <a:solidFill>
                  <a:srgbClr val="1D1C1D"/>
                </a:solidFill>
                <a:latin typeface="Slack-Lato"/>
              </a:rPr>
              <a:t>Glaucidium </a:t>
            </a:r>
            <a:r>
              <a:rPr lang="en-US" sz="1400" i="1" dirty="0" err="1">
                <a:solidFill>
                  <a:srgbClr val="1D1C1D"/>
                </a:solidFill>
                <a:latin typeface="Slack-Lato"/>
              </a:rPr>
              <a:t>brasilianum</a:t>
            </a:r>
            <a:r>
              <a:rPr lang="en-US" sz="1400" i="1" dirty="0">
                <a:solidFill>
                  <a:srgbClr val="1D1C1D"/>
                </a:solidFill>
                <a:latin typeface="Slack-Lato"/>
              </a:rPr>
              <a:t> </a:t>
            </a:r>
            <a:r>
              <a:rPr lang="en-US" sz="1400" dirty="0">
                <a:solidFill>
                  <a:srgbClr val="1D1C1D"/>
                </a:solidFill>
                <a:latin typeface="Slack-Lato"/>
              </a:rPr>
              <a:t>(ferruginous pygmy-owl)</a:t>
            </a:r>
            <a:endParaRPr lang="en-US" sz="1400"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3C5363B-A934-B4C0-276A-73F900983B17}"/>
              </a:ext>
            </a:extLst>
          </p:cNvPr>
          <p:cNvCxnSpPr>
            <a:cxnSpLocks/>
          </p:cNvCxnSpPr>
          <p:nvPr/>
        </p:nvCxnSpPr>
        <p:spPr>
          <a:xfrm flipV="1">
            <a:off x="3210745" y="1776720"/>
            <a:ext cx="287068" cy="423529"/>
          </a:xfrm>
          <a:prstGeom prst="straightConnector1">
            <a:avLst/>
          </a:prstGeom>
          <a:noFill/>
          <a:ln w="31750" cap="flat" cmpd="sng" algn="ctr">
            <a:solidFill>
              <a:srgbClr val="ED7D31"/>
            </a:solidFill>
            <a:prstDash val="solid"/>
            <a:miter lim="800000"/>
            <a:tailEnd type="arrow" w="lg" len="med"/>
          </a:ln>
          <a:effectLst/>
        </p:spPr>
      </p:cxnSp>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163514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pic>
        <p:nvPicPr>
          <p:cNvPr id="14" name="Picture 13" descr="Chart, scatter chart, bubble chart&#10;&#10;Description automatically generated">
            <a:extLst>
              <a:ext uri="{FF2B5EF4-FFF2-40B4-BE49-F238E27FC236}">
                <a16:creationId xmlns:a16="http://schemas.microsoft.com/office/drawing/2014/main" id="{A90F85D4-F7A7-F8F0-D26A-F4A603512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114" y="1497226"/>
            <a:ext cx="3316656" cy="2378770"/>
          </a:xfrm>
          <a:prstGeom prst="rect">
            <a:avLst/>
          </a:prstGeom>
        </p:spPr>
      </p:pic>
      <p:sp>
        <p:nvSpPr>
          <p:cNvPr id="20" name="TextBox 19">
            <a:extLst>
              <a:ext uri="{FF2B5EF4-FFF2-40B4-BE49-F238E27FC236}">
                <a16:creationId xmlns:a16="http://schemas.microsoft.com/office/drawing/2014/main" id="{A27ABA9D-C9DE-FC14-FD4B-DDF0446C70A5}"/>
              </a:ext>
            </a:extLst>
          </p:cNvPr>
          <p:cNvSpPr txBox="1"/>
          <p:nvPr/>
        </p:nvSpPr>
        <p:spPr>
          <a:xfrm>
            <a:off x="1090688" y="2162705"/>
            <a:ext cx="2549926" cy="523220"/>
          </a:xfrm>
          <a:prstGeom prst="rect">
            <a:avLst/>
          </a:prstGeom>
          <a:noFill/>
        </p:spPr>
        <p:txBody>
          <a:bodyPr wrap="square">
            <a:spAutoFit/>
          </a:bodyPr>
          <a:lstStyle/>
          <a:p>
            <a:pPr algn="ctr" defTabSz="914400"/>
            <a:r>
              <a:rPr lang="en-US" sz="1400" i="1" dirty="0">
                <a:solidFill>
                  <a:srgbClr val="1D1C1D"/>
                </a:solidFill>
                <a:latin typeface="Slack-Lato"/>
              </a:rPr>
              <a:t>Glaucidium </a:t>
            </a:r>
            <a:r>
              <a:rPr lang="en-US" sz="1400" i="1" dirty="0" err="1">
                <a:solidFill>
                  <a:srgbClr val="1D1C1D"/>
                </a:solidFill>
                <a:latin typeface="Slack-Lato"/>
              </a:rPr>
              <a:t>brasilianum</a:t>
            </a:r>
            <a:r>
              <a:rPr lang="en-US" sz="1400" i="1" dirty="0">
                <a:solidFill>
                  <a:srgbClr val="1D1C1D"/>
                </a:solidFill>
                <a:latin typeface="Slack-Lato"/>
              </a:rPr>
              <a:t> </a:t>
            </a:r>
            <a:r>
              <a:rPr lang="en-US" sz="1400" dirty="0">
                <a:solidFill>
                  <a:srgbClr val="1D1C1D"/>
                </a:solidFill>
                <a:latin typeface="Slack-Lato"/>
              </a:rPr>
              <a:t>(ferruginous pygmy-owl)</a:t>
            </a:r>
            <a:endParaRPr lang="en-US" sz="1400"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3C5363B-A934-B4C0-276A-73F900983B17}"/>
              </a:ext>
            </a:extLst>
          </p:cNvPr>
          <p:cNvCxnSpPr>
            <a:cxnSpLocks/>
          </p:cNvCxnSpPr>
          <p:nvPr/>
        </p:nvCxnSpPr>
        <p:spPr>
          <a:xfrm flipV="1">
            <a:off x="3210745" y="1776720"/>
            <a:ext cx="287068" cy="423529"/>
          </a:xfrm>
          <a:prstGeom prst="straightConnector1">
            <a:avLst/>
          </a:prstGeom>
          <a:noFill/>
          <a:ln w="31750" cap="flat" cmpd="sng" algn="ctr">
            <a:solidFill>
              <a:srgbClr val="ED7D31"/>
            </a:solidFill>
            <a:prstDash val="solid"/>
            <a:miter lim="800000"/>
            <a:tailEnd type="arrow" w="lg" len="med"/>
          </a:ln>
          <a:effectLst/>
        </p:spPr>
      </p:cxnSp>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
        <p:nvSpPr>
          <p:cNvPr id="33" name="TextBox 32">
            <a:extLst>
              <a:ext uri="{FF2B5EF4-FFF2-40B4-BE49-F238E27FC236}">
                <a16:creationId xmlns:a16="http://schemas.microsoft.com/office/drawing/2014/main" id="{67506473-9394-3DDF-FCA9-70FEE0E9F369}"/>
              </a:ext>
            </a:extLst>
          </p:cNvPr>
          <p:cNvSpPr txBox="1"/>
          <p:nvPr/>
        </p:nvSpPr>
        <p:spPr>
          <a:xfrm>
            <a:off x="5870425" y="2200249"/>
            <a:ext cx="1942551" cy="461665"/>
          </a:xfrm>
          <a:prstGeom prst="rect">
            <a:avLst/>
          </a:prstGeom>
          <a:noFill/>
        </p:spPr>
        <p:txBody>
          <a:bodyPr wrap="square">
            <a:spAutoFit/>
          </a:bodyPr>
          <a:lstStyle/>
          <a:p>
            <a:pPr algn="ctr" defTabSz="914400"/>
            <a:r>
              <a:rPr lang="en-US" sz="1200" i="1" dirty="0" err="1">
                <a:solidFill>
                  <a:srgbClr val="1D1C1D"/>
                </a:solidFill>
                <a:latin typeface="Slack-Lato"/>
              </a:rPr>
              <a:t>Cochlearius</a:t>
            </a:r>
            <a:r>
              <a:rPr lang="en-US" sz="1200" i="1" dirty="0">
                <a:solidFill>
                  <a:srgbClr val="1D1C1D"/>
                </a:solidFill>
                <a:latin typeface="Slack-Lato"/>
              </a:rPr>
              <a:t> </a:t>
            </a:r>
            <a:r>
              <a:rPr lang="en-US" sz="1200" i="1" dirty="0" err="1">
                <a:solidFill>
                  <a:srgbClr val="1D1C1D"/>
                </a:solidFill>
                <a:latin typeface="Slack-Lato"/>
              </a:rPr>
              <a:t>cochlearius</a:t>
            </a:r>
            <a:r>
              <a:rPr lang="en-US" sz="1200" i="1" dirty="0">
                <a:solidFill>
                  <a:srgbClr val="1D1C1D"/>
                </a:solidFill>
                <a:latin typeface="Slack-Lato"/>
              </a:rPr>
              <a:t> </a:t>
            </a:r>
            <a:r>
              <a:rPr lang="en-US" sz="1200" dirty="0">
                <a:solidFill>
                  <a:srgbClr val="1D1C1D"/>
                </a:solidFill>
                <a:latin typeface="Slack-Lato"/>
              </a:rPr>
              <a:t>(boat-billed heron)</a:t>
            </a:r>
            <a:endParaRPr lang="en-US" sz="1200" dirty="0">
              <a:solidFill>
                <a:prstClr val="black"/>
              </a:solidFill>
              <a:latin typeface="Calibri" panose="020F0502020204030204"/>
            </a:endParaRPr>
          </a:p>
        </p:txBody>
      </p:sp>
      <p:cxnSp>
        <p:nvCxnSpPr>
          <p:cNvPr id="34" name="Straight Arrow Connector 33">
            <a:extLst>
              <a:ext uri="{FF2B5EF4-FFF2-40B4-BE49-F238E27FC236}">
                <a16:creationId xmlns:a16="http://schemas.microsoft.com/office/drawing/2014/main" id="{0AC86AA5-0228-81B0-4CB6-03E98BAE296D}"/>
              </a:ext>
            </a:extLst>
          </p:cNvPr>
          <p:cNvCxnSpPr>
            <a:cxnSpLocks/>
          </p:cNvCxnSpPr>
          <p:nvPr/>
        </p:nvCxnSpPr>
        <p:spPr>
          <a:xfrm flipV="1">
            <a:off x="7587570" y="1785864"/>
            <a:ext cx="287068" cy="423529"/>
          </a:xfrm>
          <a:prstGeom prst="straightConnector1">
            <a:avLst/>
          </a:prstGeom>
          <a:noFill/>
          <a:ln w="31750" cap="flat" cmpd="sng" algn="ctr">
            <a:solidFill>
              <a:srgbClr val="ED7D31"/>
            </a:solidFill>
            <a:prstDash val="solid"/>
            <a:miter lim="800000"/>
            <a:tailEnd type="arrow" w="lg" len="med"/>
          </a:ln>
          <a:effectLst/>
        </p:spPr>
      </p:cxnSp>
      <p:sp>
        <p:nvSpPr>
          <p:cNvPr id="39" name="TextBox 38">
            <a:extLst>
              <a:ext uri="{FF2B5EF4-FFF2-40B4-BE49-F238E27FC236}">
                <a16:creationId xmlns:a16="http://schemas.microsoft.com/office/drawing/2014/main" id="{1E865318-A765-EC15-0A63-5CD884844A9E}"/>
              </a:ext>
            </a:extLst>
          </p:cNvPr>
          <p:cNvSpPr txBox="1"/>
          <p:nvPr/>
        </p:nvSpPr>
        <p:spPr>
          <a:xfrm>
            <a:off x="6253057" y="4167127"/>
            <a:ext cx="2675888" cy="584775"/>
          </a:xfrm>
          <a:prstGeom prst="rect">
            <a:avLst/>
          </a:prstGeom>
          <a:noFill/>
        </p:spPr>
        <p:txBody>
          <a:bodyPr wrap="square">
            <a:spAutoFit/>
          </a:bodyPr>
          <a:lstStyle/>
          <a:p>
            <a:pPr algn="ctr" defTabSz="914400"/>
            <a:r>
              <a:rPr lang="en-US" dirty="0">
                <a:solidFill>
                  <a:srgbClr val="1D1C1D"/>
                </a:solidFill>
                <a:latin typeface="Slack-Lato"/>
              </a:rPr>
              <a:t> </a:t>
            </a:r>
            <a:r>
              <a:rPr lang="en-US" sz="1400" i="1" dirty="0" err="1">
                <a:solidFill>
                  <a:srgbClr val="1D1C1D"/>
                </a:solidFill>
                <a:latin typeface="Slack-Lato"/>
              </a:rPr>
              <a:t>Egretta</a:t>
            </a:r>
            <a:r>
              <a:rPr lang="en-US" sz="1400" i="1" dirty="0">
                <a:solidFill>
                  <a:srgbClr val="1D1C1D"/>
                </a:solidFill>
                <a:latin typeface="Slack-Lato"/>
              </a:rPr>
              <a:t> </a:t>
            </a:r>
            <a:r>
              <a:rPr lang="en-US" sz="1400" i="1" dirty="0" err="1">
                <a:solidFill>
                  <a:srgbClr val="1D1C1D"/>
                </a:solidFill>
                <a:latin typeface="Slack-Lato"/>
              </a:rPr>
              <a:t>garzetta</a:t>
            </a:r>
            <a:r>
              <a:rPr lang="en-US" sz="1400" dirty="0">
                <a:solidFill>
                  <a:srgbClr val="1D1C1D"/>
                </a:solidFill>
                <a:latin typeface="Slack-Lato"/>
              </a:rPr>
              <a:t> (little egret); reference genome for mapping</a:t>
            </a:r>
            <a:endParaRPr lang="en-US" dirty="0">
              <a:solidFill>
                <a:prstClr val="black"/>
              </a:solidFill>
              <a:latin typeface="Calibri" panose="020F0502020204030204"/>
            </a:endParaRPr>
          </a:p>
        </p:txBody>
      </p:sp>
      <p:cxnSp>
        <p:nvCxnSpPr>
          <p:cNvPr id="40" name="Straight Arrow Connector 39">
            <a:extLst>
              <a:ext uri="{FF2B5EF4-FFF2-40B4-BE49-F238E27FC236}">
                <a16:creationId xmlns:a16="http://schemas.microsoft.com/office/drawing/2014/main" id="{3D7B6171-D6D1-098A-7EB0-0CC81B8643B7}"/>
              </a:ext>
            </a:extLst>
          </p:cNvPr>
          <p:cNvCxnSpPr>
            <a:cxnSpLocks/>
          </p:cNvCxnSpPr>
          <p:nvPr/>
        </p:nvCxnSpPr>
        <p:spPr>
          <a:xfrm flipV="1">
            <a:off x="8399910" y="3805154"/>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185500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pic>
        <p:nvPicPr>
          <p:cNvPr id="5" name="Picture 4">
            <a:extLst>
              <a:ext uri="{FF2B5EF4-FFF2-40B4-BE49-F238E27FC236}">
                <a16:creationId xmlns:a16="http://schemas.microsoft.com/office/drawing/2014/main" id="{FDEF053E-A370-9A6A-657D-F1C15D7AA9BA}"/>
              </a:ext>
            </a:extLst>
          </p:cNvPr>
          <p:cNvPicPr>
            <a:picLocks noChangeAspect="1"/>
          </p:cNvPicPr>
          <p:nvPr/>
        </p:nvPicPr>
        <p:blipFill>
          <a:blip r:embed="rId3"/>
          <a:stretch>
            <a:fillRect/>
          </a:stretch>
        </p:blipFill>
        <p:spPr>
          <a:xfrm>
            <a:off x="412694" y="1197622"/>
            <a:ext cx="5882910" cy="3535241"/>
          </a:xfrm>
          <a:prstGeom prst="rect">
            <a:avLst/>
          </a:prstGeom>
        </p:spPr>
      </p:pic>
      <p:sp>
        <p:nvSpPr>
          <p:cNvPr id="6" name="Rectangle: Rounded Corners 5">
            <a:extLst>
              <a:ext uri="{FF2B5EF4-FFF2-40B4-BE49-F238E27FC236}">
                <a16:creationId xmlns:a16="http://schemas.microsoft.com/office/drawing/2014/main" id="{B7866DB2-0140-5973-258A-8803414C099F}"/>
              </a:ext>
            </a:extLst>
          </p:cNvPr>
          <p:cNvSpPr/>
          <p:nvPr/>
        </p:nvSpPr>
        <p:spPr>
          <a:xfrm>
            <a:off x="6652229" y="1254263"/>
            <a:ext cx="2241871" cy="3173529"/>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621812" y="1317533"/>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Mapping to a more closely related genome results in increased estimates of heterozygosity in felids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Armstrong et al. 2020, BMC Bio</a:t>
            </a:r>
            <a:endParaRPr lang="en-US" b="1" i="1" dirty="0">
              <a:solidFill>
                <a:schemeClr val="bg1">
                  <a:lumMod val="50000"/>
                </a:schemeClr>
              </a:solidFill>
            </a:endParaRPr>
          </a:p>
        </p:txBody>
      </p:sp>
    </p:spTree>
    <p:extLst>
      <p:ext uri="{BB962C8B-B14F-4D97-AF65-F5344CB8AC3E}">
        <p14:creationId xmlns:p14="http://schemas.microsoft.com/office/powerpoint/2010/main" val="309149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pic>
        <p:nvPicPr>
          <p:cNvPr id="5" name="Picture 4">
            <a:extLst>
              <a:ext uri="{FF2B5EF4-FFF2-40B4-BE49-F238E27FC236}">
                <a16:creationId xmlns:a16="http://schemas.microsoft.com/office/drawing/2014/main" id="{FDEF053E-A370-9A6A-657D-F1C15D7AA9BA}"/>
              </a:ext>
            </a:extLst>
          </p:cNvPr>
          <p:cNvPicPr>
            <a:picLocks noChangeAspect="1"/>
          </p:cNvPicPr>
          <p:nvPr/>
        </p:nvPicPr>
        <p:blipFill>
          <a:blip r:embed="rId3"/>
          <a:stretch>
            <a:fillRect/>
          </a:stretch>
        </p:blipFill>
        <p:spPr>
          <a:xfrm>
            <a:off x="412694" y="1459232"/>
            <a:ext cx="4679560" cy="2812107"/>
          </a:xfrm>
          <a:prstGeom prst="rect">
            <a:avLst/>
          </a:prstGeom>
        </p:spPr>
      </p:pic>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Armstrong et al. 2020, BMC Bio</a:t>
            </a:r>
            <a:endParaRPr lang="en-US" b="1" i="1" dirty="0">
              <a:solidFill>
                <a:schemeClr val="bg1">
                  <a:lumMod val="50000"/>
                </a:schemeClr>
              </a:solidFill>
            </a:endParaRPr>
          </a:p>
        </p:txBody>
      </p:sp>
      <p:pic>
        <p:nvPicPr>
          <p:cNvPr id="3" name="Picture 2">
            <a:extLst>
              <a:ext uri="{FF2B5EF4-FFF2-40B4-BE49-F238E27FC236}">
                <a16:creationId xmlns:a16="http://schemas.microsoft.com/office/drawing/2014/main" id="{A4EE5BCB-AFFC-FDBA-B0E6-00033A8F9E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97625" y="1913484"/>
            <a:ext cx="3619964" cy="1903601"/>
          </a:xfrm>
          <a:prstGeom prst="rect">
            <a:avLst/>
          </a:prstGeom>
        </p:spPr>
      </p:pic>
    </p:spTree>
    <p:extLst>
      <p:ext uri="{BB962C8B-B14F-4D97-AF65-F5344CB8AC3E}">
        <p14:creationId xmlns:p14="http://schemas.microsoft.com/office/powerpoint/2010/main" val="51054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sp>
        <p:nvSpPr>
          <p:cNvPr id="6" name="Rectangle: Rounded Corners 5">
            <a:extLst>
              <a:ext uri="{FF2B5EF4-FFF2-40B4-BE49-F238E27FC236}">
                <a16:creationId xmlns:a16="http://schemas.microsoft.com/office/drawing/2014/main" id="{B7866DB2-0140-5973-258A-8803414C099F}"/>
              </a:ext>
            </a:extLst>
          </p:cNvPr>
          <p:cNvSpPr/>
          <p:nvPr/>
        </p:nvSpPr>
        <p:spPr>
          <a:xfrm>
            <a:off x="6172884" y="1295145"/>
            <a:ext cx="2241871" cy="3110257"/>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142467" y="1358414"/>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The opposite is observed in whales – heterozygosity increases with increasing divergence from the reference</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Prasad et al. 2021, MER</a:t>
            </a:r>
            <a:endParaRPr lang="en-US" b="1" i="1" dirty="0">
              <a:solidFill>
                <a:schemeClr val="bg1">
                  <a:lumMod val="50000"/>
                </a:schemeClr>
              </a:solidFill>
            </a:endParaRPr>
          </a:p>
        </p:txBody>
      </p:sp>
      <p:pic>
        <p:nvPicPr>
          <p:cNvPr id="4" name="Picture 3">
            <a:extLst>
              <a:ext uri="{FF2B5EF4-FFF2-40B4-BE49-F238E27FC236}">
                <a16:creationId xmlns:a16="http://schemas.microsoft.com/office/drawing/2014/main" id="{3C798C01-AA21-A354-0A22-27AF50995B3C}"/>
              </a:ext>
            </a:extLst>
          </p:cNvPr>
          <p:cNvPicPr>
            <a:picLocks noChangeAspect="1"/>
          </p:cNvPicPr>
          <p:nvPr/>
        </p:nvPicPr>
        <p:blipFill>
          <a:blip r:embed="rId3"/>
          <a:stretch>
            <a:fillRect/>
          </a:stretch>
        </p:blipFill>
        <p:spPr>
          <a:xfrm>
            <a:off x="1622945" y="1366491"/>
            <a:ext cx="3579480" cy="3309506"/>
          </a:xfrm>
          <a:prstGeom prst="rect">
            <a:avLst/>
          </a:prstGeom>
        </p:spPr>
      </p:pic>
      <p:sp>
        <p:nvSpPr>
          <p:cNvPr id="3" name="Rectangle 2">
            <a:extLst>
              <a:ext uri="{FF2B5EF4-FFF2-40B4-BE49-F238E27FC236}">
                <a16:creationId xmlns:a16="http://schemas.microsoft.com/office/drawing/2014/main" id="{EB063299-3EBD-07FD-0A1D-8CAF034ABB88}"/>
              </a:ext>
            </a:extLst>
          </p:cNvPr>
          <p:cNvSpPr/>
          <p:nvPr/>
        </p:nvSpPr>
        <p:spPr>
          <a:xfrm>
            <a:off x="1709212" y="1280275"/>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97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divergence</a:t>
            </a:r>
          </a:p>
        </p:txBody>
      </p:sp>
      <p:sp>
        <p:nvSpPr>
          <p:cNvPr id="6" name="Rectangle: Rounded Corners 5">
            <a:extLst>
              <a:ext uri="{FF2B5EF4-FFF2-40B4-BE49-F238E27FC236}">
                <a16:creationId xmlns:a16="http://schemas.microsoft.com/office/drawing/2014/main" id="{B7866DB2-0140-5973-258A-8803414C099F}"/>
              </a:ext>
            </a:extLst>
          </p:cNvPr>
          <p:cNvSpPr/>
          <p:nvPr/>
        </p:nvSpPr>
        <p:spPr>
          <a:xfrm>
            <a:off x="6172884" y="1295145"/>
            <a:ext cx="2241871" cy="3110257"/>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142467" y="1358414"/>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The opposite is observed in whales – heterozygosity increases with increasing divergence from the reference</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Prasad et al. 2021, MER</a:t>
            </a:r>
            <a:endParaRPr lang="en-US" b="1" i="1" dirty="0">
              <a:solidFill>
                <a:schemeClr val="bg1">
                  <a:lumMod val="50000"/>
                </a:schemeClr>
              </a:solidFill>
            </a:endParaRPr>
          </a:p>
        </p:txBody>
      </p:sp>
      <p:pic>
        <p:nvPicPr>
          <p:cNvPr id="4" name="Picture 3">
            <a:extLst>
              <a:ext uri="{FF2B5EF4-FFF2-40B4-BE49-F238E27FC236}">
                <a16:creationId xmlns:a16="http://schemas.microsoft.com/office/drawing/2014/main" id="{3C798C01-AA21-A354-0A22-27AF50995B3C}"/>
              </a:ext>
            </a:extLst>
          </p:cNvPr>
          <p:cNvPicPr>
            <a:picLocks noChangeAspect="1"/>
          </p:cNvPicPr>
          <p:nvPr/>
        </p:nvPicPr>
        <p:blipFill>
          <a:blip r:embed="rId3"/>
          <a:stretch>
            <a:fillRect/>
          </a:stretch>
        </p:blipFill>
        <p:spPr>
          <a:xfrm>
            <a:off x="1622945" y="1366491"/>
            <a:ext cx="3579480" cy="3309506"/>
          </a:xfrm>
          <a:prstGeom prst="rect">
            <a:avLst/>
          </a:prstGeom>
        </p:spPr>
      </p:pic>
      <p:sp>
        <p:nvSpPr>
          <p:cNvPr id="3" name="Rectangle 2">
            <a:extLst>
              <a:ext uri="{FF2B5EF4-FFF2-40B4-BE49-F238E27FC236}">
                <a16:creationId xmlns:a16="http://schemas.microsoft.com/office/drawing/2014/main" id="{1FFB14FA-0F0B-6D48-2268-8BECC902643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CE08E8-A437-56CC-8F9F-685385F7E53A}"/>
              </a:ext>
            </a:extLst>
          </p:cNvPr>
          <p:cNvSpPr txBox="1"/>
          <p:nvPr/>
        </p:nvSpPr>
        <p:spPr>
          <a:xfrm>
            <a:off x="0" y="2097181"/>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We sought to quantify reference bias by using simulated genomes and reads</a:t>
            </a:r>
          </a:p>
        </p:txBody>
      </p:sp>
    </p:spTree>
    <p:extLst>
      <p:ext uri="{BB962C8B-B14F-4D97-AF65-F5344CB8AC3E}">
        <p14:creationId xmlns:p14="http://schemas.microsoft.com/office/powerpoint/2010/main" val="338238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1010952"/>
            <a:ext cx="2469546"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396443"/>
            <a:ext cx="2612327" cy="46444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3BBE864-7631-AA82-DB48-D3B374F7958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2739977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1010952"/>
            <a:ext cx="2469546"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959481"/>
            <a:ext cx="2612327"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932657-74AE-BC55-6841-91D0B792EA40}"/>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413311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2351314"/>
            <a:ext cx="2469546" cy="27410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2255229"/>
            <a:ext cx="2612327" cy="2785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E2C955E-3D01-DE88-ECB0-4C43DB1BB1C7}"/>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21" name="Title 1">
            <a:extLst>
              <a:ext uri="{FF2B5EF4-FFF2-40B4-BE49-F238E27FC236}">
                <a16:creationId xmlns:a16="http://schemas.microsoft.com/office/drawing/2014/main" id="{2C19E75B-CBA2-5DBA-EE2D-645C306B2A6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37321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3795165"/>
            <a:ext cx="6371494" cy="1054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E094BEA-AE4B-0B76-30D2-0795B5D05B65}"/>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701720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D9C4BBF-DF4C-2CD7-3D60-305E99D2E033}"/>
              </a:ext>
            </a:extLst>
          </p:cNvPr>
          <p:cNvPicPr>
            <a:picLocks noChangeAspect="1"/>
          </p:cNvPicPr>
          <p:nvPr/>
        </p:nvPicPr>
        <p:blipFill>
          <a:blip r:embed="rId3"/>
          <a:stretch>
            <a:fillRect/>
          </a:stretch>
        </p:blipFill>
        <p:spPr>
          <a:xfrm>
            <a:off x="2954136" y="922824"/>
            <a:ext cx="1925351" cy="709529"/>
          </a:xfrm>
          <a:prstGeom prst="rect">
            <a:avLst/>
          </a:prstGeom>
        </p:spPr>
      </p:pic>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2351314"/>
            <a:ext cx="2469546" cy="27410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2255229"/>
            <a:ext cx="2612327" cy="2785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78D824-ECA4-C049-6B98-7A477DC20706}"/>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sp>
        <p:nvSpPr>
          <p:cNvPr id="18" name="TextBox 17">
            <a:extLst>
              <a:ext uri="{FF2B5EF4-FFF2-40B4-BE49-F238E27FC236}">
                <a16:creationId xmlns:a16="http://schemas.microsoft.com/office/drawing/2014/main" id="{2E2C955E-3D01-DE88-ECB0-4C43DB1BB1C7}"/>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21" name="Title 1">
            <a:extLst>
              <a:ext uri="{FF2B5EF4-FFF2-40B4-BE49-F238E27FC236}">
                <a16:creationId xmlns:a16="http://schemas.microsoft.com/office/drawing/2014/main" id="{2C19E75B-CBA2-5DBA-EE2D-645C306B2A6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191755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3634882"/>
            <a:ext cx="2469546" cy="14575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3504253"/>
            <a:ext cx="2612327" cy="15366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C582AA-F513-2359-58F3-4574AB092782}"/>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3" name="Picture 12">
            <a:extLst>
              <a:ext uri="{FF2B5EF4-FFF2-40B4-BE49-F238E27FC236}">
                <a16:creationId xmlns:a16="http://schemas.microsoft.com/office/drawing/2014/main" id="{6B83BF7D-1428-2C4C-F66E-F734F05389AD}"/>
              </a:ext>
            </a:extLst>
          </p:cNvPr>
          <p:cNvPicPr>
            <a:picLocks noChangeAspect="1"/>
          </p:cNvPicPr>
          <p:nvPr/>
        </p:nvPicPr>
        <p:blipFill>
          <a:blip r:embed="rId4"/>
          <a:stretch>
            <a:fillRect/>
          </a:stretch>
        </p:blipFill>
        <p:spPr>
          <a:xfrm>
            <a:off x="2954136" y="922824"/>
            <a:ext cx="1925351" cy="709529"/>
          </a:xfrm>
          <a:prstGeom prst="rect">
            <a:avLst/>
          </a:prstGeom>
        </p:spPr>
      </p:pic>
      <p:sp>
        <p:nvSpPr>
          <p:cNvPr id="14" name="TextBox 13">
            <a:extLst>
              <a:ext uri="{FF2B5EF4-FFF2-40B4-BE49-F238E27FC236}">
                <a16:creationId xmlns:a16="http://schemas.microsoft.com/office/drawing/2014/main" id="{5B66EBAD-B823-7AD8-20B3-939A8D0D70B8}"/>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17" name="Title 1">
            <a:extLst>
              <a:ext uri="{FF2B5EF4-FFF2-40B4-BE49-F238E27FC236}">
                <a16:creationId xmlns:a16="http://schemas.microsoft.com/office/drawing/2014/main" id="{230A1C93-2E7C-4BC0-FB4B-EE5015A98B66}"/>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346966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TextBox 2">
            <a:extLst>
              <a:ext uri="{FF2B5EF4-FFF2-40B4-BE49-F238E27FC236}">
                <a16:creationId xmlns:a16="http://schemas.microsoft.com/office/drawing/2014/main" id="{1DB37C75-9B7C-F425-67D7-7D1A4EAC5764}"/>
              </a:ext>
            </a:extLst>
          </p:cNvPr>
          <p:cNvSpPr txBox="1"/>
          <p:nvPr/>
        </p:nvSpPr>
        <p:spPr>
          <a:xfrm>
            <a:off x="2827771" y="4233958"/>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 reads correctly mapped</a:t>
            </a:r>
          </a:p>
          <a:p>
            <a:pPr algn="l"/>
            <a:r>
              <a:rPr lang="en-US" dirty="0">
                <a:latin typeface="Source Sans Pro" panose="020B0503030403020204" pitchFamily="34" charset="0"/>
                <a:ea typeface="Source Sans Pro" panose="020B0503030403020204" pitchFamily="34" charset="0"/>
              </a:rPr>
              <a:t># variants correctly called</a:t>
            </a:r>
          </a:p>
        </p:txBody>
      </p:sp>
      <p:sp>
        <p:nvSpPr>
          <p:cNvPr id="17" name="TextBox 16">
            <a:extLst>
              <a:ext uri="{FF2B5EF4-FFF2-40B4-BE49-F238E27FC236}">
                <a16:creationId xmlns:a16="http://schemas.microsoft.com/office/drawing/2014/main" id="{0058243E-1275-DE51-F3CE-4118E6EFADC5}"/>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8" name="Picture 17">
            <a:extLst>
              <a:ext uri="{FF2B5EF4-FFF2-40B4-BE49-F238E27FC236}">
                <a16:creationId xmlns:a16="http://schemas.microsoft.com/office/drawing/2014/main" id="{09F16C1A-CDB0-6E17-1F18-21DBC2BB69F4}"/>
              </a:ext>
            </a:extLst>
          </p:cNvPr>
          <p:cNvPicPr>
            <a:picLocks noChangeAspect="1"/>
          </p:cNvPicPr>
          <p:nvPr/>
        </p:nvPicPr>
        <p:blipFill>
          <a:blip r:embed="rId4"/>
          <a:stretch>
            <a:fillRect/>
          </a:stretch>
        </p:blipFill>
        <p:spPr>
          <a:xfrm>
            <a:off x="2954136" y="922824"/>
            <a:ext cx="1925351" cy="709529"/>
          </a:xfrm>
          <a:prstGeom prst="rect">
            <a:avLst/>
          </a:prstGeom>
        </p:spPr>
      </p:pic>
      <p:sp>
        <p:nvSpPr>
          <p:cNvPr id="19" name="TextBox 18">
            <a:extLst>
              <a:ext uri="{FF2B5EF4-FFF2-40B4-BE49-F238E27FC236}">
                <a16:creationId xmlns:a16="http://schemas.microsoft.com/office/drawing/2014/main" id="{3FAA0FB6-6291-E45D-4D43-B269D356DBDA}"/>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Tree>
    <p:extLst>
      <p:ext uri="{BB962C8B-B14F-4D97-AF65-F5344CB8AC3E}">
        <p14:creationId xmlns:p14="http://schemas.microsoft.com/office/powerpoint/2010/main" val="251141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TextBox 2">
            <a:extLst>
              <a:ext uri="{FF2B5EF4-FFF2-40B4-BE49-F238E27FC236}">
                <a16:creationId xmlns:a16="http://schemas.microsoft.com/office/drawing/2014/main" id="{1DB37C75-9B7C-F425-67D7-7D1A4EAC5764}"/>
              </a:ext>
            </a:extLst>
          </p:cNvPr>
          <p:cNvSpPr txBox="1"/>
          <p:nvPr/>
        </p:nvSpPr>
        <p:spPr>
          <a:xfrm>
            <a:off x="2827771" y="4233958"/>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 reads correctly mapped</a:t>
            </a:r>
          </a:p>
          <a:p>
            <a:pPr algn="l"/>
            <a:r>
              <a:rPr lang="en-US" dirty="0">
                <a:latin typeface="Source Sans Pro" panose="020B0503030403020204" pitchFamily="34" charset="0"/>
                <a:ea typeface="Source Sans Pro" panose="020B0503030403020204" pitchFamily="34" charset="0"/>
              </a:rPr>
              <a:t># variants correctly called</a:t>
            </a:r>
          </a:p>
        </p:txBody>
      </p:sp>
      <p:grpSp>
        <p:nvGrpSpPr>
          <p:cNvPr id="15" name="Group 14">
            <a:extLst>
              <a:ext uri="{FF2B5EF4-FFF2-40B4-BE49-F238E27FC236}">
                <a16:creationId xmlns:a16="http://schemas.microsoft.com/office/drawing/2014/main" id="{187C6462-495F-37BC-038B-AC48729519A7}"/>
              </a:ext>
            </a:extLst>
          </p:cNvPr>
          <p:cNvGrpSpPr/>
          <p:nvPr/>
        </p:nvGrpSpPr>
        <p:grpSpPr>
          <a:xfrm>
            <a:off x="5511686" y="1510501"/>
            <a:ext cx="3388739" cy="2468004"/>
            <a:chOff x="2521653" y="293842"/>
            <a:chExt cx="6255447" cy="4555816"/>
          </a:xfrm>
        </p:grpSpPr>
        <p:pic>
          <p:nvPicPr>
            <p:cNvPr id="9" name="Picture 8" descr="A picture containing clock, screenshot&#10;&#10;Description automatically generated">
              <a:extLst>
                <a:ext uri="{FF2B5EF4-FFF2-40B4-BE49-F238E27FC236}">
                  <a16:creationId xmlns:a16="http://schemas.microsoft.com/office/drawing/2014/main" id="{1C52E9E4-0165-9162-6F70-DC8948224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extBox 9">
              <a:extLst>
                <a:ext uri="{FF2B5EF4-FFF2-40B4-BE49-F238E27FC236}">
                  <a16:creationId xmlns:a16="http://schemas.microsoft.com/office/drawing/2014/main" id="{CFE264F6-84F9-911B-E807-37CC8E6DB44F}"/>
                </a:ext>
              </a:extLst>
            </p:cNvPr>
            <p:cNvSpPr txBox="1"/>
            <p:nvPr/>
          </p:nvSpPr>
          <p:spPr>
            <a:xfrm>
              <a:off x="4976602"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1" name="TextBox 10">
              <a:extLst>
                <a:ext uri="{FF2B5EF4-FFF2-40B4-BE49-F238E27FC236}">
                  <a16:creationId xmlns:a16="http://schemas.microsoft.com/office/drawing/2014/main" id="{661323CC-5402-9E83-B84A-6E8205B239AE}"/>
                </a:ext>
              </a:extLst>
            </p:cNvPr>
            <p:cNvSpPr txBox="1"/>
            <p:nvPr/>
          </p:nvSpPr>
          <p:spPr>
            <a:xfrm>
              <a:off x="5792548"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2" name="TextBox 11">
              <a:extLst>
                <a:ext uri="{FF2B5EF4-FFF2-40B4-BE49-F238E27FC236}">
                  <a16:creationId xmlns:a16="http://schemas.microsoft.com/office/drawing/2014/main" id="{0A070CA0-B6B7-45CF-C0F4-9B25AB58E1C6}"/>
                </a:ext>
              </a:extLst>
            </p:cNvPr>
            <p:cNvSpPr txBox="1"/>
            <p:nvPr/>
          </p:nvSpPr>
          <p:spPr>
            <a:xfrm>
              <a:off x="6608494" y="425894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3" name="TextBox 12">
              <a:extLst>
                <a:ext uri="{FF2B5EF4-FFF2-40B4-BE49-F238E27FC236}">
                  <a16:creationId xmlns:a16="http://schemas.microsoft.com/office/drawing/2014/main" id="{27758F6D-75AE-5771-1575-A22CB7D7F225}"/>
                </a:ext>
              </a:extLst>
            </p:cNvPr>
            <p:cNvSpPr txBox="1"/>
            <p:nvPr/>
          </p:nvSpPr>
          <p:spPr>
            <a:xfrm>
              <a:off x="7441945"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4" name="TextBox 13">
              <a:extLst>
                <a:ext uri="{FF2B5EF4-FFF2-40B4-BE49-F238E27FC236}">
                  <a16:creationId xmlns:a16="http://schemas.microsoft.com/office/drawing/2014/main" id="{127B7C7A-F9EC-F046-72AF-07F8FD417198}"/>
                </a:ext>
              </a:extLst>
            </p:cNvPr>
            <p:cNvSpPr txBox="1"/>
            <p:nvPr/>
          </p:nvSpPr>
          <p:spPr>
            <a:xfrm>
              <a:off x="8275395" y="4256412"/>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grpSp>
      <p:sp>
        <p:nvSpPr>
          <p:cNvPr id="17" name="TextBox 16">
            <a:extLst>
              <a:ext uri="{FF2B5EF4-FFF2-40B4-BE49-F238E27FC236}">
                <a16:creationId xmlns:a16="http://schemas.microsoft.com/office/drawing/2014/main" id="{0058243E-1275-DE51-F3CE-4118E6EFADC5}"/>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8" name="Picture 17">
            <a:extLst>
              <a:ext uri="{FF2B5EF4-FFF2-40B4-BE49-F238E27FC236}">
                <a16:creationId xmlns:a16="http://schemas.microsoft.com/office/drawing/2014/main" id="{09F16C1A-CDB0-6E17-1F18-21DBC2BB69F4}"/>
              </a:ext>
            </a:extLst>
          </p:cNvPr>
          <p:cNvPicPr>
            <a:picLocks noChangeAspect="1"/>
          </p:cNvPicPr>
          <p:nvPr/>
        </p:nvPicPr>
        <p:blipFill>
          <a:blip r:embed="rId5"/>
          <a:stretch>
            <a:fillRect/>
          </a:stretch>
        </p:blipFill>
        <p:spPr>
          <a:xfrm>
            <a:off x="2954136" y="922824"/>
            <a:ext cx="1925351" cy="709529"/>
          </a:xfrm>
          <a:prstGeom prst="rect">
            <a:avLst/>
          </a:prstGeom>
        </p:spPr>
      </p:pic>
      <p:sp>
        <p:nvSpPr>
          <p:cNvPr id="19" name="TextBox 18">
            <a:extLst>
              <a:ext uri="{FF2B5EF4-FFF2-40B4-BE49-F238E27FC236}">
                <a16:creationId xmlns:a16="http://schemas.microsoft.com/office/drawing/2014/main" id="{3FAA0FB6-6291-E45D-4D43-B269D356DBDA}"/>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16" name="Title 1">
            <a:extLst>
              <a:ext uri="{FF2B5EF4-FFF2-40B4-BE49-F238E27FC236}">
                <a16:creationId xmlns:a16="http://schemas.microsoft.com/office/drawing/2014/main" id="{C8D812CD-7A3A-6DD8-2245-FDC7A9D2FD9B}"/>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144950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Tree>
    <p:extLst>
      <p:ext uri="{BB962C8B-B14F-4D97-AF65-F5344CB8AC3E}">
        <p14:creationId xmlns:p14="http://schemas.microsoft.com/office/powerpoint/2010/main" val="3214728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
        <p:nvSpPr>
          <p:cNvPr id="9" name="Rectangle: Rounded Corners 8">
            <a:extLst>
              <a:ext uri="{FF2B5EF4-FFF2-40B4-BE49-F238E27FC236}">
                <a16:creationId xmlns:a16="http://schemas.microsoft.com/office/drawing/2014/main" id="{835D16D5-69F5-AA86-90DD-9CC6701BBE0C}"/>
              </a:ext>
            </a:extLst>
          </p:cNvPr>
          <p:cNvSpPr/>
          <p:nvPr/>
        </p:nvSpPr>
        <p:spPr>
          <a:xfrm>
            <a:off x="5957333" y="1165322"/>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5957333" y="1296877"/>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4828CCCC-BF96-5A2E-7C73-5BF8442F7C6F}"/>
              </a:ext>
            </a:extLst>
          </p:cNvPr>
          <p:cNvSpPr txBox="1"/>
          <p:nvPr/>
        </p:nvSpPr>
        <p:spPr>
          <a:xfrm>
            <a:off x="5321694" y="4117640"/>
            <a:ext cx="3641331"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Possibly due to double hits</a:t>
            </a:r>
          </a:p>
        </p:txBody>
      </p:sp>
    </p:spTree>
    <p:extLst>
      <p:ext uri="{BB962C8B-B14F-4D97-AF65-F5344CB8AC3E}">
        <p14:creationId xmlns:p14="http://schemas.microsoft.com/office/powerpoint/2010/main" val="283735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Read mapping accuracy with increasing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1" cy="3598431"/>
          </a:xfrm>
          <a:prstGeom prst="rect">
            <a:avLst/>
          </a:prstGeom>
        </p:spPr>
      </p:pic>
      <p:sp>
        <p:nvSpPr>
          <p:cNvPr id="3" name="Rectangle 2">
            <a:extLst>
              <a:ext uri="{FF2B5EF4-FFF2-40B4-BE49-F238E27FC236}">
                <a16:creationId xmlns:a16="http://schemas.microsoft.com/office/drawing/2014/main" id="{73812FAA-CA98-930F-D171-54EA4AA1DC50}"/>
              </a:ext>
            </a:extLst>
          </p:cNvPr>
          <p:cNvSpPr/>
          <p:nvPr/>
        </p:nvSpPr>
        <p:spPr>
          <a:xfrm>
            <a:off x="1034706" y="1427330"/>
            <a:ext cx="5140087" cy="23495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059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80% of reads mapped correctly at 2%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sp>
        <p:nvSpPr>
          <p:cNvPr id="3" name="Rectangle 2">
            <a:extLst>
              <a:ext uri="{FF2B5EF4-FFF2-40B4-BE49-F238E27FC236}">
                <a16:creationId xmlns:a16="http://schemas.microsoft.com/office/drawing/2014/main" id="{73812FAA-CA98-930F-D171-54EA4AA1DC50}"/>
              </a:ext>
            </a:extLst>
          </p:cNvPr>
          <p:cNvSpPr/>
          <p:nvPr/>
        </p:nvSpPr>
        <p:spPr>
          <a:xfrm>
            <a:off x="1034707" y="1427330"/>
            <a:ext cx="5190028" cy="18667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50C006C-7D21-C647-1B8F-C73FD2A3E125}"/>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54A4DD0-829F-FD62-EB48-A57A2586B0D4}"/>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4451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Only 38% of reads map correctly at 10%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sp>
        <p:nvSpPr>
          <p:cNvPr id="5" name="Rectangle: Rounded Corners 4">
            <a:extLst>
              <a:ext uri="{FF2B5EF4-FFF2-40B4-BE49-F238E27FC236}">
                <a16:creationId xmlns:a16="http://schemas.microsoft.com/office/drawing/2014/main" id="{22B76410-D22E-21B3-1647-B36B723CA891}"/>
              </a:ext>
            </a:extLst>
          </p:cNvPr>
          <p:cNvSpPr/>
          <p:nvPr/>
        </p:nvSpPr>
        <p:spPr>
          <a:xfrm>
            <a:off x="6645021" y="2963575"/>
            <a:ext cx="2318006"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564D3A-BB2C-9D24-A7A0-A96A709E59CD}"/>
              </a:ext>
            </a:extLst>
          </p:cNvPr>
          <p:cNvSpPr txBox="1"/>
          <p:nvPr/>
        </p:nvSpPr>
        <p:spPr>
          <a:xfrm>
            <a:off x="6645021" y="2948661"/>
            <a:ext cx="2318006" cy="1015663"/>
          </a:xfrm>
          <a:prstGeom prst="rect">
            <a:avLst/>
          </a:prstGeom>
          <a:noFill/>
        </p:spPr>
        <p:txBody>
          <a:bodyPr wrap="square" rtlCol="0">
            <a:spAutoFit/>
          </a:bodyPr>
          <a:lstStyle/>
          <a:p>
            <a:pPr algn="ctr"/>
            <a:r>
              <a:rPr lang="en-US" sz="2000" u="sng" dirty="0">
                <a:solidFill>
                  <a:schemeClr val="bg1"/>
                </a:solidFill>
                <a:latin typeface="Source Sans Pro" panose="020B0503030403020204" pitchFamily="34" charset="0"/>
                <a:ea typeface="Source Sans Pro" panose="020B0503030403020204" pitchFamily="34" charset="0"/>
              </a:rPr>
              <a:t>40%</a:t>
            </a:r>
            <a:r>
              <a:rPr lang="en-US" sz="2000" dirty="0">
                <a:solidFill>
                  <a:schemeClr val="bg1"/>
                </a:solidFill>
                <a:latin typeface="Source Sans Pro" panose="020B0503030403020204" pitchFamily="34" charset="0"/>
                <a:ea typeface="Source Sans Pro" panose="020B0503030403020204" pitchFamily="34" charset="0"/>
              </a:rPr>
              <a:t> of reads unmapped at 10%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9" name="Rectangle: Rounded Corners 8">
            <a:extLst>
              <a:ext uri="{FF2B5EF4-FFF2-40B4-BE49-F238E27FC236}">
                <a16:creationId xmlns:a16="http://schemas.microsoft.com/office/drawing/2014/main" id="{D3C92B63-F679-A360-DA66-B8564481DB5E}"/>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34FB63-505F-DAAE-1EE6-3AEBD36EEF7D}"/>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6725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The number of unmapped reads increases linearly with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cxnSp>
        <p:nvCxnSpPr>
          <p:cNvPr id="11" name="Straight Connector 10">
            <a:extLst>
              <a:ext uri="{FF2B5EF4-FFF2-40B4-BE49-F238E27FC236}">
                <a16:creationId xmlns:a16="http://schemas.microsoft.com/office/drawing/2014/main" id="{8AED4815-94CD-58A3-CF5A-B2B9B00BD43E}"/>
              </a:ext>
            </a:extLst>
          </p:cNvPr>
          <p:cNvCxnSpPr>
            <a:cxnSpLocks/>
          </p:cNvCxnSpPr>
          <p:nvPr/>
        </p:nvCxnSpPr>
        <p:spPr>
          <a:xfrm>
            <a:off x="3191881" y="1374440"/>
            <a:ext cx="2470584" cy="2641370"/>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1BD0C540-8BA5-A4BC-B5DB-AC326D1B269D}"/>
              </a:ext>
            </a:extLst>
          </p:cNvPr>
          <p:cNvSpPr/>
          <p:nvPr/>
        </p:nvSpPr>
        <p:spPr>
          <a:xfrm>
            <a:off x="6645021" y="2963575"/>
            <a:ext cx="2318006"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EDB1245-F613-2060-C3E6-E6A69EB5A652}"/>
              </a:ext>
            </a:extLst>
          </p:cNvPr>
          <p:cNvSpPr txBox="1"/>
          <p:nvPr/>
        </p:nvSpPr>
        <p:spPr>
          <a:xfrm>
            <a:off x="6645021" y="2948661"/>
            <a:ext cx="2318006" cy="1015663"/>
          </a:xfrm>
          <a:prstGeom prst="rect">
            <a:avLst/>
          </a:prstGeom>
          <a:noFill/>
        </p:spPr>
        <p:txBody>
          <a:bodyPr wrap="square" rtlCol="0">
            <a:spAutoFit/>
          </a:bodyPr>
          <a:lstStyle/>
          <a:p>
            <a:pPr algn="ctr"/>
            <a:r>
              <a:rPr lang="en-US" sz="2000" u="sng" dirty="0">
                <a:solidFill>
                  <a:schemeClr val="bg1"/>
                </a:solidFill>
                <a:latin typeface="Source Sans Pro" panose="020B0503030403020204" pitchFamily="34" charset="0"/>
                <a:ea typeface="Source Sans Pro" panose="020B0503030403020204" pitchFamily="34" charset="0"/>
              </a:rPr>
              <a:t>40%</a:t>
            </a:r>
            <a:r>
              <a:rPr lang="en-US" sz="2000" dirty="0">
                <a:solidFill>
                  <a:schemeClr val="bg1"/>
                </a:solidFill>
                <a:latin typeface="Source Sans Pro" panose="020B0503030403020204" pitchFamily="34" charset="0"/>
                <a:ea typeface="Source Sans Pro" panose="020B0503030403020204" pitchFamily="34" charset="0"/>
              </a:rPr>
              <a:t> of reads unmapped at 10%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21" name="Rectangle: Rounded Corners 20">
            <a:extLst>
              <a:ext uri="{FF2B5EF4-FFF2-40B4-BE49-F238E27FC236}">
                <a16:creationId xmlns:a16="http://schemas.microsoft.com/office/drawing/2014/main" id="{BAD70CE8-4A00-7E29-4B40-CE80F460B414}"/>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7F0CDDD-2D89-319F-5976-4F21AD0D6295}"/>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8405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4304963"/>
            <a:ext cx="6371494" cy="5446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D1F672B-A22C-CB85-0BF7-55290DE2EA56}"/>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093017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 calling accuracy with increasing divergence</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30"/>
          </a:xfrm>
          <a:prstGeom prst="rect">
            <a:avLst/>
          </a:prstGeom>
        </p:spPr>
      </p:pic>
      <p:sp>
        <p:nvSpPr>
          <p:cNvPr id="5" name="Rectangle 4">
            <a:extLst>
              <a:ext uri="{FF2B5EF4-FFF2-40B4-BE49-F238E27FC236}">
                <a16:creationId xmlns:a16="http://schemas.microsoft.com/office/drawing/2014/main" id="{9CD55F84-2749-9632-CA65-9E4C3615C533}"/>
              </a:ext>
            </a:extLst>
          </p:cNvPr>
          <p:cNvSpPr/>
          <p:nvPr/>
        </p:nvSpPr>
        <p:spPr>
          <a:xfrm>
            <a:off x="979085" y="1427330"/>
            <a:ext cx="5190028" cy="2577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Variants are increasingly missed as divergence goes up</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29"/>
          </a:xfrm>
          <a:prstGeom prst="rect">
            <a:avLst/>
          </a:prstGeom>
        </p:spPr>
      </p:pic>
      <p:sp>
        <p:nvSpPr>
          <p:cNvPr id="4" name="Rectangle: Rounded Corners 3">
            <a:extLst>
              <a:ext uri="{FF2B5EF4-FFF2-40B4-BE49-F238E27FC236}">
                <a16:creationId xmlns:a16="http://schemas.microsoft.com/office/drawing/2014/main" id="{E1FA0B7B-F443-1A58-9972-30B2C511049E}"/>
              </a:ext>
            </a:extLst>
          </p:cNvPr>
          <p:cNvSpPr/>
          <p:nvPr/>
        </p:nvSpPr>
        <p:spPr>
          <a:xfrm>
            <a:off x="6645016" y="1483373"/>
            <a:ext cx="2141175" cy="1308525"/>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B57D98-CC75-C300-CC6D-CC9A8FBBB7B4}"/>
              </a:ext>
            </a:extLst>
          </p:cNvPr>
          <p:cNvSpPr txBox="1"/>
          <p:nvPr/>
        </p:nvSpPr>
        <p:spPr>
          <a:xfrm>
            <a:off x="6645017" y="1468460"/>
            <a:ext cx="2141174"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False negatives rise from 7% to 33% of all variants called</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78463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Variants are increasingly missed as divergence goes up</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29"/>
          </a:xfrm>
          <a:prstGeom prst="rect">
            <a:avLst/>
          </a:prstGeom>
        </p:spPr>
      </p:pic>
      <p:sp>
        <p:nvSpPr>
          <p:cNvPr id="4" name="Rectangle: Rounded Corners 3">
            <a:extLst>
              <a:ext uri="{FF2B5EF4-FFF2-40B4-BE49-F238E27FC236}">
                <a16:creationId xmlns:a16="http://schemas.microsoft.com/office/drawing/2014/main" id="{E1FA0B7B-F443-1A58-9972-30B2C511049E}"/>
              </a:ext>
            </a:extLst>
          </p:cNvPr>
          <p:cNvSpPr/>
          <p:nvPr/>
        </p:nvSpPr>
        <p:spPr>
          <a:xfrm>
            <a:off x="6645016" y="1483373"/>
            <a:ext cx="2141175" cy="1308525"/>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B57D98-CC75-C300-CC6D-CC9A8FBBB7B4}"/>
              </a:ext>
            </a:extLst>
          </p:cNvPr>
          <p:cNvSpPr txBox="1"/>
          <p:nvPr/>
        </p:nvSpPr>
        <p:spPr>
          <a:xfrm>
            <a:off x="6645017" y="1468460"/>
            <a:ext cx="2141174"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False negatives rise from 7% to 33% of all variants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5" name="Rectangle: Rounded Corners 4">
            <a:extLst>
              <a:ext uri="{FF2B5EF4-FFF2-40B4-BE49-F238E27FC236}">
                <a16:creationId xmlns:a16="http://schemas.microsoft.com/office/drawing/2014/main" id="{86D25B08-5933-F6BD-E563-BAE7E322C1A6}"/>
              </a:ext>
            </a:extLst>
          </p:cNvPr>
          <p:cNvSpPr/>
          <p:nvPr/>
        </p:nvSpPr>
        <p:spPr>
          <a:xfrm>
            <a:off x="6645018" y="3256417"/>
            <a:ext cx="2141175" cy="1308526"/>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1B1DAB-799D-8293-54EA-A21F686DE17E}"/>
              </a:ext>
            </a:extLst>
          </p:cNvPr>
          <p:cNvSpPr txBox="1"/>
          <p:nvPr/>
        </p:nvSpPr>
        <p:spPr>
          <a:xfrm>
            <a:off x="6645019" y="3241504"/>
            <a:ext cx="214117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The proportion of false positives is small does not increase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3200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4356178" y="2318468"/>
            <a:ext cx="1414197" cy="857250"/>
          </a:xfrm>
          <a:prstGeom prst="roundRect">
            <a:avLst/>
          </a:prstGeom>
          <a:noFill/>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6FE1F8A-CBF8-F59E-5B34-805CCBDE4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1702" y="1538178"/>
            <a:ext cx="5478278" cy="2882199"/>
          </a:xfrm>
          <a:prstGeom prst="rect">
            <a:avLst/>
          </a:prstGeom>
        </p:spPr>
      </p:pic>
    </p:spTree>
    <p:extLst>
      <p:ext uri="{BB962C8B-B14F-4D97-AF65-F5344CB8AC3E}">
        <p14:creationId xmlns:p14="http://schemas.microsoft.com/office/powerpoint/2010/main" val="1285321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 y="1677014"/>
            <a:ext cx="9143997" cy="279301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2683315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4000"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3953693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4000"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4114096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3999"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3257897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A7ABF5-B989-64D7-AEA1-DC0BFD4E93B9}"/>
              </a:ext>
            </a:extLst>
          </p:cNvPr>
          <p:cNvPicPr>
            <a:picLocks noChangeAspect="1"/>
          </p:cNvPicPr>
          <p:nvPr/>
        </p:nvPicPr>
        <p:blipFill>
          <a:blip r:embed="rId3"/>
          <a:stretch>
            <a:fillRect/>
          </a:stretch>
        </p:blipFill>
        <p:spPr>
          <a:xfrm>
            <a:off x="849663" y="1149470"/>
            <a:ext cx="3380625" cy="381303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increases per site divergence estimates in mapped samples</a:t>
            </a:r>
          </a:p>
        </p:txBody>
      </p:sp>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sp>
        <p:nvSpPr>
          <p:cNvPr id="8" name="Rectangle 7">
            <a:extLst>
              <a:ext uri="{FF2B5EF4-FFF2-40B4-BE49-F238E27FC236}">
                <a16:creationId xmlns:a16="http://schemas.microsoft.com/office/drawing/2014/main" id="{5A0813F8-236A-D45E-751B-814E3A4ACCD4}"/>
              </a:ext>
            </a:extLst>
          </p:cNvPr>
          <p:cNvSpPr/>
          <p:nvPr/>
        </p:nvSpPr>
        <p:spPr>
          <a:xfrm>
            <a:off x="997113" y="1149470"/>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B71D2-A162-4C8B-2D9B-BE3C7AAEC1C4}"/>
              </a:ext>
            </a:extLst>
          </p:cNvPr>
          <p:cNvPicPr>
            <a:picLocks noChangeAspect="1"/>
          </p:cNvPicPr>
          <p:nvPr/>
        </p:nvPicPr>
        <p:blipFill>
          <a:blip r:embed="rId3"/>
          <a:stretch>
            <a:fillRect/>
          </a:stretch>
        </p:blipFill>
        <p:spPr>
          <a:xfrm>
            <a:off x="849663" y="1149470"/>
            <a:ext cx="3380625" cy="381303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increases per site divergence estimates in mapped samples</a:t>
            </a:r>
          </a:p>
        </p:txBody>
      </p:sp>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pic>
        <p:nvPicPr>
          <p:cNvPr id="7" name="Picture 6" descr="A picture containing clock, green, digital clock, rectangle&#10;&#10;Description automatically generated">
            <a:extLst>
              <a:ext uri="{FF2B5EF4-FFF2-40B4-BE49-F238E27FC236}">
                <a16:creationId xmlns:a16="http://schemas.microsoft.com/office/drawing/2014/main" id="{AE898014-68D9-E819-0D41-7C05E4263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339" y="2175603"/>
            <a:ext cx="3050697" cy="974528"/>
          </a:xfrm>
          <a:prstGeom prst="rect">
            <a:avLst/>
          </a:prstGeom>
        </p:spPr>
      </p:pic>
      <p:sp>
        <p:nvSpPr>
          <p:cNvPr id="3" name="Rectangle 2">
            <a:extLst>
              <a:ext uri="{FF2B5EF4-FFF2-40B4-BE49-F238E27FC236}">
                <a16:creationId xmlns:a16="http://schemas.microsoft.com/office/drawing/2014/main" id="{26A1F227-5A0B-F571-0E15-C7225BAC7316}"/>
              </a:ext>
            </a:extLst>
          </p:cNvPr>
          <p:cNvSpPr/>
          <p:nvPr/>
        </p:nvSpPr>
        <p:spPr>
          <a:xfrm>
            <a:off x="997113" y="1149470"/>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FEF54F-77BE-BAC5-E71A-8B728B7F9335}"/>
              </a:ext>
            </a:extLst>
          </p:cNvPr>
          <p:cNvSpPr txBox="1"/>
          <p:nvPr/>
        </p:nvSpPr>
        <p:spPr>
          <a:xfrm>
            <a:off x="5066868" y="3150131"/>
            <a:ext cx="3571638" cy="307777"/>
          </a:xfrm>
          <a:prstGeom prst="rect">
            <a:avLst/>
          </a:prstGeom>
          <a:noFill/>
        </p:spPr>
        <p:txBody>
          <a:bodyPr wrap="square">
            <a:spAutoFit/>
          </a:bodyPr>
          <a:lstStyle/>
          <a:p>
            <a:r>
              <a:rPr lang="en-US" sz="1400" dirty="0">
                <a:hlinkClick r:id="rId5"/>
              </a:rPr>
              <a:t>https://github.com/goodest-goodlab/pseudo-it</a:t>
            </a:r>
            <a:r>
              <a:rPr lang="en-US" sz="1400" dirty="0"/>
              <a:t> </a:t>
            </a:r>
          </a:p>
        </p:txBody>
      </p:sp>
    </p:spTree>
    <p:extLst>
      <p:ext uri="{BB962C8B-B14F-4D97-AF65-F5344CB8AC3E}">
        <p14:creationId xmlns:p14="http://schemas.microsoft.com/office/powerpoint/2010/main" val="155642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11" name="Rectangle: Rounded Corners 10">
            <a:extLst>
              <a:ext uri="{FF2B5EF4-FFF2-40B4-BE49-F238E27FC236}">
                <a16:creationId xmlns:a16="http://schemas.microsoft.com/office/drawing/2014/main" id="{AFE23F32-BC49-9497-153B-01C0EA4DEAFC}"/>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403185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234668"/>
            <a:ext cx="3495759" cy="857250"/>
          </a:xfrm>
        </p:spPr>
        <p:txBody>
          <a:bodyPr>
            <a:normAutofit fontScale="90000"/>
          </a:bodyPr>
          <a:lstStyle/>
          <a:p>
            <a:r>
              <a:rPr lang="en-US" dirty="0"/>
              <a:t>Reference bias simulations</a:t>
            </a:r>
          </a:p>
        </p:txBody>
      </p:sp>
      <p:pic>
        <p:nvPicPr>
          <p:cNvPr id="5" name="Picture 4" descr="A picture containing text, screenshot, font, design&#10;&#10;Description automatically generated">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68" y="261298"/>
            <a:ext cx="2195409"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Tree>
    <p:extLst>
      <p:ext uri="{BB962C8B-B14F-4D97-AF65-F5344CB8AC3E}">
        <p14:creationId xmlns:p14="http://schemas.microsoft.com/office/powerpoint/2010/main" val="705321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B5AB-FED5-A518-E967-0A5DD176D1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9" y="261298"/>
            <a:ext cx="8043463" cy="4609928"/>
          </a:xfrm>
          <a:prstGeom prst="rect">
            <a:avLst/>
          </a:prstGeom>
          <a:ln>
            <a:noFill/>
          </a:ln>
        </p:spPr>
      </p:pic>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129471"/>
            <a:ext cx="3495759" cy="1608899"/>
          </a:xfrm>
        </p:spPr>
        <p:txBody>
          <a:bodyPr>
            <a:noAutofit/>
          </a:bodyPr>
          <a:lstStyle/>
          <a:p>
            <a:r>
              <a:rPr lang="en-US" sz="3200" dirty="0"/>
              <a:t>Reference bias simulations with iterative mapping</a:t>
            </a:r>
          </a:p>
        </p:txBody>
      </p:sp>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4" name="TextBox 3">
            <a:extLst>
              <a:ext uri="{FF2B5EF4-FFF2-40B4-BE49-F238E27FC236}">
                <a16:creationId xmlns:a16="http://schemas.microsoft.com/office/drawing/2014/main" id="{57DD0213-DB77-4EA7-FFB8-D1D0BF485FA6}"/>
              </a:ext>
            </a:extLst>
          </p:cNvPr>
          <p:cNvSpPr txBox="1"/>
          <p:nvPr/>
        </p:nvSpPr>
        <p:spPr>
          <a:xfrm>
            <a:off x="1196283" y="4821705"/>
            <a:ext cx="1012843" cy="369332"/>
          </a:xfrm>
          <a:prstGeom prst="rect">
            <a:avLst/>
          </a:prstGeom>
          <a:noFill/>
        </p:spPr>
        <p:txBody>
          <a:bodyPr wrap="square" rtlCol="0">
            <a:spAutoFit/>
          </a:bodyPr>
          <a:lstStyle/>
          <a:p>
            <a:pPr algn="l"/>
            <a:r>
              <a:rPr lang="en-US" dirty="0" err="1">
                <a:latin typeface="Source Sans Pro" panose="020B0503030403020204" pitchFamily="34" charset="0"/>
                <a:ea typeface="Source Sans Pro" panose="020B0503030403020204" pitchFamily="34" charset="0"/>
              </a:rPr>
              <a:t>bcftools</a:t>
            </a:r>
            <a:endParaRPr lang="en-US" dirty="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D8E68ABD-ABB3-D6E9-B915-3B163375409E}"/>
              </a:ext>
            </a:extLst>
          </p:cNvPr>
          <p:cNvSpPr txBox="1"/>
          <p:nvPr/>
        </p:nvSpPr>
        <p:spPr>
          <a:xfrm>
            <a:off x="3388205" y="4820557"/>
            <a:ext cx="2367590"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 minimap2</a:t>
            </a:r>
          </a:p>
        </p:txBody>
      </p:sp>
    </p:spTree>
    <p:extLst>
      <p:ext uri="{BB962C8B-B14F-4D97-AF65-F5344CB8AC3E}">
        <p14:creationId xmlns:p14="http://schemas.microsoft.com/office/powerpoint/2010/main" val="1350449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Read mapping accuracy with iterative mapping</a:t>
            </a:r>
          </a:p>
        </p:txBody>
      </p:sp>
      <p:sp>
        <p:nvSpPr>
          <p:cNvPr id="3" name="Rectangle 2">
            <a:extLst>
              <a:ext uri="{FF2B5EF4-FFF2-40B4-BE49-F238E27FC236}">
                <a16:creationId xmlns:a16="http://schemas.microsoft.com/office/drawing/2014/main" id="{827896FB-8585-FE51-2A3F-63C7C3B7D13B}"/>
              </a:ext>
            </a:extLst>
          </p:cNvPr>
          <p:cNvSpPr/>
          <p:nvPr/>
        </p:nvSpPr>
        <p:spPr>
          <a:xfrm>
            <a:off x="582627" y="1149069"/>
            <a:ext cx="6138527" cy="2710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6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80% of reads map correctly at 2% divergence regardless of iterative mapping</a:t>
            </a:r>
          </a:p>
        </p:txBody>
      </p:sp>
      <p:sp>
        <p:nvSpPr>
          <p:cNvPr id="3" name="Rectangle 2">
            <a:extLst>
              <a:ext uri="{FF2B5EF4-FFF2-40B4-BE49-F238E27FC236}">
                <a16:creationId xmlns:a16="http://schemas.microsoft.com/office/drawing/2014/main" id="{827896FB-8585-FE51-2A3F-63C7C3B7D13B}"/>
              </a:ext>
            </a:extLst>
          </p:cNvPr>
          <p:cNvSpPr/>
          <p:nvPr/>
        </p:nvSpPr>
        <p:spPr>
          <a:xfrm>
            <a:off x="2557083" y="1149069"/>
            <a:ext cx="4164071" cy="2710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D4E07B-EF78-1FEB-F171-874E0E9A5ACA}"/>
              </a:ext>
            </a:extLst>
          </p:cNvPr>
          <p:cNvSpPr/>
          <p:nvPr/>
        </p:nvSpPr>
        <p:spPr>
          <a:xfrm>
            <a:off x="582628" y="2571749"/>
            <a:ext cx="1869260" cy="12881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395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4" name="Rectangle 3">
            <a:extLst>
              <a:ext uri="{FF2B5EF4-FFF2-40B4-BE49-F238E27FC236}">
                <a16:creationId xmlns:a16="http://schemas.microsoft.com/office/drawing/2014/main" id="{5A0F71C3-F3B2-CE1A-C676-478A2E3918D1}"/>
              </a:ext>
            </a:extLst>
          </p:cNvPr>
          <p:cNvSpPr/>
          <p:nvPr/>
        </p:nvSpPr>
        <p:spPr>
          <a:xfrm>
            <a:off x="2557083" y="2652327"/>
            <a:ext cx="4164071" cy="12075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175E6B-E84F-8C84-2B98-A80E2964F488}"/>
              </a:ext>
            </a:extLst>
          </p:cNvPr>
          <p:cNvSpPr/>
          <p:nvPr/>
        </p:nvSpPr>
        <p:spPr>
          <a:xfrm>
            <a:off x="582628" y="2571749"/>
            <a:ext cx="1869260" cy="12881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D444AD-FC9D-B227-9116-59528C744EE9}"/>
              </a:ext>
            </a:extLst>
          </p:cNvPr>
          <p:cNvSpPr/>
          <p:nvPr/>
        </p:nvSpPr>
        <p:spPr>
          <a:xfrm>
            <a:off x="4572001" y="1177774"/>
            <a:ext cx="2149154" cy="15370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2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Tree>
    <p:extLst>
      <p:ext uri="{BB962C8B-B14F-4D97-AF65-F5344CB8AC3E}">
        <p14:creationId xmlns:p14="http://schemas.microsoft.com/office/powerpoint/2010/main" val="420559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1F3A9F00-6E21-4789-49D4-60F442CF8802}"/>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178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BED04DE4-EC80-2EF3-0ED8-F66FA16D6D71}"/>
              </a:ext>
            </a:extLst>
          </p:cNvPr>
          <p:cNvSpPr/>
          <p:nvPr/>
        </p:nvSpPr>
        <p:spPr>
          <a:xfrm>
            <a:off x="6951058" y="1304747"/>
            <a:ext cx="2061441" cy="1218452"/>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BEE53-9347-B62F-2C01-CC2B2EA6C9C1}"/>
              </a:ext>
            </a:extLst>
          </p:cNvPr>
          <p:cNvSpPr txBox="1"/>
          <p:nvPr/>
        </p:nvSpPr>
        <p:spPr>
          <a:xfrm>
            <a:off x="6967241" y="1260345"/>
            <a:ext cx="206144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Percentage of unmapped reads increases from 41 to 46</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FA8389FE-050C-A89E-EAAA-CBE937B5BA9B}"/>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311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BED04DE4-EC80-2EF3-0ED8-F66FA16D6D71}"/>
              </a:ext>
            </a:extLst>
          </p:cNvPr>
          <p:cNvSpPr/>
          <p:nvPr/>
        </p:nvSpPr>
        <p:spPr>
          <a:xfrm>
            <a:off x="6951058" y="1304747"/>
            <a:ext cx="2061441" cy="1218452"/>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BEE53-9347-B62F-2C01-CC2B2EA6C9C1}"/>
              </a:ext>
            </a:extLst>
          </p:cNvPr>
          <p:cNvSpPr txBox="1"/>
          <p:nvPr/>
        </p:nvSpPr>
        <p:spPr>
          <a:xfrm>
            <a:off x="6967241" y="1260345"/>
            <a:ext cx="206144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Percentage of unmapped reads increases from 41 to 46</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6" name="Rectangle: Rounded Corners 5">
            <a:extLst>
              <a:ext uri="{FF2B5EF4-FFF2-40B4-BE49-F238E27FC236}">
                <a16:creationId xmlns:a16="http://schemas.microsoft.com/office/drawing/2014/main" id="{29416093-8BA6-C710-1D55-354C09DC774B}"/>
              </a:ext>
            </a:extLst>
          </p:cNvPr>
          <p:cNvSpPr/>
          <p:nvPr/>
        </p:nvSpPr>
        <p:spPr>
          <a:xfrm>
            <a:off x="6967242" y="2854764"/>
            <a:ext cx="2061441" cy="2112219"/>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99EAD0-D182-3DC4-420E-8ED01E6D061E}"/>
              </a:ext>
            </a:extLst>
          </p:cNvPr>
          <p:cNvSpPr txBox="1"/>
          <p:nvPr/>
        </p:nvSpPr>
        <p:spPr>
          <a:xfrm>
            <a:off x="7015794" y="2804697"/>
            <a:ext cx="1931968" cy="224676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Most improvement comes from better mapping reads that were closely mapped before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FA8389FE-050C-A89E-EAAA-CBE937B5BA9B}"/>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525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makes up for some of the missed variation, but not all</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9"/>
          </a:xfrm>
          <a:prstGeom prst="rect">
            <a:avLst/>
          </a:prstGeom>
        </p:spPr>
      </p:pic>
    </p:spTree>
    <p:extLst>
      <p:ext uri="{BB962C8B-B14F-4D97-AF65-F5344CB8AC3E}">
        <p14:creationId xmlns:p14="http://schemas.microsoft.com/office/powerpoint/2010/main" val="11879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TextBox 1">
            <a:extLst>
              <a:ext uri="{FF2B5EF4-FFF2-40B4-BE49-F238E27FC236}">
                <a16:creationId xmlns:a16="http://schemas.microsoft.com/office/drawing/2014/main" id="{F13A36E1-D857-F3C5-5C4F-1A332C1CE844}"/>
              </a:ext>
            </a:extLst>
          </p:cNvPr>
          <p:cNvSpPr txBox="1"/>
          <p:nvPr/>
        </p:nvSpPr>
        <p:spPr>
          <a:xfrm>
            <a:off x="4976602"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3" name="TextBox 2">
            <a:extLst>
              <a:ext uri="{FF2B5EF4-FFF2-40B4-BE49-F238E27FC236}">
                <a16:creationId xmlns:a16="http://schemas.microsoft.com/office/drawing/2014/main" id="{155B4E4F-1CC1-887F-C4E7-8C22C0476C2F}"/>
              </a:ext>
            </a:extLst>
          </p:cNvPr>
          <p:cNvSpPr txBox="1"/>
          <p:nvPr/>
        </p:nvSpPr>
        <p:spPr>
          <a:xfrm>
            <a:off x="5792548"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4" name="TextBox 3">
            <a:extLst>
              <a:ext uri="{FF2B5EF4-FFF2-40B4-BE49-F238E27FC236}">
                <a16:creationId xmlns:a16="http://schemas.microsoft.com/office/drawing/2014/main" id="{9CD75D3B-5D3B-64A5-6E6F-CC5274CA1A7F}"/>
              </a:ext>
            </a:extLst>
          </p:cNvPr>
          <p:cNvSpPr txBox="1"/>
          <p:nvPr/>
        </p:nvSpPr>
        <p:spPr>
          <a:xfrm>
            <a:off x="6608494" y="4258940"/>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5" name="TextBox 4">
            <a:extLst>
              <a:ext uri="{FF2B5EF4-FFF2-40B4-BE49-F238E27FC236}">
                <a16:creationId xmlns:a16="http://schemas.microsoft.com/office/drawing/2014/main" id="{8B068BEA-F809-28E1-DD1F-2C5C59BBDEA5}"/>
              </a:ext>
            </a:extLst>
          </p:cNvPr>
          <p:cNvSpPr txBox="1"/>
          <p:nvPr/>
        </p:nvSpPr>
        <p:spPr>
          <a:xfrm>
            <a:off x="7441944"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6" name="TextBox 5">
            <a:extLst>
              <a:ext uri="{FF2B5EF4-FFF2-40B4-BE49-F238E27FC236}">
                <a16:creationId xmlns:a16="http://schemas.microsoft.com/office/drawing/2014/main" id="{7611D68A-358D-39B0-9DE0-7AB45B3D25D0}"/>
              </a:ext>
            </a:extLst>
          </p:cNvPr>
          <p:cNvSpPr txBox="1"/>
          <p:nvPr/>
        </p:nvSpPr>
        <p:spPr>
          <a:xfrm>
            <a:off x="8275394"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7" name="Rectangle: Rounded Corners 6">
            <a:extLst>
              <a:ext uri="{FF2B5EF4-FFF2-40B4-BE49-F238E27FC236}">
                <a16:creationId xmlns:a16="http://schemas.microsoft.com/office/drawing/2014/main" id="{A4E04310-5A0A-F574-1786-82263FE7B0F4}"/>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042381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259809" y="908128"/>
            <a:ext cx="6662482" cy="416405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Divergence is underestimated across the genome</a:t>
            </a:r>
          </a:p>
        </p:txBody>
      </p:sp>
    </p:spTree>
    <p:extLst>
      <p:ext uri="{BB962C8B-B14F-4D97-AF65-F5344CB8AC3E}">
        <p14:creationId xmlns:p14="http://schemas.microsoft.com/office/powerpoint/2010/main" val="2978851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8863" y="0"/>
            <a:ext cx="5806273" cy="5143500"/>
          </a:xfrm>
          <a:prstGeom prst="rect">
            <a:avLst/>
          </a:prstGeom>
        </p:spPr>
      </p:pic>
    </p:spTree>
    <p:extLst>
      <p:ext uri="{BB962C8B-B14F-4D97-AF65-F5344CB8AC3E}">
        <p14:creationId xmlns:p14="http://schemas.microsoft.com/office/powerpoint/2010/main" val="4244212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8863" y="0"/>
            <a:ext cx="5806273" cy="5143500"/>
          </a:xfrm>
          <a:prstGeom prst="rect">
            <a:avLst/>
          </a:prstGeom>
        </p:spPr>
      </p:pic>
    </p:spTree>
    <p:extLst>
      <p:ext uri="{BB962C8B-B14F-4D97-AF65-F5344CB8AC3E}">
        <p14:creationId xmlns:p14="http://schemas.microsoft.com/office/powerpoint/2010/main" val="3852046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8863" y="0"/>
            <a:ext cx="5806273" cy="5143499"/>
          </a:xfrm>
          <a:prstGeom prst="rect">
            <a:avLst/>
          </a:prstGeom>
        </p:spPr>
      </p:pic>
    </p:spTree>
    <p:extLst>
      <p:ext uri="{BB962C8B-B14F-4D97-AF65-F5344CB8AC3E}">
        <p14:creationId xmlns:p14="http://schemas.microsoft.com/office/powerpoint/2010/main" val="1705315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8863" y="0"/>
            <a:ext cx="5806272" cy="5143499"/>
          </a:xfrm>
          <a:prstGeom prst="rect">
            <a:avLst/>
          </a:prstGeom>
        </p:spPr>
      </p:pic>
    </p:spTree>
    <p:extLst>
      <p:ext uri="{BB962C8B-B14F-4D97-AF65-F5344CB8AC3E}">
        <p14:creationId xmlns:p14="http://schemas.microsoft.com/office/powerpoint/2010/main" val="1159938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8863" y="0"/>
            <a:ext cx="5806271" cy="5143498"/>
          </a:xfrm>
          <a:prstGeom prst="rect">
            <a:avLst/>
          </a:prstGeom>
        </p:spPr>
      </p:pic>
    </p:spTree>
    <p:extLst>
      <p:ext uri="{BB962C8B-B14F-4D97-AF65-F5344CB8AC3E}">
        <p14:creationId xmlns:p14="http://schemas.microsoft.com/office/powerpoint/2010/main" val="1790851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CB35-B2FD-F9DC-5FDA-D44443FE0B5C}"/>
              </a:ext>
            </a:extLst>
          </p:cNvPr>
          <p:cNvSpPr>
            <a:spLocks noGrp="1"/>
          </p:cNvSpPr>
          <p:nvPr>
            <p:ph type="title"/>
          </p:nvPr>
        </p:nvSpPr>
        <p:spPr>
          <a:xfrm>
            <a:off x="200025" y="120252"/>
            <a:ext cx="8743950" cy="857250"/>
          </a:xfrm>
        </p:spPr>
        <p:txBody>
          <a:bodyPr/>
          <a:lstStyle/>
          <a:p>
            <a:r>
              <a:rPr lang="en-US" dirty="0"/>
              <a:t>Next</a:t>
            </a:r>
          </a:p>
        </p:txBody>
      </p:sp>
      <p:sp>
        <p:nvSpPr>
          <p:cNvPr id="3" name="Content Placeholder 2">
            <a:extLst>
              <a:ext uri="{FF2B5EF4-FFF2-40B4-BE49-F238E27FC236}">
                <a16:creationId xmlns:a16="http://schemas.microsoft.com/office/drawing/2014/main" id="{BDABEC91-4417-C47C-07F9-2B361055D5C1}"/>
              </a:ext>
            </a:extLst>
          </p:cNvPr>
          <p:cNvSpPr>
            <a:spLocks noGrp="1"/>
          </p:cNvSpPr>
          <p:nvPr>
            <p:ph idx="1"/>
          </p:nvPr>
        </p:nvSpPr>
        <p:spPr/>
        <p:txBody>
          <a:bodyPr/>
          <a:lstStyle/>
          <a:p>
            <a:r>
              <a:rPr lang="en-US" dirty="0"/>
              <a:t>Heterozygosity per iteration</a:t>
            </a:r>
          </a:p>
          <a:p>
            <a:r>
              <a:rPr lang="en-US" dirty="0"/>
              <a:t>Where are the unmapped reads and false negative variants?</a:t>
            </a:r>
          </a:p>
          <a:p>
            <a:r>
              <a:rPr lang="en-US" dirty="0"/>
              <a:t>Vary coverage and heterozygosity</a:t>
            </a:r>
          </a:p>
          <a:p>
            <a:r>
              <a:rPr lang="en-US" dirty="0"/>
              <a:t>Long reads and mappers</a:t>
            </a:r>
          </a:p>
        </p:txBody>
      </p:sp>
    </p:spTree>
    <p:extLst>
      <p:ext uri="{BB962C8B-B14F-4D97-AF65-F5344CB8AC3E}">
        <p14:creationId xmlns:p14="http://schemas.microsoft.com/office/powerpoint/2010/main" val="3168415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15FCF1FC-B2F4-4A5D-9272-EAF7C9A4F844}"/>
              </a:ext>
            </a:extLst>
          </p:cNvPr>
          <p:cNvSpPr/>
          <p:nvPr/>
        </p:nvSpPr>
        <p:spPr>
          <a:xfrm>
            <a:off x="1137927" y="1332316"/>
            <a:ext cx="7443807" cy="135330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descr="A picture containing text, clipart&#10;&#10;Description automatically generated">
            <a:extLst>
              <a:ext uri="{FF2B5EF4-FFF2-40B4-BE49-F238E27FC236}">
                <a16:creationId xmlns:a16="http://schemas.microsoft.com/office/drawing/2014/main" id="{94B1D3E2-DD1D-4A2A-BFC8-79578CEFA7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9904" y="437196"/>
            <a:ext cx="1793073" cy="339563"/>
          </a:xfrm>
          <a:prstGeom prst="rect">
            <a:avLst/>
          </a:prstGeom>
        </p:spPr>
      </p:pic>
      <p:sp>
        <p:nvSpPr>
          <p:cNvPr id="5" name="TextBox 4">
            <a:extLst>
              <a:ext uri="{FF2B5EF4-FFF2-40B4-BE49-F238E27FC236}">
                <a16:creationId xmlns:a16="http://schemas.microsoft.com/office/drawing/2014/main" id="{DC26A7E4-41F9-4145-9B76-E220D33B5666}"/>
              </a:ext>
            </a:extLst>
          </p:cNvPr>
          <p:cNvSpPr txBox="1"/>
          <p:nvPr/>
        </p:nvSpPr>
        <p:spPr>
          <a:xfrm rot="16200000">
            <a:off x="-1677025" y="2044161"/>
            <a:ext cx="4032784" cy="646331"/>
          </a:xfrm>
          <a:prstGeom prst="rect">
            <a:avLst/>
          </a:prstGeom>
          <a:noFill/>
        </p:spPr>
        <p:txBody>
          <a:bodyPr wrap="square" rtlCol="0">
            <a:spAutoFit/>
          </a:bodyPr>
          <a:lstStyle/>
          <a:p>
            <a:pPr algn="l"/>
            <a:r>
              <a:rPr lang="en-US" sz="3600" dirty="0">
                <a:latin typeface="Source Sans Pro" panose="020B0503030403020204" pitchFamily="34" charset="0"/>
                <a:ea typeface="Source Sans Pro" panose="020B0503030403020204" pitchFamily="34" charset="0"/>
              </a:rPr>
              <a:t>Acknowledgements</a:t>
            </a:r>
          </a:p>
        </p:txBody>
      </p:sp>
      <p:cxnSp>
        <p:nvCxnSpPr>
          <p:cNvPr id="7" name="Straight Connector 6">
            <a:extLst>
              <a:ext uri="{FF2B5EF4-FFF2-40B4-BE49-F238E27FC236}">
                <a16:creationId xmlns:a16="http://schemas.microsoft.com/office/drawing/2014/main" id="{72D757BA-E136-4BA9-9305-42C17D72DBB2}"/>
              </a:ext>
            </a:extLst>
          </p:cNvPr>
          <p:cNvCxnSpPr>
            <a:cxnSpLocks/>
          </p:cNvCxnSpPr>
          <p:nvPr/>
        </p:nvCxnSpPr>
        <p:spPr>
          <a:xfrm>
            <a:off x="730213" y="101066"/>
            <a:ext cx="0" cy="4965963"/>
          </a:xfrm>
          <a:prstGeom prst="line">
            <a:avLst/>
          </a:prstGeom>
          <a:ln w="15875" cap="rnd">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aphicFrame>
        <p:nvGraphicFramePr>
          <p:cNvPr id="11" name="Table 12">
            <a:extLst>
              <a:ext uri="{FF2B5EF4-FFF2-40B4-BE49-F238E27FC236}">
                <a16:creationId xmlns:a16="http://schemas.microsoft.com/office/drawing/2014/main" id="{E165C479-420B-3FC1-ADF5-7844199673D4}"/>
              </a:ext>
            </a:extLst>
          </p:cNvPr>
          <p:cNvGraphicFramePr>
            <a:graphicFrameLocks noGrp="1"/>
          </p:cNvGraphicFramePr>
          <p:nvPr>
            <p:extLst>
              <p:ext uri="{D42A27DB-BD31-4B8C-83A1-F6EECF244321}">
                <p14:modId xmlns:p14="http://schemas.microsoft.com/office/powerpoint/2010/main" val="2066602426"/>
              </p:ext>
            </p:extLst>
          </p:nvPr>
        </p:nvGraphicFramePr>
        <p:xfrm>
          <a:off x="1508588" y="1467801"/>
          <a:ext cx="6905199" cy="1112520"/>
        </p:xfrm>
        <a:graphic>
          <a:graphicData uri="http://schemas.openxmlformats.org/drawingml/2006/table">
            <a:tbl>
              <a:tblPr firstRow="1" bandRow="1">
                <a:tableStyleId>{2D5ABB26-0587-4C30-8999-92F81FD0307C}</a:tableStyleId>
              </a:tblPr>
              <a:tblGrid>
                <a:gridCol w="2301733">
                  <a:extLst>
                    <a:ext uri="{9D8B030D-6E8A-4147-A177-3AD203B41FA5}">
                      <a16:colId xmlns:a16="http://schemas.microsoft.com/office/drawing/2014/main" val="3940327925"/>
                    </a:ext>
                  </a:extLst>
                </a:gridCol>
                <a:gridCol w="2301733">
                  <a:extLst>
                    <a:ext uri="{9D8B030D-6E8A-4147-A177-3AD203B41FA5}">
                      <a16:colId xmlns:a16="http://schemas.microsoft.com/office/drawing/2014/main" val="3227334990"/>
                    </a:ext>
                  </a:extLst>
                </a:gridCol>
                <a:gridCol w="2301733">
                  <a:extLst>
                    <a:ext uri="{9D8B030D-6E8A-4147-A177-3AD203B41FA5}">
                      <a16:colId xmlns:a16="http://schemas.microsoft.com/office/drawing/2014/main" val="126204779"/>
                    </a:ext>
                  </a:extLst>
                </a:gridCol>
              </a:tblGrid>
              <a:tr h="370840">
                <a:tc>
                  <a:txBody>
                    <a:bodyPr/>
                    <a:lstStyle/>
                    <a:p>
                      <a:pPr algn="ctr"/>
                      <a:r>
                        <a:rPr lang="en-US" sz="1600" dirty="0"/>
                        <a:t>Tim </a:t>
                      </a:r>
                      <a:r>
                        <a:rPr lang="en-US" sz="1600" dirty="0" err="1"/>
                        <a:t>Sackton</a:t>
                      </a:r>
                      <a:endParaRPr lang="en-US" sz="16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Jeff Good</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Adam Freedman</a:t>
                      </a:r>
                    </a:p>
                  </a:txBody>
                  <a:tcPr/>
                </a:tc>
                <a:extLst>
                  <a:ext uri="{0D108BD9-81ED-4DB2-BD59-A6C34878D82A}">
                    <a16:rowId xmlns:a16="http://schemas.microsoft.com/office/drawing/2014/main" val="309196801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Danielle </a:t>
                      </a:r>
                      <a:r>
                        <a:rPr lang="en-US" sz="1600" dirty="0" err="1"/>
                        <a:t>Khost</a:t>
                      </a:r>
                      <a:endParaRPr lang="en-US" sz="16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Nathan Weeks</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Subir Shakya</a:t>
                      </a:r>
                    </a:p>
                  </a:txBody>
                  <a:tcPr/>
                </a:tc>
                <a:extLst>
                  <a:ext uri="{0D108BD9-81ED-4DB2-BD59-A6C34878D82A}">
                    <a16:rowId xmlns:a16="http://schemas.microsoft.com/office/drawing/2014/main" val="35636929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Katya Osipova</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Clara Boothby</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Brice Sarver</a:t>
                      </a:r>
                    </a:p>
                  </a:txBody>
                  <a:tcPr/>
                </a:tc>
                <a:extLst>
                  <a:ext uri="{0D108BD9-81ED-4DB2-BD59-A6C34878D82A}">
                    <a16:rowId xmlns:a16="http://schemas.microsoft.com/office/drawing/2014/main" val="70286117"/>
                  </a:ext>
                </a:extLst>
              </a:tr>
            </a:tbl>
          </a:graphicData>
        </a:graphic>
      </p:graphicFrame>
      <p:pic>
        <p:nvPicPr>
          <p:cNvPr id="45" name="Picture 44" descr="Text&#10;&#10;Description automatically generated with low confidence">
            <a:extLst>
              <a:ext uri="{FF2B5EF4-FFF2-40B4-BE49-F238E27FC236}">
                <a16:creationId xmlns:a16="http://schemas.microsoft.com/office/drawing/2014/main" id="{23F5C3DC-A9A2-45A0-AFAE-EB293A2C10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8588" y="170999"/>
            <a:ext cx="2615876" cy="871959"/>
          </a:xfrm>
          <a:prstGeom prst="rect">
            <a:avLst/>
          </a:prstGeom>
        </p:spPr>
      </p:pic>
      <p:pic>
        <p:nvPicPr>
          <p:cNvPr id="8" name="Picture 7" descr="A group of people standing together outside&#10;&#10;Description automatically generated with low confidence">
            <a:extLst>
              <a:ext uri="{FF2B5EF4-FFF2-40B4-BE49-F238E27FC236}">
                <a16:creationId xmlns:a16="http://schemas.microsoft.com/office/drawing/2014/main" id="{70AAE509-CEA9-8019-B2FA-C5525B991E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5539" y="2899260"/>
            <a:ext cx="2608384" cy="1956288"/>
          </a:xfrm>
          <a:prstGeom prst="rect">
            <a:avLst/>
          </a:prstGeom>
          <a:ln>
            <a:no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11967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9965"/>
            <a:ext cx="8743950" cy="553119"/>
          </a:xfrm>
        </p:spPr>
        <p:txBody>
          <a:bodyPr>
            <a:normAutofit fontScale="90000"/>
          </a:bodyPr>
          <a:lstStyle/>
          <a:p>
            <a:pPr algn="ctr"/>
            <a:r>
              <a:rPr lang="en-US" dirty="0"/>
              <a:t>Thanks</a:t>
            </a:r>
          </a:p>
        </p:txBody>
      </p:sp>
      <p:pic>
        <p:nvPicPr>
          <p:cNvPr id="5" name="Picture 4" descr="A picture containing text&#10;&#10;Description automatically generated">
            <a:extLst>
              <a:ext uri="{FF2B5EF4-FFF2-40B4-BE49-F238E27FC236}">
                <a16:creationId xmlns:a16="http://schemas.microsoft.com/office/drawing/2014/main" id="{CCF8520E-CAFD-4D77-A2C6-BE4FD27CE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251" y="1312584"/>
            <a:ext cx="3777498" cy="2518331"/>
          </a:xfrm>
          <a:prstGeom prst="rect">
            <a:avLst/>
          </a:prstGeom>
        </p:spPr>
      </p:pic>
      <p:sp>
        <p:nvSpPr>
          <p:cNvPr id="6" name="TextBox 5">
            <a:extLst>
              <a:ext uri="{FF2B5EF4-FFF2-40B4-BE49-F238E27FC236}">
                <a16:creationId xmlns:a16="http://schemas.microsoft.com/office/drawing/2014/main" id="{6AA79FC7-616F-4752-8196-B87673E75B3C}"/>
              </a:ext>
            </a:extLst>
          </p:cNvPr>
          <p:cNvSpPr txBox="1"/>
          <p:nvPr/>
        </p:nvSpPr>
        <p:spPr>
          <a:xfrm>
            <a:off x="3527794" y="4928056"/>
            <a:ext cx="2126512" cy="215444"/>
          </a:xfrm>
          <a:prstGeom prst="rect">
            <a:avLst/>
          </a:prstGeom>
          <a:noFill/>
        </p:spPr>
        <p:txBody>
          <a:bodyPr wrap="square">
            <a:spAutoFit/>
          </a:bodyPr>
          <a:lstStyle/>
          <a:p>
            <a:r>
              <a:rPr lang="en-US" sz="800" dirty="0">
                <a:latin typeface="Source Sans Pro" panose="020B0503030403020204" pitchFamily="34" charset="0"/>
                <a:ea typeface="Source Sans Pro" panose="020B0503030403020204" pitchFamily="34" charset="0"/>
                <a:hlinkClick r:id="rId4"/>
              </a:rPr>
              <a:t>http://dailymammal.com/murines-five-ways/</a:t>
            </a:r>
            <a:endParaRPr lang="en-US" sz="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48513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7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8178"/>
            <a:ext cx="5480905" cy="2882199"/>
          </a:xfrm>
          <a:prstGeom prst="rect">
            <a:avLst/>
          </a:prstGeom>
        </p:spPr>
      </p:pic>
    </p:spTree>
    <p:extLst>
      <p:ext uri="{BB962C8B-B14F-4D97-AF65-F5344CB8AC3E}">
        <p14:creationId xmlns:p14="http://schemas.microsoft.com/office/powerpoint/2010/main" val="8384412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2C980EA-6D7B-4A10-7688-DE86063B1355}"/>
              </a:ext>
            </a:extLst>
          </p:cNvPr>
          <p:cNvSpPr>
            <a:spLocks noGrp="1"/>
          </p:cNvSpPr>
          <p:nvPr>
            <p:ph type="title"/>
          </p:nvPr>
        </p:nvSpPr>
        <p:spPr>
          <a:xfrm>
            <a:off x="219075" y="176517"/>
            <a:ext cx="8743950" cy="857250"/>
          </a:xfrm>
        </p:spPr>
        <p:txBody>
          <a:bodyPr>
            <a:normAutofit fontScale="90000"/>
          </a:bodyPr>
          <a:lstStyle/>
          <a:p>
            <a:r>
              <a:rPr lang="en-US" dirty="0"/>
              <a:t>Genome sequencing has changed how we study biology</a:t>
            </a:r>
          </a:p>
        </p:txBody>
      </p:sp>
      <p:sp>
        <p:nvSpPr>
          <p:cNvPr id="11" name="Rectangle: Rounded Corners 10">
            <a:extLst>
              <a:ext uri="{FF2B5EF4-FFF2-40B4-BE49-F238E27FC236}">
                <a16:creationId xmlns:a16="http://schemas.microsoft.com/office/drawing/2014/main" id="{3B4543E0-4166-453A-E4E1-74395CA82AD5}"/>
              </a:ext>
            </a:extLst>
          </p:cNvPr>
          <p:cNvSpPr/>
          <p:nvPr/>
        </p:nvSpPr>
        <p:spPr>
          <a:xfrm>
            <a:off x="469996" y="1464330"/>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F66E30C-CA0E-6F6D-92A6-18E7299F591E}"/>
              </a:ext>
            </a:extLst>
          </p:cNvPr>
          <p:cNvSpPr txBox="1"/>
          <p:nvPr/>
        </p:nvSpPr>
        <p:spPr>
          <a:xfrm>
            <a:off x="635791" y="1527130"/>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Allows the study of every aspect of DNA’s structure and variation</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3" name="Rectangle: Rounded Corners 12">
            <a:extLst>
              <a:ext uri="{FF2B5EF4-FFF2-40B4-BE49-F238E27FC236}">
                <a16:creationId xmlns:a16="http://schemas.microsoft.com/office/drawing/2014/main" id="{25B06748-2C18-7CC6-3FC0-F6677D731F9F}"/>
              </a:ext>
            </a:extLst>
          </p:cNvPr>
          <p:cNvSpPr/>
          <p:nvPr/>
        </p:nvSpPr>
        <p:spPr>
          <a:xfrm>
            <a:off x="469996" y="3345868"/>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F806769-F2F3-8155-D383-DE60648FE402}"/>
              </a:ext>
            </a:extLst>
          </p:cNvPr>
          <p:cNvSpPr txBox="1"/>
          <p:nvPr/>
        </p:nvSpPr>
        <p:spPr>
          <a:xfrm>
            <a:off x="635791" y="3408668"/>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We can compare genomes to infer how they change over time</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A picture containing black, darkness&#10;&#10;Description automatically generated">
            <a:extLst>
              <a:ext uri="{FF2B5EF4-FFF2-40B4-BE49-F238E27FC236}">
                <a16:creationId xmlns:a16="http://schemas.microsoft.com/office/drawing/2014/main" id="{8EA33DC2-5AD3-E2C3-A905-3F99F83669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2936" y="1033767"/>
            <a:ext cx="583772" cy="1556726"/>
          </a:xfrm>
          <a:prstGeom prst="rect">
            <a:avLst/>
          </a:prstGeom>
        </p:spPr>
      </p:pic>
      <p:pic>
        <p:nvPicPr>
          <p:cNvPr id="5" name="Picture 4" descr="A picture containing black, darkness&#10;&#10;Description automatically generated">
            <a:extLst>
              <a:ext uri="{FF2B5EF4-FFF2-40B4-BE49-F238E27FC236}">
                <a16:creationId xmlns:a16="http://schemas.microsoft.com/office/drawing/2014/main" id="{9BDB6038-8445-D8B4-7BDB-610857E781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2790" y="1108400"/>
            <a:ext cx="848041" cy="857250"/>
          </a:xfrm>
          <a:prstGeom prst="rect">
            <a:avLst/>
          </a:prstGeom>
        </p:spPr>
      </p:pic>
      <p:pic>
        <p:nvPicPr>
          <p:cNvPr id="7" name="Picture 6" descr="A picture containing black, darkness&#10;&#10;Description automatically generated">
            <a:extLst>
              <a:ext uri="{FF2B5EF4-FFF2-40B4-BE49-F238E27FC236}">
                <a16:creationId xmlns:a16="http://schemas.microsoft.com/office/drawing/2014/main" id="{F5FAC9FA-88D3-EDB8-D798-512F5750F9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6626" y="4150106"/>
            <a:ext cx="747716" cy="687110"/>
          </a:xfrm>
          <a:prstGeom prst="rect">
            <a:avLst/>
          </a:prstGeom>
        </p:spPr>
      </p:pic>
      <p:pic>
        <p:nvPicPr>
          <p:cNvPr id="15" name="Picture 14" descr="A picture containing black, darkness&#10;&#10;Description automatically generated">
            <a:extLst>
              <a:ext uri="{FF2B5EF4-FFF2-40B4-BE49-F238E27FC236}">
                <a16:creationId xmlns:a16="http://schemas.microsoft.com/office/drawing/2014/main" id="{06812C7F-F48A-1410-6766-2268DF0841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471" y="4089242"/>
            <a:ext cx="1180144" cy="765249"/>
          </a:xfrm>
          <a:prstGeom prst="rect">
            <a:avLst/>
          </a:prstGeom>
        </p:spPr>
      </p:pic>
      <p:pic>
        <p:nvPicPr>
          <p:cNvPr id="17" name="Picture 16" descr="A picture containing black, darkness&#10;&#10;Description automatically generated">
            <a:extLst>
              <a:ext uri="{FF2B5EF4-FFF2-40B4-BE49-F238E27FC236}">
                <a16:creationId xmlns:a16="http://schemas.microsoft.com/office/drawing/2014/main" id="{7D702200-24E5-D8D4-C827-B33ED11998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00000">
            <a:off x="5741153" y="1348801"/>
            <a:ext cx="1441556" cy="2883111"/>
          </a:xfrm>
          <a:prstGeom prst="rect">
            <a:avLst/>
          </a:prstGeom>
        </p:spPr>
      </p:pic>
    </p:spTree>
    <p:extLst>
      <p:ext uri="{BB962C8B-B14F-4D97-AF65-F5344CB8AC3E}">
        <p14:creationId xmlns:p14="http://schemas.microsoft.com/office/powerpoint/2010/main" val="3091238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2C980EA-6D7B-4A10-7688-DE86063B1355}"/>
              </a:ext>
            </a:extLst>
          </p:cNvPr>
          <p:cNvSpPr>
            <a:spLocks noGrp="1"/>
          </p:cNvSpPr>
          <p:nvPr>
            <p:ph type="title"/>
          </p:nvPr>
        </p:nvSpPr>
        <p:spPr>
          <a:xfrm>
            <a:off x="219075" y="176517"/>
            <a:ext cx="8743950" cy="857250"/>
          </a:xfrm>
        </p:spPr>
        <p:txBody>
          <a:bodyPr>
            <a:normAutofit fontScale="90000"/>
          </a:bodyPr>
          <a:lstStyle/>
          <a:p>
            <a:r>
              <a:rPr lang="en-US" dirty="0"/>
              <a:t>The amount of genome sequences available has grown explosively</a:t>
            </a:r>
          </a:p>
        </p:txBody>
      </p:sp>
      <p:sp>
        <p:nvSpPr>
          <p:cNvPr id="11" name="Rectangle: Rounded Corners 10">
            <a:extLst>
              <a:ext uri="{FF2B5EF4-FFF2-40B4-BE49-F238E27FC236}">
                <a16:creationId xmlns:a16="http://schemas.microsoft.com/office/drawing/2014/main" id="{3B4543E0-4166-453A-E4E1-74395CA82AD5}"/>
              </a:ext>
            </a:extLst>
          </p:cNvPr>
          <p:cNvSpPr/>
          <p:nvPr/>
        </p:nvSpPr>
        <p:spPr>
          <a:xfrm>
            <a:off x="469996" y="1464330"/>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F66E30C-CA0E-6F6D-92A6-18E7299F591E}"/>
              </a:ext>
            </a:extLst>
          </p:cNvPr>
          <p:cNvSpPr txBox="1"/>
          <p:nvPr/>
        </p:nvSpPr>
        <p:spPr>
          <a:xfrm>
            <a:off x="635791" y="1527130"/>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Allows the study of every aspect of DNA’s structure and variation</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3" name="Rectangle: Rounded Corners 12">
            <a:extLst>
              <a:ext uri="{FF2B5EF4-FFF2-40B4-BE49-F238E27FC236}">
                <a16:creationId xmlns:a16="http://schemas.microsoft.com/office/drawing/2014/main" id="{25B06748-2C18-7CC6-3FC0-F6677D731F9F}"/>
              </a:ext>
            </a:extLst>
          </p:cNvPr>
          <p:cNvSpPr/>
          <p:nvPr/>
        </p:nvSpPr>
        <p:spPr>
          <a:xfrm>
            <a:off x="469996" y="3345868"/>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F806769-F2F3-8155-D383-DE60648FE402}"/>
              </a:ext>
            </a:extLst>
          </p:cNvPr>
          <p:cNvSpPr txBox="1"/>
          <p:nvPr/>
        </p:nvSpPr>
        <p:spPr>
          <a:xfrm>
            <a:off x="635791" y="3408668"/>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We can compare genomes to infer how they change over time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5" name="TextBox 14">
            <a:extLst>
              <a:ext uri="{FF2B5EF4-FFF2-40B4-BE49-F238E27FC236}">
                <a16:creationId xmlns:a16="http://schemas.microsoft.com/office/drawing/2014/main" id="{6A8CD278-2276-8CF5-927D-5ABC324A0A1E}"/>
              </a:ext>
            </a:extLst>
          </p:cNvPr>
          <p:cNvSpPr txBox="1"/>
          <p:nvPr/>
        </p:nvSpPr>
        <p:spPr>
          <a:xfrm>
            <a:off x="7120991" y="4827020"/>
            <a:ext cx="2032755" cy="261610"/>
          </a:xfrm>
          <a:prstGeom prst="rect">
            <a:avLst/>
          </a:prstGeom>
          <a:noFill/>
        </p:spPr>
        <p:txBody>
          <a:bodyPr wrap="square" rtlCol="0">
            <a:spAutoFit/>
          </a:bodyPr>
          <a:lstStyle/>
          <a:p>
            <a:r>
              <a:rPr lang="en-US" sz="1100" b="1" i="1" dirty="0">
                <a:solidFill>
                  <a:schemeClr val="bg1">
                    <a:lumMod val="50000"/>
                  </a:schemeClr>
                </a:solidFill>
              </a:rPr>
              <a:t>Source: Katz et al. 2021, NAR</a:t>
            </a:r>
            <a:endParaRPr lang="en-US" b="1" i="1" dirty="0">
              <a:solidFill>
                <a:schemeClr val="bg1">
                  <a:lumMod val="50000"/>
                </a:schemeClr>
              </a:solidFill>
            </a:endParaRPr>
          </a:p>
        </p:txBody>
      </p:sp>
      <p:pic>
        <p:nvPicPr>
          <p:cNvPr id="17" name="Picture 16">
            <a:extLst>
              <a:ext uri="{FF2B5EF4-FFF2-40B4-BE49-F238E27FC236}">
                <a16:creationId xmlns:a16="http://schemas.microsoft.com/office/drawing/2014/main" id="{099ECE37-B56B-4A71-1C5F-34FC89490218}"/>
              </a:ext>
            </a:extLst>
          </p:cNvPr>
          <p:cNvPicPr>
            <a:picLocks noChangeAspect="1"/>
          </p:cNvPicPr>
          <p:nvPr/>
        </p:nvPicPr>
        <p:blipFill>
          <a:blip r:embed="rId3"/>
          <a:stretch>
            <a:fillRect/>
          </a:stretch>
        </p:blipFill>
        <p:spPr>
          <a:xfrm>
            <a:off x="3662723" y="1032250"/>
            <a:ext cx="5262202" cy="3738520"/>
          </a:xfrm>
          <a:prstGeom prst="rect">
            <a:avLst/>
          </a:prstGeom>
        </p:spPr>
      </p:pic>
    </p:spTree>
    <p:extLst>
      <p:ext uri="{BB962C8B-B14F-4D97-AF65-F5344CB8AC3E}">
        <p14:creationId xmlns:p14="http://schemas.microsoft.com/office/powerpoint/2010/main" val="3222346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3AE288-3446-62D2-FB96-7F3F66003D98}"/>
              </a:ext>
            </a:extLst>
          </p:cNvPr>
          <p:cNvSpPr>
            <a:spLocks noGrp="1"/>
          </p:cNvSpPr>
          <p:nvPr>
            <p:ph type="title"/>
          </p:nvPr>
        </p:nvSpPr>
        <p:spPr>
          <a:xfrm>
            <a:off x="219075" y="176517"/>
            <a:ext cx="8743950" cy="857250"/>
          </a:xfrm>
        </p:spPr>
        <p:txBody>
          <a:bodyPr>
            <a:normAutofit fontScale="90000"/>
          </a:bodyPr>
          <a:lstStyle/>
          <a:p>
            <a:r>
              <a:rPr lang="en-US" dirty="0"/>
              <a:t>Genome assembly uses sequenced reads to infer the original genome sequence</a:t>
            </a:r>
          </a:p>
        </p:txBody>
      </p:sp>
      <p:pic>
        <p:nvPicPr>
          <p:cNvPr id="8" name="Picture 7">
            <a:extLst>
              <a:ext uri="{FF2B5EF4-FFF2-40B4-BE49-F238E27FC236}">
                <a16:creationId xmlns:a16="http://schemas.microsoft.com/office/drawing/2014/main" id="{0D3FDA20-B7C2-79EF-7588-2345E46D6E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45060" y="1678110"/>
            <a:ext cx="4280687" cy="2349869"/>
          </a:xfrm>
          <a:prstGeom prst="rect">
            <a:avLst/>
          </a:prstGeom>
        </p:spPr>
      </p:pic>
      <p:sp>
        <p:nvSpPr>
          <p:cNvPr id="13" name="Rectangle: Rounded Corners 12">
            <a:extLst>
              <a:ext uri="{FF2B5EF4-FFF2-40B4-BE49-F238E27FC236}">
                <a16:creationId xmlns:a16="http://schemas.microsoft.com/office/drawing/2014/main" id="{69B65EAE-495C-F31F-5DF9-F7A879BCB213}"/>
              </a:ext>
            </a:extLst>
          </p:cNvPr>
          <p:cNvSpPr/>
          <p:nvPr/>
        </p:nvSpPr>
        <p:spPr>
          <a:xfrm>
            <a:off x="6043825" y="1202169"/>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CEB0ABA-A1DD-0CD4-4B08-1146A654AD05}"/>
              </a:ext>
            </a:extLst>
          </p:cNvPr>
          <p:cNvSpPr txBox="1"/>
          <p:nvPr/>
        </p:nvSpPr>
        <p:spPr>
          <a:xfrm>
            <a:off x="6072612" y="1241654"/>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Often the desired final product</a:t>
            </a:r>
            <a:endParaRPr lang="en-US" sz="32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19705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3AE288-3446-62D2-FB96-7F3F66003D98}"/>
              </a:ext>
            </a:extLst>
          </p:cNvPr>
          <p:cNvSpPr>
            <a:spLocks noGrp="1"/>
          </p:cNvSpPr>
          <p:nvPr>
            <p:ph type="title"/>
          </p:nvPr>
        </p:nvSpPr>
        <p:spPr>
          <a:xfrm>
            <a:off x="219075" y="176517"/>
            <a:ext cx="8743950" cy="857250"/>
          </a:xfrm>
        </p:spPr>
        <p:txBody>
          <a:bodyPr>
            <a:normAutofit fontScale="90000"/>
          </a:bodyPr>
          <a:lstStyle/>
          <a:p>
            <a:r>
              <a:rPr lang="en-US" dirty="0"/>
              <a:t>Genome assembly uses sequenced reads to infer the original genome sequence</a:t>
            </a:r>
          </a:p>
        </p:txBody>
      </p:sp>
      <p:pic>
        <p:nvPicPr>
          <p:cNvPr id="13" name="Picture 12">
            <a:extLst>
              <a:ext uri="{FF2B5EF4-FFF2-40B4-BE49-F238E27FC236}">
                <a16:creationId xmlns:a16="http://schemas.microsoft.com/office/drawing/2014/main" id="{FEC5512F-5B46-E3BD-758E-688F1C8693FB}"/>
              </a:ext>
            </a:extLst>
          </p:cNvPr>
          <p:cNvPicPr>
            <a:picLocks noChangeAspect="1"/>
          </p:cNvPicPr>
          <p:nvPr/>
        </p:nvPicPr>
        <p:blipFill>
          <a:blip r:embed="rId3"/>
          <a:stretch>
            <a:fillRect/>
          </a:stretch>
        </p:blipFill>
        <p:spPr>
          <a:xfrm>
            <a:off x="1060146" y="1315457"/>
            <a:ext cx="3912759" cy="3507396"/>
          </a:xfrm>
          <a:prstGeom prst="rect">
            <a:avLst/>
          </a:prstGeom>
        </p:spPr>
      </p:pic>
      <p:sp>
        <p:nvSpPr>
          <p:cNvPr id="14" name="TextBox 13">
            <a:extLst>
              <a:ext uri="{FF2B5EF4-FFF2-40B4-BE49-F238E27FC236}">
                <a16:creationId xmlns:a16="http://schemas.microsoft.com/office/drawing/2014/main" id="{BAEF2F87-77F1-9BD2-C414-D682DC51EA15}"/>
              </a:ext>
            </a:extLst>
          </p:cNvPr>
          <p:cNvSpPr txBox="1"/>
          <p:nvPr/>
        </p:nvSpPr>
        <p:spPr>
          <a:xfrm>
            <a:off x="219075" y="4836178"/>
            <a:ext cx="2168075" cy="261610"/>
          </a:xfrm>
          <a:prstGeom prst="rect">
            <a:avLst/>
          </a:prstGeom>
          <a:noFill/>
        </p:spPr>
        <p:txBody>
          <a:bodyPr wrap="square" rtlCol="0">
            <a:spAutoFit/>
          </a:bodyPr>
          <a:lstStyle/>
          <a:p>
            <a:r>
              <a:rPr lang="en-US" sz="1100" b="1" i="1" dirty="0">
                <a:solidFill>
                  <a:schemeClr val="bg1">
                    <a:lumMod val="50000"/>
                  </a:schemeClr>
                </a:solidFill>
              </a:rPr>
              <a:t>Source: </a:t>
            </a:r>
            <a:r>
              <a:rPr lang="en-US" sz="1100" b="1" i="1" dirty="0" err="1">
                <a:solidFill>
                  <a:schemeClr val="bg1">
                    <a:lumMod val="50000"/>
                  </a:schemeClr>
                </a:solidFill>
              </a:rPr>
              <a:t>Hotaling</a:t>
            </a:r>
            <a:r>
              <a:rPr lang="en-US" sz="1100" b="1" i="1" dirty="0">
                <a:solidFill>
                  <a:schemeClr val="bg1">
                    <a:lumMod val="50000"/>
                  </a:schemeClr>
                </a:solidFill>
              </a:rPr>
              <a:t> et al. 2021, PNAS</a:t>
            </a:r>
            <a:endParaRPr lang="en-US" b="1" i="1" dirty="0">
              <a:solidFill>
                <a:schemeClr val="bg1">
                  <a:lumMod val="50000"/>
                </a:schemeClr>
              </a:solidFill>
            </a:endParaRPr>
          </a:p>
        </p:txBody>
      </p:sp>
      <p:sp>
        <p:nvSpPr>
          <p:cNvPr id="15" name="Rectangle: Rounded Corners 14">
            <a:extLst>
              <a:ext uri="{FF2B5EF4-FFF2-40B4-BE49-F238E27FC236}">
                <a16:creationId xmlns:a16="http://schemas.microsoft.com/office/drawing/2014/main" id="{C0841695-BB11-12C3-FFA7-C1B8C0F9BCCC}"/>
              </a:ext>
            </a:extLst>
          </p:cNvPr>
          <p:cNvSpPr/>
          <p:nvPr/>
        </p:nvSpPr>
        <p:spPr>
          <a:xfrm>
            <a:off x="6043825" y="1202169"/>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1B68B0-738B-C7FA-6BF2-76C077BB3676}"/>
              </a:ext>
            </a:extLst>
          </p:cNvPr>
          <p:cNvSpPr txBox="1"/>
          <p:nvPr/>
        </p:nvSpPr>
        <p:spPr>
          <a:xfrm>
            <a:off x="6072612" y="1241654"/>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Often the desired final product</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17" name="Rectangle: Rounded Corners 16">
            <a:extLst>
              <a:ext uri="{FF2B5EF4-FFF2-40B4-BE49-F238E27FC236}">
                <a16:creationId xmlns:a16="http://schemas.microsoft.com/office/drawing/2014/main" id="{50EAF9E6-EB89-B35A-2611-3952E14D0732}"/>
              </a:ext>
            </a:extLst>
          </p:cNvPr>
          <p:cNvSpPr/>
          <p:nvPr/>
        </p:nvSpPr>
        <p:spPr>
          <a:xfrm>
            <a:off x="6043825" y="2366073"/>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E5219EE-3F0F-C3F7-841D-8742FC2776E2}"/>
              </a:ext>
            </a:extLst>
          </p:cNvPr>
          <p:cNvSpPr txBox="1"/>
          <p:nvPr/>
        </p:nvSpPr>
        <p:spPr>
          <a:xfrm>
            <a:off x="6072612" y="2405558"/>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Becoming easier to achieve</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2" name="Rectangle 1">
            <a:extLst>
              <a:ext uri="{FF2B5EF4-FFF2-40B4-BE49-F238E27FC236}">
                <a16:creationId xmlns:a16="http://schemas.microsoft.com/office/drawing/2014/main" id="{C240362D-A005-D088-29B5-9245575E9DBB}"/>
              </a:ext>
            </a:extLst>
          </p:cNvPr>
          <p:cNvSpPr/>
          <p:nvPr/>
        </p:nvSpPr>
        <p:spPr>
          <a:xfrm>
            <a:off x="1652568" y="143401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D04FBB-4480-E457-FB76-A1D6F47347CF}"/>
              </a:ext>
            </a:extLst>
          </p:cNvPr>
          <p:cNvSpPr/>
          <p:nvPr/>
        </p:nvSpPr>
        <p:spPr>
          <a:xfrm>
            <a:off x="1652568" y="385494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450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3AE288-3446-62D2-FB96-7F3F66003D98}"/>
              </a:ext>
            </a:extLst>
          </p:cNvPr>
          <p:cNvSpPr>
            <a:spLocks noGrp="1"/>
          </p:cNvSpPr>
          <p:nvPr>
            <p:ph type="title"/>
          </p:nvPr>
        </p:nvSpPr>
        <p:spPr>
          <a:xfrm>
            <a:off x="219075" y="176517"/>
            <a:ext cx="8743950" cy="857250"/>
          </a:xfrm>
        </p:spPr>
        <p:txBody>
          <a:bodyPr>
            <a:normAutofit fontScale="90000"/>
          </a:bodyPr>
          <a:lstStyle/>
          <a:p>
            <a:r>
              <a:rPr lang="en-US" dirty="0"/>
              <a:t>Genome assembly uses sequenced reads to infer the original genome sequence</a:t>
            </a:r>
          </a:p>
        </p:txBody>
      </p:sp>
      <p:sp>
        <p:nvSpPr>
          <p:cNvPr id="9" name="Rectangle: Rounded Corners 8">
            <a:extLst>
              <a:ext uri="{FF2B5EF4-FFF2-40B4-BE49-F238E27FC236}">
                <a16:creationId xmlns:a16="http://schemas.microsoft.com/office/drawing/2014/main" id="{94CD26EA-FC18-AF4B-17F6-BE4B2ED87292}"/>
              </a:ext>
            </a:extLst>
          </p:cNvPr>
          <p:cNvSpPr/>
          <p:nvPr/>
        </p:nvSpPr>
        <p:spPr>
          <a:xfrm>
            <a:off x="6043825" y="1202169"/>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3BD157-4A59-BFDC-AE9B-7C5B0A7EDC3A}"/>
              </a:ext>
            </a:extLst>
          </p:cNvPr>
          <p:cNvSpPr txBox="1"/>
          <p:nvPr/>
        </p:nvSpPr>
        <p:spPr>
          <a:xfrm>
            <a:off x="6072612" y="1241654"/>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Often the desired final product</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2" name="Rectangle: Rounded Corners 1">
            <a:extLst>
              <a:ext uri="{FF2B5EF4-FFF2-40B4-BE49-F238E27FC236}">
                <a16:creationId xmlns:a16="http://schemas.microsoft.com/office/drawing/2014/main" id="{471F40B9-A9DA-9847-AA26-36E016C66F52}"/>
              </a:ext>
            </a:extLst>
          </p:cNvPr>
          <p:cNvSpPr/>
          <p:nvPr/>
        </p:nvSpPr>
        <p:spPr>
          <a:xfrm>
            <a:off x="6043825" y="2366073"/>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F96621-EF1D-A43D-74BD-3724FCEC7DE9}"/>
              </a:ext>
            </a:extLst>
          </p:cNvPr>
          <p:cNvSpPr txBox="1"/>
          <p:nvPr/>
        </p:nvSpPr>
        <p:spPr>
          <a:xfrm>
            <a:off x="6072612" y="2405558"/>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Becoming easier to achieve</a:t>
            </a:r>
            <a:endParaRPr lang="en-US" sz="3200" dirty="0">
              <a:solidFill>
                <a:schemeClr val="bg1"/>
              </a:solidFill>
              <a:latin typeface="Source Sans Pro" panose="020B0503030403020204" pitchFamily="34" charset="0"/>
              <a:ea typeface="Source Sans Pro" panose="020B0503030403020204" pitchFamily="34" charset="0"/>
            </a:endParaRPr>
          </a:p>
        </p:txBody>
      </p:sp>
      <p:pic>
        <p:nvPicPr>
          <p:cNvPr id="13" name="Picture 12">
            <a:extLst>
              <a:ext uri="{FF2B5EF4-FFF2-40B4-BE49-F238E27FC236}">
                <a16:creationId xmlns:a16="http://schemas.microsoft.com/office/drawing/2014/main" id="{FEC5512F-5B46-E3BD-758E-688F1C8693FB}"/>
              </a:ext>
            </a:extLst>
          </p:cNvPr>
          <p:cNvPicPr>
            <a:picLocks noChangeAspect="1"/>
          </p:cNvPicPr>
          <p:nvPr/>
        </p:nvPicPr>
        <p:blipFill>
          <a:blip r:embed="rId3"/>
          <a:stretch>
            <a:fillRect/>
          </a:stretch>
        </p:blipFill>
        <p:spPr>
          <a:xfrm>
            <a:off x="1060146" y="1315457"/>
            <a:ext cx="3912759" cy="3507396"/>
          </a:xfrm>
          <a:prstGeom prst="rect">
            <a:avLst/>
          </a:prstGeom>
        </p:spPr>
      </p:pic>
      <p:sp>
        <p:nvSpPr>
          <p:cNvPr id="14" name="TextBox 13">
            <a:extLst>
              <a:ext uri="{FF2B5EF4-FFF2-40B4-BE49-F238E27FC236}">
                <a16:creationId xmlns:a16="http://schemas.microsoft.com/office/drawing/2014/main" id="{BAEF2F87-77F1-9BD2-C414-D682DC51EA15}"/>
              </a:ext>
            </a:extLst>
          </p:cNvPr>
          <p:cNvSpPr txBox="1"/>
          <p:nvPr/>
        </p:nvSpPr>
        <p:spPr>
          <a:xfrm>
            <a:off x="219075" y="4836178"/>
            <a:ext cx="2168075" cy="261610"/>
          </a:xfrm>
          <a:prstGeom prst="rect">
            <a:avLst/>
          </a:prstGeom>
          <a:noFill/>
        </p:spPr>
        <p:txBody>
          <a:bodyPr wrap="square" rtlCol="0">
            <a:spAutoFit/>
          </a:bodyPr>
          <a:lstStyle/>
          <a:p>
            <a:r>
              <a:rPr lang="en-US" sz="1100" b="1" i="1" dirty="0">
                <a:solidFill>
                  <a:schemeClr val="bg1">
                    <a:lumMod val="50000"/>
                  </a:schemeClr>
                </a:solidFill>
              </a:rPr>
              <a:t>Source: </a:t>
            </a:r>
            <a:r>
              <a:rPr lang="en-US" sz="1100" b="1" i="1" dirty="0" err="1">
                <a:solidFill>
                  <a:schemeClr val="bg1">
                    <a:lumMod val="50000"/>
                  </a:schemeClr>
                </a:solidFill>
              </a:rPr>
              <a:t>Hotaling</a:t>
            </a:r>
            <a:r>
              <a:rPr lang="en-US" sz="1100" b="1" i="1" dirty="0">
                <a:solidFill>
                  <a:schemeClr val="bg1">
                    <a:lumMod val="50000"/>
                  </a:schemeClr>
                </a:solidFill>
              </a:rPr>
              <a:t> et al. 2021, PNAS</a:t>
            </a:r>
            <a:endParaRPr lang="en-US" b="1" i="1" dirty="0">
              <a:solidFill>
                <a:schemeClr val="bg1">
                  <a:lumMod val="50000"/>
                </a:schemeClr>
              </a:solidFill>
            </a:endParaRPr>
          </a:p>
        </p:txBody>
      </p:sp>
      <p:sp>
        <p:nvSpPr>
          <p:cNvPr id="4" name="Rectangle: Rounded Corners 3">
            <a:extLst>
              <a:ext uri="{FF2B5EF4-FFF2-40B4-BE49-F238E27FC236}">
                <a16:creationId xmlns:a16="http://schemas.microsoft.com/office/drawing/2014/main" id="{EF2690BD-4482-935A-5C56-7F33BBCA2DC3}"/>
              </a:ext>
            </a:extLst>
          </p:cNvPr>
          <p:cNvSpPr/>
          <p:nvPr/>
        </p:nvSpPr>
        <p:spPr>
          <a:xfrm>
            <a:off x="6072612" y="3529977"/>
            <a:ext cx="2047524" cy="1323718"/>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8A9DE8-DBE8-215E-53C8-04927E8CC17A}"/>
              </a:ext>
            </a:extLst>
          </p:cNvPr>
          <p:cNvSpPr txBox="1"/>
          <p:nvPr/>
        </p:nvSpPr>
        <p:spPr>
          <a:xfrm>
            <a:off x="6101399" y="3569462"/>
            <a:ext cx="1989950" cy="1200329"/>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Still expensive and time-consuming to generate </a:t>
            </a:r>
            <a:r>
              <a:rPr lang="en-US" i="1" dirty="0">
                <a:solidFill>
                  <a:schemeClr val="bg1"/>
                </a:solidFill>
                <a:latin typeface="Source Sans Pro" panose="020B0503030403020204" pitchFamily="34" charset="0"/>
                <a:ea typeface="Source Sans Pro" panose="020B0503030403020204" pitchFamily="34" charset="0"/>
              </a:rPr>
              <a:t>high quality </a:t>
            </a:r>
            <a:r>
              <a:rPr lang="en-US" dirty="0">
                <a:solidFill>
                  <a:schemeClr val="bg1"/>
                </a:solidFill>
                <a:latin typeface="Source Sans Pro" panose="020B0503030403020204" pitchFamily="34" charset="0"/>
                <a:ea typeface="Source Sans Pro" panose="020B0503030403020204" pitchFamily="34" charset="0"/>
              </a:rPr>
              <a:t>assemblies</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7" name="Rectangle 6">
            <a:extLst>
              <a:ext uri="{FF2B5EF4-FFF2-40B4-BE49-F238E27FC236}">
                <a16:creationId xmlns:a16="http://schemas.microsoft.com/office/drawing/2014/main" id="{9C2B2788-93C1-6FC8-B333-E5E87B1A33BC}"/>
              </a:ext>
            </a:extLst>
          </p:cNvPr>
          <p:cNvSpPr/>
          <p:nvPr/>
        </p:nvSpPr>
        <p:spPr>
          <a:xfrm>
            <a:off x="1652568" y="143401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1AF237-7836-DF38-2550-23EA6DB2D7EA}"/>
              </a:ext>
            </a:extLst>
          </p:cNvPr>
          <p:cNvSpPr/>
          <p:nvPr/>
        </p:nvSpPr>
        <p:spPr>
          <a:xfrm>
            <a:off x="1652568" y="385494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911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12" name="Rectangle: Rounded Corners 11">
            <a:extLst>
              <a:ext uri="{FF2B5EF4-FFF2-40B4-BE49-F238E27FC236}">
                <a16:creationId xmlns:a16="http://schemas.microsoft.com/office/drawing/2014/main" id="{953809AE-2696-E812-176F-73696B28D548}"/>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E7D119C-A008-8322-C912-9863EFA3D6E9}"/>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pic>
        <p:nvPicPr>
          <p:cNvPr id="16" name="Picture 15" descr="A screenshot of a video game&#10;&#10;Description automatically generated">
            <a:extLst>
              <a:ext uri="{FF2B5EF4-FFF2-40B4-BE49-F238E27FC236}">
                <a16:creationId xmlns:a16="http://schemas.microsoft.com/office/drawing/2014/main" id="{641B1102-41CF-0D14-52DB-7DB841C0F0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075" y="1537487"/>
            <a:ext cx="5483533" cy="2883582"/>
          </a:xfrm>
          <a:prstGeom prst="rect">
            <a:avLst/>
          </a:prstGeom>
        </p:spPr>
      </p:pic>
    </p:spTree>
    <p:extLst>
      <p:ext uri="{BB962C8B-B14F-4D97-AF65-F5344CB8AC3E}">
        <p14:creationId xmlns:p14="http://schemas.microsoft.com/office/powerpoint/2010/main" val="2686113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8E11F-0A09-CABB-DD80-2F62739B81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075" y="1537487"/>
            <a:ext cx="5483533" cy="2883581"/>
          </a:xfrm>
          <a:prstGeom prst="rect">
            <a:avLst/>
          </a:prstGeom>
        </p:spPr>
      </p:pic>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5" name="Rectangle: Rounded Corners 4">
            <a:extLst>
              <a:ext uri="{FF2B5EF4-FFF2-40B4-BE49-F238E27FC236}">
                <a16:creationId xmlns:a16="http://schemas.microsoft.com/office/drawing/2014/main" id="{C681953F-07C0-9ABB-F6AE-A3714E43524C}"/>
              </a:ext>
            </a:extLst>
          </p:cNvPr>
          <p:cNvSpPr/>
          <p:nvPr/>
        </p:nvSpPr>
        <p:spPr>
          <a:xfrm>
            <a:off x="5707119" y="2406238"/>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8C9313-A74D-B014-D465-BD9017B41D37}"/>
              </a:ext>
            </a:extLst>
          </p:cNvPr>
          <p:cNvSpPr txBox="1"/>
          <p:nvPr/>
        </p:nvSpPr>
        <p:spPr>
          <a:xfrm>
            <a:off x="5707119" y="2406238"/>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Used for comparing short variation between genomes</a:t>
            </a:r>
          </a:p>
        </p:txBody>
      </p:sp>
      <p:sp>
        <p:nvSpPr>
          <p:cNvPr id="10" name="Rectangle: Rounded Corners 9">
            <a:extLst>
              <a:ext uri="{FF2B5EF4-FFF2-40B4-BE49-F238E27FC236}">
                <a16:creationId xmlns:a16="http://schemas.microsoft.com/office/drawing/2014/main" id="{A211AC40-ED79-5E12-C9E4-A3E3AC03478B}"/>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E2D1139-0DD8-EBF0-1A65-DEB11496A71E}"/>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spTree>
    <p:extLst>
      <p:ext uri="{BB962C8B-B14F-4D97-AF65-F5344CB8AC3E}">
        <p14:creationId xmlns:p14="http://schemas.microsoft.com/office/powerpoint/2010/main" val="210680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8E11F-0A09-CABB-DD80-2F62739B81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075" y="1537487"/>
            <a:ext cx="5483533" cy="2883581"/>
          </a:xfrm>
          <a:prstGeom prst="rect">
            <a:avLst/>
          </a:prstGeom>
        </p:spPr>
      </p:pic>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8" name="Rectangle: Rounded Corners 7">
            <a:extLst>
              <a:ext uri="{FF2B5EF4-FFF2-40B4-BE49-F238E27FC236}">
                <a16:creationId xmlns:a16="http://schemas.microsoft.com/office/drawing/2014/main" id="{03119D9E-5785-CAFA-2909-6B70C263BD46}"/>
              </a:ext>
            </a:extLst>
          </p:cNvPr>
          <p:cNvSpPr/>
          <p:nvPr/>
        </p:nvSpPr>
        <p:spPr>
          <a:xfrm>
            <a:off x="5707119" y="2406238"/>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BB419B0-85F8-1E7F-A795-F377C55E36C5}"/>
              </a:ext>
            </a:extLst>
          </p:cNvPr>
          <p:cNvSpPr txBox="1"/>
          <p:nvPr/>
        </p:nvSpPr>
        <p:spPr>
          <a:xfrm>
            <a:off x="5707119" y="2406238"/>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Used for comparing short variation between genomes</a:t>
            </a:r>
          </a:p>
        </p:txBody>
      </p:sp>
      <p:sp>
        <p:nvSpPr>
          <p:cNvPr id="2" name="Rectangle: Rounded Corners 1">
            <a:extLst>
              <a:ext uri="{FF2B5EF4-FFF2-40B4-BE49-F238E27FC236}">
                <a16:creationId xmlns:a16="http://schemas.microsoft.com/office/drawing/2014/main" id="{2F661DF9-A255-1627-E727-E48BA0B0F070}"/>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A13553F-5906-A19B-E38B-60E976D43711}"/>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sp>
        <p:nvSpPr>
          <p:cNvPr id="5" name="Rectangle: Rounded Corners 4">
            <a:extLst>
              <a:ext uri="{FF2B5EF4-FFF2-40B4-BE49-F238E27FC236}">
                <a16:creationId xmlns:a16="http://schemas.microsoft.com/office/drawing/2014/main" id="{DFF372BB-0402-9870-0D6C-A293A91E92C3}"/>
              </a:ext>
            </a:extLst>
          </p:cNvPr>
          <p:cNvSpPr/>
          <p:nvPr/>
        </p:nvSpPr>
        <p:spPr>
          <a:xfrm>
            <a:off x="5707119" y="3929734"/>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757F33-3E57-BAB1-CDD4-460B18DE85DD}"/>
              </a:ext>
            </a:extLst>
          </p:cNvPr>
          <p:cNvSpPr txBox="1"/>
          <p:nvPr/>
        </p:nvSpPr>
        <p:spPr>
          <a:xfrm>
            <a:off x="5707119" y="39297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Cannot infer large structural variation</a:t>
            </a:r>
          </a:p>
        </p:txBody>
      </p:sp>
    </p:spTree>
    <p:extLst>
      <p:ext uri="{BB962C8B-B14F-4D97-AF65-F5344CB8AC3E}">
        <p14:creationId xmlns:p14="http://schemas.microsoft.com/office/powerpoint/2010/main" val="29832172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8E11F-0A09-CABB-DD80-2F62739B81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075" y="1537487"/>
            <a:ext cx="5483533" cy="2883581"/>
          </a:xfrm>
          <a:prstGeom prst="rect">
            <a:avLst/>
          </a:prstGeom>
        </p:spPr>
      </p:pic>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12" name="Rectangle: Rounded Corners 11">
            <a:extLst>
              <a:ext uri="{FF2B5EF4-FFF2-40B4-BE49-F238E27FC236}">
                <a16:creationId xmlns:a16="http://schemas.microsoft.com/office/drawing/2014/main" id="{6283D06D-1A57-B249-2819-A9085FFF4EAC}"/>
              </a:ext>
            </a:extLst>
          </p:cNvPr>
          <p:cNvSpPr/>
          <p:nvPr/>
        </p:nvSpPr>
        <p:spPr>
          <a:xfrm>
            <a:off x="5707119" y="2406238"/>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D86B082-7A05-0396-1B06-448EAD96FBC5}"/>
              </a:ext>
            </a:extLst>
          </p:cNvPr>
          <p:cNvSpPr txBox="1"/>
          <p:nvPr/>
        </p:nvSpPr>
        <p:spPr>
          <a:xfrm>
            <a:off x="5707119" y="2406238"/>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Used for comparing short variation between genomes</a:t>
            </a:r>
          </a:p>
        </p:txBody>
      </p:sp>
      <p:sp>
        <p:nvSpPr>
          <p:cNvPr id="14" name="Rectangle: Rounded Corners 13">
            <a:extLst>
              <a:ext uri="{FF2B5EF4-FFF2-40B4-BE49-F238E27FC236}">
                <a16:creationId xmlns:a16="http://schemas.microsoft.com/office/drawing/2014/main" id="{96D2D949-48CD-1535-D9C9-0EFAAFCFE328}"/>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15C27D-610D-A276-7550-258F25D6E5B6}"/>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sp>
        <p:nvSpPr>
          <p:cNvPr id="16" name="Rectangle: Rounded Corners 15">
            <a:extLst>
              <a:ext uri="{FF2B5EF4-FFF2-40B4-BE49-F238E27FC236}">
                <a16:creationId xmlns:a16="http://schemas.microsoft.com/office/drawing/2014/main" id="{AAD27E8B-D9BD-1952-2916-352B386DA0EC}"/>
              </a:ext>
            </a:extLst>
          </p:cNvPr>
          <p:cNvSpPr/>
          <p:nvPr/>
        </p:nvSpPr>
        <p:spPr>
          <a:xfrm>
            <a:off x="5707119" y="3929734"/>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D0CF4F2-67F7-0116-85BF-7B93D5F456C3}"/>
              </a:ext>
            </a:extLst>
          </p:cNvPr>
          <p:cNvSpPr txBox="1"/>
          <p:nvPr/>
        </p:nvSpPr>
        <p:spPr>
          <a:xfrm>
            <a:off x="5707119" y="39297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Cannot infer large structural variation</a:t>
            </a:r>
          </a:p>
        </p:txBody>
      </p:sp>
      <p:sp>
        <p:nvSpPr>
          <p:cNvPr id="10" name="Rectangle 9">
            <a:extLst>
              <a:ext uri="{FF2B5EF4-FFF2-40B4-BE49-F238E27FC236}">
                <a16:creationId xmlns:a16="http://schemas.microsoft.com/office/drawing/2014/main" id="{09B60482-A32D-FF11-2C5C-67F62F160431}"/>
              </a:ext>
            </a:extLst>
          </p:cNvPr>
          <p:cNvSpPr/>
          <p:nvPr/>
        </p:nvSpPr>
        <p:spPr>
          <a:xfrm>
            <a:off x="0" y="0"/>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4D56284-68E6-EEED-221B-D0196CD35B47}"/>
              </a:ext>
            </a:extLst>
          </p:cNvPr>
          <p:cNvSpPr txBox="1"/>
          <p:nvPr/>
        </p:nvSpPr>
        <p:spPr>
          <a:xfrm>
            <a:off x="0" y="2097802"/>
            <a:ext cx="9144000" cy="830997"/>
          </a:xfrm>
          <a:prstGeom prst="rect">
            <a:avLst/>
          </a:prstGeom>
          <a:solidFill>
            <a:schemeClr val="bg1"/>
          </a:solid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How well does read mapping actually capture short variation in a sample with varying levels of divergence?</a:t>
            </a:r>
          </a:p>
        </p:txBody>
      </p:sp>
    </p:spTree>
    <p:extLst>
      <p:ext uri="{BB962C8B-B14F-4D97-AF65-F5344CB8AC3E}">
        <p14:creationId xmlns:p14="http://schemas.microsoft.com/office/powerpoint/2010/main" val="3086655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3795165"/>
            <a:ext cx="6371494" cy="1054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BBACDC9-F45E-4CF0-4320-BE48BC422A7F}"/>
              </a:ext>
            </a:extLst>
          </p:cNvPr>
          <p:cNvSpPr/>
          <p:nvPr/>
        </p:nvSpPr>
        <p:spPr>
          <a:xfrm>
            <a:off x="4806668" y="293843"/>
            <a:ext cx="4215951" cy="3576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9D99763-E803-23C3-B4BF-479810A5CFCC}"/>
              </a:ext>
            </a:extLst>
          </p:cNvPr>
          <p:cNvSpPr/>
          <p:nvPr/>
        </p:nvSpPr>
        <p:spPr>
          <a:xfrm>
            <a:off x="3791792" y="2259829"/>
            <a:ext cx="2029752" cy="11124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660AFEB-D912-5840-BD5A-801AB0C0420C}"/>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11301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7487"/>
            <a:ext cx="5480905" cy="2883581"/>
          </a:xfrm>
          <a:prstGeom prst="rect">
            <a:avLst/>
          </a:prstGeom>
        </p:spPr>
      </p:pic>
    </p:spTree>
    <p:extLst>
      <p:ext uri="{BB962C8B-B14F-4D97-AF65-F5344CB8AC3E}">
        <p14:creationId xmlns:p14="http://schemas.microsoft.com/office/powerpoint/2010/main" val="5161933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73345" y="802931"/>
            <a:ext cx="6662483" cy="416405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Fewer missed variants after iterative mapping</a:t>
            </a:r>
          </a:p>
        </p:txBody>
      </p:sp>
    </p:spTree>
    <p:extLst>
      <p:ext uri="{BB962C8B-B14F-4D97-AF65-F5344CB8AC3E}">
        <p14:creationId xmlns:p14="http://schemas.microsoft.com/office/powerpoint/2010/main" val="191543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8178"/>
            <a:ext cx="5480905" cy="2882199"/>
          </a:xfrm>
          <a:prstGeom prst="rect">
            <a:avLst/>
          </a:prstGeom>
        </p:spPr>
      </p:pic>
    </p:spTree>
    <p:extLst>
      <p:ext uri="{BB962C8B-B14F-4D97-AF65-F5344CB8AC3E}">
        <p14:creationId xmlns:p14="http://schemas.microsoft.com/office/powerpoint/2010/main" val="22645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Tree>
    <p:extLst>
      <p:ext uri="{BB962C8B-B14F-4D97-AF65-F5344CB8AC3E}">
        <p14:creationId xmlns:p14="http://schemas.microsoft.com/office/powerpoint/2010/main" val="493737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Source Sans Pro" panose="020B0503030403020204" pitchFamily="34" charset="0"/>
            <a:ea typeface="Source Sans Pro" panose="020B0503030403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60893</TotalTime>
  <Words>4880</Words>
  <Application>Microsoft Office PowerPoint</Application>
  <PresentationFormat>On-screen Show (16:9)</PresentationFormat>
  <Paragraphs>382</Paragraphs>
  <Slides>70</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Slack-Lato</vt:lpstr>
      <vt:lpstr>Source Sans Pro</vt:lpstr>
      <vt:lpstr>Office Theme</vt:lpstr>
      <vt:lpstr>Quantifying and mitigating reference bias in comparative genomics</vt:lpstr>
      <vt:lpstr>Does read mapping accurately capture variation among samples?</vt:lpstr>
      <vt:lpstr>Does read mapping accurately capture variation among samples?</vt:lpstr>
      <vt:lpstr>Does read mapping accurately capture variation among samples?</vt:lpstr>
      <vt:lpstr>Does read mapping accurately capture variation among samples?</vt:lpstr>
      <vt:lpstr>Read mapping may struggle with reads that have lots of variation relative to the reference</vt:lpstr>
      <vt:lpstr>Read mapping may struggle with reads that have lots of variation relative to the reference</vt:lpstr>
      <vt:lpstr>Read mapping may struggle with reads that have lots of variation relative to the reference</vt:lpstr>
      <vt:lpstr>Reference bias may be caused by unmapped reads in diverged samples</vt:lpstr>
      <vt:lpstr>Reference bias may be caused by unmapped reads in diverged samples</vt:lpstr>
      <vt:lpstr>Reference bias may be caused by unmapped reads in diverged samples</vt:lpstr>
      <vt:lpstr>Reference bias may be caused by unmapped reads in diverged samples</vt:lpstr>
      <vt:lpstr>Reference bias can impact measures of sequence variation</vt:lpstr>
      <vt:lpstr>Reference bias can impact measures of sequence variation</vt:lpstr>
      <vt:lpstr>Reference bias can impact measures of sequence variation</vt:lpstr>
      <vt:lpstr>Reference bias can impact measures of sequence divergence</vt:lpstr>
      <vt:lpstr>Reference bias simulations</vt:lpstr>
      <vt:lpstr>Reference bias simulations</vt:lpstr>
      <vt:lpstr>Reference bias simulations</vt:lpstr>
      <vt:lpstr>Reference bias simulations</vt:lpstr>
      <vt:lpstr>Reference bias simulations</vt:lpstr>
      <vt:lpstr>Reference bias simulations</vt:lpstr>
      <vt:lpstr>Reference bias simulations</vt:lpstr>
      <vt:lpstr>Sanity check: the % of SNPs simulated tracks specified divergence </vt:lpstr>
      <vt:lpstr>Sanity check: the % of SNPs simulated tracks specified divergence </vt:lpstr>
      <vt:lpstr>Read mapping accuracy with increasing divergence</vt:lpstr>
      <vt:lpstr>80% of reads mapped correctly at 2% divergence</vt:lpstr>
      <vt:lpstr>Only 38% of reads map correctly at 10% divergence</vt:lpstr>
      <vt:lpstr>The number of unmapped reads increases linearly with divergence</vt:lpstr>
      <vt:lpstr>Variant calling accuracy with increasing divergence</vt:lpstr>
      <vt:lpstr>Variants are increasingly missed as divergence goes up</vt:lpstr>
      <vt:lpstr>Variants are increasingly missed as divergence goes up</vt:lpstr>
      <vt:lpstr>Iterative mapping to mitigate the effects of reference bias</vt:lpstr>
      <vt:lpstr>Iterative mapping to mitigate the effects of reference bias</vt:lpstr>
      <vt:lpstr>Iterative mapping to mitigate the effects of reference bias</vt:lpstr>
      <vt:lpstr>Iterative mapping to mitigate the effects of reference bias</vt:lpstr>
      <vt:lpstr>Iterative mapping to mitigate the effects of reference bias</vt:lpstr>
      <vt:lpstr>Iterative mapping increases per site divergence estimates in mapped samples</vt:lpstr>
      <vt:lpstr>Iterative mapping increases per site divergence estimates in mapped samples</vt:lpstr>
      <vt:lpstr>Reference bias simulations</vt:lpstr>
      <vt:lpstr>Reference bias simulations with iterative mapping</vt:lpstr>
      <vt:lpstr>Read mapping accuracy with iterative mapping</vt:lpstr>
      <vt:lpstr>80% of reads map correctly at 2% divergence regardless of iterative mapping</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Iterative mapping makes up for some of the missed variation, but not all</vt:lpstr>
      <vt:lpstr>Divergence is underestimated across the genome</vt:lpstr>
      <vt:lpstr>PowerPoint Presentation</vt:lpstr>
      <vt:lpstr>PowerPoint Presentation</vt:lpstr>
      <vt:lpstr>PowerPoint Presentation</vt:lpstr>
      <vt:lpstr>PowerPoint Presentation</vt:lpstr>
      <vt:lpstr>PowerPoint Presentation</vt:lpstr>
      <vt:lpstr>Next</vt:lpstr>
      <vt:lpstr>PowerPoint Presentation</vt:lpstr>
      <vt:lpstr>Thanks</vt:lpstr>
      <vt:lpstr>PowerPoint Presentation</vt:lpstr>
      <vt:lpstr>Genome sequencing has changed how we study biology</vt:lpstr>
      <vt:lpstr>The amount of genome sequences available has grown explosively</vt:lpstr>
      <vt:lpstr>Genome assembly uses sequenced reads to infer the original genome sequence</vt:lpstr>
      <vt:lpstr>Genome assembly uses sequenced reads to infer the original genome sequence</vt:lpstr>
      <vt:lpstr>Genome assembly uses sequenced reads to infer the original genome sequence</vt:lpstr>
      <vt:lpstr>Read mapping is a fast alternative to genome assembly</vt:lpstr>
      <vt:lpstr>Read mapping is a fast alternative to genome assembly</vt:lpstr>
      <vt:lpstr>Read mapping is a fast alternative to genome assembly</vt:lpstr>
      <vt:lpstr>Read mapping is a fast alternative to genome assembly</vt:lpstr>
      <vt:lpstr>Does read mapping accurately capture variation among samples?</vt:lpstr>
      <vt:lpstr>Fewer missed variants after iterative mapping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Gregg</dc:creator>
  <cp:lastModifiedBy>Thomas, Gregg</cp:lastModifiedBy>
  <cp:revision>908</cp:revision>
  <dcterms:created xsi:type="dcterms:W3CDTF">2016-08-22T22:27:08Z</dcterms:created>
  <dcterms:modified xsi:type="dcterms:W3CDTF">2023-06-16T18:37:10Z</dcterms:modified>
</cp:coreProperties>
</file>