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6"/>
  </p:notesMasterIdLst>
  <p:handoutMasterIdLst>
    <p:handoutMasterId r:id="rId67"/>
  </p:handoutMasterIdLst>
  <p:sldIdLst>
    <p:sldId id="1209" r:id="rId2"/>
    <p:sldId id="1410" r:id="rId3"/>
    <p:sldId id="1361" r:id="rId4"/>
    <p:sldId id="1362" r:id="rId5"/>
    <p:sldId id="1290" r:id="rId6"/>
    <p:sldId id="1363" r:id="rId7"/>
    <p:sldId id="1364" r:id="rId8"/>
    <p:sldId id="1330" r:id="rId9"/>
    <p:sldId id="1372" r:id="rId10"/>
    <p:sldId id="1371" r:id="rId11"/>
    <p:sldId id="1370" r:id="rId12"/>
    <p:sldId id="1369" r:id="rId13"/>
    <p:sldId id="1368" r:id="rId14"/>
    <p:sldId id="1331" r:id="rId15"/>
    <p:sldId id="1373" r:id="rId16"/>
    <p:sldId id="1366" r:id="rId17"/>
    <p:sldId id="1374" r:id="rId18"/>
    <p:sldId id="1375" r:id="rId19"/>
    <p:sldId id="1376" r:id="rId20"/>
    <p:sldId id="1380" r:id="rId21"/>
    <p:sldId id="1377" r:id="rId22"/>
    <p:sldId id="1378" r:id="rId23"/>
    <p:sldId id="1379" r:id="rId24"/>
    <p:sldId id="1346" r:id="rId25"/>
    <p:sldId id="1333" r:id="rId26"/>
    <p:sldId id="1381" r:id="rId27"/>
    <p:sldId id="1382" r:id="rId28"/>
    <p:sldId id="1383" r:id="rId29"/>
    <p:sldId id="1384" r:id="rId30"/>
    <p:sldId id="1386" r:id="rId31"/>
    <p:sldId id="1387" r:id="rId32"/>
    <p:sldId id="1388" r:id="rId33"/>
    <p:sldId id="1339" r:id="rId34"/>
    <p:sldId id="1389" r:id="rId35"/>
    <p:sldId id="1391" r:id="rId36"/>
    <p:sldId id="1392" r:id="rId37"/>
    <p:sldId id="1390" r:id="rId38"/>
    <p:sldId id="1340" r:id="rId39"/>
    <p:sldId id="1393" r:id="rId40"/>
    <p:sldId id="1343" r:id="rId41"/>
    <p:sldId id="1394" r:id="rId42"/>
    <p:sldId id="1347" r:id="rId43"/>
    <p:sldId id="1396" r:id="rId44"/>
    <p:sldId id="1397" r:id="rId45"/>
    <p:sldId id="1409" r:id="rId46"/>
    <p:sldId id="1400" r:id="rId47"/>
    <p:sldId id="1401" r:id="rId48"/>
    <p:sldId id="1399" r:id="rId49"/>
    <p:sldId id="1349" r:id="rId50"/>
    <p:sldId id="1411" r:id="rId51"/>
    <p:sldId id="1412" r:id="rId52"/>
    <p:sldId id="1334" r:id="rId53"/>
    <p:sldId id="1402" r:id="rId54"/>
    <p:sldId id="1403" r:id="rId55"/>
    <p:sldId id="1406" r:id="rId56"/>
    <p:sldId id="1407" r:id="rId57"/>
    <p:sldId id="1408" r:id="rId58"/>
    <p:sldId id="1280" r:id="rId59"/>
    <p:sldId id="1281" r:id="rId60"/>
    <p:sldId id="1295" r:id="rId61"/>
    <p:sldId id="1385" r:id="rId62"/>
    <p:sldId id="1348" r:id="rId63"/>
    <p:sldId id="1352" r:id="rId64"/>
    <p:sldId id="1413" r:id="rId65"/>
  </p:sldIdLst>
  <p:sldSz cx="9144000" cy="5143500" type="screen16x9"/>
  <p:notesSz cx="6858000" cy="9144000"/>
  <p:defaultText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64D"/>
    <a:srgbClr val="E69F00"/>
    <a:srgbClr val="D55E00"/>
    <a:srgbClr val="FF9A4D"/>
    <a:srgbClr val="920000"/>
    <a:srgbClr val="9D2235"/>
    <a:srgbClr val="9572B2"/>
    <a:srgbClr val="333333"/>
    <a:srgbClr val="0067B1"/>
    <a:srgbClr val="C6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5430" autoAdjust="0"/>
  </p:normalViewPr>
  <p:slideViewPr>
    <p:cSldViewPr snapToGrid="0" snapToObjects="1">
      <p:cViewPr varScale="1">
        <p:scale>
          <a:sx n="131" d="100"/>
          <a:sy n="131" d="100"/>
        </p:scale>
        <p:origin x="1080" y="114"/>
      </p:cViewPr>
      <p:guideLst>
        <p:guide orient="horz" pos="1620"/>
        <p:guide pos="2880"/>
      </p:guideLst>
    </p:cSldViewPr>
  </p:slideViewPr>
  <p:notesTextViewPr>
    <p:cViewPr>
      <p:scale>
        <a:sx n="176" d="100"/>
        <a:sy n="176" d="100"/>
      </p:scale>
      <p:origin x="0" y="0"/>
    </p:cViewPr>
  </p:notesTextViewPr>
  <p:notesViewPr>
    <p:cSldViewPr snapToGrid="0" snapToObjects="1">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64E05D-C217-4EDC-A234-070B1B5CBC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85DD5EB-189C-4DE1-9B6B-CA8779A7B4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5A5826-D732-48AF-8BA4-2577416F7FDC}" type="datetimeFigureOut">
              <a:rPr lang="en-US" smtClean="0"/>
              <a:t>6/24/2023</a:t>
            </a:fld>
            <a:endParaRPr lang="en-US"/>
          </a:p>
        </p:txBody>
      </p:sp>
      <p:sp>
        <p:nvSpPr>
          <p:cNvPr id="4" name="Footer Placeholder 3">
            <a:extLst>
              <a:ext uri="{FF2B5EF4-FFF2-40B4-BE49-F238E27FC236}">
                <a16:creationId xmlns:a16="http://schemas.microsoft.com/office/drawing/2014/main" id="{73DB34D7-26E2-4211-98E2-98928C63A58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A862AC-B259-423A-88E4-DE1B09793F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BF8D34-19CB-4101-8112-03BE7EE4FF1F}" type="slidenum">
              <a:rPr lang="en-US" smtClean="0"/>
              <a:t>‹#›</a:t>
            </a:fld>
            <a:endParaRPr lang="en-US"/>
          </a:p>
        </p:txBody>
      </p:sp>
    </p:spTree>
    <p:extLst>
      <p:ext uri="{BB962C8B-B14F-4D97-AF65-F5344CB8AC3E}">
        <p14:creationId xmlns:p14="http://schemas.microsoft.com/office/powerpoint/2010/main" val="2837848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34B77-6F8F-46C2-8C89-03A0A77F8E1F}" type="datetimeFigureOut">
              <a:rPr lang="en-US" smtClean="0"/>
              <a:t>6/24/2023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0FAD9F-F2D8-4FFF-89D4-F8A81DE286AE}" type="slidenum">
              <a:rPr lang="en-US" smtClean="0"/>
              <a:t>‹#›</a:t>
            </a:fld>
            <a:endParaRPr lang="en-US"/>
          </a:p>
        </p:txBody>
      </p:sp>
    </p:spTree>
    <p:extLst>
      <p:ext uri="{BB962C8B-B14F-4D97-AF65-F5344CB8AC3E}">
        <p14:creationId xmlns:p14="http://schemas.microsoft.com/office/powerpoint/2010/main" val="1074072769"/>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1</a:t>
            </a:fld>
            <a:endParaRPr lang="en-US"/>
          </a:p>
        </p:txBody>
      </p:sp>
    </p:spTree>
    <p:extLst>
      <p:ext uri="{BB962C8B-B14F-4D97-AF65-F5344CB8AC3E}">
        <p14:creationId xmlns:p14="http://schemas.microsoft.com/office/powerpoint/2010/main" val="339259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There’s some evidence to suggest this may be happening. In some of our projects around the lab specifically we’ve seen that diverged samples have lower percentages of reads mapped. So here we just need to pay attention to the x-axis which shows the percent of reads mapped to the reference for a bunch of samples.</a:t>
            </a:r>
          </a:p>
        </p:txBody>
      </p:sp>
      <p:sp>
        <p:nvSpPr>
          <p:cNvPr id="4" name="Slide Number Placeholder 3"/>
          <p:cNvSpPr>
            <a:spLocks noGrp="1"/>
          </p:cNvSpPr>
          <p:nvPr>
            <p:ph type="sldNum" sz="quarter" idx="5"/>
          </p:nvPr>
        </p:nvSpPr>
        <p:spPr/>
        <p:txBody>
          <a:bodyPr/>
          <a:lstStyle/>
          <a:p>
            <a:fld id="{710FAD9F-F2D8-4FFF-89D4-F8A81DE286AE}" type="slidenum">
              <a:rPr lang="en-US" smtClean="0"/>
              <a:t>10</a:t>
            </a:fld>
            <a:endParaRPr lang="en-US"/>
          </a:p>
        </p:txBody>
      </p:sp>
    </p:spTree>
    <p:extLst>
      <p:ext uri="{BB962C8B-B14F-4D97-AF65-F5344CB8AC3E}">
        <p14:creationId xmlns:p14="http://schemas.microsoft.com/office/powerpoint/2010/main" val="2935350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purple points are samples of the burrowing owl, one of which is also the reference genome used for read mapping</a:t>
            </a:r>
          </a:p>
        </p:txBody>
      </p:sp>
      <p:sp>
        <p:nvSpPr>
          <p:cNvPr id="4" name="Slide Number Placeholder 3"/>
          <p:cNvSpPr>
            <a:spLocks noGrp="1"/>
          </p:cNvSpPr>
          <p:nvPr>
            <p:ph type="sldNum" sz="quarter" idx="5"/>
          </p:nvPr>
        </p:nvSpPr>
        <p:spPr/>
        <p:txBody>
          <a:bodyPr/>
          <a:lstStyle/>
          <a:p>
            <a:fld id="{710FAD9F-F2D8-4FFF-89D4-F8A81DE286AE}" type="slidenum">
              <a:rPr lang="en-US" smtClean="0"/>
              <a:t>11</a:t>
            </a:fld>
            <a:endParaRPr lang="en-US"/>
          </a:p>
        </p:txBody>
      </p:sp>
    </p:spTree>
    <p:extLst>
      <p:ext uri="{BB962C8B-B14F-4D97-AF65-F5344CB8AC3E}">
        <p14:creationId xmlns:p14="http://schemas.microsoft.com/office/powerpoint/2010/main" val="1007337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green point belongs to a different species but was still mapped to the burrowing owl genome, and you can see a shift on the x-axis. While all the burrowing owl samples have almost 100% of reads mapped, this sample has about 80%.</a:t>
            </a:r>
          </a:p>
        </p:txBody>
      </p:sp>
      <p:sp>
        <p:nvSpPr>
          <p:cNvPr id="4" name="Slide Number Placeholder 3"/>
          <p:cNvSpPr>
            <a:spLocks noGrp="1"/>
          </p:cNvSpPr>
          <p:nvPr>
            <p:ph type="sldNum" sz="quarter" idx="5"/>
          </p:nvPr>
        </p:nvSpPr>
        <p:spPr/>
        <p:txBody>
          <a:bodyPr/>
          <a:lstStyle/>
          <a:p>
            <a:fld id="{710FAD9F-F2D8-4FFF-89D4-F8A81DE286AE}" type="slidenum">
              <a:rPr lang="en-US" smtClean="0"/>
              <a:t>12</a:t>
            </a:fld>
            <a:endParaRPr lang="en-US"/>
          </a:p>
        </p:txBody>
      </p:sp>
    </p:spTree>
    <p:extLst>
      <p:ext uri="{BB962C8B-B14F-4D97-AF65-F5344CB8AC3E}">
        <p14:creationId xmlns:p14="http://schemas.microsoft.com/office/powerpoint/2010/main" val="2427980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is pervasive across many re-sequencing projects.</a:t>
            </a:r>
          </a:p>
        </p:txBody>
      </p:sp>
      <p:sp>
        <p:nvSpPr>
          <p:cNvPr id="4" name="Slide Number Placeholder 3"/>
          <p:cNvSpPr>
            <a:spLocks noGrp="1"/>
          </p:cNvSpPr>
          <p:nvPr>
            <p:ph type="sldNum" sz="quarter" idx="5"/>
          </p:nvPr>
        </p:nvSpPr>
        <p:spPr/>
        <p:txBody>
          <a:bodyPr/>
          <a:lstStyle/>
          <a:p>
            <a:fld id="{710FAD9F-F2D8-4FFF-89D4-F8A81DE286AE}" type="slidenum">
              <a:rPr lang="en-US" smtClean="0"/>
              <a:t>13</a:t>
            </a:fld>
            <a:endParaRPr lang="en-US"/>
          </a:p>
        </p:txBody>
      </p:sp>
    </p:spTree>
    <p:extLst>
      <p:ext uri="{BB962C8B-B14F-4D97-AF65-F5344CB8AC3E}">
        <p14:creationId xmlns:p14="http://schemas.microsoft.com/office/powerpoint/2010/main" val="2476980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these unmapped reads can have affects on downstream analyses. I’m not aware of many explicit examples of this in the literature, but this one is really nice. In this paper, Armstrong et al. show that when different species of felids are mapped to a genome from their own species in blue, estimates of heterozygosity tend to go up compared to when they are all mapped to the domestic cat genome in red.</a:t>
            </a:r>
          </a:p>
        </p:txBody>
      </p:sp>
      <p:sp>
        <p:nvSpPr>
          <p:cNvPr id="4" name="Slide Number Placeholder 3"/>
          <p:cNvSpPr>
            <a:spLocks noGrp="1"/>
          </p:cNvSpPr>
          <p:nvPr>
            <p:ph type="sldNum" sz="quarter" idx="5"/>
          </p:nvPr>
        </p:nvSpPr>
        <p:spPr/>
        <p:txBody>
          <a:bodyPr/>
          <a:lstStyle/>
          <a:p>
            <a:fld id="{710FAD9F-F2D8-4FFF-89D4-F8A81DE286AE}" type="slidenum">
              <a:rPr lang="en-US" smtClean="0"/>
              <a:t>14</a:t>
            </a:fld>
            <a:endParaRPr lang="en-US"/>
          </a:p>
        </p:txBody>
      </p:sp>
    </p:spTree>
    <p:extLst>
      <p:ext uri="{BB962C8B-B14F-4D97-AF65-F5344CB8AC3E}">
        <p14:creationId xmlns:p14="http://schemas.microsoft.com/office/powerpoint/2010/main" val="3584116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may be a case of the variation in some reads preventing them from mapping to a diverged reference, but being able to be mapped in a closer reference and subsequently those variants being captured in these estimates of heterozygosity.</a:t>
            </a:r>
          </a:p>
        </p:txBody>
      </p:sp>
      <p:sp>
        <p:nvSpPr>
          <p:cNvPr id="4" name="Slide Number Placeholder 3"/>
          <p:cNvSpPr>
            <a:spLocks noGrp="1"/>
          </p:cNvSpPr>
          <p:nvPr>
            <p:ph type="sldNum" sz="quarter" idx="5"/>
          </p:nvPr>
        </p:nvSpPr>
        <p:spPr/>
        <p:txBody>
          <a:bodyPr/>
          <a:lstStyle/>
          <a:p>
            <a:fld id="{710FAD9F-F2D8-4FFF-89D4-F8A81DE286AE}" type="slidenum">
              <a:rPr lang="en-US" smtClean="0"/>
              <a:t>15</a:t>
            </a:fld>
            <a:endParaRPr lang="en-US"/>
          </a:p>
        </p:txBody>
      </p:sp>
    </p:spTree>
    <p:extLst>
      <p:ext uri="{BB962C8B-B14F-4D97-AF65-F5344CB8AC3E}">
        <p14:creationId xmlns:p14="http://schemas.microsoft.com/office/powerpoint/2010/main" val="3141553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Strangely enough, the only other explicit test for reference bias I’ve found show’s an opposite pattern. Here, Prasad et al. map the genome of the beluga whale to reference genomes from various other species, here listed on the x-axis in increasing levels of divergence from the beluga. They </a:t>
            </a:r>
            <a:r>
              <a:rPr lang="en-US" dirty="0" err="1"/>
              <a:t>actuallay</a:t>
            </a:r>
            <a:r>
              <a:rPr lang="en-US" dirty="0"/>
              <a:t> observe increased heterozygosity with increased divergence, unlike what Armstrong et al. saw in the cats. They attribute this to possible mis-alignments, and various other methods they tried suggest different results.</a:t>
            </a:r>
          </a:p>
        </p:txBody>
      </p:sp>
      <p:sp>
        <p:nvSpPr>
          <p:cNvPr id="4" name="Slide Number Placeholder 3"/>
          <p:cNvSpPr>
            <a:spLocks noGrp="1"/>
          </p:cNvSpPr>
          <p:nvPr>
            <p:ph type="sldNum" sz="quarter" idx="5"/>
          </p:nvPr>
        </p:nvSpPr>
        <p:spPr/>
        <p:txBody>
          <a:bodyPr/>
          <a:lstStyle/>
          <a:p>
            <a:fld id="{710FAD9F-F2D8-4FFF-89D4-F8A81DE286AE}" type="slidenum">
              <a:rPr lang="en-US" smtClean="0"/>
              <a:t>16</a:t>
            </a:fld>
            <a:endParaRPr lang="en-US"/>
          </a:p>
        </p:txBody>
      </p:sp>
    </p:spTree>
    <p:extLst>
      <p:ext uri="{BB962C8B-B14F-4D97-AF65-F5344CB8AC3E}">
        <p14:creationId xmlns:p14="http://schemas.microsoft.com/office/powerpoint/2010/main" val="997156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clearly reference bias is a problem, but we don’t really know a lot about it, and we wanted to rigorously quantify it by using simulations.</a:t>
            </a:r>
          </a:p>
        </p:txBody>
      </p:sp>
      <p:sp>
        <p:nvSpPr>
          <p:cNvPr id="4" name="Slide Number Placeholder 3"/>
          <p:cNvSpPr>
            <a:spLocks noGrp="1"/>
          </p:cNvSpPr>
          <p:nvPr>
            <p:ph type="sldNum" sz="quarter" idx="5"/>
          </p:nvPr>
        </p:nvSpPr>
        <p:spPr/>
        <p:txBody>
          <a:bodyPr/>
          <a:lstStyle/>
          <a:p>
            <a:fld id="{710FAD9F-F2D8-4FFF-89D4-F8A81DE286AE}" type="slidenum">
              <a:rPr lang="en-US" smtClean="0"/>
              <a:t>17</a:t>
            </a:fld>
            <a:endParaRPr lang="en-US"/>
          </a:p>
        </p:txBody>
      </p:sp>
    </p:spTree>
    <p:extLst>
      <p:ext uri="{BB962C8B-B14F-4D97-AF65-F5344CB8AC3E}">
        <p14:creationId xmlns:p14="http://schemas.microsoft.com/office/powerpoint/2010/main" val="4163857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I’ll briefly outline our simulation workflow. First, we needed to simulate diverged genomes from which we’d simulate reads to map.</a:t>
            </a:r>
          </a:p>
        </p:txBody>
      </p:sp>
      <p:sp>
        <p:nvSpPr>
          <p:cNvPr id="4" name="Slide Number Placeholder 3"/>
          <p:cNvSpPr>
            <a:spLocks noGrp="1"/>
          </p:cNvSpPr>
          <p:nvPr>
            <p:ph type="sldNum" sz="quarter" idx="5"/>
          </p:nvPr>
        </p:nvSpPr>
        <p:spPr/>
        <p:txBody>
          <a:bodyPr/>
          <a:lstStyle/>
          <a:p>
            <a:fld id="{710FAD9F-F2D8-4FFF-89D4-F8A81DE286AE}" type="slidenum">
              <a:rPr lang="en-US" smtClean="0"/>
              <a:t>18</a:t>
            </a:fld>
            <a:endParaRPr lang="en-US"/>
          </a:p>
        </p:txBody>
      </p:sp>
    </p:spTree>
    <p:extLst>
      <p:ext uri="{BB962C8B-B14F-4D97-AF65-F5344CB8AC3E}">
        <p14:creationId xmlns:p14="http://schemas.microsoft.com/office/powerpoint/2010/main" val="1220167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did this based off of the mouse reference genome. We could’ve chosen any genome to do this, but I’m familiar with the mouse genome and it is chromosome level and well annotated, so this seemed good.</a:t>
            </a:r>
          </a:p>
          <a:p>
            <a:r>
              <a:rPr lang="en-US" dirty="0"/>
              <a:t>And we inserted differences at between 2 and 10% of sites.</a:t>
            </a:r>
          </a:p>
        </p:txBody>
      </p:sp>
      <p:sp>
        <p:nvSpPr>
          <p:cNvPr id="4" name="Slide Number Placeholder 3"/>
          <p:cNvSpPr>
            <a:spLocks noGrp="1"/>
          </p:cNvSpPr>
          <p:nvPr>
            <p:ph type="sldNum" sz="quarter" idx="5"/>
          </p:nvPr>
        </p:nvSpPr>
        <p:spPr/>
        <p:txBody>
          <a:bodyPr/>
          <a:lstStyle/>
          <a:p>
            <a:fld id="{710FAD9F-F2D8-4FFF-89D4-F8A81DE286AE}" type="slidenum">
              <a:rPr lang="en-US" smtClean="0"/>
              <a:t>19</a:t>
            </a:fld>
            <a:endParaRPr lang="en-US"/>
          </a:p>
        </p:txBody>
      </p:sp>
    </p:spTree>
    <p:extLst>
      <p:ext uri="{BB962C8B-B14F-4D97-AF65-F5344CB8AC3E}">
        <p14:creationId xmlns:p14="http://schemas.microsoft.com/office/powerpoint/2010/main" val="688140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And while this is the main goal of the project, this is very much a work in progress on both of these fronts, but hopefully what we’ve got will still be interesting.</a:t>
            </a:r>
          </a:p>
          <a:p>
            <a:pPr marL="0" marR="0" lvl="0" indent="0" algn="l" defTabSz="914378"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8"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2</a:t>
            </a:fld>
            <a:endParaRPr lang="en-US"/>
          </a:p>
        </p:txBody>
      </p:sp>
    </p:spTree>
    <p:extLst>
      <p:ext uri="{BB962C8B-B14F-4D97-AF65-F5344CB8AC3E}">
        <p14:creationId xmlns:p14="http://schemas.microsoft.com/office/powerpoint/2010/main" val="3580543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took each of these genomes and simulated short reads from them. And for now we’ve only done 30X coverage and 0.5% heterozygosity.</a:t>
            </a:r>
          </a:p>
        </p:txBody>
      </p:sp>
      <p:sp>
        <p:nvSpPr>
          <p:cNvPr id="4" name="Slide Number Placeholder 3"/>
          <p:cNvSpPr>
            <a:spLocks noGrp="1"/>
          </p:cNvSpPr>
          <p:nvPr>
            <p:ph type="sldNum" sz="quarter" idx="5"/>
          </p:nvPr>
        </p:nvSpPr>
        <p:spPr/>
        <p:txBody>
          <a:bodyPr/>
          <a:lstStyle/>
          <a:p>
            <a:fld id="{710FAD9F-F2D8-4FFF-89D4-F8A81DE286AE}" type="slidenum">
              <a:rPr lang="en-US" smtClean="0"/>
              <a:t>20</a:t>
            </a:fld>
            <a:endParaRPr lang="en-US"/>
          </a:p>
        </p:txBody>
      </p:sp>
    </p:spTree>
    <p:extLst>
      <p:ext uri="{BB962C8B-B14F-4D97-AF65-F5344CB8AC3E}">
        <p14:creationId xmlns:p14="http://schemas.microsoft.com/office/powerpoint/2010/main" val="2691080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both of these steps we used this read simulator called NEAT. </a:t>
            </a:r>
          </a:p>
          <a:p>
            <a:r>
              <a:rPr lang="en-US" dirty="0"/>
              <a:t>Besides attributing the software, the main reason I’m mentioning this so prominently is because NEAT provides as output from each run a golden BAM file and a golden VCF file containing the true locations of where reads should map and where variants were inserted. So this gives us and easy way to compare our calls against the truth.</a:t>
            </a:r>
          </a:p>
        </p:txBody>
      </p:sp>
      <p:sp>
        <p:nvSpPr>
          <p:cNvPr id="4" name="Slide Number Placeholder 3"/>
          <p:cNvSpPr>
            <a:spLocks noGrp="1"/>
          </p:cNvSpPr>
          <p:nvPr>
            <p:ph type="sldNum" sz="quarter" idx="5"/>
          </p:nvPr>
        </p:nvSpPr>
        <p:spPr/>
        <p:txBody>
          <a:bodyPr/>
          <a:lstStyle/>
          <a:p>
            <a:fld id="{710FAD9F-F2D8-4FFF-89D4-F8A81DE286AE}" type="slidenum">
              <a:rPr lang="en-US" smtClean="0"/>
              <a:t>21</a:t>
            </a:fld>
            <a:endParaRPr lang="en-US"/>
          </a:p>
        </p:txBody>
      </p:sp>
    </p:spTree>
    <p:extLst>
      <p:ext uri="{BB962C8B-B14F-4D97-AF65-F5344CB8AC3E}">
        <p14:creationId xmlns:p14="http://schemas.microsoft.com/office/powerpoint/2010/main" val="1409867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mapped the simulated reads from each diverged genome back to the original mouse genome and called variants in a pretty typical way with BWA and GATK.</a:t>
            </a:r>
          </a:p>
        </p:txBody>
      </p:sp>
      <p:sp>
        <p:nvSpPr>
          <p:cNvPr id="4" name="Slide Number Placeholder 3"/>
          <p:cNvSpPr>
            <a:spLocks noGrp="1"/>
          </p:cNvSpPr>
          <p:nvPr>
            <p:ph type="sldNum" sz="quarter" idx="5"/>
          </p:nvPr>
        </p:nvSpPr>
        <p:spPr/>
        <p:txBody>
          <a:bodyPr/>
          <a:lstStyle/>
          <a:p>
            <a:fld id="{710FAD9F-F2D8-4FFF-89D4-F8A81DE286AE}" type="slidenum">
              <a:rPr lang="en-US" smtClean="0"/>
              <a:t>22</a:t>
            </a:fld>
            <a:endParaRPr lang="en-US"/>
          </a:p>
        </p:txBody>
      </p:sp>
    </p:spTree>
    <p:extLst>
      <p:ext uri="{BB962C8B-B14F-4D97-AF65-F5344CB8AC3E}">
        <p14:creationId xmlns:p14="http://schemas.microsoft.com/office/powerpoint/2010/main" val="1700712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for each of these we’ll assess accuracy by comparing our BAM and VCF files to the golden files generated by NEAT.</a:t>
            </a:r>
          </a:p>
        </p:txBody>
      </p:sp>
      <p:sp>
        <p:nvSpPr>
          <p:cNvPr id="4" name="Slide Number Placeholder 3"/>
          <p:cNvSpPr>
            <a:spLocks noGrp="1"/>
          </p:cNvSpPr>
          <p:nvPr>
            <p:ph type="sldNum" sz="quarter" idx="5"/>
          </p:nvPr>
        </p:nvSpPr>
        <p:spPr/>
        <p:txBody>
          <a:bodyPr/>
          <a:lstStyle/>
          <a:p>
            <a:fld id="{710FAD9F-F2D8-4FFF-89D4-F8A81DE286AE}" type="slidenum">
              <a:rPr lang="en-US" smtClean="0"/>
              <a:t>23</a:t>
            </a:fld>
            <a:endParaRPr lang="en-US"/>
          </a:p>
        </p:txBody>
      </p:sp>
    </p:spTree>
    <p:extLst>
      <p:ext uri="{BB962C8B-B14F-4D97-AF65-F5344CB8AC3E}">
        <p14:creationId xmlns:p14="http://schemas.microsoft.com/office/powerpoint/2010/main" val="2373162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essentially sets us up with this situation except we know the actual level of divergence to compare to. So we’ll be able to fill in these question marks and quantify how divergence effects reference bias</a:t>
            </a:r>
          </a:p>
        </p:txBody>
      </p:sp>
      <p:sp>
        <p:nvSpPr>
          <p:cNvPr id="4" name="Slide Number Placeholder 3"/>
          <p:cNvSpPr>
            <a:spLocks noGrp="1"/>
          </p:cNvSpPr>
          <p:nvPr>
            <p:ph type="sldNum" sz="quarter" idx="5"/>
          </p:nvPr>
        </p:nvSpPr>
        <p:spPr/>
        <p:txBody>
          <a:bodyPr/>
          <a:lstStyle/>
          <a:p>
            <a:fld id="{710FAD9F-F2D8-4FFF-89D4-F8A81DE286AE}" type="slidenum">
              <a:rPr lang="en-US" smtClean="0"/>
              <a:t>24</a:t>
            </a:fld>
            <a:endParaRPr lang="en-US"/>
          </a:p>
        </p:txBody>
      </p:sp>
    </p:spTree>
    <p:extLst>
      <p:ext uri="{BB962C8B-B14F-4D97-AF65-F5344CB8AC3E}">
        <p14:creationId xmlns:p14="http://schemas.microsoft.com/office/powerpoint/2010/main" val="42121390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did we find… </a:t>
            </a:r>
          </a:p>
          <a:p>
            <a:r>
              <a:rPr lang="en-US" dirty="0"/>
              <a:t>First I want to present just a sanity check from our simulations. Here on the x-axis I’m showing the specified divergence level for each simulation, and on the y-axis the actual percentage of sites with SNPs inserted in the golden VCF file.</a:t>
            </a:r>
          </a:p>
          <a:p>
            <a:endParaRPr lang="en-US" dirty="0"/>
          </a:p>
          <a:p>
            <a:r>
              <a:rPr lang="en-US" dirty="0"/>
              <a:t>The dashed grey line is the 1 to 1 line, which is where we hope our simulations fall. Each dot represents one simulated genome. And you can see the program is doing pretty well.</a:t>
            </a:r>
          </a:p>
        </p:txBody>
      </p:sp>
      <p:sp>
        <p:nvSpPr>
          <p:cNvPr id="4" name="Slide Number Placeholder 3"/>
          <p:cNvSpPr>
            <a:spLocks noGrp="1"/>
          </p:cNvSpPr>
          <p:nvPr>
            <p:ph type="sldNum" sz="quarter" idx="5"/>
          </p:nvPr>
        </p:nvSpPr>
        <p:spPr/>
        <p:txBody>
          <a:bodyPr/>
          <a:lstStyle/>
          <a:p>
            <a:fld id="{710FAD9F-F2D8-4FFF-89D4-F8A81DE286AE}" type="slidenum">
              <a:rPr lang="en-US" smtClean="0"/>
              <a:t>25</a:t>
            </a:fld>
            <a:endParaRPr lang="en-US"/>
          </a:p>
        </p:txBody>
      </p:sp>
    </p:spTree>
    <p:extLst>
      <p:ext uri="{BB962C8B-B14F-4D97-AF65-F5344CB8AC3E}">
        <p14:creationId xmlns:p14="http://schemas.microsoft.com/office/powerpoint/2010/main" val="20626924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as divergence increases we are slightly under-simulating variants. We think this is probably due to the simulator double-hitting sites more often as divergence increases. But I just wanted to show this because later on when I compare to expected levels of divergence, I’ll keep labeling as what we simulated, but the underlying numbers are actually slightly lower in some cases.</a:t>
            </a:r>
          </a:p>
        </p:txBody>
      </p:sp>
      <p:sp>
        <p:nvSpPr>
          <p:cNvPr id="4" name="Slide Number Placeholder 3"/>
          <p:cNvSpPr>
            <a:spLocks noGrp="1"/>
          </p:cNvSpPr>
          <p:nvPr>
            <p:ph type="sldNum" sz="quarter" idx="5"/>
          </p:nvPr>
        </p:nvSpPr>
        <p:spPr/>
        <p:txBody>
          <a:bodyPr/>
          <a:lstStyle/>
          <a:p>
            <a:fld id="{710FAD9F-F2D8-4FFF-89D4-F8A81DE286AE}" type="slidenum">
              <a:rPr lang="en-US" smtClean="0"/>
              <a:t>26</a:t>
            </a:fld>
            <a:endParaRPr lang="en-US"/>
          </a:p>
        </p:txBody>
      </p:sp>
    </p:spTree>
    <p:extLst>
      <p:ext uri="{BB962C8B-B14F-4D97-AF65-F5344CB8AC3E}">
        <p14:creationId xmlns:p14="http://schemas.microsoft.com/office/powerpoint/2010/main" val="7079270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want to show how well the simulated reads are mapped back to the reference genome for each level of divergence. And I’ll do this by showing proportional bar plots where on the x-axis we have the proportion of reads broken up into different categories based on these colors. I think most of these are self-explanatory, except for “Close map”, which means that read mapped within 1 read length (which is 150bp) of the true mapping position.</a:t>
            </a:r>
          </a:p>
          <a:p>
            <a:endParaRPr lang="en-US" dirty="0"/>
          </a:p>
          <a:p>
            <a:r>
              <a:rPr lang="en-US" dirty="0"/>
              <a:t>And on the y-axis we have the different simulations.</a:t>
            </a:r>
          </a:p>
          <a:p>
            <a:endParaRPr lang="en-US" dirty="0"/>
          </a:p>
          <a:p>
            <a:endParaRPr lang="en-US" dirty="0"/>
          </a:p>
          <a:p>
            <a:r>
              <a:rPr lang="en-US" dirty="0"/>
              <a:t>Chrome?</a:t>
            </a:r>
          </a:p>
        </p:txBody>
      </p:sp>
      <p:sp>
        <p:nvSpPr>
          <p:cNvPr id="4" name="Slide Number Placeholder 3"/>
          <p:cNvSpPr>
            <a:spLocks noGrp="1"/>
          </p:cNvSpPr>
          <p:nvPr>
            <p:ph type="sldNum" sz="quarter" idx="5"/>
          </p:nvPr>
        </p:nvSpPr>
        <p:spPr/>
        <p:txBody>
          <a:bodyPr/>
          <a:lstStyle/>
          <a:p>
            <a:fld id="{710FAD9F-F2D8-4FFF-89D4-F8A81DE286AE}" type="slidenum">
              <a:rPr lang="en-US" smtClean="0"/>
              <a:t>27</a:t>
            </a:fld>
            <a:endParaRPr lang="en-US"/>
          </a:p>
        </p:txBody>
      </p:sp>
    </p:spTree>
    <p:extLst>
      <p:ext uri="{BB962C8B-B14F-4D97-AF65-F5344CB8AC3E}">
        <p14:creationId xmlns:p14="http://schemas.microsoft.com/office/powerpoint/2010/main" val="1407626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our reads simulated with 2% sequence divergence. Here we see that 80% of reads map exactly where they should, these are the ones in light blue in the bar. I think this is good, but it is still kind of striking that nearly 12% of reads are unmapped, that’s this chunk in red.</a:t>
            </a:r>
          </a:p>
          <a:p>
            <a:endParaRPr lang="en-US" dirty="0"/>
          </a:p>
          <a:p>
            <a:endParaRPr lang="en-US" dirty="0"/>
          </a:p>
          <a:p>
            <a:r>
              <a:rPr lang="en-US" dirty="0"/>
              <a:t>Chrome?</a:t>
            </a:r>
          </a:p>
        </p:txBody>
      </p:sp>
      <p:sp>
        <p:nvSpPr>
          <p:cNvPr id="4" name="Slide Number Placeholder 3"/>
          <p:cNvSpPr>
            <a:spLocks noGrp="1"/>
          </p:cNvSpPr>
          <p:nvPr>
            <p:ph type="sldNum" sz="quarter" idx="5"/>
          </p:nvPr>
        </p:nvSpPr>
        <p:spPr/>
        <p:txBody>
          <a:bodyPr/>
          <a:lstStyle/>
          <a:p>
            <a:fld id="{710FAD9F-F2D8-4FFF-89D4-F8A81DE286AE}" type="slidenum">
              <a:rPr lang="en-US" smtClean="0"/>
              <a:t>28</a:t>
            </a:fld>
            <a:endParaRPr lang="en-US"/>
          </a:p>
        </p:txBody>
      </p:sp>
    </p:spTree>
    <p:extLst>
      <p:ext uri="{BB962C8B-B14F-4D97-AF65-F5344CB8AC3E}">
        <p14:creationId xmlns:p14="http://schemas.microsoft.com/office/powerpoint/2010/main" val="1631581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as we expected, the proportion of unmapped reads increases with divergence from the reference. But I was surprised by the extent of this increase: at 10% divergence only 38% of reads map correctly and 41% are unmapped! We also see an increase in the number of reads that map close to their expected position, but not exactly correctly.</a:t>
            </a:r>
          </a:p>
          <a:p>
            <a:endParaRPr lang="en-US" dirty="0"/>
          </a:p>
          <a:p>
            <a:endParaRPr lang="en-US" dirty="0"/>
          </a:p>
          <a:p>
            <a:r>
              <a:rPr lang="en-US" dirty="0"/>
              <a:t>Get examples?</a:t>
            </a:r>
          </a:p>
          <a:p>
            <a:r>
              <a:rPr lang="en-US" dirty="0"/>
              <a:t>Chrome?</a:t>
            </a:r>
          </a:p>
        </p:txBody>
      </p:sp>
      <p:sp>
        <p:nvSpPr>
          <p:cNvPr id="4" name="Slide Number Placeholder 3"/>
          <p:cNvSpPr>
            <a:spLocks noGrp="1"/>
          </p:cNvSpPr>
          <p:nvPr>
            <p:ph type="sldNum" sz="quarter" idx="5"/>
          </p:nvPr>
        </p:nvSpPr>
        <p:spPr/>
        <p:txBody>
          <a:bodyPr/>
          <a:lstStyle/>
          <a:p>
            <a:fld id="{710FAD9F-F2D8-4FFF-89D4-F8A81DE286AE}" type="slidenum">
              <a:rPr lang="en-US" smtClean="0"/>
              <a:t>29</a:t>
            </a:fld>
            <a:endParaRPr lang="en-US"/>
          </a:p>
        </p:txBody>
      </p:sp>
    </p:spTree>
    <p:extLst>
      <p:ext uri="{BB962C8B-B14F-4D97-AF65-F5344CB8AC3E}">
        <p14:creationId xmlns:p14="http://schemas.microsoft.com/office/powerpoint/2010/main" val="389076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scenario in both population and comparative genomics, especially for non-model organisms, is to have sequenced reads from a bunch of samples or species and one high-quality genome assembly. Since we’ve spent all this time getting this one high quality reference, its often most efficient to just map the reads from these samples to it. And with this strategy we can hopefully capture short variation like SNPs and indels, between our samples.</a:t>
            </a:r>
          </a:p>
          <a:p>
            <a:endParaRPr lang="en-US" dirty="0"/>
          </a:p>
          <a:p>
            <a:r>
              <a:rPr lang="en-US" dirty="0"/>
              <a:t>And there’s a lot we can do with this information: we can estimate divergence or heterozygosity, we can infer substitution rates and phylogenetic relatedness, or lift over annotations from the reference genome to identify functional sites we think may have experienced positive selection.</a:t>
            </a:r>
          </a:p>
        </p:txBody>
      </p:sp>
      <p:sp>
        <p:nvSpPr>
          <p:cNvPr id="4" name="Slide Number Placeholder 3"/>
          <p:cNvSpPr>
            <a:spLocks noGrp="1"/>
          </p:cNvSpPr>
          <p:nvPr>
            <p:ph type="sldNum" sz="quarter" idx="5"/>
          </p:nvPr>
        </p:nvSpPr>
        <p:spPr/>
        <p:txBody>
          <a:bodyPr/>
          <a:lstStyle/>
          <a:p>
            <a:fld id="{710FAD9F-F2D8-4FFF-89D4-F8A81DE286AE}" type="slidenum">
              <a:rPr lang="en-US" smtClean="0"/>
              <a:t>3</a:t>
            </a:fld>
            <a:endParaRPr lang="en-US"/>
          </a:p>
        </p:txBody>
      </p:sp>
    </p:spTree>
    <p:extLst>
      <p:ext uri="{BB962C8B-B14F-4D97-AF65-F5344CB8AC3E}">
        <p14:creationId xmlns:p14="http://schemas.microsoft.com/office/powerpoint/2010/main" val="10348197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can do something similar for the called variants. Here I’ll show you a similar proportional bar plot, but this time the x-axis has the proportion of SNPs that were called in a couple categories. So here true positive means we simulated a variant there, and we’ve correctly called it as homozygous alternate compared to the reference genome. And false negative means we simulated a variant there, but did not end up calling it.</a:t>
            </a:r>
          </a:p>
          <a:p>
            <a:endParaRPr lang="en-US" dirty="0"/>
          </a:p>
          <a:p>
            <a:r>
              <a:rPr lang="en-US" dirty="0"/>
              <a:t>Chrome?</a:t>
            </a:r>
          </a:p>
        </p:txBody>
      </p:sp>
      <p:sp>
        <p:nvSpPr>
          <p:cNvPr id="4" name="Slide Number Placeholder 3"/>
          <p:cNvSpPr>
            <a:spLocks noGrp="1"/>
          </p:cNvSpPr>
          <p:nvPr>
            <p:ph type="sldNum" sz="quarter" idx="5"/>
          </p:nvPr>
        </p:nvSpPr>
        <p:spPr/>
        <p:txBody>
          <a:bodyPr/>
          <a:lstStyle/>
          <a:p>
            <a:fld id="{710FAD9F-F2D8-4FFF-89D4-F8A81DE286AE}" type="slidenum">
              <a:rPr lang="en-US" smtClean="0"/>
              <a:t>30</a:t>
            </a:fld>
            <a:endParaRPr lang="en-US"/>
          </a:p>
        </p:txBody>
      </p:sp>
    </p:spTree>
    <p:extLst>
      <p:ext uri="{BB962C8B-B14F-4D97-AF65-F5344CB8AC3E}">
        <p14:creationId xmlns:p14="http://schemas.microsoft.com/office/powerpoint/2010/main" val="23733221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as expected with the increasing number of unmapped reads, we see an increasing number of false negative variant calls. And these range from 7% of all variants at 2% sequence divergence to missing one third of all variants at 10% divergence.</a:t>
            </a:r>
          </a:p>
          <a:p>
            <a:endParaRPr lang="en-US" dirty="0"/>
          </a:p>
          <a:p>
            <a:r>
              <a:rPr lang="en-US" dirty="0"/>
              <a:t>Chrome?</a:t>
            </a:r>
          </a:p>
          <a:p>
            <a:r>
              <a:rPr lang="en-US" dirty="0"/>
              <a:t>So again, that means we simulated a variant at this position, but after read mapping and variant calling we failed to identify it. </a:t>
            </a:r>
          </a:p>
        </p:txBody>
      </p:sp>
      <p:sp>
        <p:nvSpPr>
          <p:cNvPr id="4" name="Slide Number Placeholder 3"/>
          <p:cNvSpPr>
            <a:spLocks noGrp="1"/>
          </p:cNvSpPr>
          <p:nvPr>
            <p:ph type="sldNum" sz="quarter" idx="5"/>
          </p:nvPr>
        </p:nvSpPr>
        <p:spPr/>
        <p:txBody>
          <a:bodyPr/>
          <a:lstStyle/>
          <a:p>
            <a:fld id="{710FAD9F-F2D8-4FFF-89D4-F8A81DE286AE}" type="slidenum">
              <a:rPr lang="en-US" smtClean="0"/>
              <a:t>31</a:t>
            </a:fld>
            <a:endParaRPr lang="en-US"/>
          </a:p>
        </p:txBody>
      </p:sp>
    </p:spTree>
    <p:extLst>
      <p:ext uri="{BB962C8B-B14F-4D97-AF65-F5344CB8AC3E}">
        <p14:creationId xmlns:p14="http://schemas.microsoft.com/office/powerpoint/2010/main" val="31089394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Interestingly, the proportion of false positive variant calls, which I’m not showing here, does not increase at all. In fact, there are barely any false positive calls. This is good and I think also expected especially in such a clean simulation: </a:t>
            </a:r>
          </a:p>
          <a:p>
            <a:endParaRPr lang="en-US" dirty="0"/>
          </a:p>
          <a:p>
            <a:r>
              <a:rPr lang="en-US" dirty="0"/>
              <a:t>Ok so, we clearly see that reference bias is an issue. It affects how reads map and subsequent variant calls. So what can we do about it?</a:t>
            </a:r>
          </a:p>
          <a:p>
            <a:endParaRPr lang="en-US" dirty="0"/>
          </a:p>
          <a:p>
            <a:r>
              <a:rPr lang="en-US" dirty="0"/>
              <a:t>Chrome? the variant caller isn’t going to call something that doesn’t exist in any of the reads, and unmapped reads shouldn’t somehow introduce evidence for variants that aren’t there.</a:t>
            </a:r>
          </a:p>
          <a:p>
            <a:endParaRPr lang="en-US" dirty="0"/>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32</a:t>
            </a:fld>
            <a:endParaRPr lang="en-US"/>
          </a:p>
        </p:txBody>
      </p:sp>
    </p:spTree>
    <p:extLst>
      <p:ext uri="{BB962C8B-B14F-4D97-AF65-F5344CB8AC3E}">
        <p14:creationId xmlns:p14="http://schemas.microsoft.com/office/powerpoint/2010/main" val="27981692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possible solution that we’ve proposed in the past is iterative mapping. So remember, our goal is to get these unmapped reads with lots of variation to map to the reference genome.</a:t>
            </a:r>
          </a:p>
        </p:txBody>
      </p:sp>
      <p:sp>
        <p:nvSpPr>
          <p:cNvPr id="4" name="Slide Number Placeholder 3"/>
          <p:cNvSpPr>
            <a:spLocks noGrp="1"/>
          </p:cNvSpPr>
          <p:nvPr>
            <p:ph type="sldNum" sz="quarter" idx="5"/>
          </p:nvPr>
        </p:nvSpPr>
        <p:spPr/>
        <p:txBody>
          <a:bodyPr/>
          <a:lstStyle/>
          <a:p>
            <a:fld id="{710FAD9F-F2D8-4FFF-89D4-F8A81DE286AE}" type="slidenum">
              <a:rPr lang="en-US" smtClean="0"/>
              <a:t>33</a:t>
            </a:fld>
            <a:endParaRPr lang="en-US"/>
          </a:p>
        </p:txBody>
      </p:sp>
    </p:spTree>
    <p:extLst>
      <p:ext uri="{BB962C8B-B14F-4D97-AF65-F5344CB8AC3E}">
        <p14:creationId xmlns:p14="http://schemas.microsoft.com/office/powerpoint/2010/main" val="504524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with iterative mapping, after the first round of mapping, you insert the variants called back into the reference genome, generating a sort of consensus pseudo-assembly for your new sample which includes all the variation you could capture.</a:t>
            </a:r>
          </a:p>
        </p:txBody>
      </p:sp>
      <p:sp>
        <p:nvSpPr>
          <p:cNvPr id="4" name="Slide Number Placeholder 3"/>
          <p:cNvSpPr>
            <a:spLocks noGrp="1"/>
          </p:cNvSpPr>
          <p:nvPr>
            <p:ph type="sldNum" sz="quarter" idx="5"/>
          </p:nvPr>
        </p:nvSpPr>
        <p:spPr/>
        <p:txBody>
          <a:bodyPr/>
          <a:lstStyle/>
          <a:p>
            <a:fld id="{710FAD9F-F2D8-4FFF-89D4-F8A81DE286AE}" type="slidenum">
              <a:rPr lang="en-US" smtClean="0"/>
              <a:t>34</a:t>
            </a:fld>
            <a:endParaRPr lang="en-US"/>
          </a:p>
        </p:txBody>
      </p:sp>
    </p:spTree>
    <p:extLst>
      <p:ext uri="{BB962C8B-B14F-4D97-AF65-F5344CB8AC3E}">
        <p14:creationId xmlns:p14="http://schemas.microsoft.com/office/powerpoint/2010/main" val="18876402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you map your reads again, this time to the consensus.</a:t>
            </a:r>
          </a:p>
        </p:txBody>
      </p:sp>
      <p:sp>
        <p:nvSpPr>
          <p:cNvPr id="4" name="Slide Number Placeholder 3"/>
          <p:cNvSpPr>
            <a:spLocks noGrp="1"/>
          </p:cNvSpPr>
          <p:nvPr>
            <p:ph type="sldNum" sz="quarter" idx="5"/>
          </p:nvPr>
        </p:nvSpPr>
        <p:spPr/>
        <p:txBody>
          <a:bodyPr/>
          <a:lstStyle/>
          <a:p>
            <a:fld id="{710FAD9F-F2D8-4FFF-89D4-F8A81DE286AE}" type="slidenum">
              <a:rPr lang="en-US" smtClean="0"/>
              <a:t>35</a:t>
            </a:fld>
            <a:endParaRPr lang="en-US"/>
          </a:p>
        </p:txBody>
      </p:sp>
    </p:spTree>
    <p:extLst>
      <p:ext uri="{BB962C8B-B14F-4D97-AF65-F5344CB8AC3E}">
        <p14:creationId xmlns:p14="http://schemas.microsoft.com/office/powerpoint/2010/main" val="22216693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idea is that, since this consensus assembly already has some variation included…</a:t>
            </a:r>
          </a:p>
        </p:txBody>
      </p:sp>
      <p:sp>
        <p:nvSpPr>
          <p:cNvPr id="4" name="Slide Number Placeholder 3"/>
          <p:cNvSpPr>
            <a:spLocks noGrp="1"/>
          </p:cNvSpPr>
          <p:nvPr>
            <p:ph type="sldNum" sz="quarter" idx="5"/>
          </p:nvPr>
        </p:nvSpPr>
        <p:spPr/>
        <p:txBody>
          <a:bodyPr/>
          <a:lstStyle/>
          <a:p>
            <a:fld id="{710FAD9F-F2D8-4FFF-89D4-F8A81DE286AE}" type="slidenum">
              <a:rPr lang="en-US" smtClean="0"/>
              <a:t>36</a:t>
            </a:fld>
            <a:endParaRPr lang="en-US"/>
          </a:p>
        </p:txBody>
      </p:sp>
    </p:spTree>
    <p:extLst>
      <p:ext uri="{BB962C8B-B14F-4D97-AF65-F5344CB8AC3E}">
        <p14:creationId xmlns:p14="http://schemas.microsoft.com/office/powerpoint/2010/main" val="33002506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can serve as sort of an anchor point for these unmapped reads to match up to, hopefully allowing them to map and those other variants be called. And you can do this any number of times you want… generate another consensus with all the newly called variation, re-map, etc., possibly each time incorporating more variation.</a:t>
            </a:r>
          </a:p>
        </p:txBody>
      </p:sp>
      <p:sp>
        <p:nvSpPr>
          <p:cNvPr id="4" name="Slide Number Placeholder 3"/>
          <p:cNvSpPr>
            <a:spLocks noGrp="1"/>
          </p:cNvSpPr>
          <p:nvPr>
            <p:ph type="sldNum" sz="quarter" idx="5"/>
          </p:nvPr>
        </p:nvSpPr>
        <p:spPr/>
        <p:txBody>
          <a:bodyPr/>
          <a:lstStyle/>
          <a:p>
            <a:fld id="{710FAD9F-F2D8-4FFF-89D4-F8A81DE286AE}" type="slidenum">
              <a:rPr lang="en-US" smtClean="0"/>
              <a:t>37</a:t>
            </a:fld>
            <a:endParaRPr lang="en-US"/>
          </a:p>
        </p:txBody>
      </p:sp>
    </p:spTree>
    <p:extLst>
      <p:ext uri="{BB962C8B-B14F-4D97-AF65-F5344CB8AC3E}">
        <p14:creationId xmlns:p14="http://schemas.microsoft.com/office/powerpoint/2010/main" val="24757568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was done by Brice Sarver and Jeff Good in 2017 on a few species of mice, and you can clearly see, especially for more diverged species, Pahari, that at least two rounds of mapping increases estimates of divergence between this species and the reference mouse genome.</a:t>
            </a:r>
          </a:p>
        </p:txBody>
      </p:sp>
      <p:sp>
        <p:nvSpPr>
          <p:cNvPr id="4" name="Slide Number Placeholder 3"/>
          <p:cNvSpPr>
            <a:spLocks noGrp="1"/>
          </p:cNvSpPr>
          <p:nvPr>
            <p:ph type="sldNum" sz="quarter" idx="5"/>
          </p:nvPr>
        </p:nvSpPr>
        <p:spPr/>
        <p:txBody>
          <a:bodyPr/>
          <a:lstStyle/>
          <a:p>
            <a:fld id="{710FAD9F-F2D8-4FFF-89D4-F8A81DE286AE}" type="slidenum">
              <a:rPr lang="en-US" smtClean="0"/>
              <a:t>38</a:t>
            </a:fld>
            <a:endParaRPr lang="en-US"/>
          </a:p>
        </p:txBody>
      </p:sp>
    </p:spTree>
    <p:extLst>
      <p:ext uri="{BB962C8B-B14F-4D97-AF65-F5344CB8AC3E}">
        <p14:creationId xmlns:p14="http://schemas.microsoft.com/office/powerpoint/2010/main" val="23043983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they implemented this method in software called pseudo-it, which I also worked on a lot when I did a postdoc with Jeff.</a:t>
            </a:r>
          </a:p>
        </p:txBody>
      </p:sp>
      <p:sp>
        <p:nvSpPr>
          <p:cNvPr id="4" name="Slide Number Placeholder 3"/>
          <p:cNvSpPr>
            <a:spLocks noGrp="1"/>
          </p:cNvSpPr>
          <p:nvPr>
            <p:ph type="sldNum" sz="quarter" idx="5"/>
          </p:nvPr>
        </p:nvSpPr>
        <p:spPr/>
        <p:txBody>
          <a:bodyPr/>
          <a:lstStyle/>
          <a:p>
            <a:fld id="{710FAD9F-F2D8-4FFF-89D4-F8A81DE286AE}" type="slidenum">
              <a:rPr lang="en-US" smtClean="0"/>
              <a:t>39</a:t>
            </a:fld>
            <a:endParaRPr lang="en-US"/>
          </a:p>
        </p:txBody>
      </p:sp>
    </p:spTree>
    <p:extLst>
      <p:ext uri="{BB962C8B-B14F-4D97-AF65-F5344CB8AC3E}">
        <p14:creationId xmlns:p14="http://schemas.microsoft.com/office/powerpoint/2010/main" val="608279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these samples exist at varying levels of divergence from the reference, which we may not know exactly ahead of time, </a:t>
            </a:r>
          </a:p>
        </p:txBody>
      </p:sp>
      <p:sp>
        <p:nvSpPr>
          <p:cNvPr id="4" name="Slide Number Placeholder 3"/>
          <p:cNvSpPr>
            <a:spLocks noGrp="1"/>
          </p:cNvSpPr>
          <p:nvPr>
            <p:ph type="sldNum" sz="quarter" idx="5"/>
          </p:nvPr>
        </p:nvSpPr>
        <p:spPr/>
        <p:txBody>
          <a:bodyPr/>
          <a:lstStyle/>
          <a:p>
            <a:fld id="{710FAD9F-F2D8-4FFF-89D4-F8A81DE286AE}" type="slidenum">
              <a:rPr lang="en-US" smtClean="0"/>
              <a:t>4</a:t>
            </a:fld>
            <a:endParaRPr lang="en-US"/>
          </a:p>
        </p:txBody>
      </p:sp>
    </p:spTree>
    <p:extLst>
      <p:ext uri="{BB962C8B-B14F-4D97-AF65-F5344CB8AC3E}">
        <p14:creationId xmlns:p14="http://schemas.microsoft.com/office/powerpoint/2010/main" val="1647714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is a great empirical example of iterative mapping, but we also wanted to explicitly quantify its effects with simulations. Do we need to do iterative mapping in every instance to reduce bias? Or are there some cases where it may not be needed. After all, we’ve done a lot to speed things up with pseudo-it, but mapping and variant calling multiple times per sample can be time consuming.</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40</a:t>
            </a:fld>
            <a:endParaRPr lang="en-US"/>
          </a:p>
        </p:txBody>
      </p:sp>
    </p:spTree>
    <p:extLst>
      <p:ext uri="{BB962C8B-B14F-4D97-AF65-F5344CB8AC3E}">
        <p14:creationId xmlns:p14="http://schemas.microsoft.com/office/powerpoint/2010/main" val="1968854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So we basically re-implemented the pseudo-it pipeline for our simulations.</a:t>
            </a:r>
          </a:p>
          <a:p>
            <a:pPr marL="0" marR="0" lvl="0" indent="0" algn="l" defTabSz="914378"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Instead of checking accuracy after just one round of mapping, we’ll also generate a consensus pseudo-assembly from the variants we called and re-map to that. And we’ll do this 2 times, so 3 total iterations of mapping, and align the genomes generated from each iteration back to the reference with </a:t>
            </a:r>
            <a:r>
              <a:rPr lang="en-US" dirty="0" err="1"/>
              <a:t>minimap</a:t>
            </a:r>
            <a:r>
              <a:rPr lang="en-US" dirty="0"/>
              <a:t> to assess accuracy.</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41</a:t>
            </a:fld>
            <a:endParaRPr lang="en-US"/>
          </a:p>
        </p:txBody>
      </p:sp>
    </p:spTree>
    <p:extLst>
      <p:ext uri="{BB962C8B-B14F-4D97-AF65-F5344CB8AC3E}">
        <p14:creationId xmlns:p14="http://schemas.microsoft.com/office/powerpoint/2010/main" val="2125174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iterative mapping do?</a:t>
            </a:r>
          </a:p>
          <a:p>
            <a:endParaRPr lang="en-US" dirty="0"/>
          </a:p>
          <a:p>
            <a:r>
              <a:rPr lang="en-US" dirty="0"/>
              <a:t>Well let me just set this up for you again. So again I’ll be showing proportional bar graphs of different classes of reads mapped on the x-axis. This time the y-axis represents the iteration of mapping, and each panel will represent one simulation with some level of divergence.</a:t>
            </a:r>
          </a:p>
        </p:txBody>
      </p:sp>
      <p:sp>
        <p:nvSpPr>
          <p:cNvPr id="4" name="Slide Number Placeholder 3"/>
          <p:cNvSpPr>
            <a:spLocks noGrp="1"/>
          </p:cNvSpPr>
          <p:nvPr>
            <p:ph type="sldNum" sz="quarter" idx="5"/>
          </p:nvPr>
        </p:nvSpPr>
        <p:spPr/>
        <p:txBody>
          <a:bodyPr/>
          <a:lstStyle/>
          <a:p>
            <a:fld id="{710FAD9F-F2D8-4FFF-89D4-F8A81DE286AE}" type="slidenum">
              <a:rPr lang="en-US" smtClean="0"/>
              <a:t>42</a:t>
            </a:fld>
            <a:endParaRPr lang="en-US"/>
          </a:p>
        </p:txBody>
      </p:sp>
    </p:spTree>
    <p:extLst>
      <p:ext uri="{BB962C8B-B14F-4D97-AF65-F5344CB8AC3E}">
        <p14:creationId xmlns:p14="http://schemas.microsoft.com/office/powerpoint/2010/main" val="1504868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lowest level of divergence simulated, 2%. And here we see that iterative mapping has basically no effect. We map about 80% of reads correctly each time, and the proportion of unmapped reads stays consistent at about 12%.</a:t>
            </a:r>
          </a:p>
        </p:txBody>
      </p:sp>
      <p:sp>
        <p:nvSpPr>
          <p:cNvPr id="4" name="Slide Number Placeholder 3"/>
          <p:cNvSpPr>
            <a:spLocks noGrp="1"/>
          </p:cNvSpPr>
          <p:nvPr>
            <p:ph type="sldNum" sz="quarter" idx="5"/>
          </p:nvPr>
        </p:nvSpPr>
        <p:spPr/>
        <p:txBody>
          <a:bodyPr/>
          <a:lstStyle/>
          <a:p>
            <a:fld id="{710FAD9F-F2D8-4FFF-89D4-F8A81DE286AE}" type="slidenum">
              <a:rPr lang="en-US" smtClean="0"/>
              <a:t>43</a:t>
            </a:fld>
            <a:endParaRPr lang="en-US"/>
          </a:p>
        </p:txBody>
      </p:sp>
    </p:spTree>
    <p:extLst>
      <p:ext uri="{BB962C8B-B14F-4D97-AF65-F5344CB8AC3E}">
        <p14:creationId xmlns:p14="http://schemas.microsoft.com/office/powerpoint/2010/main" val="5554317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same trend is true for 4% divergence, roughly no change in the proportion of mapped or unmapped reads.</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44</a:t>
            </a:fld>
            <a:endParaRPr lang="en-US"/>
          </a:p>
        </p:txBody>
      </p:sp>
    </p:spTree>
    <p:extLst>
      <p:ext uri="{BB962C8B-B14F-4D97-AF65-F5344CB8AC3E}">
        <p14:creationId xmlns:p14="http://schemas.microsoft.com/office/powerpoint/2010/main" val="22998836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However, when we get to higher levels of divergence, we do start to see an effect, however maybe not what we thought it would be. </a:t>
            </a:r>
          </a:p>
        </p:txBody>
      </p:sp>
      <p:sp>
        <p:nvSpPr>
          <p:cNvPr id="4" name="Slide Number Placeholder 3"/>
          <p:cNvSpPr>
            <a:spLocks noGrp="1"/>
          </p:cNvSpPr>
          <p:nvPr>
            <p:ph type="sldNum" sz="quarter" idx="5"/>
          </p:nvPr>
        </p:nvSpPr>
        <p:spPr/>
        <p:txBody>
          <a:bodyPr/>
          <a:lstStyle/>
          <a:p>
            <a:fld id="{710FAD9F-F2D8-4FFF-89D4-F8A81DE286AE}" type="slidenum">
              <a:rPr lang="en-US" smtClean="0"/>
              <a:t>45</a:t>
            </a:fld>
            <a:endParaRPr lang="en-US"/>
          </a:p>
        </p:txBody>
      </p:sp>
    </p:spTree>
    <p:extLst>
      <p:ext uri="{BB962C8B-B14F-4D97-AF65-F5344CB8AC3E}">
        <p14:creationId xmlns:p14="http://schemas.microsoft.com/office/powerpoint/2010/main" val="19879134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focus on the 10% panel since it’s the easiest to see the pattern: with one iteration of mapping we correctly map 38% of reads. After 3 iterations that goes up to 43%, a 5% improvement. That seems like a pretty good increase.</a:t>
            </a:r>
          </a:p>
        </p:txBody>
      </p:sp>
      <p:sp>
        <p:nvSpPr>
          <p:cNvPr id="4" name="Slide Number Placeholder 3"/>
          <p:cNvSpPr>
            <a:spLocks noGrp="1"/>
          </p:cNvSpPr>
          <p:nvPr>
            <p:ph type="sldNum" sz="quarter" idx="5"/>
          </p:nvPr>
        </p:nvSpPr>
        <p:spPr/>
        <p:txBody>
          <a:bodyPr/>
          <a:lstStyle/>
          <a:p>
            <a:fld id="{710FAD9F-F2D8-4FFF-89D4-F8A81DE286AE}" type="slidenum">
              <a:rPr lang="en-US" smtClean="0"/>
              <a:t>46</a:t>
            </a:fld>
            <a:endParaRPr lang="en-US"/>
          </a:p>
        </p:txBody>
      </p:sp>
    </p:spTree>
    <p:extLst>
      <p:ext uri="{BB962C8B-B14F-4D97-AF65-F5344CB8AC3E}">
        <p14:creationId xmlns:p14="http://schemas.microsoft.com/office/powerpoint/2010/main" val="15956246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lets notice that the proportion of unmapped reads, the red chunk, also, goes up, from 41% up to now 46%!</a:t>
            </a:r>
          </a:p>
        </p:txBody>
      </p:sp>
      <p:sp>
        <p:nvSpPr>
          <p:cNvPr id="4" name="Slide Number Placeholder 3"/>
          <p:cNvSpPr>
            <a:spLocks noGrp="1"/>
          </p:cNvSpPr>
          <p:nvPr>
            <p:ph type="sldNum" sz="quarter" idx="5"/>
          </p:nvPr>
        </p:nvSpPr>
        <p:spPr/>
        <p:txBody>
          <a:bodyPr/>
          <a:lstStyle/>
          <a:p>
            <a:fld id="{710FAD9F-F2D8-4FFF-89D4-F8A81DE286AE}" type="slidenum">
              <a:rPr lang="en-US" smtClean="0"/>
              <a:t>47</a:t>
            </a:fld>
            <a:endParaRPr lang="en-US"/>
          </a:p>
        </p:txBody>
      </p:sp>
    </p:spTree>
    <p:extLst>
      <p:ext uri="{BB962C8B-B14F-4D97-AF65-F5344CB8AC3E}">
        <p14:creationId xmlns:p14="http://schemas.microsoft.com/office/powerpoint/2010/main" val="20501460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seems like most of the improvement we see comes from more accurately mapping reads that were already mapped, just slightly off from their correct position. So that was unexpected, and we’re still trying to figure out why.</a:t>
            </a:r>
          </a:p>
          <a:p>
            <a:endParaRPr lang="en-US" dirty="0"/>
          </a:p>
          <a:p>
            <a:r>
              <a:rPr lang="en-US" dirty="0"/>
              <a:t>I’ll also note that, like Sarver et al, we also see almost all of our improvement after the second iteration of mapping, so more than that may be unnecessary.</a:t>
            </a:r>
          </a:p>
          <a:p>
            <a:endParaRPr lang="en-US" dirty="0"/>
          </a:p>
          <a:p>
            <a:r>
              <a:rPr lang="en-US" dirty="0"/>
              <a:t>So what does this mean for our called variants?</a:t>
            </a:r>
          </a:p>
        </p:txBody>
      </p:sp>
      <p:sp>
        <p:nvSpPr>
          <p:cNvPr id="4" name="Slide Number Placeholder 3"/>
          <p:cNvSpPr>
            <a:spLocks noGrp="1"/>
          </p:cNvSpPr>
          <p:nvPr>
            <p:ph type="sldNum" sz="quarter" idx="5"/>
          </p:nvPr>
        </p:nvSpPr>
        <p:spPr/>
        <p:txBody>
          <a:bodyPr/>
          <a:lstStyle/>
          <a:p>
            <a:fld id="{710FAD9F-F2D8-4FFF-89D4-F8A81DE286AE}" type="slidenum">
              <a:rPr lang="en-US" smtClean="0"/>
              <a:t>48</a:t>
            </a:fld>
            <a:endParaRPr lang="en-US"/>
          </a:p>
        </p:txBody>
      </p:sp>
    </p:spTree>
    <p:extLst>
      <p:ext uri="{BB962C8B-B14F-4D97-AF65-F5344CB8AC3E}">
        <p14:creationId xmlns:p14="http://schemas.microsoft.com/office/powerpoint/2010/main" val="4898226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what about the SNPs? Well I showed you this before, which just shows the number of SNPs that actually were inserted into our simulated genomes here as the red dots.</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49</a:t>
            </a:fld>
            <a:endParaRPr lang="en-US"/>
          </a:p>
        </p:txBody>
      </p:sp>
    </p:spTree>
    <p:extLst>
      <p:ext uri="{BB962C8B-B14F-4D97-AF65-F5344CB8AC3E}">
        <p14:creationId xmlns:p14="http://schemas.microsoft.com/office/powerpoint/2010/main" val="2767287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if read mapping is effective, when we map the reads and call variants to estimate divergence, we should see roughly the same estimates as their actual divergence.</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5</a:t>
            </a:fld>
            <a:endParaRPr lang="en-US"/>
          </a:p>
        </p:txBody>
      </p:sp>
    </p:spTree>
    <p:extLst>
      <p:ext uri="{BB962C8B-B14F-4D97-AF65-F5344CB8AC3E}">
        <p14:creationId xmlns:p14="http://schemas.microsoft.com/office/powerpoint/2010/main" val="3476437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look at the number of SNPs correctly called after one iteration of mapping, and this is basically just another way to show you the True Positive rate that I showed before in the bar plots. So as divergence increases, were missing more and more SNPs.</a:t>
            </a:r>
          </a:p>
          <a:p>
            <a:endParaRPr lang="en-US" dirty="0"/>
          </a:p>
          <a:p>
            <a:r>
              <a:rPr lang="en-US" dirty="0"/>
              <a:t>Does iterative mapping improve this?</a:t>
            </a:r>
          </a:p>
        </p:txBody>
      </p:sp>
      <p:sp>
        <p:nvSpPr>
          <p:cNvPr id="4" name="Slide Number Placeholder 3"/>
          <p:cNvSpPr>
            <a:spLocks noGrp="1"/>
          </p:cNvSpPr>
          <p:nvPr>
            <p:ph type="sldNum" sz="quarter" idx="5"/>
          </p:nvPr>
        </p:nvSpPr>
        <p:spPr/>
        <p:txBody>
          <a:bodyPr/>
          <a:lstStyle/>
          <a:p>
            <a:fld id="{710FAD9F-F2D8-4FFF-89D4-F8A81DE286AE}" type="slidenum">
              <a:rPr lang="en-US" smtClean="0"/>
              <a:t>50</a:t>
            </a:fld>
            <a:endParaRPr lang="en-US"/>
          </a:p>
        </p:txBody>
      </p:sp>
    </p:spTree>
    <p:extLst>
      <p:ext uri="{BB962C8B-B14F-4D97-AF65-F5344CB8AC3E}">
        <p14:creationId xmlns:p14="http://schemas.microsoft.com/office/powerpoint/2010/main" val="2681770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kind of. At low levels of divergence, where we’re basically calling all the SNPs already, more rounds of mapping doesn’t seem to really do anything. And at higher levels, again lets look at 10% divergence, we do recover a substantial number of SNPs that were missed in the first round of mapping… however, no where near the total number. So we’re still far away from the red point here.</a:t>
            </a:r>
          </a:p>
          <a:p>
            <a:endParaRPr lang="en-US" dirty="0"/>
          </a:p>
          <a:p>
            <a:r>
              <a:rPr lang="en-US" dirty="0"/>
              <a:t>So as it is apparent here, we are making up for some of the missed calls, but definitely not all of them.</a:t>
            </a:r>
          </a:p>
        </p:txBody>
      </p:sp>
      <p:sp>
        <p:nvSpPr>
          <p:cNvPr id="4" name="Slide Number Placeholder 3"/>
          <p:cNvSpPr>
            <a:spLocks noGrp="1"/>
          </p:cNvSpPr>
          <p:nvPr>
            <p:ph type="sldNum" sz="quarter" idx="5"/>
          </p:nvPr>
        </p:nvSpPr>
        <p:spPr/>
        <p:txBody>
          <a:bodyPr/>
          <a:lstStyle/>
          <a:p>
            <a:fld id="{710FAD9F-F2D8-4FFF-89D4-F8A81DE286AE}" type="slidenum">
              <a:rPr lang="en-US" smtClean="0"/>
              <a:t>51</a:t>
            </a:fld>
            <a:endParaRPr lang="en-US"/>
          </a:p>
        </p:txBody>
      </p:sp>
    </p:spTree>
    <p:extLst>
      <p:ext uri="{BB962C8B-B14F-4D97-AF65-F5344CB8AC3E}">
        <p14:creationId xmlns:p14="http://schemas.microsoft.com/office/powerpoint/2010/main" val="25914083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just to summarize, we were interested in how varying levels of divergence from the reference genome affects how variation is captured from read mapping.</a:t>
            </a:r>
          </a:p>
        </p:txBody>
      </p:sp>
      <p:sp>
        <p:nvSpPr>
          <p:cNvPr id="4" name="Slide Number Placeholder 3"/>
          <p:cNvSpPr>
            <a:spLocks noGrp="1"/>
          </p:cNvSpPr>
          <p:nvPr>
            <p:ph type="sldNum" sz="quarter" idx="5"/>
          </p:nvPr>
        </p:nvSpPr>
        <p:spPr/>
        <p:txBody>
          <a:bodyPr/>
          <a:lstStyle/>
          <a:p>
            <a:fld id="{710FAD9F-F2D8-4FFF-89D4-F8A81DE286AE}" type="slidenum">
              <a:rPr lang="en-US" smtClean="0"/>
              <a:t>52</a:t>
            </a:fld>
            <a:endParaRPr lang="en-US"/>
          </a:p>
        </p:txBody>
      </p:sp>
    </p:spTree>
    <p:extLst>
      <p:ext uri="{BB962C8B-B14F-4D97-AF65-F5344CB8AC3E}">
        <p14:creationId xmlns:p14="http://schemas.microsoft.com/office/powerpoint/2010/main" val="14421522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53</a:t>
            </a:fld>
            <a:endParaRPr lang="en-US"/>
          </a:p>
        </p:txBody>
      </p:sp>
    </p:spTree>
    <p:extLst>
      <p:ext uri="{BB962C8B-B14F-4D97-AF65-F5344CB8AC3E}">
        <p14:creationId xmlns:p14="http://schemas.microsoft.com/office/powerpoint/2010/main" val="29882746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54</a:t>
            </a:fld>
            <a:endParaRPr lang="en-US"/>
          </a:p>
        </p:txBody>
      </p:sp>
    </p:spTree>
    <p:extLst>
      <p:ext uri="{BB962C8B-B14F-4D97-AF65-F5344CB8AC3E}">
        <p14:creationId xmlns:p14="http://schemas.microsoft.com/office/powerpoint/2010/main" val="2467143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55</a:t>
            </a:fld>
            <a:endParaRPr lang="en-US"/>
          </a:p>
        </p:txBody>
      </p:sp>
    </p:spTree>
    <p:extLst>
      <p:ext uri="{BB962C8B-B14F-4D97-AF65-F5344CB8AC3E}">
        <p14:creationId xmlns:p14="http://schemas.microsoft.com/office/powerpoint/2010/main" val="34417708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56</a:t>
            </a:fld>
            <a:endParaRPr lang="en-US"/>
          </a:p>
        </p:txBody>
      </p:sp>
    </p:spTree>
    <p:extLst>
      <p:ext uri="{BB962C8B-B14F-4D97-AF65-F5344CB8AC3E}">
        <p14:creationId xmlns:p14="http://schemas.microsoft.com/office/powerpoint/2010/main" val="20019293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But with that…</a:t>
            </a:r>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58</a:t>
            </a:fld>
            <a:endParaRPr lang="en-US"/>
          </a:p>
        </p:txBody>
      </p:sp>
    </p:spTree>
    <p:extLst>
      <p:ext uri="{BB962C8B-B14F-4D97-AF65-F5344CB8AC3E}">
        <p14:creationId xmlns:p14="http://schemas.microsoft.com/office/powerpoint/2010/main" val="18718404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59</a:t>
            </a:fld>
            <a:endParaRPr lang="en-US"/>
          </a:p>
        </p:txBody>
      </p:sp>
    </p:spTree>
    <p:extLst>
      <p:ext uri="{BB962C8B-B14F-4D97-AF65-F5344CB8AC3E}">
        <p14:creationId xmlns:p14="http://schemas.microsoft.com/office/powerpoint/2010/main" val="636640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noticed that the number of unmapped reads increases almost linearly, which I’ve approximated here just by drawing a line over the red bars. This is interesting and suggests that we could possibly model this and estimate sequence divergence between genomes just based on the number of unmapped reads between them. Of course, real data is a lot messier than this so who knows if that will hold true.</a:t>
            </a:r>
          </a:p>
          <a:p>
            <a:endParaRPr lang="en-US" dirty="0"/>
          </a:p>
          <a:p>
            <a:endParaRPr lang="en-US" dirty="0"/>
          </a:p>
          <a:p>
            <a:r>
              <a:rPr lang="en-US" dirty="0"/>
              <a:t>Chrome?</a:t>
            </a:r>
          </a:p>
        </p:txBody>
      </p:sp>
      <p:sp>
        <p:nvSpPr>
          <p:cNvPr id="4" name="Slide Number Placeholder 3"/>
          <p:cNvSpPr>
            <a:spLocks noGrp="1"/>
          </p:cNvSpPr>
          <p:nvPr>
            <p:ph type="sldNum" sz="quarter" idx="5"/>
          </p:nvPr>
        </p:nvSpPr>
        <p:spPr/>
        <p:txBody>
          <a:bodyPr/>
          <a:lstStyle/>
          <a:p>
            <a:fld id="{710FAD9F-F2D8-4FFF-89D4-F8A81DE286AE}" type="slidenum">
              <a:rPr lang="en-US" smtClean="0"/>
              <a:t>61</a:t>
            </a:fld>
            <a:endParaRPr lang="en-US"/>
          </a:p>
        </p:txBody>
      </p:sp>
    </p:spTree>
    <p:extLst>
      <p:ext uri="{BB962C8B-B14F-4D97-AF65-F5344CB8AC3E}">
        <p14:creationId xmlns:p14="http://schemas.microsoft.com/office/powerpoint/2010/main" val="1603804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my question is: Is this what actually happens?</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6</a:t>
            </a:fld>
            <a:endParaRPr lang="en-US"/>
          </a:p>
        </p:txBody>
      </p:sp>
    </p:spTree>
    <p:extLst>
      <p:ext uri="{BB962C8B-B14F-4D97-AF65-F5344CB8AC3E}">
        <p14:creationId xmlns:p14="http://schemas.microsoft.com/office/powerpoint/2010/main" val="16815058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I think unsurprisingly, more accurately mapping those reads results in missing fewer variants. Again this is especially pronounced at the higher levels of divergence we simulated, where we see a marked decrease in false negatives after the second iteration of mapping.</a:t>
            </a:r>
          </a:p>
        </p:txBody>
      </p:sp>
      <p:sp>
        <p:nvSpPr>
          <p:cNvPr id="4" name="Slide Number Placeholder 3"/>
          <p:cNvSpPr>
            <a:spLocks noGrp="1"/>
          </p:cNvSpPr>
          <p:nvPr>
            <p:ph type="sldNum" sz="quarter" idx="5"/>
          </p:nvPr>
        </p:nvSpPr>
        <p:spPr/>
        <p:txBody>
          <a:bodyPr/>
          <a:lstStyle/>
          <a:p>
            <a:fld id="{710FAD9F-F2D8-4FFF-89D4-F8A81DE286AE}" type="slidenum">
              <a:rPr lang="en-US" smtClean="0"/>
              <a:t>62</a:t>
            </a:fld>
            <a:endParaRPr lang="en-US"/>
          </a:p>
        </p:txBody>
      </p:sp>
    </p:spTree>
    <p:extLst>
      <p:ext uri="{BB962C8B-B14F-4D97-AF65-F5344CB8AC3E}">
        <p14:creationId xmlns:p14="http://schemas.microsoft.com/office/powerpoint/2010/main" val="42702007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show this another way, we can look at pairwise divergence in sliding windows across the genome. Here again the colors represent different iterations of mapping, except the yellow color represents divergence estimates using the golden VCF from the simulation… so the actual simulated variants. And as before you can see, lower levels of divergence do well at recovering variation across the genome, so they match up to the yellow line, while higher levels of divergence don’t. And 2 or 3 iterations of mapping only improves on this marginally.</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63</a:t>
            </a:fld>
            <a:endParaRPr lang="en-US"/>
          </a:p>
        </p:txBody>
      </p:sp>
    </p:spTree>
    <p:extLst>
      <p:ext uri="{BB962C8B-B14F-4D97-AF65-F5344CB8AC3E}">
        <p14:creationId xmlns:p14="http://schemas.microsoft.com/office/powerpoint/2010/main" val="1658473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to explain the reason we think we may not be accurately capturing variation with read mapping I’ll show you another cartoon, which outlines the read mapping process, so we have our raw reads and our reference genome, and when we align the reads we can see where the sample differs from the reference, these are our inferred variants.</a:t>
            </a:r>
          </a:p>
        </p:txBody>
      </p:sp>
      <p:sp>
        <p:nvSpPr>
          <p:cNvPr id="4" name="Slide Number Placeholder 3"/>
          <p:cNvSpPr>
            <a:spLocks noGrp="1"/>
          </p:cNvSpPr>
          <p:nvPr>
            <p:ph type="sldNum" sz="quarter" idx="5"/>
          </p:nvPr>
        </p:nvSpPr>
        <p:spPr/>
        <p:txBody>
          <a:bodyPr/>
          <a:lstStyle/>
          <a:p>
            <a:fld id="{710FAD9F-F2D8-4FFF-89D4-F8A81DE286AE}" type="slidenum">
              <a:rPr lang="en-US" smtClean="0"/>
              <a:t>7</a:t>
            </a:fld>
            <a:endParaRPr lang="en-US"/>
          </a:p>
        </p:txBody>
      </p:sp>
    </p:spTree>
    <p:extLst>
      <p:ext uri="{BB962C8B-B14F-4D97-AF65-F5344CB8AC3E}">
        <p14:creationId xmlns:p14="http://schemas.microsoft.com/office/powerpoint/2010/main" val="1740592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read mapping is sequence alignment, its effectiveness is based on sequence similarity. That means reads that contain lots of actual variants may be unmapped simply because of those variants. This is called reference bias and means that those highly diverged regions may not be reflected in the final set of variants called, so we may expect lower estimates of divergence.</a:t>
            </a:r>
          </a:p>
        </p:txBody>
      </p:sp>
      <p:sp>
        <p:nvSpPr>
          <p:cNvPr id="4" name="Slide Number Placeholder 3"/>
          <p:cNvSpPr>
            <a:spLocks noGrp="1"/>
          </p:cNvSpPr>
          <p:nvPr>
            <p:ph type="sldNum" sz="quarter" idx="5"/>
          </p:nvPr>
        </p:nvSpPr>
        <p:spPr/>
        <p:txBody>
          <a:bodyPr/>
          <a:lstStyle/>
          <a:p>
            <a:fld id="{710FAD9F-F2D8-4FFF-89D4-F8A81DE286AE}" type="slidenum">
              <a:rPr lang="en-US" smtClean="0"/>
              <a:t>8</a:t>
            </a:fld>
            <a:endParaRPr lang="en-US"/>
          </a:p>
        </p:txBody>
      </p:sp>
    </p:spTree>
    <p:extLst>
      <p:ext uri="{BB962C8B-B14F-4D97-AF65-F5344CB8AC3E}">
        <p14:creationId xmlns:p14="http://schemas.microsoft.com/office/powerpoint/2010/main" val="1631678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Consequently if we could map those reads, we would incorporate that variation into our estimates and they would be more accurate. </a:t>
            </a:r>
          </a:p>
        </p:txBody>
      </p:sp>
      <p:sp>
        <p:nvSpPr>
          <p:cNvPr id="4" name="Slide Number Placeholder 3"/>
          <p:cNvSpPr>
            <a:spLocks noGrp="1"/>
          </p:cNvSpPr>
          <p:nvPr>
            <p:ph type="sldNum" sz="quarter" idx="5"/>
          </p:nvPr>
        </p:nvSpPr>
        <p:spPr/>
        <p:txBody>
          <a:bodyPr/>
          <a:lstStyle/>
          <a:p>
            <a:fld id="{710FAD9F-F2D8-4FFF-89D4-F8A81DE286AE}" type="slidenum">
              <a:rPr lang="en-US" smtClean="0"/>
              <a:t>9</a:t>
            </a:fld>
            <a:endParaRPr lang="en-US"/>
          </a:p>
        </p:txBody>
      </p:sp>
    </p:spTree>
    <p:extLst>
      <p:ext uri="{BB962C8B-B14F-4D97-AF65-F5344CB8AC3E}">
        <p14:creationId xmlns:p14="http://schemas.microsoft.com/office/powerpoint/2010/main" val="56105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Tree>
    <p:extLst>
      <p:ext uri="{BB962C8B-B14F-4D97-AF65-F5344CB8AC3E}">
        <p14:creationId xmlns:p14="http://schemas.microsoft.com/office/powerpoint/2010/main" val="193634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3446343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325065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075" y="34529"/>
            <a:ext cx="8743950" cy="857250"/>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2491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1803714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806926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457200" y="4767264"/>
            <a:ext cx="2133600" cy="273844"/>
          </a:xfrm>
          <a:prstGeom prst="rect">
            <a:avLst/>
          </a:prstGeom>
        </p:spPr>
        <p:txBody>
          <a:bodyPr/>
          <a:lstStyle/>
          <a:p>
            <a:endParaRPr lang="en-US"/>
          </a:p>
        </p:txBody>
      </p:sp>
      <p:sp>
        <p:nvSpPr>
          <p:cNvPr id="8" name="Footer Placeholder 7"/>
          <p:cNvSpPr>
            <a:spLocks noGrp="1"/>
          </p:cNvSpPr>
          <p:nvPr>
            <p:ph type="ftr" sz="quarter" idx="11"/>
          </p:nvPr>
        </p:nvSpPr>
        <p:spPr>
          <a:xfrm>
            <a:off x="3124200" y="4767264"/>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177573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a:xfrm>
            <a:off x="457200" y="4767264"/>
            <a:ext cx="2133600" cy="273844"/>
          </a:xfrm>
          <a:prstGeom prst="rect">
            <a:avLst/>
          </a:prstGeom>
        </p:spPr>
        <p:txBody>
          <a:bodyPr/>
          <a:lstStyle/>
          <a:p>
            <a:endParaRPr 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399785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4"/>
            <a:ext cx="2133600" cy="273844"/>
          </a:xfrm>
          <a:prstGeom prst="rect">
            <a:avLst/>
          </a:prstGeom>
        </p:spPr>
        <p:txBody>
          <a:bodyPr/>
          <a:lstStyle/>
          <a:p>
            <a:endParaRPr lang="en-US"/>
          </a:p>
        </p:txBody>
      </p:sp>
      <p:sp>
        <p:nvSpPr>
          <p:cNvPr id="3" name="Footer Placeholder 2"/>
          <p:cNvSpPr>
            <a:spLocks noGrp="1"/>
          </p:cNvSpPr>
          <p:nvPr>
            <p:ph type="ftr" sz="quarter" idx="11"/>
          </p:nvPr>
        </p:nvSpPr>
        <p:spPr>
          <a:xfrm>
            <a:off x="3124200" y="4767264"/>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2283703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236884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106828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3305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378" rtl="0" eaLnBrk="1" latinLnBrk="0" hangingPunct="1">
        <a:spcBef>
          <a:spcPct val="0"/>
        </a:spcBef>
        <a:buNone/>
        <a:defRPr sz="3600" i="0" kern="1200">
          <a:solidFill>
            <a:schemeClr val="tx1"/>
          </a:solidFill>
          <a:latin typeface="Source Sans Pro" panose="020B0604020202020204" pitchFamily="34" charset="0"/>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Source Sans Pro" panose="020B0503030403020204" pitchFamily="34" charset="0"/>
          <a:ea typeface="Source Sans Pro" panose="020B0503030403020204" pitchFamily="34" charset="0"/>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Source Sans Pro" panose="020B0503030403020204" pitchFamily="34" charset="0"/>
          <a:ea typeface="Source Sans Pro" panose="020B0503030403020204" pitchFamily="34" charset="0"/>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Source Sans Pro" panose="020B0503030403020204" pitchFamily="34" charset="0"/>
          <a:ea typeface="Source Sans Pro" panose="020B0503030403020204" pitchFamily="34" charset="0"/>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Source Sans Pro" panose="020B0503030403020204" pitchFamily="34" charset="0"/>
          <a:ea typeface="Source Sans Pro" panose="020B0503030403020204" pitchFamily="34" charset="0"/>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Source Sans Pro" panose="020B0503030403020204" pitchFamily="34" charset="0"/>
          <a:ea typeface="Source Sans Pro" panose="020B0503030403020204" pitchFamily="34" charset="0"/>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hyperlink" Target="https://github.com/goodest-goodlab/pseudo-it" TargetMode="Externa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38.jpeg"/><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hyperlink" Target="http://dailymammal.com/murines-five-way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524F94F-3D30-4DBE-B32D-A0165EFA24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200775" y="3982"/>
            <a:ext cx="2943225" cy="5072039"/>
          </a:xfrm>
          <a:prstGeom prst="rect">
            <a:avLst/>
          </a:prstGeom>
        </p:spPr>
      </p:pic>
      <p:sp>
        <p:nvSpPr>
          <p:cNvPr id="2" name="Title 1"/>
          <p:cNvSpPr>
            <a:spLocks noGrp="1"/>
          </p:cNvSpPr>
          <p:nvPr>
            <p:ph type="ctrTitle"/>
          </p:nvPr>
        </p:nvSpPr>
        <p:spPr>
          <a:xfrm>
            <a:off x="346451" y="380470"/>
            <a:ext cx="8405664" cy="1102519"/>
          </a:xfrm>
        </p:spPr>
        <p:txBody>
          <a:bodyPr>
            <a:noAutofit/>
          </a:bodyPr>
          <a:lstStyle/>
          <a:p>
            <a:r>
              <a:rPr lang="en-US" dirty="0"/>
              <a:t>Quantifying and mitigating reference bias in comparative genomics</a:t>
            </a:r>
          </a:p>
        </p:txBody>
      </p:sp>
      <p:sp>
        <p:nvSpPr>
          <p:cNvPr id="10" name="Subtitle 2">
            <a:extLst>
              <a:ext uri="{FF2B5EF4-FFF2-40B4-BE49-F238E27FC236}">
                <a16:creationId xmlns:a16="http://schemas.microsoft.com/office/drawing/2014/main" id="{FE61E58B-560C-49C2-BABF-864C2EF732A6}"/>
              </a:ext>
            </a:extLst>
          </p:cNvPr>
          <p:cNvSpPr txBox="1">
            <a:spLocks/>
          </p:cNvSpPr>
          <p:nvPr/>
        </p:nvSpPr>
        <p:spPr>
          <a:xfrm>
            <a:off x="1502471" y="2500708"/>
            <a:ext cx="2188924" cy="815504"/>
          </a:xfrm>
          <a:prstGeom prst="rect">
            <a:avLst/>
          </a:prstGeom>
        </p:spPr>
        <p:txBody>
          <a:bodyPr vert="horz" lIns="91438" tIns="45719" rIns="91438" bIns="45719" rtlCol="0">
            <a:normAutofit/>
          </a:bodyPr>
          <a:lstStyle>
            <a:lvl1pPr marL="0" indent="0" algn="ctr" defTabSz="914378" rtl="0" eaLnBrk="1" latinLnBrk="0" hangingPunct="1">
              <a:spcBef>
                <a:spcPct val="20000"/>
              </a:spcBef>
              <a:buFont typeface="Arial" panose="020B0604020202020204" pitchFamily="34" charset="0"/>
              <a:buNone/>
              <a:defRPr sz="3200" kern="1200">
                <a:solidFill>
                  <a:schemeClr val="tx1">
                    <a:tint val="75000"/>
                  </a:schemeClr>
                </a:solidFill>
                <a:latin typeface="Source Sans Pro" panose="020B0503030403020204" pitchFamily="34" charset="0"/>
                <a:ea typeface="Source Sans Pro" panose="020B0503030403020204" pitchFamily="34" charset="0"/>
                <a:cs typeface="+mn-cs"/>
              </a:defRPr>
            </a:lvl1pPr>
            <a:lvl2pPr marL="457189" indent="0" algn="ctr" defTabSz="914378" rtl="0" eaLnBrk="1" latinLnBrk="0" hangingPunct="1">
              <a:spcBef>
                <a:spcPct val="20000"/>
              </a:spcBef>
              <a:buFont typeface="Arial" panose="020B0604020202020204" pitchFamily="34" charset="0"/>
              <a:buNone/>
              <a:defRPr sz="2800" kern="1200">
                <a:solidFill>
                  <a:schemeClr val="tx1">
                    <a:tint val="75000"/>
                  </a:schemeClr>
                </a:solidFill>
                <a:latin typeface="Source Sans Pro" panose="020B0503030403020204" pitchFamily="34" charset="0"/>
                <a:ea typeface="Source Sans Pro" panose="020B0503030403020204" pitchFamily="34" charset="0"/>
                <a:cs typeface="+mn-cs"/>
              </a:defRPr>
            </a:lvl2pPr>
            <a:lvl3pPr marL="914378" indent="0" algn="ctr" defTabSz="914378" rtl="0" eaLnBrk="1" latinLnBrk="0" hangingPunct="1">
              <a:spcBef>
                <a:spcPct val="20000"/>
              </a:spcBef>
              <a:buFont typeface="Arial" panose="020B0604020202020204" pitchFamily="34" charset="0"/>
              <a:buNone/>
              <a:defRPr sz="2400" kern="1200">
                <a:solidFill>
                  <a:schemeClr val="tx1">
                    <a:tint val="75000"/>
                  </a:schemeClr>
                </a:solidFill>
                <a:latin typeface="Source Sans Pro" panose="020B0503030403020204" pitchFamily="34" charset="0"/>
                <a:ea typeface="Source Sans Pro" panose="020B0503030403020204" pitchFamily="34" charset="0"/>
                <a:cs typeface="+mn-cs"/>
              </a:defRPr>
            </a:lvl3pPr>
            <a:lvl4pPr marL="1371566"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Source Sans Pro" panose="020B0503030403020204" pitchFamily="34" charset="0"/>
                <a:ea typeface="Source Sans Pro" panose="020B0503030403020204" pitchFamily="34" charset="0"/>
                <a:cs typeface="+mn-cs"/>
              </a:defRPr>
            </a:lvl4pPr>
            <a:lvl5pPr marL="1828754"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Source Sans Pro" panose="020B0503030403020204" pitchFamily="34" charset="0"/>
                <a:ea typeface="Source Sans Pro" panose="020B0503030403020204" pitchFamily="34" charset="0"/>
                <a:cs typeface="+mn-cs"/>
              </a:defRPr>
            </a:lvl5pPr>
            <a:lvl6pPr marL="2285943"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132"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320"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509"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dirty="0">
                <a:solidFill>
                  <a:schemeClr val="tx1"/>
                </a:solidFill>
              </a:rPr>
              <a:t>Gregg Thomas</a:t>
            </a:r>
          </a:p>
          <a:p>
            <a:pPr algn="l"/>
            <a:r>
              <a:rPr lang="en-US" sz="1400" u="sng" dirty="0">
                <a:solidFill>
                  <a:srgbClr val="0070C0"/>
                </a:solidFill>
              </a:rPr>
              <a:t>gwct.github.io</a:t>
            </a:r>
            <a:endParaRPr lang="en-US" sz="1400" u="sng" dirty="0">
              <a:solidFill>
                <a:srgbClr val="0070C0"/>
              </a:solidFill>
              <a:cs typeface="Calibri"/>
            </a:endParaRPr>
          </a:p>
        </p:txBody>
      </p:sp>
      <p:pic>
        <p:nvPicPr>
          <p:cNvPr id="12" name="Picture 11" descr="A person smiling for the camera&#10;&#10;Description automatically generated with low confidence">
            <a:extLst>
              <a:ext uri="{FF2B5EF4-FFF2-40B4-BE49-F238E27FC236}">
                <a16:creationId xmlns:a16="http://schemas.microsoft.com/office/drawing/2014/main" id="{3D2F84EA-F0E7-40E8-8E9A-F6FA7F142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58" y="2451070"/>
            <a:ext cx="928370" cy="910167"/>
          </a:xfrm>
          <a:prstGeom prst="rect">
            <a:avLst/>
          </a:prstGeom>
          <a:ln>
            <a:solidFill>
              <a:schemeClr val="tx1">
                <a:lumMod val="75000"/>
                <a:lumOff val="25000"/>
              </a:schemeClr>
            </a:solidFill>
          </a:ln>
          <a:effectLst>
            <a:outerShdw blurRad="50800" dist="38100" dir="8100000" algn="tr" rotWithShape="0">
              <a:prstClr val="black">
                <a:alpha val="40000"/>
              </a:prstClr>
            </a:outerShdw>
          </a:effectLst>
        </p:spPr>
      </p:pic>
      <p:pic>
        <p:nvPicPr>
          <p:cNvPr id="13" name="Picture 12" descr="A picture containing logo&#10;&#10;Description automatically generated">
            <a:extLst>
              <a:ext uri="{FF2B5EF4-FFF2-40B4-BE49-F238E27FC236}">
                <a16:creationId xmlns:a16="http://schemas.microsoft.com/office/drawing/2014/main" id="{EA6BE357-C9BA-4F19-B1C7-EC1A74F29F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4797" y="2506387"/>
            <a:ext cx="2887511" cy="742503"/>
          </a:xfrm>
          <a:prstGeom prst="rect">
            <a:avLst/>
          </a:prstGeom>
        </p:spPr>
      </p:pic>
    </p:spTree>
    <p:extLst>
      <p:ext uri="{BB962C8B-B14F-4D97-AF65-F5344CB8AC3E}">
        <p14:creationId xmlns:p14="http://schemas.microsoft.com/office/powerpoint/2010/main" val="1226820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909-F8A4-F207-779E-275F35CC70EE}"/>
              </a:ext>
            </a:extLst>
          </p:cNvPr>
          <p:cNvSpPr>
            <a:spLocks noGrp="1"/>
          </p:cNvSpPr>
          <p:nvPr>
            <p:ph type="title"/>
          </p:nvPr>
        </p:nvSpPr>
        <p:spPr>
          <a:xfrm>
            <a:off x="219075" y="139725"/>
            <a:ext cx="8743950" cy="857250"/>
          </a:xfrm>
        </p:spPr>
        <p:txBody>
          <a:bodyPr>
            <a:normAutofit fontScale="90000"/>
          </a:bodyPr>
          <a:lstStyle/>
          <a:p>
            <a:r>
              <a:rPr lang="en-US" b="1" dirty="0"/>
              <a:t>Reference bias </a:t>
            </a:r>
            <a:r>
              <a:rPr lang="en-US" dirty="0"/>
              <a:t>may be caused by unmapped reads in diverged samples</a:t>
            </a:r>
          </a:p>
        </p:txBody>
      </p:sp>
      <p:sp>
        <p:nvSpPr>
          <p:cNvPr id="8" name="TextBox 7">
            <a:extLst>
              <a:ext uri="{FF2B5EF4-FFF2-40B4-BE49-F238E27FC236}">
                <a16:creationId xmlns:a16="http://schemas.microsoft.com/office/drawing/2014/main" id="{19839F56-FE5E-1142-7BA0-E1F51C735951}"/>
              </a:ext>
            </a:extLst>
          </p:cNvPr>
          <p:cNvSpPr txBox="1"/>
          <p:nvPr/>
        </p:nvSpPr>
        <p:spPr>
          <a:xfrm>
            <a:off x="219075" y="4836178"/>
            <a:ext cx="2855898" cy="261610"/>
          </a:xfrm>
          <a:prstGeom prst="rect">
            <a:avLst/>
          </a:prstGeom>
          <a:noFill/>
        </p:spPr>
        <p:txBody>
          <a:bodyPr wrap="square" rtlCol="0">
            <a:spAutoFit/>
          </a:bodyPr>
          <a:lstStyle/>
          <a:p>
            <a:r>
              <a:rPr lang="en-US" sz="1100" b="1" i="1" dirty="0">
                <a:solidFill>
                  <a:schemeClr val="bg1">
                    <a:lumMod val="50000"/>
                  </a:schemeClr>
                </a:solidFill>
              </a:rPr>
              <a:t>Source: Tim </a:t>
            </a:r>
            <a:r>
              <a:rPr lang="en-US" sz="1100" b="1" i="1" dirty="0" err="1">
                <a:solidFill>
                  <a:schemeClr val="bg1">
                    <a:lumMod val="50000"/>
                  </a:schemeClr>
                </a:solidFill>
              </a:rPr>
              <a:t>Sackton</a:t>
            </a:r>
            <a:r>
              <a:rPr lang="en-US" sz="1100" b="1" i="1" dirty="0">
                <a:solidFill>
                  <a:schemeClr val="bg1">
                    <a:lumMod val="50000"/>
                  </a:schemeClr>
                </a:solidFill>
              </a:rPr>
              <a:t>, personal comm.</a:t>
            </a:r>
          </a:p>
        </p:txBody>
      </p:sp>
      <p:pic>
        <p:nvPicPr>
          <p:cNvPr id="13" name="Picture 12" descr="Chart, scatter chart&#10;&#10;Description automatically generated">
            <a:extLst>
              <a:ext uri="{FF2B5EF4-FFF2-40B4-BE49-F238E27FC236}">
                <a16:creationId xmlns:a16="http://schemas.microsoft.com/office/drawing/2014/main" id="{48290541-5036-59F8-5589-FC50412A2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283" y="1515874"/>
            <a:ext cx="3258977" cy="2337402"/>
          </a:xfrm>
          <a:prstGeom prst="rect">
            <a:avLst/>
          </a:prstGeom>
        </p:spPr>
      </p:pic>
    </p:spTree>
    <p:extLst>
      <p:ext uri="{BB962C8B-B14F-4D97-AF65-F5344CB8AC3E}">
        <p14:creationId xmlns:p14="http://schemas.microsoft.com/office/powerpoint/2010/main" val="493737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909-F8A4-F207-779E-275F35CC70EE}"/>
              </a:ext>
            </a:extLst>
          </p:cNvPr>
          <p:cNvSpPr>
            <a:spLocks noGrp="1"/>
          </p:cNvSpPr>
          <p:nvPr>
            <p:ph type="title"/>
          </p:nvPr>
        </p:nvSpPr>
        <p:spPr>
          <a:xfrm>
            <a:off x="219075" y="139725"/>
            <a:ext cx="8743950" cy="857250"/>
          </a:xfrm>
        </p:spPr>
        <p:txBody>
          <a:bodyPr>
            <a:normAutofit fontScale="90000"/>
          </a:bodyPr>
          <a:lstStyle/>
          <a:p>
            <a:r>
              <a:rPr lang="en-US" b="1" dirty="0"/>
              <a:t>Reference bias </a:t>
            </a:r>
            <a:r>
              <a:rPr lang="en-US" dirty="0"/>
              <a:t>may be caused by unmapped reads in diverged samples</a:t>
            </a:r>
          </a:p>
        </p:txBody>
      </p:sp>
      <p:sp>
        <p:nvSpPr>
          <p:cNvPr id="8" name="TextBox 7">
            <a:extLst>
              <a:ext uri="{FF2B5EF4-FFF2-40B4-BE49-F238E27FC236}">
                <a16:creationId xmlns:a16="http://schemas.microsoft.com/office/drawing/2014/main" id="{19839F56-FE5E-1142-7BA0-E1F51C735951}"/>
              </a:ext>
            </a:extLst>
          </p:cNvPr>
          <p:cNvSpPr txBox="1"/>
          <p:nvPr/>
        </p:nvSpPr>
        <p:spPr>
          <a:xfrm>
            <a:off x="219075" y="4836178"/>
            <a:ext cx="2855898" cy="261610"/>
          </a:xfrm>
          <a:prstGeom prst="rect">
            <a:avLst/>
          </a:prstGeom>
          <a:noFill/>
        </p:spPr>
        <p:txBody>
          <a:bodyPr wrap="square" rtlCol="0">
            <a:spAutoFit/>
          </a:bodyPr>
          <a:lstStyle/>
          <a:p>
            <a:r>
              <a:rPr lang="en-US" sz="1100" b="1" i="1" dirty="0">
                <a:solidFill>
                  <a:schemeClr val="bg1">
                    <a:lumMod val="50000"/>
                  </a:schemeClr>
                </a:solidFill>
              </a:rPr>
              <a:t>Source: Tim </a:t>
            </a:r>
            <a:r>
              <a:rPr lang="en-US" sz="1100" b="1" i="1" dirty="0" err="1">
                <a:solidFill>
                  <a:schemeClr val="bg1">
                    <a:lumMod val="50000"/>
                  </a:schemeClr>
                </a:solidFill>
              </a:rPr>
              <a:t>Sackton</a:t>
            </a:r>
            <a:r>
              <a:rPr lang="en-US" sz="1100" b="1" i="1" dirty="0">
                <a:solidFill>
                  <a:schemeClr val="bg1">
                    <a:lumMod val="50000"/>
                  </a:schemeClr>
                </a:solidFill>
              </a:rPr>
              <a:t>, personal comm.</a:t>
            </a:r>
          </a:p>
        </p:txBody>
      </p:sp>
      <p:pic>
        <p:nvPicPr>
          <p:cNvPr id="13" name="Picture 12" descr="Chart, scatter chart&#10;&#10;Description automatically generated">
            <a:extLst>
              <a:ext uri="{FF2B5EF4-FFF2-40B4-BE49-F238E27FC236}">
                <a16:creationId xmlns:a16="http://schemas.microsoft.com/office/drawing/2014/main" id="{48290541-5036-59F8-5589-FC50412A2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283" y="1515874"/>
            <a:ext cx="3258977" cy="2337402"/>
          </a:xfrm>
          <a:prstGeom prst="rect">
            <a:avLst/>
          </a:prstGeom>
        </p:spPr>
      </p:pic>
      <p:sp>
        <p:nvSpPr>
          <p:cNvPr id="27" name="TextBox 26">
            <a:extLst>
              <a:ext uri="{FF2B5EF4-FFF2-40B4-BE49-F238E27FC236}">
                <a16:creationId xmlns:a16="http://schemas.microsoft.com/office/drawing/2014/main" id="{E30DF328-1469-DA6E-8932-9E982733D128}"/>
              </a:ext>
            </a:extLst>
          </p:cNvPr>
          <p:cNvSpPr txBox="1"/>
          <p:nvPr/>
        </p:nvSpPr>
        <p:spPr>
          <a:xfrm>
            <a:off x="2491771" y="4145556"/>
            <a:ext cx="2675888" cy="738664"/>
          </a:xfrm>
          <a:prstGeom prst="rect">
            <a:avLst/>
          </a:prstGeom>
          <a:noFill/>
        </p:spPr>
        <p:txBody>
          <a:bodyPr wrap="square">
            <a:spAutoFit/>
          </a:bodyPr>
          <a:lstStyle/>
          <a:p>
            <a:pPr algn="ctr" defTabSz="914400"/>
            <a:r>
              <a:rPr lang="en-US" sz="1400" dirty="0">
                <a:solidFill>
                  <a:srgbClr val="1D1C1D"/>
                </a:solidFill>
                <a:latin typeface="Slack-Lato"/>
              </a:rPr>
              <a:t> </a:t>
            </a:r>
            <a:r>
              <a:rPr lang="en-US" sz="1400" i="1" dirty="0">
                <a:solidFill>
                  <a:srgbClr val="1D1C1D"/>
                </a:solidFill>
                <a:latin typeface="Slack-Lato"/>
              </a:rPr>
              <a:t>Athene </a:t>
            </a:r>
            <a:r>
              <a:rPr lang="en-US" sz="1400" i="1" dirty="0" err="1">
                <a:solidFill>
                  <a:srgbClr val="1D1C1D"/>
                </a:solidFill>
                <a:latin typeface="Slack-Lato"/>
              </a:rPr>
              <a:t>cunicularia</a:t>
            </a:r>
            <a:r>
              <a:rPr lang="en-US" sz="1400" i="1" dirty="0">
                <a:solidFill>
                  <a:srgbClr val="1D1C1D"/>
                </a:solidFill>
                <a:latin typeface="Slack-Lato"/>
              </a:rPr>
              <a:t> </a:t>
            </a:r>
            <a:r>
              <a:rPr lang="en-US" sz="1400" dirty="0">
                <a:solidFill>
                  <a:srgbClr val="1D1C1D"/>
                </a:solidFill>
                <a:latin typeface="Slack-Lato"/>
              </a:rPr>
              <a:t>(burrowing owl); reference genome for mapping</a:t>
            </a:r>
            <a:endParaRPr lang="en-US" sz="1400" dirty="0">
              <a:solidFill>
                <a:prstClr val="black"/>
              </a:solidFill>
              <a:latin typeface="Calibri" panose="020F0502020204030204"/>
            </a:endParaRPr>
          </a:p>
        </p:txBody>
      </p:sp>
      <p:cxnSp>
        <p:nvCxnSpPr>
          <p:cNvPr id="28" name="Straight Arrow Connector 27">
            <a:extLst>
              <a:ext uri="{FF2B5EF4-FFF2-40B4-BE49-F238E27FC236}">
                <a16:creationId xmlns:a16="http://schemas.microsoft.com/office/drawing/2014/main" id="{C26C7703-8800-8B57-02F8-BA7BBF9E41D5}"/>
              </a:ext>
            </a:extLst>
          </p:cNvPr>
          <p:cNvCxnSpPr>
            <a:cxnSpLocks/>
          </p:cNvCxnSpPr>
          <p:nvPr/>
        </p:nvCxnSpPr>
        <p:spPr>
          <a:xfrm flipV="1">
            <a:off x="3932253" y="3766543"/>
            <a:ext cx="0" cy="379013"/>
          </a:xfrm>
          <a:prstGeom prst="straightConnector1">
            <a:avLst/>
          </a:prstGeom>
          <a:noFill/>
          <a:ln w="31750" cap="flat" cmpd="sng" algn="ctr">
            <a:solidFill>
              <a:srgbClr val="ED7D31"/>
            </a:solidFill>
            <a:prstDash val="solid"/>
            <a:miter lim="800000"/>
            <a:tailEnd type="arrow" w="lg" len="med"/>
          </a:ln>
          <a:effectLst/>
        </p:spPr>
      </p:cxnSp>
    </p:spTree>
    <p:extLst>
      <p:ext uri="{BB962C8B-B14F-4D97-AF65-F5344CB8AC3E}">
        <p14:creationId xmlns:p14="http://schemas.microsoft.com/office/powerpoint/2010/main" val="2573915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909-F8A4-F207-779E-275F35CC70EE}"/>
              </a:ext>
            </a:extLst>
          </p:cNvPr>
          <p:cNvSpPr>
            <a:spLocks noGrp="1"/>
          </p:cNvSpPr>
          <p:nvPr>
            <p:ph type="title"/>
          </p:nvPr>
        </p:nvSpPr>
        <p:spPr>
          <a:xfrm>
            <a:off x="219075" y="139725"/>
            <a:ext cx="8743950" cy="857250"/>
          </a:xfrm>
        </p:spPr>
        <p:txBody>
          <a:bodyPr>
            <a:normAutofit fontScale="90000"/>
          </a:bodyPr>
          <a:lstStyle/>
          <a:p>
            <a:r>
              <a:rPr lang="en-US" b="1" dirty="0"/>
              <a:t>Reference bias </a:t>
            </a:r>
            <a:r>
              <a:rPr lang="en-US" dirty="0"/>
              <a:t>may be caused by unmapped reads in diverged samples</a:t>
            </a:r>
          </a:p>
        </p:txBody>
      </p:sp>
      <p:sp>
        <p:nvSpPr>
          <p:cNvPr id="8" name="TextBox 7">
            <a:extLst>
              <a:ext uri="{FF2B5EF4-FFF2-40B4-BE49-F238E27FC236}">
                <a16:creationId xmlns:a16="http://schemas.microsoft.com/office/drawing/2014/main" id="{19839F56-FE5E-1142-7BA0-E1F51C735951}"/>
              </a:ext>
            </a:extLst>
          </p:cNvPr>
          <p:cNvSpPr txBox="1"/>
          <p:nvPr/>
        </p:nvSpPr>
        <p:spPr>
          <a:xfrm>
            <a:off x="219075" y="4836178"/>
            <a:ext cx="2855898" cy="261610"/>
          </a:xfrm>
          <a:prstGeom prst="rect">
            <a:avLst/>
          </a:prstGeom>
          <a:noFill/>
        </p:spPr>
        <p:txBody>
          <a:bodyPr wrap="square" rtlCol="0">
            <a:spAutoFit/>
          </a:bodyPr>
          <a:lstStyle/>
          <a:p>
            <a:r>
              <a:rPr lang="en-US" sz="1100" b="1" i="1" dirty="0">
                <a:solidFill>
                  <a:schemeClr val="bg1">
                    <a:lumMod val="50000"/>
                  </a:schemeClr>
                </a:solidFill>
              </a:rPr>
              <a:t>Source: Tim </a:t>
            </a:r>
            <a:r>
              <a:rPr lang="en-US" sz="1100" b="1" i="1" dirty="0" err="1">
                <a:solidFill>
                  <a:schemeClr val="bg1">
                    <a:lumMod val="50000"/>
                  </a:schemeClr>
                </a:solidFill>
              </a:rPr>
              <a:t>Sackton</a:t>
            </a:r>
            <a:r>
              <a:rPr lang="en-US" sz="1100" b="1" i="1" dirty="0">
                <a:solidFill>
                  <a:schemeClr val="bg1">
                    <a:lumMod val="50000"/>
                  </a:schemeClr>
                </a:solidFill>
              </a:rPr>
              <a:t>, personal comm.</a:t>
            </a:r>
          </a:p>
        </p:txBody>
      </p:sp>
      <p:pic>
        <p:nvPicPr>
          <p:cNvPr id="13" name="Picture 12" descr="Chart, scatter chart&#10;&#10;Description automatically generated">
            <a:extLst>
              <a:ext uri="{FF2B5EF4-FFF2-40B4-BE49-F238E27FC236}">
                <a16:creationId xmlns:a16="http://schemas.microsoft.com/office/drawing/2014/main" id="{48290541-5036-59F8-5589-FC50412A2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283" y="1515874"/>
            <a:ext cx="3258977" cy="2337402"/>
          </a:xfrm>
          <a:prstGeom prst="rect">
            <a:avLst/>
          </a:prstGeom>
        </p:spPr>
      </p:pic>
      <p:sp>
        <p:nvSpPr>
          <p:cNvPr id="20" name="TextBox 19">
            <a:extLst>
              <a:ext uri="{FF2B5EF4-FFF2-40B4-BE49-F238E27FC236}">
                <a16:creationId xmlns:a16="http://schemas.microsoft.com/office/drawing/2014/main" id="{A27ABA9D-C9DE-FC14-FD4B-DDF0446C70A5}"/>
              </a:ext>
            </a:extLst>
          </p:cNvPr>
          <p:cNvSpPr txBox="1"/>
          <p:nvPr/>
        </p:nvSpPr>
        <p:spPr>
          <a:xfrm>
            <a:off x="1090688" y="2162705"/>
            <a:ext cx="2549926" cy="523220"/>
          </a:xfrm>
          <a:prstGeom prst="rect">
            <a:avLst/>
          </a:prstGeom>
          <a:noFill/>
        </p:spPr>
        <p:txBody>
          <a:bodyPr wrap="square">
            <a:spAutoFit/>
          </a:bodyPr>
          <a:lstStyle/>
          <a:p>
            <a:pPr algn="ctr" defTabSz="914400"/>
            <a:r>
              <a:rPr lang="en-US" sz="1400" i="1" dirty="0">
                <a:solidFill>
                  <a:srgbClr val="1D1C1D"/>
                </a:solidFill>
                <a:latin typeface="Slack-Lato"/>
              </a:rPr>
              <a:t>Glaucidium </a:t>
            </a:r>
            <a:r>
              <a:rPr lang="en-US" sz="1400" i="1" dirty="0" err="1">
                <a:solidFill>
                  <a:srgbClr val="1D1C1D"/>
                </a:solidFill>
                <a:latin typeface="Slack-Lato"/>
              </a:rPr>
              <a:t>brasilianum</a:t>
            </a:r>
            <a:r>
              <a:rPr lang="en-US" sz="1400" i="1" dirty="0">
                <a:solidFill>
                  <a:srgbClr val="1D1C1D"/>
                </a:solidFill>
                <a:latin typeface="Slack-Lato"/>
              </a:rPr>
              <a:t> </a:t>
            </a:r>
            <a:r>
              <a:rPr lang="en-US" sz="1400" dirty="0">
                <a:solidFill>
                  <a:srgbClr val="1D1C1D"/>
                </a:solidFill>
                <a:latin typeface="Slack-Lato"/>
              </a:rPr>
              <a:t>(ferruginous pygmy-owl)</a:t>
            </a:r>
            <a:endParaRPr lang="en-US" sz="1400" dirty="0">
              <a:solidFill>
                <a:prstClr val="black"/>
              </a:solidFill>
              <a:latin typeface="Calibri" panose="020F0502020204030204"/>
            </a:endParaRPr>
          </a:p>
        </p:txBody>
      </p:sp>
      <p:cxnSp>
        <p:nvCxnSpPr>
          <p:cNvPr id="21" name="Straight Arrow Connector 20">
            <a:extLst>
              <a:ext uri="{FF2B5EF4-FFF2-40B4-BE49-F238E27FC236}">
                <a16:creationId xmlns:a16="http://schemas.microsoft.com/office/drawing/2014/main" id="{33C5363B-A934-B4C0-276A-73F900983B17}"/>
              </a:ext>
            </a:extLst>
          </p:cNvPr>
          <p:cNvCxnSpPr>
            <a:cxnSpLocks/>
          </p:cNvCxnSpPr>
          <p:nvPr/>
        </p:nvCxnSpPr>
        <p:spPr>
          <a:xfrm flipV="1">
            <a:off x="3210745" y="1776720"/>
            <a:ext cx="287068" cy="423529"/>
          </a:xfrm>
          <a:prstGeom prst="straightConnector1">
            <a:avLst/>
          </a:prstGeom>
          <a:noFill/>
          <a:ln w="31750" cap="flat" cmpd="sng" algn="ctr">
            <a:solidFill>
              <a:srgbClr val="ED7D31"/>
            </a:solidFill>
            <a:prstDash val="solid"/>
            <a:miter lim="800000"/>
            <a:tailEnd type="arrow" w="lg" len="med"/>
          </a:ln>
          <a:effectLst/>
        </p:spPr>
      </p:cxnSp>
      <p:sp>
        <p:nvSpPr>
          <p:cNvPr id="27" name="TextBox 26">
            <a:extLst>
              <a:ext uri="{FF2B5EF4-FFF2-40B4-BE49-F238E27FC236}">
                <a16:creationId xmlns:a16="http://schemas.microsoft.com/office/drawing/2014/main" id="{E30DF328-1469-DA6E-8932-9E982733D128}"/>
              </a:ext>
            </a:extLst>
          </p:cNvPr>
          <p:cNvSpPr txBox="1"/>
          <p:nvPr/>
        </p:nvSpPr>
        <p:spPr>
          <a:xfrm>
            <a:off x="2491771" y="4145556"/>
            <a:ext cx="2675888" cy="738664"/>
          </a:xfrm>
          <a:prstGeom prst="rect">
            <a:avLst/>
          </a:prstGeom>
          <a:noFill/>
        </p:spPr>
        <p:txBody>
          <a:bodyPr wrap="square">
            <a:spAutoFit/>
          </a:bodyPr>
          <a:lstStyle/>
          <a:p>
            <a:pPr algn="ctr" defTabSz="914400"/>
            <a:r>
              <a:rPr lang="en-US" sz="1400" dirty="0">
                <a:solidFill>
                  <a:srgbClr val="1D1C1D"/>
                </a:solidFill>
                <a:latin typeface="Slack-Lato"/>
              </a:rPr>
              <a:t> </a:t>
            </a:r>
            <a:r>
              <a:rPr lang="en-US" sz="1400" i="1" dirty="0">
                <a:solidFill>
                  <a:srgbClr val="1D1C1D"/>
                </a:solidFill>
                <a:latin typeface="Slack-Lato"/>
              </a:rPr>
              <a:t>Athene </a:t>
            </a:r>
            <a:r>
              <a:rPr lang="en-US" sz="1400" i="1" dirty="0" err="1">
                <a:solidFill>
                  <a:srgbClr val="1D1C1D"/>
                </a:solidFill>
                <a:latin typeface="Slack-Lato"/>
              </a:rPr>
              <a:t>cunicularia</a:t>
            </a:r>
            <a:r>
              <a:rPr lang="en-US" sz="1400" i="1" dirty="0">
                <a:solidFill>
                  <a:srgbClr val="1D1C1D"/>
                </a:solidFill>
                <a:latin typeface="Slack-Lato"/>
              </a:rPr>
              <a:t> </a:t>
            </a:r>
            <a:r>
              <a:rPr lang="en-US" sz="1400" dirty="0">
                <a:solidFill>
                  <a:srgbClr val="1D1C1D"/>
                </a:solidFill>
                <a:latin typeface="Slack-Lato"/>
              </a:rPr>
              <a:t>(burrowing owl); reference genome for mapping</a:t>
            </a:r>
            <a:endParaRPr lang="en-US" sz="1400" dirty="0">
              <a:solidFill>
                <a:prstClr val="black"/>
              </a:solidFill>
              <a:latin typeface="Calibri" panose="020F0502020204030204"/>
            </a:endParaRPr>
          </a:p>
        </p:txBody>
      </p:sp>
      <p:cxnSp>
        <p:nvCxnSpPr>
          <p:cNvPr id="28" name="Straight Arrow Connector 27">
            <a:extLst>
              <a:ext uri="{FF2B5EF4-FFF2-40B4-BE49-F238E27FC236}">
                <a16:creationId xmlns:a16="http://schemas.microsoft.com/office/drawing/2014/main" id="{C26C7703-8800-8B57-02F8-BA7BBF9E41D5}"/>
              </a:ext>
            </a:extLst>
          </p:cNvPr>
          <p:cNvCxnSpPr>
            <a:cxnSpLocks/>
          </p:cNvCxnSpPr>
          <p:nvPr/>
        </p:nvCxnSpPr>
        <p:spPr>
          <a:xfrm flipV="1">
            <a:off x="3932253" y="3766543"/>
            <a:ext cx="0" cy="379013"/>
          </a:xfrm>
          <a:prstGeom prst="straightConnector1">
            <a:avLst/>
          </a:prstGeom>
          <a:noFill/>
          <a:ln w="31750" cap="flat" cmpd="sng" algn="ctr">
            <a:solidFill>
              <a:srgbClr val="ED7D31"/>
            </a:solidFill>
            <a:prstDash val="solid"/>
            <a:miter lim="800000"/>
            <a:tailEnd type="arrow" w="lg" len="med"/>
          </a:ln>
          <a:effectLst/>
        </p:spPr>
      </p:cxnSp>
    </p:spTree>
    <p:extLst>
      <p:ext uri="{BB962C8B-B14F-4D97-AF65-F5344CB8AC3E}">
        <p14:creationId xmlns:p14="http://schemas.microsoft.com/office/powerpoint/2010/main" val="1635144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909-F8A4-F207-779E-275F35CC70EE}"/>
              </a:ext>
            </a:extLst>
          </p:cNvPr>
          <p:cNvSpPr>
            <a:spLocks noGrp="1"/>
          </p:cNvSpPr>
          <p:nvPr>
            <p:ph type="title"/>
          </p:nvPr>
        </p:nvSpPr>
        <p:spPr>
          <a:xfrm>
            <a:off x="219075" y="139725"/>
            <a:ext cx="8743950" cy="857250"/>
          </a:xfrm>
        </p:spPr>
        <p:txBody>
          <a:bodyPr>
            <a:normAutofit fontScale="90000"/>
          </a:bodyPr>
          <a:lstStyle/>
          <a:p>
            <a:r>
              <a:rPr lang="en-US" b="1" dirty="0"/>
              <a:t>Reference bias </a:t>
            </a:r>
            <a:r>
              <a:rPr lang="en-US" dirty="0"/>
              <a:t>may be caused by unmapped reads in diverged samples</a:t>
            </a:r>
          </a:p>
        </p:txBody>
      </p:sp>
      <p:sp>
        <p:nvSpPr>
          <p:cNvPr id="8" name="TextBox 7">
            <a:extLst>
              <a:ext uri="{FF2B5EF4-FFF2-40B4-BE49-F238E27FC236}">
                <a16:creationId xmlns:a16="http://schemas.microsoft.com/office/drawing/2014/main" id="{19839F56-FE5E-1142-7BA0-E1F51C735951}"/>
              </a:ext>
            </a:extLst>
          </p:cNvPr>
          <p:cNvSpPr txBox="1"/>
          <p:nvPr/>
        </p:nvSpPr>
        <p:spPr>
          <a:xfrm>
            <a:off x="219075" y="4836178"/>
            <a:ext cx="2855898" cy="261610"/>
          </a:xfrm>
          <a:prstGeom prst="rect">
            <a:avLst/>
          </a:prstGeom>
          <a:noFill/>
        </p:spPr>
        <p:txBody>
          <a:bodyPr wrap="square" rtlCol="0">
            <a:spAutoFit/>
          </a:bodyPr>
          <a:lstStyle/>
          <a:p>
            <a:r>
              <a:rPr lang="en-US" sz="1100" b="1" i="1" dirty="0">
                <a:solidFill>
                  <a:schemeClr val="bg1">
                    <a:lumMod val="50000"/>
                  </a:schemeClr>
                </a:solidFill>
              </a:rPr>
              <a:t>Source: Tim </a:t>
            </a:r>
            <a:r>
              <a:rPr lang="en-US" sz="1100" b="1" i="1" dirty="0" err="1">
                <a:solidFill>
                  <a:schemeClr val="bg1">
                    <a:lumMod val="50000"/>
                  </a:schemeClr>
                </a:solidFill>
              </a:rPr>
              <a:t>Sackton</a:t>
            </a:r>
            <a:r>
              <a:rPr lang="en-US" sz="1100" b="1" i="1" dirty="0">
                <a:solidFill>
                  <a:schemeClr val="bg1">
                    <a:lumMod val="50000"/>
                  </a:schemeClr>
                </a:solidFill>
              </a:rPr>
              <a:t>, personal comm.</a:t>
            </a:r>
          </a:p>
        </p:txBody>
      </p:sp>
      <p:pic>
        <p:nvPicPr>
          <p:cNvPr id="13" name="Picture 12" descr="Chart, scatter chart&#10;&#10;Description automatically generated">
            <a:extLst>
              <a:ext uri="{FF2B5EF4-FFF2-40B4-BE49-F238E27FC236}">
                <a16:creationId xmlns:a16="http://schemas.microsoft.com/office/drawing/2014/main" id="{48290541-5036-59F8-5589-FC50412A2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283" y="1515874"/>
            <a:ext cx="3258977" cy="2337402"/>
          </a:xfrm>
          <a:prstGeom prst="rect">
            <a:avLst/>
          </a:prstGeom>
        </p:spPr>
      </p:pic>
      <p:pic>
        <p:nvPicPr>
          <p:cNvPr id="14" name="Picture 13" descr="Chart, scatter chart, bubble chart&#10;&#10;Description automatically generated">
            <a:extLst>
              <a:ext uri="{FF2B5EF4-FFF2-40B4-BE49-F238E27FC236}">
                <a16:creationId xmlns:a16="http://schemas.microsoft.com/office/drawing/2014/main" id="{A90F85D4-F7A7-F8F0-D26A-F4A6035128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3114" y="1497226"/>
            <a:ext cx="3316656" cy="2378770"/>
          </a:xfrm>
          <a:prstGeom prst="rect">
            <a:avLst/>
          </a:prstGeom>
        </p:spPr>
      </p:pic>
      <p:sp>
        <p:nvSpPr>
          <p:cNvPr id="20" name="TextBox 19">
            <a:extLst>
              <a:ext uri="{FF2B5EF4-FFF2-40B4-BE49-F238E27FC236}">
                <a16:creationId xmlns:a16="http://schemas.microsoft.com/office/drawing/2014/main" id="{A27ABA9D-C9DE-FC14-FD4B-DDF0446C70A5}"/>
              </a:ext>
            </a:extLst>
          </p:cNvPr>
          <p:cNvSpPr txBox="1"/>
          <p:nvPr/>
        </p:nvSpPr>
        <p:spPr>
          <a:xfrm>
            <a:off x="1090688" y="2162705"/>
            <a:ext cx="2549926" cy="523220"/>
          </a:xfrm>
          <a:prstGeom prst="rect">
            <a:avLst/>
          </a:prstGeom>
          <a:noFill/>
        </p:spPr>
        <p:txBody>
          <a:bodyPr wrap="square">
            <a:spAutoFit/>
          </a:bodyPr>
          <a:lstStyle/>
          <a:p>
            <a:pPr algn="ctr" defTabSz="914400"/>
            <a:r>
              <a:rPr lang="en-US" sz="1400" i="1" dirty="0">
                <a:solidFill>
                  <a:srgbClr val="1D1C1D"/>
                </a:solidFill>
                <a:latin typeface="Slack-Lato"/>
              </a:rPr>
              <a:t>Glaucidium </a:t>
            </a:r>
            <a:r>
              <a:rPr lang="en-US" sz="1400" i="1" dirty="0" err="1">
                <a:solidFill>
                  <a:srgbClr val="1D1C1D"/>
                </a:solidFill>
                <a:latin typeface="Slack-Lato"/>
              </a:rPr>
              <a:t>brasilianum</a:t>
            </a:r>
            <a:r>
              <a:rPr lang="en-US" sz="1400" i="1" dirty="0">
                <a:solidFill>
                  <a:srgbClr val="1D1C1D"/>
                </a:solidFill>
                <a:latin typeface="Slack-Lato"/>
              </a:rPr>
              <a:t> </a:t>
            </a:r>
            <a:r>
              <a:rPr lang="en-US" sz="1400" dirty="0">
                <a:solidFill>
                  <a:srgbClr val="1D1C1D"/>
                </a:solidFill>
                <a:latin typeface="Slack-Lato"/>
              </a:rPr>
              <a:t>(ferruginous pygmy-owl)</a:t>
            </a:r>
            <a:endParaRPr lang="en-US" sz="1400" dirty="0">
              <a:solidFill>
                <a:prstClr val="black"/>
              </a:solidFill>
              <a:latin typeface="Calibri" panose="020F0502020204030204"/>
            </a:endParaRPr>
          </a:p>
        </p:txBody>
      </p:sp>
      <p:cxnSp>
        <p:nvCxnSpPr>
          <p:cNvPr id="21" name="Straight Arrow Connector 20">
            <a:extLst>
              <a:ext uri="{FF2B5EF4-FFF2-40B4-BE49-F238E27FC236}">
                <a16:creationId xmlns:a16="http://schemas.microsoft.com/office/drawing/2014/main" id="{33C5363B-A934-B4C0-276A-73F900983B17}"/>
              </a:ext>
            </a:extLst>
          </p:cNvPr>
          <p:cNvCxnSpPr>
            <a:cxnSpLocks/>
          </p:cNvCxnSpPr>
          <p:nvPr/>
        </p:nvCxnSpPr>
        <p:spPr>
          <a:xfrm flipV="1">
            <a:off x="3210745" y="1776720"/>
            <a:ext cx="287068" cy="423529"/>
          </a:xfrm>
          <a:prstGeom prst="straightConnector1">
            <a:avLst/>
          </a:prstGeom>
          <a:noFill/>
          <a:ln w="31750" cap="flat" cmpd="sng" algn="ctr">
            <a:solidFill>
              <a:srgbClr val="ED7D31"/>
            </a:solidFill>
            <a:prstDash val="solid"/>
            <a:miter lim="800000"/>
            <a:tailEnd type="arrow" w="lg" len="med"/>
          </a:ln>
          <a:effectLst/>
        </p:spPr>
      </p:cxnSp>
      <p:sp>
        <p:nvSpPr>
          <p:cNvPr id="27" name="TextBox 26">
            <a:extLst>
              <a:ext uri="{FF2B5EF4-FFF2-40B4-BE49-F238E27FC236}">
                <a16:creationId xmlns:a16="http://schemas.microsoft.com/office/drawing/2014/main" id="{E30DF328-1469-DA6E-8932-9E982733D128}"/>
              </a:ext>
            </a:extLst>
          </p:cNvPr>
          <p:cNvSpPr txBox="1"/>
          <p:nvPr/>
        </p:nvSpPr>
        <p:spPr>
          <a:xfrm>
            <a:off x="2491771" y="4145556"/>
            <a:ext cx="2675888" cy="738664"/>
          </a:xfrm>
          <a:prstGeom prst="rect">
            <a:avLst/>
          </a:prstGeom>
          <a:noFill/>
        </p:spPr>
        <p:txBody>
          <a:bodyPr wrap="square">
            <a:spAutoFit/>
          </a:bodyPr>
          <a:lstStyle/>
          <a:p>
            <a:pPr algn="ctr" defTabSz="914400"/>
            <a:r>
              <a:rPr lang="en-US" sz="1400" dirty="0">
                <a:solidFill>
                  <a:srgbClr val="1D1C1D"/>
                </a:solidFill>
                <a:latin typeface="Slack-Lato"/>
              </a:rPr>
              <a:t> </a:t>
            </a:r>
            <a:r>
              <a:rPr lang="en-US" sz="1400" i="1" dirty="0">
                <a:solidFill>
                  <a:srgbClr val="1D1C1D"/>
                </a:solidFill>
                <a:latin typeface="Slack-Lato"/>
              </a:rPr>
              <a:t>Athene </a:t>
            </a:r>
            <a:r>
              <a:rPr lang="en-US" sz="1400" i="1" dirty="0" err="1">
                <a:solidFill>
                  <a:srgbClr val="1D1C1D"/>
                </a:solidFill>
                <a:latin typeface="Slack-Lato"/>
              </a:rPr>
              <a:t>cunicularia</a:t>
            </a:r>
            <a:r>
              <a:rPr lang="en-US" sz="1400" i="1" dirty="0">
                <a:solidFill>
                  <a:srgbClr val="1D1C1D"/>
                </a:solidFill>
                <a:latin typeface="Slack-Lato"/>
              </a:rPr>
              <a:t> </a:t>
            </a:r>
            <a:r>
              <a:rPr lang="en-US" sz="1400" dirty="0">
                <a:solidFill>
                  <a:srgbClr val="1D1C1D"/>
                </a:solidFill>
                <a:latin typeface="Slack-Lato"/>
              </a:rPr>
              <a:t>(burrowing owl); reference genome for mapping</a:t>
            </a:r>
            <a:endParaRPr lang="en-US" sz="1400" dirty="0">
              <a:solidFill>
                <a:prstClr val="black"/>
              </a:solidFill>
              <a:latin typeface="Calibri" panose="020F0502020204030204"/>
            </a:endParaRPr>
          </a:p>
        </p:txBody>
      </p:sp>
      <p:cxnSp>
        <p:nvCxnSpPr>
          <p:cNvPr id="28" name="Straight Arrow Connector 27">
            <a:extLst>
              <a:ext uri="{FF2B5EF4-FFF2-40B4-BE49-F238E27FC236}">
                <a16:creationId xmlns:a16="http://schemas.microsoft.com/office/drawing/2014/main" id="{C26C7703-8800-8B57-02F8-BA7BBF9E41D5}"/>
              </a:ext>
            </a:extLst>
          </p:cNvPr>
          <p:cNvCxnSpPr>
            <a:cxnSpLocks/>
          </p:cNvCxnSpPr>
          <p:nvPr/>
        </p:nvCxnSpPr>
        <p:spPr>
          <a:xfrm flipV="1">
            <a:off x="3932253" y="3766543"/>
            <a:ext cx="0" cy="379013"/>
          </a:xfrm>
          <a:prstGeom prst="straightConnector1">
            <a:avLst/>
          </a:prstGeom>
          <a:noFill/>
          <a:ln w="31750" cap="flat" cmpd="sng" algn="ctr">
            <a:solidFill>
              <a:srgbClr val="ED7D31"/>
            </a:solidFill>
            <a:prstDash val="solid"/>
            <a:miter lim="800000"/>
            <a:tailEnd type="arrow" w="lg" len="med"/>
          </a:ln>
          <a:effectLst/>
        </p:spPr>
      </p:cxnSp>
      <p:sp>
        <p:nvSpPr>
          <p:cNvPr id="33" name="TextBox 32">
            <a:extLst>
              <a:ext uri="{FF2B5EF4-FFF2-40B4-BE49-F238E27FC236}">
                <a16:creationId xmlns:a16="http://schemas.microsoft.com/office/drawing/2014/main" id="{67506473-9394-3DDF-FCA9-70FEE0E9F369}"/>
              </a:ext>
            </a:extLst>
          </p:cNvPr>
          <p:cNvSpPr txBox="1"/>
          <p:nvPr/>
        </p:nvSpPr>
        <p:spPr>
          <a:xfrm>
            <a:off x="5870425" y="2200249"/>
            <a:ext cx="1942551" cy="461665"/>
          </a:xfrm>
          <a:prstGeom prst="rect">
            <a:avLst/>
          </a:prstGeom>
          <a:noFill/>
        </p:spPr>
        <p:txBody>
          <a:bodyPr wrap="square">
            <a:spAutoFit/>
          </a:bodyPr>
          <a:lstStyle/>
          <a:p>
            <a:pPr algn="ctr" defTabSz="914400"/>
            <a:r>
              <a:rPr lang="en-US" sz="1200" i="1" dirty="0" err="1">
                <a:solidFill>
                  <a:srgbClr val="1D1C1D"/>
                </a:solidFill>
                <a:latin typeface="Slack-Lato"/>
              </a:rPr>
              <a:t>Cochlearius</a:t>
            </a:r>
            <a:r>
              <a:rPr lang="en-US" sz="1200" i="1" dirty="0">
                <a:solidFill>
                  <a:srgbClr val="1D1C1D"/>
                </a:solidFill>
                <a:latin typeface="Slack-Lato"/>
              </a:rPr>
              <a:t> </a:t>
            </a:r>
            <a:r>
              <a:rPr lang="en-US" sz="1200" i="1" dirty="0" err="1">
                <a:solidFill>
                  <a:srgbClr val="1D1C1D"/>
                </a:solidFill>
                <a:latin typeface="Slack-Lato"/>
              </a:rPr>
              <a:t>cochlearius</a:t>
            </a:r>
            <a:r>
              <a:rPr lang="en-US" sz="1200" i="1" dirty="0">
                <a:solidFill>
                  <a:srgbClr val="1D1C1D"/>
                </a:solidFill>
                <a:latin typeface="Slack-Lato"/>
              </a:rPr>
              <a:t> </a:t>
            </a:r>
            <a:r>
              <a:rPr lang="en-US" sz="1200" dirty="0">
                <a:solidFill>
                  <a:srgbClr val="1D1C1D"/>
                </a:solidFill>
                <a:latin typeface="Slack-Lato"/>
              </a:rPr>
              <a:t>(boat-billed heron)</a:t>
            </a:r>
            <a:endParaRPr lang="en-US" sz="1200" dirty="0">
              <a:solidFill>
                <a:prstClr val="black"/>
              </a:solidFill>
              <a:latin typeface="Calibri" panose="020F0502020204030204"/>
            </a:endParaRPr>
          </a:p>
        </p:txBody>
      </p:sp>
      <p:cxnSp>
        <p:nvCxnSpPr>
          <p:cNvPr id="34" name="Straight Arrow Connector 33">
            <a:extLst>
              <a:ext uri="{FF2B5EF4-FFF2-40B4-BE49-F238E27FC236}">
                <a16:creationId xmlns:a16="http://schemas.microsoft.com/office/drawing/2014/main" id="{0AC86AA5-0228-81B0-4CB6-03E98BAE296D}"/>
              </a:ext>
            </a:extLst>
          </p:cNvPr>
          <p:cNvCxnSpPr>
            <a:cxnSpLocks/>
          </p:cNvCxnSpPr>
          <p:nvPr/>
        </p:nvCxnSpPr>
        <p:spPr>
          <a:xfrm flipV="1">
            <a:off x="7587570" y="1785864"/>
            <a:ext cx="287068" cy="423529"/>
          </a:xfrm>
          <a:prstGeom prst="straightConnector1">
            <a:avLst/>
          </a:prstGeom>
          <a:noFill/>
          <a:ln w="31750" cap="flat" cmpd="sng" algn="ctr">
            <a:solidFill>
              <a:srgbClr val="ED7D31"/>
            </a:solidFill>
            <a:prstDash val="solid"/>
            <a:miter lim="800000"/>
            <a:tailEnd type="arrow" w="lg" len="med"/>
          </a:ln>
          <a:effectLst/>
        </p:spPr>
      </p:cxnSp>
      <p:sp>
        <p:nvSpPr>
          <p:cNvPr id="39" name="TextBox 38">
            <a:extLst>
              <a:ext uri="{FF2B5EF4-FFF2-40B4-BE49-F238E27FC236}">
                <a16:creationId xmlns:a16="http://schemas.microsoft.com/office/drawing/2014/main" id="{1E865318-A765-EC15-0A63-5CD884844A9E}"/>
              </a:ext>
            </a:extLst>
          </p:cNvPr>
          <p:cNvSpPr txBox="1"/>
          <p:nvPr/>
        </p:nvSpPr>
        <p:spPr>
          <a:xfrm>
            <a:off x="6253057" y="4167127"/>
            <a:ext cx="2675888" cy="584775"/>
          </a:xfrm>
          <a:prstGeom prst="rect">
            <a:avLst/>
          </a:prstGeom>
          <a:noFill/>
        </p:spPr>
        <p:txBody>
          <a:bodyPr wrap="square">
            <a:spAutoFit/>
          </a:bodyPr>
          <a:lstStyle/>
          <a:p>
            <a:pPr algn="ctr" defTabSz="914400"/>
            <a:r>
              <a:rPr lang="en-US" dirty="0">
                <a:solidFill>
                  <a:srgbClr val="1D1C1D"/>
                </a:solidFill>
                <a:latin typeface="Slack-Lato"/>
              </a:rPr>
              <a:t> </a:t>
            </a:r>
            <a:r>
              <a:rPr lang="en-US" sz="1400" i="1" dirty="0" err="1">
                <a:solidFill>
                  <a:srgbClr val="1D1C1D"/>
                </a:solidFill>
                <a:latin typeface="Slack-Lato"/>
              </a:rPr>
              <a:t>Egretta</a:t>
            </a:r>
            <a:r>
              <a:rPr lang="en-US" sz="1400" i="1" dirty="0">
                <a:solidFill>
                  <a:srgbClr val="1D1C1D"/>
                </a:solidFill>
                <a:latin typeface="Slack-Lato"/>
              </a:rPr>
              <a:t> </a:t>
            </a:r>
            <a:r>
              <a:rPr lang="en-US" sz="1400" i="1" dirty="0" err="1">
                <a:solidFill>
                  <a:srgbClr val="1D1C1D"/>
                </a:solidFill>
                <a:latin typeface="Slack-Lato"/>
              </a:rPr>
              <a:t>garzetta</a:t>
            </a:r>
            <a:r>
              <a:rPr lang="en-US" sz="1400" dirty="0">
                <a:solidFill>
                  <a:srgbClr val="1D1C1D"/>
                </a:solidFill>
                <a:latin typeface="Slack-Lato"/>
              </a:rPr>
              <a:t> (little egret); reference genome for mapping</a:t>
            </a:r>
            <a:endParaRPr lang="en-US" dirty="0">
              <a:solidFill>
                <a:prstClr val="black"/>
              </a:solidFill>
              <a:latin typeface="Calibri" panose="020F0502020204030204"/>
            </a:endParaRPr>
          </a:p>
        </p:txBody>
      </p:sp>
      <p:cxnSp>
        <p:nvCxnSpPr>
          <p:cNvPr id="40" name="Straight Arrow Connector 39">
            <a:extLst>
              <a:ext uri="{FF2B5EF4-FFF2-40B4-BE49-F238E27FC236}">
                <a16:creationId xmlns:a16="http://schemas.microsoft.com/office/drawing/2014/main" id="{3D7B6171-D6D1-098A-7EB0-0CC81B8643B7}"/>
              </a:ext>
            </a:extLst>
          </p:cNvPr>
          <p:cNvCxnSpPr>
            <a:cxnSpLocks/>
          </p:cNvCxnSpPr>
          <p:nvPr/>
        </p:nvCxnSpPr>
        <p:spPr>
          <a:xfrm flipV="1">
            <a:off x="8399910" y="3805154"/>
            <a:ext cx="0" cy="379013"/>
          </a:xfrm>
          <a:prstGeom prst="straightConnector1">
            <a:avLst/>
          </a:prstGeom>
          <a:noFill/>
          <a:ln w="31750" cap="flat" cmpd="sng" algn="ctr">
            <a:solidFill>
              <a:srgbClr val="ED7D31"/>
            </a:solidFill>
            <a:prstDash val="solid"/>
            <a:miter lim="800000"/>
            <a:tailEnd type="arrow" w="lg" len="med"/>
          </a:ln>
          <a:effectLst/>
        </p:spPr>
      </p:cxnSp>
    </p:spTree>
    <p:extLst>
      <p:ext uri="{BB962C8B-B14F-4D97-AF65-F5344CB8AC3E}">
        <p14:creationId xmlns:p14="http://schemas.microsoft.com/office/powerpoint/2010/main" val="1855002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909-F8A4-F207-779E-275F35CC70EE}"/>
              </a:ext>
            </a:extLst>
          </p:cNvPr>
          <p:cNvSpPr>
            <a:spLocks noGrp="1"/>
          </p:cNvSpPr>
          <p:nvPr>
            <p:ph type="title"/>
          </p:nvPr>
        </p:nvSpPr>
        <p:spPr>
          <a:xfrm>
            <a:off x="219075" y="139725"/>
            <a:ext cx="8743950" cy="857250"/>
          </a:xfrm>
        </p:spPr>
        <p:txBody>
          <a:bodyPr>
            <a:normAutofit fontScale="90000"/>
          </a:bodyPr>
          <a:lstStyle/>
          <a:p>
            <a:r>
              <a:rPr lang="en-US" b="1" dirty="0"/>
              <a:t>Reference bias </a:t>
            </a:r>
            <a:r>
              <a:rPr lang="en-US" dirty="0"/>
              <a:t>can impact measures of sequence variation</a:t>
            </a:r>
          </a:p>
        </p:txBody>
      </p:sp>
      <p:pic>
        <p:nvPicPr>
          <p:cNvPr id="5" name="Picture 4">
            <a:extLst>
              <a:ext uri="{FF2B5EF4-FFF2-40B4-BE49-F238E27FC236}">
                <a16:creationId xmlns:a16="http://schemas.microsoft.com/office/drawing/2014/main" id="{FDEF053E-A370-9A6A-657D-F1C15D7AA9BA}"/>
              </a:ext>
            </a:extLst>
          </p:cNvPr>
          <p:cNvPicPr>
            <a:picLocks noChangeAspect="1"/>
          </p:cNvPicPr>
          <p:nvPr/>
        </p:nvPicPr>
        <p:blipFill>
          <a:blip r:embed="rId3"/>
          <a:stretch>
            <a:fillRect/>
          </a:stretch>
        </p:blipFill>
        <p:spPr>
          <a:xfrm>
            <a:off x="412694" y="1197622"/>
            <a:ext cx="5882910" cy="3535241"/>
          </a:xfrm>
          <a:prstGeom prst="rect">
            <a:avLst/>
          </a:prstGeom>
        </p:spPr>
      </p:pic>
      <p:sp>
        <p:nvSpPr>
          <p:cNvPr id="6" name="Rectangle: Rounded Corners 5">
            <a:extLst>
              <a:ext uri="{FF2B5EF4-FFF2-40B4-BE49-F238E27FC236}">
                <a16:creationId xmlns:a16="http://schemas.microsoft.com/office/drawing/2014/main" id="{B7866DB2-0140-5973-258A-8803414C099F}"/>
              </a:ext>
            </a:extLst>
          </p:cNvPr>
          <p:cNvSpPr/>
          <p:nvPr/>
        </p:nvSpPr>
        <p:spPr>
          <a:xfrm>
            <a:off x="6652229" y="1254263"/>
            <a:ext cx="2241871" cy="3173529"/>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1F2D014-E74E-49FF-F9D9-79A371668050}"/>
              </a:ext>
            </a:extLst>
          </p:cNvPr>
          <p:cNvSpPr txBox="1"/>
          <p:nvPr/>
        </p:nvSpPr>
        <p:spPr>
          <a:xfrm>
            <a:off x="6621812" y="1317533"/>
            <a:ext cx="2302704" cy="3046988"/>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Mapping to a more closely related genome results in increased estimates of heterozygosity in felids</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19839F56-FE5E-1142-7BA0-E1F51C735951}"/>
              </a:ext>
            </a:extLst>
          </p:cNvPr>
          <p:cNvSpPr txBox="1"/>
          <p:nvPr/>
        </p:nvSpPr>
        <p:spPr>
          <a:xfrm>
            <a:off x="219075" y="4836178"/>
            <a:ext cx="2855898" cy="261610"/>
          </a:xfrm>
          <a:prstGeom prst="rect">
            <a:avLst/>
          </a:prstGeom>
          <a:noFill/>
        </p:spPr>
        <p:txBody>
          <a:bodyPr wrap="square" rtlCol="0">
            <a:spAutoFit/>
          </a:bodyPr>
          <a:lstStyle/>
          <a:p>
            <a:r>
              <a:rPr lang="en-US" sz="1100" b="1" i="1" dirty="0">
                <a:solidFill>
                  <a:schemeClr val="bg1">
                    <a:lumMod val="50000"/>
                  </a:schemeClr>
                </a:solidFill>
              </a:rPr>
              <a:t>Source: Armstrong et al. 2020, BMC Bio</a:t>
            </a:r>
            <a:endParaRPr lang="en-US" b="1" i="1" dirty="0">
              <a:solidFill>
                <a:schemeClr val="bg1">
                  <a:lumMod val="50000"/>
                </a:schemeClr>
              </a:solidFill>
            </a:endParaRPr>
          </a:p>
        </p:txBody>
      </p:sp>
    </p:spTree>
    <p:extLst>
      <p:ext uri="{BB962C8B-B14F-4D97-AF65-F5344CB8AC3E}">
        <p14:creationId xmlns:p14="http://schemas.microsoft.com/office/powerpoint/2010/main" val="3091495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909-F8A4-F207-779E-275F35CC70EE}"/>
              </a:ext>
            </a:extLst>
          </p:cNvPr>
          <p:cNvSpPr>
            <a:spLocks noGrp="1"/>
          </p:cNvSpPr>
          <p:nvPr>
            <p:ph type="title"/>
          </p:nvPr>
        </p:nvSpPr>
        <p:spPr>
          <a:xfrm>
            <a:off x="219075" y="139725"/>
            <a:ext cx="8743950" cy="857250"/>
          </a:xfrm>
        </p:spPr>
        <p:txBody>
          <a:bodyPr>
            <a:normAutofit fontScale="90000"/>
          </a:bodyPr>
          <a:lstStyle/>
          <a:p>
            <a:r>
              <a:rPr lang="en-US" b="1" dirty="0"/>
              <a:t>Reference bias </a:t>
            </a:r>
            <a:r>
              <a:rPr lang="en-US" dirty="0"/>
              <a:t>can impact measures of sequence variation</a:t>
            </a:r>
          </a:p>
        </p:txBody>
      </p:sp>
      <p:pic>
        <p:nvPicPr>
          <p:cNvPr id="5" name="Picture 4">
            <a:extLst>
              <a:ext uri="{FF2B5EF4-FFF2-40B4-BE49-F238E27FC236}">
                <a16:creationId xmlns:a16="http://schemas.microsoft.com/office/drawing/2014/main" id="{FDEF053E-A370-9A6A-657D-F1C15D7AA9BA}"/>
              </a:ext>
            </a:extLst>
          </p:cNvPr>
          <p:cNvPicPr>
            <a:picLocks noChangeAspect="1"/>
          </p:cNvPicPr>
          <p:nvPr/>
        </p:nvPicPr>
        <p:blipFill>
          <a:blip r:embed="rId3"/>
          <a:stretch>
            <a:fillRect/>
          </a:stretch>
        </p:blipFill>
        <p:spPr>
          <a:xfrm>
            <a:off x="412694" y="1459232"/>
            <a:ext cx="4679560" cy="2812107"/>
          </a:xfrm>
          <a:prstGeom prst="rect">
            <a:avLst/>
          </a:prstGeom>
        </p:spPr>
      </p:pic>
      <p:sp>
        <p:nvSpPr>
          <p:cNvPr id="8" name="TextBox 7">
            <a:extLst>
              <a:ext uri="{FF2B5EF4-FFF2-40B4-BE49-F238E27FC236}">
                <a16:creationId xmlns:a16="http://schemas.microsoft.com/office/drawing/2014/main" id="{19839F56-FE5E-1142-7BA0-E1F51C735951}"/>
              </a:ext>
            </a:extLst>
          </p:cNvPr>
          <p:cNvSpPr txBox="1"/>
          <p:nvPr/>
        </p:nvSpPr>
        <p:spPr>
          <a:xfrm>
            <a:off x="219075" y="4836178"/>
            <a:ext cx="2855898" cy="261610"/>
          </a:xfrm>
          <a:prstGeom prst="rect">
            <a:avLst/>
          </a:prstGeom>
          <a:noFill/>
        </p:spPr>
        <p:txBody>
          <a:bodyPr wrap="square" rtlCol="0">
            <a:spAutoFit/>
          </a:bodyPr>
          <a:lstStyle/>
          <a:p>
            <a:r>
              <a:rPr lang="en-US" sz="1100" b="1" i="1" dirty="0">
                <a:solidFill>
                  <a:schemeClr val="bg1">
                    <a:lumMod val="50000"/>
                  </a:schemeClr>
                </a:solidFill>
              </a:rPr>
              <a:t>Source: Armstrong et al. 2020, BMC Bio</a:t>
            </a:r>
            <a:endParaRPr lang="en-US" b="1" i="1" dirty="0">
              <a:solidFill>
                <a:schemeClr val="bg1">
                  <a:lumMod val="50000"/>
                </a:schemeClr>
              </a:solidFill>
            </a:endParaRPr>
          </a:p>
        </p:txBody>
      </p:sp>
      <p:pic>
        <p:nvPicPr>
          <p:cNvPr id="3" name="Picture 2">
            <a:extLst>
              <a:ext uri="{FF2B5EF4-FFF2-40B4-BE49-F238E27FC236}">
                <a16:creationId xmlns:a16="http://schemas.microsoft.com/office/drawing/2014/main" id="{A4EE5BCB-AFFC-FDBA-B0E6-00033A8F9E7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297625" y="1913484"/>
            <a:ext cx="3619964" cy="1903601"/>
          </a:xfrm>
          <a:prstGeom prst="rect">
            <a:avLst/>
          </a:prstGeom>
        </p:spPr>
      </p:pic>
    </p:spTree>
    <p:extLst>
      <p:ext uri="{BB962C8B-B14F-4D97-AF65-F5344CB8AC3E}">
        <p14:creationId xmlns:p14="http://schemas.microsoft.com/office/powerpoint/2010/main" val="510546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909-F8A4-F207-779E-275F35CC70EE}"/>
              </a:ext>
            </a:extLst>
          </p:cNvPr>
          <p:cNvSpPr>
            <a:spLocks noGrp="1"/>
          </p:cNvSpPr>
          <p:nvPr>
            <p:ph type="title"/>
          </p:nvPr>
        </p:nvSpPr>
        <p:spPr>
          <a:xfrm>
            <a:off x="219075" y="139725"/>
            <a:ext cx="8743950" cy="857250"/>
          </a:xfrm>
        </p:spPr>
        <p:txBody>
          <a:bodyPr>
            <a:normAutofit fontScale="90000"/>
          </a:bodyPr>
          <a:lstStyle/>
          <a:p>
            <a:r>
              <a:rPr lang="en-US" b="1" dirty="0"/>
              <a:t>Reference bias </a:t>
            </a:r>
            <a:r>
              <a:rPr lang="en-US" dirty="0"/>
              <a:t>can impact measures of sequence variation</a:t>
            </a:r>
          </a:p>
        </p:txBody>
      </p:sp>
      <p:sp>
        <p:nvSpPr>
          <p:cNvPr id="6" name="Rectangle: Rounded Corners 5">
            <a:extLst>
              <a:ext uri="{FF2B5EF4-FFF2-40B4-BE49-F238E27FC236}">
                <a16:creationId xmlns:a16="http://schemas.microsoft.com/office/drawing/2014/main" id="{B7866DB2-0140-5973-258A-8803414C099F}"/>
              </a:ext>
            </a:extLst>
          </p:cNvPr>
          <p:cNvSpPr/>
          <p:nvPr/>
        </p:nvSpPr>
        <p:spPr>
          <a:xfrm>
            <a:off x="6172884" y="1295145"/>
            <a:ext cx="2241871" cy="3110257"/>
          </a:xfrm>
          <a:prstGeom prst="roundRect">
            <a:avLst/>
          </a:prstGeom>
          <a:solidFill>
            <a:schemeClr val="accent2">
              <a:lumMod val="75000"/>
            </a:schemeClr>
          </a:solidFill>
          <a:ln>
            <a:solidFill>
              <a:schemeClr val="accent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1F2D014-E74E-49FF-F9D9-79A371668050}"/>
              </a:ext>
            </a:extLst>
          </p:cNvPr>
          <p:cNvSpPr txBox="1"/>
          <p:nvPr/>
        </p:nvSpPr>
        <p:spPr>
          <a:xfrm>
            <a:off x="6142467" y="1358414"/>
            <a:ext cx="2302704" cy="3046988"/>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The opposite is observed in whales – heterozygosity increases with increasing divergence from the reference</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19839F56-FE5E-1142-7BA0-E1F51C735951}"/>
              </a:ext>
            </a:extLst>
          </p:cNvPr>
          <p:cNvSpPr txBox="1"/>
          <p:nvPr/>
        </p:nvSpPr>
        <p:spPr>
          <a:xfrm>
            <a:off x="219075" y="4836178"/>
            <a:ext cx="2855898" cy="261610"/>
          </a:xfrm>
          <a:prstGeom prst="rect">
            <a:avLst/>
          </a:prstGeom>
          <a:noFill/>
        </p:spPr>
        <p:txBody>
          <a:bodyPr wrap="square" rtlCol="0">
            <a:spAutoFit/>
          </a:bodyPr>
          <a:lstStyle/>
          <a:p>
            <a:r>
              <a:rPr lang="en-US" sz="1100" b="1" i="1" dirty="0">
                <a:solidFill>
                  <a:schemeClr val="bg1">
                    <a:lumMod val="50000"/>
                  </a:schemeClr>
                </a:solidFill>
              </a:rPr>
              <a:t>Source: Prasad et al. 2021, MER</a:t>
            </a:r>
            <a:endParaRPr lang="en-US" b="1" i="1" dirty="0">
              <a:solidFill>
                <a:schemeClr val="bg1">
                  <a:lumMod val="50000"/>
                </a:schemeClr>
              </a:solidFill>
            </a:endParaRPr>
          </a:p>
        </p:txBody>
      </p:sp>
      <p:pic>
        <p:nvPicPr>
          <p:cNvPr id="4" name="Picture 3">
            <a:extLst>
              <a:ext uri="{FF2B5EF4-FFF2-40B4-BE49-F238E27FC236}">
                <a16:creationId xmlns:a16="http://schemas.microsoft.com/office/drawing/2014/main" id="{3C798C01-AA21-A354-0A22-27AF50995B3C}"/>
              </a:ext>
            </a:extLst>
          </p:cNvPr>
          <p:cNvPicPr>
            <a:picLocks noChangeAspect="1"/>
          </p:cNvPicPr>
          <p:nvPr/>
        </p:nvPicPr>
        <p:blipFill>
          <a:blip r:embed="rId3"/>
          <a:stretch>
            <a:fillRect/>
          </a:stretch>
        </p:blipFill>
        <p:spPr>
          <a:xfrm>
            <a:off x="1622945" y="1366491"/>
            <a:ext cx="3579480" cy="3309506"/>
          </a:xfrm>
          <a:prstGeom prst="rect">
            <a:avLst/>
          </a:prstGeom>
        </p:spPr>
      </p:pic>
      <p:sp>
        <p:nvSpPr>
          <p:cNvPr id="3" name="Rectangle 2">
            <a:extLst>
              <a:ext uri="{FF2B5EF4-FFF2-40B4-BE49-F238E27FC236}">
                <a16:creationId xmlns:a16="http://schemas.microsoft.com/office/drawing/2014/main" id="{EB063299-3EBD-07FD-0A1D-8CAF034ABB88}"/>
              </a:ext>
            </a:extLst>
          </p:cNvPr>
          <p:cNvSpPr/>
          <p:nvPr/>
        </p:nvSpPr>
        <p:spPr>
          <a:xfrm>
            <a:off x="1709212" y="1280275"/>
            <a:ext cx="242761" cy="2616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8973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909-F8A4-F207-779E-275F35CC70EE}"/>
              </a:ext>
            </a:extLst>
          </p:cNvPr>
          <p:cNvSpPr>
            <a:spLocks noGrp="1"/>
          </p:cNvSpPr>
          <p:nvPr>
            <p:ph type="title"/>
          </p:nvPr>
        </p:nvSpPr>
        <p:spPr>
          <a:xfrm>
            <a:off x="219075" y="139725"/>
            <a:ext cx="8743950" cy="857250"/>
          </a:xfrm>
        </p:spPr>
        <p:txBody>
          <a:bodyPr>
            <a:normAutofit fontScale="90000"/>
          </a:bodyPr>
          <a:lstStyle/>
          <a:p>
            <a:r>
              <a:rPr lang="en-US" b="1" dirty="0"/>
              <a:t>Reference bias </a:t>
            </a:r>
            <a:r>
              <a:rPr lang="en-US" dirty="0"/>
              <a:t>can impact measures of sequence variation</a:t>
            </a:r>
          </a:p>
        </p:txBody>
      </p:sp>
      <p:sp>
        <p:nvSpPr>
          <p:cNvPr id="6" name="Rectangle: Rounded Corners 5">
            <a:extLst>
              <a:ext uri="{FF2B5EF4-FFF2-40B4-BE49-F238E27FC236}">
                <a16:creationId xmlns:a16="http://schemas.microsoft.com/office/drawing/2014/main" id="{B7866DB2-0140-5973-258A-8803414C099F}"/>
              </a:ext>
            </a:extLst>
          </p:cNvPr>
          <p:cNvSpPr/>
          <p:nvPr/>
        </p:nvSpPr>
        <p:spPr>
          <a:xfrm>
            <a:off x="6172884" y="1295145"/>
            <a:ext cx="2241871" cy="3110257"/>
          </a:xfrm>
          <a:prstGeom prst="roundRect">
            <a:avLst/>
          </a:prstGeom>
          <a:solidFill>
            <a:schemeClr val="accent2">
              <a:lumMod val="75000"/>
            </a:schemeClr>
          </a:solidFill>
          <a:ln>
            <a:solidFill>
              <a:schemeClr val="accent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1F2D014-E74E-49FF-F9D9-79A371668050}"/>
              </a:ext>
            </a:extLst>
          </p:cNvPr>
          <p:cNvSpPr txBox="1"/>
          <p:nvPr/>
        </p:nvSpPr>
        <p:spPr>
          <a:xfrm>
            <a:off x="6142467" y="1358414"/>
            <a:ext cx="2302704" cy="3046988"/>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The opposite is observed in whales – heterozygosity increases with increasing divergence from the reference</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19839F56-FE5E-1142-7BA0-E1F51C735951}"/>
              </a:ext>
            </a:extLst>
          </p:cNvPr>
          <p:cNvSpPr txBox="1"/>
          <p:nvPr/>
        </p:nvSpPr>
        <p:spPr>
          <a:xfrm>
            <a:off x="219075" y="4836178"/>
            <a:ext cx="2855898" cy="261610"/>
          </a:xfrm>
          <a:prstGeom prst="rect">
            <a:avLst/>
          </a:prstGeom>
          <a:noFill/>
        </p:spPr>
        <p:txBody>
          <a:bodyPr wrap="square" rtlCol="0">
            <a:spAutoFit/>
          </a:bodyPr>
          <a:lstStyle/>
          <a:p>
            <a:r>
              <a:rPr lang="en-US" sz="1100" b="1" i="1" dirty="0">
                <a:solidFill>
                  <a:schemeClr val="bg1">
                    <a:lumMod val="50000"/>
                  </a:schemeClr>
                </a:solidFill>
              </a:rPr>
              <a:t>Source: Prasad et al. 2021, MER</a:t>
            </a:r>
            <a:endParaRPr lang="en-US" b="1" i="1" dirty="0">
              <a:solidFill>
                <a:schemeClr val="bg1">
                  <a:lumMod val="50000"/>
                </a:schemeClr>
              </a:solidFill>
            </a:endParaRPr>
          </a:p>
        </p:txBody>
      </p:sp>
      <p:pic>
        <p:nvPicPr>
          <p:cNvPr id="4" name="Picture 3">
            <a:extLst>
              <a:ext uri="{FF2B5EF4-FFF2-40B4-BE49-F238E27FC236}">
                <a16:creationId xmlns:a16="http://schemas.microsoft.com/office/drawing/2014/main" id="{3C798C01-AA21-A354-0A22-27AF50995B3C}"/>
              </a:ext>
            </a:extLst>
          </p:cNvPr>
          <p:cNvPicPr>
            <a:picLocks noChangeAspect="1"/>
          </p:cNvPicPr>
          <p:nvPr/>
        </p:nvPicPr>
        <p:blipFill>
          <a:blip r:embed="rId3"/>
          <a:stretch>
            <a:fillRect/>
          </a:stretch>
        </p:blipFill>
        <p:spPr>
          <a:xfrm>
            <a:off x="1622945" y="1366491"/>
            <a:ext cx="3579480" cy="3309506"/>
          </a:xfrm>
          <a:prstGeom prst="rect">
            <a:avLst/>
          </a:prstGeom>
        </p:spPr>
      </p:pic>
      <p:sp>
        <p:nvSpPr>
          <p:cNvPr id="3" name="Rectangle 2">
            <a:extLst>
              <a:ext uri="{FF2B5EF4-FFF2-40B4-BE49-F238E27FC236}">
                <a16:creationId xmlns:a16="http://schemas.microsoft.com/office/drawing/2014/main" id="{1FFB14FA-0F0B-6D48-2268-8BECC9026432}"/>
              </a:ext>
            </a:extLst>
          </p:cNvPr>
          <p:cNvSpPr/>
          <p:nvPr/>
        </p:nvSpPr>
        <p:spPr>
          <a:xfrm>
            <a:off x="0" y="-621"/>
            <a:ext cx="9144000" cy="5144121"/>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8CE08E8-A437-56CC-8F9F-685385F7E53A}"/>
              </a:ext>
            </a:extLst>
          </p:cNvPr>
          <p:cNvSpPr txBox="1"/>
          <p:nvPr/>
        </p:nvSpPr>
        <p:spPr>
          <a:xfrm>
            <a:off x="0" y="2097181"/>
            <a:ext cx="9144000" cy="1077218"/>
          </a:xfrm>
          <a:prstGeom prst="rect">
            <a:avLst/>
          </a:prstGeom>
          <a:solidFill>
            <a:schemeClr val="bg1"/>
          </a:solidFill>
        </p:spPr>
        <p:txBody>
          <a:bodyPr wrap="square" rtlCol="0">
            <a:spAutoFit/>
          </a:bodyPr>
          <a:lstStyle/>
          <a:p>
            <a:pPr algn="ctr"/>
            <a:r>
              <a:rPr lang="en-US" sz="3200" dirty="0">
                <a:latin typeface="Source Sans Pro" panose="020B0503030403020204" pitchFamily="34" charset="0"/>
                <a:ea typeface="Source Sans Pro" panose="020B0503030403020204" pitchFamily="34" charset="0"/>
              </a:rPr>
              <a:t>We sought to quantify reference bias by using simulated genomes and reads</a:t>
            </a:r>
          </a:p>
        </p:txBody>
      </p:sp>
    </p:spTree>
    <p:extLst>
      <p:ext uri="{BB962C8B-B14F-4D97-AF65-F5344CB8AC3E}">
        <p14:creationId xmlns:p14="http://schemas.microsoft.com/office/powerpoint/2010/main" val="3382389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FAC90C-4AF9-201C-B04F-1DFB57D8B58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0268" y="261298"/>
            <a:ext cx="2195408" cy="4620904"/>
          </a:xfrm>
          <a:prstGeom prst="rect">
            <a:avLst/>
          </a:prstGeom>
          <a:ln>
            <a:noFill/>
          </a:ln>
        </p:spPr>
      </p:pic>
      <p:sp>
        <p:nvSpPr>
          <p:cNvPr id="6" name="TextBox 5">
            <a:extLst>
              <a:ext uri="{FF2B5EF4-FFF2-40B4-BE49-F238E27FC236}">
                <a16:creationId xmlns:a16="http://schemas.microsoft.com/office/drawing/2014/main" id="{E12DF0AC-5C30-1CAD-49CA-6B45C1CC06B8}"/>
              </a:ext>
            </a:extLst>
          </p:cNvPr>
          <p:cNvSpPr txBox="1"/>
          <p:nvPr/>
        </p:nvSpPr>
        <p:spPr>
          <a:xfrm>
            <a:off x="2856499" y="396443"/>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0.02, 0.04, 0.06, 0.08, 0.10</a:t>
            </a:r>
          </a:p>
        </p:txBody>
      </p:sp>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
        <p:nvSpPr>
          <p:cNvPr id="3" name="Rectangle 2">
            <a:extLst>
              <a:ext uri="{FF2B5EF4-FFF2-40B4-BE49-F238E27FC236}">
                <a16:creationId xmlns:a16="http://schemas.microsoft.com/office/drawing/2014/main" id="{E9E85B12-CBFC-693F-0702-4B3ADF7F75B7}"/>
              </a:ext>
            </a:extLst>
          </p:cNvPr>
          <p:cNvSpPr/>
          <p:nvPr/>
        </p:nvSpPr>
        <p:spPr>
          <a:xfrm>
            <a:off x="341809" y="1010952"/>
            <a:ext cx="2469546" cy="40814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AC4B482-AE92-CA65-F94F-C43B789C7745}"/>
              </a:ext>
            </a:extLst>
          </p:cNvPr>
          <p:cNvSpPr/>
          <p:nvPr/>
        </p:nvSpPr>
        <p:spPr>
          <a:xfrm>
            <a:off x="2913843" y="396443"/>
            <a:ext cx="2612327" cy="46444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03BBE864-7631-AA82-DB48-D3B374F7958E}"/>
              </a:ext>
            </a:extLst>
          </p:cNvPr>
          <p:cNvSpPr>
            <a:spLocks noGrp="1"/>
          </p:cNvSpPr>
          <p:nvPr>
            <p:ph type="title"/>
          </p:nvPr>
        </p:nvSpPr>
        <p:spPr>
          <a:xfrm>
            <a:off x="5583515" y="102231"/>
            <a:ext cx="3495759" cy="857250"/>
          </a:xfrm>
        </p:spPr>
        <p:txBody>
          <a:bodyPr>
            <a:normAutofit fontScale="90000"/>
          </a:bodyPr>
          <a:lstStyle/>
          <a:p>
            <a:pPr algn="r"/>
            <a:r>
              <a:rPr lang="en-US" dirty="0"/>
              <a:t>Reference bias simulations</a:t>
            </a:r>
          </a:p>
        </p:txBody>
      </p:sp>
    </p:spTree>
    <p:extLst>
      <p:ext uri="{BB962C8B-B14F-4D97-AF65-F5344CB8AC3E}">
        <p14:creationId xmlns:p14="http://schemas.microsoft.com/office/powerpoint/2010/main" val="2739977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FAC90C-4AF9-201C-B04F-1DFB57D8B58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0268" y="261298"/>
            <a:ext cx="2195408" cy="4620904"/>
          </a:xfrm>
          <a:prstGeom prst="rect">
            <a:avLst/>
          </a:prstGeom>
          <a:ln>
            <a:noFill/>
          </a:ln>
        </p:spPr>
      </p:pic>
      <p:sp>
        <p:nvSpPr>
          <p:cNvPr id="6" name="TextBox 5">
            <a:extLst>
              <a:ext uri="{FF2B5EF4-FFF2-40B4-BE49-F238E27FC236}">
                <a16:creationId xmlns:a16="http://schemas.microsoft.com/office/drawing/2014/main" id="{E12DF0AC-5C30-1CAD-49CA-6B45C1CC06B8}"/>
              </a:ext>
            </a:extLst>
          </p:cNvPr>
          <p:cNvSpPr txBox="1"/>
          <p:nvPr/>
        </p:nvSpPr>
        <p:spPr>
          <a:xfrm>
            <a:off x="2811355" y="302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Based off mouse genome</a:t>
            </a:r>
          </a:p>
          <a:p>
            <a:pPr algn="l"/>
            <a:r>
              <a:rPr lang="en-US" dirty="0">
                <a:latin typeface="Source Sans Pro" panose="020B0503030403020204" pitchFamily="34" charset="0"/>
                <a:ea typeface="Source Sans Pro" panose="020B0503030403020204" pitchFamily="34" charset="0"/>
              </a:rPr>
              <a:t>0.02, 0.04, 0.06, 0.08, 0.10</a:t>
            </a:r>
          </a:p>
        </p:txBody>
      </p:sp>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
        <p:nvSpPr>
          <p:cNvPr id="3" name="Rectangle 2">
            <a:extLst>
              <a:ext uri="{FF2B5EF4-FFF2-40B4-BE49-F238E27FC236}">
                <a16:creationId xmlns:a16="http://schemas.microsoft.com/office/drawing/2014/main" id="{E9E85B12-CBFC-693F-0702-4B3ADF7F75B7}"/>
              </a:ext>
            </a:extLst>
          </p:cNvPr>
          <p:cNvSpPr/>
          <p:nvPr/>
        </p:nvSpPr>
        <p:spPr>
          <a:xfrm>
            <a:off x="341809" y="1010952"/>
            <a:ext cx="2469546" cy="40814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AC4B482-AE92-CA65-F94F-C43B789C7745}"/>
              </a:ext>
            </a:extLst>
          </p:cNvPr>
          <p:cNvSpPr/>
          <p:nvPr/>
        </p:nvSpPr>
        <p:spPr>
          <a:xfrm>
            <a:off x="2913843" y="959481"/>
            <a:ext cx="2612327" cy="40814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D9932657-74AE-BC55-6841-91D0B792EA40}"/>
              </a:ext>
            </a:extLst>
          </p:cNvPr>
          <p:cNvSpPr>
            <a:spLocks noGrp="1"/>
          </p:cNvSpPr>
          <p:nvPr>
            <p:ph type="title"/>
          </p:nvPr>
        </p:nvSpPr>
        <p:spPr>
          <a:xfrm>
            <a:off x="5583515" y="102231"/>
            <a:ext cx="3495759" cy="857250"/>
          </a:xfrm>
        </p:spPr>
        <p:txBody>
          <a:bodyPr>
            <a:normAutofit fontScale="90000"/>
          </a:bodyPr>
          <a:lstStyle/>
          <a:p>
            <a:pPr algn="r"/>
            <a:r>
              <a:rPr lang="en-US" dirty="0"/>
              <a:t>Reference bias simulations</a:t>
            </a:r>
          </a:p>
        </p:txBody>
      </p:sp>
    </p:spTree>
    <p:extLst>
      <p:ext uri="{BB962C8B-B14F-4D97-AF65-F5344CB8AC3E}">
        <p14:creationId xmlns:p14="http://schemas.microsoft.com/office/powerpoint/2010/main" val="4133115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524F94F-3D30-4DBE-B32D-A0165EFA24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200775" y="3982"/>
            <a:ext cx="2943225" cy="5072039"/>
          </a:xfrm>
          <a:prstGeom prst="rect">
            <a:avLst/>
          </a:prstGeom>
        </p:spPr>
      </p:pic>
      <p:sp>
        <p:nvSpPr>
          <p:cNvPr id="2" name="Title 1"/>
          <p:cNvSpPr>
            <a:spLocks noGrp="1"/>
          </p:cNvSpPr>
          <p:nvPr>
            <p:ph type="ctrTitle"/>
          </p:nvPr>
        </p:nvSpPr>
        <p:spPr>
          <a:xfrm>
            <a:off x="346451" y="380470"/>
            <a:ext cx="8405664" cy="1102519"/>
          </a:xfrm>
        </p:spPr>
        <p:txBody>
          <a:bodyPr>
            <a:noAutofit/>
          </a:bodyPr>
          <a:lstStyle/>
          <a:p>
            <a:r>
              <a:rPr lang="en-US" u="sng" dirty="0"/>
              <a:t>Quantifying</a:t>
            </a:r>
            <a:r>
              <a:rPr lang="en-US" dirty="0"/>
              <a:t> and </a:t>
            </a:r>
            <a:r>
              <a:rPr lang="en-US" u="sng" dirty="0"/>
              <a:t>mitigating</a:t>
            </a:r>
            <a:r>
              <a:rPr lang="en-US" dirty="0"/>
              <a:t> reference bias in comparative genomics</a:t>
            </a:r>
          </a:p>
        </p:txBody>
      </p:sp>
      <p:sp>
        <p:nvSpPr>
          <p:cNvPr id="10" name="Subtitle 2">
            <a:extLst>
              <a:ext uri="{FF2B5EF4-FFF2-40B4-BE49-F238E27FC236}">
                <a16:creationId xmlns:a16="http://schemas.microsoft.com/office/drawing/2014/main" id="{FE61E58B-560C-49C2-BABF-864C2EF732A6}"/>
              </a:ext>
            </a:extLst>
          </p:cNvPr>
          <p:cNvSpPr txBox="1">
            <a:spLocks/>
          </p:cNvSpPr>
          <p:nvPr/>
        </p:nvSpPr>
        <p:spPr>
          <a:xfrm>
            <a:off x="1502471" y="2500708"/>
            <a:ext cx="2188924" cy="815504"/>
          </a:xfrm>
          <a:prstGeom prst="rect">
            <a:avLst/>
          </a:prstGeom>
        </p:spPr>
        <p:txBody>
          <a:bodyPr vert="horz" lIns="91438" tIns="45719" rIns="91438" bIns="45719" rtlCol="0">
            <a:normAutofit/>
          </a:bodyPr>
          <a:lstStyle>
            <a:lvl1pPr marL="0" indent="0" algn="ctr" defTabSz="914378" rtl="0" eaLnBrk="1" latinLnBrk="0" hangingPunct="1">
              <a:spcBef>
                <a:spcPct val="20000"/>
              </a:spcBef>
              <a:buFont typeface="Arial" panose="020B0604020202020204" pitchFamily="34" charset="0"/>
              <a:buNone/>
              <a:defRPr sz="3200" kern="1200">
                <a:solidFill>
                  <a:schemeClr val="tx1">
                    <a:tint val="75000"/>
                  </a:schemeClr>
                </a:solidFill>
                <a:latin typeface="Source Sans Pro" panose="020B0503030403020204" pitchFamily="34" charset="0"/>
                <a:ea typeface="Source Sans Pro" panose="020B0503030403020204" pitchFamily="34" charset="0"/>
                <a:cs typeface="+mn-cs"/>
              </a:defRPr>
            </a:lvl1pPr>
            <a:lvl2pPr marL="457189" indent="0" algn="ctr" defTabSz="914378" rtl="0" eaLnBrk="1" latinLnBrk="0" hangingPunct="1">
              <a:spcBef>
                <a:spcPct val="20000"/>
              </a:spcBef>
              <a:buFont typeface="Arial" panose="020B0604020202020204" pitchFamily="34" charset="0"/>
              <a:buNone/>
              <a:defRPr sz="2800" kern="1200">
                <a:solidFill>
                  <a:schemeClr val="tx1">
                    <a:tint val="75000"/>
                  </a:schemeClr>
                </a:solidFill>
                <a:latin typeface="Source Sans Pro" panose="020B0503030403020204" pitchFamily="34" charset="0"/>
                <a:ea typeface="Source Sans Pro" panose="020B0503030403020204" pitchFamily="34" charset="0"/>
                <a:cs typeface="+mn-cs"/>
              </a:defRPr>
            </a:lvl2pPr>
            <a:lvl3pPr marL="914378" indent="0" algn="ctr" defTabSz="914378" rtl="0" eaLnBrk="1" latinLnBrk="0" hangingPunct="1">
              <a:spcBef>
                <a:spcPct val="20000"/>
              </a:spcBef>
              <a:buFont typeface="Arial" panose="020B0604020202020204" pitchFamily="34" charset="0"/>
              <a:buNone/>
              <a:defRPr sz="2400" kern="1200">
                <a:solidFill>
                  <a:schemeClr val="tx1">
                    <a:tint val="75000"/>
                  </a:schemeClr>
                </a:solidFill>
                <a:latin typeface="Source Sans Pro" panose="020B0503030403020204" pitchFamily="34" charset="0"/>
                <a:ea typeface="Source Sans Pro" panose="020B0503030403020204" pitchFamily="34" charset="0"/>
                <a:cs typeface="+mn-cs"/>
              </a:defRPr>
            </a:lvl3pPr>
            <a:lvl4pPr marL="1371566"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Source Sans Pro" panose="020B0503030403020204" pitchFamily="34" charset="0"/>
                <a:ea typeface="Source Sans Pro" panose="020B0503030403020204" pitchFamily="34" charset="0"/>
                <a:cs typeface="+mn-cs"/>
              </a:defRPr>
            </a:lvl4pPr>
            <a:lvl5pPr marL="1828754"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Source Sans Pro" panose="020B0503030403020204" pitchFamily="34" charset="0"/>
                <a:ea typeface="Source Sans Pro" panose="020B0503030403020204" pitchFamily="34" charset="0"/>
                <a:cs typeface="+mn-cs"/>
              </a:defRPr>
            </a:lvl5pPr>
            <a:lvl6pPr marL="2285943"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132"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320"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509"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dirty="0">
                <a:solidFill>
                  <a:schemeClr val="tx1"/>
                </a:solidFill>
              </a:rPr>
              <a:t>Gregg Thomas</a:t>
            </a:r>
          </a:p>
          <a:p>
            <a:pPr algn="l"/>
            <a:r>
              <a:rPr lang="en-US" sz="1400" u="sng" dirty="0">
                <a:solidFill>
                  <a:srgbClr val="0070C0"/>
                </a:solidFill>
              </a:rPr>
              <a:t>gwct.github.io</a:t>
            </a:r>
            <a:endParaRPr lang="en-US" sz="1400" u="sng" dirty="0">
              <a:solidFill>
                <a:srgbClr val="0070C0"/>
              </a:solidFill>
              <a:cs typeface="Calibri"/>
            </a:endParaRPr>
          </a:p>
        </p:txBody>
      </p:sp>
      <p:pic>
        <p:nvPicPr>
          <p:cNvPr id="12" name="Picture 11" descr="A person smiling for the camera&#10;&#10;Description automatically generated with low confidence">
            <a:extLst>
              <a:ext uri="{FF2B5EF4-FFF2-40B4-BE49-F238E27FC236}">
                <a16:creationId xmlns:a16="http://schemas.microsoft.com/office/drawing/2014/main" id="{3D2F84EA-F0E7-40E8-8E9A-F6FA7F142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58" y="2451070"/>
            <a:ext cx="928370" cy="910167"/>
          </a:xfrm>
          <a:prstGeom prst="rect">
            <a:avLst/>
          </a:prstGeom>
          <a:ln>
            <a:solidFill>
              <a:schemeClr val="tx1">
                <a:lumMod val="75000"/>
                <a:lumOff val="25000"/>
              </a:schemeClr>
            </a:solidFill>
          </a:ln>
          <a:effectLst>
            <a:outerShdw blurRad="50800" dist="38100" dir="8100000" algn="tr" rotWithShape="0">
              <a:prstClr val="black">
                <a:alpha val="40000"/>
              </a:prstClr>
            </a:outerShdw>
          </a:effectLst>
        </p:spPr>
      </p:pic>
      <p:pic>
        <p:nvPicPr>
          <p:cNvPr id="13" name="Picture 12" descr="A picture containing logo&#10;&#10;Description automatically generated">
            <a:extLst>
              <a:ext uri="{FF2B5EF4-FFF2-40B4-BE49-F238E27FC236}">
                <a16:creationId xmlns:a16="http://schemas.microsoft.com/office/drawing/2014/main" id="{EA6BE357-C9BA-4F19-B1C7-EC1A74F29F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4797" y="2506387"/>
            <a:ext cx="2887511" cy="742503"/>
          </a:xfrm>
          <a:prstGeom prst="rect">
            <a:avLst/>
          </a:prstGeom>
        </p:spPr>
      </p:pic>
    </p:spTree>
    <p:extLst>
      <p:ext uri="{BB962C8B-B14F-4D97-AF65-F5344CB8AC3E}">
        <p14:creationId xmlns:p14="http://schemas.microsoft.com/office/powerpoint/2010/main" val="3323977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FAC90C-4AF9-201C-B04F-1DFB57D8B58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0268" y="261298"/>
            <a:ext cx="2195408" cy="4620904"/>
          </a:xfrm>
          <a:prstGeom prst="rect">
            <a:avLst/>
          </a:prstGeom>
          <a:ln>
            <a:noFill/>
          </a:ln>
        </p:spPr>
      </p:pic>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
        <p:nvSpPr>
          <p:cNvPr id="3" name="Rectangle 2">
            <a:extLst>
              <a:ext uri="{FF2B5EF4-FFF2-40B4-BE49-F238E27FC236}">
                <a16:creationId xmlns:a16="http://schemas.microsoft.com/office/drawing/2014/main" id="{E9E85B12-CBFC-693F-0702-4B3ADF7F75B7}"/>
              </a:ext>
            </a:extLst>
          </p:cNvPr>
          <p:cNvSpPr/>
          <p:nvPr/>
        </p:nvSpPr>
        <p:spPr>
          <a:xfrm>
            <a:off x="341809" y="2351314"/>
            <a:ext cx="2469546" cy="27410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AC4B482-AE92-CA65-F94F-C43B789C7745}"/>
              </a:ext>
            </a:extLst>
          </p:cNvPr>
          <p:cNvSpPr/>
          <p:nvPr/>
        </p:nvSpPr>
        <p:spPr>
          <a:xfrm>
            <a:off x="2913843" y="2255229"/>
            <a:ext cx="2612327" cy="2785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E2C955E-3D01-DE88-ECB0-4C43DB1BB1C7}"/>
              </a:ext>
            </a:extLst>
          </p:cNvPr>
          <p:cNvSpPr txBox="1"/>
          <p:nvPr/>
        </p:nvSpPr>
        <p:spPr>
          <a:xfrm>
            <a:off x="2811355" y="302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Based off mouse genome</a:t>
            </a:r>
          </a:p>
          <a:p>
            <a:pPr algn="l"/>
            <a:r>
              <a:rPr lang="en-US" dirty="0">
                <a:latin typeface="Source Sans Pro" panose="020B0503030403020204" pitchFamily="34" charset="0"/>
                <a:ea typeface="Source Sans Pro" panose="020B0503030403020204" pitchFamily="34" charset="0"/>
              </a:rPr>
              <a:t>0.02, 0.04, 0.06, 0.08, 0.10</a:t>
            </a:r>
          </a:p>
        </p:txBody>
      </p:sp>
      <p:sp>
        <p:nvSpPr>
          <p:cNvPr id="21" name="Title 1">
            <a:extLst>
              <a:ext uri="{FF2B5EF4-FFF2-40B4-BE49-F238E27FC236}">
                <a16:creationId xmlns:a16="http://schemas.microsoft.com/office/drawing/2014/main" id="{2C19E75B-CBA2-5DBA-EE2D-645C306B2A6E}"/>
              </a:ext>
            </a:extLst>
          </p:cNvPr>
          <p:cNvSpPr>
            <a:spLocks noGrp="1"/>
          </p:cNvSpPr>
          <p:nvPr>
            <p:ph type="title"/>
          </p:nvPr>
        </p:nvSpPr>
        <p:spPr>
          <a:xfrm>
            <a:off x="5583515" y="102231"/>
            <a:ext cx="3495759" cy="857250"/>
          </a:xfrm>
        </p:spPr>
        <p:txBody>
          <a:bodyPr>
            <a:normAutofit fontScale="90000"/>
          </a:bodyPr>
          <a:lstStyle/>
          <a:p>
            <a:pPr algn="r"/>
            <a:r>
              <a:rPr lang="en-US" dirty="0"/>
              <a:t>Reference bias simulations</a:t>
            </a:r>
          </a:p>
        </p:txBody>
      </p:sp>
    </p:spTree>
    <p:extLst>
      <p:ext uri="{BB962C8B-B14F-4D97-AF65-F5344CB8AC3E}">
        <p14:creationId xmlns:p14="http://schemas.microsoft.com/office/powerpoint/2010/main" val="373219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D9C4BBF-DF4C-2CD7-3D60-305E99D2E033}"/>
              </a:ext>
            </a:extLst>
          </p:cNvPr>
          <p:cNvPicPr>
            <a:picLocks noChangeAspect="1"/>
          </p:cNvPicPr>
          <p:nvPr/>
        </p:nvPicPr>
        <p:blipFill>
          <a:blip r:embed="rId3"/>
          <a:stretch>
            <a:fillRect/>
          </a:stretch>
        </p:blipFill>
        <p:spPr>
          <a:xfrm>
            <a:off x="2954136" y="922824"/>
            <a:ext cx="1925351" cy="709529"/>
          </a:xfrm>
          <a:prstGeom prst="rect">
            <a:avLst/>
          </a:prstGeom>
        </p:spPr>
      </p:pic>
      <p:pic>
        <p:nvPicPr>
          <p:cNvPr id="5" name="Picture 4">
            <a:extLst>
              <a:ext uri="{FF2B5EF4-FFF2-40B4-BE49-F238E27FC236}">
                <a16:creationId xmlns:a16="http://schemas.microsoft.com/office/drawing/2014/main" id="{44FAC90C-4AF9-201C-B04F-1DFB57D8B58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0268" y="261298"/>
            <a:ext cx="2195408" cy="4620904"/>
          </a:xfrm>
          <a:prstGeom prst="rect">
            <a:avLst/>
          </a:prstGeom>
          <a:ln>
            <a:noFill/>
          </a:ln>
        </p:spPr>
      </p:pic>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
        <p:nvSpPr>
          <p:cNvPr id="3" name="Rectangle 2">
            <a:extLst>
              <a:ext uri="{FF2B5EF4-FFF2-40B4-BE49-F238E27FC236}">
                <a16:creationId xmlns:a16="http://schemas.microsoft.com/office/drawing/2014/main" id="{E9E85B12-CBFC-693F-0702-4B3ADF7F75B7}"/>
              </a:ext>
            </a:extLst>
          </p:cNvPr>
          <p:cNvSpPr/>
          <p:nvPr/>
        </p:nvSpPr>
        <p:spPr>
          <a:xfrm>
            <a:off x="341809" y="2351314"/>
            <a:ext cx="2469546" cy="27410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AC4B482-AE92-CA65-F94F-C43B789C7745}"/>
              </a:ext>
            </a:extLst>
          </p:cNvPr>
          <p:cNvSpPr/>
          <p:nvPr/>
        </p:nvSpPr>
        <p:spPr>
          <a:xfrm>
            <a:off x="2913843" y="2255229"/>
            <a:ext cx="2612327" cy="2785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78D824-ECA4-C049-6B98-7A477DC20706}"/>
              </a:ext>
            </a:extLst>
          </p:cNvPr>
          <p:cNvSpPr txBox="1"/>
          <p:nvPr/>
        </p:nvSpPr>
        <p:spPr>
          <a:xfrm>
            <a:off x="4997964" y="4882202"/>
            <a:ext cx="4146036" cy="261610"/>
          </a:xfrm>
          <a:prstGeom prst="rect">
            <a:avLst/>
          </a:prstGeom>
          <a:noFill/>
        </p:spPr>
        <p:txBody>
          <a:bodyPr wrap="square" rtlCol="0">
            <a:spAutoFit/>
          </a:bodyPr>
          <a:lstStyle/>
          <a:p>
            <a:r>
              <a:rPr lang="en-US" sz="1100" b="1" i="1" dirty="0">
                <a:solidFill>
                  <a:schemeClr val="bg1">
                    <a:lumMod val="50000"/>
                  </a:schemeClr>
                </a:solidFill>
              </a:rPr>
              <a:t>NEAT: Stephens et al. 2016, </a:t>
            </a:r>
            <a:r>
              <a:rPr lang="en-US" sz="1100" b="1" i="1" dirty="0" err="1">
                <a:solidFill>
                  <a:schemeClr val="bg1">
                    <a:lumMod val="50000"/>
                  </a:schemeClr>
                </a:solidFill>
              </a:rPr>
              <a:t>PLoS</a:t>
            </a:r>
            <a:r>
              <a:rPr lang="en-US" sz="1100" b="1" i="1" dirty="0">
                <a:solidFill>
                  <a:schemeClr val="bg1">
                    <a:lumMod val="50000"/>
                  </a:schemeClr>
                </a:solidFill>
              </a:rPr>
              <a:t> One; https://github.com/ncsa/NEAT </a:t>
            </a:r>
            <a:endParaRPr lang="en-US" b="1" i="1" dirty="0">
              <a:solidFill>
                <a:schemeClr val="bg1">
                  <a:lumMod val="50000"/>
                </a:schemeClr>
              </a:solidFill>
            </a:endParaRPr>
          </a:p>
        </p:txBody>
      </p:sp>
      <p:sp>
        <p:nvSpPr>
          <p:cNvPr id="18" name="TextBox 17">
            <a:extLst>
              <a:ext uri="{FF2B5EF4-FFF2-40B4-BE49-F238E27FC236}">
                <a16:creationId xmlns:a16="http://schemas.microsoft.com/office/drawing/2014/main" id="{2E2C955E-3D01-DE88-ECB0-4C43DB1BB1C7}"/>
              </a:ext>
            </a:extLst>
          </p:cNvPr>
          <p:cNvSpPr txBox="1"/>
          <p:nvPr/>
        </p:nvSpPr>
        <p:spPr>
          <a:xfrm>
            <a:off x="2811355" y="302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Based off mouse genome</a:t>
            </a:r>
          </a:p>
          <a:p>
            <a:pPr algn="l"/>
            <a:r>
              <a:rPr lang="en-US" dirty="0">
                <a:latin typeface="Source Sans Pro" panose="020B0503030403020204" pitchFamily="34" charset="0"/>
                <a:ea typeface="Source Sans Pro" panose="020B0503030403020204" pitchFamily="34" charset="0"/>
              </a:rPr>
              <a:t>0.02, 0.04, 0.06, 0.08, 0.10</a:t>
            </a:r>
          </a:p>
        </p:txBody>
      </p:sp>
      <p:sp>
        <p:nvSpPr>
          <p:cNvPr id="21" name="Title 1">
            <a:extLst>
              <a:ext uri="{FF2B5EF4-FFF2-40B4-BE49-F238E27FC236}">
                <a16:creationId xmlns:a16="http://schemas.microsoft.com/office/drawing/2014/main" id="{2C19E75B-CBA2-5DBA-EE2D-645C306B2A6E}"/>
              </a:ext>
            </a:extLst>
          </p:cNvPr>
          <p:cNvSpPr>
            <a:spLocks noGrp="1"/>
          </p:cNvSpPr>
          <p:nvPr>
            <p:ph type="title"/>
          </p:nvPr>
        </p:nvSpPr>
        <p:spPr>
          <a:xfrm>
            <a:off x="5583515" y="102231"/>
            <a:ext cx="3495759" cy="857250"/>
          </a:xfrm>
        </p:spPr>
        <p:txBody>
          <a:bodyPr>
            <a:normAutofit fontScale="90000"/>
          </a:bodyPr>
          <a:lstStyle/>
          <a:p>
            <a:pPr algn="r"/>
            <a:r>
              <a:rPr lang="en-US" dirty="0"/>
              <a:t>Reference bias simulations</a:t>
            </a:r>
          </a:p>
        </p:txBody>
      </p:sp>
    </p:spTree>
    <p:extLst>
      <p:ext uri="{BB962C8B-B14F-4D97-AF65-F5344CB8AC3E}">
        <p14:creationId xmlns:p14="http://schemas.microsoft.com/office/powerpoint/2010/main" val="1917552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FAC90C-4AF9-201C-B04F-1DFB57D8B58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0268" y="261298"/>
            <a:ext cx="2195408" cy="4620904"/>
          </a:xfrm>
          <a:prstGeom prst="rect">
            <a:avLst/>
          </a:prstGeom>
          <a:ln>
            <a:noFill/>
          </a:ln>
        </p:spPr>
      </p:pic>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
        <p:nvSpPr>
          <p:cNvPr id="3" name="Rectangle 2">
            <a:extLst>
              <a:ext uri="{FF2B5EF4-FFF2-40B4-BE49-F238E27FC236}">
                <a16:creationId xmlns:a16="http://schemas.microsoft.com/office/drawing/2014/main" id="{E9E85B12-CBFC-693F-0702-4B3ADF7F75B7}"/>
              </a:ext>
            </a:extLst>
          </p:cNvPr>
          <p:cNvSpPr/>
          <p:nvPr/>
        </p:nvSpPr>
        <p:spPr>
          <a:xfrm>
            <a:off x="341809" y="3634882"/>
            <a:ext cx="2469546" cy="145750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AC4B482-AE92-CA65-F94F-C43B789C7745}"/>
              </a:ext>
            </a:extLst>
          </p:cNvPr>
          <p:cNvSpPr/>
          <p:nvPr/>
        </p:nvSpPr>
        <p:spPr>
          <a:xfrm>
            <a:off x="2913843" y="3504253"/>
            <a:ext cx="2612327" cy="153665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2C582AA-F513-2359-58F3-4574AB092782}"/>
              </a:ext>
            </a:extLst>
          </p:cNvPr>
          <p:cNvSpPr txBox="1"/>
          <p:nvPr/>
        </p:nvSpPr>
        <p:spPr>
          <a:xfrm>
            <a:off x="4997964" y="4882202"/>
            <a:ext cx="4146036" cy="261610"/>
          </a:xfrm>
          <a:prstGeom prst="rect">
            <a:avLst/>
          </a:prstGeom>
          <a:noFill/>
        </p:spPr>
        <p:txBody>
          <a:bodyPr wrap="square" rtlCol="0">
            <a:spAutoFit/>
          </a:bodyPr>
          <a:lstStyle/>
          <a:p>
            <a:r>
              <a:rPr lang="en-US" sz="1100" b="1" i="1" dirty="0">
                <a:solidFill>
                  <a:schemeClr val="bg1">
                    <a:lumMod val="50000"/>
                  </a:schemeClr>
                </a:solidFill>
              </a:rPr>
              <a:t>NEAT: Stephens et al. 2016, </a:t>
            </a:r>
            <a:r>
              <a:rPr lang="en-US" sz="1100" b="1" i="1" dirty="0" err="1">
                <a:solidFill>
                  <a:schemeClr val="bg1">
                    <a:lumMod val="50000"/>
                  </a:schemeClr>
                </a:solidFill>
              </a:rPr>
              <a:t>PLoS</a:t>
            </a:r>
            <a:r>
              <a:rPr lang="en-US" sz="1100" b="1" i="1" dirty="0">
                <a:solidFill>
                  <a:schemeClr val="bg1">
                    <a:lumMod val="50000"/>
                  </a:schemeClr>
                </a:solidFill>
              </a:rPr>
              <a:t> One; https://github.com/ncsa/NEAT </a:t>
            </a:r>
            <a:endParaRPr lang="en-US" b="1" i="1" dirty="0">
              <a:solidFill>
                <a:schemeClr val="bg1">
                  <a:lumMod val="50000"/>
                </a:schemeClr>
              </a:solidFill>
            </a:endParaRPr>
          </a:p>
        </p:txBody>
      </p:sp>
      <p:pic>
        <p:nvPicPr>
          <p:cNvPr id="13" name="Picture 12">
            <a:extLst>
              <a:ext uri="{FF2B5EF4-FFF2-40B4-BE49-F238E27FC236}">
                <a16:creationId xmlns:a16="http://schemas.microsoft.com/office/drawing/2014/main" id="{6B83BF7D-1428-2C4C-F66E-F734F05389AD}"/>
              </a:ext>
            </a:extLst>
          </p:cNvPr>
          <p:cNvPicPr>
            <a:picLocks noChangeAspect="1"/>
          </p:cNvPicPr>
          <p:nvPr/>
        </p:nvPicPr>
        <p:blipFill>
          <a:blip r:embed="rId4"/>
          <a:stretch>
            <a:fillRect/>
          </a:stretch>
        </p:blipFill>
        <p:spPr>
          <a:xfrm>
            <a:off x="2954136" y="922824"/>
            <a:ext cx="1925351" cy="709529"/>
          </a:xfrm>
          <a:prstGeom prst="rect">
            <a:avLst/>
          </a:prstGeom>
        </p:spPr>
      </p:pic>
      <p:sp>
        <p:nvSpPr>
          <p:cNvPr id="14" name="TextBox 13">
            <a:extLst>
              <a:ext uri="{FF2B5EF4-FFF2-40B4-BE49-F238E27FC236}">
                <a16:creationId xmlns:a16="http://schemas.microsoft.com/office/drawing/2014/main" id="{5B66EBAD-B823-7AD8-20B3-939A8D0D70B8}"/>
              </a:ext>
            </a:extLst>
          </p:cNvPr>
          <p:cNvSpPr txBox="1"/>
          <p:nvPr/>
        </p:nvSpPr>
        <p:spPr>
          <a:xfrm>
            <a:off x="2811355" y="302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Based off mouse genome</a:t>
            </a:r>
          </a:p>
          <a:p>
            <a:pPr algn="l"/>
            <a:r>
              <a:rPr lang="en-US" dirty="0">
                <a:latin typeface="Source Sans Pro" panose="020B0503030403020204" pitchFamily="34" charset="0"/>
                <a:ea typeface="Source Sans Pro" panose="020B0503030403020204" pitchFamily="34" charset="0"/>
              </a:rPr>
              <a:t>0.02, 0.04, 0.06, 0.08, 0.10</a:t>
            </a:r>
          </a:p>
        </p:txBody>
      </p:sp>
      <p:sp>
        <p:nvSpPr>
          <p:cNvPr id="17" name="Title 1">
            <a:extLst>
              <a:ext uri="{FF2B5EF4-FFF2-40B4-BE49-F238E27FC236}">
                <a16:creationId xmlns:a16="http://schemas.microsoft.com/office/drawing/2014/main" id="{230A1C93-2E7C-4BC0-FB4B-EE5015A98B66}"/>
              </a:ext>
            </a:extLst>
          </p:cNvPr>
          <p:cNvSpPr>
            <a:spLocks noGrp="1"/>
          </p:cNvSpPr>
          <p:nvPr>
            <p:ph type="title"/>
          </p:nvPr>
        </p:nvSpPr>
        <p:spPr>
          <a:xfrm>
            <a:off x="5583515" y="102231"/>
            <a:ext cx="3495759" cy="857250"/>
          </a:xfrm>
        </p:spPr>
        <p:txBody>
          <a:bodyPr>
            <a:normAutofit fontScale="90000"/>
          </a:bodyPr>
          <a:lstStyle/>
          <a:p>
            <a:pPr algn="r"/>
            <a:r>
              <a:rPr lang="en-US" dirty="0"/>
              <a:t>Reference bias simulations</a:t>
            </a:r>
          </a:p>
        </p:txBody>
      </p:sp>
    </p:spTree>
    <p:extLst>
      <p:ext uri="{BB962C8B-B14F-4D97-AF65-F5344CB8AC3E}">
        <p14:creationId xmlns:p14="http://schemas.microsoft.com/office/powerpoint/2010/main" val="3469662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6783-D51E-FFA8-F08A-CCF72550A0D8}"/>
              </a:ext>
            </a:extLst>
          </p:cNvPr>
          <p:cNvSpPr>
            <a:spLocks noGrp="1"/>
          </p:cNvSpPr>
          <p:nvPr>
            <p:ph type="title"/>
          </p:nvPr>
        </p:nvSpPr>
        <p:spPr>
          <a:xfrm>
            <a:off x="5583515" y="102231"/>
            <a:ext cx="3495759" cy="857250"/>
          </a:xfrm>
        </p:spPr>
        <p:txBody>
          <a:bodyPr>
            <a:normAutofit fontScale="90000"/>
          </a:bodyPr>
          <a:lstStyle/>
          <a:p>
            <a:pPr algn="r"/>
            <a:r>
              <a:rPr lang="en-US" dirty="0"/>
              <a:t>Reference bias simulations</a:t>
            </a:r>
          </a:p>
        </p:txBody>
      </p:sp>
      <p:pic>
        <p:nvPicPr>
          <p:cNvPr id="5" name="Picture 4">
            <a:extLst>
              <a:ext uri="{FF2B5EF4-FFF2-40B4-BE49-F238E27FC236}">
                <a16:creationId xmlns:a16="http://schemas.microsoft.com/office/drawing/2014/main" id="{44FAC90C-4AF9-201C-B04F-1DFB57D8B58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0268" y="261298"/>
            <a:ext cx="2195408" cy="4620904"/>
          </a:xfrm>
          <a:prstGeom prst="rect">
            <a:avLst/>
          </a:prstGeom>
          <a:ln>
            <a:noFill/>
          </a:ln>
        </p:spPr>
      </p:pic>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
        <p:nvSpPr>
          <p:cNvPr id="3" name="TextBox 2">
            <a:extLst>
              <a:ext uri="{FF2B5EF4-FFF2-40B4-BE49-F238E27FC236}">
                <a16:creationId xmlns:a16="http://schemas.microsoft.com/office/drawing/2014/main" id="{1DB37C75-9B7C-F425-67D7-7D1A4EAC5764}"/>
              </a:ext>
            </a:extLst>
          </p:cNvPr>
          <p:cNvSpPr txBox="1"/>
          <p:nvPr/>
        </p:nvSpPr>
        <p:spPr>
          <a:xfrm>
            <a:off x="2827771" y="4233958"/>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 reads correctly mapped</a:t>
            </a:r>
          </a:p>
          <a:p>
            <a:pPr algn="l"/>
            <a:r>
              <a:rPr lang="en-US" dirty="0">
                <a:latin typeface="Source Sans Pro" panose="020B0503030403020204" pitchFamily="34" charset="0"/>
                <a:ea typeface="Source Sans Pro" panose="020B0503030403020204" pitchFamily="34" charset="0"/>
              </a:rPr>
              <a:t># variants correctly called</a:t>
            </a:r>
          </a:p>
        </p:txBody>
      </p:sp>
      <p:sp>
        <p:nvSpPr>
          <p:cNvPr id="17" name="TextBox 16">
            <a:extLst>
              <a:ext uri="{FF2B5EF4-FFF2-40B4-BE49-F238E27FC236}">
                <a16:creationId xmlns:a16="http://schemas.microsoft.com/office/drawing/2014/main" id="{0058243E-1275-DE51-F3CE-4118E6EFADC5}"/>
              </a:ext>
            </a:extLst>
          </p:cNvPr>
          <p:cNvSpPr txBox="1"/>
          <p:nvPr/>
        </p:nvSpPr>
        <p:spPr>
          <a:xfrm>
            <a:off x="4997964" y="4882202"/>
            <a:ext cx="4146036" cy="261610"/>
          </a:xfrm>
          <a:prstGeom prst="rect">
            <a:avLst/>
          </a:prstGeom>
          <a:noFill/>
        </p:spPr>
        <p:txBody>
          <a:bodyPr wrap="square" rtlCol="0">
            <a:spAutoFit/>
          </a:bodyPr>
          <a:lstStyle/>
          <a:p>
            <a:r>
              <a:rPr lang="en-US" sz="1100" b="1" i="1" dirty="0">
                <a:solidFill>
                  <a:schemeClr val="bg1">
                    <a:lumMod val="50000"/>
                  </a:schemeClr>
                </a:solidFill>
              </a:rPr>
              <a:t>NEAT: Stephens et al. 2016, </a:t>
            </a:r>
            <a:r>
              <a:rPr lang="en-US" sz="1100" b="1" i="1" dirty="0" err="1">
                <a:solidFill>
                  <a:schemeClr val="bg1">
                    <a:lumMod val="50000"/>
                  </a:schemeClr>
                </a:solidFill>
              </a:rPr>
              <a:t>PLoS</a:t>
            </a:r>
            <a:r>
              <a:rPr lang="en-US" sz="1100" b="1" i="1" dirty="0">
                <a:solidFill>
                  <a:schemeClr val="bg1">
                    <a:lumMod val="50000"/>
                  </a:schemeClr>
                </a:solidFill>
              </a:rPr>
              <a:t> One; https://github.com/ncsa/NEAT </a:t>
            </a:r>
            <a:endParaRPr lang="en-US" b="1" i="1" dirty="0">
              <a:solidFill>
                <a:schemeClr val="bg1">
                  <a:lumMod val="50000"/>
                </a:schemeClr>
              </a:solidFill>
            </a:endParaRPr>
          </a:p>
        </p:txBody>
      </p:sp>
      <p:pic>
        <p:nvPicPr>
          <p:cNvPr id="18" name="Picture 17">
            <a:extLst>
              <a:ext uri="{FF2B5EF4-FFF2-40B4-BE49-F238E27FC236}">
                <a16:creationId xmlns:a16="http://schemas.microsoft.com/office/drawing/2014/main" id="{09F16C1A-CDB0-6E17-1F18-21DBC2BB69F4}"/>
              </a:ext>
            </a:extLst>
          </p:cNvPr>
          <p:cNvPicPr>
            <a:picLocks noChangeAspect="1"/>
          </p:cNvPicPr>
          <p:nvPr/>
        </p:nvPicPr>
        <p:blipFill>
          <a:blip r:embed="rId4"/>
          <a:stretch>
            <a:fillRect/>
          </a:stretch>
        </p:blipFill>
        <p:spPr>
          <a:xfrm>
            <a:off x="2954136" y="922824"/>
            <a:ext cx="1925351" cy="709529"/>
          </a:xfrm>
          <a:prstGeom prst="rect">
            <a:avLst/>
          </a:prstGeom>
        </p:spPr>
      </p:pic>
      <p:sp>
        <p:nvSpPr>
          <p:cNvPr id="19" name="TextBox 18">
            <a:extLst>
              <a:ext uri="{FF2B5EF4-FFF2-40B4-BE49-F238E27FC236}">
                <a16:creationId xmlns:a16="http://schemas.microsoft.com/office/drawing/2014/main" id="{3FAA0FB6-6291-E45D-4D43-B269D356DBDA}"/>
              </a:ext>
            </a:extLst>
          </p:cNvPr>
          <p:cNvSpPr txBox="1"/>
          <p:nvPr/>
        </p:nvSpPr>
        <p:spPr>
          <a:xfrm>
            <a:off x="2811355" y="302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Based off mouse genome</a:t>
            </a:r>
          </a:p>
          <a:p>
            <a:pPr algn="l"/>
            <a:r>
              <a:rPr lang="en-US" dirty="0">
                <a:latin typeface="Source Sans Pro" panose="020B0503030403020204" pitchFamily="34" charset="0"/>
                <a:ea typeface="Source Sans Pro" panose="020B0503030403020204" pitchFamily="34" charset="0"/>
              </a:rPr>
              <a:t>0.02, 0.04, 0.06, 0.08, 0.10</a:t>
            </a:r>
          </a:p>
        </p:txBody>
      </p:sp>
    </p:spTree>
    <p:extLst>
      <p:ext uri="{BB962C8B-B14F-4D97-AF65-F5344CB8AC3E}">
        <p14:creationId xmlns:p14="http://schemas.microsoft.com/office/powerpoint/2010/main" val="2511411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FAC90C-4AF9-201C-B04F-1DFB57D8B58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0268" y="261298"/>
            <a:ext cx="2195408" cy="4620904"/>
          </a:xfrm>
          <a:prstGeom prst="rect">
            <a:avLst/>
          </a:prstGeom>
          <a:ln>
            <a:noFill/>
          </a:ln>
        </p:spPr>
      </p:pic>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
        <p:nvSpPr>
          <p:cNvPr id="3" name="TextBox 2">
            <a:extLst>
              <a:ext uri="{FF2B5EF4-FFF2-40B4-BE49-F238E27FC236}">
                <a16:creationId xmlns:a16="http://schemas.microsoft.com/office/drawing/2014/main" id="{1DB37C75-9B7C-F425-67D7-7D1A4EAC5764}"/>
              </a:ext>
            </a:extLst>
          </p:cNvPr>
          <p:cNvSpPr txBox="1"/>
          <p:nvPr/>
        </p:nvSpPr>
        <p:spPr>
          <a:xfrm>
            <a:off x="2827771" y="4233958"/>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 reads correctly mapped</a:t>
            </a:r>
          </a:p>
          <a:p>
            <a:pPr algn="l"/>
            <a:r>
              <a:rPr lang="en-US" dirty="0">
                <a:latin typeface="Source Sans Pro" panose="020B0503030403020204" pitchFamily="34" charset="0"/>
                <a:ea typeface="Source Sans Pro" panose="020B0503030403020204" pitchFamily="34" charset="0"/>
              </a:rPr>
              <a:t># variants correctly called</a:t>
            </a:r>
          </a:p>
        </p:txBody>
      </p:sp>
      <p:grpSp>
        <p:nvGrpSpPr>
          <p:cNvPr id="15" name="Group 14">
            <a:extLst>
              <a:ext uri="{FF2B5EF4-FFF2-40B4-BE49-F238E27FC236}">
                <a16:creationId xmlns:a16="http://schemas.microsoft.com/office/drawing/2014/main" id="{187C6462-495F-37BC-038B-AC48729519A7}"/>
              </a:ext>
            </a:extLst>
          </p:cNvPr>
          <p:cNvGrpSpPr/>
          <p:nvPr/>
        </p:nvGrpSpPr>
        <p:grpSpPr>
          <a:xfrm>
            <a:off x="5511686" y="1510501"/>
            <a:ext cx="3388739" cy="2468004"/>
            <a:chOff x="2521653" y="293842"/>
            <a:chExt cx="6255447" cy="4555816"/>
          </a:xfrm>
        </p:grpSpPr>
        <p:pic>
          <p:nvPicPr>
            <p:cNvPr id="9" name="Picture 8" descr="A picture containing clock, screenshot&#10;&#10;Description automatically generated">
              <a:extLst>
                <a:ext uri="{FF2B5EF4-FFF2-40B4-BE49-F238E27FC236}">
                  <a16:creationId xmlns:a16="http://schemas.microsoft.com/office/drawing/2014/main" id="{1C52E9E4-0165-9162-6F70-DC8948224D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1653" y="293842"/>
              <a:ext cx="6255447" cy="4555816"/>
            </a:xfrm>
            <a:prstGeom prst="rect">
              <a:avLst/>
            </a:prstGeom>
          </p:spPr>
        </p:pic>
        <p:sp>
          <p:nvSpPr>
            <p:cNvPr id="10" name="TextBox 9">
              <a:extLst>
                <a:ext uri="{FF2B5EF4-FFF2-40B4-BE49-F238E27FC236}">
                  <a16:creationId xmlns:a16="http://schemas.microsoft.com/office/drawing/2014/main" id="{CFE264F6-84F9-911B-E807-37CC8E6DB44F}"/>
                </a:ext>
              </a:extLst>
            </p:cNvPr>
            <p:cNvSpPr txBox="1"/>
            <p:nvPr/>
          </p:nvSpPr>
          <p:spPr>
            <a:xfrm>
              <a:off x="4976602" y="4256410"/>
              <a:ext cx="250853" cy="536957"/>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a:t>
              </a:r>
            </a:p>
          </p:txBody>
        </p:sp>
        <p:sp>
          <p:nvSpPr>
            <p:cNvPr id="11" name="TextBox 10">
              <a:extLst>
                <a:ext uri="{FF2B5EF4-FFF2-40B4-BE49-F238E27FC236}">
                  <a16:creationId xmlns:a16="http://schemas.microsoft.com/office/drawing/2014/main" id="{661323CC-5402-9E83-B84A-6E8205B239AE}"/>
                </a:ext>
              </a:extLst>
            </p:cNvPr>
            <p:cNvSpPr txBox="1"/>
            <p:nvPr/>
          </p:nvSpPr>
          <p:spPr>
            <a:xfrm>
              <a:off x="5792548" y="4256410"/>
              <a:ext cx="250853" cy="536957"/>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a:t>
              </a:r>
            </a:p>
          </p:txBody>
        </p:sp>
        <p:sp>
          <p:nvSpPr>
            <p:cNvPr id="12" name="TextBox 11">
              <a:extLst>
                <a:ext uri="{FF2B5EF4-FFF2-40B4-BE49-F238E27FC236}">
                  <a16:creationId xmlns:a16="http://schemas.microsoft.com/office/drawing/2014/main" id="{0A070CA0-B6B7-45CF-C0F4-9B25AB58E1C6}"/>
                </a:ext>
              </a:extLst>
            </p:cNvPr>
            <p:cNvSpPr txBox="1"/>
            <p:nvPr/>
          </p:nvSpPr>
          <p:spPr>
            <a:xfrm>
              <a:off x="6608494" y="4258940"/>
              <a:ext cx="250853" cy="536957"/>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a:t>
              </a:r>
            </a:p>
          </p:txBody>
        </p:sp>
        <p:sp>
          <p:nvSpPr>
            <p:cNvPr id="13" name="TextBox 12">
              <a:extLst>
                <a:ext uri="{FF2B5EF4-FFF2-40B4-BE49-F238E27FC236}">
                  <a16:creationId xmlns:a16="http://schemas.microsoft.com/office/drawing/2014/main" id="{27758F6D-75AE-5771-1575-A22CB7D7F225}"/>
                </a:ext>
              </a:extLst>
            </p:cNvPr>
            <p:cNvSpPr txBox="1"/>
            <p:nvPr/>
          </p:nvSpPr>
          <p:spPr>
            <a:xfrm>
              <a:off x="7441945" y="4256410"/>
              <a:ext cx="250853" cy="536957"/>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a:t>
              </a:r>
            </a:p>
          </p:txBody>
        </p:sp>
        <p:sp>
          <p:nvSpPr>
            <p:cNvPr id="14" name="TextBox 13">
              <a:extLst>
                <a:ext uri="{FF2B5EF4-FFF2-40B4-BE49-F238E27FC236}">
                  <a16:creationId xmlns:a16="http://schemas.microsoft.com/office/drawing/2014/main" id="{127B7C7A-F9EC-F046-72AF-07F8FD417198}"/>
                </a:ext>
              </a:extLst>
            </p:cNvPr>
            <p:cNvSpPr txBox="1"/>
            <p:nvPr/>
          </p:nvSpPr>
          <p:spPr>
            <a:xfrm>
              <a:off x="8275395" y="4256412"/>
              <a:ext cx="250853" cy="536957"/>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a:t>
              </a:r>
            </a:p>
          </p:txBody>
        </p:sp>
      </p:grpSp>
      <p:sp>
        <p:nvSpPr>
          <p:cNvPr id="17" name="TextBox 16">
            <a:extLst>
              <a:ext uri="{FF2B5EF4-FFF2-40B4-BE49-F238E27FC236}">
                <a16:creationId xmlns:a16="http://schemas.microsoft.com/office/drawing/2014/main" id="{0058243E-1275-DE51-F3CE-4118E6EFADC5}"/>
              </a:ext>
            </a:extLst>
          </p:cNvPr>
          <p:cNvSpPr txBox="1"/>
          <p:nvPr/>
        </p:nvSpPr>
        <p:spPr>
          <a:xfrm>
            <a:off x="4997964" y="4882202"/>
            <a:ext cx="4146036" cy="261610"/>
          </a:xfrm>
          <a:prstGeom prst="rect">
            <a:avLst/>
          </a:prstGeom>
          <a:noFill/>
        </p:spPr>
        <p:txBody>
          <a:bodyPr wrap="square" rtlCol="0">
            <a:spAutoFit/>
          </a:bodyPr>
          <a:lstStyle/>
          <a:p>
            <a:r>
              <a:rPr lang="en-US" sz="1100" b="1" i="1" dirty="0">
                <a:solidFill>
                  <a:schemeClr val="bg1">
                    <a:lumMod val="50000"/>
                  </a:schemeClr>
                </a:solidFill>
              </a:rPr>
              <a:t>NEAT: Stephens et al. 2016, </a:t>
            </a:r>
            <a:r>
              <a:rPr lang="en-US" sz="1100" b="1" i="1" dirty="0" err="1">
                <a:solidFill>
                  <a:schemeClr val="bg1">
                    <a:lumMod val="50000"/>
                  </a:schemeClr>
                </a:solidFill>
              </a:rPr>
              <a:t>PLoS</a:t>
            </a:r>
            <a:r>
              <a:rPr lang="en-US" sz="1100" b="1" i="1" dirty="0">
                <a:solidFill>
                  <a:schemeClr val="bg1">
                    <a:lumMod val="50000"/>
                  </a:schemeClr>
                </a:solidFill>
              </a:rPr>
              <a:t> One; https://github.com/ncsa/NEAT </a:t>
            </a:r>
            <a:endParaRPr lang="en-US" b="1" i="1" dirty="0">
              <a:solidFill>
                <a:schemeClr val="bg1">
                  <a:lumMod val="50000"/>
                </a:schemeClr>
              </a:solidFill>
            </a:endParaRPr>
          </a:p>
        </p:txBody>
      </p:sp>
      <p:pic>
        <p:nvPicPr>
          <p:cNvPr id="18" name="Picture 17">
            <a:extLst>
              <a:ext uri="{FF2B5EF4-FFF2-40B4-BE49-F238E27FC236}">
                <a16:creationId xmlns:a16="http://schemas.microsoft.com/office/drawing/2014/main" id="{09F16C1A-CDB0-6E17-1F18-21DBC2BB69F4}"/>
              </a:ext>
            </a:extLst>
          </p:cNvPr>
          <p:cNvPicPr>
            <a:picLocks noChangeAspect="1"/>
          </p:cNvPicPr>
          <p:nvPr/>
        </p:nvPicPr>
        <p:blipFill>
          <a:blip r:embed="rId5"/>
          <a:stretch>
            <a:fillRect/>
          </a:stretch>
        </p:blipFill>
        <p:spPr>
          <a:xfrm>
            <a:off x="2954136" y="922824"/>
            <a:ext cx="1925351" cy="709529"/>
          </a:xfrm>
          <a:prstGeom prst="rect">
            <a:avLst/>
          </a:prstGeom>
        </p:spPr>
      </p:pic>
      <p:sp>
        <p:nvSpPr>
          <p:cNvPr id="19" name="TextBox 18">
            <a:extLst>
              <a:ext uri="{FF2B5EF4-FFF2-40B4-BE49-F238E27FC236}">
                <a16:creationId xmlns:a16="http://schemas.microsoft.com/office/drawing/2014/main" id="{3FAA0FB6-6291-E45D-4D43-B269D356DBDA}"/>
              </a:ext>
            </a:extLst>
          </p:cNvPr>
          <p:cNvSpPr txBox="1"/>
          <p:nvPr/>
        </p:nvSpPr>
        <p:spPr>
          <a:xfrm>
            <a:off x="2811355" y="302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Based off mouse genome</a:t>
            </a:r>
          </a:p>
          <a:p>
            <a:pPr algn="l"/>
            <a:r>
              <a:rPr lang="en-US" dirty="0">
                <a:latin typeface="Source Sans Pro" panose="020B0503030403020204" pitchFamily="34" charset="0"/>
                <a:ea typeface="Source Sans Pro" panose="020B0503030403020204" pitchFamily="34" charset="0"/>
              </a:rPr>
              <a:t>0.02, 0.04, 0.06, 0.08, 0.10</a:t>
            </a:r>
          </a:p>
        </p:txBody>
      </p:sp>
      <p:sp>
        <p:nvSpPr>
          <p:cNvPr id="16" name="Title 1">
            <a:extLst>
              <a:ext uri="{FF2B5EF4-FFF2-40B4-BE49-F238E27FC236}">
                <a16:creationId xmlns:a16="http://schemas.microsoft.com/office/drawing/2014/main" id="{C8D812CD-7A3A-6DD8-2245-FDC7A9D2FD9B}"/>
              </a:ext>
            </a:extLst>
          </p:cNvPr>
          <p:cNvSpPr>
            <a:spLocks noGrp="1"/>
          </p:cNvSpPr>
          <p:nvPr>
            <p:ph type="title"/>
          </p:nvPr>
        </p:nvSpPr>
        <p:spPr>
          <a:xfrm>
            <a:off x="5583515" y="102231"/>
            <a:ext cx="3495759" cy="857250"/>
          </a:xfrm>
        </p:spPr>
        <p:txBody>
          <a:bodyPr>
            <a:normAutofit fontScale="90000"/>
          </a:bodyPr>
          <a:lstStyle/>
          <a:p>
            <a:pPr algn="r"/>
            <a:r>
              <a:rPr lang="en-US" dirty="0"/>
              <a:t>Reference bias simulations</a:t>
            </a:r>
          </a:p>
        </p:txBody>
      </p:sp>
    </p:spTree>
    <p:extLst>
      <p:ext uri="{BB962C8B-B14F-4D97-AF65-F5344CB8AC3E}">
        <p14:creationId xmlns:p14="http://schemas.microsoft.com/office/powerpoint/2010/main" val="1449503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Sanity check: the % of SNPs simulated tracks specified divergence </a:t>
            </a:r>
          </a:p>
        </p:txBody>
      </p:sp>
      <p:pic>
        <p:nvPicPr>
          <p:cNvPr id="7" name="Picture 6">
            <a:extLst>
              <a:ext uri="{FF2B5EF4-FFF2-40B4-BE49-F238E27FC236}">
                <a16:creationId xmlns:a16="http://schemas.microsoft.com/office/drawing/2014/main" id="{52DF1925-F73C-70D7-712C-66B5342E3C9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16931" y="1300606"/>
            <a:ext cx="3955069" cy="3295890"/>
          </a:xfrm>
          <a:prstGeom prst="rect">
            <a:avLst/>
          </a:prstGeom>
        </p:spPr>
      </p:pic>
    </p:spTree>
    <p:extLst>
      <p:ext uri="{BB962C8B-B14F-4D97-AF65-F5344CB8AC3E}">
        <p14:creationId xmlns:p14="http://schemas.microsoft.com/office/powerpoint/2010/main" val="3214728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Sanity check: the % of SNPs simulated tracks specified divergence </a:t>
            </a:r>
          </a:p>
        </p:txBody>
      </p:sp>
      <p:pic>
        <p:nvPicPr>
          <p:cNvPr id="7" name="Picture 6">
            <a:extLst>
              <a:ext uri="{FF2B5EF4-FFF2-40B4-BE49-F238E27FC236}">
                <a16:creationId xmlns:a16="http://schemas.microsoft.com/office/drawing/2014/main" id="{52DF1925-F73C-70D7-712C-66B5342E3C9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16931" y="1300606"/>
            <a:ext cx="3955069" cy="3295890"/>
          </a:xfrm>
          <a:prstGeom prst="rect">
            <a:avLst/>
          </a:prstGeom>
        </p:spPr>
      </p:pic>
      <p:sp>
        <p:nvSpPr>
          <p:cNvPr id="9" name="Rectangle: Rounded Corners 8">
            <a:extLst>
              <a:ext uri="{FF2B5EF4-FFF2-40B4-BE49-F238E27FC236}">
                <a16:creationId xmlns:a16="http://schemas.microsoft.com/office/drawing/2014/main" id="{835D16D5-69F5-AA86-90DD-9CC6701BBE0C}"/>
              </a:ext>
            </a:extLst>
          </p:cNvPr>
          <p:cNvSpPr/>
          <p:nvPr/>
        </p:nvSpPr>
        <p:spPr>
          <a:xfrm>
            <a:off x="5957333" y="1165322"/>
            <a:ext cx="2241871" cy="2515922"/>
          </a:xfrm>
          <a:prstGeom prst="roundRect">
            <a:avLst/>
          </a:prstGeom>
          <a:solidFill>
            <a:schemeClr val="accent2">
              <a:lumMod val="75000"/>
            </a:schemeClr>
          </a:solidFill>
          <a:ln>
            <a:solidFill>
              <a:schemeClr val="accent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E24AED8-7547-CEF2-311C-9B07D6D35125}"/>
              </a:ext>
            </a:extLst>
          </p:cNvPr>
          <p:cNvSpPr txBox="1"/>
          <p:nvPr/>
        </p:nvSpPr>
        <p:spPr>
          <a:xfrm>
            <a:off x="5957333" y="1296877"/>
            <a:ext cx="2302704" cy="2308324"/>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However, with increasing divergence, fewer SNPs than expected are simulated </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4828CCCC-BF96-5A2E-7C73-5BF8442F7C6F}"/>
              </a:ext>
            </a:extLst>
          </p:cNvPr>
          <p:cNvSpPr txBox="1"/>
          <p:nvPr/>
        </p:nvSpPr>
        <p:spPr>
          <a:xfrm>
            <a:off x="5321694" y="4117640"/>
            <a:ext cx="3641331" cy="461665"/>
          </a:xfrm>
          <a:prstGeom prst="rect">
            <a:avLst/>
          </a:prstGeom>
          <a:noFill/>
        </p:spPr>
        <p:txBody>
          <a:bodyPr wrap="square" rtlCol="0">
            <a:spAutoFit/>
          </a:bodyPr>
          <a:lstStyle/>
          <a:p>
            <a:pPr algn="l"/>
            <a:r>
              <a:rPr lang="en-US" sz="2400" dirty="0">
                <a:latin typeface="Source Sans Pro" panose="020B0503030403020204" pitchFamily="34" charset="0"/>
                <a:ea typeface="Source Sans Pro" panose="020B0503030403020204" pitchFamily="34" charset="0"/>
              </a:rPr>
              <a:t>Possibly due to double hits</a:t>
            </a:r>
          </a:p>
        </p:txBody>
      </p:sp>
    </p:spTree>
    <p:extLst>
      <p:ext uri="{BB962C8B-B14F-4D97-AF65-F5344CB8AC3E}">
        <p14:creationId xmlns:p14="http://schemas.microsoft.com/office/powerpoint/2010/main" val="2837358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Read mapping accuracy with increasing divergence</a:t>
            </a:r>
          </a:p>
        </p:txBody>
      </p:sp>
      <p:pic>
        <p:nvPicPr>
          <p:cNvPr id="4" name="Picture 3">
            <a:extLst>
              <a:ext uri="{FF2B5EF4-FFF2-40B4-BE49-F238E27FC236}">
                <a16:creationId xmlns:a16="http://schemas.microsoft.com/office/drawing/2014/main" id="{96C66FA0-4A7B-F7B9-B6B4-D13B5717003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17303" y="1256194"/>
            <a:ext cx="5757491" cy="3598431"/>
          </a:xfrm>
          <a:prstGeom prst="rect">
            <a:avLst/>
          </a:prstGeom>
        </p:spPr>
      </p:pic>
      <p:sp>
        <p:nvSpPr>
          <p:cNvPr id="3" name="Rectangle 2">
            <a:extLst>
              <a:ext uri="{FF2B5EF4-FFF2-40B4-BE49-F238E27FC236}">
                <a16:creationId xmlns:a16="http://schemas.microsoft.com/office/drawing/2014/main" id="{73812FAA-CA98-930F-D171-54EA4AA1DC50}"/>
              </a:ext>
            </a:extLst>
          </p:cNvPr>
          <p:cNvSpPr/>
          <p:nvPr/>
        </p:nvSpPr>
        <p:spPr>
          <a:xfrm>
            <a:off x="1034706" y="1427330"/>
            <a:ext cx="5140087" cy="23495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059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80% of reads mapped correctly at 2% divergence</a:t>
            </a:r>
          </a:p>
        </p:txBody>
      </p:sp>
      <p:pic>
        <p:nvPicPr>
          <p:cNvPr id="4" name="Picture 3">
            <a:extLst>
              <a:ext uri="{FF2B5EF4-FFF2-40B4-BE49-F238E27FC236}">
                <a16:creationId xmlns:a16="http://schemas.microsoft.com/office/drawing/2014/main" id="{96C66FA0-4A7B-F7B9-B6B4-D13B5717003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17303" y="1256194"/>
            <a:ext cx="5757490" cy="3598431"/>
          </a:xfrm>
          <a:prstGeom prst="rect">
            <a:avLst/>
          </a:prstGeom>
        </p:spPr>
      </p:pic>
      <p:sp>
        <p:nvSpPr>
          <p:cNvPr id="3" name="Rectangle 2">
            <a:extLst>
              <a:ext uri="{FF2B5EF4-FFF2-40B4-BE49-F238E27FC236}">
                <a16:creationId xmlns:a16="http://schemas.microsoft.com/office/drawing/2014/main" id="{73812FAA-CA98-930F-D171-54EA4AA1DC50}"/>
              </a:ext>
            </a:extLst>
          </p:cNvPr>
          <p:cNvSpPr/>
          <p:nvPr/>
        </p:nvSpPr>
        <p:spPr>
          <a:xfrm>
            <a:off x="1034707" y="1427330"/>
            <a:ext cx="5190028" cy="186678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050C006C-7D21-C647-1B8F-C73FD2A3E125}"/>
              </a:ext>
            </a:extLst>
          </p:cNvPr>
          <p:cNvSpPr/>
          <p:nvPr/>
        </p:nvSpPr>
        <p:spPr>
          <a:xfrm>
            <a:off x="6645017" y="1256194"/>
            <a:ext cx="2277482" cy="1015663"/>
          </a:xfrm>
          <a:prstGeom prst="roundRect">
            <a:avLst/>
          </a:prstGeom>
          <a:solidFill>
            <a:srgbClr val="D55E00"/>
          </a:solidFill>
          <a:ln>
            <a:solidFill>
              <a:srgbClr val="FF9A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54A4DD0-829F-FD62-EB48-A57A2586B0D4}"/>
              </a:ext>
            </a:extLst>
          </p:cNvPr>
          <p:cNvSpPr txBox="1"/>
          <p:nvPr/>
        </p:nvSpPr>
        <p:spPr>
          <a:xfrm>
            <a:off x="6645018" y="1241280"/>
            <a:ext cx="2277482" cy="1015663"/>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12% of reads unmapped at 2% divergence</a:t>
            </a:r>
            <a:endParaRPr lang="en-US" sz="24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044511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Only 38% of reads map correctly at 10% divergence</a:t>
            </a:r>
          </a:p>
        </p:txBody>
      </p:sp>
      <p:pic>
        <p:nvPicPr>
          <p:cNvPr id="4" name="Picture 3">
            <a:extLst>
              <a:ext uri="{FF2B5EF4-FFF2-40B4-BE49-F238E27FC236}">
                <a16:creationId xmlns:a16="http://schemas.microsoft.com/office/drawing/2014/main" id="{96C66FA0-4A7B-F7B9-B6B4-D13B5717003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17303" y="1256194"/>
            <a:ext cx="5757490" cy="3598431"/>
          </a:xfrm>
          <a:prstGeom prst="rect">
            <a:avLst/>
          </a:prstGeom>
        </p:spPr>
      </p:pic>
      <p:sp>
        <p:nvSpPr>
          <p:cNvPr id="5" name="Rectangle: Rounded Corners 4">
            <a:extLst>
              <a:ext uri="{FF2B5EF4-FFF2-40B4-BE49-F238E27FC236}">
                <a16:creationId xmlns:a16="http://schemas.microsoft.com/office/drawing/2014/main" id="{22B76410-D22E-21B3-1647-B36B723CA891}"/>
              </a:ext>
            </a:extLst>
          </p:cNvPr>
          <p:cNvSpPr/>
          <p:nvPr/>
        </p:nvSpPr>
        <p:spPr>
          <a:xfrm>
            <a:off x="6645021" y="2963575"/>
            <a:ext cx="2318006" cy="1015663"/>
          </a:xfrm>
          <a:prstGeom prst="roundRect">
            <a:avLst/>
          </a:prstGeom>
          <a:solidFill>
            <a:srgbClr val="D55E00"/>
          </a:solidFill>
          <a:ln>
            <a:solidFill>
              <a:srgbClr val="FF9A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A564D3A-BB2C-9D24-A7A0-A96A709E59CD}"/>
              </a:ext>
            </a:extLst>
          </p:cNvPr>
          <p:cNvSpPr txBox="1"/>
          <p:nvPr/>
        </p:nvSpPr>
        <p:spPr>
          <a:xfrm>
            <a:off x="6645021" y="2948661"/>
            <a:ext cx="2318006" cy="1015663"/>
          </a:xfrm>
          <a:prstGeom prst="rect">
            <a:avLst/>
          </a:prstGeom>
          <a:noFill/>
        </p:spPr>
        <p:txBody>
          <a:bodyPr wrap="square" rtlCol="0">
            <a:spAutoFit/>
          </a:bodyPr>
          <a:lstStyle/>
          <a:p>
            <a:pPr algn="ctr"/>
            <a:r>
              <a:rPr lang="en-US" sz="2000" u="sng" dirty="0">
                <a:solidFill>
                  <a:schemeClr val="bg1"/>
                </a:solidFill>
                <a:latin typeface="Source Sans Pro" panose="020B0503030403020204" pitchFamily="34" charset="0"/>
                <a:ea typeface="Source Sans Pro" panose="020B0503030403020204" pitchFamily="34" charset="0"/>
              </a:rPr>
              <a:t>40%</a:t>
            </a:r>
            <a:r>
              <a:rPr lang="en-US" sz="2000" dirty="0">
                <a:solidFill>
                  <a:schemeClr val="bg1"/>
                </a:solidFill>
                <a:latin typeface="Source Sans Pro" panose="020B0503030403020204" pitchFamily="34" charset="0"/>
                <a:ea typeface="Source Sans Pro" panose="020B0503030403020204" pitchFamily="34" charset="0"/>
              </a:rPr>
              <a:t> of reads unmapped at 10% divergence!</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9" name="Rectangle: Rounded Corners 8">
            <a:extLst>
              <a:ext uri="{FF2B5EF4-FFF2-40B4-BE49-F238E27FC236}">
                <a16:creationId xmlns:a16="http://schemas.microsoft.com/office/drawing/2014/main" id="{D3C92B63-F679-A360-DA66-B8564481DB5E}"/>
              </a:ext>
            </a:extLst>
          </p:cNvPr>
          <p:cNvSpPr/>
          <p:nvPr/>
        </p:nvSpPr>
        <p:spPr>
          <a:xfrm>
            <a:off x="6645017" y="1256194"/>
            <a:ext cx="2277482" cy="1015663"/>
          </a:xfrm>
          <a:prstGeom prst="roundRect">
            <a:avLst/>
          </a:prstGeom>
          <a:solidFill>
            <a:srgbClr val="D55E00"/>
          </a:solidFill>
          <a:ln>
            <a:solidFill>
              <a:srgbClr val="FF9A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134FB63-505F-DAAE-1EE6-3AEBD36EEF7D}"/>
              </a:ext>
            </a:extLst>
          </p:cNvPr>
          <p:cNvSpPr txBox="1"/>
          <p:nvPr/>
        </p:nvSpPr>
        <p:spPr>
          <a:xfrm>
            <a:off x="6645018" y="1241280"/>
            <a:ext cx="2277482" cy="1015663"/>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12% of reads unmapped at 2% divergence</a:t>
            </a:r>
            <a:endParaRPr lang="en-US" sz="24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967257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clock, screenshot&#10;&#10;Description automatically generated">
            <a:extLst>
              <a:ext uri="{FF2B5EF4-FFF2-40B4-BE49-F238E27FC236}">
                <a16:creationId xmlns:a16="http://schemas.microsoft.com/office/drawing/2014/main" id="{EBB7244D-37CB-448B-E183-7EB5DC936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1653" y="293842"/>
            <a:ext cx="6255447" cy="4555816"/>
          </a:xfrm>
          <a:prstGeom prst="rect">
            <a:avLst/>
          </a:prstGeom>
        </p:spPr>
      </p:pic>
      <p:sp>
        <p:nvSpPr>
          <p:cNvPr id="10" name="Title 1">
            <a:extLst>
              <a:ext uri="{FF2B5EF4-FFF2-40B4-BE49-F238E27FC236}">
                <a16:creationId xmlns:a16="http://schemas.microsoft.com/office/drawing/2014/main" id="{5D2DF179-3803-CAB5-1BEA-C56491041075}"/>
              </a:ext>
            </a:extLst>
          </p:cNvPr>
          <p:cNvSpPr>
            <a:spLocks noGrp="1"/>
          </p:cNvSpPr>
          <p:nvPr>
            <p:ph type="title"/>
          </p:nvPr>
        </p:nvSpPr>
        <p:spPr>
          <a:xfrm>
            <a:off x="219075" y="155909"/>
            <a:ext cx="4352925" cy="1859008"/>
          </a:xfrm>
        </p:spPr>
        <p:txBody>
          <a:bodyPr>
            <a:normAutofit fontScale="90000"/>
          </a:bodyPr>
          <a:lstStyle/>
          <a:p>
            <a:r>
              <a:rPr lang="en-US" dirty="0"/>
              <a:t>Reference-based read mapping is common to assess variation between samples</a:t>
            </a:r>
          </a:p>
        </p:txBody>
      </p:sp>
      <p:sp>
        <p:nvSpPr>
          <p:cNvPr id="2" name="Rectangle 1">
            <a:extLst>
              <a:ext uri="{FF2B5EF4-FFF2-40B4-BE49-F238E27FC236}">
                <a16:creationId xmlns:a16="http://schemas.microsoft.com/office/drawing/2014/main" id="{6CA0A83A-31FF-739F-550B-CEAFD557F0A2}"/>
              </a:ext>
            </a:extLst>
          </p:cNvPr>
          <p:cNvSpPr/>
          <p:nvPr/>
        </p:nvSpPr>
        <p:spPr>
          <a:xfrm>
            <a:off x="2521653" y="3795165"/>
            <a:ext cx="6371494" cy="10544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1E094BEA-AE4B-0B76-30D2-0795B5D05B65}"/>
              </a:ext>
            </a:extLst>
          </p:cNvPr>
          <p:cNvSpPr/>
          <p:nvPr/>
        </p:nvSpPr>
        <p:spPr>
          <a:xfrm>
            <a:off x="3904783" y="3355191"/>
            <a:ext cx="761053" cy="42293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2701720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Variant calling accuracy with increasing divergence</a:t>
            </a:r>
          </a:p>
        </p:txBody>
      </p:sp>
      <p:pic>
        <p:nvPicPr>
          <p:cNvPr id="3" name="Picture 2">
            <a:extLst>
              <a:ext uri="{FF2B5EF4-FFF2-40B4-BE49-F238E27FC236}">
                <a16:creationId xmlns:a16="http://schemas.microsoft.com/office/drawing/2014/main" id="{A61B438A-2ECA-B1FD-4865-BE8AF0BD549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17304" y="1256194"/>
            <a:ext cx="5757488" cy="3598430"/>
          </a:xfrm>
          <a:prstGeom prst="rect">
            <a:avLst/>
          </a:prstGeom>
        </p:spPr>
      </p:pic>
      <p:sp>
        <p:nvSpPr>
          <p:cNvPr id="5" name="Rectangle 4">
            <a:extLst>
              <a:ext uri="{FF2B5EF4-FFF2-40B4-BE49-F238E27FC236}">
                <a16:creationId xmlns:a16="http://schemas.microsoft.com/office/drawing/2014/main" id="{9CD55F84-2749-9632-CA65-9E4C3615C533}"/>
              </a:ext>
            </a:extLst>
          </p:cNvPr>
          <p:cNvSpPr/>
          <p:nvPr/>
        </p:nvSpPr>
        <p:spPr>
          <a:xfrm>
            <a:off x="979085" y="1427330"/>
            <a:ext cx="5190028" cy="257759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79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Variants are increasingly missed as divergence goes up</a:t>
            </a:r>
          </a:p>
        </p:txBody>
      </p:sp>
      <p:pic>
        <p:nvPicPr>
          <p:cNvPr id="3" name="Picture 2">
            <a:extLst>
              <a:ext uri="{FF2B5EF4-FFF2-40B4-BE49-F238E27FC236}">
                <a16:creationId xmlns:a16="http://schemas.microsoft.com/office/drawing/2014/main" id="{A61B438A-2ECA-B1FD-4865-BE8AF0BD549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17304" y="1256194"/>
            <a:ext cx="5757488" cy="3598429"/>
          </a:xfrm>
          <a:prstGeom prst="rect">
            <a:avLst/>
          </a:prstGeom>
        </p:spPr>
      </p:pic>
      <p:sp>
        <p:nvSpPr>
          <p:cNvPr id="4" name="Rectangle: Rounded Corners 3">
            <a:extLst>
              <a:ext uri="{FF2B5EF4-FFF2-40B4-BE49-F238E27FC236}">
                <a16:creationId xmlns:a16="http://schemas.microsoft.com/office/drawing/2014/main" id="{E1FA0B7B-F443-1A58-9972-30B2C511049E}"/>
              </a:ext>
            </a:extLst>
          </p:cNvPr>
          <p:cNvSpPr/>
          <p:nvPr/>
        </p:nvSpPr>
        <p:spPr>
          <a:xfrm>
            <a:off x="6645016" y="1483373"/>
            <a:ext cx="2141175" cy="1308525"/>
          </a:xfrm>
          <a:prstGeom prst="roundRect">
            <a:avLst/>
          </a:prstGeom>
          <a:solidFill>
            <a:srgbClr val="E69F00"/>
          </a:solidFill>
          <a:ln>
            <a:solidFill>
              <a:srgbClr val="FFC6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6B57D98-CC75-C300-CC6D-CC9A8FBBB7B4}"/>
              </a:ext>
            </a:extLst>
          </p:cNvPr>
          <p:cNvSpPr txBox="1"/>
          <p:nvPr/>
        </p:nvSpPr>
        <p:spPr>
          <a:xfrm>
            <a:off x="6645017" y="1468460"/>
            <a:ext cx="2141174" cy="1323439"/>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False negatives rise from 7% to 33% of all variants called</a:t>
            </a:r>
            <a:endParaRPr lang="en-US" sz="24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78463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Variants are increasingly missed as divergence goes up</a:t>
            </a:r>
          </a:p>
        </p:txBody>
      </p:sp>
      <p:pic>
        <p:nvPicPr>
          <p:cNvPr id="3" name="Picture 2">
            <a:extLst>
              <a:ext uri="{FF2B5EF4-FFF2-40B4-BE49-F238E27FC236}">
                <a16:creationId xmlns:a16="http://schemas.microsoft.com/office/drawing/2014/main" id="{A61B438A-2ECA-B1FD-4865-BE8AF0BD549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17304" y="1256194"/>
            <a:ext cx="5757488" cy="3598429"/>
          </a:xfrm>
          <a:prstGeom prst="rect">
            <a:avLst/>
          </a:prstGeom>
        </p:spPr>
      </p:pic>
      <p:sp>
        <p:nvSpPr>
          <p:cNvPr id="4" name="Rectangle: Rounded Corners 3">
            <a:extLst>
              <a:ext uri="{FF2B5EF4-FFF2-40B4-BE49-F238E27FC236}">
                <a16:creationId xmlns:a16="http://schemas.microsoft.com/office/drawing/2014/main" id="{E1FA0B7B-F443-1A58-9972-30B2C511049E}"/>
              </a:ext>
            </a:extLst>
          </p:cNvPr>
          <p:cNvSpPr/>
          <p:nvPr/>
        </p:nvSpPr>
        <p:spPr>
          <a:xfrm>
            <a:off x="6645016" y="1483373"/>
            <a:ext cx="2141175" cy="1308525"/>
          </a:xfrm>
          <a:prstGeom prst="roundRect">
            <a:avLst/>
          </a:prstGeom>
          <a:solidFill>
            <a:srgbClr val="E69F00"/>
          </a:solidFill>
          <a:ln>
            <a:solidFill>
              <a:srgbClr val="FFC6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6B57D98-CC75-C300-CC6D-CC9A8FBBB7B4}"/>
              </a:ext>
            </a:extLst>
          </p:cNvPr>
          <p:cNvSpPr txBox="1"/>
          <p:nvPr/>
        </p:nvSpPr>
        <p:spPr>
          <a:xfrm>
            <a:off x="6645017" y="1468460"/>
            <a:ext cx="2141174" cy="1323439"/>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False negatives rise from 7% to 33% of all variants called</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5" name="Rectangle: Rounded Corners 4">
            <a:extLst>
              <a:ext uri="{FF2B5EF4-FFF2-40B4-BE49-F238E27FC236}">
                <a16:creationId xmlns:a16="http://schemas.microsoft.com/office/drawing/2014/main" id="{86D25B08-5933-F6BD-E563-BAE7E322C1A6}"/>
              </a:ext>
            </a:extLst>
          </p:cNvPr>
          <p:cNvSpPr/>
          <p:nvPr/>
        </p:nvSpPr>
        <p:spPr>
          <a:xfrm>
            <a:off x="6645018" y="3256417"/>
            <a:ext cx="2141175" cy="1308526"/>
          </a:xfrm>
          <a:prstGeom prst="roundRect">
            <a:avLst/>
          </a:prstGeom>
          <a:solidFill>
            <a:srgbClr val="E69F00"/>
          </a:solidFill>
          <a:ln>
            <a:solidFill>
              <a:srgbClr val="FFC6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A1B1DAB-799D-8293-54EA-A21F686DE17E}"/>
              </a:ext>
            </a:extLst>
          </p:cNvPr>
          <p:cNvSpPr txBox="1"/>
          <p:nvPr/>
        </p:nvSpPr>
        <p:spPr>
          <a:xfrm>
            <a:off x="6645019" y="3241504"/>
            <a:ext cx="2141172" cy="1323439"/>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The proportion of false positives is small and does not increase</a:t>
            </a:r>
            <a:endParaRPr lang="en-US" sz="24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732002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Iterative mapping to mitigate the effects of reference bias</a:t>
            </a:r>
          </a:p>
        </p:txBody>
      </p:sp>
      <p:sp>
        <p:nvSpPr>
          <p:cNvPr id="9" name="Rectangle: Rounded Corners 8">
            <a:extLst>
              <a:ext uri="{FF2B5EF4-FFF2-40B4-BE49-F238E27FC236}">
                <a16:creationId xmlns:a16="http://schemas.microsoft.com/office/drawing/2014/main" id="{835D16D5-69F5-AA86-90DD-9CC6701BBE0C}"/>
              </a:ext>
            </a:extLst>
          </p:cNvPr>
          <p:cNvSpPr/>
          <p:nvPr/>
        </p:nvSpPr>
        <p:spPr>
          <a:xfrm>
            <a:off x="4356178" y="2318468"/>
            <a:ext cx="1414197" cy="857250"/>
          </a:xfrm>
          <a:prstGeom prst="roundRect">
            <a:avLst/>
          </a:prstGeom>
          <a:noFill/>
          <a:ln>
            <a:solidFill>
              <a:schemeClr val="accent3"/>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6FE1F8A-CBF8-F59E-5B34-805CCBDE459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21702" y="1538178"/>
            <a:ext cx="5478278" cy="2882199"/>
          </a:xfrm>
          <a:prstGeom prst="rect">
            <a:avLst/>
          </a:prstGeom>
        </p:spPr>
      </p:pic>
    </p:spTree>
    <p:extLst>
      <p:ext uri="{BB962C8B-B14F-4D97-AF65-F5344CB8AC3E}">
        <p14:creationId xmlns:p14="http://schemas.microsoft.com/office/powerpoint/2010/main" val="1285321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3649FF-E7E2-2579-061C-B5D0A89B70C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 y="1677014"/>
            <a:ext cx="9143997" cy="2793011"/>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Iterative mapping to mitigate the effects of reference bias</a:t>
            </a:r>
          </a:p>
        </p:txBody>
      </p:sp>
    </p:spTree>
    <p:extLst>
      <p:ext uri="{BB962C8B-B14F-4D97-AF65-F5344CB8AC3E}">
        <p14:creationId xmlns:p14="http://schemas.microsoft.com/office/powerpoint/2010/main" val="2683315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3649FF-E7E2-2579-061C-B5D0A89B70C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1678284"/>
            <a:ext cx="9144000" cy="2790470"/>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Iterative mapping to mitigate the effects of reference bias</a:t>
            </a:r>
          </a:p>
        </p:txBody>
      </p:sp>
    </p:spTree>
    <p:extLst>
      <p:ext uri="{BB962C8B-B14F-4D97-AF65-F5344CB8AC3E}">
        <p14:creationId xmlns:p14="http://schemas.microsoft.com/office/powerpoint/2010/main" val="3953693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3649FF-E7E2-2579-061C-B5D0A89B70C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1678284"/>
            <a:ext cx="9144000" cy="2790470"/>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Iterative mapping to mitigate the effects of reference bias</a:t>
            </a:r>
          </a:p>
        </p:txBody>
      </p:sp>
    </p:spTree>
    <p:extLst>
      <p:ext uri="{BB962C8B-B14F-4D97-AF65-F5344CB8AC3E}">
        <p14:creationId xmlns:p14="http://schemas.microsoft.com/office/powerpoint/2010/main" val="4114096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3649FF-E7E2-2579-061C-B5D0A89B70C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1678284"/>
            <a:ext cx="9143999" cy="2790470"/>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Iterative mapping to mitigate the effects of reference bias</a:t>
            </a:r>
          </a:p>
        </p:txBody>
      </p:sp>
    </p:spTree>
    <p:extLst>
      <p:ext uri="{BB962C8B-B14F-4D97-AF65-F5344CB8AC3E}">
        <p14:creationId xmlns:p14="http://schemas.microsoft.com/office/powerpoint/2010/main" val="3257897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EA7ABF5-B989-64D7-AEA1-DC0BFD4E93B9}"/>
              </a:ext>
            </a:extLst>
          </p:cNvPr>
          <p:cNvPicPr>
            <a:picLocks noChangeAspect="1"/>
          </p:cNvPicPr>
          <p:nvPr/>
        </p:nvPicPr>
        <p:blipFill>
          <a:blip r:embed="rId3"/>
          <a:stretch>
            <a:fillRect/>
          </a:stretch>
        </p:blipFill>
        <p:spPr>
          <a:xfrm>
            <a:off x="849663" y="1149470"/>
            <a:ext cx="3380625" cy="3813031"/>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Iterative mapping increases per site divergence estimates in mapped samples</a:t>
            </a:r>
          </a:p>
        </p:txBody>
      </p:sp>
      <p:sp>
        <p:nvSpPr>
          <p:cNvPr id="5" name="TextBox 4">
            <a:extLst>
              <a:ext uri="{FF2B5EF4-FFF2-40B4-BE49-F238E27FC236}">
                <a16:creationId xmlns:a16="http://schemas.microsoft.com/office/drawing/2014/main" id="{D3F35544-97B0-7915-F1A9-ACF74DE0E641}"/>
              </a:ext>
            </a:extLst>
          </p:cNvPr>
          <p:cNvSpPr txBox="1"/>
          <p:nvPr/>
        </p:nvSpPr>
        <p:spPr>
          <a:xfrm>
            <a:off x="127819" y="4700891"/>
            <a:ext cx="5368413" cy="261610"/>
          </a:xfrm>
          <a:prstGeom prst="rect">
            <a:avLst/>
          </a:prstGeom>
          <a:noFill/>
        </p:spPr>
        <p:txBody>
          <a:bodyPr wrap="square" rtlCol="0">
            <a:spAutoFit/>
          </a:bodyPr>
          <a:lstStyle/>
          <a:p>
            <a:r>
              <a:rPr lang="en-US" sz="1100" i="1" dirty="0">
                <a:solidFill>
                  <a:schemeClr val="bg1">
                    <a:lumMod val="65000"/>
                  </a:schemeClr>
                </a:solidFill>
              </a:rPr>
              <a:t>Source: Sarver et al. 2017, GBE</a:t>
            </a:r>
            <a:endParaRPr lang="en-US" i="1" dirty="0">
              <a:solidFill>
                <a:schemeClr val="bg1">
                  <a:lumMod val="65000"/>
                </a:schemeClr>
              </a:solidFill>
            </a:endParaRPr>
          </a:p>
        </p:txBody>
      </p:sp>
      <p:sp>
        <p:nvSpPr>
          <p:cNvPr id="8" name="Rectangle 7">
            <a:extLst>
              <a:ext uri="{FF2B5EF4-FFF2-40B4-BE49-F238E27FC236}">
                <a16:creationId xmlns:a16="http://schemas.microsoft.com/office/drawing/2014/main" id="{5A0813F8-236A-D45E-751B-814E3A4ACCD4}"/>
              </a:ext>
            </a:extLst>
          </p:cNvPr>
          <p:cNvSpPr/>
          <p:nvPr/>
        </p:nvSpPr>
        <p:spPr>
          <a:xfrm>
            <a:off x="997113" y="1149470"/>
            <a:ext cx="242761" cy="2616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38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BB71D2-A162-4C8B-2D9B-BE3C7AAEC1C4}"/>
              </a:ext>
            </a:extLst>
          </p:cNvPr>
          <p:cNvPicPr>
            <a:picLocks noChangeAspect="1"/>
          </p:cNvPicPr>
          <p:nvPr/>
        </p:nvPicPr>
        <p:blipFill>
          <a:blip r:embed="rId3"/>
          <a:stretch>
            <a:fillRect/>
          </a:stretch>
        </p:blipFill>
        <p:spPr>
          <a:xfrm>
            <a:off x="849663" y="1149470"/>
            <a:ext cx="3380625" cy="3813031"/>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Iterative mapping increases per site divergence estimates in mapped samples</a:t>
            </a:r>
          </a:p>
        </p:txBody>
      </p:sp>
      <p:sp>
        <p:nvSpPr>
          <p:cNvPr id="5" name="TextBox 4">
            <a:extLst>
              <a:ext uri="{FF2B5EF4-FFF2-40B4-BE49-F238E27FC236}">
                <a16:creationId xmlns:a16="http://schemas.microsoft.com/office/drawing/2014/main" id="{D3F35544-97B0-7915-F1A9-ACF74DE0E641}"/>
              </a:ext>
            </a:extLst>
          </p:cNvPr>
          <p:cNvSpPr txBox="1"/>
          <p:nvPr/>
        </p:nvSpPr>
        <p:spPr>
          <a:xfrm>
            <a:off x="127819" y="4700891"/>
            <a:ext cx="5368413" cy="261610"/>
          </a:xfrm>
          <a:prstGeom prst="rect">
            <a:avLst/>
          </a:prstGeom>
          <a:noFill/>
        </p:spPr>
        <p:txBody>
          <a:bodyPr wrap="square" rtlCol="0">
            <a:spAutoFit/>
          </a:bodyPr>
          <a:lstStyle/>
          <a:p>
            <a:r>
              <a:rPr lang="en-US" sz="1100" i="1" dirty="0">
                <a:solidFill>
                  <a:schemeClr val="bg1">
                    <a:lumMod val="65000"/>
                  </a:schemeClr>
                </a:solidFill>
              </a:rPr>
              <a:t>Source: Sarver et al. 2017, GBE</a:t>
            </a:r>
            <a:endParaRPr lang="en-US" i="1" dirty="0">
              <a:solidFill>
                <a:schemeClr val="bg1">
                  <a:lumMod val="65000"/>
                </a:schemeClr>
              </a:solidFill>
            </a:endParaRPr>
          </a:p>
        </p:txBody>
      </p:sp>
      <p:pic>
        <p:nvPicPr>
          <p:cNvPr id="7" name="Picture 6" descr="A picture containing clock, green, digital clock, rectangle&#10;&#10;Description automatically generated">
            <a:extLst>
              <a:ext uri="{FF2B5EF4-FFF2-40B4-BE49-F238E27FC236}">
                <a16:creationId xmlns:a16="http://schemas.microsoft.com/office/drawing/2014/main" id="{AE898014-68D9-E819-0D41-7C05E4263A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7339" y="2175603"/>
            <a:ext cx="3050697" cy="974528"/>
          </a:xfrm>
          <a:prstGeom prst="rect">
            <a:avLst/>
          </a:prstGeom>
        </p:spPr>
      </p:pic>
      <p:sp>
        <p:nvSpPr>
          <p:cNvPr id="3" name="Rectangle 2">
            <a:extLst>
              <a:ext uri="{FF2B5EF4-FFF2-40B4-BE49-F238E27FC236}">
                <a16:creationId xmlns:a16="http://schemas.microsoft.com/office/drawing/2014/main" id="{26A1F227-5A0B-F571-0E15-C7225BAC7316}"/>
              </a:ext>
            </a:extLst>
          </p:cNvPr>
          <p:cNvSpPr/>
          <p:nvPr/>
        </p:nvSpPr>
        <p:spPr>
          <a:xfrm>
            <a:off x="997113" y="1149470"/>
            <a:ext cx="242761" cy="2616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DFEF54F-77BE-BAC5-E71A-8B728B7F9335}"/>
              </a:ext>
            </a:extLst>
          </p:cNvPr>
          <p:cNvSpPr txBox="1"/>
          <p:nvPr/>
        </p:nvSpPr>
        <p:spPr>
          <a:xfrm>
            <a:off x="5066868" y="3150131"/>
            <a:ext cx="3571638" cy="307777"/>
          </a:xfrm>
          <a:prstGeom prst="rect">
            <a:avLst/>
          </a:prstGeom>
          <a:noFill/>
        </p:spPr>
        <p:txBody>
          <a:bodyPr wrap="square">
            <a:spAutoFit/>
          </a:bodyPr>
          <a:lstStyle/>
          <a:p>
            <a:r>
              <a:rPr lang="en-US" sz="1400" dirty="0">
                <a:hlinkClick r:id="rId5"/>
              </a:rPr>
              <a:t>https://github.com/goodest-goodlab/pseudo-it</a:t>
            </a:r>
            <a:r>
              <a:rPr lang="en-US" sz="1400" dirty="0"/>
              <a:t> </a:t>
            </a:r>
          </a:p>
        </p:txBody>
      </p:sp>
    </p:spTree>
    <p:extLst>
      <p:ext uri="{BB962C8B-B14F-4D97-AF65-F5344CB8AC3E}">
        <p14:creationId xmlns:p14="http://schemas.microsoft.com/office/powerpoint/2010/main" val="1556427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clock, screenshot&#10;&#10;Description automatically generated">
            <a:extLst>
              <a:ext uri="{FF2B5EF4-FFF2-40B4-BE49-F238E27FC236}">
                <a16:creationId xmlns:a16="http://schemas.microsoft.com/office/drawing/2014/main" id="{EBB7244D-37CB-448B-E183-7EB5DC936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1653" y="293842"/>
            <a:ext cx="6255447" cy="4555816"/>
          </a:xfrm>
          <a:prstGeom prst="rect">
            <a:avLst/>
          </a:prstGeom>
        </p:spPr>
      </p:pic>
      <p:sp>
        <p:nvSpPr>
          <p:cNvPr id="10" name="Title 1">
            <a:extLst>
              <a:ext uri="{FF2B5EF4-FFF2-40B4-BE49-F238E27FC236}">
                <a16:creationId xmlns:a16="http://schemas.microsoft.com/office/drawing/2014/main" id="{5D2DF179-3803-CAB5-1BEA-C56491041075}"/>
              </a:ext>
            </a:extLst>
          </p:cNvPr>
          <p:cNvSpPr>
            <a:spLocks noGrp="1"/>
          </p:cNvSpPr>
          <p:nvPr>
            <p:ph type="title"/>
          </p:nvPr>
        </p:nvSpPr>
        <p:spPr>
          <a:xfrm>
            <a:off x="219075" y="155909"/>
            <a:ext cx="4352925" cy="1859008"/>
          </a:xfrm>
        </p:spPr>
        <p:txBody>
          <a:bodyPr>
            <a:normAutofit fontScale="90000"/>
          </a:bodyPr>
          <a:lstStyle/>
          <a:p>
            <a:r>
              <a:rPr lang="en-US" dirty="0"/>
              <a:t>Samples mapped to the reference have varied levels of divergence from it</a:t>
            </a:r>
          </a:p>
        </p:txBody>
      </p:sp>
      <p:sp>
        <p:nvSpPr>
          <p:cNvPr id="2" name="Rectangle 1">
            <a:extLst>
              <a:ext uri="{FF2B5EF4-FFF2-40B4-BE49-F238E27FC236}">
                <a16:creationId xmlns:a16="http://schemas.microsoft.com/office/drawing/2014/main" id="{6CA0A83A-31FF-739F-550B-CEAFD557F0A2}"/>
              </a:ext>
            </a:extLst>
          </p:cNvPr>
          <p:cNvSpPr/>
          <p:nvPr/>
        </p:nvSpPr>
        <p:spPr>
          <a:xfrm>
            <a:off x="2521653" y="4304963"/>
            <a:ext cx="6371494" cy="5446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6D1F672B-A22C-CB85-0BF7-55290DE2EA56}"/>
              </a:ext>
            </a:extLst>
          </p:cNvPr>
          <p:cNvSpPr/>
          <p:nvPr/>
        </p:nvSpPr>
        <p:spPr>
          <a:xfrm>
            <a:off x="3904783" y="3355191"/>
            <a:ext cx="761053" cy="42293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3093017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6783-D51E-FFA8-F08A-CCF72550A0D8}"/>
              </a:ext>
            </a:extLst>
          </p:cNvPr>
          <p:cNvSpPr>
            <a:spLocks noGrp="1"/>
          </p:cNvSpPr>
          <p:nvPr>
            <p:ph type="title"/>
          </p:nvPr>
        </p:nvSpPr>
        <p:spPr>
          <a:xfrm>
            <a:off x="5648241" y="234668"/>
            <a:ext cx="3495759" cy="857250"/>
          </a:xfrm>
        </p:spPr>
        <p:txBody>
          <a:bodyPr>
            <a:normAutofit fontScale="90000"/>
          </a:bodyPr>
          <a:lstStyle/>
          <a:p>
            <a:r>
              <a:rPr lang="en-US" dirty="0"/>
              <a:t>Reference bias simulations</a:t>
            </a:r>
          </a:p>
        </p:txBody>
      </p:sp>
      <p:pic>
        <p:nvPicPr>
          <p:cNvPr id="5" name="Picture 4" descr="A picture containing text, screenshot, font, design&#10;&#10;Description automatically generated">
            <a:extLst>
              <a:ext uri="{FF2B5EF4-FFF2-40B4-BE49-F238E27FC236}">
                <a16:creationId xmlns:a16="http://schemas.microsoft.com/office/drawing/2014/main" id="{44FAC90C-4AF9-201C-B04F-1DFB57D8B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268" y="261298"/>
            <a:ext cx="2195409" cy="4620904"/>
          </a:xfrm>
          <a:prstGeom prst="rect">
            <a:avLst/>
          </a:prstGeom>
          <a:ln>
            <a:noFill/>
          </a:ln>
        </p:spPr>
      </p:pic>
      <p:sp>
        <p:nvSpPr>
          <p:cNvPr id="6" name="TextBox 5">
            <a:extLst>
              <a:ext uri="{FF2B5EF4-FFF2-40B4-BE49-F238E27FC236}">
                <a16:creationId xmlns:a16="http://schemas.microsoft.com/office/drawing/2014/main" id="{E12DF0AC-5C30-1CAD-49CA-6B45C1CC06B8}"/>
              </a:ext>
            </a:extLst>
          </p:cNvPr>
          <p:cNvSpPr txBox="1"/>
          <p:nvPr/>
        </p:nvSpPr>
        <p:spPr>
          <a:xfrm>
            <a:off x="2856499" y="396443"/>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0.02, 0.04, 0.06, 0.08, 0.10</a:t>
            </a:r>
          </a:p>
        </p:txBody>
      </p:sp>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Tree>
    <p:extLst>
      <p:ext uri="{BB962C8B-B14F-4D97-AF65-F5344CB8AC3E}">
        <p14:creationId xmlns:p14="http://schemas.microsoft.com/office/powerpoint/2010/main" val="7053211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5AB5AB-FED5-A518-E967-0A5DD176D1F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0269" y="261298"/>
            <a:ext cx="8043463" cy="4609928"/>
          </a:xfrm>
          <a:prstGeom prst="rect">
            <a:avLst/>
          </a:prstGeom>
          <a:ln>
            <a:noFill/>
          </a:ln>
        </p:spPr>
      </p:pic>
      <p:sp>
        <p:nvSpPr>
          <p:cNvPr id="2" name="Title 1">
            <a:extLst>
              <a:ext uri="{FF2B5EF4-FFF2-40B4-BE49-F238E27FC236}">
                <a16:creationId xmlns:a16="http://schemas.microsoft.com/office/drawing/2014/main" id="{12976783-D51E-FFA8-F08A-CCF72550A0D8}"/>
              </a:ext>
            </a:extLst>
          </p:cNvPr>
          <p:cNvSpPr>
            <a:spLocks noGrp="1"/>
          </p:cNvSpPr>
          <p:nvPr>
            <p:ph type="title"/>
          </p:nvPr>
        </p:nvSpPr>
        <p:spPr>
          <a:xfrm>
            <a:off x="5648241" y="129471"/>
            <a:ext cx="3495759" cy="1608899"/>
          </a:xfrm>
        </p:spPr>
        <p:txBody>
          <a:bodyPr>
            <a:noAutofit/>
          </a:bodyPr>
          <a:lstStyle/>
          <a:p>
            <a:r>
              <a:rPr lang="en-US" sz="3200" dirty="0"/>
              <a:t>Reference bias simulations with iterative mapping</a:t>
            </a:r>
          </a:p>
        </p:txBody>
      </p:sp>
      <p:sp>
        <p:nvSpPr>
          <p:cNvPr id="6" name="TextBox 5">
            <a:extLst>
              <a:ext uri="{FF2B5EF4-FFF2-40B4-BE49-F238E27FC236}">
                <a16:creationId xmlns:a16="http://schemas.microsoft.com/office/drawing/2014/main" id="{E12DF0AC-5C30-1CAD-49CA-6B45C1CC06B8}"/>
              </a:ext>
            </a:extLst>
          </p:cNvPr>
          <p:cNvSpPr txBox="1"/>
          <p:nvPr/>
        </p:nvSpPr>
        <p:spPr>
          <a:xfrm>
            <a:off x="2856499" y="396443"/>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0.02, 0.04, 0.06, 0.08, 0.10</a:t>
            </a:r>
          </a:p>
        </p:txBody>
      </p:sp>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
        <p:nvSpPr>
          <p:cNvPr id="4" name="TextBox 3">
            <a:extLst>
              <a:ext uri="{FF2B5EF4-FFF2-40B4-BE49-F238E27FC236}">
                <a16:creationId xmlns:a16="http://schemas.microsoft.com/office/drawing/2014/main" id="{57DD0213-DB77-4EA7-FFB8-D1D0BF485FA6}"/>
              </a:ext>
            </a:extLst>
          </p:cNvPr>
          <p:cNvSpPr txBox="1"/>
          <p:nvPr/>
        </p:nvSpPr>
        <p:spPr>
          <a:xfrm>
            <a:off x="1196283" y="4821705"/>
            <a:ext cx="1012843" cy="369332"/>
          </a:xfrm>
          <a:prstGeom prst="rect">
            <a:avLst/>
          </a:prstGeom>
          <a:noFill/>
        </p:spPr>
        <p:txBody>
          <a:bodyPr wrap="square" rtlCol="0">
            <a:spAutoFit/>
          </a:bodyPr>
          <a:lstStyle/>
          <a:p>
            <a:pPr algn="l"/>
            <a:r>
              <a:rPr lang="en-US" dirty="0" err="1">
                <a:latin typeface="Source Sans Pro" panose="020B0503030403020204" pitchFamily="34" charset="0"/>
                <a:ea typeface="Source Sans Pro" panose="020B0503030403020204" pitchFamily="34" charset="0"/>
              </a:rPr>
              <a:t>bcftools</a:t>
            </a:r>
            <a:endParaRPr lang="en-US" dirty="0">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D8E68ABD-ABB3-D6E9-B915-3B163375409E}"/>
              </a:ext>
            </a:extLst>
          </p:cNvPr>
          <p:cNvSpPr txBox="1"/>
          <p:nvPr/>
        </p:nvSpPr>
        <p:spPr>
          <a:xfrm>
            <a:off x="3388205" y="4820557"/>
            <a:ext cx="2367590"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 minimap2</a:t>
            </a:r>
          </a:p>
        </p:txBody>
      </p:sp>
    </p:spTree>
    <p:extLst>
      <p:ext uri="{BB962C8B-B14F-4D97-AF65-F5344CB8AC3E}">
        <p14:creationId xmlns:p14="http://schemas.microsoft.com/office/powerpoint/2010/main" val="1350449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8671" y="924311"/>
            <a:ext cx="6662483" cy="4164052"/>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Read mapping accuracy with iterative mapping</a:t>
            </a:r>
          </a:p>
        </p:txBody>
      </p:sp>
      <p:sp>
        <p:nvSpPr>
          <p:cNvPr id="3" name="Rectangle 2">
            <a:extLst>
              <a:ext uri="{FF2B5EF4-FFF2-40B4-BE49-F238E27FC236}">
                <a16:creationId xmlns:a16="http://schemas.microsoft.com/office/drawing/2014/main" id="{827896FB-8585-FE51-2A3F-63C7C3B7D13B}"/>
              </a:ext>
            </a:extLst>
          </p:cNvPr>
          <p:cNvSpPr/>
          <p:nvPr/>
        </p:nvSpPr>
        <p:spPr>
          <a:xfrm>
            <a:off x="582627" y="1149069"/>
            <a:ext cx="6138527" cy="27108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160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8671" y="924311"/>
            <a:ext cx="6662483" cy="4164052"/>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80% of reads map correctly at 2% divergence regardless of iterative mapping</a:t>
            </a:r>
          </a:p>
        </p:txBody>
      </p:sp>
      <p:sp>
        <p:nvSpPr>
          <p:cNvPr id="3" name="Rectangle 2">
            <a:extLst>
              <a:ext uri="{FF2B5EF4-FFF2-40B4-BE49-F238E27FC236}">
                <a16:creationId xmlns:a16="http://schemas.microsoft.com/office/drawing/2014/main" id="{827896FB-8585-FE51-2A3F-63C7C3B7D13B}"/>
              </a:ext>
            </a:extLst>
          </p:cNvPr>
          <p:cNvSpPr/>
          <p:nvPr/>
        </p:nvSpPr>
        <p:spPr>
          <a:xfrm>
            <a:off x="2557083" y="1149069"/>
            <a:ext cx="4164071" cy="27108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BD4E07B-EF78-1FEB-F171-874E0E9A5ACA}"/>
              </a:ext>
            </a:extLst>
          </p:cNvPr>
          <p:cNvSpPr/>
          <p:nvPr/>
        </p:nvSpPr>
        <p:spPr>
          <a:xfrm>
            <a:off x="582628" y="2571749"/>
            <a:ext cx="1869260" cy="12881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53958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8671" y="924311"/>
            <a:ext cx="6662483" cy="4164052"/>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Roughly 5% more reads are mapped correctly after iterative mapping at 10% divergence</a:t>
            </a:r>
          </a:p>
        </p:txBody>
      </p:sp>
      <p:sp>
        <p:nvSpPr>
          <p:cNvPr id="4" name="Rectangle 3">
            <a:extLst>
              <a:ext uri="{FF2B5EF4-FFF2-40B4-BE49-F238E27FC236}">
                <a16:creationId xmlns:a16="http://schemas.microsoft.com/office/drawing/2014/main" id="{5A0F71C3-F3B2-CE1A-C676-478A2E3918D1}"/>
              </a:ext>
            </a:extLst>
          </p:cNvPr>
          <p:cNvSpPr/>
          <p:nvPr/>
        </p:nvSpPr>
        <p:spPr>
          <a:xfrm>
            <a:off x="2557083" y="2652327"/>
            <a:ext cx="4164071" cy="12075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F175E6B-E84F-8C84-2B98-A80E2964F488}"/>
              </a:ext>
            </a:extLst>
          </p:cNvPr>
          <p:cNvSpPr/>
          <p:nvPr/>
        </p:nvSpPr>
        <p:spPr>
          <a:xfrm>
            <a:off x="582628" y="2571749"/>
            <a:ext cx="1869260" cy="12881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1D444AD-FC9D-B227-9116-59528C744EE9}"/>
              </a:ext>
            </a:extLst>
          </p:cNvPr>
          <p:cNvSpPr/>
          <p:nvPr/>
        </p:nvSpPr>
        <p:spPr>
          <a:xfrm>
            <a:off x="4572001" y="1177774"/>
            <a:ext cx="2149154" cy="15370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75216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8671" y="924311"/>
            <a:ext cx="6662483" cy="4164052"/>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Roughly 5% more reads are mapped correctly after iterative mapping at 10% divergence</a:t>
            </a:r>
          </a:p>
        </p:txBody>
      </p:sp>
    </p:spTree>
    <p:extLst>
      <p:ext uri="{BB962C8B-B14F-4D97-AF65-F5344CB8AC3E}">
        <p14:creationId xmlns:p14="http://schemas.microsoft.com/office/powerpoint/2010/main" val="4205595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8671" y="924311"/>
            <a:ext cx="6662483" cy="4164052"/>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Roughly 5% more reads are mapped correctly after iterative mapping at 10% divergence</a:t>
            </a:r>
          </a:p>
        </p:txBody>
      </p:sp>
      <p:sp>
        <p:nvSpPr>
          <p:cNvPr id="3" name="Rectangle: Rounded Corners 2">
            <a:extLst>
              <a:ext uri="{FF2B5EF4-FFF2-40B4-BE49-F238E27FC236}">
                <a16:creationId xmlns:a16="http://schemas.microsoft.com/office/drawing/2014/main" id="{1F3A9F00-6E21-4789-49D4-60F442CF8802}"/>
              </a:ext>
            </a:extLst>
          </p:cNvPr>
          <p:cNvSpPr/>
          <p:nvPr/>
        </p:nvSpPr>
        <p:spPr>
          <a:xfrm>
            <a:off x="2516623" y="2555566"/>
            <a:ext cx="2120113" cy="1854593"/>
          </a:xfrm>
          <a:prstGeom prst="roundRect">
            <a:avLst/>
          </a:prstGeom>
          <a:noFill/>
          <a:ln w="635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7178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8671" y="924311"/>
            <a:ext cx="6662483" cy="4164052"/>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Roughly 5% more reads are mapped correctly after iterative mapping at 10% divergence</a:t>
            </a:r>
          </a:p>
        </p:txBody>
      </p:sp>
      <p:sp>
        <p:nvSpPr>
          <p:cNvPr id="3" name="Rectangle: Rounded Corners 2">
            <a:extLst>
              <a:ext uri="{FF2B5EF4-FFF2-40B4-BE49-F238E27FC236}">
                <a16:creationId xmlns:a16="http://schemas.microsoft.com/office/drawing/2014/main" id="{BED04DE4-EC80-2EF3-0ED8-F66FA16D6D71}"/>
              </a:ext>
            </a:extLst>
          </p:cNvPr>
          <p:cNvSpPr/>
          <p:nvPr/>
        </p:nvSpPr>
        <p:spPr>
          <a:xfrm>
            <a:off x="6951058" y="1304747"/>
            <a:ext cx="2061441" cy="1218452"/>
          </a:xfrm>
          <a:prstGeom prst="roundRect">
            <a:avLst/>
          </a:prstGeom>
          <a:solidFill>
            <a:srgbClr val="D55E00"/>
          </a:solidFill>
          <a:ln>
            <a:solidFill>
              <a:srgbClr val="FF9A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E3BEE53-9347-B62F-2C01-CC2B2EA6C9C1}"/>
              </a:ext>
            </a:extLst>
          </p:cNvPr>
          <p:cNvSpPr txBox="1"/>
          <p:nvPr/>
        </p:nvSpPr>
        <p:spPr>
          <a:xfrm>
            <a:off x="6967241" y="1260345"/>
            <a:ext cx="2061442" cy="1323439"/>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Percentage of unmapped reads increases from 41 to 46</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8" name="Rectangle: Rounded Corners 7">
            <a:extLst>
              <a:ext uri="{FF2B5EF4-FFF2-40B4-BE49-F238E27FC236}">
                <a16:creationId xmlns:a16="http://schemas.microsoft.com/office/drawing/2014/main" id="{FA8389FE-050C-A89E-EAAA-CBE937B5BA9B}"/>
              </a:ext>
            </a:extLst>
          </p:cNvPr>
          <p:cNvSpPr/>
          <p:nvPr/>
        </p:nvSpPr>
        <p:spPr>
          <a:xfrm>
            <a:off x="2516623" y="2555566"/>
            <a:ext cx="2120113" cy="1854593"/>
          </a:xfrm>
          <a:prstGeom prst="roundRect">
            <a:avLst/>
          </a:prstGeom>
          <a:noFill/>
          <a:ln w="635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73115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8671" y="924311"/>
            <a:ext cx="6662483" cy="4164052"/>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Roughly 5% more reads are mapped correctly after iterative mapping at 10% divergence</a:t>
            </a:r>
          </a:p>
        </p:txBody>
      </p:sp>
      <p:sp>
        <p:nvSpPr>
          <p:cNvPr id="3" name="Rectangle: Rounded Corners 2">
            <a:extLst>
              <a:ext uri="{FF2B5EF4-FFF2-40B4-BE49-F238E27FC236}">
                <a16:creationId xmlns:a16="http://schemas.microsoft.com/office/drawing/2014/main" id="{BED04DE4-EC80-2EF3-0ED8-F66FA16D6D71}"/>
              </a:ext>
            </a:extLst>
          </p:cNvPr>
          <p:cNvSpPr/>
          <p:nvPr/>
        </p:nvSpPr>
        <p:spPr>
          <a:xfrm>
            <a:off x="6951058" y="1304747"/>
            <a:ext cx="2061441" cy="1218452"/>
          </a:xfrm>
          <a:prstGeom prst="roundRect">
            <a:avLst/>
          </a:prstGeom>
          <a:solidFill>
            <a:srgbClr val="D55E00"/>
          </a:solidFill>
          <a:ln>
            <a:solidFill>
              <a:srgbClr val="FF9A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E3BEE53-9347-B62F-2C01-CC2B2EA6C9C1}"/>
              </a:ext>
            </a:extLst>
          </p:cNvPr>
          <p:cNvSpPr txBox="1"/>
          <p:nvPr/>
        </p:nvSpPr>
        <p:spPr>
          <a:xfrm>
            <a:off x="6967241" y="1260345"/>
            <a:ext cx="2061442" cy="1323439"/>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Percentage of unmapped reads increases from 41 to 46</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6" name="Rectangle: Rounded Corners 5">
            <a:extLst>
              <a:ext uri="{FF2B5EF4-FFF2-40B4-BE49-F238E27FC236}">
                <a16:creationId xmlns:a16="http://schemas.microsoft.com/office/drawing/2014/main" id="{29416093-8BA6-C710-1D55-354C09DC774B}"/>
              </a:ext>
            </a:extLst>
          </p:cNvPr>
          <p:cNvSpPr/>
          <p:nvPr/>
        </p:nvSpPr>
        <p:spPr>
          <a:xfrm>
            <a:off x="6967242" y="2854764"/>
            <a:ext cx="2061441" cy="2112219"/>
          </a:xfrm>
          <a:prstGeom prst="roundRect">
            <a:avLst/>
          </a:prstGeom>
          <a:solidFill>
            <a:srgbClr val="D55E00"/>
          </a:solidFill>
          <a:ln>
            <a:solidFill>
              <a:srgbClr val="FF9A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D99EAD0-D182-3DC4-420E-8ED01E6D061E}"/>
              </a:ext>
            </a:extLst>
          </p:cNvPr>
          <p:cNvSpPr txBox="1"/>
          <p:nvPr/>
        </p:nvSpPr>
        <p:spPr>
          <a:xfrm>
            <a:off x="7015794" y="2804697"/>
            <a:ext cx="1931968" cy="2246769"/>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Most improvement comes from better mapping reads that were closely mapped before</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8" name="Rectangle: Rounded Corners 7">
            <a:extLst>
              <a:ext uri="{FF2B5EF4-FFF2-40B4-BE49-F238E27FC236}">
                <a16:creationId xmlns:a16="http://schemas.microsoft.com/office/drawing/2014/main" id="{FA8389FE-050C-A89E-EAAA-CBE937B5BA9B}"/>
              </a:ext>
            </a:extLst>
          </p:cNvPr>
          <p:cNvSpPr/>
          <p:nvPr/>
        </p:nvSpPr>
        <p:spPr>
          <a:xfrm>
            <a:off x="2516623" y="2555566"/>
            <a:ext cx="2120113" cy="1854593"/>
          </a:xfrm>
          <a:prstGeom prst="roundRect">
            <a:avLst/>
          </a:prstGeom>
          <a:noFill/>
          <a:ln w="635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85257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a:bodyPr>
          <a:lstStyle/>
          <a:p>
            <a:r>
              <a:rPr lang="en-US" dirty="0"/>
              <a:t>Iterative mapping and variant calling</a:t>
            </a:r>
          </a:p>
        </p:txBody>
      </p:sp>
      <p:pic>
        <p:nvPicPr>
          <p:cNvPr id="4" name="Picture 3">
            <a:extLst>
              <a:ext uri="{FF2B5EF4-FFF2-40B4-BE49-F238E27FC236}">
                <a16:creationId xmlns:a16="http://schemas.microsoft.com/office/drawing/2014/main" id="{E0050FEE-D93B-CCE2-0FFF-47493212641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982409" y="1071964"/>
            <a:ext cx="4674022" cy="3895018"/>
          </a:xfrm>
          <a:prstGeom prst="rect">
            <a:avLst/>
          </a:prstGeom>
        </p:spPr>
      </p:pic>
      <p:sp>
        <p:nvSpPr>
          <p:cNvPr id="3" name="Rectangle 2">
            <a:extLst>
              <a:ext uri="{FF2B5EF4-FFF2-40B4-BE49-F238E27FC236}">
                <a16:creationId xmlns:a16="http://schemas.microsoft.com/office/drawing/2014/main" id="{A2B64088-F3D8-3932-5736-70B5516D35DA}"/>
              </a:ext>
            </a:extLst>
          </p:cNvPr>
          <p:cNvSpPr/>
          <p:nvPr/>
        </p:nvSpPr>
        <p:spPr>
          <a:xfrm>
            <a:off x="5874106" y="2626157"/>
            <a:ext cx="1155801"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F81C7B7-E765-6F8D-D635-34766239F32A}"/>
              </a:ext>
            </a:extLst>
          </p:cNvPr>
          <p:cNvPicPr>
            <a:picLocks noChangeAspect="1"/>
          </p:cNvPicPr>
          <p:nvPr/>
        </p:nvPicPr>
        <p:blipFill>
          <a:blip r:embed="rId4"/>
          <a:stretch>
            <a:fillRect/>
          </a:stretch>
        </p:blipFill>
        <p:spPr>
          <a:xfrm>
            <a:off x="5967450" y="3467405"/>
            <a:ext cx="1051345" cy="604131"/>
          </a:xfrm>
          <a:prstGeom prst="rect">
            <a:avLst/>
          </a:prstGeom>
        </p:spPr>
      </p:pic>
    </p:spTree>
    <p:extLst>
      <p:ext uri="{BB962C8B-B14F-4D97-AF65-F5344CB8AC3E}">
        <p14:creationId xmlns:p14="http://schemas.microsoft.com/office/powerpoint/2010/main" val="118798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clock, screenshot&#10;&#10;Description automatically generated">
            <a:extLst>
              <a:ext uri="{FF2B5EF4-FFF2-40B4-BE49-F238E27FC236}">
                <a16:creationId xmlns:a16="http://schemas.microsoft.com/office/drawing/2014/main" id="{EBB7244D-37CB-448B-E183-7EB5DC936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1653" y="293842"/>
            <a:ext cx="6255447" cy="4555816"/>
          </a:xfrm>
          <a:prstGeom prst="rect">
            <a:avLst/>
          </a:prstGeom>
        </p:spPr>
      </p:pic>
      <p:sp>
        <p:nvSpPr>
          <p:cNvPr id="10" name="Title 1">
            <a:extLst>
              <a:ext uri="{FF2B5EF4-FFF2-40B4-BE49-F238E27FC236}">
                <a16:creationId xmlns:a16="http://schemas.microsoft.com/office/drawing/2014/main" id="{5D2DF179-3803-CAB5-1BEA-C56491041075}"/>
              </a:ext>
            </a:extLst>
          </p:cNvPr>
          <p:cNvSpPr>
            <a:spLocks noGrp="1"/>
          </p:cNvSpPr>
          <p:nvPr>
            <p:ph type="title"/>
          </p:nvPr>
        </p:nvSpPr>
        <p:spPr>
          <a:xfrm>
            <a:off x="219075" y="155909"/>
            <a:ext cx="4352925" cy="1859008"/>
          </a:xfrm>
        </p:spPr>
        <p:txBody>
          <a:bodyPr>
            <a:normAutofit fontScale="90000"/>
          </a:bodyPr>
          <a:lstStyle/>
          <a:p>
            <a:r>
              <a:rPr lang="en-US" dirty="0"/>
              <a:t>Samples mapped to the reference have varied levels of divergence from it</a:t>
            </a:r>
          </a:p>
        </p:txBody>
      </p:sp>
      <p:sp>
        <p:nvSpPr>
          <p:cNvPr id="11" name="Rectangle: Rounded Corners 10">
            <a:extLst>
              <a:ext uri="{FF2B5EF4-FFF2-40B4-BE49-F238E27FC236}">
                <a16:creationId xmlns:a16="http://schemas.microsoft.com/office/drawing/2014/main" id="{AFE23F32-BC49-9497-153B-01C0EA4DEAFC}"/>
              </a:ext>
            </a:extLst>
          </p:cNvPr>
          <p:cNvSpPr/>
          <p:nvPr/>
        </p:nvSpPr>
        <p:spPr>
          <a:xfrm>
            <a:off x="3904783" y="3355191"/>
            <a:ext cx="761053" cy="42293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4031858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More variants are missed at higher levels of divergence</a:t>
            </a:r>
          </a:p>
        </p:txBody>
      </p:sp>
      <p:pic>
        <p:nvPicPr>
          <p:cNvPr id="4" name="Picture 3">
            <a:extLst>
              <a:ext uri="{FF2B5EF4-FFF2-40B4-BE49-F238E27FC236}">
                <a16:creationId xmlns:a16="http://schemas.microsoft.com/office/drawing/2014/main" id="{E0050FEE-D93B-CCE2-0FFF-47493212641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982409" y="1071964"/>
            <a:ext cx="4674022" cy="3895018"/>
          </a:xfrm>
          <a:prstGeom prst="rect">
            <a:avLst/>
          </a:prstGeom>
        </p:spPr>
      </p:pic>
      <p:pic>
        <p:nvPicPr>
          <p:cNvPr id="3" name="Picture 2">
            <a:extLst>
              <a:ext uri="{FF2B5EF4-FFF2-40B4-BE49-F238E27FC236}">
                <a16:creationId xmlns:a16="http://schemas.microsoft.com/office/drawing/2014/main" id="{B810B2AF-6D61-A08D-FC68-3A7259022DD7}"/>
              </a:ext>
            </a:extLst>
          </p:cNvPr>
          <p:cNvPicPr>
            <a:picLocks noChangeAspect="1"/>
          </p:cNvPicPr>
          <p:nvPr/>
        </p:nvPicPr>
        <p:blipFill>
          <a:blip r:embed="rId4"/>
          <a:stretch>
            <a:fillRect/>
          </a:stretch>
        </p:blipFill>
        <p:spPr>
          <a:xfrm>
            <a:off x="5967450" y="3467405"/>
            <a:ext cx="1051345" cy="604131"/>
          </a:xfrm>
          <a:prstGeom prst="rect">
            <a:avLst/>
          </a:prstGeom>
        </p:spPr>
      </p:pic>
    </p:spTree>
    <p:extLst>
      <p:ext uri="{BB962C8B-B14F-4D97-AF65-F5344CB8AC3E}">
        <p14:creationId xmlns:p14="http://schemas.microsoft.com/office/powerpoint/2010/main" val="8371298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Iterative mapping makes up for some of the missed variation, but not all</a:t>
            </a:r>
          </a:p>
        </p:txBody>
      </p:sp>
      <p:pic>
        <p:nvPicPr>
          <p:cNvPr id="4" name="Picture 3">
            <a:extLst>
              <a:ext uri="{FF2B5EF4-FFF2-40B4-BE49-F238E27FC236}">
                <a16:creationId xmlns:a16="http://schemas.microsoft.com/office/drawing/2014/main" id="{E0050FEE-D93B-CCE2-0FFF-47493212641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982409" y="1071964"/>
            <a:ext cx="4674022" cy="3895018"/>
          </a:xfrm>
          <a:prstGeom prst="rect">
            <a:avLst/>
          </a:prstGeom>
        </p:spPr>
      </p:pic>
      <p:pic>
        <p:nvPicPr>
          <p:cNvPr id="5" name="Picture 4">
            <a:extLst>
              <a:ext uri="{FF2B5EF4-FFF2-40B4-BE49-F238E27FC236}">
                <a16:creationId xmlns:a16="http://schemas.microsoft.com/office/drawing/2014/main" id="{6F832531-F412-34D8-F89A-BE82F305D5A9}"/>
              </a:ext>
            </a:extLst>
          </p:cNvPr>
          <p:cNvPicPr>
            <a:picLocks noChangeAspect="1"/>
          </p:cNvPicPr>
          <p:nvPr/>
        </p:nvPicPr>
        <p:blipFill>
          <a:blip r:embed="rId4"/>
          <a:stretch>
            <a:fillRect/>
          </a:stretch>
        </p:blipFill>
        <p:spPr>
          <a:xfrm>
            <a:off x="5967450" y="3467405"/>
            <a:ext cx="1051345" cy="604131"/>
          </a:xfrm>
          <a:prstGeom prst="rect">
            <a:avLst/>
          </a:prstGeom>
        </p:spPr>
      </p:pic>
    </p:spTree>
    <p:extLst>
      <p:ext uri="{BB962C8B-B14F-4D97-AF65-F5344CB8AC3E}">
        <p14:creationId xmlns:p14="http://schemas.microsoft.com/office/powerpoint/2010/main" val="33431084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CA38C9-5653-7A8C-58C5-977689AF8E3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37727" y="95097"/>
            <a:ext cx="5806273" cy="5143500"/>
          </a:xfrm>
          <a:prstGeom prst="rect">
            <a:avLst/>
          </a:prstGeom>
        </p:spPr>
      </p:pic>
      <p:sp>
        <p:nvSpPr>
          <p:cNvPr id="2" name="Title 1">
            <a:extLst>
              <a:ext uri="{FF2B5EF4-FFF2-40B4-BE49-F238E27FC236}">
                <a16:creationId xmlns:a16="http://schemas.microsoft.com/office/drawing/2014/main" id="{D9EE1D19-87A0-285D-6661-0341EEDC9882}"/>
              </a:ext>
            </a:extLst>
          </p:cNvPr>
          <p:cNvSpPr>
            <a:spLocks noGrp="1"/>
          </p:cNvSpPr>
          <p:nvPr>
            <p:ph type="title"/>
          </p:nvPr>
        </p:nvSpPr>
        <p:spPr>
          <a:xfrm>
            <a:off x="0" y="-4078"/>
            <a:ext cx="4879619" cy="1859008"/>
          </a:xfrm>
        </p:spPr>
        <p:txBody>
          <a:bodyPr>
            <a:normAutofit fontScale="90000"/>
          </a:bodyPr>
          <a:lstStyle/>
          <a:p>
            <a:r>
              <a:rPr lang="en-US" dirty="0"/>
              <a:t>Does read mapping accurately capture variation among samples?</a:t>
            </a:r>
          </a:p>
        </p:txBody>
      </p:sp>
    </p:spTree>
    <p:extLst>
      <p:ext uri="{BB962C8B-B14F-4D97-AF65-F5344CB8AC3E}">
        <p14:creationId xmlns:p14="http://schemas.microsoft.com/office/powerpoint/2010/main" val="42442121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CA38C9-5653-7A8C-58C5-977689AF8E3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37727" y="0"/>
            <a:ext cx="5806273" cy="5143500"/>
          </a:xfrm>
          <a:prstGeom prst="rect">
            <a:avLst/>
          </a:prstGeom>
        </p:spPr>
      </p:pic>
      <p:sp>
        <p:nvSpPr>
          <p:cNvPr id="6" name="Rectangle: Rounded Corners 5">
            <a:extLst>
              <a:ext uri="{FF2B5EF4-FFF2-40B4-BE49-F238E27FC236}">
                <a16:creationId xmlns:a16="http://schemas.microsoft.com/office/drawing/2014/main" id="{5F47B044-9D1A-20FB-45FC-1CD2BAFE454F}"/>
              </a:ext>
            </a:extLst>
          </p:cNvPr>
          <p:cNvSpPr/>
          <p:nvPr/>
        </p:nvSpPr>
        <p:spPr>
          <a:xfrm>
            <a:off x="390651" y="1402446"/>
            <a:ext cx="2556425" cy="770686"/>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8A325EE-E64E-AA06-5D9C-896CBF57A72F}"/>
              </a:ext>
            </a:extLst>
          </p:cNvPr>
          <p:cNvSpPr txBox="1"/>
          <p:nvPr/>
        </p:nvSpPr>
        <p:spPr>
          <a:xfrm>
            <a:off x="390651" y="1435985"/>
            <a:ext cx="2556425"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Fewer reads are mapped correctly</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11" name="Title 1">
            <a:extLst>
              <a:ext uri="{FF2B5EF4-FFF2-40B4-BE49-F238E27FC236}">
                <a16:creationId xmlns:a16="http://schemas.microsoft.com/office/drawing/2014/main" id="{53FA55D5-7046-E0D6-61F8-426E9A77BD3F}"/>
              </a:ext>
            </a:extLst>
          </p:cNvPr>
          <p:cNvSpPr>
            <a:spLocks noGrp="1"/>
          </p:cNvSpPr>
          <p:nvPr>
            <p:ph type="title"/>
          </p:nvPr>
        </p:nvSpPr>
        <p:spPr>
          <a:xfrm>
            <a:off x="0" y="-4078"/>
            <a:ext cx="4879619" cy="1144270"/>
          </a:xfrm>
        </p:spPr>
        <p:txBody>
          <a:bodyPr>
            <a:normAutofit/>
          </a:bodyPr>
          <a:lstStyle/>
          <a:p>
            <a:r>
              <a:rPr kumimoji="0" lang="en-US" sz="3200" b="0" i="0" u="none" strike="noStrike" kern="1200" cap="none" spc="0" normalizeH="0" baseline="0" noProof="0" dirty="0">
                <a:ln>
                  <a:noFill/>
                </a:ln>
                <a:solidFill>
                  <a:prstClr val="black"/>
                </a:solidFill>
                <a:effectLst/>
                <a:uLnTx/>
                <a:uFillTx/>
                <a:latin typeface="Source Sans Pro" panose="020B0604020202020204" pitchFamily="34" charset="0"/>
                <a:ea typeface="+mj-ea"/>
                <a:cs typeface="+mj-cs"/>
              </a:rPr>
              <a:t>With increasing divergence from the reference:</a:t>
            </a:r>
            <a:endParaRPr lang="en-US" dirty="0"/>
          </a:p>
        </p:txBody>
      </p:sp>
    </p:spTree>
    <p:extLst>
      <p:ext uri="{BB962C8B-B14F-4D97-AF65-F5344CB8AC3E}">
        <p14:creationId xmlns:p14="http://schemas.microsoft.com/office/powerpoint/2010/main" val="38520468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CA38C9-5653-7A8C-58C5-977689AF8E3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37727" y="1"/>
            <a:ext cx="5806273" cy="5143499"/>
          </a:xfrm>
          <a:prstGeom prst="rect">
            <a:avLst/>
          </a:prstGeom>
        </p:spPr>
      </p:pic>
      <p:sp>
        <p:nvSpPr>
          <p:cNvPr id="8" name="Rectangle: Rounded Corners 7">
            <a:extLst>
              <a:ext uri="{FF2B5EF4-FFF2-40B4-BE49-F238E27FC236}">
                <a16:creationId xmlns:a16="http://schemas.microsoft.com/office/drawing/2014/main" id="{166E8FD1-1FD3-DE52-1BB7-8C444E9ADB50}"/>
              </a:ext>
            </a:extLst>
          </p:cNvPr>
          <p:cNvSpPr/>
          <p:nvPr/>
        </p:nvSpPr>
        <p:spPr>
          <a:xfrm>
            <a:off x="390651" y="1402446"/>
            <a:ext cx="2556425" cy="770686"/>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9783536-3B89-2638-AC9C-A88EA4EC0AD5}"/>
              </a:ext>
            </a:extLst>
          </p:cNvPr>
          <p:cNvSpPr txBox="1"/>
          <p:nvPr/>
        </p:nvSpPr>
        <p:spPr>
          <a:xfrm>
            <a:off x="390651" y="1435985"/>
            <a:ext cx="2556425"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Fewer reads are mapped correctly</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10" name="Rectangle: Rounded Corners 9">
            <a:extLst>
              <a:ext uri="{FF2B5EF4-FFF2-40B4-BE49-F238E27FC236}">
                <a16:creationId xmlns:a16="http://schemas.microsoft.com/office/drawing/2014/main" id="{4195FDB5-E558-8E52-3B40-4E00AC80473E}"/>
              </a:ext>
            </a:extLst>
          </p:cNvPr>
          <p:cNvSpPr/>
          <p:nvPr/>
        </p:nvSpPr>
        <p:spPr>
          <a:xfrm>
            <a:off x="390651" y="2348934"/>
            <a:ext cx="2556425" cy="770686"/>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9ACA01C-78B0-5AB3-7D0A-3CD9C87FFA6F}"/>
              </a:ext>
            </a:extLst>
          </p:cNvPr>
          <p:cNvSpPr txBox="1"/>
          <p:nvPr/>
        </p:nvSpPr>
        <p:spPr>
          <a:xfrm>
            <a:off x="390651" y="2382473"/>
            <a:ext cx="2556425"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More SNPs are not called</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14" name="Title 1">
            <a:extLst>
              <a:ext uri="{FF2B5EF4-FFF2-40B4-BE49-F238E27FC236}">
                <a16:creationId xmlns:a16="http://schemas.microsoft.com/office/drawing/2014/main" id="{6F9E7D07-3567-CB1A-1043-70905448D8DF}"/>
              </a:ext>
            </a:extLst>
          </p:cNvPr>
          <p:cNvSpPr>
            <a:spLocks noGrp="1"/>
          </p:cNvSpPr>
          <p:nvPr>
            <p:ph type="title"/>
          </p:nvPr>
        </p:nvSpPr>
        <p:spPr>
          <a:xfrm>
            <a:off x="0" y="-4078"/>
            <a:ext cx="4879619" cy="1144270"/>
          </a:xfrm>
        </p:spPr>
        <p:txBody>
          <a:bodyPr>
            <a:normAutofit/>
          </a:bodyPr>
          <a:lstStyle/>
          <a:p>
            <a:r>
              <a:rPr kumimoji="0" lang="en-US" sz="3200" b="0" i="0" u="none" strike="noStrike" kern="1200" cap="none" spc="0" normalizeH="0" baseline="0" noProof="0" dirty="0">
                <a:ln>
                  <a:noFill/>
                </a:ln>
                <a:solidFill>
                  <a:prstClr val="black"/>
                </a:solidFill>
                <a:effectLst/>
                <a:uLnTx/>
                <a:uFillTx/>
                <a:latin typeface="Source Sans Pro" panose="020B0604020202020204" pitchFamily="34" charset="0"/>
                <a:ea typeface="+mj-ea"/>
                <a:cs typeface="+mj-cs"/>
              </a:rPr>
              <a:t>With increasing divergence from the reference:</a:t>
            </a:r>
            <a:endParaRPr lang="en-US" dirty="0"/>
          </a:p>
        </p:txBody>
      </p:sp>
    </p:spTree>
    <p:extLst>
      <p:ext uri="{BB962C8B-B14F-4D97-AF65-F5344CB8AC3E}">
        <p14:creationId xmlns:p14="http://schemas.microsoft.com/office/powerpoint/2010/main" val="1705315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CA38C9-5653-7A8C-58C5-977689AF8E3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37728" y="1"/>
            <a:ext cx="5806272" cy="5143499"/>
          </a:xfrm>
          <a:prstGeom prst="rect">
            <a:avLst/>
          </a:prstGeom>
        </p:spPr>
      </p:pic>
      <p:sp>
        <p:nvSpPr>
          <p:cNvPr id="10" name="Rectangle: Rounded Corners 9">
            <a:extLst>
              <a:ext uri="{FF2B5EF4-FFF2-40B4-BE49-F238E27FC236}">
                <a16:creationId xmlns:a16="http://schemas.microsoft.com/office/drawing/2014/main" id="{FFFB573B-E569-330D-3604-BBDAA445305D}"/>
              </a:ext>
            </a:extLst>
          </p:cNvPr>
          <p:cNvSpPr/>
          <p:nvPr/>
        </p:nvSpPr>
        <p:spPr>
          <a:xfrm>
            <a:off x="390651" y="1402446"/>
            <a:ext cx="2556425" cy="770686"/>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4FFA9FB-ADAA-0D50-2701-3DA38A6C8AD3}"/>
              </a:ext>
            </a:extLst>
          </p:cNvPr>
          <p:cNvSpPr txBox="1"/>
          <p:nvPr/>
        </p:nvSpPr>
        <p:spPr>
          <a:xfrm>
            <a:off x="390651" y="1435985"/>
            <a:ext cx="2556425"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Fewer reads are mapped correctly</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12" name="Rectangle: Rounded Corners 11">
            <a:extLst>
              <a:ext uri="{FF2B5EF4-FFF2-40B4-BE49-F238E27FC236}">
                <a16:creationId xmlns:a16="http://schemas.microsoft.com/office/drawing/2014/main" id="{96E25CA8-9716-64CF-E95B-7CA27D6E6338}"/>
              </a:ext>
            </a:extLst>
          </p:cNvPr>
          <p:cNvSpPr/>
          <p:nvPr/>
        </p:nvSpPr>
        <p:spPr>
          <a:xfrm>
            <a:off x="390651" y="2348934"/>
            <a:ext cx="2556425" cy="770686"/>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D82AC68-99B8-9AA6-0D69-D6CFA59253A8}"/>
              </a:ext>
            </a:extLst>
          </p:cNvPr>
          <p:cNvSpPr txBox="1"/>
          <p:nvPr/>
        </p:nvSpPr>
        <p:spPr>
          <a:xfrm>
            <a:off x="390651" y="2382473"/>
            <a:ext cx="2556425"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More SNPs are not called</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14" name="Rectangle: Rounded Corners 13">
            <a:extLst>
              <a:ext uri="{FF2B5EF4-FFF2-40B4-BE49-F238E27FC236}">
                <a16:creationId xmlns:a16="http://schemas.microsoft.com/office/drawing/2014/main" id="{FF9AB212-20A0-ECE5-58D7-9EF4599462C1}"/>
              </a:ext>
            </a:extLst>
          </p:cNvPr>
          <p:cNvSpPr/>
          <p:nvPr/>
        </p:nvSpPr>
        <p:spPr>
          <a:xfrm>
            <a:off x="390651" y="3261883"/>
            <a:ext cx="2556425" cy="770686"/>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E536F12-81B6-83BF-34B0-A636E981EFFA}"/>
              </a:ext>
            </a:extLst>
          </p:cNvPr>
          <p:cNvSpPr txBox="1"/>
          <p:nvPr/>
        </p:nvSpPr>
        <p:spPr>
          <a:xfrm>
            <a:off x="390651" y="3295422"/>
            <a:ext cx="2556425"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Divergence is underestimated</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18" name="Title 1">
            <a:extLst>
              <a:ext uri="{FF2B5EF4-FFF2-40B4-BE49-F238E27FC236}">
                <a16:creationId xmlns:a16="http://schemas.microsoft.com/office/drawing/2014/main" id="{F1F17F98-85E8-CC5B-97D7-4D47C4E9C8BA}"/>
              </a:ext>
            </a:extLst>
          </p:cNvPr>
          <p:cNvSpPr>
            <a:spLocks noGrp="1"/>
          </p:cNvSpPr>
          <p:nvPr>
            <p:ph type="title"/>
          </p:nvPr>
        </p:nvSpPr>
        <p:spPr>
          <a:xfrm>
            <a:off x="0" y="-4078"/>
            <a:ext cx="4879619" cy="1144270"/>
          </a:xfrm>
        </p:spPr>
        <p:txBody>
          <a:bodyPr>
            <a:normAutofit/>
          </a:bodyPr>
          <a:lstStyle/>
          <a:p>
            <a:r>
              <a:rPr kumimoji="0" lang="en-US" sz="3200" b="0" i="0" u="none" strike="noStrike" kern="1200" cap="none" spc="0" normalizeH="0" baseline="0" noProof="0" dirty="0">
                <a:ln>
                  <a:noFill/>
                </a:ln>
                <a:solidFill>
                  <a:prstClr val="black"/>
                </a:solidFill>
                <a:effectLst/>
                <a:uLnTx/>
                <a:uFillTx/>
                <a:latin typeface="Source Sans Pro" panose="020B0604020202020204" pitchFamily="34" charset="0"/>
                <a:ea typeface="+mj-ea"/>
                <a:cs typeface="+mj-cs"/>
              </a:rPr>
              <a:t>With increasing divergence from the reference:</a:t>
            </a:r>
            <a:endParaRPr lang="en-US" dirty="0"/>
          </a:p>
        </p:txBody>
      </p:sp>
    </p:spTree>
    <p:extLst>
      <p:ext uri="{BB962C8B-B14F-4D97-AF65-F5344CB8AC3E}">
        <p14:creationId xmlns:p14="http://schemas.microsoft.com/office/powerpoint/2010/main" val="11599388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CA38C9-5653-7A8C-58C5-977689AF8E3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37729" y="2"/>
            <a:ext cx="5806271" cy="5143498"/>
          </a:xfrm>
          <a:prstGeom prst="rect">
            <a:avLst/>
          </a:prstGeom>
        </p:spPr>
      </p:pic>
      <p:sp>
        <p:nvSpPr>
          <p:cNvPr id="2" name="Title 1">
            <a:extLst>
              <a:ext uri="{FF2B5EF4-FFF2-40B4-BE49-F238E27FC236}">
                <a16:creationId xmlns:a16="http://schemas.microsoft.com/office/drawing/2014/main" id="{37EDC1EF-7E69-08AD-927A-C42BB35FA454}"/>
              </a:ext>
            </a:extLst>
          </p:cNvPr>
          <p:cNvSpPr>
            <a:spLocks noGrp="1"/>
          </p:cNvSpPr>
          <p:nvPr>
            <p:ph type="title"/>
          </p:nvPr>
        </p:nvSpPr>
        <p:spPr>
          <a:xfrm>
            <a:off x="0" y="-4078"/>
            <a:ext cx="4879619" cy="1144270"/>
          </a:xfrm>
        </p:spPr>
        <p:txBody>
          <a:bodyPr>
            <a:normAutofit/>
          </a:bodyPr>
          <a:lstStyle/>
          <a:p>
            <a:r>
              <a:rPr kumimoji="0" lang="en-US" sz="3200" b="0" i="0" u="none" strike="noStrike" kern="1200" cap="none" spc="0" normalizeH="0" baseline="0" noProof="0" dirty="0">
                <a:ln>
                  <a:noFill/>
                </a:ln>
                <a:solidFill>
                  <a:prstClr val="black"/>
                </a:solidFill>
                <a:effectLst/>
                <a:uLnTx/>
                <a:uFillTx/>
                <a:latin typeface="Source Sans Pro" panose="020B0604020202020204" pitchFamily="34" charset="0"/>
                <a:ea typeface="+mj-ea"/>
                <a:cs typeface="+mj-cs"/>
              </a:rPr>
              <a:t>With increasing divergence from the reference:</a:t>
            </a:r>
            <a:endParaRPr lang="en-US" dirty="0"/>
          </a:p>
        </p:txBody>
      </p:sp>
      <p:sp>
        <p:nvSpPr>
          <p:cNvPr id="3" name="Rectangle: Rounded Corners 2">
            <a:extLst>
              <a:ext uri="{FF2B5EF4-FFF2-40B4-BE49-F238E27FC236}">
                <a16:creationId xmlns:a16="http://schemas.microsoft.com/office/drawing/2014/main" id="{8E716328-9AC1-F546-1908-BAB3C12AA8EA}"/>
              </a:ext>
            </a:extLst>
          </p:cNvPr>
          <p:cNvSpPr/>
          <p:nvPr/>
        </p:nvSpPr>
        <p:spPr>
          <a:xfrm>
            <a:off x="390651" y="1402446"/>
            <a:ext cx="2556425" cy="770686"/>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EBF0C1A-C072-016B-6409-DF208235B356}"/>
              </a:ext>
            </a:extLst>
          </p:cNvPr>
          <p:cNvSpPr txBox="1"/>
          <p:nvPr/>
        </p:nvSpPr>
        <p:spPr>
          <a:xfrm>
            <a:off x="390651" y="1435985"/>
            <a:ext cx="2556425"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Fewer reads are mapped correctly</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5" name="Rectangle: Rounded Corners 4">
            <a:extLst>
              <a:ext uri="{FF2B5EF4-FFF2-40B4-BE49-F238E27FC236}">
                <a16:creationId xmlns:a16="http://schemas.microsoft.com/office/drawing/2014/main" id="{05C594A5-A882-7D60-AF0B-562B1481A19B}"/>
              </a:ext>
            </a:extLst>
          </p:cNvPr>
          <p:cNvSpPr/>
          <p:nvPr/>
        </p:nvSpPr>
        <p:spPr>
          <a:xfrm>
            <a:off x="390651" y="2348934"/>
            <a:ext cx="2556425" cy="770686"/>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9F2CAE5-8D40-0316-68C2-4DE3FF53C40F}"/>
              </a:ext>
            </a:extLst>
          </p:cNvPr>
          <p:cNvSpPr txBox="1"/>
          <p:nvPr/>
        </p:nvSpPr>
        <p:spPr>
          <a:xfrm>
            <a:off x="390651" y="2382473"/>
            <a:ext cx="2556425"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More SNPs are not called</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8" name="Rectangle: Rounded Corners 7">
            <a:extLst>
              <a:ext uri="{FF2B5EF4-FFF2-40B4-BE49-F238E27FC236}">
                <a16:creationId xmlns:a16="http://schemas.microsoft.com/office/drawing/2014/main" id="{D9D4DC8C-0A4B-3872-F572-DAD53BB3B130}"/>
              </a:ext>
            </a:extLst>
          </p:cNvPr>
          <p:cNvSpPr/>
          <p:nvPr/>
        </p:nvSpPr>
        <p:spPr>
          <a:xfrm>
            <a:off x="390651" y="3261883"/>
            <a:ext cx="2556425" cy="770686"/>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CBA3A4D-AB5B-D753-D8BA-30AC1F6862A6}"/>
              </a:ext>
            </a:extLst>
          </p:cNvPr>
          <p:cNvSpPr txBox="1"/>
          <p:nvPr/>
        </p:nvSpPr>
        <p:spPr>
          <a:xfrm>
            <a:off x="390651" y="3295422"/>
            <a:ext cx="2556425"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Divergence is underestimated</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10" name="Rectangle: Rounded Corners 9">
            <a:extLst>
              <a:ext uri="{FF2B5EF4-FFF2-40B4-BE49-F238E27FC236}">
                <a16:creationId xmlns:a16="http://schemas.microsoft.com/office/drawing/2014/main" id="{5FE4316D-B752-ADA2-242F-8B0506B9DFD2}"/>
              </a:ext>
            </a:extLst>
          </p:cNvPr>
          <p:cNvSpPr/>
          <p:nvPr/>
        </p:nvSpPr>
        <p:spPr>
          <a:xfrm>
            <a:off x="390651" y="4174832"/>
            <a:ext cx="2556425" cy="770686"/>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AFD0F81-79B2-1F0D-2B3F-65FE5EAAC8BE}"/>
              </a:ext>
            </a:extLst>
          </p:cNvPr>
          <p:cNvSpPr txBox="1"/>
          <p:nvPr/>
        </p:nvSpPr>
        <p:spPr>
          <a:xfrm>
            <a:off x="390651" y="4208371"/>
            <a:ext cx="2556425"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Iterative mapping helps a bit</a:t>
            </a:r>
            <a:endParaRPr lang="en-US" sz="24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7908519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CB35-B2FD-F9DC-5FDA-D44443FE0B5C}"/>
              </a:ext>
            </a:extLst>
          </p:cNvPr>
          <p:cNvSpPr>
            <a:spLocks noGrp="1"/>
          </p:cNvSpPr>
          <p:nvPr>
            <p:ph type="title"/>
          </p:nvPr>
        </p:nvSpPr>
        <p:spPr>
          <a:xfrm>
            <a:off x="200025" y="120252"/>
            <a:ext cx="8743950" cy="857250"/>
          </a:xfrm>
        </p:spPr>
        <p:txBody>
          <a:bodyPr/>
          <a:lstStyle/>
          <a:p>
            <a:r>
              <a:rPr lang="en-US" dirty="0"/>
              <a:t>Next</a:t>
            </a:r>
          </a:p>
        </p:txBody>
      </p:sp>
      <p:sp>
        <p:nvSpPr>
          <p:cNvPr id="3" name="Content Placeholder 2">
            <a:extLst>
              <a:ext uri="{FF2B5EF4-FFF2-40B4-BE49-F238E27FC236}">
                <a16:creationId xmlns:a16="http://schemas.microsoft.com/office/drawing/2014/main" id="{BDABEC91-4417-C47C-07F9-2B361055D5C1}"/>
              </a:ext>
            </a:extLst>
          </p:cNvPr>
          <p:cNvSpPr>
            <a:spLocks noGrp="1"/>
          </p:cNvSpPr>
          <p:nvPr>
            <p:ph idx="1"/>
          </p:nvPr>
        </p:nvSpPr>
        <p:spPr/>
        <p:txBody>
          <a:bodyPr/>
          <a:lstStyle/>
          <a:p>
            <a:r>
              <a:rPr lang="en-US" dirty="0"/>
              <a:t>Heterozygosity per iteration</a:t>
            </a:r>
          </a:p>
          <a:p>
            <a:r>
              <a:rPr lang="en-US" dirty="0"/>
              <a:t>Where are the unmapped reads and false negative variants?</a:t>
            </a:r>
          </a:p>
          <a:p>
            <a:r>
              <a:rPr lang="en-US" dirty="0"/>
              <a:t>Vary coverage and heterozygosity</a:t>
            </a:r>
          </a:p>
          <a:p>
            <a:r>
              <a:rPr lang="en-US" dirty="0"/>
              <a:t>Long reads and mappers</a:t>
            </a:r>
          </a:p>
        </p:txBody>
      </p:sp>
    </p:spTree>
    <p:extLst>
      <p:ext uri="{BB962C8B-B14F-4D97-AF65-F5344CB8AC3E}">
        <p14:creationId xmlns:p14="http://schemas.microsoft.com/office/powerpoint/2010/main" val="31684151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15FCF1FC-B2F4-4A5D-9272-EAF7C9A4F844}"/>
              </a:ext>
            </a:extLst>
          </p:cNvPr>
          <p:cNvSpPr/>
          <p:nvPr/>
        </p:nvSpPr>
        <p:spPr>
          <a:xfrm>
            <a:off x="1137927" y="1332316"/>
            <a:ext cx="7443807" cy="135330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2" name="Picture 41" descr="A picture containing text, clipart&#10;&#10;Description automatically generated">
            <a:extLst>
              <a:ext uri="{FF2B5EF4-FFF2-40B4-BE49-F238E27FC236}">
                <a16:creationId xmlns:a16="http://schemas.microsoft.com/office/drawing/2014/main" id="{94B1D3E2-DD1D-4A2A-BFC8-79578CEFA7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9904" y="437196"/>
            <a:ext cx="1793073" cy="339563"/>
          </a:xfrm>
          <a:prstGeom prst="rect">
            <a:avLst/>
          </a:prstGeom>
        </p:spPr>
      </p:pic>
      <p:sp>
        <p:nvSpPr>
          <p:cNvPr id="5" name="TextBox 4">
            <a:extLst>
              <a:ext uri="{FF2B5EF4-FFF2-40B4-BE49-F238E27FC236}">
                <a16:creationId xmlns:a16="http://schemas.microsoft.com/office/drawing/2014/main" id="{DC26A7E4-41F9-4145-9B76-E220D33B5666}"/>
              </a:ext>
            </a:extLst>
          </p:cNvPr>
          <p:cNvSpPr txBox="1"/>
          <p:nvPr/>
        </p:nvSpPr>
        <p:spPr>
          <a:xfrm rot="16200000">
            <a:off x="-1677025" y="2044161"/>
            <a:ext cx="4032784" cy="646331"/>
          </a:xfrm>
          <a:prstGeom prst="rect">
            <a:avLst/>
          </a:prstGeom>
          <a:noFill/>
        </p:spPr>
        <p:txBody>
          <a:bodyPr wrap="square" rtlCol="0">
            <a:spAutoFit/>
          </a:bodyPr>
          <a:lstStyle/>
          <a:p>
            <a:pPr algn="l"/>
            <a:r>
              <a:rPr lang="en-US" sz="3600" dirty="0">
                <a:latin typeface="Source Sans Pro" panose="020B0503030403020204" pitchFamily="34" charset="0"/>
                <a:ea typeface="Source Sans Pro" panose="020B0503030403020204" pitchFamily="34" charset="0"/>
              </a:rPr>
              <a:t>Acknowledgements</a:t>
            </a:r>
          </a:p>
        </p:txBody>
      </p:sp>
      <p:cxnSp>
        <p:nvCxnSpPr>
          <p:cNvPr id="7" name="Straight Connector 6">
            <a:extLst>
              <a:ext uri="{FF2B5EF4-FFF2-40B4-BE49-F238E27FC236}">
                <a16:creationId xmlns:a16="http://schemas.microsoft.com/office/drawing/2014/main" id="{72D757BA-E136-4BA9-9305-42C17D72DBB2}"/>
              </a:ext>
            </a:extLst>
          </p:cNvPr>
          <p:cNvCxnSpPr>
            <a:cxnSpLocks/>
          </p:cNvCxnSpPr>
          <p:nvPr/>
        </p:nvCxnSpPr>
        <p:spPr>
          <a:xfrm>
            <a:off x="730213" y="101066"/>
            <a:ext cx="0" cy="4965963"/>
          </a:xfrm>
          <a:prstGeom prst="line">
            <a:avLst/>
          </a:prstGeom>
          <a:ln w="15875" cap="rnd">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aphicFrame>
        <p:nvGraphicFramePr>
          <p:cNvPr id="11" name="Table 12">
            <a:extLst>
              <a:ext uri="{FF2B5EF4-FFF2-40B4-BE49-F238E27FC236}">
                <a16:creationId xmlns:a16="http://schemas.microsoft.com/office/drawing/2014/main" id="{E165C479-420B-3FC1-ADF5-7844199673D4}"/>
              </a:ext>
            </a:extLst>
          </p:cNvPr>
          <p:cNvGraphicFramePr>
            <a:graphicFrameLocks noGrp="1"/>
          </p:cNvGraphicFramePr>
          <p:nvPr>
            <p:extLst>
              <p:ext uri="{D42A27DB-BD31-4B8C-83A1-F6EECF244321}">
                <p14:modId xmlns:p14="http://schemas.microsoft.com/office/powerpoint/2010/main" val="1210769598"/>
              </p:ext>
            </p:extLst>
          </p:nvPr>
        </p:nvGraphicFramePr>
        <p:xfrm>
          <a:off x="1508588" y="1467801"/>
          <a:ext cx="6905199" cy="1112520"/>
        </p:xfrm>
        <a:graphic>
          <a:graphicData uri="http://schemas.openxmlformats.org/drawingml/2006/table">
            <a:tbl>
              <a:tblPr firstRow="1" bandRow="1">
                <a:tableStyleId>{2D5ABB26-0587-4C30-8999-92F81FD0307C}</a:tableStyleId>
              </a:tblPr>
              <a:tblGrid>
                <a:gridCol w="2301733">
                  <a:extLst>
                    <a:ext uri="{9D8B030D-6E8A-4147-A177-3AD203B41FA5}">
                      <a16:colId xmlns:a16="http://schemas.microsoft.com/office/drawing/2014/main" val="3940327925"/>
                    </a:ext>
                  </a:extLst>
                </a:gridCol>
                <a:gridCol w="2301733">
                  <a:extLst>
                    <a:ext uri="{9D8B030D-6E8A-4147-A177-3AD203B41FA5}">
                      <a16:colId xmlns:a16="http://schemas.microsoft.com/office/drawing/2014/main" val="3227334990"/>
                    </a:ext>
                  </a:extLst>
                </a:gridCol>
                <a:gridCol w="2301733">
                  <a:extLst>
                    <a:ext uri="{9D8B030D-6E8A-4147-A177-3AD203B41FA5}">
                      <a16:colId xmlns:a16="http://schemas.microsoft.com/office/drawing/2014/main" val="126204779"/>
                    </a:ext>
                  </a:extLst>
                </a:gridCol>
              </a:tblGrid>
              <a:tr h="370840">
                <a:tc>
                  <a:txBody>
                    <a:bodyPr/>
                    <a:lstStyle/>
                    <a:p>
                      <a:pPr algn="ctr"/>
                      <a:r>
                        <a:rPr lang="en-US" sz="1600" dirty="0"/>
                        <a:t>Tim </a:t>
                      </a:r>
                      <a:r>
                        <a:rPr lang="en-US" sz="1600" dirty="0" err="1"/>
                        <a:t>Sackton</a:t>
                      </a:r>
                      <a:endParaRPr lang="en-US" sz="1600" dirty="0"/>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Jeff Good</a:t>
                      </a:r>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Adam Freedman</a:t>
                      </a:r>
                    </a:p>
                  </a:txBody>
                  <a:tcPr/>
                </a:tc>
                <a:extLst>
                  <a:ext uri="{0D108BD9-81ED-4DB2-BD59-A6C34878D82A}">
                    <a16:rowId xmlns:a16="http://schemas.microsoft.com/office/drawing/2014/main" val="3091968016"/>
                  </a:ext>
                </a:extLst>
              </a:tr>
              <a:tr h="370840">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Danielle </a:t>
                      </a:r>
                      <a:r>
                        <a:rPr lang="en-US" sz="1600" dirty="0" err="1"/>
                        <a:t>Khost</a:t>
                      </a:r>
                      <a:endParaRPr lang="en-US" sz="1600" dirty="0"/>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Nathan Weeks</a:t>
                      </a:r>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Subir Shakya</a:t>
                      </a:r>
                    </a:p>
                  </a:txBody>
                  <a:tcPr/>
                </a:tc>
                <a:extLst>
                  <a:ext uri="{0D108BD9-81ED-4DB2-BD59-A6C34878D82A}">
                    <a16:rowId xmlns:a16="http://schemas.microsoft.com/office/drawing/2014/main" val="356369296"/>
                  </a:ext>
                </a:extLst>
              </a:tr>
              <a:tr h="370840">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Katya Osipova</a:t>
                      </a:r>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Clara Boothby</a:t>
                      </a:r>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Brice Sarver</a:t>
                      </a:r>
                    </a:p>
                  </a:txBody>
                  <a:tcPr/>
                </a:tc>
                <a:extLst>
                  <a:ext uri="{0D108BD9-81ED-4DB2-BD59-A6C34878D82A}">
                    <a16:rowId xmlns:a16="http://schemas.microsoft.com/office/drawing/2014/main" val="70286117"/>
                  </a:ext>
                </a:extLst>
              </a:tr>
            </a:tbl>
          </a:graphicData>
        </a:graphic>
      </p:graphicFrame>
      <p:pic>
        <p:nvPicPr>
          <p:cNvPr id="45" name="Picture 44" descr="Text&#10;&#10;Description automatically generated with low confidence">
            <a:extLst>
              <a:ext uri="{FF2B5EF4-FFF2-40B4-BE49-F238E27FC236}">
                <a16:creationId xmlns:a16="http://schemas.microsoft.com/office/drawing/2014/main" id="{23F5C3DC-A9A2-45A0-AFAE-EB293A2C10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08588" y="170999"/>
            <a:ext cx="2615876" cy="871959"/>
          </a:xfrm>
          <a:prstGeom prst="rect">
            <a:avLst/>
          </a:prstGeom>
        </p:spPr>
      </p:pic>
      <p:pic>
        <p:nvPicPr>
          <p:cNvPr id="8" name="Picture 7" descr="A group of people standing together outside&#10;&#10;Description automatically generated with low confidence">
            <a:extLst>
              <a:ext uri="{FF2B5EF4-FFF2-40B4-BE49-F238E27FC236}">
                <a16:creationId xmlns:a16="http://schemas.microsoft.com/office/drawing/2014/main" id="{70AAE509-CEA9-8019-B2FA-C5525B991EE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75539" y="2899260"/>
            <a:ext cx="2608384" cy="1956288"/>
          </a:xfrm>
          <a:prstGeom prst="rect">
            <a:avLst/>
          </a:prstGeom>
          <a:ln>
            <a:noFill/>
          </a:ln>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35119671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79965"/>
            <a:ext cx="8743950" cy="553119"/>
          </a:xfrm>
        </p:spPr>
        <p:txBody>
          <a:bodyPr>
            <a:normAutofit fontScale="90000"/>
          </a:bodyPr>
          <a:lstStyle/>
          <a:p>
            <a:pPr algn="ctr"/>
            <a:r>
              <a:rPr lang="en-US" dirty="0"/>
              <a:t>Thanks</a:t>
            </a:r>
          </a:p>
        </p:txBody>
      </p:sp>
      <p:pic>
        <p:nvPicPr>
          <p:cNvPr id="5" name="Picture 4" descr="A picture containing text&#10;&#10;Description automatically generated">
            <a:extLst>
              <a:ext uri="{FF2B5EF4-FFF2-40B4-BE49-F238E27FC236}">
                <a16:creationId xmlns:a16="http://schemas.microsoft.com/office/drawing/2014/main" id="{CCF8520E-CAFD-4D77-A2C6-BE4FD27CE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251" y="1312584"/>
            <a:ext cx="3777498" cy="2518331"/>
          </a:xfrm>
          <a:prstGeom prst="rect">
            <a:avLst/>
          </a:prstGeom>
        </p:spPr>
      </p:pic>
      <p:sp>
        <p:nvSpPr>
          <p:cNvPr id="6" name="TextBox 5">
            <a:extLst>
              <a:ext uri="{FF2B5EF4-FFF2-40B4-BE49-F238E27FC236}">
                <a16:creationId xmlns:a16="http://schemas.microsoft.com/office/drawing/2014/main" id="{6AA79FC7-616F-4752-8196-B87673E75B3C}"/>
              </a:ext>
            </a:extLst>
          </p:cNvPr>
          <p:cNvSpPr txBox="1"/>
          <p:nvPr/>
        </p:nvSpPr>
        <p:spPr>
          <a:xfrm>
            <a:off x="3527794" y="4928056"/>
            <a:ext cx="2126512" cy="215444"/>
          </a:xfrm>
          <a:prstGeom prst="rect">
            <a:avLst/>
          </a:prstGeom>
          <a:noFill/>
        </p:spPr>
        <p:txBody>
          <a:bodyPr wrap="square">
            <a:spAutoFit/>
          </a:bodyPr>
          <a:lstStyle/>
          <a:p>
            <a:r>
              <a:rPr lang="en-US" sz="800" dirty="0">
                <a:latin typeface="Source Sans Pro" panose="020B0503030403020204" pitchFamily="34" charset="0"/>
                <a:ea typeface="Source Sans Pro" panose="020B0503030403020204" pitchFamily="34" charset="0"/>
                <a:hlinkClick r:id="rId4"/>
              </a:rPr>
              <a:t>http://dailymammal.com/murines-five-ways/</a:t>
            </a:r>
            <a:endParaRPr lang="en-US" sz="8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048513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clock, screenshot&#10;&#10;Description automatically generated">
            <a:extLst>
              <a:ext uri="{FF2B5EF4-FFF2-40B4-BE49-F238E27FC236}">
                <a16:creationId xmlns:a16="http://schemas.microsoft.com/office/drawing/2014/main" id="{EBB7244D-37CB-448B-E183-7EB5DC936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1653" y="293842"/>
            <a:ext cx="6255447" cy="4555816"/>
          </a:xfrm>
          <a:prstGeom prst="rect">
            <a:avLst/>
          </a:prstGeom>
        </p:spPr>
      </p:pic>
      <p:sp>
        <p:nvSpPr>
          <p:cNvPr id="10" name="Title 1">
            <a:extLst>
              <a:ext uri="{FF2B5EF4-FFF2-40B4-BE49-F238E27FC236}">
                <a16:creationId xmlns:a16="http://schemas.microsoft.com/office/drawing/2014/main" id="{5D2DF179-3803-CAB5-1BEA-C56491041075}"/>
              </a:ext>
            </a:extLst>
          </p:cNvPr>
          <p:cNvSpPr>
            <a:spLocks noGrp="1"/>
          </p:cNvSpPr>
          <p:nvPr>
            <p:ph type="title"/>
          </p:nvPr>
        </p:nvSpPr>
        <p:spPr>
          <a:xfrm>
            <a:off x="219075" y="155909"/>
            <a:ext cx="4352925" cy="1859008"/>
          </a:xfrm>
        </p:spPr>
        <p:txBody>
          <a:bodyPr>
            <a:normAutofit fontScale="90000"/>
          </a:bodyPr>
          <a:lstStyle/>
          <a:p>
            <a:r>
              <a:rPr lang="en-US" dirty="0"/>
              <a:t>Does read mapping accurately capture variation among samples?</a:t>
            </a:r>
          </a:p>
        </p:txBody>
      </p:sp>
      <p:sp>
        <p:nvSpPr>
          <p:cNvPr id="2" name="TextBox 1">
            <a:extLst>
              <a:ext uri="{FF2B5EF4-FFF2-40B4-BE49-F238E27FC236}">
                <a16:creationId xmlns:a16="http://schemas.microsoft.com/office/drawing/2014/main" id="{F13A36E1-D857-F3C5-5C4F-1A332C1CE844}"/>
              </a:ext>
            </a:extLst>
          </p:cNvPr>
          <p:cNvSpPr txBox="1"/>
          <p:nvPr/>
        </p:nvSpPr>
        <p:spPr>
          <a:xfrm>
            <a:off x="4976602" y="4256411"/>
            <a:ext cx="250853" cy="523220"/>
          </a:xfrm>
          <a:prstGeom prst="rect">
            <a:avLst/>
          </a:prstGeom>
          <a:noFill/>
        </p:spPr>
        <p:txBody>
          <a:bodyPr wrap="square" rtlCol="0">
            <a:spAutoFit/>
          </a:bodyPr>
          <a:lstStyle/>
          <a:p>
            <a:pPr algn="l"/>
            <a:r>
              <a:rPr lang="en-US" sz="2800" dirty="0">
                <a:latin typeface="Source Sans Pro" panose="020B0503030403020204" pitchFamily="34" charset="0"/>
                <a:ea typeface="Source Sans Pro" panose="020B0503030403020204" pitchFamily="34" charset="0"/>
              </a:rPr>
              <a:t>?</a:t>
            </a:r>
          </a:p>
        </p:txBody>
      </p:sp>
      <p:sp>
        <p:nvSpPr>
          <p:cNvPr id="3" name="TextBox 2">
            <a:extLst>
              <a:ext uri="{FF2B5EF4-FFF2-40B4-BE49-F238E27FC236}">
                <a16:creationId xmlns:a16="http://schemas.microsoft.com/office/drawing/2014/main" id="{155B4E4F-1CC1-887F-C4E7-8C22C0476C2F}"/>
              </a:ext>
            </a:extLst>
          </p:cNvPr>
          <p:cNvSpPr txBox="1"/>
          <p:nvPr/>
        </p:nvSpPr>
        <p:spPr>
          <a:xfrm>
            <a:off x="5792548" y="4256411"/>
            <a:ext cx="250853" cy="523220"/>
          </a:xfrm>
          <a:prstGeom prst="rect">
            <a:avLst/>
          </a:prstGeom>
          <a:noFill/>
        </p:spPr>
        <p:txBody>
          <a:bodyPr wrap="square" rtlCol="0">
            <a:spAutoFit/>
          </a:bodyPr>
          <a:lstStyle/>
          <a:p>
            <a:pPr algn="l"/>
            <a:r>
              <a:rPr lang="en-US" sz="2800" dirty="0">
                <a:latin typeface="Source Sans Pro" panose="020B0503030403020204" pitchFamily="34" charset="0"/>
                <a:ea typeface="Source Sans Pro" panose="020B0503030403020204" pitchFamily="34" charset="0"/>
              </a:rPr>
              <a:t>?</a:t>
            </a:r>
          </a:p>
        </p:txBody>
      </p:sp>
      <p:sp>
        <p:nvSpPr>
          <p:cNvPr id="4" name="TextBox 3">
            <a:extLst>
              <a:ext uri="{FF2B5EF4-FFF2-40B4-BE49-F238E27FC236}">
                <a16:creationId xmlns:a16="http://schemas.microsoft.com/office/drawing/2014/main" id="{9CD75D3B-5D3B-64A5-6E6F-CC5274CA1A7F}"/>
              </a:ext>
            </a:extLst>
          </p:cNvPr>
          <p:cNvSpPr txBox="1"/>
          <p:nvPr/>
        </p:nvSpPr>
        <p:spPr>
          <a:xfrm>
            <a:off x="6608494" y="4258940"/>
            <a:ext cx="250853" cy="523220"/>
          </a:xfrm>
          <a:prstGeom prst="rect">
            <a:avLst/>
          </a:prstGeom>
          <a:noFill/>
        </p:spPr>
        <p:txBody>
          <a:bodyPr wrap="square" rtlCol="0">
            <a:spAutoFit/>
          </a:bodyPr>
          <a:lstStyle/>
          <a:p>
            <a:pPr algn="l"/>
            <a:r>
              <a:rPr lang="en-US" sz="2800" dirty="0">
                <a:latin typeface="Source Sans Pro" panose="020B0503030403020204" pitchFamily="34" charset="0"/>
                <a:ea typeface="Source Sans Pro" panose="020B0503030403020204" pitchFamily="34" charset="0"/>
              </a:rPr>
              <a:t>?</a:t>
            </a:r>
          </a:p>
        </p:txBody>
      </p:sp>
      <p:sp>
        <p:nvSpPr>
          <p:cNvPr id="5" name="TextBox 4">
            <a:extLst>
              <a:ext uri="{FF2B5EF4-FFF2-40B4-BE49-F238E27FC236}">
                <a16:creationId xmlns:a16="http://schemas.microsoft.com/office/drawing/2014/main" id="{8B068BEA-F809-28E1-DD1F-2C5C59BBDEA5}"/>
              </a:ext>
            </a:extLst>
          </p:cNvPr>
          <p:cNvSpPr txBox="1"/>
          <p:nvPr/>
        </p:nvSpPr>
        <p:spPr>
          <a:xfrm>
            <a:off x="7441944" y="4256411"/>
            <a:ext cx="250853" cy="523220"/>
          </a:xfrm>
          <a:prstGeom prst="rect">
            <a:avLst/>
          </a:prstGeom>
          <a:noFill/>
        </p:spPr>
        <p:txBody>
          <a:bodyPr wrap="square" rtlCol="0">
            <a:spAutoFit/>
          </a:bodyPr>
          <a:lstStyle/>
          <a:p>
            <a:pPr algn="l"/>
            <a:r>
              <a:rPr lang="en-US" sz="2800" dirty="0">
                <a:latin typeface="Source Sans Pro" panose="020B0503030403020204" pitchFamily="34" charset="0"/>
                <a:ea typeface="Source Sans Pro" panose="020B0503030403020204" pitchFamily="34" charset="0"/>
              </a:rPr>
              <a:t>?</a:t>
            </a:r>
          </a:p>
        </p:txBody>
      </p:sp>
      <p:sp>
        <p:nvSpPr>
          <p:cNvPr id="6" name="TextBox 5">
            <a:extLst>
              <a:ext uri="{FF2B5EF4-FFF2-40B4-BE49-F238E27FC236}">
                <a16:creationId xmlns:a16="http://schemas.microsoft.com/office/drawing/2014/main" id="{7611D68A-358D-39B0-9DE0-7AB45B3D25D0}"/>
              </a:ext>
            </a:extLst>
          </p:cNvPr>
          <p:cNvSpPr txBox="1"/>
          <p:nvPr/>
        </p:nvSpPr>
        <p:spPr>
          <a:xfrm>
            <a:off x="8275394" y="4256411"/>
            <a:ext cx="250853" cy="523220"/>
          </a:xfrm>
          <a:prstGeom prst="rect">
            <a:avLst/>
          </a:prstGeom>
          <a:noFill/>
        </p:spPr>
        <p:txBody>
          <a:bodyPr wrap="square" rtlCol="0">
            <a:spAutoFit/>
          </a:bodyPr>
          <a:lstStyle/>
          <a:p>
            <a:pPr algn="l"/>
            <a:r>
              <a:rPr lang="en-US" sz="2800" dirty="0">
                <a:latin typeface="Source Sans Pro" panose="020B0503030403020204" pitchFamily="34" charset="0"/>
                <a:ea typeface="Source Sans Pro" panose="020B0503030403020204" pitchFamily="34" charset="0"/>
              </a:rPr>
              <a:t>?</a:t>
            </a:r>
          </a:p>
        </p:txBody>
      </p:sp>
      <p:sp>
        <p:nvSpPr>
          <p:cNvPr id="7" name="Rectangle: Rounded Corners 6">
            <a:extLst>
              <a:ext uri="{FF2B5EF4-FFF2-40B4-BE49-F238E27FC236}">
                <a16:creationId xmlns:a16="http://schemas.microsoft.com/office/drawing/2014/main" id="{A4E04310-5A0A-F574-1786-82263FE7B0F4}"/>
              </a:ext>
            </a:extLst>
          </p:cNvPr>
          <p:cNvSpPr/>
          <p:nvPr/>
        </p:nvSpPr>
        <p:spPr>
          <a:xfrm>
            <a:off x="3904783" y="3355191"/>
            <a:ext cx="761053" cy="42293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30423816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D313-BF56-460D-89BF-77BF02E543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7D4D1F-5BD1-4DBE-A62C-F29ECB0626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64701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The number of unmapped reads increases linearly with divergence</a:t>
            </a:r>
          </a:p>
        </p:txBody>
      </p:sp>
      <p:pic>
        <p:nvPicPr>
          <p:cNvPr id="4" name="Picture 3">
            <a:extLst>
              <a:ext uri="{FF2B5EF4-FFF2-40B4-BE49-F238E27FC236}">
                <a16:creationId xmlns:a16="http://schemas.microsoft.com/office/drawing/2014/main" id="{96C66FA0-4A7B-F7B9-B6B4-D13B5717003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17303" y="1256194"/>
            <a:ext cx="5757490" cy="3598431"/>
          </a:xfrm>
          <a:prstGeom prst="rect">
            <a:avLst/>
          </a:prstGeom>
        </p:spPr>
      </p:pic>
      <p:cxnSp>
        <p:nvCxnSpPr>
          <p:cNvPr id="11" name="Straight Connector 10">
            <a:extLst>
              <a:ext uri="{FF2B5EF4-FFF2-40B4-BE49-F238E27FC236}">
                <a16:creationId xmlns:a16="http://schemas.microsoft.com/office/drawing/2014/main" id="{8AED4815-94CD-58A3-CF5A-B2B9B00BD43E}"/>
              </a:ext>
            </a:extLst>
          </p:cNvPr>
          <p:cNvCxnSpPr>
            <a:cxnSpLocks/>
          </p:cNvCxnSpPr>
          <p:nvPr/>
        </p:nvCxnSpPr>
        <p:spPr>
          <a:xfrm>
            <a:off x="3191881" y="1374440"/>
            <a:ext cx="2470584" cy="2641370"/>
          </a:xfrm>
          <a:prstGeom prst="line">
            <a:avLst/>
          </a:prstGeom>
          <a:ln w="2222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1BD0C540-8BA5-A4BC-B5DB-AC326D1B269D}"/>
              </a:ext>
            </a:extLst>
          </p:cNvPr>
          <p:cNvSpPr/>
          <p:nvPr/>
        </p:nvSpPr>
        <p:spPr>
          <a:xfrm>
            <a:off x="6645021" y="2963575"/>
            <a:ext cx="2318006" cy="1015663"/>
          </a:xfrm>
          <a:prstGeom prst="roundRect">
            <a:avLst/>
          </a:prstGeom>
          <a:solidFill>
            <a:srgbClr val="D55E00"/>
          </a:solidFill>
          <a:ln>
            <a:solidFill>
              <a:srgbClr val="FF9A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EDB1245-F613-2060-C3E6-E6A69EB5A652}"/>
              </a:ext>
            </a:extLst>
          </p:cNvPr>
          <p:cNvSpPr txBox="1"/>
          <p:nvPr/>
        </p:nvSpPr>
        <p:spPr>
          <a:xfrm>
            <a:off x="6645021" y="2948661"/>
            <a:ext cx="2318006" cy="1015663"/>
          </a:xfrm>
          <a:prstGeom prst="rect">
            <a:avLst/>
          </a:prstGeom>
          <a:noFill/>
        </p:spPr>
        <p:txBody>
          <a:bodyPr wrap="square" rtlCol="0">
            <a:spAutoFit/>
          </a:bodyPr>
          <a:lstStyle/>
          <a:p>
            <a:pPr algn="ctr"/>
            <a:r>
              <a:rPr lang="en-US" sz="2000" u="sng" dirty="0">
                <a:solidFill>
                  <a:schemeClr val="bg1"/>
                </a:solidFill>
                <a:latin typeface="Source Sans Pro" panose="020B0503030403020204" pitchFamily="34" charset="0"/>
                <a:ea typeface="Source Sans Pro" panose="020B0503030403020204" pitchFamily="34" charset="0"/>
              </a:rPr>
              <a:t>40%</a:t>
            </a:r>
            <a:r>
              <a:rPr lang="en-US" sz="2000" dirty="0">
                <a:solidFill>
                  <a:schemeClr val="bg1"/>
                </a:solidFill>
                <a:latin typeface="Source Sans Pro" panose="020B0503030403020204" pitchFamily="34" charset="0"/>
                <a:ea typeface="Source Sans Pro" panose="020B0503030403020204" pitchFamily="34" charset="0"/>
              </a:rPr>
              <a:t> of reads unmapped at 10% divergence!</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21" name="Rectangle: Rounded Corners 20">
            <a:extLst>
              <a:ext uri="{FF2B5EF4-FFF2-40B4-BE49-F238E27FC236}">
                <a16:creationId xmlns:a16="http://schemas.microsoft.com/office/drawing/2014/main" id="{BAD70CE8-4A00-7E29-4B40-CE80F460B414}"/>
              </a:ext>
            </a:extLst>
          </p:cNvPr>
          <p:cNvSpPr/>
          <p:nvPr/>
        </p:nvSpPr>
        <p:spPr>
          <a:xfrm>
            <a:off x="6645017" y="1256194"/>
            <a:ext cx="2277482" cy="1015663"/>
          </a:xfrm>
          <a:prstGeom prst="roundRect">
            <a:avLst/>
          </a:prstGeom>
          <a:solidFill>
            <a:srgbClr val="D55E00"/>
          </a:solidFill>
          <a:ln>
            <a:solidFill>
              <a:srgbClr val="FF9A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7F0CDDD-2D89-319F-5976-4F21AD0D6295}"/>
              </a:ext>
            </a:extLst>
          </p:cNvPr>
          <p:cNvSpPr txBox="1"/>
          <p:nvPr/>
        </p:nvSpPr>
        <p:spPr>
          <a:xfrm>
            <a:off x="6645018" y="1241280"/>
            <a:ext cx="2277482" cy="1015663"/>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12% of reads unmapped at 2% divergence</a:t>
            </a:r>
            <a:endParaRPr lang="en-US" sz="24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7617141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73345" y="802931"/>
            <a:ext cx="6662483" cy="4164051"/>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Fewer missed variants after iterative mapping</a:t>
            </a:r>
          </a:p>
        </p:txBody>
      </p:sp>
    </p:spTree>
    <p:extLst>
      <p:ext uri="{BB962C8B-B14F-4D97-AF65-F5344CB8AC3E}">
        <p14:creationId xmlns:p14="http://schemas.microsoft.com/office/powerpoint/2010/main" val="10567750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259809" y="908128"/>
            <a:ext cx="6662482" cy="4164051"/>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Divergence is underestimated across the genome</a:t>
            </a:r>
          </a:p>
        </p:txBody>
      </p:sp>
    </p:spTree>
    <p:extLst>
      <p:ext uri="{BB962C8B-B14F-4D97-AF65-F5344CB8AC3E}">
        <p14:creationId xmlns:p14="http://schemas.microsoft.com/office/powerpoint/2010/main" val="12385858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D313-BF56-460D-89BF-77BF02E543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7D4D1F-5BD1-4DBE-A62C-F29ECB0626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1638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C44CE-46BC-7AB5-90A1-E5F41CEECE90}"/>
              </a:ext>
            </a:extLst>
          </p:cNvPr>
          <p:cNvSpPr>
            <a:spLocks noGrp="1"/>
          </p:cNvSpPr>
          <p:nvPr>
            <p:ph type="title"/>
          </p:nvPr>
        </p:nvSpPr>
        <p:spPr>
          <a:xfrm>
            <a:off x="219075" y="120252"/>
            <a:ext cx="8743950" cy="857250"/>
          </a:xfrm>
        </p:spPr>
        <p:txBody>
          <a:bodyPr>
            <a:normAutofit fontScale="90000"/>
          </a:bodyPr>
          <a:lstStyle/>
          <a:p>
            <a:r>
              <a:rPr lang="en-US" dirty="0"/>
              <a:t>Read mapping may struggle with reads that have lots of variation relative to the reference</a:t>
            </a:r>
          </a:p>
        </p:txBody>
      </p:sp>
      <p:pic>
        <p:nvPicPr>
          <p:cNvPr id="4" name="Picture 3">
            <a:extLst>
              <a:ext uri="{FF2B5EF4-FFF2-40B4-BE49-F238E27FC236}">
                <a16:creationId xmlns:a16="http://schemas.microsoft.com/office/drawing/2014/main" id="{E7804277-D998-0226-2B8D-798D8373696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20389" y="1538178"/>
            <a:ext cx="5480905" cy="2882199"/>
          </a:xfrm>
          <a:prstGeom prst="rect">
            <a:avLst/>
          </a:prstGeom>
        </p:spPr>
      </p:pic>
    </p:spTree>
    <p:extLst>
      <p:ext uri="{BB962C8B-B14F-4D97-AF65-F5344CB8AC3E}">
        <p14:creationId xmlns:p14="http://schemas.microsoft.com/office/powerpoint/2010/main" val="838441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C44CE-46BC-7AB5-90A1-E5F41CEECE90}"/>
              </a:ext>
            </a:extLst>
          </p:cNvPr>
          <p:cNvSpPr>
            <a:spLocks noGrp="1"/>
          </p:cNvSpPr>
          <p:nvPr>
            <p:ph type="title"/>
          </p:nvPr>
        </p:nvSpPr>
        <p:spPr>
          <a:xfrm>
            <a:off x="219075" y="120252"/>
            <a:ext cx="8743950" cy="857250"/>
          </a:xfrm>
        </p:spPr>
        <p:txBody>
          <a:bodyPr>
            <a:normAutofit fontScale="90000"/>
          </a:bodyPr>
          <a:lstStyle/>
          <a:p>
            <a:r>
              <a:rPr lang="en-US" dirty="0"/>
              <a:t>Read mapping may struggle with reads that have lots of variation relative to the reference</a:t>
            </a:r>
          </a:p>
        </p:txBody>
      </p:sp>
      <p:pic>
        <p:nvPicPr>
          <p:cNvPr id="4" name="Picture 3">
            <a:extLst>
              <a:ext uri="{FF2B5EF4-FFF2-40B4-BE49-F238E27FC236}">
                <a16:creationId xmlns:a16="http://schemas.microsoft.com/office/drawing/2014/main" id="{E7804277-D998-0226-2B8D-798D8373696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20389" y="1537487"/>
            <a:ext cx="5480905" cy="2883581"/>
          </a:xfrm>
          <a:prstGeom prst="rect">
            <a:avLst/>
          </a:prstGeom>
        </p:spPr>
      </p:pic>
    </p:spTree>
    <p:extLst>
      <p:ext uri="{BB962C8B-B14F-4D97-AF65-F5344CB8AC3E}">
        <p14:creationId xmlns:p14="http://schemas.microsoft.com/office/powerpoint/2010/main" val="5161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C44CE-46BC-7AB5-90A1-E5F41CEECE90}"/>
              </a:ext>
            </a:extLst>
          </p:cNvPr>
          <p:cNvSpPr>
            <a:spLocks noGrp="1"/>
          </p:cNvSpPr>
          <p:nvPr>
            <p:ph type="title"/>
          </p:nvPr>
        </p:nvSpPr>
        <p:spPr>
          <a:xfrm>
            <a:off x="219075" y="120252"/>
            <a:ext cx="8743950" cy="857250"/>
          </a:xfrm>
        </p:spPr>
        <p:txBody>
          <a:bodyPr>
            <a:normAutofit fontScale="90000"/>
          </a:bodyPr>
          <a:lstStyle/>
          <a:p>
            <a:r>
              <a:rPr lang="en-US" dirty="0"/>
              <a:t>Read mapping may struggle with reads that have lots of variation relative to the reference</a:t>
            </a:r>
          </a:p>
        </p:txBody>
      </p:sp>
      <p:pic>
        <p:nvPicPr>
          <p:cNvPr id="4" name="Picture 3">
            <a:extLst>
              <a:ext uri="{FF2B5EF4-FFF2-40B4-BE49-F238E27FC236}">
                <a16:creationId xmlns:a16="http://schemas.microsoft.com/office/drawing/2014/main" id="{E7804277-D998-0226-2B8D-798D8373696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20389" y="1538178"/>
            <a:ext cx="5480905" cy="2882199"/>
          </a:xfrm>
          <a:prstGeom prst="rect">
            <a:avLst/>
          </a:prstGeom>
        </p:spPr>
      </p:pic>
    </p:spTree>
    <p:extLst>
      <p:ext uri="{BB962C8B-B14F-4D97-AF65-F5344CB8AC3E}">
        <p14:creationId xmlns:p14="http://schemas.microsoft.com/office/powerpoint/2010/main" val="226455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smtClean="0">
            <a:latin typeface="Source Sans Pro" panose="020B0503030403020204" pitchFamily="34" charset="0"/>
            <a:ea typeface="Source Sans Pro" panose="020B0503030403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63079</TotalTime>
  <Words>4203</Words>
  <Application>Microsoft Office PowerPoint</Application>
  <PresentationFormat>On-screen Show (16:9)</PresentationFormat>
  <Paragraphs>347</Paragraphs>
  <Slides>64</Slides>
  <Notes>61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Calibri Light</vt:lpstr>
      <vt:lpstr>Slack-Lato</vt:lpstr>
      <vt:lpstr>Source Sans Pro</vt:lpstr>
      <vt:lpstr>Office Theme</vt:lpstr>
      <vt:lpstr>Quantifying and mitigating reference bias in comparative genomics</vt:lpstr>
      <vt:lpstr>Quantifying and mitigating reference bias in comparative genomics</vt:lpstr>
      <vt:lpstr>Reference-based read mapping is common to assess variation between samples</vt:lpstr>
      <vt:lpstr>Samples mapped to the reference have varied levels of divergence from it</vt:lpstr>
      <vt:lpstr>Samples mapped to the reference have varied levels of divergence from it</vt:lpstr>
      <vt:lpstr>Does read mapping accurately capture variation among samples?</vt:lpstr>
      <vt:lpstr>Read mapping may struggle with reads that have lots of variation relative to the reference</vt:lpstr>
      <vt:lpstr>Read mapping may struggle with reads that have lots of variation relative to the reference</vt:lpstr>
      <vt:lpstr>Read mapping may struggle with reads that have lots of variation relative to the reference</vt:lpstr>
      <vt:lpstr>Reference bias may be caused by unmapped reads in diverged samples</vt:lpstr>
      <vt:lpstr>Reference bias may be caused by unmapped reads in diverged samples</vt:lpstr>
      <vt:lpstr>Reference bias may be caused by unmapped reads in diverged samples</vt:lpstr>
      <vt:lpstr>Reference bias may be caused by unmapped reads in diverged samples</vt:lpstr>
      <vt:lpstr>Reference bias can impact measures of sequence variation</vt:lpstr>
      <vt:lpstr>Reference bias can impact measures of sequence variation</vt:lpstr>
      <vt:lpstr>Reference bias can impact measures of sequence variation</vt:lpstr>
      <vt:lpstr>Reference bias can impact measures of sequence variation</vt:lpstr>
      <vt:lpstr>Reference bias simulations</vt:lpstr>
      <vt:lpstr>Reference bias simulations</vt:lpstr>
      <vt:lpstr>Reference bias simulations</vt:lpstr>
      <vt:lpstr>Reference bias simulations</vt:lpstr>
      <vt:lpstr>Reference bias simulations</vt:lpstr>
      <vt:lpstr>Reference bias simulations</vt:lpstr>
      <vt:lpstr>Reference bias simulations</vt:lpstr>
      <vt:lpstr>Sanity check: the % of SNPs simulated tracks specified divergence </vt:lpstr>
      <vt:lpstr>Sanity check: the % of SNPs simulated tracks specified divergence </vt:lpstr>
      <vt:lpstr>Read mapping accuracy with increasing divergence</vt:lpstr>
      <vt:lpstr>80% of reads mapped correctly at 2% divergence</vt:lpstr>
      <vt:lpstr>Only 38% of reads map correctly at 10% divergence</vt:lpstr>
      <vt:lpstr>Variant calling accuracy with increasing divergence</vt:lpstr>
      <vt:lpstr>Variants are increasingly missed as divergence goes up</vt:lpstr>
      <vt:lpstr>Variants are increasingly missed as divergence goes up</vt:lpstr>
      <vt:lpstr>Iterative mapping to mitigate the effects of reference bias</vt:lpstr>
      <vt:lpstr>Iterative mapping to mitigate the effects of reference bias</vt:lpstr>
      <vt:lpstr>Iterative mapping to mitigate the effects of reference bias</vt:lpstr>
      <vt:lpstr>Iterative mapping to mitigate the effects of reference bias</vt:lpstr>
      <vt:lpstr>Iterative mapping to mitigate the effects of reference bias</vt:lpstr>
      <vt:lpstr>Iterative mapping increases per site divergence estimates in mapped samples</vt:lpstr>
      <vt:lpstr>Iterative mapping increases per site divergence estimates in mapped samples</vt:lpstr>
      <vt:lpstr>Reference bias simulations</vt:lpstr>
      <vt:lpstr>Reference bias simulations with iterative mapping</vt:lpstr>
      <vt:lpstr>Read mapping accuracy with iterative mapping</vt:lpstr>
      <vt:lpstr>80% of reads map correctly at 2% divergence regardless of iterative mapping</vt:lpstr>
      <vt:lpstr>Roughly 5% more reads are mapped correctly after iterative mapping at 10% divergence</vt:lpstr>
      <vt:lpstr>Roughly 5% more reads are mapped correctly after iterative mapping at 10% divergence</vt:lpstr>
      <vt:lpstr>Roughly 5% more reads are mapped correctly after iterative mapping at 10% divergence</vt:lpstr>
      <vt:lpstr>Roughly 5% more reads are mapped correctly after iterative mapping at 10% divergence</vt:lpstr>
      <vt:lpstr>Roughly 5% more reads are mapped correctly after iterative mapping at 10% divergence</vt:lpstr>
      <vt:lpstr>Iterative mapping and variant calling</vt:lpstr>
      <vt:lpstr>More variants are missed at higher levels of divergence</vt:lpstr>
      <vt:lpstr>Iterative mapping makes up for some of the missed variation, but not all</vt:lpstr>
      <vt:lpstr>Does read mapping accurately capture variation among samples?</vt:lpstr>
      <vt:lpstr>With increasing divergence from the reference:</vt:lpstr>
      <vt:lpstr>With increasing divergence from the reference:</vt:lpstr>
      <vt:lpstr>With increasing divergence from the reference:</vt:lpstr>
      <vt:lpstr>With increasing divergence from the reference:</vt:lpstr>
      <vt:lpstr>Next</vt:lpstr>
      <vt:lpstr>PowerPoint Presentation</vt:lpstr>
      <vt:lpstr>Thanks</vt:lpstr>
      <vt:lpstr>PowerPoint Presentation</vt:lpstr>
      <vt:lpstr>The number of unmapped reads increases linearly with divergence</vt:lpstr>
      <vt:lpstr>Fewer missed variants after iterative mapping</vt:lpstr>
      <vt:lpstr>Divergence is underestimated across the genome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Gregg</dc:creator>
  <cp:lastModifiedBy>Thomas, Gregg</cp:lastModifiedBy>
  <cp:revision>919</cp:revision>
  <dcterms:created xsi:type="dcterms:W3CDTF">2016-08-22T22:27:08Z</dcterms:created>
  <dcterms:modified xsi:type="dcterms:W3CDTF">2023-06-25T13:39:37Z</dcterms:modified>
</cp:coreProperties>
</file>