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1"/>
  </p:notesMasterIdLst>
  <p:handoutMasterIdLst>
    <p:handoutMasterId r:id="rId102"/>
  </p:handoutMasterIdLst>
  <p:sldIdLst>
    <p:sldId id="1209" r:id="rId2"/>
    <p:sldId id="1210" r:id="rId3"/>
    <p:sldId id="1328" r:id="rId4"/>
    <p:sldId id="1329" r:id="rId5"/>
    <p:sldId id="1290" r:id="rId6"/>
    <p:sldId id="1330" r:id="rId7"/>
    <p:sldId id="1331" r:id="rId8"/>
    <p:sldId id="1332" r:id="rId9"/>
    <p:sldId id="1333" r:id="rId10"/>
    <p:sldId id="1334" r:id="rId11"/>
    <p:sldId id="1335" r:id="rId12"/>
    <p:sldId id="1336" r:id="rId13"/>
    <p:sldId id="1327" r:id="rId14"/>
    <p:sldId id="996" r:id="rId15"/>
    <p:sldId id="1324" r:id="rId16"/>
    <p:sldId id="1321" r:id="rId17"/>
    <p:sldId id="1320" r:id="rId18"/>
    <p:sldId id="1319" r:id="rId19"/>
    <p:sldId id="1325" r:id="rId20"/>
    <p:sldId id="1292" r:id="rId21"/>
    <p:sldId id="1254" r:id="rId22"/>
    <p:sldId id="1216" r:id="rId23"/>
    <p:sldId id="1217" r:id="rId24"/>
    <p:sldId id="1218" r:id="rId25"/>
    <p:sldId id="1219" r:id="rId26"/>
    <p:sldId id="1225" r:id="rId27"/>
    <p:sldId id="1224" r:id="rId28"/>
    <p:sldId id="1226" r:id="rId29"/>
    <p:sldId id="1326" r:id="rId30"/>
    <p:sldId id="1227" r:id="rId31"/>
    <p:sldId id="1298" r:id="rId32"/>
    <p:sldId id="1297" r:id="rId33"/>
    <p:sldId id="1296" r:id="rId34"/>
    <p:sldId id="1299" r:id="rId35"/>
    <p:sldId id="1233" r:id="rId36"/>
    <p:sldId id="1232" r:id="rId37"/>
    <p:sldId id="1231" r:id="rId38"/>
    <p:sldId id="1234" r:id="rId39"/>
    <p:sldId id="1302" r:id="rId40"/>
    <p:sldId id="1316" r:id="rId41"/>
    <p:sldId id="1317" r:id="rId42"/>
    <p:sldId id="1314" r:id="rId43"/>
    <p:sldId id="1315" r:id="rId44"/>
    <p:sldId id="1304" r:id="rId45"/>
    <p:sldId id="1305" r:id="rId46"/>
    <p:sldId id="1237" r:id="rId47"/>
    <p:sldId id="1306" r:id="rId48"/>
    <p:sldId id="1283" r:id="rId49"/>
    <p:sldId id="1238" r:id="rId50"/>
    <p:sldId id="1309" r:id="rId51"/>
    <p:sldId id="1310" r:id="rId52"/>
    <p:sldId id="1239" r:id="rId53"/>
    <p:sldId id="1289" r:id="rId54"/>
    <p:sldId id="1287" r:id="rId55"/>
    <p:sldId id="1288" r:id="rId56"/>
    <p:sldId id="1240" r:id="rId57"/>
    <p:sldId id="1241" r:id="rId58"/>
    <p:sldId id="1311" r:id="rId59"/>
    <p:sldId id="1312" r:id="rId60"/>
    <p:sldId id="1242" r:id="rId61"/>
    <p:sldId id="1323" r:id="rId62"/>
    <p:sldId id="1285" r:id="rId63"/>
    <p:sldId id="1284" r:id="rId64"/>
    <p:sldId id="1243" r:id="rId65"/>
    <p:sldId id="1244" r:id="rId66"/>
    <p:sldId id="1280" r:id="rId67"/>
    <p:sldId id="1281" r:id="rId68"/>
    <p:sldId id="1295" r:id="rId69"/>
    <p:sldId id="1294" r:id="rId70"/>
    <p:sldId id="1307" r:id="rId71"/>
    <p:sldId id="1308" r:id="rId72"/>
    <p:sldId id="1236" r:id="rId73"/>
    <p:sldId id="1293" r:id="rId74"/>
    <p:sldId id="1300" r:id="rId75"/>
    <p:sldId id="1222" r:id="rId76"/>
    <p:sldId id="1223" r:id="rId77"/>
    <p:sldId id="1182" r:id="rId78"/>
    <p:sldId id="1164" r:id="rId79"/>
    <p:sldId id="1165" r:id="rId80"/>
    <p:sldId id="1176" r:id="rId81"/>
    <p:sldId id="1166" r:id="rId82"/>
    <p:sldId id="1167" r:id="rId83"/>
    <p:sldId id="1207" r:id="rId84"/>
    <p:sldId id="1168" r:id="rId85"/>
    <p:sldId id="1169" r:id="rId86"/>
    <p:sldId id="1184" r:id="rId87"/>
    <p:sldId id="1185" r:id="rId88"/>
    <p:sldId id="1208" r:id="rId89"/>
    <p:sldId id="1186" r:id="rId90"/>
    <p:sldId id="1197" r:id="rId91"/>
    <p:sldId id="1204" r:id="rId92"/>
    <p:sldId id="1113" r:id="rId93"/>
    <p:sldId id="1068" r:id="rId94"/>
    <p:sldId id="1067" r:id="rId95"/>
    <p:sldId id="1066" r:id="rId96"/>
    <p:sldId id="1069" r:id="rId97"/>
    <p:sldId id="1070" r:id="rId98"/>
    <p:sldId id="1220" r:id="rId99"/>
    <p:sldId id="1221" r:id="rId100"/>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9D2235"/>
    <a:srgbClr val="9572B2"/>
    <a:srgbClr val="333333"/>
    <a:srgbClr val="0067B1"/>
    <a:srgbClr val="C62828"/>
    <a:srgbClr val="999999"/>
    <a:srgbClr val="ED7D31"/>
    <a:srgbClr val="EEE3CC"/>
    <a:srgbClr val="E48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7676" autoAdjust="0"/>
  </p:normalViewPr>
  <p:slideViewPr>
    <p:cSldViewPr snapToGrid="0" snapToObjects="1">
      <p:cViewPr varScale="1">
        <p:scale>
          <a:sx n="118" d="100"/>
          <a:sy n="118" d="100"/>
        </p:scale>
        <p:origin x="1440" y="114"/>
      </p:cViewPr>
      <p:guideLst>
        <p:guide orient="horz" pos="1620"/>
        <p:guide pos="2880"/>
      </p:guideLst>
    </p:cSldViewPr>
  </p:slideViewPr>
  <p:notesTextViewPr>
    <p:cViewPr>
      <p:scale>
        <a:sx n="176" d="100"/>
        <a:sy n="176" d="100"/>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4E05D-C217-4EDC-A234-070B1B5C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5DD5EB-189C-4DE1-9B6B-CA8779A7B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A5826-D732-48AF-8BA4-2577416F7FDC}" type="datetimeFigureOut">
              <a:rPr lang="en-US" smtClean="0"/>
              <a:t>6/12/2023</a:t>
            </a:fld>
            <a:endParaRPr lang="en-US"/>
          </a:p>
        </p:txBody>
      </p:sp>
      <p:sp>
        <p:nvSpPr>
          <p:cNvPr id="4" name="Footer Placeholder 3">
            <a:extLst>
              <a:ext uri="{FF2B5EF4-FFF2-40B4-BE49-F238E27FC236}">
                <a16:creationId xmlns:a16="http://schemas.microsoft.com/office/drawing/2014/main" id="{73DB34D7-26E2-4211-98E2-98928C63A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862AC-B259-423A-88E4-DE1B09793F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F8D34-19CB-4101-8112-03BE7EE4FF1F}" type="slidenum">
              <a:rPr lang="en-US" smtClean="0"/>
              <a:t>‹#›</a:t>
            </a:fld>
            <a:endParaRPr lang="en-US"/>
          </a:p>
        </p:txBody>
      </p:sp>
    </p:spTree>
    <p:extLst>
      <p:ext uri="{BB962C8B-B14F-4D97-AF65-F5344CB8AC3E}">
        <p14:creationId xmlns:p14="http://schemas.microsoft.com/office/powerpoint/2010/main" val="283784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34B77-6F8F-46C2-8C89-03A0A77F8E1F}" type="datetimeFigureOut">
              <a:rPr lang="en-US" smtClean="0"/>
              <a:t>6/12/2023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FAD9F-F2D8-4FFF-89D4-F8A81DE286AE}" type="slidenum">
              <a:rPr lang="en-US" smtClean="0"/>
              <a:t>‹#›</a:t>
            </a:fld>
            <a:endParaRPr lang="en-US"/>
          </a:p>
        </p:txBody>
      </p:sp>
    </p:spTree>
    <p:extLst>
      <p:ext uri="{BB962C8B-B14F-4D97-AF65-F5344CB8AC3E}">
        <p14:creationId xmlns:p14="http://schemas.microsoft.com/office/powerpoint/2010/main" val="1074072769"/>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Hi everyone, my name is Gregg Thomas and I’m currently in the informatics group at Harvard. So I’ll be talking about some of the ways we’re using phylogenetic concordance factors to help us select which models to run when estimating substitution rates from genomic data.</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a:t>
            </a:fld>
            <a:endParaRPr lang="en-US"/>
          </a:p>
        </p:txBody>
      </p:sp>
    </p:spTree>
    <p:extLst>
      <p:ext uri="{BB962C8B-B14F-4D97-AF65-F5344CB8AC3E}">
        <p14:creationId xmlns:p14="http://schemas.microsoft.com/office/powerpoint/2010/main" val="33925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version of </a:t>
            </a:r>
            <a:r>
              <a:rPr lang="en-US" dirty="0" err="1"/>
              <a:t>PhyloAcc</a:t>
            </a:r>
            <a:r>
              <a:rPr lang="en-US" dirty="0"/>
              <a:t> shows that we can expand our analysis of sequence evolution beyond coding regions, opening up a new window into regulatory elements in a phylogenomic workflow.</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However, this method uses the same input species tree for every locus it tests.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18</a:t>
            </a:fld>
            <a:endParaRPr lang="en-US"/>
          </a:p>
        </p:txBody>
      </p:sp>
    </p:spTree>
    <p:extLst>
      <p:ext uri="{BB962C8B-B14F-4D97-AF65-F5344CB8AC3E}">
        <p14:creationId xmlns:p14="http://schemas.microsoft.com/office/powerpoint/2010/main" val="1594657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a problem if the histories of the underlying loci differ from that of the species tree. This can cause problems for any inference of molecular evolution, so I want to briefly explain what I mean by phylogenetic discordance.</a:t>
            </a:r>
          </a:p>
        </p:txBody>
      </p:sp>
      <p:sp>
        <p:nvSpPr>
          <p:cNvPr id="4" name="Slide Number Placeholder 3"/>
          <p:cNvSpPr>
            <a:spLocks noGrp="1"/>
          </p:cNvSpPr>
          <p:nvPr>
            <p:ph type="sldNum" sz="quarter" idx="5"/>
          </p:nvPr>
        </p:nvSpPr>
        <p:spPr/>
        <p:txBody>
          <a:bodyPr/>
          <a:lstStyle/>
          <a:p>
            <a:fld id="{710FAD9F-F2D8-4FFF-89D4-F8A81DE286AE}" type="slidenum">
              <a:rPr lang="en-US" smtClean="0"/>
              <a:t>19</a:t>
            </a:fld>
            <a:endParaRPr lang="en-US"/>
          </a:p>
        </p:txBody>
      </p:sp>
    </p:spTree>
    <p:extLst>
      <p:ext uri="{BB962C8B-B14F-4D97-AF65-F5344CB8AC3E}">
        <p14:creationId xmlns:p14="http://schemas.microsoft.com/office/powerpoint/2010/main" val="178122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in its most basic definition, phylogenetic discordance simply means that, for the same set of species, phylogenies inferred from different parts of the genome may disagree with each other. In this quartet example, we have three gene trees with discordant topologies. In the first tree A is sister to B, while in the second A is sister to C, and in the third A is sister to D. </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20</a:t>
            </a:fld>
            <a:endParaRPr lang="en-US"/>
          </a:p>
        </p:txBody>
      </p:sp>
    </p:spTree>
    <p:extLst>
      <p:ext uri="{BB962C8B-B14F-4D97-AF65-F5344CB8AC3E}">
        <p14:creationId xmlns:p14="http://schemas.microsoft.com/office/powerpoint/2010/main" val="149556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Now, when we combine the information from all of our genes to infer a single species tree, we inevitably see discordance between that tree and many of the underlying gene trees. For instance, if we used some method to infer a species tree here and decide that this first tree’s topology matches species tree, the other two are then discordant with the species tree. So gene trees can be discordant among themselves and with the inferred species tree.</a:t>
            </a:r>
          </a:p>
          <a:p>
            <a:endParaRPr lang="en-US" dirty="0"/>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21</a:t>
            </a:fld>
            <a:endParaRPr lang="en-US"/>
          </a:p>
        </p:txBody>
      </p:sp>
    </p:spTree>
    <p:extLst>
      <p:ext uri="{BB962C8B-B14F-4D97-AF65-F5344CB8AC3E}">
        <p14:creationId xmlns:p14="http://schemas.microsoft.com/office/powerpoint/2010/main" val="388381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this happens, mapping traits, including DNA sequences, onto discordant phylogenies can affect inferences about them.</a:t>
            </a:r>
          </a:p>
          <a:p>
            <a:r>
              <a:rPr lang="en-US" dirty="0"/>
              <a:t>For example, let’s say we have our species tree, and the gene tree from one locus for these species. These topologies disagree, with A and B being sister in the species tree and B and C sister in the gene tree.</a:t>
            </a:r>
          </a:p>
        </p:txBody>
      </p:sp>
      <p:sp>
        <p:nvSpPr>
          <p:cNvPr id="4" name="Slide Number Placeholder 3"/>
          <p:cNvSpPr>
            <a:spLocks noGrp="1"/>
          </p:cNvSpPr>
          <p:nvPr>
            <p:ph type="sldNum" sz="quarter" idx="5"/>
          </p:nvPr>
        </p:nvSpPr>
        <p:spPr/>
        <p:txBody>
          <a:bodyPr/>
          <a:lstStyle/>
          <a:p>
            <a:fld id="{710FAD9F-F2D8-4FFF-89D4-F8A81DE286AE}" type="slidenum">
              <a:rPr lang="en-US" smtClean="0"/>
              <a:t>22</a:t>
            </a:fld>
            <a:endParaRPr lang="en-US"/>
          </a:p>
        </p:txBody>
      </p:sp>
    </p:spTree>
    <p:extLst>
      <p:ext uri="{BB962C8B-B14F-4D97-AF65-F5344CB8AC3E}">
        <p14:creationId xmlns:p14="http://schemas.microsoft.com/office/powerpoint/2010/main" val="95882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at this locus we know there is a single mutation that has arisen in the branch leading to B and C, and here I’m just representing this mutation as a change in branch colors. This is, in truth, one mutation.</a:t>
            </a:r>
          </a:p>
        </p:txBody>
      </p:sp>
      <p:sp>
        <p:nvSpPr>
          <p:cNvPr id="4" name="Slide Number Placeholder 3"/>
          <p:cNvSpPr>
            <a:spLocks noGrp="1"/>
          </p:cNvSpPr>
          <p:nvPr>
            <p:ph type="sldNum" sz="quarter" idx="5"/>
          </p:nvPr>
        </p:nvSpPr>
        <p:spPr/>
        <p:txBody>
          <a:bodyPr/>
          <a:lstStyle/>
          <a:p>
            <a:fld id="{710FAD9F-F2D8-4FFF-89D4-F8A81DE286AE}" type="slidenum">
              <a:rPr lang="en-US" smtClean="0"/>
              <a:t>23</a:t>
            </a:fld>
            <a:endParaRPr lang="en-US"/>
          </a:p>
        </p:txBody>
      </p:sp>
    </p:spTree>
    <p:extLst>
      <p:ext uri="{BB962C8B-B14F-4D97-AF65-F5344CB8AC3E}">
        <p14:creationId xmlns:p14="http://schemas.microsoft.com/office/powerpoint/2010/main" val="402930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 let’s say we try to make an inference about this mutation using the species tree. The only way to explain lineages B and C sharing this red state is to propose </a:t>
            </a:r>
          </a:p>
        </p:txBody>
      </p:sp>
      <p:sp>
        <p:nvSpPr>
          <p:cNvPr id="4" name="Slide Number Placeholder 3"/>
          <p:cNvSpPr>
            <a:spLocks noGrp="1"/>
          </p:cNvSpPr>
          <p:nvPr>
            <p:ph type="sldNum" sz="quarter" idx="5"/>
          </p:nvPr>
        </p:nvSpPr>
        <p:spPr/>
        <p:txBody>
          <a:bodyPr/>
          <a:lstStyle/>
          <a:p>
            <a:fld id="{710FAD9F-F2D8-4FFF-89D4-F8A81DE286AE}" type="slidenum">
              <a:rPr lang="en-US" smtClean="0"/>
              <a:t>24</a:t>
            </a:fld>
            <a:endParaRPr lang="en-US"/>
          </a:p>
        </p:txBody>
      </p:sp>
    </p:spTree>
    <p:extLst>
      <p:ext uri="{BB962C8B-B14F-4D97-AF65-F5344CB8AC3E}">
        <p14:creationId xmlns:p14="http://schemas.microsoft.com/office/powerpoint/2010/main" val="792077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mutations, for instance a mutation in the branch ancestor to A B and C, and then a reversion to the ancestral state on branch A. </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Of course, we want to use the correct tree when making inferences, which is the gene tree in this context, but in a lot of cases it is still common practice to use a single species tree topology when counting substitutions along a phylogeny. </a:t>
            </a:r>
          </a:p>
        </p:txBody>
      </p:sp>
      <p:sp>
        <p:nvSpPr>
          <p:cNvPr id="4" name="Slide Number Placeholder 3"/>
          <p:cNvSpPr>
            <a:spLocks noGrp="1"/>
          </p:cNvSpPr>
          <p:nvPr>
            <p:ph type="sldNum" sz="quarter" idx="5"/>
          </p:nvPr>
        </p:nvSpPr>
        <p:spPr/>
        <p:txBody>
          <a:bodyPr/>
          <a:lstStyle/>
          <a:p>
            <a:fld id="{710FAD9F-F2D8-4FFF-89D4-F8A81DE286AE}" type="slidenum">
              <a:rPr lang="en-US" smtClean="0"/>
              <a:t>25</a:t>
            </a:fld>
            <a:endParaRPr lang="en-US"/>
          </a:p>
        </p:txBody>
      </p:sp>
    </p:spTree>
    <p:extLst>
      <p:ext uri="{BB962C8B-B14F-4D97-AF65-F5344CB8AC3E}">
        <p14:creationId xmlns:p14="http://schemas.microsoft.com/office/powerpoint/2010/main" val="28356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was part of the motivation for the next version of </a:t>
            </a:r>
            <a:r>
              <a:rPr lang="en-US" dirty="0" err="1"/>
              <a:t>PhyloAcc</a:t>
            </a:r>
            <a:r>
              <a:rPr lang="en-US" dirty="0"/>
              <a:t>, where instead of only considering the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26</a:t>
            </a:fld>
            <a:endParaRPr lang="en-US"/>
          </a:p>
        </p:txBody>
      </p:sp>
    </p:spTree>
    <p:extLst>
      <p:ext uri="{BB962C8B-B14F-4D97-AF65-F5344CB8AC3E}">
        <p14:creationId xmlns:p14="http://schemas.microsoft.com/office/powerpoint/2010/main" val="215612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estimate a distribution of gene trees for each locus to better account for phylogenetic discordance, which should improve accuracy when identifying elements with accelerated rates of evolution.</a:t>
            </a:r>
          </a:p>
        </p:txBody>
      </p:sp>
      <p:sp>
        <p:nvSpPr>
          <p:cNvPr id="4" name="Slide Number Placeholder 3"/>
          <p:cNvSpPr>
            <a:spLocks noGrp="1"/>
          </p:cNvSpPr>
          <p:nvPr>
            <p:ph type="sldNum" sz="quarter" idx="5"/>
          </p:nvPr>
        </p:nvSpPr>
        <p:spPr/>
        <p:txBody>
          <a:bodyPr/>
          <a:lstStyle/>
          <a:p>
            <a:fld id="{710FAD9F-F2D8-4FFF-89D4-F8A81DE286AE}" type="slidenum">
              <a:rPr lang="en-US" smtClean="0"/>
              <a:t>27</a:t>
            </a:fld>
            <a:endParaRPr lang="en-US"/>
          </a:p>
        </p:txBody>
      </p:sp>
    </p:spTree>
    <p:extLst>
      <p:ext uri="{BB962C8B-B14F-4D97-AF65-F5344CB8AC3E}">
        <p14:creationId xmlns:p14="http://schemas.microsoft.com/office/powerpoint/2010/main" val="293291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of the exciting opportunities in the age of genomics is the ability to link genotype to phenotype… that is to see which elements of an organism’s genome may affect the traits we observe. And genomes from a single species give us a lot of opportunities to do this. </a:t>
            </a:r>
          </a:p>
          <a:p>
            <a:endParaRPr lang="en-US" dirty="0"/>
          </a:p>
          <a:p>
            <a:endParaRPr lang="en-US" dirty="0"/>
          </a:p>
          <a:p>
            <a:r>
              <a:rPr lang="en-US" dirty="0"/>
              <a:t>Just to name a couple, this has been done successfully to study adaptations to high altitude in humans and coat color change in rodents.</a:t>
            </a:r>
          </a:p>
        </p:txBody>
      </p:sp>
      <p:sp>
        <p:nvSpPr>
          <p:cNvPr id="4" name="Slide Number Placeholder 3"/>
          <p:cNvSpPr>
            <a:spLocks noGrp="1"/>
          </p:cNvSpPr>
          <p:nvPr>
            <p:ph type="sldNum" sz="quarter" idx="5"/>
          </p:nvPr>
        </p:nvSpPr>
        <p:spPr/>
        <p:txBody>
          <a:bodyPr/>
          <a:lstStyle/>
          <a:p>
            <a:fld id="{710FAD9F-F2D8-4FFF-89D4-F8A81DE286AE}" type="slidenum">
              <a:rPr lang="en-US" smtClean="0"/>
              <a:t>2</a:t>
            </a:fld>
            <a:endParaRPr lang="en-US"/>
          </a:p>
        </p:txBody>
      </p:sp>
    </p:spTree>
    <p:extLst>
      <p:ext uri="{BB962C8B-B14F-4D97-AF65-F5344CB8AC3E}">
        <p14:creationId xmlns:p14="http://schemas.microsoft.com/office/powerpoint/2010/main" val="1482449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already tell this method is having an affect on our results. As Han mentioned, when she re-ran this on the ratite dataset, only 713 out of the original 806 accelerated elements are still found to be accelerated when using the gene tree model. So accounting for discordance is hopefully eliminating these as false positives.</a:t>
            </a:r>
          </a:p>
        </p:txBody>
      </p:sp>
      <p:sp>
        <p:nvSpPr>
          <p:cNvPr id="4" name="Slide Number Placeholder 3"/>
          <p:cNvSpPr>
            <a:spLocks noGrp="1"/>
          </p:cNvSpPr>
          <p:nvPr>
            <p:ph type="sldNum" sz="quarter" idx="5"/>
          </p:nvPr>
        </p:nvSpPr>
        <p:spPr/>
        <p:txBody>
          <a:bodyPr/>
          <a:lstStyle/>
          <a:p>
            <a:fld id="{710FAD9F-F2D8-4FFF-89D4-F8A81DE286AE}" type="slidenum">
              <a:rPr lang="en-US" smtClean="0"/>
              <a:t>28</a:t>
            </a:fld>
            <a:endParaRPr lang="en-US"/>
          </a:p>
        </p:txBody>
      </p:sp>
    </p:spTree>
    <p:extLst>
      <p:ext uri="{BB962C8B-B14F-4D97-AF65-F5344CB8AC3E}">
        <p14:creationId xmlns:p14="http://schemas.microsoft.com/office/powerpoint/2010/main" val="3997883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unfortunately, as with most Bayesian phylogenetic methods, this takes much longer to run because we’re now having to infer gene trees for each locus in addition to estimating substitution rates.</a:t>
            </a:r>
          </a:p>
        </p:txBody>
      </p:sp>
      <p:sp>
        <p:nvSpPr>
          <p:cNvPr id="4" name="Slide Number Placeholder 3"/>
          <p:cNvSpPr>
            <a:spLocks noGrp="1"/>
          </p:cNvSpPr>
          <p:nvPr>
            <p:ph type="sldNum" sz="quarter" idx="5"/>
          </p:nvPr>
        </p:nvSpPr>
        <p:spPr/>
        <p:txBody>
          <a:bodyPr/>
          <a:lstStyle/>
          <a:p>
            <a:fld id="{710FAD9F-F2D8-4FFF-89D4-F8A81DE286AE}" type="slidenum">
              <a:rPr lang="en-US" smtClean="0"/>
              <a:t>29</a:t>
            </a:fld>
            <a:endParaRPr lang="en-US"/>
          </a:p>
        </p:txBody>
      </p:sp>
    </p:spTree>
    <p:extLst>
      <p:ext uri="{BB962C8B-B14F-4D97-AF65-F5344CB8AC3E}">
        <p14:creationId xmlns:p14="http://schemas.microsoft.com/office/powerpoint/2010/main" val="1092854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you an idea of the scale of this problem: if we take our 284,000 non-coding elements from the ratite dataset, each locus takes about 1 hour to run through the gene tree model with 4 threads.</a:t>
            </a:r>
          </a:p>
        </p:txBody>
      </p:sp>
      <p:sp>
        <p:nvSpPr>
          <p:cNvPr id="4" name="Slide Number Placeholder 3"/>
          <p:cNvSpPr>
            <a:spLocks noGrp="1"/>
          </p:cNvSpPr>
          <p:nvPr>
            <p:ph type="sldNum" sz="quarter" idx="5"/>
          </p:nvPr>
        </p:nvSpPr>
        <p:spPr/>
        <p:txBody>
          <a:bodyPr/>
          <a:lstStyle/>
          <a:p>
            <a:fld id="{710FAD9F-F2D8-4FFF-89D4-F8A81DE286AE}" type="slidenum">
              <a:rPr lang="en-US" smtClean="0"/>
              <a:t>30</a:t>
            </a:fld>
            <a:endParaRPr lang="en-US"/>
          </a:p>
        </p:txBody>
      </p:sp>
    </p:spTree>
    <p:extLst>
      <p:ext uri="{BB962C8B-B14F-4D97-AF65-F5344CB8AC3E}">
        <p14:creationId xmlns:p14="http://schemas.microsoft.com/office/powerpoint/2010/main" val="3984640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running all of these loci in serial would take 32 years to complete the entire dataset…. </a:t>
            </a:r>
          </a:p>
        </p:txBody>
      </p:sp>
      <p:sp>
        <p:nvSpPr>
          <p:cNvPr id="4" name="Slide Number Placeholder 3"/>
          <p:cNvSpPr>
            <a:spLocks noGrp="1"/>
          </p:cNvSpPr>
          <p:nvPr>
            <p:ph type="sldNum" sz="quarter" idx="5"/>
          </p:nvPr>
        </p:nvSpPr>
        <p:spPr/>
        <p:txBody>
          <a:bodyPr/>
          <a:lstStyle/>
          <a:p>
            <a:fld id="{710FAD9F-F2D8-4FFF-89D4-F8A81DE286AE}" type="slidenum">
              <a:rPr lang="en-US" smtClean="0"/>
              <a:t>31</a:t>
            </a:fld>
            <a:endParaRPr lang="en-US"/>
          </a:p>
        </p:txBody>
      </p:sp>
    </p:spTree>
    <p:extLst>
      <p:ext uri="{BB962C8B-B14F-4D97-AF65-F5344CB8AC3E}">
        <p14:creationId xmlns:p14="http://schemas.microsoft.com/office/powerpoint/2010/main" val="534765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to 16 threads shortens the runtime to 15 minutes per locus, but still takes 8 years</a:t>
            </a:r>
          </a:p>
        </p:txBody>
      </p:sp>
      <p:sp>
        <p:nvSpPr>
          <p:cNvPr id="4" name="Slide Number Placeholder 3"/>
          <p:cNvSpPr>
            <a:spLocks noGrp="1"/>
          </p:cNvSpPr>
          <p:nvPr>
            <p:ph type="sldNum" sz="quarter" idx="5"/>
          </p:nvPr>
        </p:nvSpPr>
        <p:spPr/>
        <p:txBody>
          <a:bodyPr/>
          <a:lstStyle/>
          <a:p>
            <a:fld id="{710FAD9F-F2D8-4FFF-89D4-F8A81DE286AE}" type="slidenum">
              <a:rPr lang="en-US" smtClean="0"/>
              <a:t>32</a:t>
            </a:fld>
            <a:endParaRPr lang="en-US"/>
          </a:p>
        </p:txBody>
      </p:sp>
    </p:spTree>
    <p:extLst>
      <p:ext uri="{BB962C8B-B14F-4D97-AF65-F5344CB8AC3E}">
        <p14:creationId xmlns:p14="http://schemas.microsoft.com/office/powerpoint/2010/main" val="2455927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this continues to scale linearly, even if we could give 128 threads to each locus, at 2 minutes runtime a piece this still would take about a year to complete…. Obviously this is not tractable.</a:t>
            </a:r>
          </a:p>
        </p:txBody>
      </p:sp>
      <p:sp>
        <p:nvSpPr>
          <p:cNvPr id="4" name="Slide Number Placeholder 3"/>
          <p:cNvSpPr>
            <a:spLocks noGrp="1"/>
          </p:cNvSpPr>
          <p:nvPr>
            <p:ph type="sldNum" sz="quarter" idx="5"/>
          </p:nvPr>
        </p:nvSpPr>
        <p:spPr/>
        <p:txBody>
          <a:bodyPr/>
          <a:lstStyle/>
          <a:p>
            <a:fld id="{710FAD9F-F2D8-4FFF-89D4-F8A81DE286AE}" type="slidenum">
              <a:rPr lang="en-US" smtClean="0"/>
              <a:t>33</a:t>
            </a:fld>
            <a:endParaRPr lang="en-US"/>
          </a:p>
        </p:txBody>
      </p:sp>
    </p:spTree>
    <p:extLst>
      <p:ext uri="{BB962C8B-B14F-4D97-AF65-F5344CB8AC3E}">
        <p14:creationId xmlns:p14="http://schemas.microsoft.com/office/powerpoint/2010/main" val="1868674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isn’t to say that the underlying code is insufficient or un-optimized, but rather that some algorithms are inherently computationally intensive. Bayesian phylogenetics is well-known for this, and its our job to try and figure out other ways to reduce run-time and energy costs.</a:t>
            </a:r>
          </a:p>
        </p:txBody>
      </p:sp>
      <p:sp>
        <p:nvSpPr>
          <p:cNvPr id="4" name="Slide Number Placeholder 3"/>
          <p:cNvSpPr>
            <a:spLocks noGrp="1"/>
          </p:cNvSpPr>
          <p:nvPr>
            <p:ph type="sldNum" sz="quarter" idx="5"/>
          </p:nvPr>
        </p:nvSpPr>
        <p:spPr/>
        <p:txBody>
          <a:bodyPr/>
          <a:lstStyle/>
          <a:p>
            <a:fld id="{710FAD9F-F2D8-4FFF-89D4-F8A81DE286AE}" type="slidenum">
              <a:rPr lang="en-US" smtClean="0"/>
              <a:t>34</a:t>
            </a:fld>
            <a:endParaRPr lang="en-US"/>
          </a:p>
        </p:txBody>
      </p:sp>
    </p:spTree>
    <p:extLst>
      <p:ext uri="{BB962C8B-B14F-4D97-AF65-F5344CB8AC3E}">
        <p14:creationId xmlns:p14="http://schemas.microsoft.com/office/powerpoint/2010/main" val="1670317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another big aspect of the development of </a:t>
            </a:r>
            <a:r>
              <a:rPr lang="en-US" dirty="0" err="1"/>
              <a:t>PhyloAcc</a:t>
            </a:r>
            <a:r>
              <a:rPr lang="en-US" dirty="0"/>
              <a:t> version 2 is computational efficiency and usability.</a:t>
            </a:r>
          </a:p>
        </p:txBody>
      </p:sp>
      <p:sp>
        <p:nvSpPr>
          <p:cNvPr id="4" name="Slide Number Placeholder 3"/>
          <p:cNvSpPr>
            <a:spLocks noGrp="1"/>
          </p:cNvSpPr>
          <p:nvPr>
            <p:ph type="sldNum" sz="quarter" idx="5"/>
          </p:nvPr>
        </p:nvSpPr>
        <p:spPr/>
        <p:txBody>
          <a:bodyPr/>
          <a:lstStyle/>
          <a:p>
            <a:fld id="{710FAD9F-F2D8-4FFF-89D4-F8A81DE286AE}" type="slidenum">
              <a:rPr lang="en-US" smtClean="0"/>
              <a:t>35</a:t>
            </a:fld>
            <a:endParaRPr lang="en-US"/>
          </a:p>
        </p:txBody>
      </p:sp>
    </p:spTree>
    <p:extLst>
      <p:ext uri="{BB962C8B-B14F-4D97-AF65-F5344CB8AC3E}">
        <p14:creationId xmlns:p14="http://schemas.microsoft.com/office/powerpoint/2010/main" val="2281470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this we had 2 goals: one, we want to use some signal from the data we already have to inform our model selection. Basically, not every locus necessarily needs to be run through the gene tree model, so we want to figure out a way to find the ones that need it the most and then we can use the faster species tree model for all the rest.</a:t>
            </a:r>
          </a:p>
        </p:txBody>
      </p:sp>
      <p:sp>
        <p:nvSpPr>
          <p:cNvPr id="4" name="Slide Number Placeholder 3"/>
          <p:cNvSpPr>
            <a:spLocks noGrp="1"/>
          </p:cNvSpPr>
          <p:nvPr>
            <p:ph type="sldNum" sz="quarter" idx="5"/>
          </p:nvPr>
        </p:nvSpPr>
        <p:spPr/>
        <p:txBody>
          <a:bodyPr/>
          <a:lstStyle/>
          <a:p>
            <a:fld id="{710FAD9F-F2D8-4FFF-89D4-F8A81DE286AE}" type="slidenum">
              <a:rPr lang="en-US" smtClean="0"/>
              <a:t>36</a:t>
            </a:fld>
            <a:endParaRPr lang="en-US"/>
          </a:p>
        </p:txBody>
      </p:sp>
    </p:spTree>
    <p:extLst>
      <p:ext uri="{BB962C8B-B14F-4D97-AF65-F5344CB8AC3E}">
        <p14:creationId xmlns:p14="http://schemas.microsoft.com/office/powerpoint/2010/main" val="1264846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2, we want to help the user to allocate their resources as well, which means batching loci into common run types that can be submitted in parallel to a cluster.</a:t>
            </a:r>
          </a:p>
        </p:txBody>
      </p:sp>
      <p:sp>
        <p:nvSpPr>
          <p:cNvPr id="4" name="Slide Number Placeholder 3"/>
          <p:cNvSpPr>
            <a:spLocks noGrp="1"/>
          </p:cNvSpPr>
          <p:nvPr>
            <p:ph type="sldNum" sz="quarter" idx="5"/>
          </p:nvPr>
        </p:nvSpPr>
        <p:spPr/>
        <p:txBody>
          <a:bodyPr/>
          <a:lstStyle/>
          <a:p>
            <a:fld id="{710FAD9F-F2D8-4FFF-89D4-F8A81DE286AE}" type="slidenum">
              <a:rPr lang="en-US" smtClean="0"/>
              <a:t>37</a:t>
            </a:fld>
            <a:endParaRPr lang="en-US"/>
          </a:p>
        </p:txBody>
      </p:sp>
    </p:spTree>
    <p:extLst>
      <p:ext uri="{BB962C8B-B14F-4D97-AF65-F5344CB8AC3E}">
        <p14:creationId xmlns:p14="http://schemas.microsoft.com/office/powerpoint/2010/main" val="183749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another powerful method for relating genotype to phenotype is comparative </a:t>
            </a:r>
            <a:r>
              <a:rPr lang="en-US" dirty="0" err="1"/>
              <a:t>phylogenomics</a:t>
            </a:r>
            <a:r>
              <a:rPr lang="en-US" dirty="0"/>
              <a:t>, where we compare genomes from many species to identify where they differ from one another and correlate those differences with variation we observe in their phenotypes, such as loss of flight in certain birds.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5</a:t>
            </a:fld>
            <a:endParaRPr lang="en-US"/>
          </a:p>
        </p:txBody>
      </p:sp>
    </p:spTree>
    <p:extLst>
      <p:ext uri="{BB962C8B-B14F-4D97-AF65-F5344CB8AC3E}">
        <p14:creationId xmlns:p14="http://schemas.microsoft.com/office/powerpoint/2010/main" val="347643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I’ll tell you about how we used concordance factors to inform model selection.</a:t>
            </a:r>
          </a:p>
        </p:txBody>
      </p:sp>
      <p:sp>
        <p:nvSpPr>
          <p:cNvPr id="4" name="Slide Number Placeholder 3"/>
          <p:cNvSpPr>
            <a:spLocks noGrp="1"/>
          </p:cNvSpPr>
          <p:nvPr>
            <p:ph type="sldNum" sz="quarter" idx="5"/>
          </p:nvPr>
        </p:nvSpPr>
        <p:spPr/>
        <p:txBody>
          <a:bodyPr/>
          <a:lstStyle/>
          <a:p>
            <a:fld id="{710FAD9F-F2D8-4FFF-89D4-F8A81DE286AE}" type="slidenum">
              <a:rPr lang="en-US" smtClean="0"/>
              <a:t>38</a:t>
            </a:fld>
            <a:endParaRPr lang="en-US"/>
          </a:p>
        </p:txBody>
      </p:sp>
    </p:spTree>
    <p:extLst>
      <p:ext uri="{BB962C8B-B14F-4D97-AF65-F5344CB8AC3E}">
        <p14:creationId xmlns:p14="http://schemas.microsoft.com/office/powerpoint/2010/main" val="3687013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back to our example trees…</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39</a:t>
            </a:fld>
            <a:endParaRPr lang="en-US"/>
          </a:p>
        </p:txBody>
      </p:sp>
    </p:spTree>
    <p:extLst>
      <p:ext uri="{BB962C8B-B14F-4D97-AF65-F5344CB8AC3E}">
        <p14:creationId xmlns:p14="http://schemas.microsoft.com/office/powerpoint/2010/main" val="2490117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We can get an idea how concordant the underlying sequence is by simply looking at the alignment. SO here is a small cartoon alignment, where rows correspond to the sequences of the tips in the trees, and columns to sites in the alignment.</a:t>
            </a:r>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40</a:t>
            </a:fld>
            <a:endParaRPr lang="en-US"/>
          </a:p>
        </p:txBody>
      </p:sp>
    </p:spTree>
    <p:extLst>
      <p:ext uri="{BB962C8B-B14F-4D97-AF65-F5344CB8AC3E}">
        <p14:creationId xmlns:p14="http://schemas.microsoft.com/office/powerpoint/2010/main" val="1286116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And when we do that we see that there are site patterns that can exist in an alignment that reflect each of the three possible topologies around a quartet of species. Some of them being concordant with the species tree</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41</a:t>
            </a:fld>
            <a:endParaRPr lang="en-US"/>
          </a:p>
        </p:txBody>
      </p:sp>
    </p:spTree>
    <p:extLst>
      <p:ext uri="{BB962C8B-B14F-4D97-AF65-F5344CB8AC3E}">
        <p14:creationId xmlns:p14="http://schemas.microsoft.com/office/powerpoint/2010/main" val="793088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And others that imply discordant topologies.</a:t>
            </a:r>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42</a:t>
            </a:fld>
            <a:endParaRPr lang="en-US"/>
          </a:p>
        </p:txBody>
      </p:sp>
    </p:spTree>
    <p:extLst>
      <p:ext uri="{BB962C8B-B14F-4D97-AF65-F5344CB8AC3E}">
        <p14:creationId xmlns:p14="http://schemas.microsoft.com/office/powerpoint/2010/main" val="1448164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we can summarize concordance for a given quartet, by simply counting all of the concordant site patterns in the alignment and dividing by the total number of decisive alignment sites. This is called the site concordance factor, and was first implemented by Minh et al. in </a:t>
            </a:r>
            <a:r>
              <a:rPr lang="en-US" dirty="0" err="1"/>
              <a:t>Iqtree</a:t>
            </a:r>
            <a:r>
              <a:rPr lang="en-US" dirty="0"/>
              <a:t> 2 where it is used to summarize discordance across loci for branches in a species tree. </a:t>
            </a:r>
          </a:p>
          <a:p>
            <a:endParaRPr lang="en-US" dirty="0"/>
          </a:p>
          <a:p>
            <a:r>
              <a:rPr lang="en-US" dirty="0"/>
              <a:t>But instead of averaging over all loci, here we re-implement this calculation, but summarize </a:t>
            </a:r>
            <a:r>
              <a:rPr lang="en-US" dirty="0" err="1"/>
              <a:t>sCF</a:t>
            </a:r>
            <a:r>
              <a:rPr lang="en-US" dirty="0"/>
              <a:t> for every locus in the dataset. Then we can use that concordance factor to tell us whether we need to run each locus through the computationally intensive gene tree model or if the faster species tree model will suffice.</a:t>
            </a:r>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43</a:t>
            </a:fld>
            <a:endParaRPr lang="en-US"/>
          </a:p>
        </p:txBody>
      </p:sp>
    </p:spTree>
    <p:extLst>
      <p:ext uri="{BB962C8B-B14F-4D97-AF65-F5344CB8AC3E}">
        <p14:creationId xmlns:p14="http://schemas.microsoft.com/office/powerpoint/2010/main" val="2053309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we’ve implemented a couple of ways to use </a:t>
            </a:r>
            <a:r>
              <a:rPr lang="en-US" dirty="0" err="1"/>
              <a:t>sCF</a:t>
            </a:r>
            <a:r>
              <a:rPr lang="en-US" dirty="0"/>
              <a:t> to help here, but in the interest of time I’ll only talk about one.</a:t>
            </a:r>
          </a:p>
          <a:p>
            <a:r>
              <a:rPr lang="en-US" dirty="0"/>
              <a:t>So for each locus, we can calculate </a:t>
            </a:r>
            <a:r>
              <a:rPr lang="en-US" dirty="0" err="1"/>
              <a:t>sCF</a:t>
            </a:r>
            <a:r>
              <a:rPr lang="en-US" dirty="0"/>
              <a:t> for every branch in the tree and then average all </a:t>
            </a:r>
            <a:r>
              <a:rPr lang="en-US" dirty="0" err="1"/>
              <a:t>sCF</a:t>
            </a:r>
            <a:r>
              <a:rPr lang="en-US" dirty="0"/>
              <a:t> values to get an overall </a:t>
            </a:r>
            <a:r>
              <a:rPr lang="en-US" dirty="0" err="1"/>
              <a:t>sCF</a:t>
            </a:r>
            <a:r>
              <a:rPr lang="en-US" dirty="0"/>
              <a:t> for the locus itself.</a:t>
            </a:r>
          </a:p>
          <a:p>
            <a:endParaRPr lang="en-US" dirty="0"/>
          </a:p>
          <a:p>
            <a:r>
              <a:rPr lang="en-US" dirty="0"/>
              <a:t> Then we can decide on some cutoff and run every locus below this cutoff, the most discordant loci, through the gene tree model, and all others through the species tree model.</a:t>
            </a:r>
          </a:p>
        </p:txBody>
      </p:sp>
      <p:sp>
        <p:nvSpPr>
          <p:cNvPr id="4" name="Slide Number Placeholder 3"/>
          <p:cNvSpPr>
            <a:spLocks noGrp="1"/>
          </p:cNvSpPr>
          <p:nvPr>
            <p:ph type="sldNum" sz="quarter" idx="5"/>
          </p:nvPr>
        </p:nvSpPr>
        <p:spPr/>
        <p:txBody>
          <a:bodyPr/>
          <a:lstStyle/>
          <a:p>
            <a:fld id="{710FAD9F-F2D8-4FFF-89D4-F8A81DE286AE}" type="slidenum">
              <a:rPr lang="en-US" smtClean="0"/>
              <a:t>44</a:t>
            </a:fld>
            <a:endParaRPr lang="en-US"/>
          </a:p>
        </p:txBody>
      </p:sp>
    </p:spTree>
    <p:extLst>
      <p:ext uri="{BB962C8B-B14F-4D97-AF65-F5344CB8AC3E}">
        <p14:creationId xmlns:p14="http://schemas.microsoft.com/office/powerpoint/2010/main" val="1663043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do this for the 284000 loci in the ratite dataset, we see this distribution of average </a:t>
            </a:r>
            <a:r>
              <a:rPr lang="en-US" dirty="0" err="1"/>
              <a:t>sCF</a:t>
            </a:r>
            <a:r>
              <a:rPr lang="en-US" dirty="0"/>
              <a:t> values over all loci. On average, a given element in this dataset has an </a:t>
            </a:r>
            <a:r>
              <a:rPr lang="en-US" dirty="0" err="1"/>
              <a:t>sCF</a:t>
            </a:r>
            <a:r>
              <a:rPr lang="en-US" dirty="0"/>
              <a:t> of just over 0.5, meaning over 50% of sites support the species tree for most branches in the alignment.</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Then if we pick a cutoff, X, and say all genes with average </a:t>
            </a:r>
            <a:r>
              <a:rPr lang="en-US" dirty="0" err="1"/>
              <a:t>sCF</a:t>
            </a:r>
            <a:r>
              <a:rPr lang="en-US" dirty="0"/>
              <a:t> below this cutoff will be run with the gene tree model and all others with the species tree model, we can see how this effects runtime for the whole dataset.</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45</a:t>
            </a:fld>
            <a:endParaRPr lang="en-US"/>
          </a:p>
        </p:txBody>
      </p:sp>
    </p:spTree>
    <p:extLst>
      <p:ext uri="{BB962C8B-B14F-4D97-AF65-F5344CB8AC3E}">
        <p14:creationId xmlns:p14="http://schemas.microsoft.com/office/powerpoint/2010/main" val="4230095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have a cutoff of 0.4, that means only 1659 loci will be run through the gene tree model, and if they are run serially with 16 threads each, that means these will finish in just over 2 weeks. Still a significant amount of time, but way better than the years it would take to run all loci with the gene tree model.</a:t>
            </a:r>
          </a:p>
        </p:txBody>
      </p:sp>
      <p:sp>
        <p:nvSpPr>
          <p:cNvPr id="4" name="Slide Number Placeholder 3"/>
          <p:cNvSpPr>
            <a:spLocks noGrp="1"/>
          </p:cNvSpPr>
          <p:nvPr>
            <p:ph type="sldNum" sz="quarter" idx="5"/>
          </p:nvPr>
        </p:nvSpPr>
        <p:spPr/>
        <p:txBody>
          <a:bodyPr/>
          <a:lstStyle/>
          <a:p>
            <a:fld id="{710FAD9F-F2D8-4FFF-89D4-F8A81DE286AE}" type="slidenum">
              <a:rPr lang="en-US" smtClean="0"/>
              <a:t>46</a:t>
            </a:fld>
            <a:endParaRPr lang="en-US"/>
          </a:p>
        </p:txBody>
      </p:sp>
    </p:spTree>
    <p:extLst>
      <p:ext uri="{BB962C8B-B14F-4D97-AF65-F5344CB8AC3E}">
        <p14:creationId xmlns:p14="http://schemas.microsoft.com/office/powerpoint/2010/main" val="26260533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try different cutoffs to see how many loci would then be run through the gene tree model. Lower cutoffs mean fewer genes, with a big jump around the average since that distribution was pretty normal with a small variance.</a:t>
            </a:r>
          </a:p>
        </p:txBody>
      </p:sp>
      <p:sp>
        <p:nvSpPr>
          <p:cNvPr id="4" name="Slide Number Placeholder 3"/>
          <p:cNvSpPr>
            <a:spLocks noGrp="1"/>
          </p:cNvSpPr>
          <p:nvPr>
            <p:ph type="sldNum" sz="quarter" idx="5"/>
          </p:nvPr>
        </p:nvSpPr>
        <p:spPr/>
        <p:txBody>
          <a:bodyPr/>
          <a:lstStyle/>
          <a:p>
            <a:fld id="{710FAD9F-F2D8-4FFF-89D4-F8A81DE286AE}" type="slidenum">
              <a:rPr lang="en-US" smtClean="0"/>
              <a:t>47</a:t>
            </a:fld>
            <a:endParaRPr lang="en-US"/>
          </a:p>
        </p:txBody>
      </p:sp>
    </p:spTree>
    <p:extLst>
      <p:ext uri="{BB962C8B-B14F-4D97-AF65-F5344CB8AC3E}">
        <p14:creationId xmlns:p14="http://schemas.microsoft.com/office/powerpoint/2010/main" val="5758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10</a:t>
            </a:fld>
            <a:endParaRPr lang="en-US"/>
          </a:p>
        </p:txBody>
      </p:sp>
    </p:spTree>
    <p:extLst>
      <p:ext uri="{BB962C8B-B14F-4D97-AF65-F5344CB8AC3E}">
        <p14:creationId xmlns:p14="http://schemas.microsoft.com/office/powerpoint/2010/main" val="1442152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see here that, with a low enough cutoff, we’re reducing runtimes drastically, and when they are low the importance of the number of threads, which are represented by the different colored lines here, matters less and less.</a:t>
            </a:r>
          </a:p>
        </p:txBody>
      </p:sp>
      <p:sp>
        <p:nvSpPr>
          <p:cNvPr id="4" name="Slide Number Placeholder 3"/>
          <p:cNvSpPr>
            <a:spLocks noGrp="1"/>
          </p:cNvSpPr>
          <p:nvPr>
            <p:ph type="sldNum" sz="quarter" idx="5"/>
          </p:nvPr>
        </p:nvSpPr>
        <p:spPr/>
        <p:txBody>
          <a:bodyPr/>
          <a:lstStyle/>
          <a:p>
            <a:fld id="{710FAD9F-F2D8-4FFF-89D4-F8A81DE286AE}" type="slidenum">
              <a:rPr lang="en-US" smtClean="0"/>
              <a:t>48</a:t>
            </a:fld>
            <a:endParaRPr lang="en-US"/>
          </a:p>
        </p:txBody>
      </p:sp>
    </p:spTree>
    <p:extLst>
      <p:ext uri="{BB962C8B-B14F-4D97-AF65-F5344CB8AC3E}">
        <p14:creationId xmlns:p14="http://schemas.microsoft.com/office/powerpoint/2010/main" val="1861715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can use the underlying data to help inform our model selection with </a:t>
            </a:r>
            <a:r>
              <a:rPr lang="en-US" dirty="0" err="1"/>
              <a:t>PhyloAcc</a:t>
            </a:r>
            <a:r>
              <a:rPr lang="en-US" dirty="0"/>
              <a:t>, and we’re thinking of other ways to do this as well</a:t>
            </a:r>
          </a:p>
        </p:txBody>
      </p:sp>
      <p:sp>
        <p:nvSpPr>
          <p:cNvPr id="4" name="Slide Number Placeholder 3"/>
          <p:cNvSpPr>
            <a:spLocks noGrp="1"/>
          </p:cNvSpPr>
          <p:nvPr>
            <p:ph type="sldNum" sz="quarter" idx="5"/>
          </p:nvPr>
        </p:nvSpPr>
        <p:spPr/>
        <p:txBody>
          <a:bodyPr/>
          <a:lstStyle/>
          <a:p>
            <a:fld id="{710FAD9F-F2D8-4FFF-89D4-F8A81DE286AE}" type="slidenum">
              <a:rPr lang="en-US" smtClean="0"/>
              <a:t>49</a:t>
            </a:fld>
            <a:endParaRPr lang="en-US"/>
          </a:p>
        </p:txBody>
      </p:sp>
    </p:spTree>
    <p:extLst>
      <p:ext uri="{BB962C8B-B14F-4D97-AF65-F5344CB8AC3E}">
        <p14:creationId xmlns:p14="http://schemas.microsoft.com/office/powerpoint/2010/main" val="77671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 important general message that we want to convey is that not all situations require the most complicated model. </a:t>
            </a:r>
          </a:p>
        </p:txBody>
      </p:sp>
      <p:sp>
        <p:nvSpPr>
          <p:cNvPr id="4" name="Slide Number Placeholder 3"/>
          <p:cNvSpPr>
            <a:spLocks noGrp="1"/>
          </p:cNvSpPr>
          <p:nvPr>
            <p:ph type="sldNum" sz="quarter" idx="5"/>
          </p:nvPr>
        </p:nvSpPr>
        <p:spPr/>
        <p:txBody>
          <a:bodyPr/>
          <a:lstStyle/>
          <a:p>
            <a:fld id="{710FAD9F-F2D8-4FFF-89D4-F8A81DE286AE}" type="slidenum">
              <a:rPr lang="en-US" smtClean="0"/>
              <a:t>50</a:t>
            </a:fld>
            <a:endParaRPr lang="en-US"/>
          </a:p>
        </p:txBody>
      </p:sp>
    </p:spTree>
    <p:extLst>
      <p:ext uri="{BB962C8B-B14F-4D97-AF65-F5344CB8AC3E}">
        <p14:creationId xmlns:p14="http://schemas.microsoft.com/office/powerpoint/2010/main" val="3198480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you have to look for signals that can inform model selection can help to reduce runtime and conserve energy when processing large datasets. Here, we’ve traded years of compute time for under an hour of calculating concordance factors.</a:t>
            </a:r>
          </a:p>
        </p:txBody>
      </p:sp>
      <p:sp>
        <p:nvSpPr>
          <p:cNvPr id="4" name="Slide Number Placeholder 3"/>
          <p:cNvSpPr>
            <a:spLocks noGrp="1"/>
          </p:cNvSpPr>
          <p:nvPr>
            <p:ph type="sldNum" sz="quarter" idx="5"/>
          </p:nvPr>
        </p:nvSpPr>
        <p:spPr/>
        <p:txBody>
          <a:bodyPr/>
          <a:lstStyle/>
          <a:p>
            <a:fld id="{710FAD9F-F2D8-4FFF-89D4-F8A81DE286AE}" type="slidenum">
              <a:rPr lang="en-US" smtClean="0"/>
              <a:t>51</a:t>
            </a:fld>
            <a:endParaRPr lang="en-US"/>
          </a:p>
        </p:txBody>
      </p:sp>
    </p:spTree>
    <p:extLst>
      <p:ext uri="{BB962C8B-B14F-4D97-AF65-F5344CB8AC3E}">
        <p14:creationId xmlns:p14="http://schemas.microsoft.com/office/powerpoint/2010/main" val="4198684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site concordance factors are perfect for this because we have no need to transform the data that we already have as input for </a:t>
            </a:r>
            <a:r>
              <a:rPr lang="en-US" dirty="0" err="1"/>
              <a:t>PhyloAcc</a:t>
            </a:r>
            <a:r>
              <a:rPr lang="en-US" dirty="0"/>
              <a:t>. </a:t>
            </a:r>
          </a:p>
        </p:txBody>
      </p:sp>
      <p:sp>
        <p:nvSpPr>
          <p:cNvPr id="4" name="Slide Number Placeholder 3"/>
          <p:cNvSpPr>
            <a:spLocks noGrp="1"/>
          </p:cNvSpPr>
          <p:nvPr>
            <p:ph type="sldNum" sz="quarter" idx="5"/>
          </p:nvPr>
        </p:nvSpPr>
        <p:spPr/>
        <p:txBody>
          <a:bodyPr/>
          <a:lstStyle/>
          <a:p>
            <a:fld id="{710FAD9F-F2D8-4FFF-89D4-F8A81DE286AE}" type="slidenum">
              <a:rPr lang="en-US" smtClean="0"/>
              <a:t>52</a:t>
            </a:fld>
            <a:endParaRPr lang="en-US"/>
          </a:p>
        </p:txBody>
      </p:sp>
    </p:spTree>
    <p:extLst>
      <p:ext uri="{BB962C8B-B14F-4D97-AF65-F5344CB8AC3E}">
        <p14:creationId xmlns:p14="http://schemas.microsoft.com/office/powerpoint/2010/main" val="18977058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use concordance factors in other ways to improve tractability of large datasets. For </a:t>
            </a:r>
            <a:r>
              <a:rPr lang="en-US" dirty="0" err="1"/>
              <a:t>PhyloAcc</a:t>
            </a:r>
            <a:r>
              <a:rPr lang="en-US" dirty="0"/>
              <a:t> we’ve been using them to inform model selection for our input alignments, but we could also use them to help decide which branches of the tree are concordant in most genes and then prune the tree accordingly. </a:t>
            </a:r>
          </a:p>
          <a:p>
            <a:endParaRPr lang="en-US" dirty="0"/>
          </a:p>
          <a:p>
            <a:r>
              <a:rPr lang="en-US" dirty="0"/>
              <a:t>For instance, in another project we have a large phylogeny of 188 rodents and we’d like to estimate substitution rates for 12,000 genes, and here is the tree with branches colored by concordance factor. So if we wanted to process all 12,000 alignments on such a large tree the analysis could take weeks or even months.</a:t>
            </a:r>
          </a:p>
        </p:txBody>
      </p:sp>
      <p:sp>
        <p:nvSpPr>
          <p:cNvPr id="4" name="Slide Number Placeholder 3"/>
          <p:cNvSpPr>
            <a:spLocks noGrp="1"/>
          </p:cNvSpPr>
          <p:nvPr>
            <p:ph type="sldNum" sz="quarter" idx="5"/>
          </p:nvPr>
        </p:nvSpPr>
        <p:spPr/>
        <p:txBody>
          <a:bodyPr/>
          <a:lstStyle/>
          <a:p>
            <a:fld id="{710FAD9F-F2D8-4FFF-89D4-F8A81DE286AE}" type="slidenum">
              <a:rPr lang="en-US" smtClean="0"/>
              <a:t>53</a:t>
            </a:fld>
            <a:endParaRPr lang="en-US"/>
          </a:p>
        </p:txBody>
      </p:sp>
    </p:spTree>
    <p:extLst>
      <p:ext uri="{BB962C8B-B14F-4D97-AF65-F5344CB8AC3E}">
        <p14:creationId xmlns:p14="http://schemas.microsoft.com/office/powerpoint/2010/main" val="9089343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using concordance factors along with branch lengths to inform tree pruning we can reduce the tree size while keeping the branches that are most concordant, consequently reducing runtime for our analyses.</a:t>
            </a:r>
          </a:p>
        </p:txBody>
      </p:sp>
      <p:sp>
        <p:nvSpPr>
          <p:cNvPr id="4" name="Slide Number Placeholder 3"/>
          <p:cNvSpPr>
            <a:spLocks noGrp="1"/>
          </p:cNvSpPr>
          <p:nvPr>
            <p:ph type="sldNum" sz="quarter" idx="5"/>
          </p:nvPr>
        </p:nvSpPr>
        <p:spPr/>
        <p:txBody>
          <a:bodyPr/>
          <a:lstStyle/>
          <a:p>
            <a:fld id="{710FAD9F-F2D8-4FFF-89D4-F8A81DE286AE}" type="slidenum">
              <a:rPr lang="en-US" smtClean="0"/>
              <a:t>54</a:t>
            </a:fld>
            <a:endParaRPr lang="en-US"/>
          </a:p>
        </p:txBody>
      </p:sp>
    </p:spTree>
    <p:extLst>
      <p:ext uri="{BB962C8B-B14F-4D97-AF65-F5344CB8AC3E}">
        <p14:creationId xmlns:p14="http://schemas.microsoft.com/office/powerpoint/2010/main" val="2978848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algorithm is being developed in a software package called bonsai, which will have a suite of concordance factor calculations to aid in these sort of analyses. So using the data we have already to inform how we run our analyses can be a big factor in computational efficiency.</a:t>
            </a:r>
          </a:p>
        </p:txBody>
      </p:sp>
      <p:sp>
        <p:nvSpPr>
          <p:cNvPr id="4" name="Slide Number Placeholder 3"/>
          <p:cNvSpPr>
            <a:spLocks noGrp="1"/>
          </p:cNvSpPr>
          <p:nvPr>
            <p:ph type="sldNum" sz="quarter" idx="5"/>
          </p:nvPr>
        </p:nvSpPr>
        <p:spPr/>
        <p:txBody>
          <a:bodyPr/>
          <a:lstStyle/>
          <a:p>
            <a:fld id="{710FAD9F-F2D8-4FFF-89D4-F8A81DE286AE}" type="slidenum">
              <a:rPr lang="en-US" smtClean="0"/>
              <a:t>55</a:t>
            </a:fld>
            <a:endParaRPr lang="en-US"/>
          </a:p>
        </p:txBody>
      </p:sp>
    </p:spTree>
    <p:extLst>
      <p:ext uri="{BB962C8B-B14F-4D97-AF65-F5344CB8AC3E}">
        <p14:creationId xmlns:p14="http://schemas.microsoft.com/office/powerpoint/2010/main" val="3346108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up until now I’ve basically been focused on running each locus with </a:t>
            </a:r>
            <a:r>
              <a:rPr lang="en-US" dirty="0" err="1"/>
              <a:t>PhyloAcc</a:t>
            </a:r>
            <a:r>
              <a:rPr lang="en-US" dirty="0"/>
              <a:t> one at a time, but of course many of us have access to larger compute clusters that allow us to run many loci or batches of loci at once. So that was the second goal for </a:t>
            </a:r>
            <a:r>
              <a:rPr lang="en-US" dirty="0" err="1"/>
              <a:t>PhyloAcc’s</a:t>
            </a:r>
            <a:r>
              <a:rPr lang="en-US" dirty="0"/>
              <a:t> efficiency, to introduce some way to facilitate batching and running on clusters.</a:t>
            </a:r>
          </a:p>
        </p:txBody>
      </p:sp>
      <p:sp>
        <p:nvSpPr>
          <p:cNvPr id="4" name="Slide Number Placeholder 3"/>
          <p:cNvSpPr>
            <a:spLocks noGrp="1"/>
          </p:cNvSpPr>
          <p:nvPr>
            <p:ph type="sldNum" sz="quarter" idx="5"/>
          </p:nvPr>
        </p:nvSpPr>
        <p:spPr/>
        <p:txBody>
          <a:bodyPr/>
          <a:lstStyle/>
          <a:p>
            <a:fld id="{710FAD9F-F2D8-4FFF-89D4-F8A81DE286AE}" type="slidenum">
              <a:rPr lang="en-US" smtClean="0"/>
              <a:t>56</a:t>
            </a:fld>
            <a:endParaRPr lang="en-US"/>
          </a:p>
        </p:txBody>
      </p:sp>
    </p:spTree>
    <p:extLst>
      <p:ext uri="{BB962C8B-B14F-4D97-AF65-F5344CB8AC3E}">
        <p14:creationId xmlns:p14="http://schemas.microsoft.com/office/powerpoint/2010/main" val="3109799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originally, the way you’d run </a:t>
            </a:r>
            <a:r>
              <a:rPr lang="en-US" dirty="0" err="1"/>
              <a:t>PhyloAcc</a:t>
            </a:r>
            <a:r>
              <a:rPr lang="en-US" dirty="0"/>
              <a:t> was you’d take all of your alignments and your species tree and feed them to the C++ codebase which would do its work and give you back substitution rates and rate categories. While this is multi-threaded, it didn’t have an easy way to split things up to run multiple loci at once. </a:t>
            </a:r>
          </a:p>
          <a:p>
            <a:r>
              <a:rPr lang="en-US" dirty="0"/>
              <a:t>This is actually a common theme I’ve observed among bioinformatics software: optimized for a single locus, even though many use cases require them to be run on many thousands of loci. So again, we hope our solution to this problem in the context of </a:t>
            </a:r>
            <a:r>
              <a:rPr lang="en-US" dirty="0" err="1"/>
              <a:t>PhyloAcc</a:t>
            </a:r>
            <a:r>
              <a:rPr lang="en-US" dirty="0"/>
              <a:t> can be easily adaptable to other stuff.</a:t>
            </a:r>
          </a:p>
        </p:txBody>
      </p:sp>
      <p:sp>
        <p:nvSpPr>
          <p:cNvPr id="4" name="Slide Number Placeholder 3"/>
          <p:cNvSpPr>
            <a:spLocks noGrp="1"/>
          </p:cNvSpPr>
          <p:nvPr>
            <p:ph type="sldNum" sz="quarter" idx="5"/>
          </p:nvPr>
        </p:nvSpPr>
        <p:spPr/>
        <p:txBody>
          <a:bodyPr/>
          <a:lstStyle/>
          <a:p>
            <a:fld id="{710FAD9F-F2D8-4FFF-89D4-F8A81DE286AE}" type="slidenum">
              <a:rPr lang="en-US" smtClean="0"/>
              <a:t>57</a:t>
            </a:fld>
            <a:endParaRPr lang="en-US"/>
          </a:p>
        </p:txBody>
      </p:sp>
    </p:spTree>
    <p:extLst>
      <p:ext uri="{BB962C8B-B14F-4D97-AF65-F5344CB8AC3E}">
        <p14:creationId xmlns:p14="http://schemas.microsoft.com/office/powerpoint/2010/main" val="20000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another powerful method for relating genotype to phenotype is comparative </a:t>
            </a:r>
            <a:r>
              <a:rPr lang="en-US" dirty="0" err="1"/>
              <a:t>phylogenomics</a:t>
            </a:r>
            <a:r>
              <a:rPr lang="en-US" dirty="0"/>
              <a:t>, where we compare genomes from many species to identify where they differ from one another and correlate those differences with variation we observe in their phenotypes, such as loss of flight in certain birds.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13</a:t>
            </a:fld>
            <a:endParaRPr lang="en-US"/>
          </a:p>
        </p:txBody>
      </p:sp>
    </p:spTree>
    <p:extLst>
      <p:ext uri="{BB962C8B-B14F-4D97-AF65-F5344CB8AC3E}">
        <p14:creationId xmlns:p14="http://schemas.microsoft.com/office/powerpoint/2010/main" val="1950710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our solution was to introduce a new layer of Python code that would handle all of the inputs</a:t>
            </a:r>
          </a:p>
        </p:txBody>
      </p:sp>
      <p:sp>
        <p:nvSpPr>
          <p:cNvPr id="4" name="Slide Number Placeholder 3"/>
          <p:cNvSpPr>
            <a:spLocks noGrp="1"/>
          </p:cNvSpPr>
          <p:nvPr>
            <p:ph type="sldNum" sz="quarter" idx="5"/>
          </p:nvPr>
        </p:nvSpPr>
        <p:spPr/>
        <p:txBody>
          <a:bodyPr/>
          <a:lstStyle/>
          <a:p>
            <a:fld id="{710FAD9F-F2D8-4FFF-89D4-F8A81DE286AE}" type="slidenum">
              <a:rPr lang="en-US" smtClean="0"/>
              <a:t>58</a:t>
            </a:fld>
            <a:endParaRPr lang="en-US"/>
          </a:p>
        </p:txBody>
      </p:sp>
    </p:spTree>
    <p:extLst>
      <p:ext uri="{BB962C8B-B14F-4D97-AF65-F5344CB8AC3E}">
        <p14:creationId xmlns:p14="http://schemas.microsoft.com/office/powerpoint/2010/main" val="3378321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python interface would do all of the concordance factor calculations I talked about in the first half of the talk in addition to some filtering based on the number of informative sites, and then batch loci together based on which model they are to be run with based on the user’s cutoffs.</a:t>
            </a:r>
          </a:p>
          <a:p>
            <a:endParaRPr lang="en-US" dirty="0"/>
          </a:p>
          <a:p>
            <a:r>
              <a:rPr lang="en-US" dirty="0"/>
              <a:t>This interface also generates a </a:t>
            </a:r>
            <a:r>
              <a:rPr lang="en-US" dirty="0" err="1"/>
              <a:t>snakemake</a:t>
            </a:r>
            <a:r>
              <a:rPr lang="en-US" dirty="0"/>
              <a:t> script that handles all job submission to a cluster.</a:t>
            </a:r>
          </a:p>
        </p:txBody>
      </p:sp>
      <p:sp>
        <p:nvSpPr>
          <p:cNvPr id="4" name="Slide Number Placeholder 3"/>
          <p:cNvSpPr>
            <a:spLocks noGrp="1"/>
          </p:cNvSpPr>
          <p:nvPr>
            <p:ph type="sldNum" sz="quarter" idx="5"/>
          </p:nvPr>
        </p:nvSpPr>
        <p:spPr/>
        <p:txBody>
          <a:bodyPr/>
          <a:lstStyle/>
          <a:p>
            <a:fld id="{710FAD9F-F2D8-4FFF-89D4-F8A81DE286AE}" type="slidenum">
              <a:rPr lang="en-US" smtClean="0"/>
              <a:t>59</a:t>
            </a:fld>
            <a:endParaRPr lang="en-US"/>
          </a:p>
        </p:txBody>
      </p:sp>
    </p:spTree>
    <p:extLst>
      <p:ext uri="{BB962C8B-B14F-4D97-AF65-F5344CB8AC3E}">
        <p14:creationId xmlns:p14="http://schemas.microsoft.com/office/powerpoint/2010/main" val="14751427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once the interface is run, the </a:t>
            </a:r>
            <a:r>
              <a:rPr lang="en-US" dirty="0" err="1"/>
              <a:t>snakefile</a:t>
            </a:r>
            <a:r>
              <a:rPr lang="en-US" dirty="0"/>
              <a:t> is executed and runs each job with the appropriate C++ codebase to get the same rates and categories as before.</a:t>
            </a:r>
          </a:p>
        </p:txBody>
      </p:sp>
      <p:sp>
        <p:nvSpPr>
          <p:cNvPr id="4" name="Slide Number Placeholder 3"/>
          <p:cNvSpPr>
            <a:spLocks noGrp="1"/>
          </p:cNvSpPr>
          <p:nvPr>
            <p:ph type="sldNum" sz="quarter" idx="5"/>
          </p:nvPr>
        </p:nvSpPr>
        <p:spPr/>
        <p:txBody>
          <a:bodyPr/>
          <a:lstStyle/>
          <a:p>
            <a:fld id="{710FAD9F-F2D8-4FFF-89D4-F8A81DE286AE}" type="slidenum">
              <a:rPr lang="en-US" smtClean="0"/>
              <a:t>60</a:t>
            </a:fld>
            <a:endParaRPr lang="en-US"/>
          </a:p>
        </p:txBody>
      </p:sp>
    </p:spTree>
    <p:extLst>
      <p:ext uri="{BB962C8B-B14F-4D97-AF65-F5344CB8AC3E}">
        <p14:creationId xmlns:p14="http://schemas.microsoft.com/office/powerpoint/2010/main" val="32698300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 I want to note in this one case, where we send a batch designated for the species tree model to the gene tree codebase, and this can be done if you want to get an idea of a possible false negative rate. </a:t>
            </a:r>
          </a:p>
          <a:p>
            <a:endParaRPr lang="en-US" dirty="0"/>
          </a:p>
          <a:p>
            <a:r>
              <a:rPr lang="en-US" dirty="0"/>
              <a:t>And this all works out because we’re using these tools for what they’re optimized for. C++ is great and fast for the numerical calculations required by the Bayesian model. Python is great at handling files and strings like trees, and </a:t>
            </a:r>
            <a:r>
              <a:rPr lang="en-US" dirty="0" err="1"/>
              <a:t>snakemake</a:t>
            </a:r>
            <a:r>
              <a:rPr lang="en-US" dirty="0"/>
              <a:t> is made for workflow management. This also gives us the flexibility to add new features at the appropriate level in the future. So this design is really taking advantage of each tool’s strengths. And as a result we get much faster runtimes and more ease of use than if everything were packaged into just python or C++.</a:t>
            </a:r>
          </a:p>
        </p:txBody>
      </p:sp>
      <p:sp>
        <p:nvSpPr>
          <p:cNvPr id="4" name="Slide Number Placeholder 3"/>
          <p:cNvSpPr>
            <a:spLocks noGrp="1"/>
          </p:cNvSpPr>
          <p:nvPr>
            <p:ph type="sldNum" sz="quarter" idx="5"/>
          </p:nvPr>
        </p:nvSpPr>
        <p:spPr/>
        <p:txBody>
          <a:bodyPr/>
          <a:lstStyle/>
          <a:p>
            <a:fld id="{710FAD9F-F2D8-4FFF-89D4-F8A81DE286AE}" type="slidenum">
              <a:rPr lang="en-US" smtClean="0"/>
              <a:t>61</a:t>
            </a:fld>
            <a:endParaRPr lang="en-US"/>
          </a:p>
        </p:txBody>
      </p:sp>
    </p:spTree>
    <p:extLst>
      <p:ext uri="{BB962C8B-B14F-4D97-AF65-F5344CB8AC3E}">
        <p14:creationId xmlns:p14="http://schemas.microsoft.com/office/powerpoint/2010/main" val="19812932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recall, if we use average </a:t>
            </a:r>
            <a:r>
              <a:rPr lang="en-US" dirty="0" err="1"/>
              <a:t>sCF</a:t>
            </a:r>
            <a:r>
              <a:rPr lang="en-US" dirty="0"/>
              <a:t> as a cutoff to decide how many loci are run through the gene tree model, and we run all loci one after another, we get these runtimes. With a low enough cutoff, these are reasonable, but can still be on the order of weeks. And with higher cutoffs these are excessive.</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62</a:t>
            </a:fld>
            <a:endParaRPr lang="en-US"/>
          </a:p>
        </p:txBody>
      </p:sp>
    </p:spTree>
    <p:extLst>
      <p:ext uri="{BB962C8B-B14F-4D97-AF65-F5344CB8AC3E}">
        <p14:creationId xmlns:p14="http://schemas.microsoft.com/office/powerpoint/2010/main" val="1299672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use the interface to batch all the gene tree loci and run them 20 at a time, this is reduced even more, in many cases taking only a few days to run completely.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63</a:t>
            </a:fld>
            <a:endParaRPr lang="en-US"/>
          </a:p>
        </p:txBody>
      </p:sp>
    </p:spTree>
    <p:extLst>
      <p:ext uri="{BB962C8B-B14F-4D97-AF65-F5344CB8AC3E}">
        <p14:creationId xmlns:p14="http://schemas.microsoft.com/office/powerpoint/2010/main" val="3508950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interface has a ton of new ease of use features as well, including summary html files both before and after running </a:t>
            </a:r>
            <a:r>
              <a:rPr lang="en-US" dirty="0" err="1"/>
              <a:t>PhyloAcc</a:t>
            </a:r>
            <a:r>
              <a:rPr lang="en-US" dirty="0"/>
              <a:t> with tables and plots and even instructions on how to execute the workflow.</a:t>
            </a:r>
          </a:p>
        </p:txBody>
      </p:sp>
      <p:sp>
        <p:nvSpPr>
          <p:cNvPr id="4" name="Slide Number Placeholder 3"/>
          <p:cNvSpPr>
            <a:spLocks noGrp="1"/>
          </p:cNvSpPr>
          <p:nvPr>
            <p:ph type="sldNum" sz="quarter" idx="5"/>
          </p:nvPr>
        </p:nvSpPr>
        <p:spPr/>
        <p:txBody>
          <a:bodyPr/>
          <a:lstStyle/>
          <a:p>
            <a:fld id="{710FAD9F-F2D8-4FFF-89D4-F8A81DE286AE}" type="slidenum">
              <a:rPr lang="en-US" smtClean="0"/>
              <a:t>64</a:t>
            </a:fld>
            <a:endParaRPr lang="en-US"/>
          </a:p>
        </p:txBody>
      </p:sp>
    </p:spTree>
    <p:extLst>
      <p:ext uri="{BB962C8B-B14F-4D97-AF65-F5344CB8AC3E}">
        <p14:creationId xmlns:p14="http://schemas.microsoft.com/office/powerpoint/2010/main" val="3539179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of course we want everything to be documented and reproducible, so we have a new webpage. This is still under construction as we speak but should be complete soon. But I want to highlight that we wanted to overcome another headache that users might have: installation. Installing and building from source can be a pain, especially with all the dependencies we have, so we now package everything with </a:t>
            </a:r>
            <a:r>
              <a:rPr lang="en-US" dirty="0" err="1"/>
              <a:t>conda</a:t>
            </a:r>
            <a:r>
              <a:rPr lang="en-US" dirty="0"/>
              <a:t>, which if you already have setup </a:t>
            </a:r>
            <a:r>
              <a:rPr lang="en-US" dirty="0" err="1"/>
              <a:t>PhyloAcc</a:t>
            </a:r>
            <a:r>
              <a:rPr lang="en-US" dirty="0"/>
              <a:t> can be installed with this one command. If not we provide more instructions on the install page. We currently have builds for Linux and Mac and are working on Windows as well.</a:t>
            </a:r>
          </a:p>
        </p:txBody>
      </p:sp>
      <p:sp>
        <p:nvSpPr>
          <p:cNvPr id="4" name="Slide Number Placeholder 3"/>
          <p:cNvSpPr>
            <a:spLocks noGrp="1"/>
          </p:cNvSpPr>
          <p:nvPr>
            <p:ph type="sldNum" sz="quarter" idx="5"/>
          </p:nvPr>
        </p:nvSpPr>
        <p:spPr/>
        <p:txBody>
          <a:bodyPr/>
          <a:lstStyle/>
          <a:p>
            <a:fld id="{710FAD9F-F2D8-4FFF-89D4-F8A81DE286AE}" type="slidenum">
              <a:rPr lang="en-US" smtClean="0"/>
              <a:t>65</a:t>
            </a:fld>
            <a:endParaRPr lang="en-US"/>
          </a:p>
        </p:txBody>
      </p:sp>
    </p:spTree>
    <p:extLst>
      <p:ext uri="{BB962C8B-B14F-4D97-AF65-F5344CB8AC3E}">
        <p14:creationId xmlns:p14="http://schemas.microsoft.com/office/powerpoint/2010/main" val="19661271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But with that…</a:t>
            </a:r>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66</a:t>
            </a:fld>
            <a:endParaRPr lang="en-US"/>
          </a:p>
        </p:txBody>
      </p:sp>
    </p:spTree>
    <p:extLst>
      <p:ext uri="{BB962C8B-B14F-4D97-AF65-F5344CB8AC3E}">
        <p14:creationId xmlns:p14="http://schemas.microsoft.com/office/powerpoint/2010/main" val="1871840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67</a:t>
            </a:fld>
            <a:endParaRPr lang="en-US"/>
          </a:p>
        </p:txBody>
      </p:sp>
    </p:spTree>
    <p:extLst>
      <p:ext uri="{BB962C8B-B14F-4D97-AF65-F5344CB8AC3E}">
        <p14:creationId xmlns:p14="http://schemas.microsoft.com/office/powerpoint/2010/main" val="6366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one way to do this is to look for specific parts of the genome that have a higher rate of substitutions in some species than in others. For example, in this cartoon the flightless ostrich and kiwi have accelerated rates of substitution for this element of the genome compared to these flying birds. This let’s us hone in on genomic elements that may play a role in this trait.</a:t>
            </a:r>
          </a:p>
          <a:p>
            <a:endParaRPr lang="en-US" dirty="0"/>
          </a:p>
          <a:p>
            <a:r>
              <a:rPr lang="en-US" dirty="0"/>
              <a:t>A lot of software does this in the context of coding sequences, where they compare synonymous to non-synonymous substitution rates to test for accelerated evolution. But this isn’t applicable to study regulatory regions which lack this natural comparison.</a:t>
            </a:r>
          </a:p>
        </p:txBody>
      </p:sp>
      <p:sp>
        <p:nvSpPr>
          <p:cNvPr id="4" name="Slide Number Placeholder 3"/>
          <p:cNvSpPr>
            <a:spLocks noGrp="1"/>
          </p:cNvSpPr>
          <p:nvPr>
            <p:ph type="sldNum" sz="quarter" idx="5"/>
          </p:nvPr>
        </p:nvSpPr>
        <p:spPr/>
        <p:txBody>
          <a:bodyPr/>
          <a:lstStyle/>
          <a:p>
            <a:fld id="{710FAD9F-F2D8-4FFF-89D4-F8A81DE286AE}" type="slidenum">
              <a:rPr lang="en-US" smtClean="0"/>
              <a:t>14</a:t>
            </a:fld>
            <a:endParaRPr lang="en-US"/>
          </a:p>
        </p:txBody>
      </p:sp>
    </p:spTree>
    <p:extLst>
      <p:ext uri="{BB962C8B-B14F-4D97-AF65-F5344CB8AC3E}">
        <p14:creationId xmlns:p14="http://schemas.microsoft.com/office/powerpoint/2010/main" val="36601508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we could decide which loci to give to the gene tree model is to set a threshold of the number of branches that have low </a:t>
            </a:r>
            <a:r>
              <a:rPr lang="en-US" dirty="0" err="1"/>
              <a:t>sCF</a:t>
            </a:r>
            <a:r>
              <a:rPr lang="en-US" dirty="0"/>
              <a:t>. For example, if one third of all branches in a locus have </a:t>
            </a:r>
            <a:r>
              <a:rPr lang="en-US" dirty="0" err="1"/>
              <a:t>sCF</a:t>
            </a:r>
            <a:r>
              <a:rPr lang="en-US" dirty="0"/>
              <a:t> below 0.5, we give that locus to the gene tree model.</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70</a:t>
            </a:fld>
            <a:endParaRPr lang="en-US"/>
          </a:p>
        </p:txBody>
      </p:sp>
    </p:spTree>
    <p:extLst>
      <p:ext uri="{BB962C8B-B14F-4D97-AF65-F5344CB8AC3E}">
        <p14:creationId xmlns:p14="http://schemas.microsoft.com/office/powerpoint/2010/main" val="4050993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again, if we set our X here to 0.3 and vary cutoff for low </a:t>
            </a:r>
            <a:r>
              <a:rPr lang="en-US" dirty="0" err="1"/>
              <a:t>sCF</a:t>
            </a:r>
            <a:r>
              <a:rPr lang="en-US" dirty="0"/>
              <a:t> we see dramatic drop-offs in the number of loci we would run with the gene tree model, however not quite as drastic as simply using the average </a:t>
            </a:r>
            <a:r>
              <a:rPr lang="en-US" dirty="0" err="1"/>
              <a:t>sCF</a:t>
            </a:r>
            <a:r>
              <a:rPr lang="en-US" dirty="0"/>
              <a:t> of all branches.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71</a:t>
            </a:fld>
            <a:endParaRPr lang="en-US"/>
          </a:p>
        </p:txBody>
      </p:sp>
    </p:spTree>
    <p:extLst>
      <p:ext uri="{BB962C8B-B14F-4D97-AF65-F5344CB8AC3E}">
        <p14:creationId xmlns:p14="http://schemas.microsoft.com/office/powerpoint/2010/main" val="5725248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if our value to consider a branch having low </a:t>
            </a:r>
            <a:r>
              <a:rPr lang="en-US" dirty="0" err="1"/>
              <a:t>sCF</a:t>
            </a:r>
            <a:r>
              <a:rPr lang="en-US" dirty="0"/>
              <a:t> is 0.1, we will still have 27,000 loci for the gene tree model, which when run serially with 16 threads each will take over 9 months to run.</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72</a:t>
            </a:fld>
            <a:endParaRPr lang="en-US"/>
          </a:p>
        </p:txBody>
      </p:sp>
    </p:spTree>
    <p:extLst>
      <p:ext uri="{BB962C8B-B14F-4D97-AF65-F5344CB8AC3E}">
        <p14:creationId xmlns:p14="http://schemas.microsoft.com/office/powerpoint/2010/main" val="39210147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What causes different regions of the genome to have different topologies?</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Of course, if we make errors in gene tree estimation, we might get different trees. So we try to minimize that at every step of the way. But discordance can also arise because of biological phenomena.</a:t>
            </a:r>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For instance, variation in ancestral populations leading to incomplete lineage sorting</a:t>
            </a:r>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introgression between species can both lead to discordant topologies. </a:t>
            </a:r>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73</a:t>
            </a:fld>
            <a:endParaRPr lang="en-US"/>
          </a:p>
        </p:txBody>
      </p:sp>
    </p:spTree>
    <p:extLst>
      <p:ext uri="{BB962C8B-B14F-4D97-AF65-F5344CB8AC3E}">
        <p14:creationId xmlns:p14="http://schemas.microsoft.com/office/powerpoint/2010/main" val="21627248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So we can summarize concordance for a given quartet, by simply counting all of the concordant site patterns in the alignment and dividing by the total number of decisive alignment sites. This is called the site concordance factor, and has been used to summarize discordance across loci for branches in a species tree. </a:t>
            </a:r>
          </a:p>
          <a:p>
            <a:endParaRPr lang="en-US" dirty="0"/>
          </a:p>
          <a:p>
            <a:r>
              <a:rPr lang="en-US" dirty="0"/>
              <a:t>But instead of averaging over all loci, here we are going to summarize </a:t>
            </a:r>
            <a:r>
              <a:rPr lang="en-US" dirty="0" err="1"/>
              <a:t>sCF</a:t>
            </a:r>
            <a:r>
              <a:rPr lang="en-US" dirty="0"/>
              <a:t> for every locus in the dataset. Then we can simply summarize </a:t>
            </a:r>
            <a:r>
              <a:rPr lang="en-US" dirty="0" err="1"/>
              <a:t>sCF</a:t>
            </a:r>
            <a:r>
              <a:rPr lang="en-US" dirty="0"/>
              <a:t> for a given alignment and use that concordance factor to tell us whether we need to run this through the computationally intensive gene tree model or if the faster species tree model will suffice.</a:t>
            </a:r>
          </a:p>
          <a:p>
            <a:endParaRPr lang="en-US" dirty="0"/>
          </a:p>
          <a:p>
            <a:endParaRPr lang="en-US" dirty="0"/>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fld id="{710FAD9F-F2D8-4FFF-89D4-F8A81DE286AE}" type="slidenum">
              <a:rPr lang="en-US" smtClean="0"/>
              <a:t>74</a:t>
            </a:fld>
            <a:endParaRPr lang="en-US"/>
          </a:p>
        </p:txBody>
      </p:sp>
    </p:spTree>
    <p:extLst>
      <p:ext uri="{BB962C8B-B14F-4D97-AF65-F5344CB8AC3E}">
        <p14:creationId xmlns:p14="http://schemas.microsoft.com/office/powerpoint/2010/main" val="32571163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here I’m going to show this pure topological representation of the tree so we can get a closer look without all the sample names that we can’t read anyways cluttering it up. But this is the same inferred tree topology that I showed before.</a:t>
            </a:r>
          </a:p>
          <a:p>
            <a:endParaRPr lang="en-US" dirty="0"/>
          </a:p>
          <a:p>
            <a:r>
              <a:rPr lang="en-US" dirty="0"/>
              <a:t>So, unlike the insect dataset, where we have relatively sparse sampling over deep time, here we’ve got 200 species, which span only 15 million years of evolution. </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75</a:t>
            </a:fld>
            <a:endParaRPr lang="en-US"/>
          </a:p>
        </p:txBody>
      </p:sp>
    </p:spTree>
    <p:extLst>
      <p:ext uri="{BB962C8B-B14F-4D97-AF65-F5344CB8AC3E}">
        <p14:creationId xmlns:p14="http://schemas.microsoft.com/office/powerpoint/2010/main" val="21111972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lots of discordance. And here I’ve colored the branches by gene concordance factor, which is the percent of gene trees that contain a given branch in the species tree. Sometimes fewer than a quarter of the gene trees support a given branch in the species tree, looking at these really dark branches. </a:t>
            </a:r>
          </a:p>
          <a:p>
            <a:endParaRPr lang="en-US" dirty="0"/>
          </a:p>
          <a:p>
            <a:r>
              <a:rPr lang="en-US" dirty="0" err="1"/>
              <a:t>gCF</a:t>
            </a:r>
            <a:r>
              <a:rPr lang="en-US" dirty="0"/>
              <a:t> is also a useful tool for detecting the sources of discordance. Using the patterns of the discordant topologies around each branch we can actually test for introgression. And this is a particularly interesting question in rodents, since there’s bound to be lots of secondary contact as species re-colonize or are re-introduced to the islands in Indonesia and the </a:t>
            </a:r>
            <a:r>
              <a:rPr lang="en-US" dirty="0" err="1"/>
              <a:t>philippines</a:t>
            </a:r>
            <a:r>
              <a:rPr lang="en-US" dirty="0"/>
              <a:t>. So we thought that there might be widespread hybridization leading to gene flow in this group.</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76</a:t>
            </a:fld>
            <a:endParaRPr lang="en-US"/>
          </a:p>
        </p:txBody>
      </p:sp>
    </p:spTree>
    <p:extLst>
      <p:ext uri="{BB962C8B-B14F-4D97-AF65-F5344CB8AC3E}">
        <p14:creationId xmlns:p14="http://schemas.microsoft.com/office/powerpoint/2010/main" val="32198266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does all of this mean for our rodent exomes, where one of our main goals is to infer substitution rates and correlate them with trait evolution. </a:t>
            </a:r>
          </a:p>
        </p:txBody>
      </p:sp>
      <p:sp>
        <p:nvSpPr>
          <p:cNvPr id="4" name="Slide Number Placeholder 3"/>
          <p:cNvSpPr>
            <a:spLocks noGrp="1"/>
          </p:cNvSpPr>
          <p:nvPr>
            <p:ph type="sldNum" sz="quarter" idx="5"/>
          </p:nvPr>
        </p:nvSpPr>
        <p:spPr/>
        <p:txBody>
          <a:bodyPr/>
          <a:lstStyle/>
          <a:p>
            <a:fld id="{710FAD9F-F2D8-4FFF-89D4-F8A81DE286AE}" type="slidenum">
              <a:rPr lang="en-US" smtClean="0"/>
              <a:t>77</a:t>
            </a:fld>
            <a:endParaRPr lang="en-US"/>
          </a:p>
        </p:txBody>
      </p:sp>
    </p:spTree>
    <p:extLst>
      <p:ext uri="{BB962C8B-B14F-4D97-AF65-F5344CB8AC3E}">
        <p14:creationId xmlns:p14="http://schemas.microsoft.com/office/powerpoint/2010/main" val="31354004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here I’m going to show this pure topological representation of the tree so we can get a closer look without all the sample names that we can’t read anyways cluttering it up. But this is the same inferred tree topology that I showed before.</a:t>
            </a:r>
          </a:p>
          <a:p>
            <a:endParaRPr lang="en-US" dirty="0"/>
          </a:p>
          <a:p>
            <a:r>
              <a:rPr lang="en-US" dirty="0"/>
              <a:t>So, unlike the insect dataset, where we have relatively sparse sampling over deep time, here we’ve got 200 species, which span only 15 million years of evolution. </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78</a:t>
            </a:fld>
            <a:endParaRPr lang="en-US"/>
          </a:p>
        </p:txBody>
      </p:sp>
    </p:spTree>
    <p:extLst>
      <p:ext uri="{BB962C8B-B14F-4D97-AF65-F5344CB8AC3E}">
        <p14:creationId xmlns:p14="http://schemas.microsoft.com/office/powerpoint/2010/main" val="25703444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have lots of discordance. And here I’ve colored the branches by gene concordance factor, which is the percent of gene trees that contain a given branch in the species tree. Sometimes fewer than a quarter of the gene trees support a given branch in the species tree, looking at these really dark branches. </a:t>
            </a:r>
          </a:p>
          <a:p>
            <a:endParaRPr lang="en-US" dirty="0"/>
          </a:p>
          <a:p>
            <a:r>
              <a:rPr lang="en-US" dirty="0" err="1"/>
              <a:t>gCF</a:t>
            </a:r>
            <a:r>
              <a:rPr lang="en-US" dirty="0"/>
              <a:t> is also a useful tool for detecting the sources of discordance. Using the patterns of the discordant topologies around each branch we can actually test for introgression. And this is a particularly interesting question in rodents, since there’s bound to be lots of secondary contact as species re-colonize or are re-introduced to the islands in Indonesia and the </a:t>
            </a:r>
            <a:r>
              <a:rPr lang="en-US" dirty="0" err="1"/>
              <a:t>philippines</a:t>
            </a:r>
            <a:r>
              <a:rPr lang="en-US" dirty="0"/>
              <a:t>. So we thought that there might be widespread hybridization leading to gene flow in this group.</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79</a:t>
            </a:fld>
            <a:endParaRPr lang="en-US"/>
          </a:p>
        </p:txBody>
      </p:sp>
    </p:spTree>
    <p:extLst>
      <p:ext uri="{BB962C8B-B14F-4D97-AF65-F5344CB8AC3E}">
        <p14:creationId xmlns:p14="http://schemas.microsoft.com/office/powerpoint/2010/main" val="422331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few years ago, the first version of our program, </a:t>
            </a:r>
            <a:r>
              <a:rPr lang="en-US" dirty="0" err="1"/>
              <a:t>PhyloAcc</a:t>
            </a:r>
            <a:r>
              <a:rPr lang="en-US" dirty="0"/>
              <a:t>, tried to address this in a Bayesian framework by using genome-wide estimates of neutral substitution rates as a baseline comparison for rates in non-coding regions. It then tests several models against each other to determine which elements have accelerated rates on which lineages.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15</a:t>
            </a:fld>
            <a:endParaRPr lang="en-US"/>
          </a:p>
        </p:txBody>
      </p:sp>
    </p:spTree>
    <p:extLst>
      <p:ext uri="{BB962C8B-B14F-4D97-AF65-F5344CB8AC3E}">
        <p14:creationId xmlns:p14="http://schemas.microsoft.com/office/powerpoint/2010/main" val="17506114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as it turns out, we only see significant evidence for introgression in a few lineages, mostly within the large Australian radiation. So it doesn’t look like secondary contact within the Indonesian or Philippine islands happened, or if it did it didn’t lead to lasting gene flow. This means that most of the phylogenetic discordance we observe throughout the tree is likely due to ancestral variation, which makes sense given the rapid speciation that we think occurred among murine rodents.</a:t>
            </a:r>
          </a:p>
          <a:p>
            <a:endParaRPr lang="en-US"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But based on our previous results, this discordance could cause a lot of problems when counting substitutions along the phylogeny inferring rates of molecular evolution. So how do we deal with this?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80</a:t>
            </a:fld>
            <a:endParaRPr lang="en-US"/>
          </a:p>
        </p:txBody>
      </p:sp>
    </p:spTree>
    <p:extLst>
      <p:ext uri="{BB962C8B-B14F-4D97-AF65-F5344CB8AC3E}">
        <p14:creationId xmlns:p14="http://schemas.microsoft.com/office/powerpoint/2010/main" val="23952372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to do when counting substitutions is to just use gene trees for everything. And indeed for any inference of substitution rate we should be using the gene tree. And this works great for </a:t>
            </a:r>
            <a:r>
              <a:rPr lang="en-US" i="1" dirty="0"/>
              <a:t>gene based </a:t>
            </a:r>
            <a:r>
              <a:rPr lang="en-US" i="0" dirty="0"/>
              <a:t>analyses – say when we’re asking individually of each gene whether there are indications of positive selection. </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81</a:t>
            </a:fld>
            <a:endParaRPr lang="en-US"/>
          </a:p>
        </p:txBody>
      </p:sp>
    </p:spTree>
    <p:extLst>
      <p:ext uri="{BB962C8B-B14F-4D97-AF65-F5344CB8AC3E}">
        <p14:creationId xmlns:p14="http://schemas.microsoft.com/office/powerpoint/2010/main" val="6586280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But we may still want to count substitutions using gene trees and map these counts back on to species tree to ask which lineages have experienced accelerated evolution. And its in these lineage or branch based analyses that discordance could cause inflations of counts by mis-mapping them onto different topologies. </a:t>
            </a:r>
          </a:p>
          <a:p>
            <a:endParaRPr lang="en-US" i="0" dirty="0"/>
          </a:p>
          <a:p>
            <a:r>
              <a:rPr lang="en-US" i="0" dirty="0"/>
              <a:t>So we could just use gene trees that exactly match the species tree. This is a simple way of sidestepping this problem, and may work in some instances. But what we’re finding out is that discordance is prevalent in many phylogenomic datasets, </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82</a:t>
            </a:fld>
            <a:endParaRPr lang="en-US"/>
          </a:p>
        </p:txBody>
      </p:sp>
    </p:spTree>
    <p:extLst>
      <p:ext uri="{BB962C8B-B14F-4D97-AF65-F5344CB8AC3E}">
        <p14:creationId xmlns:p14="http://schemas.microsoft.com/office/powerpoint/2010/main" val="35965818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in most cases this means throwing out a lot of data… every gene tree that doesn’t exactly match the species tree would have to be removed. And if we restrict our inferences in rodents only to those genes that match the species tree, we’ll be throwing away a lot of our data… basically all of it. So we can’t really do that.</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83</a:t>
            </a:fld>
            <a:endParaRPr lang="en-US"/>
          </a:p>
        </p:txBody>
      </p:sp>
    </p:spTree>
    <p:extLst>
      <p:ext uri="{BB962C8B-B14F-4D97-AF65-F5344CB8AC3E}">
        <p14:creationId xmlns:p14="http://schemas.microsoft.com/office/powerpoint/2010/main" val="9666454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so in most cases this means throwing out a lot of data… every gene tree that doesn’t exactly match the species tree would have to be removed. And if we restrict our inferences in rodents only to those genes that match the species tree, we’ll be throwing away a lot of our data… basically all of it. So we can’t really do that.</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84</a:t>
            </a:fld>
            <a:endParaRPr lang="en-US"/>
          </a:p>
        </p:txBody>
      </p:sp>
    </p:spTree>
    <p:extLst>
      <p:ext uri="{BB962C8B-B14F-4D97-AF65-F5344CB8AC3E}">
        <p14:creationId xmlns:p14="http://schemas.microsoft.com/office/powerpoint/2010/main" val="14687882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Instead, we can count substitutions branch by branch. For each branch in the species tree, we go and find gene trees where that branch exists – where it is not discordant – and then we count all the sites and substitutions across genes for this branch to get a more accurate calculation of rate while keeping a lot more of our data.</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85</a:t>
            </a:fld>
            <a:endParaRPr lang="en-US"/>
          </a:p>
        </p:txBody>
      </p:sp>
    </p:spTree>
    <p:extLst>
      <p:ext uri="{BB962C8B-B14F-4D97-AF65-F5344CB8AC3E}">
        <p14:creationId xmlns:p14="http://schemas.microsoft.com/office/powerpoint/2010/main" val="40478895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For example, for this yellow branch leading to A and B, we can find</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86</a:t>
            </a:fld>
            <a:endParaRPr lang="en-US"/>
          </a:p>
        </p:txBody>
      </p:sp>
    </p:spTree>
    <p:extLst>
      <p:ext uri="{BB962C8B-B14F-4D97-AF65-F5344CB8AC3E}">
        <p14:creationId xmlns:p14="http://schemas.microsoft.com/office/powerpoint/2010/main" val="30418513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All the gene trees that also have a branch leading to A and B and count substitutions along those. And we lose much less data, only this tree here that doesn’t have that branch. But this tree isn’t excluded completely… it can still be counted for the other species tree branches it does contain</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87</a:t>
            </a:fld>
            <a:endParaRPr lang="en-US"/>
          </a:p>
        </p:txBody>
      </p:sp>
    </p:spTree>
    <p:extLst>
      <p:ext uri="{BB962C8B-B14F-4D97-AF65-F5344CB8AC3E}">
        <p14:creationId xmlns:p14="http://schemas.microsoft.com/office/powerpoint/2010/main" val="14504936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Like this branch leading to E and F, which we find in a different set of gene trees, but we’re still able to use more of the data than if we restricted to gene trees that exactly match the species tree.</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88</a:t>
            </a:fld>
            <a:endParaRPr lang="en-US"/>
          </a:p>
        </p:txBody>
      </p:sp>
    </p:spTree>
    <p:extLst>
      <p:ext uri="{BB962C8B-B14F-4D97-AF65-F5344CB8AC3E}">
        <p14:creationId xmlns:p14="http://schemas.microsoft.com/office/powerpoint/2010/main" val="30401221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Like this branch leading to E and F, which we find in a different set of gene trees, but we’re still able to use more of the data than if we restricted to gene trees that exactly match the species tree.</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89</a:t>
            </a:fld>
            <a:endParaRPr lang="en-US"/>
          </a:p>
        </p:txBody>
      </p:sp>
    </p:spTree>
    <p:extLst>
      <p:ext uri="{BB962C8B-B14F-4D97-AF65-F5344CB8AC3E}">
        <p14:creationId xmlns:p14="http://schemas.microsoft.com/office/powerpoint/2010/main" val="190787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using this framework, an analysis of non-coding sequences found 2,106 elements accelerated in marine mammals</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16</a:t>
            </a:fld>
            <a:endParaRPr lang="en-US"/>
          </a:p>
        </p:txBody>
      </p:sp>
    </p:spTree>
    <p:extLst>
      <p:ext uri="{BB962C8B-B14F-4D97-AF65-F5344CB8AC3E}">
        <p14:creationId xmlns:p14="http://schemas.microsoft.com/office/powerpoint/2010/main" val="4115243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And we can see the effects of doing this. So here, like I did with the selection tests, I’ve counted substitutions on each branch of our rodent phylogeny using gene trees with our branch counting method or a single species tree for all genes. And this line represents the 1-1 line, not a regression line… so it is what we would expect if the tree had no effect on our rate inferences.</a:t>
            </a:r>
          </a:p>
          <a:p>
            <a:endParaRPr lang="en-US" i="0" dirty="0"/>
          </a:p>
          <a:p>
            <a:r>
              <a:rPr lang="en-US" i="0" dirty="0"/>
              <a:t>But what we see is that for most lineages, using gene trees pushes their rates to the left of this line, so their rates are actually lower. And that’s what we would expect in most cases, when those substitutions are mis-mapped they can be inflating the counts on different branches. But we also see some branches that actually have higher rates when using gene trees. And I think this is somewhat expected too… when you correct the mis-mapping of substitutions, some branches get more substitutions. So we think this method is going to give us more accurate rates across the board.</a:t>
            </a:r>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90</a:t>
            </a:fld>
            <a:endParaRPr lang="en-US"/>
          </a:p>
        </p:txBody>
      </p:sp>
    </p:spTree>
    <p:extLst>
      <p:ext uri="{BB962C8B-B14F-4D97-AF65-F5344CB8AC3E}">
        <p14:creationId xmlns:p14="http://schemas.microsoft.com/office/powerpoint/2010/main" val="39104850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come back to our interesting questions about molecular evolution across the rodent phylogeny, more confident in our estimates of substitution rate. </a:t>
            </a:r>
          </a:p>
          <a:p>
            <a:endParaRPr lang="en-US" dirty="0"/>
          </a:p>
          <a:p>
            <a:r>
              <a:rPr lang="en-US" dirty="0"/>
              <a:t>First… how do substitution rates vary across lineages?</a:t>
            </a:r>
          </a:p>
        </p:txBody>
      </p:sp>
      <p:sp>
        <p:nvSpPr>
          <p:cNvPr id="4" name="Slide Number Placeholder 3"/>
          <p:cNvSpPr>
            <a:spLocks noGrp="1"/>
          </p:cNvSpPr>
          <p:nvPr>
            <p:ph type="sldNum" sz="quarter" idx="5"/>
          </p:nvPr>
        </p:nvSpPr>
        <p:spPr/>
        <p:txBody>
          <a:bodyPr/>
          <a:lstStyle/>
          <a:p>
            <a:fld id="{710FAD9F-F2D8-4FFF-89D4-F8A81DE286AE}" type="slidenum">
              <a:rPr lang="en-US" smtClean="0"/>
              <a:t>91</a:t>
            </a:fld>
            <a:endParaRPr lang="en-US"/>
          </a:p>
        </p:txBody>
      </p:sp>
    </p:spTree>
    <p:extLst>
      <p:ext uri="{BB962C8B-B14F-4D97-AF65-F5344CB8AC3E}">
        <p14:creationId xmlns:p14="http://schemas.microsoft.com/office/powerpoint/2010/main" val="6270908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switching to the purely topological representation of the rodent tree..</a:t>
            </a:r>
          </a:p>
          <a:p>
            <a:endParaRPr lang="en-US" dirty="0"/>
          </a:p>
          <a:p>
            <a:r>
              <a:rPr lang="en-US" dirty="0"/>
              <a:t>And when we measure rates along the tree, we come up with these distributions. So here each point represents one branch of the tree, and we’re measuring non-synonymous nucleotide substitutions, these are ones that change the resulting amino acid, abbreviated as </a:t>
            </a:r>
            <a:r>
              <a:rPr lang="en-US" dirty="0" err="1"/>
              <a:t>dN</a:t>
            </a:r>
            <a:r>
              <a:rPr lang="en-US" dirty="0"/>
              <a:t>, synonymous substitutions that don’t change the amino acid, abbreviated as </a:t>
            </a:r>
            <a:r>
              <a:rPr lang="en-US" dirty="0" err="1"/>
              <a:t>dS</a:t>
            </a:r>
            <a:r>
              <a:rPr lang="en-US" dirty="0"/>
              <a:t>, and the ratio of the two. Since we assume that most synonymous changes, the ones that don’t change the amino acid, are mostly neutral, and ones that do are under more selective constraint, then the ratio of the two types can give us an estimate of the strength of selection acting at on a gene while controlling for neutral changes. </a:t>
            </a:r>
          </a:p>
          <a:p>
            <a:endParaRPr lang="en-US" dirty="0"/>
          </a:p>
          <a:p>
            <a:r>
              <a:rPr lang="en-US" dirty="0"/>
              <a:t>So I’ve colored the branches on the left by this ratio, </a:t>
            </a:r>
            <a:r>
              <a:rPr lang="en-US" dirty="0" err="1"/>
              <a:t>dn</a:t>
            </a:r>
            <a:r>
              <a:rPr lang="en-US" dirty="0"/>
              <a:t>/ds, to see if we can localize where these bursts of adaptive substitutions occur. And for the most part we don’t actually see that much variation, a little bit here in some of the Australian lineages. It’s very similar to the insects with not a lot of extreme rate variation.</a:t>
            </a:r>
          </a:p>
        </p:txBody>
      </p:sp>
      <p:sp>
        <p:nvSpPr>
          <p:cNvPr id="4" name="Slide Number Placeholder 3"/>
          <p:cNvSpPr>
            <a:spLocks noGrp="1"/>
          </p:cNvSpPr>
          <p:nvPr>
            <p:ph type="sldNum" sz="quarter" idx="5"/>
          </p:nvPr>
        </p:nvSpPr>
        <p:spPr/>
        <p:txBody>
          <a:bodyPr/>
          <a:lstStyle/>
          <a:p>
            <a:fld id="{710FAD9F-F2D8-4FFF-89D4-F8A81DE286AE}" type="slidenum">
              <a:rPr lang="en-US" smtClean="0"/>
              <a:t>92</a:t>
            </a:fld>
            <a:endParaRPr lang="en-US"/>
          </a:p>
        </p:txBody>
      </p:sp>
    </p:spTree>
    <p:extLst>
      <p:ext uri="{BB962C8B-B14F-4D97-AF65-F5344CB8AC3E}">
        <p14:creationId xmlns:p14="http://schemas.microsoft.com/office/powerpoint/2010/main" val="26172234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93</a:t>
            </a:fld>
            <a:endParaRPr lang="en-US"/>
          </a:p>
        </p:txBody>
      </p:sp>
    </p:spTree>
    <p:extLst>
      <p:ext uri="{BB962C8B-B14F-4D97-AF65-F5344CB8AC3E}">
        <p14:creationId xmlns:p14="http://schemas.microsoft.com/office/powerpoint/2010/main" val="38904219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94</a:t>
            </a:fld>
            <a:endParaRPr lang="en-US"/>
          </a:p>
        </p:txBody>
      </p:sp>
    </p:spTree>
    <p:extLst>
      <p:ext uri="{BB962C8B-B14F-4D97-AF65-F5344CB8AC3E}">
        <p14:creationId xmlns:p14="http://schemas.microsoft.com/office/powerpoint/2010/main" val="34281688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95</a:t>
            </a:fld>
            <a:endParaRPr lang="en-US"/>
          </a:p>
        </p:txBody>
      </p:sp>
    </p:spTree>
    <p:extLst>
      <p:ext uri="{BB962C8B-B14F-4D97-AF65-F5344CB8AC3E}">
        <p14:creationId xmlns:p14="http://schemas.microsoft.com/office/powerpoint/2010/main" val="1051525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96</a:t>
            </a:fld>
            <a:endParaRPr lang="en-US"/>
          </a:p>
        </p:txBody>
      </p:sp>
    </p:spTree>
    <p:extLst>
      <p:ext uri="{BB962C8B-B14F-4D97-AF65-F5344CB8AC3E}">
        <p14:creationId xmlns:p14="http://schemas.microsoft.com/office/powerpoint/2010/main" val="216644572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phylogenetic discordance discordance among loci both within a species and between species is I think a generally well-known phenomena, but basically discordance is just when two loci are sampled and used to reconstruct a phylogeny and they give different answers, specifically regarding the topology of the tree. We can talk about discordance among loci, but also its common to talk about discordance between a certain locus and an inferred species tree.</a:t>
            </a:r>
          </a:p>
        </p:txBody>
      </p:sp>
      <p:sp>
        <p:nvSpPr>
          <p:cNvPr id="4" name="Slide Number Placeholder 3"/>
          <p:cNvSpPr>
            <a:spLocks noGrp="1"/>
          </p:cNvSpPr>
          <p:nvPr>
            <p:ph type="sldNum" sz="quarter" idx="5"/>
          </p:nvPr>
        </p:nvSpPr>
        <p:spPr/>
        <p:txBody>
          <a:bodyPr/>
          <a:lstStyle/>
          <a:p>
            <a:fld id="{710FAD9F-F2D8-4FFF-89D4-F8A81DE286AE}" type="slidenum">
              <a:rPr lang="en-US" smtClean="0"/>
              <a:t>97</a:t>
            </a:fld>
            <a:endParaRPr lang="en-US"/>
          </a:p>
        </p:txBody>
      </p:sp>
    </p:spTree>
    <p:extLst>
      <p:ext uri="{BB962C8B-B14F-4D97-AF65-F5344CB8AC3E}">
        <p14:creationId xmlns:p14="http://schemas.microsoft.com/office/powerpoint/2010/main" val="19694631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among about 16,000 genes, we ran 3 different tests for selection, which are dependent on accurately counting substitutions along a phylogeny. For each test we ran all genes either with their inferred gene tree or with the single species tree inferred from concatenation of all gene sequences. And here for each test I’m showing those genes that were found to have evidence for positive selection using only the gene tree in orange, only the species tree in blue, and with both trees in tan.</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98</a:t>
            </a:fld>
            <a:endParaRPr lang="en-US"/>
          </a:p>
        </p:txBody>
      </p:sp>
    </p:spTree>
    <p:extLst>
      <p:ext uri="{BB962C8B-B14F-4D97-AF65-F5344CB8AC3E}">
        <p14:creationId xmlns:p14="http://schemas.microsoft.com/office/powerpoint/2010/main" val="20164170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big take-away from that is this it doesn’t matter what type of selection test you use, if you use a single species tree for all of your genes, you will get a large number of false positives (in blue) and miss a lot of true positives (in orange).</a:t>
            </a:r>
          </a:p>
          <a:p>
            <a:endParaRPr lang="en-US" dirty="0"/>
          </a:p>
          <a:p>
            <a:r>
              <a:rPr lang="en-US" dirty="0"/>
              <a:t>Another interesting thing… the numbers here indicate the raw counts of genes in each category, and the percentage of those genes that have gene trees that disagree with the species tree. In every case almost all genes that are false positives or false negatives when using the concatenated tree are discordant with that tree. So this means that discordance may be playing a big role in these spurious results.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99</a:t>
            </a:fld>
            <a:endParaRPr lang="en-US"/>
          </a:p>
        </p:txBody>
      </p:sp>
    </p:spTree>
    <p:extLst>
      <p:ext uri="{BB962C8B-B14F-4D97-AF65-F5344CB8AC3E}">
        <p14:creationId xmlns:p14="http://schemas.microsoft.com/office/powerpoint/2010/main" val="129452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806 elements accelerated specifically in flightless birds, reflecting that regulatory evolution may play a role in the convergence of traits associated with these lifestyles.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17</a:t>
            </a:fld>
            <a:endParaRPr lang="en-US"/>
          </a:p>
        </p:txBody>
      </p:sp>
    </p:spTree>
    <p:extLst>
      <p:ext uri="{BB962C8B-B14F-4D97-AF65-F5344CB8AC3E}">
        <p14:creationId xmlns:p14="http://schemas.microsoft.com/office/powerpoint/2010/main" val="239322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Tree>
    <p:extLst>
      <p:ext uri="{BB962C8B-B14F-4D97-AF65-F5344CB8AC3E}">
        <p14:creationId xmlns:p14="http://schemas.microsoft.com/office/powerpoint/2010/main" val="19363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44634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2506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8743950" cy="8572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249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8037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8069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775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a:lstStyle/>
          <a:p>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997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2837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3688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0682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30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Source Sans Pro" panose="020B0503030403020204" pitchFamily="34" charset="0"/>
          <a:ea typeface="Source Sans Pro" panose="020B0503030403020204" pitchFamily="34" charset="0"/>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0.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0.png"/><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0.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4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github.com/gwct/bonsai"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s://phyloacc.github.io/" TargetMode="External"/></Relationships>
</file>

<file path=ppt/slides/_rels/slide6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dailymammal.com/murines-five-ways/"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860.png"/></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860.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6.png"/><Relationship Id="rId4" Type="http://schemas.openxmlformats.org/officeDocument/2006/relationships/image" Target="../media/image49.png"/></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8.png"/><Relationship Id="rId4" Type="http://schemas.openxmlformats.org/officeDocument/2006/relationships/image" Target="../media/image57.png"/></Relationships>
</file>

<file path=ppt/slides/_rels/slide9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png"/></Relationships>
</file>

<file path=ppt/slides/_rels/slide9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png"/></Relationships>
</file>

<file path=ppt/slides/_rels/slide9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png"/></Relationships>
</file>

<file path=ppt/slides/_rels/slide9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4F94F-3D30-4DBE-B32D-A0165EFA2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00775" y="3982"/>
            <a:ext cx="2943225" cy="5072039"/>
          </a:xfrm>
          <a:prstGeom prst="rect">
            <a:avLst/>
          </a:prstGeom>
        </p:spPr>
      </p:pic>
      <p:sp>
        <p:nvSpPr>
          <p:cNvPr id="2" name="Title 1"/>
          <p:cNvSpPr>
            <a:spLocks noGrp="1"/>
          </p:cNvSpPr>
          <p:nvPr>
            <p:ph type="ctrTitle"/>
          </p:nvPr>
        </p:nvSpPr>
        <p:spPr>
          <a:xfrm>
            <a:off x="346451" y="380470"/>
            <a:ext cx="8405664" cy="1102519"/>
          </a:xfrm>
        </p:spPr>
        <p:txBody>
          <a:bodyPr>
            <a:noAutofit/>
          </a:bodyPr>
          <a:lstStyle/>
          <a:p>
            <a:r>
              <a:rPr lang="en-US" dirty="0"/>
              <a:t>Quantifying and mitigating reference bias in comparative genomics</a:t>
            </a:r>
          </a:p>
        </p:txBody>
      </p:sp>
      <p:sp>
        <p:nvSpPr>
          <p:cNvPr id="10" name="Subtitle 2">
            <a:extLst>
              <a:ext uri="{FF2B5EF4-FFF2-40B4-BE49-F238E27FC236}">
                <a16:creationId xmlns:a16="http://schemas.microsoft.com/office/drawing/2014/main" id="{FE61E58B-560C-49C2-BABF-864C2EF732A6}"/>
              </a:ext>
            </a:extLst>
          </p:cNvPr>
          <p:cNvSpPr txBox="1">
            <a:spLocks/>
          </p:cNvSpPr>
          <p:nvPr/>
        </p:nvSpPr>
        <p:spPr>
          <a:xfrm>
            <a:off x="1502471" y="2500708"/>
            <a:ext cx="2188924" cy="815504"/>
          </a:xfrm>
          <a:prstGeom prst="rect">
            <a:avLst/>
          </a:prstGeom>
        </p:spPr>
        <p:txBody>
          <a:bodyPr vert="horz" lIns="91438" tIns="45719" rIns="91438" bIns="45719" rtlCol="0">
            <a:normAutofit/>
          </a:bodyPr>
          <a:lstStyle>
            <a:lvl1pPr marL="0" indent="0" algn="ctr" defTabSz="914378" rtl="0" eaLnBrk="1" latinLnBrk="0" hangingPunct="1">
              <a:spcBef>
                <a:spcPct val="20000"/>
              </a:spcBef>
              <a:buFont typeface="Arial" panose="020B0604020202020204" pitchFamily="34" charset="0"/>
              <a:buNone/>
              <a:defRPr sz="3200" kern="1200">
                <a:solidFill>
                  <a:schemeClr val="tx1">
                    <a:tint val="75000"/>
                  </a:schemeClr>
                </a:solidFill>
                <a:latin typeface="Source Sans Pro" panose="020B0503030403020204" pitchFamily="34" charset="0"/>
                <a:ea typeface="Source Sans Pro" panose="020B0503030403020204" pitchFamily="34" charset="0"/>
                <a:cs typeface="+mn-cs"/>
              </a:defRPr>
            </a:lvl1pPr>
            <a:lvl2pPr marL="457189" indent="0" algn="ctr" defTabSz="914378" rtl="0" eaLnBrk="1" latinLnBrk="0" hangingPunct="1">
              <a:spcBef>
                <a:spcPct val="20000"/>
              </a:spcBef>
              <a:buFont typeface="Arial" panose="020B0604020202020204" pitchFamily="34" charset="0"/>
              <a:buNone/>
              <a:defRPr sz="2800" kern="1200">
                <a:solidFill>
                  <a:schemeClr val="tx1">
                    <a:tint val="75000"/>
                  </a:schemeClr>
                </a:solidFill>
                <a:latin typeface="Source Sans Pro" panose="020B0503030403020204" pitchFamily="34" charset="0"/>
                <a:ea typeface="Source Sans Pro" panose="020B0503030403020204" pitchFamily="34" charset="0"/>
                <a:cs typeface="+mn-cs"/>
              </a:defRPr>
            </a:lvl2pPr>
            <a:lvl3pPr marL="914378" indent="0" algn="ctr" defTabSz="914378" rtl="0" eaLnBrk="1" latinLnBrk="0" hangingPunct="1">
              <a:spcBef>
                <a:spcPct val="20000"/>
              </a:spcBef>
              <a:buFont typeface="Arial" panose="020B0604020202020204" pitchFamily="34" charset="0"/>
              <a:buNone/>
              <a:defRPr sz="2400" kern="1200">
                <a:solidFill>
                  <a:schemeClr val="tx1">
                    <a:tint val="75000"/>
                  </a:schemeClr>
                </a:solidFill>
                <a:latin typeface="Source Sans Pro" panose="020B0503030403020204" pitchFamily="34" charset="0"/>
                <a:ea typeface="Source Sans Pro" panose="020B0503030403020204" pitchFamily="34" charset="0"/>
                <a:cs typeface="+mn-cs"/>
              </a:defRPr>
            </a:lvl3pPr>
            <a:lvl4pPr marL="1371566"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4pPr>
            <a:lvl5pPr marL="1828754"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Source Sans Pro" panose="020B0503030403020204" pitchFamily="34" charset="0"/>
                <a:ea typeface="Source Sans Pro" panose="020B0503030403020204" pitchFamily="34" charset="0"/>
                <a:cs typeface="+mn-cs"/>
              </a:defRPr>
            </a:lvl5pPr>
            <a:lvl6pPr marL="2285943"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132"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320"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509" indent="0" algn="ctr" defTabSz="914378"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a:solidFill>
                  <a:schemeClr val="tx1"/>
                </a:solidFill>
              </a:rPr>
              <a:t>Gregg Thomas</a:t>
            </a:r>
          </a:p>
          <a:p>
            <a:pPr algn="l"/>
            <a:r>
              <a:rPr lang="en-US" sz="1400" u="sng">
                <a:solidFill>
                  <a:srgbClr val="0070C0"/>
                </a:solidFill>
              </a:rPr>
              <a:t>gwct.github.io</a:t>
            </a:r>
            <a:endParaRPr lang="en-US" sz="1400" u="sng" dirty="0">
              <a:solidFill>
                <a:srgbClr val="0070C0"/>
              </a:solidFill>
              <a:cs typeface="Calibri"/>
            </a:endParaRPr>
          </a:p>
        </p:txBody>
      </p:sp>
      <p:pic>
        <p:nvPicPr>
          <p:cNvPr id="12" name="Picture 11" descr="A person smiling for the camera&#10;&#10;Description automatically generated with low confidence">
            <a:extLst>
              <a:ext uri="{FF2B5EF4-FFF2-40B4-BE49-F238E27FC236}">
                <a16:creationId xmlns:a16="http://schemas.microsoft.com/office/drawing/2014/main" id="{3D2F84EA-F0E7-40E8-8E9A-F6FA7F142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58" y="2451070"/>
            <a:ext cx="928370" cy="910167"/>
          </a:xfrm>
          <a:prstGeom prst="rect">
            <a:avLst/>
          </a:prstGeom>
          <a:ln>
            <a:solidFill>
              <a:schemeClr val="tx1">
                <a:lumMod val="75000"/>
                <a:lumOff val="25000"/>
              </a:schemeClr>
            </a:solidFill>
          </a:ln>
          <a:effectLst>
            <a:outerShdw blurRad="50800" dist="38100" dir="8100000" algn="tr" rotWithShape="0">
              <a:prstClr val="black">
                <a:alpha val="40000"/>
              </a:prstClr>
            </a:outerShdw>
          </a:effectLst>
        </p:spPr>
      </p:pic>
      <p:pic>
        <p:nvPicPr>
          <p:cNvPr id="13" name="Picture 12" descr="A picture containing logo&#10;&#10;Description automatically generated">
            <a:extLst>
              <a:ext uri="{FF2B5EF4-FFF2-40B4-BE49-F238E27FC236}">
                <a16:creationId xmlns:a16="http://schemas.microsoft.com/office/drawing/2014/main" id="{EA6BE357-C9BA-4F19-B1C7-EC1A74F29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97" y="2506387"/>
            <a:ext cx="2887511" cy="742503"/>
          </a:xfrm>
          <a:prstGeom prst="rect">
            <a:avLst/>
          </a:prstGeom>
        </p:spPr>
      </p:pic>
    </p:spTree>
    <p:extLst>
      <p:ext uri="{BB962C8B-B14F-4D97-AF65-F5344CB8AC3E}">
        <p14:creationId xmlns:p14="http://schemas.microsoft.com/office/powerpoint/2010/main" val="122682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DD09-072F-B97E-1335-4DC2BF446F16}"/>
              </a:ext>
            </a:extLst>
          </p:cNvPr>
          <p:cNvSpPr>
            <a:spLocks noGrp="1"/>
          </p:cNvSpPr>
          <p:nvPr>
            <p:ph type="title"/>
          </p:nvPr>
        </p:nvSpPr>
        <p:spPr/>
        <p:txBody>
          <a:bodyPr>
            <a:normAutofit fontScale="90000"/>
          </a:bodyPr>
          <a:lstStyle/>
          <a:p>
            <a:r>
              <a:rPr lang="en-US" dirty="0"/>
              <a:t>We show that an extra iteration of mapping might help at higher levels of divergence</a:t>
            </a:r>
          </a:p>
        </p:txBody>
      </p:sp>
      <p:sp>
        <p:nvSpPr>
          <p:cNvPr id="3" name="Content Placeholder 2">
            <a:extLst>
              <a:ext uri="{FF2B5EF4-FFF2-40B4-BE49-F238E27FC236}">
                <a16:creationId xmlns:a16="http://schemas.microsoft.com/office/drawing/2014/main" id="{F0D44553-CB6E-F14A-0E8F-D0124BE40D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421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B13D-7BCA-934E-CD9A-FC227951F18C}"/>
              </a:ext>
            </a:extLst>
          </p:cNvPr>
          <p:cNvSpPr>
            <a:spLocks noGrp="1"/>
          </p:cNvSpPr>
          <p:nvPr>
            <p:ph type="title"/>
          </p:nvPr>
        </p:nvSpPr>
        <p:spPr/>
        <p:txBody>
          <a:bodyPr>
            <a:normAutofit fontScale="90000"/>
          </a:bodyPr>
          <a:lstStyle/>
          <a:p>
            <a:r>
              <a:rPr lang="en-US" dirty="0"/>
              <a:t>And mapping to a genome graph is equivalent</a:t>
            </a:r>
          </a:p>
        </p:txBody>
      </p:sp>
      <p:sp>
        <p:nvSpPr>
          <p:cNvPr id="3" name="Content Placeholder 2">
            <a:extLst>
              <a:ext uri="{FF2B5EF4-FFF2-40B4-BE49-F238E27FC236}">
                <a16:creationId xmlns:a16="http://schemas.microsoft.com/office/drawing/2014/main" id="{D1341C93-A616-F435-82D1-DBF20347D1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710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D7DB-0750-DCEF-149E-1657D35F9038}"/>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157584B8-65EB-6A4B-5665-209F7FCF0E1F}"/>
              </a:ext>
            </a:extLst>
          </p:cNvPr>
          <p:cNvSpPr>
            <a:spLocks noGrp="1"/>
          </p:cNvSpPr>
          <p:nvPr>
            <p:ph idx="1"/>
          </p:nvPr>
        </p:nvSpPr>
        <p:spPr/>
        <p:txBody>
          <a:bodyPr/>
          <a:lstStyle/>
          <a:p>
            <a:r>
              <a:rPr lang="en-US" dirty="0"/>
              <a:t>Long reads and mappers</a:t>
            </a:r>
          </a:p>
          <a:p>
            <a:r>
              <a:rPr lang="en-US" dirty="0"/>
              <a:t>Where are the false negatives (genes, repeats, etc.)?</a:t>
            </a:r>
          </a:p>
          <a:p>
            <a:r>
              <a:rPr lang="en-US" dirty="0"/>
              <a:t>Heterozygosity? Coverage? How do these things affect everything?</a:t>
            </a:r>
          </a:p>
        </p:txBody>
      </p:sp>
    </p:spTree>
    <p:extLst>
      <p:ext uri="{BB962C8B-B14F-4D97-AF65-F5344CB8AC3E}">
        <p14:creationId xmlns:p14="http://schemas.microsoft.com/office/powerpoint/2010/main" val="144298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69F0455-EB1D-45AA-96E9-012D537D62FF}"/>
              </a:ext>
            </a:extLst>
          </p:cNvPr>
          <p:cNvGrpSpPr/>
          <p:nvPr/>
        </p:nvGrpSpPr>
        <p:grpSpPr>
          <a:xfrm>
            <a:off x="308473" y="393308"/>
            <a:ext cx="2916736" cy="3988289"/>
            <a:chOff x="5686012" y="482205"/>
            <a:chExt cx="1930503" cy="3988289"/>
          </a:xfrm>
        </p:grpSpPr>
        <p:cxnSp>
          <p:nvCxnSpPr>
            <p:cNvPr id="33" name="Straight Connector 32">
              <a:extLst>
                <a:ext uri="{FF2B5EF4-FFF2-40B4-BE49-F238E27FC236}">
                  <a16:creationId xmlns:a16="http://schemas.microsoft.com/office/drawing/2014/main" id="{36CB192B-039C-4F5F-9CEC-1452A83D5F3E}"/>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522BC6-F02D-4C4E-8961-E7E4B5E6C1EA}"/>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1B3283B-E3FA-4BD9-AB65-DFED7EBC33C2}"/>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8B1E45-A3F2-4548-A5D9-37BD223C2ED4}"/>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24CEDE-6452-4790-8575-EFF95E53E375}"/>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1" name="Picture 50" descr="Shape&#10;&#10;Description automatically generated with medium confidence">
            <a:extLst>
              <a:ext uri="{FF2B5EF4-FFF2-40B4-BE49-F238E27FC236}">
                <a16:creationId xmlns:a16="http://schemas.microsoft.com/office/drawing/2014/main" id="{B029A6C5-416A-49AA-B521-018461628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3730" y="103763"/>
            <a:ext cx="502179" cy="579089"/>
          </a:xfrm>
          <a:prstGeom prst="rect">
            <a:avLst/>
          </a:prstGeom>
        </p:spPr>
      </p:pic>
      <p:pic>
        <p:nvPicPr>
          <p:cNvPr id="52" name="Picture 51" descr="Shape&#10;&#10;Description automatically generated with medium confidence">
            <a:extLst>
              <a:ext uri="{FF2B5EF4-FFF2-40B4-BE49-F238E27FC236}">
                <a16:creationId xmlns:a16="http://schemas.microsoft.com/office/drawing/2014/main" id="{181453C4-8C54-49B5-A164-1ACB8EF280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843" y="1909805"/>
            <a:ext cx="800986" cy="650801"/>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CC6C5B25-91E4-417E-95C6-7A29E67BCD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304326" y="4234749"/>
            <a:ext cx="800986" cy="517825"/>
          </a:xfrm>
          <a:prstGeom prst="rect">
            <a:avLst/>
          </a:prstGeom>
        </p:spPr>
      </p:pic>
      <p:sp>
        <p:nvSpPr>
          <p:cNvPr id="54" name="TextBox 53">
            <a:extLst>
              <a:ext uri="{FF2B5EF4-FFF2-40B4-BE49-F238E27FC236}">
                <a16:creationId xmlns:a16="http://schemas.microsoft.com/office/drawing/2014/main" id="{A8E822FA-392F-497F-924E-9C191E8B23A6}"/>
              </a:ext>
            </a:extLst>
          </p:cNvPr>
          <p:cNvSpPr txBox="1"/>
          <p:nvPr/>
        </p:nvSpPr>
        <p:spPr>
          <a:xfrm>
            <a:off x="3321120" y="4324384"/>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GACGTCATAGCGC</a:t>
            </a:r>
          </a:p>
        </p:txBody>
      </p:sp>
      <p:sp>
        <p:nvSpPr>
          <p:cNvPr id="55" name="TextBox 54">
            <a:extLst>
              <a:ext uri="{FF2B5EF4-FFF2-40B4-BE49-F238E27FC236}">
                <a16:creationId xmlns:a16="http://schemas.microsoft.com/office/drawing/2014/main" id="{B4B13696-2301-490A-BF29-43C247812927}"/>
              </a:ext>
            </a:extLst>
          </p:cNvPr>
          <p:cNvSpPr txBox="1"/>
          <p:nvPr/>
        </p:nvSpPr>
        <p:spPr>
          <a:xfrm>
            <a:off x="3343129"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6" name="TextBox 55">
            <a:extLst>
              <a:ext uri="{FF2B5EF4-FFF2-40B4-BE49-F238E27FC236}">
                <a16:creationId xmlns:a16="http://schemas.microsoft.com/office/drawing/2014/main" id="{BD510DA6-A146-494C-8A91-10C1A598E113}"/>
              </a:ext>
            </a:extLst>
          </p:cNvPr>
          <p:cNvSpPr txBox="1"/>
          <p:nvPr/>
        </p:nvSpPr>
        <p:spPr>
          <a:xfrm>
            <a:off x="3364590" y="3215247"/>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ATCATCGAAGGTA</a:t>
            </a:r>
          </a:p>
        </p:txBody>
      </p:sp>
      <p:sp>
        <p:nvSpPr>
          <p:cNvPr id="57" name="TextBox 56">
            <a:extLst>
              <a:ext uri="{FF2B5EF4-FFF2-40B4-BE49-F238E27FC236}">
                <a16:creationId xmlns:a16="http://schemas.microsoft.com/office/drawing/2014/main" id="{06FF8A9D-E993-41C5-A540-51EB5C8C1BAC}"/>
              </a:ext>
            </a:extLst>
          </p:cNvPr>
          <p:cNvSpPr txBox="1"/>
          <p:nvPr/>
        </p:nvSpPr>
        <p:spPr>
          <a:xfrm>
            <a:off x="3321120"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8" name="TextBox 57">
            <a:extLst>
              <a:ext uri="{FF2B5EF4-FFF2-40B4-BE49-F238E27FC236}">
                <a16:creationId xmlns:a16="http://schemas.microsoft.com/office/drawing/2014/main" id="{0261693E-4B53-43FE-8FB1-217024B55E84}"/>
              </a:ext>
            </a:extLst>
          </p:cNvPr>
          <p:cNvSpPr txBox="1"/>
          <p:nvPr/>
        </p:nvSpPr>
        <p:spPr>
          <a:xfrm>
            <a:off x="3321120"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59" name="Straight Arrow Connector 58">
            <a:extLst>
              <a:ext uri="{FF2B5EF4-FFF2-40B4-BE49-F238E27FC236}">
                <a16:creationId xmlns:a16="http://schemas.microsoft.com/office/drawing/2014/main" id="{2E03FBB3-72F0-4FDC-85F0-860E6C0BD50F}"/>
              </a:ext>
            </a:extLst>
          </p:cNvPr>
          <p:cNvCxnSpPr>
            <a:cxnSpLocks/>
          </p:cNvCxnSpPr>
          <p:nvPr/>
        </p:nvCxnSpPr>
        <p:spPr>
          <a:xfrm>
            <a:off x="5217047"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6F1EBEF-D00E-4A91-AFFB-5670C6B77F21}"/>
              </a:ext>
            </a:extLst>
          </p:cNvPr>
          <p:cNvCxnSpPr>
            <a:cxnSpLocks/>
          </p:cNvCxnSpPr>
          <p:nvPr/>
        </p:nvCxnSpPr>
        <p:spPr>
          <a:xfrm>
            <a:off x="5217047"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B7D7326-6688-4FE6-81E4-419E921B7A5E}"/>
              </a:ext>
            </a:extLst>
          </p:cNvPr>
          <p:cNvCxnSpPr>
            <a:cxnSpLocks/>
          </p:cNvCxnSpPr>
          <p:nvPr/>
        </p:nvCxnSpPr>
        <p:spPr>
          <a:xfrm>
            <a:off x="5217047"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3C7130-2E8A-4AAE-A799-529CC8F20650}"/>
              </a:ext>
            </a:extLst>
          </p:cNvPr>
          <p:cNvCxnSpPr>
            <a:cxnSpLocks/>
          </p:cNvCxnSpPr>
          <p:nvPr/>
        </p:nvCxnSpPr>
        <p:spPr>
          <a:xfrm>
            <a:off x="5217047"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24625A9-B77D-4AA0-80FE-23DE0FE86442}"/>
              </a:ext>
            </a:extLst>
          </p:cNvPr>
          <p:cNvCxnSpPr>
            <a:cxnSpLocks/>
          </p:cNvCxnSpPr>
          <p:nvPr/>
        </p:nvCxnSpPr>
        <p:spPr>
          <a:xfrm>
            <a:off x="5217047"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1AD7EB2A-031A-443A-BF34-C64A38F6192F}"/>
              </a:ext>
            </a:extLst>
          </p:cNvPr>
          <p:cNvSpPr/>
          <p:nvPr/>
        </p:nvSpPr>
        <p:spPr>
          <a:xfrm>
            <a:off x="6262241"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F513F6AA-9CB2-4CF1-9F55-187E95582335}"/>
              </a:ext>
            </a:extLst>
          </p:cNvPr>
          <p:cNvGrpSpPr/>
          <p:nvPr/>
        </p:nvGrpSpPr>
        <p:grpSpPr>
          <a:xfrm>
            <a:off x="6254931" y="2972318"/>
            <a:ext cx="899776" cy="895170"/>
            <a:chOff x="6262241" y="3184553"/>
            <a:chExt cx="899776" cy="895170"/>
          </a:xfrm>
        </p:grpSpPr>
        <p:pic>
          <p:nvPicPr>
            <p:cNvPr id="69" name="Picture 68" descr="Shape&#10;&#10;Description automatically generated with medium confidence">
              <a:extLst>
                <a:ext uri="{FF2B5EF4-FFF2-40B4-BE49-F238E27FC236}">
                  <a16:creationId xmlns:a16="http://schemas.microsoft.com/office/drawing/2014/main" id="{0BCF78A1-CA20-4653-8313-C15957858C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70" name="Rectangle: Rounded Corners 69">
              <a:extLst>
                <a:ext uri="{FF2B5EF4-FFF2-40B4-BE49-F238E27FC236}">
                  <a16:creationId xmlns:a16="http://schemas.microsoft.com/office/drawing/2014/main" id="{A1F2555A-F96C-4D31-B88E-A743EE608212}"/>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71" name="Picture 70" descr="Shape&#10;&#10;Description automatically generated with medium confidence">
            <a:extLst>
              <a:ext uri="{FF2B5EF4-FFF2-40B4-BE49-F238E27FC236}">
                <a16:creationId xmlns:a16="http://schemas.microsoft.com/office/drawing/2014/main" id="{B36786C2-1568-46A2-83E8-C1DB0958D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5536" y="1068723"/>
            <a:ext cx="899776" cy="534242"/>
          </a:xfrm>
          <a:prstGeom prst="rect">
            <a:avLst/>
          </a:prstGeom>
        </p:spPr>
      </p:pic>
      <p:grpSp>
        <p:nvGrpSpPr>
          <p:cNvPr id="72" name="Group 71">
            <a:extLst>
              <a:ext uri="{FF2B5EF4-FFF2-40B4-BE49-F238E27FC236}">
                <a16:creationId xmlns:a16="http://schemas.microsoft.com/office/drawing/2014/main" id="{CD8549FA-51A0-40FC-9160-6B12EEFA8BBB}"/>
              </a:ext>
            </a:extLst>
          </p:cNvPr>
          <p:cNvGrpSpPr/>
          <p:nvPr/>
        </p:nvGrpSpPr>
        <p:grpSpPr>
          <a:xfrm>
            <a:off x="151694" y="4636452"/>
            <a:ext cx="1784637" cy="391525"/>
            <a:chOff x="151694" y="4636452"/>
            <a:chExt cx="1784637" cy="391525"/>
          </a:xfrm>
        </p:grpSpPr>
        <p:sp>
          <p:nvSpPr>
            <p:cNvPr id="73" name="Rectangle: Rounded Corners 72">
              <a:extLst>
                <a:ext uri="{FF2B5EF4-FFF2-40B4-BE49-F238E27FC236}">
                  <a16:creationId xmlns:a16="http://schemas.microsoft.com/office/drawing/2014/main" id="{83D12C02-5B1F-442F-AF94-A79CE2B62D6A}"/>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E6B51E5A-FE60-4002-ACB0-4A4DFB0930B7}"/>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Tree>
    <p:extLst>
      <p:ext uri="{BB962C8B-B14F-4D97-AF65-F5344CB8AC3E}">
        <p14:creationId xmlns:p14="http://schemas.microsoft.com/office/powerpoint/2010/main" val="398987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558531"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ECD8022-48D7-492A-BA30-F88AB90D0866}"/>
              </a:ext>
            </a:extLst>
          </p:cNvPr>
          <p:cNvGrpSpPr/>
          <p:nvPr/>
        </p:nvGrpSpPr>
        <p:grpSpPr>
          <a:xfrm>
            <a:off x="308473" y="393308"/>
            <a:ext cx="2916736" cy="398828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Picture 4" descr="Shape&#10;&#10;Description automatically generated with medium confidence">
            <a:extLst>
              <a:ext uri="{FF2B5EF4-FFF2-40B4-BE49-F238E27FC236}">
                <a16:creationId xmlns:a16="http://schemas.microsoft.com/office/drawing/2014/main" id="{83C33B94-EBF5-436D-A003-12F1EA9EB9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3730" y="103763"/>
            <a:ext cx="502179" cy="579089"/>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C4DBFAE1-D5D7-435F-A692-E0245C93AD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843" y="1909805"/>
            <a:ext cx="800986" cy="650801"/>
          </a:xfrm>
          <a:prstGeom prst="rect">
            <a:avLst/>
          </a:prstGeom>
        </p:spPr>
      </p:pic>
      <p:pic>
        <p:nvPicPr>
          <p:cNvPr id="14" name="Picture 13" descr="Shape&#10;&#10;Description automatically generated with medium confidence">
            <a:extLst>
              <a:ext uri="{FF2B5EF4-FFF2-40B4-BE49-F238E27FC236}">
                <a16:creationId xmlns:a16="http://schemas.microsoft.com/office/drawing/2014/main" id="{3C627E62-AE79-4138-BD7A-51D7D3E395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304326" y="4234749"/>
            <a:ext cx="800986" cy="517825"/>
          </a:xfrm>
          <a:prstGeom prst="rect">
            <a:avLst/>
          </a:prstGeom>
        </p:spPr>
      </p:pic>
      <p:sp>
        <p:nvSpPr>
          <p:cNvPr id="38" name="TextBox 37">
            <a:extLst>
              <a:ext uri="{FF2B5EF4-FFF2-40B4-BE49-F238E27FC236}">
                <a16:creationId xmlns:a16="http://schemas.microsoft.com/office/drawing/2014/main" id="{7AAAB007-FD42-41CA-9A61-49AC25AB92C8}"/>
              </a:ext>
            </a:extLst>
          </p:cNvPr>
          <p:cNvSpPr txBox="1"/>
          <p:nvPr/>
        </p:nvSpPr>
        <p:spPr>
          <a:xfrm>
            <a:off x="3321120"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39" name="TextBox 38">
            <a:extLst>
              <a:ext uri="{FF2B5EF4-FFF2-40B4-BE49-F238E27FC236}">
                <a16:creationId xmlns:a16="http://schemas.microsoft.com/office/drawing/2014/main" id="{49F8ED96-6A2A-4C81-984C-67DD776325A4}"/>
              </a:ext>
            </a:extLst>
          </p:cNvPr>
          <p:cNvSpPr txBox="1"/>
          <p:nvPr/>
        </p:nvSpPr>
        <p:spPr>
          <a:xfrm>
            <a:off x="3343129"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40" name="TextBox 39">
            <a:extLst>
              <a:ext uri="{FF2B5EF4-FFF2-40B4-BE49-F238E27FC236}">
                <a16:creationId xmlns:a16="http://schemas.microsoft.com/office/drawing/2014/main" id="{9FE12F12-E45B-4F40-B666-03231660B157}"/>
              </a:ext>
            </a:extLst>
          </p:cNvPr>
          <p:cNvSpPr txBox="1"/>
          <p:nvPr/>
        </p:nvSpPr>
        <p:spPr>
          <a:xfrm>
            <a:off x="3343129"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41" name="TextBox 40">
            <a:extLst>
              <a:ext uri="{FF2B5EF4-FFF2-40B4-BE49-F238E27FC236}">
                <a16:creationId xmlns:a16="http://schemas.microsoft.com/office/drawing/2014/main" id="{C6838A79-9589-489A-BC9C-AE1B3F46C2F5}"/>
              </a:ext>
            </a:extLst>
          </p:cNvPr>
          <p:cNvSpPr txBox="1"/>
          <p:nvPr/>
        </p:nvSpPr>
        <p:spPr>
          <a:xfrm>
            <a:off x="3321120"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42" name="TextBox 41">
            <a:extLst>
              <a:ext uri="{FF2B5EF4-FFF2-40B4-BE49-F238E27FC236}">
                <a16:creationId xmlns:a16="http://schemas.microsoft.com/office/drawing/2014/main" id="{FA61586E-51B4-4866-9B39-D2DF84838B65}"/>
              </a:ext>
            </a:extLst>
          </p:cNvPr>
          <p:cNvSpPr txBox="1"/>
          <p:nvPr/>
        </p:nvSpPr>
        <p:spPr>
          <a:xfrm>
            <a:off x="3321120"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43" name="Straight Arrow Connector 42">
            <a:extLst>
              <a:ext uri="{FF2B5EF4-FFF2-40B4-BE49-F238E27FC236}">
                <a16:creationId xmlns:a16="http://schemas.microsoft.com/office/drawing/2014/main" id="{58F89C4F-D444-4833-8C58-E236E5C01C87}"/>
              </a:ext>
            </a:extLst>
          </p:cNvPr>
          <p:cNvCxnSpPr>
            <a:cxnSpLocks/>
          </p:cNvCxnSpPr>
          <p:nvPr/>
        </p:nvCxnSpPr>
        <p:spPr>
          <a:xfrm>
            <a:off x="5217047"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220BEB-B124-4BCB-9F83-68FE68D12253}"/>
              </a:ext>
            </a:extLst>
          </p:cNvPr>
          <p:cNvCxnSpPr>
            <a:cxnSpLocks/>
          </p:cNvCxnSpPr>
          <p:nvPr/>
        </p:nvCxnSpPr>
        <p:spPr>
          <a:xfrm>
            <a:off x="5217047"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5217047"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5217047"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5726D05-76CB-4C14-A09E-F10777D8A2D3}"/>
              </a:ext>
            </a:extLst>
          </p:cNvPr>
          <p:cNvCxnSpPr>
            <a:cxnSpLocks/>
          </p:cNvCxnSpPr>
          <p:nvPr/>
        </p:nvCxnSpPr>
        <p:spPr>
          <a:xfrm>
            <a:off x="5217047"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582259"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50" name="Rectangle: Rounded Corners 49">
            <a:extLst>
              <a:ext uri="{FF2B5EF4-FFF2-40B4-BE49-F238E27FC236}">
                <a16:creationId xmlns:a16="http://schemas.microsoft.com/office/drawing/2014/main" id="{8AF016A9-72A4-422A-9BFF-65A2244A3E7A}"/>
              </a:ext>
            </a:extLst>
          </p:cNvPr>
          <p:cNvSpPr/>
          <p:nvPr/>
        </p:nvSpPr>
        <p:spPr>
          <a:xfrm>
            <a:off x="3550698"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3574426"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36" name="Rectangle: Rounded Corners 35">
            <a:extLst>
              <a:ext uri="{FF2B5EF4-FFF2-40B4-BE49-F238E27FC236}">
                <a16:creationId xmlns:a16="http://schemas.microsoft.com/office/drawing/2014/main" id="{103FCAD0-8A32-9A49-715C-53DAC96B0F6B}"/>
              </a:ext>
            </a:extLst>
          </p:cNvPr>
          <p:cNvSpPr/>
          <p:nvPr/>
        </p:nvSpPr>
        <p:spPr>
          <a:xfrm>
            <a:off x="6262241"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92625BD-4D96-32B4-B8AD-C8DAD05B4EE8}"/>
              </a:ext>
            </a:extLst>
          </p:cNvPr>
          <p:cNvGrpSpPr/>
          <p:nvPr/>
        </p:nvGrpSpPr>
        <p:grpSpPr>
          <a:xfrm>
            <a:off x="151694" y="4636452"/>
            <a:ext cx="1784637" cy="391525"/>
            <a:chOff x="151694" y="4636452"/>
            <a:chExt cx="1784637" cy="391525"/>
          </a:xfrm>
        </p:grpSpPr>
        <p:sp>
          <p:nvSpPr>
            <p:cNvPr id="37" name="Rectangle: Rounded Corners 36">
              <a:extLst>
                <a:ext uri="{FF2B5EF4-FFF2-40B4-BE49-F238E27FC236}">
                  <a16:creationId xmlns:a16="http://schemas.microsoft.com/office/drawing/2014/main" id="{1A22BC28-2657-6D47-5C84-A6B7D13362B3}"/>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15F69B9D-BBAF-0022-2AAF-B120DA5B0C8F}"/>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grpSp>
        <p:nvGrpSpPr>
          <p:cNvPr id="8" name="Group 7">
            <a:extLst>
              <a:ext uri="{FF2B5EF4-FFF2-40B4-BE49-F238E27FC236}">
                <a16:creationId xmlns:a16="http://schemas.microsoft.com/office/drawing/2014/main" id="{A65E7227-3FA0-49D7-A9BD-887559BEF2BA}"/>
              </a:ext>
            </a:extLst>
          </p:cNvPr>
          <p:cNvGrpSpPr/>
          <p:nvPr/>
        </p:nvGrpSpPr>
        <p:grpSpPr>
          <a:xfrm>
            <a:off x="6254931" y="2972318"/>
            <a:ext cx="899776" cy="895170"/>
            <a:chOff x="6262241" y="3184553"/>
            <a:chExt cx="899776" cy="895170"/>
          </a:xfrm>
        </p:grpSpPr>
        <p:pic>
          <p:nvPicPr>
            <p:cNvPr id="9" name="Picture 8" descr="Shape&#10;&#10;Description automatically generated with medium confidence">
              <a:extLst>
                <a:ext uri="{FF2B5EF4-FFF2-40B4-BE49-F238E27FC236}">
                  <a16:creationId xmlns:a16="http://schemas.microsoft.com/office/drawing/2014/main" id="{A8997567-A643-4E34-866E-33B516D6E6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53" name="Rectangle: Rounded Corners 52">
              <a:extLst>
                <a:ext uri="{FF2B5EF4-FFF2-40B4-BE49-F238E27FC236}">
                  <a16:creationId xmlns:a16="http://schemas.microsoft.com/office/drawing/2014/main" id="{9DD863A1-E69A-4B14-969F-95696966C3BF}"/>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12" name="Picture 11" descr="Shape&#10;&#10;Description automatically generated with medium confidence">
            <a:extLst>
              <a:ext uri="{FF2B5EF4-FFF2-40B4-BE49-F238E27FC236}">
                <a16:creationId xmlns:a16="http://schemas.microsoft.com/office/drawing/2014/main" id="{B5F26315-82CC-486D-9CBF-1288D5EEA5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5536" y="1068723"/>
            <a:ext cx="899776" cy="534242"/>
          </a:xfrm>
          <a:prstGeom prst="rect">
            <a:avLst/>
          </a:prstGeom>
        </p:spPr>
      </p:pic>
    </p:spTree>
    <p:extLst>
      <p:ext uri="{BB962C8B-B14F-4D97-AF65-F5344CB8AC3E}">
        <p14:creationId xmlns:p14="http://schemas.microsoft.com/office/powerpoint/2010/main" val="260131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6723CB35-9BF9-458C-88A6-7629BDBA8F97}"/>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29" name="TextBox 28">
            <a:extLst>
              <a:ext uri="{FF2B5EF4-FFF2-40B4-BE49-F238E27FC236}">
                <a16:creationId xmlns:a16="http://schemas.microsoft.com/office/drawing/2014/main" id="{162E14AC-3B23-4105-AF22-10153885C45D}"/>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36" name="Group 35">
            <a:extLst>
              <a:ext uri="{FF2B5EF4-FFF2-40B4-BE49-F238E27FC236}">
                <a16:creationId xmlns:a16="http://schemas.microsoft.com/office/drawing/2014/main" id="{987B1875-EE96-48DD-804F-9A70807F78C3}"/>
              </a:ext>
            </a:extLst>
          </p:cNvPr>
          <p:cNvGrpSpPr/>
          <p:nvPr/>
        </p:nvGrpSpPr>
        <p:grpSpPr>
          <a:xfrm>
            <a:off x="151694" y="4636452"/>
            <a:ext cx="1784637" cy="391525"/>
            <a:chOff x="151694" y="4636452"/>
            <a:chExt cx="1784637" cy="391525"/>
          </a:xfrm>
        </p:grpSpPr>
        <p:sp>
          <p:nvSpPr>
            <p:cNvPr id="37" name="Rectangle: Rounded Corners 36">
              <a:extLst>
                <a:ext uri="{FF2B5EF4-FFF2-40B4-BE49-F238E27FC236}">
                  <a16:creationId xmlns:a16="http://schemas.microsoft.com/office/drawing/2014/main" id="{5E7EFB33-7DD8-8498-E278-CD15EE0AFDDA}"/>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325543E-4090-7CB5-E722-BA619F43B5B0}"/>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54" name="Rectangle: Rounded Corners 53">
            <a:extLst>
              <a:ext uri="{FF2B5EF4-FFF2-40B4-BE49-F238E27FC236}">
                <a16:creationId xmlns:a16="http://schemas.microsoft.com/office/drawing/2014/main" id="{74C58632-FA83-4691-BA14-D6D409D5FBCF}"/>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6266B3D-0658-4942-B5C6-EF3DED21FA73}"/>
              </a:ext>
            </a:extLst>
          </p:cNvPr>
          <p:cNvGrpSpPr/>
          <p:nvPr/>
        </p:nvGrpSpPr>
        <p:grpSpPr>
          <a:xfrm>
            <a:off x="308473" y="393308"/>
            <a:ext cx="2399017" cy="3988289"/>
            <a:chOff x="5686012" y="482205"/>
            <a:chExt cx="1930503" cy="3988289"/>
          </a:xfrm>
        </p:grpSpPr>
        <p:cxnSp>
          <p:nvCxnSpPr>
            <p:cNvPr id="56" name="Straight Connector 55">
              <a:extLst>
                <a:ext uri="{FF2B5EF4-FFF2-40B4-BE49-F238E27FC236}">
                  <a16:creationId xmlns:a16="http://schemas.microsoft.com/office/drawing/2014/main" id="{FB1BC8A6-13BF-4173-A274-0E1A2FFAF7DE}"/>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501636-826E-49F5-8A70-C108D1190ACE}"/>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2A680FE-311D-428A-B4B0-EE33CD188A71}"/>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E8F9DA-8473-4B54-AD7A-78019EB2781B}"/>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83C4D-E516-443E-8CED-D2383CDDEC24}"/>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1" name="Picture 60" descr="Shape&#10;&#10;Description automatically generated with medium confidence">
            <a:extLst>
              <a:ext uri="{FF2B5EF4-FFF2-40B4-BE49-F238E27FC236}">
                <a16:creationId xmlns:a16="http://schemas.microsoft.com/office/drawing/2014/main" id="{9BFB113D-DDC6-4D8E-9A63-059B672F1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2" name="Picture 61" descr="Shape&#10;&#10;Description automatically generated with medium confidence">
            <a:extLst>
              <a:ext uri="{FF2B5EF4-FFF2-40B4-BE49-F238E27FC236}">
                <a16:creationId xmlns:a16="http://schemas.microsoft.com/office/drawing/2014/main" id="{42B41068-FA12-4C95-8ED4-55C6F45364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63" name="Picture 62" descr="Shape&#10;&#10;Description automatically generated with medium confidence">
            <a:extLst>
              <a:ext uri="{FF2B5EF4-FFF2-40B4-BE49-F238E27FC236}">
                <a16:creationId xmlns:a16="http://schemas.microsoft.com/office/drawing/2014/main" id="{67BB54D9-F49A-4FF8-B910-1EA2A2F3F2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64" name="TextBox 63">
            <a:extLst>
              <a:ext uri="{FF2B5EF4-FFF2-40B4-BE49-F238E27FC236}">
                <a16:creationId xmlns:a16="http://schemas.microsoft.com/office/drawing/2014/main" id="{F2752EA7-A807-4129-AA86-8A93417C6C29}"/>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65" name="TextBox 64">
            <a:extLst>
              <a:ext uri="{FF2B5EF4-FFF2-40B4-BE49-F238E27FC236}">
                <a16:creationId xmlns:a16="http://schemas.microsoft.com/office/drawing/2014/main" id="{C355F522-1C95-495E-A203-D3A56CA62682}"/>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66" name="TextBox 65">
            <a:extLst>
              <a:ext uri="{FF2B5EF4-FFF2-40B4-BE49-F238E27FC236}">
                <a16:creationId xmlns:a16="http://schemas.microsoft.com/office/drawing/2014/main" id="{8B2676A8-48B1-44FC-89DD-E7509C29A4A6}"/>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67" name="TextBox 66">
            <a:extLst>
              <a:ext uri="{FF2B5EF4-FFF2-40B4-BE49-F238E27FC236}">
                <a16:creationId xmlns:a16="http://schemas.microsoft.com/office/drawing/2014/main" id="{B2581686-46A5-4AF8-9A9C-5EA04D9146A3}"/>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68" name="TextBox 67">
            <a:extLst>
              <a:ext uri="{FF2B5EF4-FFF2-40B4-BE49-F238E27FC236}">
                <a16:creationId xmlns:a16="http://schemas.microsoft.com/office/drawing/2014/main" id="{E93D689C-A21F-4E42-965C-2F71B76BD6E4}"/>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69" name="Straight Arrow Connector 68">
            <a:extLst>
              <a:ext uri="{FF2B5EF4-FFF2-40B4-BE49-F238E27FC236}">
                <a16:creationId xmlns:a16="http://schemas.microsoft.com/office/drawing/2014/main" id="{35FFA386-3D99-493E-BEFE-B4EC1D7F2232}"/>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03E706B-B46A-4F8F-BB0D-275A5F3C6306}"/>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9DC6662-4C6E-49DD-8B78-6A2ED218FD84}"/>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D61A281-8D64-4793-8C58-5DEADBF5350A}"/>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6D03317-20C3-4F1C-9CD6-6843A6DA650F}"/>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FE9611D-042C-444E-82DA-D934000557DC}"/>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75" name="Rectangle: Rounded Corners 74">
            <a:extLst>
              <a:ext uri="{FF2B5EF4-FFF2-40B4-BE49-F238E27FC236}">
                <a16:creationId xmlns:a16="http://schemas.microsoft.com/office/drawing/2014/main" id="{60A3C929-56EF-4BEC-899F-07371076F9D2}"/>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273B2972-D963-4B9C-B9D9-21457BAEF5F7}"/>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77" name="Rectangle: Rounded Corners 76">
            <a:extLst>
              <a:ext uri="{FF2B5EF4-FFF2-40B4-BE49-F238E27FC236}">
                <a16:creationId xmlns:a16="http://schemas.microsoft.com/office/drawing/2014/main" id="{BE8561DE-2E6E-40EB-9355-E3946E50EC06}"/>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2F5988EC-E88A-4DB5-BB63-A2F2BF951194}"/>
              </a:ext>
            </a:extLst>
          </p:cNvPr>
          <p:cNvGrpSpPr/>
          <p:nvPr/>
        </p:nvGrpSpPr>
        <p:grpSpPr>
          <a:xfrm>
            <a:off x="8104989" y="2972318"/>
            <a:ext cx="899776" cy="895170"/>
            <a:chOff x="6262241" y="3184553"/>
            <a:chExt cx="899776" cy="895170"/>
          </a:xfrm>
        </p:grpSpPr>
        <p:pic>
          <p:nvPicPr>
            <p:cNvPr id="79" name="Picture 78" descr="Shape&#10;&#10;Description automatically generated with medium confidence">
              <a:extLst>
                <a:ext uri="{FF2B5EF4-FFF2-40B4-BE49-F238E27FC236}">
                  <a16:creationId xmlns:a16="http://schemas.microsoft.com/office/drawing/2014/main" id="{087F39C7-2700-4884-8209-8459C09F72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0" name="Rectangle: Rounded Corners 79">
              <a:extLst>
                <a:ext uri="{FF2B5EF4-FFF2-40B4-BE49-F238E27FC236}">
                  <a16:creationId xmlns:a16="http://schemas.microsoft.com/office/drawing/2014/main" id="{0B193EAE-2A61-46A5-AB54-0588226FCC3D}"/>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1" name="Picture 80" descr="Shape&#10;&#10;Description automatically generated with medium confidence">
            <a:extLst>
              <a:ext uri="{FF2B5EF4-FFF2-40B4-BE49-F238E27FC236}">
                <a16:creationId xmlns:a16="http://schemas.microsoft.com/office/drawing/2014/main" id="{8ADA30D5-AFE3-4EB4-8979-D1F9A06C4A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24030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402DF02-4BC0-089A-DE0C-C68E52C32252}"/>
              </a:ext>
            </a:extLst>
          </p:cNvPr>
          <p:cNvSpPr/>
          <p:nvPr/>
        </p:nvSpPr>
        <p:spPr>
          <a:xfrm>
            <a:off x="3616214" y="2198628"/>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DB6BFF-93E0-B6C0-2273-B5CD1DC12B6C}"/>
              </a:ext>
            </a:extLst>
          </p:cNvPr>
          <p:cNvSpPr txBox="1"/>
          <p:nvPr/>
        </p:nvSpPr>
        <p:spPr>
          <a:xfrm>
            <a:off x="3642971" y="2169348"/>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4CB3D50-66FD-EB8A-7863-F5F751578B37}"/>
              </a:ext>
            </a:extLst>
          </p:cNvPr>
          <p:cNvSpPr txBox="1"/>
          <p:nvPr/>
        </p:nvSpPr>
        <p:spPr>
          <a:xfrm>
            <a:off x="4160115" y="2707296"/>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sp>
        <p:nvSpPr>
          <p:cNvPr id="17" name="Rectangle: Rounded Corners 16">
            <a:extLst>
              <a:ext uri="{FF2B5EF4-FFF2-40B4-BE49-F238E27FC236}">
                <a16:creationId xmlns:a16="http://schemas.microsoft.com/office/drawing/2014/main" id="{4FA957AE-A6A0-4EA1-0689-4BD818800816}"/>
              </a:ext>
            </a:extLst>
          </p:cNvPr>
          <p:cNvSpPr/>
          <p:nvPr/>
        </p:nvSpPr>
        <p:spPr>
          <a:xfrm>
            <a:off x="50680" y="3252033"/>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44162F-2652-FDF8-8DF2-FF8A310C5BA2}"/>
              </a:ext>
            </a:extLst>
          </p:cNvPr>
          <p:cNvSpPr txBox="1"/>
          <p:nvPr/>
        </p:nvSpPr>
        <p:spPr>
          <a:xfrm>
            <a:off x="46169" y="32520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283,369 non-coding loci</a:t>
            </a:r>
          </a:p>
          <a:p>
            <a:pPr algn="ctr"/>
            <a:r>
              <a:rPr lang="en-US" sz="2000" dirty="0">
                <a:solidFill>
                  <a:schemeClr val="bg1"/>
                </a:solidFill>
                <a:latin typeface="Source Sans Pro" panose="020B0503030403020204" pitchFamily="34" charset="0"/>
                <a:ea typeface="Source Sans Pro" panose="020B0503030403020204" pitchFamily="34" charset="0"/>
              </a:rPr>
              <a:t>62 mammal species</a:t>
            </a:r>
          </a:p>
        </p:txBody>
      </p:sp>
      <p:sp>
        <p:nvSpPr>
          <p:cNvPr id="19" name="Rectangle: Rounded Corners 18">
            <a:extLst>
              <a:ext uri="{FF2B5EF4-FFF2-40B4-BE49-F238E27FC236}">
                <a16:creationId xmlns:a16="http://schemas.microsoft.com/office/drawing/2014/main" id="{B316448C-60DB-8477-44F9-129EF90647B7}"/>
              </a:ext>
            </a:extLst>
          </p:cNvPr>
          <p:cNvSpPr/>
          <p:nvPr/>
        </p:nvSpPr>
        <p:spPr>
          <a:xfrm>
            <a:off x="6448126" y="3199971"/>
            <a:ext cx="2504661"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61D41CE-2E71-AFD4-C407-EC750310B67D}"/>
              </a:ext>
            </a:extLst>
          </p:cNvPr>
          <p:cNvSpPr txBox="1"/>
          <p:nvPr/>
        </p:nvSpPr>
        <p:spPr>
          <a:xfrm>
            <a:off x="6457591" y="3199971"/>
            <a:ext cx="2495196"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2,106 loci accelerated in marine mammals</a:t>
            </a:r>
          </a:p>
        </p:txBody>
      </p:sp>
      <p:cxnSp>
        <p:nvCxnSpPr>
          <p:cNvPr id="21" name="Straight Arrow Connector 20">
            <a:extLst>
              <a:ext uri="{FF2B5EF4-FFF2-40B4-BE49-F238E27FC236}">
                <a16:creationId xmlns:a16="http://schemas.microsoft.com/office/drawing/2014/main" id="{E0A4EF58-167F-E79E-AD17-A877E68464E3}"/>
              </a:ext>
            </a:extLst>
          </p:cNvPr>
          <p:cNvCxnSpPr>
            <a:cxnSpLocks/>
          </p:cNvCxnSpPr>
          <p:nvPr/>
        </p:nvCxnSpPr>
        <p:spPr>
          <a:xfrm flipV="1">
            <a:off x="2935945"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EC2F19D-C874-127F-48AB-561BEB583387}"/>
              </a:ext>
            </a:extLst>
          </p:cNvPr>
          <p:cNvCxnSpPr>
            <a:cxnSpLocks/>
          </p:cNvCxnSpPr>
          <p:nvPr/>
        </p:nvCxnSpPr>
        <p:spPr>
          <a:xfrm>
            <a:off x="5746711"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3CD8F9F-3480-E432-5677-746854D18F56}"/>
              </a:ext>
            </a:extLst>
          </p:cNvPr>
          <p:cNvSpPr txBox="1"/>
          <p:nvPr/>
        </p:nvSpPr>
        <p:spPr>
          <a:xfrm>
            <a:off x="7215821" y="3912765"/>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pic>
        <p:nvPicPr>
          <p:cNvPr id="3" name="Picture 2" descr="A black rectangle with a black background&#10;&#10;Description automatically generated with low confidence">
            <a:extLst>
              <a:ext uri="{FF2B5EF4-FFF2-40B4-BE49-F238E27FC236}">
                <a16:creationId xmlns:a16="http://schemas.microsoft.com/office/drawing/2014/main" id="{A01DD0F3-4D22-E213-814F-9B767030DC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1643" y="3252033"/>
            <a:ext cx="1025564" cy="1136556"/>
          </a:xfrm>
          <a:prstGeom prst="rect">
            <a:avLst/>
          </a:prstGeom>
        </p:spPr>
      </p:pic>
    </p:spTree>
    <p:extLst>
      <p:ext uri="{BB962C8B-B14F-4D97-AF65-F5344CB8AC3E}">
        <p14:creationId xmlns:p14="http://schemas.microsoft.com/office/powerpoint/2010/main" val="413225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402DF02-4BC0-089A-DE0C-C68E52C32252}"/>
              </a:ext>
            </a:extLst>
          </p:cNvPr>
          <p:cNvSpPr/>
          <p:nvPr/>
        </p:nvSpPr>
        <p:spPr>
          <a:xfrm>
            <a:off x="3616214" y="2198628"/>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DB6BFF-93E0-B6C0-2273-B5CD1DC12B6C}"/>
              </a:ext>
            </a:extLst>
          </p:cNvPr>
          <p:cNvSpPr txBox="1"/>
          <p:nvPr/>
        </p:nvSpPr>
        <p:spPr>
          <a:xfrm>
            <a:off x="3642971" y="2169348"/>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14CB3D50-66FD-EB8A-7863-F5F751578B37}"/>
              </a:ext>
            </a:extLst>
          </p:cNvPr>
          <p:cNvSpPr txBox="1"/>
          <p:nvPr/>
        </p:nvSpPr>
        <p:spPr>
          <a:xfrm>
            <a:off x="4160115" y="2707296"/>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cxnSp>
        <p:nvCxnSpPr>
          <p:cNvPr id="9" name="Straight Arrow Connector 8">
            <a:extLst>
              <a:ext uri="{FF2B5EF4-FFF2-40B4-BE49-F238E27FC236}">
                <a16:creationId xmlns:a16="http://schemas.microsoft.com/office/drawing/2014/main" id="{06D9D055-4D6D-0688-94B0-F948E2B3A5DE}"/>
              </a:ext>
            </a:extLst>
          </p:cNvPr>
          <p:cNvCxnSpPr>
            <a:cxnSpLocks/>
          </p:cNvCxnSpPr>
          <p:nvPr/>
        </p:nvCxnSpPr>
        <p:spPr>
          <a:xfrm>
            <a:off x="2924944" y="1725948"/>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F3D8341-7DFF-2BFB-6F0C-E09B1E796532}"/>
              </a:ext>
            </a:extLst>
          </p:cNvPr>
          <p:cNvCxnSpPr>
            <a:cxnSpLocks/>
          </p:cNvCxnSpPr>
          <p:nvPr/>
        </p:nvCxnSpPr>
        <p:spPr>
          <a:xfrm flipV="1">
            <a:off x="5705730" y="1725948"/>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2" name="Picture 11" descr="Shape&#10;&#10;Description automatically generated with medium confidence">
            <a:extLst>
              <a:ext uri="{FF2B5EF4-FFF2-40B4-BE49-F238E27FC236}">
                <a16:creationId xmlns:a16="http://schemas.microsoft.com/office/drawing/2014/main" id="{14E00D8A-8E40-8C37-F927-51D314284A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7596" y="739681"/>
            <a:ext cx="941788" cy="1242772"/>
          </a:xfrm>
          <a:prstGeom prst="rect">
            <a:avLst/>
          </a:prstGeom>
        </p:spPr>
      </p:pic>
      <p:sp>
        <p:nvSpPr>
          <p:cNvPr id="13" name="Rectangle: Rounded Corners 12">
            <a:extLst>
              <a:ext uri="{FF2B5EF4-FFF2-40B4-BE49-F238E27FC236}">
                <a16:creationId xmlns:a16="http://schemas.microsoft.com/office/drawing/2014/main" id="{007A710F-B92A-08DE-C27A-D0CF6B705721}"/>
              </a:ext>
            </a:extLst>
          </p:cNvPr>
          <p:cNvSpPr/>
          <p:nvPr/>
        </p:nvSpPr>
        <p:spPr>
          <a:xfrm>
            <a:off x="60145" y="1015256"/>
            <a:ext cx="2828393" cy="707886"/>
          </a:xfrm>
          <a:prstGeom prst="roundRect">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9EC93B-0A1B-448C-89F6-848A8E05E588}"/>
              </a:ext>
            </a:extLst>
          </p:cNvPr>
          <p:cNvSpPr txBox="1"/>
          <p:nvPr/>
        </p:nvSpPr>
        <p:spPr>
          <a:xfrm>
            <a:off x="60146" y="1015256"/>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284,001 non-coding loci</a:t>
            </a:r>
          </a:p>
          <a:p>
            <a:pPr algn="ctr"/>
            <a:r>
              <a:rPr lang="en-US" sz="2000" dirty="0">
                <a:solidFill>
                  <a:schemeClr val="bg1"/>
                </a:solidFill>
                <a:latin typeface="Source Sans Pro" panose="020B0503030403020204" pitchFamily="34" charset="0"/>
                <a:ea typeface="Source Sans Pro" panose="020B0503030403020204" pitchFamily="34" charset="0"/>
              </a:rPr>
              <a:t>42 bird species</a:t>
            </a:r>
          </a:p>
        </p:txBody>
      </p:sp>
      <p:sp>
        <p:nvSpPr>
          <p:cNvPr id="15" name="Rectangle: Rounded Corners 14">
            <a:extLst>
              <a:ext uri="{FF2B5EF4-FFF2-40B4-BE49-F238E27FC236}">
                <a16:creationId xmlns:a16="http://schemas.microsoft.com/office/drawing/2014/main" id="{8F575E58-B57D-FF3D-3ADF-C9F32695CF9B}"/>
              </a:ext>
            </a:extLst>
          </p:cNvPr>
          <p:cNvSpPr/>
          <p:nvPr/>
        </p:nvSpPr>
        <p:spPr>
          <a:xfrm>
            <a:off x="6457591" y="963194"/>
            <a:ext cx="2504661" cy="707886"/>
          </a:xfrm>
          <a:prstGeom prst="roundRect">
            <a:avLst/>
          </a:prstGeom>
          <a:solidFill>
            <a:schemeClr val="bg2">
              <a:lumMod val="75000"/>
            </a:schemeClr>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82E5D-04D3-297E-073B-9E70EC312915}"/>
              </a:ext>
            </a:extLst>
          </p:cNvPr>
          <p:cNvSpPr txBox="1"/>
          <p:nvPr/>
        </p:nvSpPr>
        <p:spPr>
          <a:xfrm>
            <a:off x="6295724" y="963194"/>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806 loci accelerated in ratites</a:t>
            </a:r>
          </a:p>
        </p:txBody>
      </p:sp>
      <p:sp>
        <p:nvSpPr>
          <p:cNvPr id="17" name="Rectangle: Rounded Corners 16">
            <a:extLst>
              <a:ext uri="{FF2B5EF4-FFF2-40B4-BE49-F238E27FC236}">
                <a16:creationId xmlns:a16="http://schemas.microsoft.com/office/drawing/2014/main" id="{4FA957AE-A6A0-4EA1-0689-4BD818800816}"/>
              </a:ext>
            </a:extLst>
          </p:cNvPr>
          <p:cNvSpPr/>
          <p:nvPr/>
        </p:nvSpPr>
        <p:spPr>
          <a:xfrm>
            <a:off x="50680" y="3252033"/>
            <a:ext cx="2828393"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44162F-2652-FDF8-8DF2-FF8A310C5BA2}"/>
              </a:ext>
            </a:extLst>
          </p:cNvPr>
          <p:cNvSpPr txBox="1"/>
          <p:nvPr/>
        </p:nvSpPr>
        <p:spPr>
          <a:xfrm>
            <a:off x="46169" y="3252033"/>
            <a:ext cx="2828393"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283,369 non-coding loci</a:t>
            </a:r>
          </a:p>
          <a:p>
            <a:pPr algn="ctr"/>
            <a:r>
              <a:rPr lang="en-US" sz="2000" dirty="0">
                <a:solidFill>
                  <a:schemeClr val="bg1"/>
                </a:solidFill>
                <a:latin typeface="Source Sans Pro" panose="020B0503030403020204" pitchFamily="34" charset="0"/>
                <a:ea typeface="Source Sans Pro" panose="020B0503030403020204" pitchFamily="34" charset="0"/>
              </a:rPr>
              <a:t>62 mammal species</a:t>
            </a:r>
          </a:p>
        </p:txBody>
      </p:sp>
      <p:sp>
        <p:nvSpPr>
          <p:cNvPr id="19" name="Rectangle: Rounded Corners 18">
            <a:extLst>
              <a:ext uri="{FF2B5EF4-FFF2-40B4-BE49-F238E27FC236}">
                <a16:creationId xmlns:a16="http://schemas.microsoft.com/office/drawing/2014/main" id="{B316448C-60DB-8477-44F9-129EF90647B7}"/>
              </a:ext>
            </a:extLst>
          </p:cNvPr>
          <p:cNvSpPr/>
          <p:nvPr/>
        </p:nvSpPr>
        <p:spPr>
          <a:xfrm>
            <a:off x="6448126" y="3199971"/>
            <a:ext cx="2504661" cy="707886"/>
          </a:xfrm>
          <a:prstGeom prst="roundRect">
            <a:avLst/>
          </a:prstGeom>
          <a:solidFill>
            <a:schemeClr val="tx2"/>
          </a:solidFill>
          <a:ln>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61D41CE-2E71-AFD4-C407-EC750310B67D}"/>
              </a:ext>
            </a:extLst>
          </p:cNvPr>
          <p:cNvSpPr txBox="1"/>
          <p:nvPr/>
        </p:nvSpPr>
        <p:spPr>
          <a:xfrm>
            <a:off x="6457591" y="3199971"/>
            <a:ext cx="2495196" cy="707886"/>
          </a:xfrm>
          <a:prstGeom prst="rect">
            <a:avLst/>
          </a:prstGeom>
          <a:noFill/>
        </p:spPr>
        <p:txBody>
          <a:bodyPr wrap="square" rtlCol="0">
            <a:spAutoFit/>
          </a:bodyPr>
          <a:lstStyle/>
          <a:p>
            <a:pPr algn="ctr"/>
            <a:r>
              <a:rPr lang="en-US" sz="2000" dirty="0">
                <a:solidFill>
                  <a:schemeClr val="bg1"/>
                </a:solidFill>
                <a:latin typeface="Source Sans Pro" panose="020B0503030403020204" pitchFamily="34" charset="0"/>
                <a:ea typeface="Source Sans Pro" panose="020B0503030403020204" pitchFamily="34" charset="0"/>
              </a:rPr>
              <a:t>2,106 loci accelerated in marine mammals</a:t>
            </a:r>
          </a:p>
        </p:txBody>
      </p:sp>
      <p:cxnSp>
        <p:nvCxnSpPr>
          <p:cNvPr id="21" name="Straight Arrow Connector 20">
            <a:extLst>
              <a:ext uri="{FF2B5EF4-FFF2-40B4-BE49-F238E27FC236}">
                <a16:creationId xmlns:a16="http://schemas.microsoft.com/office/drawing/2014/main" id="{E0A4EF58-167F-E79E-AD17-A877E68464E3}"/>
              </a:ext>
            </a:extLst>
          </p:cNvPr>
          <p:cNvCxnSpPr>
            <a:cxnSpLocks/>
          </p:cNvCxnSpPr>
          <p:nvPr/>
        </p:nvCxnSpPr>
        <p:spPr>
          <a:xfrm flipV="1">
            <a:off x="2935945"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EC2F19D-C874-127F-48AB-561BEB583387}"/>
              </a:ext>
            </a:extLst>
          </p:cNvPr>
          <p:cNvCxnSpPr>
            <a:cxnSpLocks/>
          </p:cNvCxnSpPr>
          <p:nvPr/>
        </p:nvCxnSpPr>
        <p:spPr>
          <a:xfrm>
            <a:off x="5746711" y="2707296"/>
            <a:ext cx="645218" cy="44340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E07E0B-18AC-5F08-30A1-EA05FFE0C392}"/>
              </a:ext>
            </a:extLst>
          </p:cNvPr>
          <p:cNvSpPr txBox="1"/>
          <p:nvPr/>
        </p:nvSpPr>
        <p:spPr>
          <a:xfrm>
            <a:off x="852885" y="1736232"/>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
        <p:nvSpPr>
          <p:cNvPr id="26" name="TextBox 25">
            <a:extLst>
              <a:ext uri="{FF2B5EF4-FFF2-40B4-BE49-F238E27FC236}">
                <a16:creationId xmlns:a16="http://schemas.microsoft.com/office/drawing/2014/main" id="{5BE80B5A-7B1E-A689-E650-F24A04C1A3EF}"/>
              </a:ext>
            </a:extLst>
          </p:cNvPr>
          <p:cNvSpPr txBox="1"/>
          <p:nvPr/>
        </p:nvSpPr>
        <p:spPr>
          <a:xfrm>
            <a:off x="7225285" y="167108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sp>
        <p:nvSpPr>
          <p:cNvPr id="27" name="TextBox 26">
            <a:extLst>
              <a:ext uri="{FF2B5EF4-FFF2-40B4-BE49-F238E27FC236}">
                <a16:creationId xmlns:a16="http://schemas.microsoft.com/office/drawing/2014/main" id="{93CD8F9F-3480-E432-5677-746854D18F56}"/>
              </a:ext>
            </a:extLst>
          </p:cNvPr>
          <p:cNvSpPr txBox="1"/>
          <p:nvPr/>
        </p:nvSpPr>
        <p:spPr>
          <a:xfrm>
            <a:off x="7215821" y="3912765"/>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pic>
        <p:nvPicPr>
          <p:cNvPr id="29" name="Picture 28" descr="A black rectangle with a black background&#10;&#10;Description automatically generated with low confidence">
            <a:extLst>
              <a:ext uri="{FF2B5EF4-FFF2-40B4-BE49-F238E27FC236}">
                <a16:creationId xmlns:a16="http://schemas.microsoft.com/office/drawing/2014/main" id="{68C3AADE-AC68-6193-E5DB-A5959607CB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1643" y="3252033"/>
            <a:ext cx="1025564" cy="1136556"/>
          </a:xfrm>
          <a:prstGeom prst="rect">
            <a:avLst/>
          </a:prstGeom>
        </p:spPr>
      </p:pic>
    </p:spTree>
    <p:extLst>
      <p:ext uri="{BB962C8B-B14F-4D97-AF65-F5344CB8AC3E}">
        <p14:creationId xmlns:p14="http://schemas.microsoft.com/office/powerpoint/2010/main" val="118165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5DDDE33B-818F-42D8-8376-49D8F47863E1}"/>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B4BABA-0D56-4ED9-91F6-778B805AA7DA}"/>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56" name="TextBox 55">
            <a:extLst>
              <a:ext uri="{FF2B5EF4-FFF2-40B4-BE49-F238E27FC236}">
                <a16:creationId xmlns:a16="http://schemas.microsoft.com/office/drawing/2014/main" id="{C7E60A34-5458-4C38-9B19-9D7664B83E6E}"/>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57" name="Group 56">
            <a:extLst>
              <a:ext uri="{FF2B5EF4-FFF2-40B4-BE49-F238E27FC236}">
                <a16:creationId xmlns:a16="http://schemas.microsoft.com/office/drawing/2014/main" id="{AE545011-995B-4EBA-8054-729F00C79396}"/>
              </a:ext>
            </a:extLst>
          </p:cNvPr>
          <p:cNvGrpSpPr/>
          <p:nvPr/>
        </p:nvGrpSpPr>
        <p:grpSpPr>
          <a:xfrm>
            <a:off x="151694" y="4636452"/>
            <a:ext cx="1784637" cy="391525"/>
            <a:chOff x="151694" y="4636452"/>
            <a:chExt cx="1784637" cy="391525"/>
          </a:xfrm>
        </p:grpSpPr>
        <p:sp>
          <p:nvSpPr>
            <p:cNvPr id="58" name="Rectangle: Rounded Corners 57">
              <a:extLst>
                <a:ext uri="{FF2B5EF4-FFF2-40B4-BE49-F238E27FC236}">
                  <a16:creationId xmlns:a16="http://schemas.microsoft.com/office/drawing/2014/main" id="{8B91BF03-AAEE-47DB-9C86-C1190779B611}"/>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127C951-77BD-46A3-8675-2F5B6E2217B1}"/>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60" name="Rectangle: Rounded Corners 59">
            <a:extLst>
              <a:ext uri="{FF2B5EF4-FFF2-40B4-BE49-F238E27FC236}">
                <a16:creationId xmlns:a16="http://schemas.microsoft.com/office/drawing/2014/main" id="{CCA1FE62-E5F4-4E37-B6FA-4B8905C48851}"/>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DEFD51EF-FD1C-45AC-A232-A4A3844FB69E}"/>
              </a:ext>
            </a:extLst>
          </p:cNvPr>
          <p:cNvGrpSpPr/>
          <p:nvPr/>
        </p:nvGrpSpPr>
        <p:grpSpPr>
          <a:xfrm>
            <a:off x="308473" y="393308"/>
            <a:ext cx="2399017" cy="3988289"/>
            <a:chOff x="5686012" y="482205"/>
            <a:chExt cx="1930503" cy="3988289"/>
          </a:xfrm>
        </p:grpSpPr>
        <p:cxnSp>
          <p:nvCxnSpPr>
            <p:cNvPr id="62" name="Straight Connector 61">
              <a:extLst>
                <a:ext uri="{FF2B5EF4-FFF2-40B4-BE49-F238E27FC236}">
                  <a16:creationId xmlns:a16="http://schemas.microsoft.com/office/drawing/2014/main" id="{EA587DA2-1E97-421A-80F8-95EF14B24A77}"/>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BAAFA9-E029-472B-B92E-C378CFD080CE}"/>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DA0FDB4-1EA0-40BF-A7DC-D9BFF3562C9A}"/>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8386254-C49A-4AFA-BADA-3E08A323199B}"/>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7D58D79-4C4C-4703-B61B-C7B85E0E78B8}"/>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7" name="Picture 66" descr="Shape&#10;&#10;Description automatically generated with medium confidence">
            <a:extLst>
              <a:ext uri="{FF2B5EF4-FFF2-40B4-BE49-F238E27FC236}">
                <a16:creationId xmlns:a16="http://schemas.microsoft.com/office/drawing/2014/main" id="{62F97881-388B-47E1-9A00-5A5D2EAD2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8" name="Picture 67" descr="Shape&#10;&#10;Description automatically generated with medium confidence">
            <a:extLst>
              <a:ext uri="{FF2B5EF4-FFF2-40B4-BE49-F238E27FC236}">
                <a16:creationId xmlns:a16="http://schemas.microsoft.com/office/drawing/2014/main" id="{BF60497C-8BCB-4988-B221-603921BA10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69" name="Picture 68" descr="Shape&#10;&#10;Description automatically generated with medium confidence">
            <a:extLst>
              <a:ext uri="{FF2B5EF4-FFF2-40B4-BE49-F238E27FC236}">
                <a16:creationId xmlns:a16="http://schemas.microsoft.com/office/drawing/2014/main" id="{724ECF80-ACEF-4EF0-AD3D-239D9B4EA2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70" name="TextBox 69">
            <a:extLst>
              <a:ext uri="{FF2B5EF4-FFF2-40B4-BE49-F238E27FC236}">
                <a16:creationId xmlns:a16="http://schemas.microsoft.com/office/drawing/2014/main" id="{288EFE03-2B2F-4556-BE8A-3AD7C053C62D}"/>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71" name="TextBox 70">
            <a:extLst>
              <a:ext uri="{FF2B5EF4-FFF2-40B4-BE49-F238E27FC236}">
                <a16:creationId xmlns:a16="http://schemas.microsoft.com/office/drawing/2014/main" id="{71C5FCFF-2475-44D6-B426-1D1D438385DF}"/>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2" name="TextBox 71">
            <a:extLst>
              <a:ext uri="{FF2B5EF4-FFF2-40B4-BE49-F238E27FC236}">
                <a16:creationId xmlns:a16="http://schemas.microsoft.com/office/drawing/2014/main" id="{D2489011-7C05-4255-8861-FC398DC5177F}"/>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73" name="TextBox 72">
            <a:extLst>
              <a:ext uri="{FF2B5EF4-FFF2-40B4-BE49-F238E27FC236}">
                <a16:creationId xmlns:a16="http://schemas.microsoft.com/office/drawing/2014/main" id="{984E5C92-5F7C-4DD6-BE63-9E6691B5E5A2}"/>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4" name="TextBox 73">
            <a:extLst>
              <a:ext uri="{FF2B5EF4-FFF2-40B4-BE49-F238E27FC236}">
                <a16:creationId xmlns:a16="http://schemas.microsoft.com/office/drawing/2014/main" id="{EF6D1223-A7CD-476C-A9C8-110326DEA371}"/>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75" name="Straight Arrow Connector 74">
            <a:extLst>
              <a:ext uri="{FF2B5EF4-FFF2-40B4-BE49-F238E27FC236}">
                <a16:creationId xmlns:a16="http://schemas.microsoft.com/office/drawing/2014/main" id="{F1BEEF96-EF7B-4F65-B890-7675DE0708DD}"/>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6AC615D-1BAF-4CEF-B71E-265220591351}"/>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772F6A6-2CD9-492B-A3D6-35BFF8443A27}"/>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C94E615-A788-4969-8EEE-095AE6A5DEB9}"/>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54DD9CB-C798-4461-A901-293ACCA16EB1}"/>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A2A3489-8F0F-4023-A8CD-F7A23D02CAF9}"/>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1" name="Rectangle: Rounded Corners 80">
            <a:extLst>
              <a:ext uri="{FF2B5EF4-FFF2-40B4-BE49-F238E27FC236}">
                <a16:creationId xmlns:a16="http://schemas.microsoft.com/office/drawing/2014/main" id="{DA044643-EDBD-415C-A95C-EF5282A11E2D}"/>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D7AD1E3F-3AD5-489D-B708-B6D509F5380C}"/>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3" name="Rectangle: Rounded Corners 82">
            <a:extLst>
              <a:ext uri="{FF2B5EF4-FFF2-40B4-BE49-F238E27FC236}">
                <a16:creationId xmlns:a16="http://schemas.microsoft.com/office/drawing/2014/main" id="{DE326D2D-6742-49E6-8268-F729517664BD}"/>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EE6FFFE0-2F22-4EDD-BC6E-2ED7ABCFD99F}"/>
              </a:ext>
            </a:extLst>
          </p:cNvPr>
          <p:cNvGrpSpPr/>
          <p:nvPr/>
        </p:nvGrpSpPr>
        <p:grpSpPr>
          <a:xfrm>
            <a:off x="8104989" y="2972318"/>
            <a:ext cx="899776" cy="895170"/>
            <a:chOff x="6262241" y="3184553"/>
            <a:chExt cx="899776" cy="895170"/>
          </a:xfrm>
        </p:grpSpPr>
        <p:pic>
          <p:nvPicPr>
            <p:cNvPr id="85" name="Picture 84" descr="Shape&#10;&#10;Description automatically generated with medium confidence">
              <a:extLst>
                <a:ext uri="{FF2B5EF4-FFF2-40B4-BE49-F238E27FC236}">
                  <a16:creationId xmlns:a16="http://schemas.microsoft.com/office/drawing/2014/main" id="{3098A331-F3FF-4EF4-94CA-C8B4B648D6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6" name="Rectangle: Rounded Corners 85">
              <a:extLst>
                <a:ext uri="{FF2B5EF4-FFF2-40B4-BE49-F238E27FC236}">
                  <a16:creationId xmlns:a16="http://schemas.microsoft.com/office/drawing/2014/main" id="{30A81A07-9AC1-4A1F-895F-00EDD604A971}"/>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7" name="Picture 86" descr="Shape&#10;&#10;Description automatically generated with medium confidence">
            <a:extLst>
              <a:ext uri="{FF2B5EF4-FFF2-40B4-BE49-F238E27FC236}">
                <a16:creationId xmlns:a16="http://schemas.microsoft.com/office/drawing/2014/main" id="{56C5E123-39E9-4BBC-8A8F-2B9CF9EDD5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79059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BBD554B3-A877-4A5B-A5E5-829AF56FF9E0}"/>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3D60187-55BE-41EF-9287-05BFA7F0853C}"/>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57" name="TextBox 56">
            <a:extLst>
              <a:ext uri="{FF2B5EF4-FFF2-40B4-BE49-F238E27FC236}">
                <a16:creationId xmlns:a16="http://schemas.microsoft.com/office/drawing/2014/main" id="{A71EBA8A-4E49-4F84-B03E-C2DA7C3507B0}"/>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58" name="Group 57">
            <a:extLst>
              <a:ext uri="{FF2B5EF4-FFF2-40B4-BE49-F238E27FC236}">
                <a16:creationId xmlns:a16="http://schemas.microsoft.com/office/drawing/2014/main" id="{7294AD0A-2B3D-4E76-8586-807171546C4F}"/>
              </a:ext>
            </a:extLst>
          </p:cNvPr>
          <p:cNvGrpSpPr/>
          <p:nvPr/>
        </p:nvGrpSpPr>
        <p:grpSpPr>
          <a:xfrm>
            <a:off x="151694" y="4636452"/>
            <a:ext cx="1784637" cy="391525"/>
            <a:chOff x="151694" y="4636452"/>
            <a:chExt cx="1784637" cy="391525"/>
          </a:xfrm>
        </p:grpSpPr>
        <p:sp>
          <p:nvSpPr>
            <p:cNvPr id="59" name="Rectangle: Rounded Corners 58">
              <a:extLst>
                <a:ext uri="{FF2B5EF4-FFF2-40B4-BE49-F238E27FC236}">
                  <a16:creationId xmlns:a16="http://schemas.microsoft.com/office/drawing/2014/main" id="{AD684E69-216D-471A-8701-D9EF955781CC}"/>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F3D22F0D-4266-43DD-85B2-6B55AA6CDC85}"/>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61" name="Rectangle: Rounded Corners 60">
            <a:extLst>
              <a:ext uri="{FF2B5EF4-FFF2-40B4-BE49-F238E27FC236}">
                <a16:creationId xmlns:a16="http://schemas.microsoft.com/office/drawing/2014/main" id="{C0572E65-B7A4-4DBA-A231-A98F86B9D6C2}"/>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EF808C17-46DA-42F0-AEBD-FC7D18551AA3}"/>
              </a:ext>
            </a:extLst>
          </p:cNvPr>
          <p:cNvGrpSpPr/>
          <p:nvPr/>
        </p:nvGrpSpPr>
        <p:grpSpPr>
          <a:xfrm>
            <a:off x="308473" y="393308"/>
            <a:ext cx="2399017" cy="3988289"/>
            <a:chOff x="5686012" y="482205"/>
            <a:chExt cx="1930503" cy="3988289"/>
          </a:xfrm>
        </p:grpSpPr>
        <p:cxnSp>
          <p:nvCxnSpPr>
            <p:cNvPr id="63" name="Straight Connector 62">
              <a:extLst>
                <a:ext uri="{FF2B5EF4-FFF2-40B4-BE49-F238E27FC236}">
                  <a16:creationId xmlns:a16="http://schemas.microsoft.com/office/drawing/2014/main" id="{A2BB71BC-4055-49A4-AC7D-2195C5AFC9D4}"/>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36732AB-8651-4225-93E4-5EBFBB193C0C}"/>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3B843B-D6A0-4E19-BF2F-A1E8AFECFC4B}"/>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914E9A5-63A6-4148-B36A-591ACBC6F103}"/>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642FEAB-E8D4-451A-A5F0-700035F52CBD}"/>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8" name="Picture 67" descr="Shape&#10;&#10;Description automatically generated with medium confidence">
            <a:extLst>
              <a:ext uri="{FF2B5EF4-FFF2-40B4-BE49-F238E27FC236}">
                <a16:creationId xmlns:a16="http://schemas.microsoft.com/office/drawing/2014/main" id="{9CE3F93F-381A-430E-A1A2-85D7B0E6E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9" name="Picture 68" descr="Shape&#10;&#10;Description automatically generated with medium confidence">
            <a:extLst>
              <a:ext uri="{FF2B5EF4-FFF2-40B4-BE49-F238E27FC236}">
                <a16:creationId xmlns:a16="http://schemas.microsoft.com/office/drawing/2014/main" id="{D4128869-1B32-4A06-A676-EB2E0898B4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70" name="Picture 69" descr="Shape&#10;&#10;Description automatically generated with medium confidence">
            <a:extLst>
              <a:ext uri="{FF2B5EF4-FFF2-40B4-BE49-F238E27FC236}">
                <a16:creationId xmlns:a16="http://schemas.microsoft.com/office/drawing/2014/main" id="{79045A82-4E28-49B6-BA36-A51962599D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71" name="TextBox 70">
            <a:extLst>
              <a:ext uri="{FF2B5EF4-FFF2-40B4-BE49-F238E27FC236}">
                <a16:creationId xmlns:a16="http://schemas.microsoft.com/office/drawing/2014/main" id="{60BE3BE2-9B6A-4E78-BF4C-6F2EEBD6B04C}"/>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72" name="TextBox 71">
            <a:extLst>
              <a:ext uri="{FF2B5EF4-FFF2-40B4-BE49-F238E27FC236}">
                <a16:creationId xmlns:a16="http://schemas.microsoft.com/office/drawing/2014/main" id="{650F9BCE-2925-4478-8641-9CD7C715232D}"/>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3" name="TextBox 72">
            <a:extLst>
              <a:ext uri="{FF2B5EF4-FFF2-40B4-BE49-F238E27FC236}">
                <a16:creationId xmlns:a16="http://schemas.microsoft.com/office/drawing/2014/main" id="{A277B82F-7A3D-45AA-B4E5-D1F689EF69D1}"/>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74" name="TextBox 73">
            <a:extLst>
              <a:ext uri="{FF2B5EF4-FFF2-40B4-BE49-F238E27FC236}">
                <a16:creationId xmlns:a16="http://schemas.microsoft.com/office/drawing/2014/main" id="{14F047BC-B9E6-4CA8-8677-B8148715756F}"/>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5" name="TextBox 74">
            <a:extLst>
              <a:ext uri="{FF2B5EF4-FFF2-40B4-BE49-F238E27FC236}">
                <a16:creationId xmlns:a16="http://schemas.microsoft.com/office/drawing/2014/main" id="{6D6CF496-4A5F-4FF8-9F62-4850FAA48604}"/>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76" name="Straight Arrow Connector 75">
            <a:extLst>
              <a:ext uri="{FF2B5EF4-FFF2-40B4-BE49-F238E27FC236}">
                <a16:creationId xmlns:a16="http://schemas.microsoft.com/office/drawing/2014/main" id="{A84F23C4-587D-4E26-B725-94F6822B83DE}"/>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6BC96DF-AD40-42AA-B920-8130D5C67AE7}"/>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E1A2687-EA62-4EC8-BC87-CAE7234CA3A9}"/>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C411A70-4D32-4615-A90C-C17EC4FBDEA8}"/>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5D403A9-7A27-402A-95E4-D7FF8A8A3245}"/>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25452E1-9F26-4570-B984-3A350FF4279C}"/>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2" name="Rectangle: Rounded Corners 81">
            <a:extLst>
              <a:ext uri="{FF2B5EF4-FFF2-40B4-BE49-F238E27FC236}">
                <a16:creationId xmlns:a16="http://schemas.microsoft.com/office/drawing/2014/main" id="{24906768-DE83-4895-A8C3-80F5EE50CCA2}"/>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2D4A6A3E-91C2-4F2D-9768-2D83963E03FD}"/>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4" name="Rectangle: Rounded Corners 83">
            <a:extLst>
              <a:ext uri="{FF2B5EF4-FFF2-40B4-BE49-F238E27FC236}">
                <a16:creationId xmlns:a16="http://schemas.microsoft.com/office/drawing/2014/main" id="{D346AF63-56FF-4CDF-BFD5-C8012AC6CBA1}"/>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3DE1C654-C11C-464A-B3C9-E57433375AF7}"/>
              </a:ext>
            </a:extLst>
          </p:cNvPr>
          <p:cNvGrpSpPr/>
          <p:nvPr/>
        </p:nvGrpSpPr>
        <p:grpSpPr>
          <a:xfrm>
            <a:off x="8104989" y="2972318"/>
            <a:ext cx="899776" cy="895170"/>
            <a:chOff x="6262241" y="3184553"/>
            <a:chExt cx="899776" cy="895170"/>
          </a:xfrm>
        </p:grpSpPr>
        <p:pic>
          <p:nvPicPr>
            <p:cNvPr id="86" name="Picture 85" descr="Shape&#10;&#10;Description automatically generated with medium confidence">
              <a:extLst>
                <a:ext uri="{FF2B5EF4-FFF2-40B4-BE49-F238E27FC236}">
                  <a16:creationId xmlns:a16="http://schemas.microsoft.com/office/drawing/2014/main" id="{B6B40BF5-0B42-4F0D-B58C-99DE878C07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7" name="Rectangle: Rounded Corners 86">
              <a:extLst>
                <a:ext uri="{FF2B5EF4-FFF2-40B4-BE49-F238E27FC236}">
                  <a16:creationId xmlns:a16="http://schemas.microsoft.com/office/drawing/2014/main" id="{B1FA1421-3AA8-4619-8FBC-5C33D7AC59BA}"/>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8" name="Picture 87" descr="Shape&#10;&#10;Description automatically generated with medium confidence">
            <a:extLst>
              <a:ext uri="{FF2B5EF4-FFF2-40B4-BE49-F238E27FC236}">
                <a16:creationId xmlns:a16="http://schemas.microsoft.com/office/drawing/2014/main" id="{E5354F64-0E7C-4F1F-870F-6D4DA523C7F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
        <p:nvSpPr>
          <p:cNvPr id="89" name="Rectangle 88">
            <a:extLst>
              <a:ext uri="{FF2B5EF4-FFF2-40B4-BE49-F238E27FC236}">
                <a16:creationId xmlns:a16="http://schemas.microsoft.com/office/drawing/2014/main" id="{68AC7035-D972-4AAF-AC66-865F47F03C48}"/>
              </a:ext>
            </a:extLst>
          </p:cNvPr>
          <p:cNvSpPr/>
          <p:nvPr/>
        </p:nvSpPr>
        <p:spPr>
          <a:xfrm>
            <a:off x="0" y="1238"/>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id="{E1CDFBBE-61D1-45E1-852C-CF59A02B1E3A}"/>
              </a:ext>
            </a:extLst>
          </p:cNvPr>
          <p:cNvSpPr txBox="1"/>
          <p:nvPr/>
        </p:nvSpPr>
        <p:spPr>
          <a:xfrm>
            <a:off x="0" y="2135195"/>
            <a:ext cx="9144000" cy="830997"/>
          </a:xfrm>
          <a:prstGeom prst="rect">
            <a:avLst/>
          </a:prstGeom>
          <a:solidFill>
            <a:schemeClr val="bg1"/>
          </a:solidFill>
        </p:spPr>
        <p:txBody>
          <a:bodyPr wrap="square" rtlCol="0">
            <a:spAutoFit/>
          </a:bodyPr>
          <a:lstStyle/>
          <a:p>
            <a:pPr algn="ctr"/>
            <a:r>
              <a:rPr lang="en-US" sz="2400" b="1" dirty="0">
                <a:latin typeface="Source Sans Pro" panose="020B0503030403020204" pitchFamily="34" charset="0"/>
                <a:ea typeface="Source Sans Pro" panose="020B0503030403020204" pitchFamily="34" charset="0"/>
              </a:rPr>
              <a:t>Phylogenetic discordance</a:t>
            </a:r>
            <a:r>
              <a:rPr lang="en-US" sz="2400" dirty="0">
                <a:latin typeface="Source Sans Pro" panose="020B0503030403020204" pitchFamily="34" charset="0"/>
                <a:ea typeface="Source Sans Pro" panose="020B0503030403020204" pitchFamily="34" charset="0"/>
              </a:rPr>
              <a:t> poses a problem for inferring rates of molecular evolution</a:t>
            </a:r>
            <a:endParaRPr lang="en-US" sz="2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5096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D022A9-2EBD-4ABB-91F1-56E99E615088}"/>
              </a:ext>
            </a:extLst>
          </p:cNvPr>
          <p:cNvSpPr txBox="1"/>
          <p:nvPr/>
        </p:nvSpPr>
        <p:spPr>
          <a:xfrm>
            <a:off x="460743" y="2310139"/>
            <a:ext cx="2863703" cy="523220"/>
          </a:xfrm>
          <a:prstGeom prst="rect">
            <a:avLst/>
          </a:prstGeom>
          <a:noFill/>
        </p:spPr>
        <p:txBody>
          <a:bodyPr wrap="square" rtlCol="0">
            <a:spAutoFit/>
          </a:bodyPr>
          <a:lstStyle/>
          <a:p>
            <a:pPr algn="l"/>
            <a:r>
              <a:rPr lang="en-US" sz="2800" dirty="0">
                <a:latin typeface="Source Sans Pro" panose="020B0503030403020204" pitchFamily="34" charset="0"/>
                <a:ea typeface="Source Sans Pro" panose="020B0503030403020204" pitchFamily="34" charset="0"/>
              </a:rPr>
              <a:t>ATCATCGAAGGTA</a:t>
            </a:r>
          </a:p>
        </p:txBody>
      </p:sp>
      <p:pic>
        <p:nvPicPr>
          <p:cNvPr id="7" name="Picture 6" descr="Shape&#10;&#10;Description automatically generated with medium confidence">
            <a:extLst>
              <a:ext uri="{FF2B5EF4-FFF2-40B4-BE49-F238E27FC236}">
                <a16:creationId xmlns:a16="http://schemas.microsoft.com/office/drawing/2014/main" id="{D8F2BE64-71BB-4CBB-9712-23B77CAF5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161" y="1160499"/>
            <a:ext cx="2138927" cy="2822501"/>
          </a:xfrm>
          <a:prstGeom prst="rect">
            <a:avLst/>
          </a:prstGeom>
        </p:spPr>
      </p:pic>
      <p:cxnSp>
        <p:nvCxnSpPr>
          <p:cNvPr id="10" name="Straight Arrow Connector 9">
            <a:extLst>
              <a:ext uri="{FF2B5EF4-FFF2-40B4-BE49-F238E27FC236}">
                <a16:creationId xmlns:a16="http://schemas.microsoft.com/office/drawing/2014/main" id="{93212855-8C89-4AA1-9B0F-A5D1224AB53D}"/>
              </a:ext>
            </a:extLst>
          </p:cNvPr>
          <p:cNvCxnSpPr/>
          <p:nvPr/>
        </p:nvCxnSpPr>
        <p:spPr>
          <a:xfrm>
            <a:off x="3707219" y="2571750"/>
            <a:ext cx="1729562" cy="0"/>
          </a:xfrm>
          <a:prstGeom prst="straightConnector1">
            <a:avLst/>
          </a:prstGeom>
          <a:ln w="1016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BF5CB6C-28B7-9B97-E3B9-253CFF4DE519}"/>
              </a:ext>
            </a:extLst>
          </p:cNvPr>
          <p:cNvSpPr txBox="1"/>
          <p:nvPr/>
        </p:nvSpPr>
        <p:spPr>
          <a:xfrm>
            <a:off x="460743" y="226577"/>
            <a:ext cx="5333154"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Genomics is good and cheap and lets us do lots of things</a:t>
            </a:r>
          </a:p>
        </p:txBody>
      </p:sp>
    </p:spTree>
    <p:extLst>
      <p:ext uri="{BB962C8B-B14F-4D97-AF65-F5344CB8AC3E}">
        <p14:creationId xmlns:p14="http://schemas.microsoft.com/office/powerpoint/2010/main" val="39634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Phylogenies from different loci can disagree with each other</a:t>
            </a:r>
          </a:p>
        </p:txBody>
      </p:sp>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11640" y="1700385"/>
            <a:ext cx="1563392" cy="1286701"/>
          </a:xfrm>
          <a:prstGeom prst="rect">
            <a:avLst/>
          </a:prstGeom>
        </p:spPr>
      </p:pic>
      <p:sp>
        <p:nvSpPr>
          <p:cNvPr id="12" name="Rectangle: Rounded Corners 11">
            <a:extLst>
              <a:ext uri="{FF2B5EF4-FFF2-40B4-BE49-F238E27FC236}">
                <a16:creationId xmlns:a16="http://schemas.microsoft.com/office/drawing/2014/main" id="{A7A8AF38-6897-40B9-B66B-D3502F01F69C}"/>
              </a:ext>
            </a:extLst>
          </p:cNvPr>
          <p:cNvSpPr/>
          <p:nvPr/>
        </p:nvSpPr>
        <p:spPr>
          <a:xfrm>
            <a:off x="935934" y="3132096"/>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A4512828-931C-407D-8721-3B702852E547}"/>
              </a:ext>
            </a:extLst>
          </p:cNvPr>
          <p:cNvSpPr txBox="1"/>
          <p:nvPr/>
        </p:nvSpPr>
        <p:spPr>
          <a:xfrm>
            <a:off x="935934" y="3138324"/>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1</a:t>
            </a:r>
          </a:p>
        </p:txBody>
      </p:sp>
      <p:sp>
        <p:nvSpPr>
          <p:cNvPr id="14" name="Rectangle: Rounded Corners 13">
            <a:extLst>
              <a:ext uri="{FF2B5EF4-FFF2-40B4-BE49-F238E27FC236}">
                <a16:creationId xmlns:a16="http://schemas.microsoft.com/office/drawing/2014/main" id="{303FF182-5B99-4CA5-9C5E-86F902B12D7E}"/>
              </a:ext>
            </a:extLst>
          </p:cNvPr>
          <p:cNvSpPr/>
          <p:nvPr/>
        </p:nvSpPr>
        <p:spPr>
          <a:xfrm>
            <a:off x="3924613" y="3136711"/>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23274" y="1705000"/>
            <a:ext cx="1563392" cy="1286701"/>
          </a:xfrm>
          <a:prstGeom prst="rect">
            <a:avLst/>
          </a:prstGeom>
        </p:spPr>
      </p:pic>
      <p:sp>
        <p:nvSpPr>
          <p:cNvPr id="21" name="TextBox 20">
            <a:extLst>
              <a:ext uri="{FF2B5EF4-FFF2-40B4-BE49-F238E27FC236}">
                <a16:creationId xmlns:a16="http://schemas.microsoft.com/office/drawing/2014/main" id="{C60C7758-8368-469A-BD9A-A74FF5824ABF}"/>
              </a:ext>
            </a:extLst>
          </p:cNvPr>
          <p:cNvSpPr txBox="1"/>
          <p:nvPr/>
        </p:nvSpPr>
        <p:spPr>
          <a:xfrm>
            <a:off x="3924613" y="3142939"/>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2</a:t>
            </a:r>
          </a:p>
        </p:txBody>
      </p:sp>
      <p:sp>
        <p:nvSpPr>
          <p:cNvPr id="19" name="Rectangle: Rounded Corners 18">
            <a:extLst>
              <a:ext uri="{FF2B5EF4-FFF2-40B4-BE49-F238E27FC236}">
                <a16:creationId xmlns:a16="http://schemas.microsoft.com/office/drawing/2014/main" id="{F01A02C4-0B88-419F-8355-22559CE933EE}"/>
              </a:ext>
            </a:extLst>
          </p:cNvPr>
          <p:cNvSpPr/>
          <p:nvPr/>
        </p:nvSpPr>
        <p:spPr>
          <a:xfrm>
            <a:off x="6901476"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800137" y="1697257"/>
            <a:ext cx="1563392" cy="1286700"/>
          </a:xfrm>
          <a:prstGeom prst="rect">
            <a:avLst/>
          </a:prstGeom>
        </p:spPr>
      </p:pic>
      <p:sp>
        <p:nvSpPr>
          <p:cNvPr id="23" name="TextBox 22">
            <a:extLst>
              <a:ext uri="{FF2B5EF4-FFF2-40B4-BE49-F238E27FC236}">
                <a16:creationId xmlns:a16="http://schemas.microsoft.com/office/drawing/2014/main" id="{11C22421-CA4C-4724-A1E7-89B62E0D1F53}"/>
              </a:ext>
            </a:extLst>
          </p:cNvPr>
          <p:cNvSpPr txBox="1"/>
          <p:nvPr/>
        </p:nvSpPr>
        <p:spPr>
          <a:xfrm>
            <a:off x="6901476"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3</a:t>
            </a:r>
          </a:p>
        </p:txBody>
      </p:sp>
    </p:spTree>
    <p:extLst>
      <p:ext uri="{BB962C8B-B14F-4D97-AF65-F5344CB8AC3E}">
        <p14:creationId xmlns:p14="http://schemas.microsoft.com/office/powerpoint/2010/main" val="1474716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Phylogenies from different loci can disagree with an inferred species tree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225994"/>
            <a:ext cx="2162125" cy="2882346"/>
            <a:chOff x="1777702" y="1218251"/>
            <a:chExt cx="2162125" cy="2882346"/>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12" name="Rectangle: Rounded Corners 11">
              <a:extLst>
                <a:ext uri="{FF2B5EF4-FFF2-40B4-BE49-F238E27FC236}">
                  <a16:creationId xmlns:a16="http://schemas.microsoft.com/office/drawing/2014/main" id="{A7A8AF38-6897-40B9-B66B-D3502F01F69C}"/>
                </a:ext>
              </a:extLst>
            </p:cNvPr>
            <p:cNvSpPr/>
            <p:nvPr/>
          </p:nvSpPr>
          <p:spPr>
            <a:xfrm>
              <a:off x="2170352" y="3124353"/>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A4512828-931C-407D-8721-3B702852E547}"/>
                </a:ext>
              </a:extLst>
            </p:cNvPr>
            <p:cNvSpPr txBox="1"/>
            <p:nvPr/>
          </p:nvSpPr>
          <p:spPr>
            <a:xfrm>
              <a:off x="2170352" y="3130581"/>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1</a:t>
              </a:r>
            </a:p>
          </p:txBody>
        </p:sp>
        <p:sp>
          <p:nvSpPr>
            <p:cNvPr id="24" name="Rectangle: Rounded Corners 23">
              <a:extLst>
                <a:ext uri="{FF2B5EF4-FFF2-40B4-BE49-F238E27FC236}">
                  <a16:creationId xmlns:a16="http://schemas.microsoft.com/office/drawing/2014/main" id="{D08104B1-F7BB-4C6B-A585-3CA3DFD00E9A}"/>
                </a:ext>
              </a:extLst>
            </p:cNvPr>
            <p:cNvSpPr/>
            <p:nvPr/>
          </p:nvSpPr>
          <p:spPr>
            <a:xfrm>
              <a:off x="2170352" y="3544285"/>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2516020"/>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51B759A-B61B-4509-80CB-A2009E8C2C5C}"/>
                </a:ext>
              </a:extLst>
            </p:cNvPr>
            <p:cNvSpPr txBox="1"/>
            <p:nvPr/>
          </p:nvSpPr>
          <p:spPr>
            <a:xfrm>
              <a:off x="2170351" y="3536879"/>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Species tree</a:t>
              </a:r>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233737"/>
            <a:ext cx="2162125" cy="2874603"/>
            <a:chOff x="4214034" y="1225994"/>
            <a:chExt cx="2162125" cy="2874603"/>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2516020"/>
              <a:chOff x="4189957" y="1584577"/>
              <a:chExt cx="2162125" cy="2516020"/>
            </a:xfrm>
          </p:grpSpPr>
          <p:sp>
            <p:nvSpPr>
              <p:cNvPr id="14" name="Rectangle: Rounded Corners 13">
                <a:extLst>
                  <a:ext uri="{FF2B5EF4-FFF2-40B4-BE49-F238E27FC236}">
                    <a16:creationId xmlns:a16="http://schemas.microsoft.com/office/drawing/2014/main" id="{303FF182-5B99-4CA5-9C5E-86F902B12D7E}"/>
                  </a:ext>
                </a:extLst>
              </p:cNvPr>
              <p:cNvSpPr/>
              <p:nvPr/>
            </p:nvSpPr>
            <p:spPr>
              <a:xfrm>
                <a:off x="4594423"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1" name="TextBox 20">
                <a:extLst>
                  <a:ext uri="{FF2B5EF4-FFF2-40B4-BE49-F238E27FC236}">
                    <a16:creationId xmlns:a16="http://schemas.microsoft.com/office/drawing/2014/main" id="{C60C7758-8368-469A-BD9A-A74FF5824ABF}"/>
                  </a:ext>
                </a:extLst>
              </p:cNvPr>
              <p:cNvSpPr txBox="1"/>
              <p:nvPr/>
            </p:nvSpPr>
            <p:spPr>
              <a:xfrm>
                <a:off x="4594423"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2</a:t>
                </a:r>
              </a:p>
            </p:txBody>
          </p:sp>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225994"/>
            <a:ext cx="2162125" cy="2874603"/>
            <a:chOff x="6650365" y="1225994"/>
            <a:chExt cx="2162125" cy="2874603"/>
          </a:xfrm>
        </p:grpSpPr>
        <p:sp>
          <p:nvSpPr>
            <p:cNvPr id="19" name="Rectangle: Rounded Corners 18">
              <a:extLst>
                <a:ext uri="{FF2B5EF4-FFF2-40B4-BE49-F238E27FC236}">
                  <a16:creationId xmlns:a16="http://schemas.microsoft.com/office/drawing/2014/main" id="{F01A02C4-0B88-419F-8355-22559CE933EE}"/>
                </a:ext>
              </a:extLst>
            </p:cNvPr>
            <p:cNvSpPr/>
            <p:nvPr/>
          </p:nvSpPr>
          <p:spPr>
            <a:xfrm>
              <a:off x="7054831"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3" name="TextBox 22">
              <a:extLst>
                <a:ext uri="{FF2B5EF4-FFF2-40B4-BE49-F238E27FC236}">
                  <a16:creationId xmlns:a16="http://schemas.microsoft.com/office/drawing/2014/main" id="{11C22421-CA4C-4724-A1E7-89B62E0D1F53}"/>
                </a:ext>
              </a:extLst>
            </p:cNvPr>
            <p:cNvSpPr txBox="1"/>
            <p:nvPr/>
          </p:nvSpPr>
          <p:spPr>
            <a:xfrm>
              <a:off x="7054831"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3</a:t>
              </a:r>
            </a:p>
          </p:txBody>
        </p:sp>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spTree>
    <p:extLst>
      <p:ext uri="{BB962C8B-B14F-4D97-AF65-F5344CB8AC3E}">
        <p14:creationId xmlns:p14="http://schemas.microsoft.com/office/powerpoint/2010/main" val="396945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6"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7"/>
          </a:xfrm>
          <a:prstGeom prst="rect">
            <a:avLst/>
          </a:prstGeom>
        </p:spPr>
      </p:pic>
      <p:sp>
        <p:nvSpPr>
          <p:cNvPr id="10" name="Rectangle: Rounded Corners 9">
            <a:extLst>
              <a:ext uri="{FF2B5EF4-FFF2-40B4-BE49-F238E27FC236}">
                <a16:creationId xmlns:a16="http://schemas.microsoft.com/office/drawing/2014/main" id="{B1F8A6B1-9B7C-48B4-919A-46858D228F09}"/>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44787CE5-6ECA-4C0B-A831-31E5253426CB}"/>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3" name="Rectangle: Rounded Corners 12">
            <a:extLst>
              <a:ext uri="{FF2B5EF4-FFF2-40B4-BE49-F238E27FC236}">
                <a16:creationId xmlns:a16="http://schemas.microsoft.com/office/drawing/2014/main" id="{E9B87E93-2FD8-431A-B311-FEBF55414594}"/>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4" name="TextBox 13">
            <a:extLst>
              <a:ext uri="{FF2B5EF4-FFF2-40B4-BE49-F238E27FC236}">
                <a16:creationId xmlns:a16="http://schemas.microsoft.com/office/drawing/2014/main" id="{F69F46EC-5A1B-403C-B0A5-D3A4710ADCB3}"/>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2" name="TextBox 11">
            <a:extLst>
              <a:ext uri="{FF2B5EF4-FFF2-40B4-BE49-F238E27FC236}">
                <a16:creationId xmlns:a16="http://schemas.microsoft.com/office/drawing/2014/main" id="{5604BED3-4B75-46C1-B9E4-4677C768D000}"/>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Tree>
    <p:extLst>
      <p:ext uri="{BB962C8B-B14F-4D97-AF65-F5344CB8AC3E}">
        <p14:creationId xmlns:p14="http://schemas.microsoft.com/office/powerpoint/2010/main" val="106034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6"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6"/>
          </a:xfrm>
          <a:prstGeom prst="rect">
            <a:avLst/>
          </a:prstGeom>
        </p:spPr>
      </p:pic>
      <p:cxnSp>
        <p:nvCxnSpPr>
          <p:cNvPr id="10" name="Straight Arrow Connector 9">
            <a:extLst>
              <a:ext uri="{FF2B5EF4-FFF2-40B4-BE49-F238E27FC236}">
                <a16:creationId xmlns:a16="http://schemas.microsoft.com/office/drawing/2014/main" id="{B08719F2-6151-45A5-8AB4-4FD3349BBE24}"/>
              </a:ext>
            </a:extLst>
          </p:cNvPr>
          <p:cNvCxnSpPr>
            <a:cxnSpLocks/>
          </p:cNvCxnSpPr>
          <p:nvPr/>
        </p:nvCxnSpPr>
        <p:spPr>
          <a:xfrm flipH="1">
            <a:off x="6477000" y="20846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4BA6C0C-F620-435D-B5C9-2F1F834DC2ED}"/>
              </a:ext>
            </a:extLst>
          </p:cNvPr>
          <p:cNvSpPr txBox="1"/>
          <p:nvPr/>
        </p:nvSpPr>
        <p:spPr>
          <a:xfrm>
            <a:off x="5148942" y="3917721"/>
            <a:ext cx="2841172"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(B,C)</a:t>
            </a:r>
          </a:p>
        </p:txBody>
      </p:sp>
      <p:sp>
        <p:nvSpPr>
          <p:cNvPr id="20" name="Rectangle: Rounded Corners 19">
            <a:extLst>
              <a:ext uri="{FF2B5EF4-FFF2-40B4-BE49-F238E27FC236}">
                <a16:creationId xmlns:a16="http://schemas.microsoft.com/office/drawing/2014/main" id="{BF9FAFFB-511B-4626-879C-E2EE63390FE9}"/>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DEBA457A-C548-4FD2-9E4F-A83198FC1113}"/>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2" name="Rectangle: Rounded Corners 11">
            <a:extLst>
              <a:ext uri="{FF2B5EF4-FFF2-40B4-BE49-F238E27FC236}">
                <a16:creationId xmlns:a16="http://schemas.microsoft.com/office/drawing/2014/main" id="{BCDDFBE6-B1DC-49B9-9673-4236193EAD82}"/>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3" name="TextBox 12">
            <a:extLst>
              <a:ext uri="{FF2B5EF4-FFF2-40B4-BE49-F238E27FC236}">
                <a16:creationId xmlns:a16="http://schemas.microsoft.com/office/drawing/2014/main" id="{97D2EEC4-2921-4B23-A07F-CEABAB62B725}"/>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4" name="TextBox 13">
            <a:extLst>
              <a:ext uri="{FF2B5EF4-FFF2-40B4-BE49-F238E27FC236}">
                <a16:creationId xmlns:a16="http://schemas.microsoft.com/office/drawing/2014/main" id="{E38FEA73-F2D1-4AD1-B681-EAC0809C0DC9}"/>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Tree>
    <p:extLst>
      <p:ext uri="{BB962C8B-B14F-4D97-AF65-F5344CB8AC3E}">
        <p14:creationId xmlns:p14="http://schemas.microsoft.com/office/powerpoint/2010/main" val="1778641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5"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6"/>
          </a:xfrm>
          <a:prstGeom prst="rect">
            <a:avLst/>
          </a:prstGeom>
        </p:spPr>
      </p:pic>
      <p:cxnSp>
        <p:nvCxnSpPr>
          <p:cNvPr id="9" name="Straight Arrow Connector 8">
            <a:extLst>
              <a:ext uri="{FF2B5EF4-FFF2-40B4-BE49-F238E27FC236}">
                <a16:creationId xmlns:a16="http://schemas.microsoft.com/office/drawing/2014/main" id="{4BBC9C92-732C-4AFB-A914-50124A5864DF}"/>
              </a:ext>
            </a:extLst>
          </p:cNvPr>
          <p:cNvCxnSpPr>
            <a:cxnSpLocks/>
          </p:cNvCxnSpPr>
          <p:nvPr/>
        </p:nvCxnSpPr>
        <p:spPr>
          <a:xfrm flipH="1">
            <a:off x="6477000" y="20846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DBF0C43-765A-4844-BE9A-C6609FD66472}"/>
              </a:ext>
            </a:extLst>
          </p:cNvPr>
          <p:cNvSpPr txBox="1"/>
          <p:nvPr/>
        </p:nvSpPr>
        <p:spPr>
          <a:xfrm>
            <a:off x="5148942" y="3917721"/>
            <a:ext cx="2841172"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(B,C)</a:t>
            </a:r>
          </a:p>
        </p:txBody>
      </p:sp>
      <p:sp>
        <p:nvSpPr>
          <p:cNvPr id="16" name="Rectangle: Rounded Corners 15">
            <a:extLst>
              <a:ext uri="{FF2B5EF4-FFF2-40B4-BE49-F238E27FC236}">
                <a16:creationId xmlns:a16="http://schemas.microsoft.com/office/drawing/2014/main" id="{41A3050A-B659-4092-BCDD-DB20D9C52C65}"/>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B5EF36CC-30D6-4386-880D-86FF5BD831F8}"/>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4" name="Rectangle: Rounded Corners 13">
            <a:extLst>
              <a:ext uri="{FF2B5EF4-FFF2-40B4-BE49-F238E27FC236}">
                <a16:creationId xmlns:a16="http://schemas.microsoft.com/office/drawing/2014/main" id="{E48F237C-D131-4CA0-B460-76E4F6CA349E}"/>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C592882D-CA2B-4AD7-B937-AD791478C12C}"/>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2" name="TextBox 11">
            <a:extLst>
              <a:ext uri="{FF2B5EF4-FFF2-40B4-BE49-F238E27FC236}">
                <a16:creationId xmlns:a16="http://schemas.microsoft.com/office/drawing/2014/main" id="{3A482DCD-C586-4DBC-88CF-E023DD8A8DCD}"/>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Tree>
    <p:extLst>
      <p:ext uri="{BB962C8B-B14F-4D97-AF65-F5344CB8AC3E}">
        <p14:creationId xmlns:p14="http://schemas.microsoft.com/office/powerpoint/2010/main" val="427109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Autofit/>
          </a:bodyPr>
          <a:lstStyle/>
          <a:p>
            <a:r>
              <a:rPr lang="en-US" sz="2800" dirty="0"/>
              <a:t>Mapping traits or variation onto a species tree from discordant loci can cause incorrect inferences</a:t>
            </a:r>
          </a:p>
        </p:txBody>
      </p:sp>
      <p:pic>
        <p:nvPicPr>
          <p:cNvPr id="4" name="Picture 3">
            <a:extLst>
              <a:ext uri="{FF2B5EF4-FFF2-40B4-BE49-F238E27FC236}">
                <a16:creationId xmlns:a16="http://schemas.microsoft.com/office/drawing/2014/main" id="{133CCA4B-94A6-4BC4-9759-D1AC9C771B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487975" y="1334715"/>
            <a:ext cx="2343795" cy="1928987"/>
          </a:xfrm>
          <a:prstGeom prst="rect">
            <a:avLst/>
          </a:prstGeom>
        </p:spPr>
      </p:pic>
      <p:pic>
        <p:nvPicPr>
          <p:cNvPr id="8" name="Picture 7">
            <a:extLst>
              <a:ext uri="{FF2B5EF4-FFF2-40B4-BE49-F238E27FC236}">
                <a16:creationId xmlns:a16="http://schemas.microsoft.com/office/drawing/2014/main" id="{D41ACAA7-A4CE-49DF-812B-C4961BB7D6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6961" y="1375841"/>
            <a:ext cx="2343795" cy="1928986"/>
          </a:xfrm>
          <a:prstGeom prst="rect">
            <a:avLst/>
          </a:prstGeom>
        </p:spPr>
      </p:pic>
      <p:cxnSp>
        <p:nvCxnSpPr>
          <p:cNvPr id="9" name="Straight Arrow Connector 8">
            <a:extLst>
              <a:ext uri="{FF2B5EF4-FFF2-40B4-BE49-F238E27FC236}">
                <a16:creationId xmlns:a16="http://schemas.microsoft.com/office/drawing/2014/main" id="{4BBC9C92-732C-4AFB-A914-50124A5864DF}"/>
              </a:ext>
            </a:extLst>
          </p:cNvPr>
          <p:cNvCxnSpPr>
            <a:cxnSpLocks/>
          </p:cNvCxnSpPr>
          <p:nvPr/>
        </p:nvCxnSpPr>
        <p:spPr>
          <a:xfrm flipH="1">
            <a:off x="6477000" y="20846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6D73277-5C88-4244-96C5-3CA9022507F1}"/>
              </a:ext>
            </a:extLst>
          </p:cNvPr>
          <p:cNvSpPr txBox="1"/>
          <p:nvPr/>
        </p:nvSpPr>
        <p:spPr>
          <a:xfrm>
            <a:off x="5148942" y="3917721"/>
            <a:ext cx="2841172"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(B,C)</a:t>
            </a:r>
          </a:p>
        </p:txBody>
      </p:sp>
      <p:cxnSp>
        <p:nvCxnSpPr>
          <p:cNvPr id="11" name="Straight Arrow Connector 10">
            <a:extLst>
              <a:ext uri="{FF2B5EF4-FFF2-40B4-BE49-F238E27FC236}">
                <a16:creationId xmlns:a16="http://schemas.microsoft.com/office/drawing/2014/main" id="{7ED09851-A392-4ABF-8AD6-E4889FDA9A68}"/>
              </a:ext>
            </a:extLst>
          </p:cNvPr>
          <p:cNvCxnSpPr>
            <a:cxnSpLocks/>
          </p:cNvCxnSpPr>
          <p:nvPr/>
        </p:nvCxnSpPr>
        <p:spPr>
          <a:xfrm rot="16200000" flipH="1">
            <a:off x="2237013" y="1476229"/>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602415-DD95-4EFF-9760-7B76EC7E00ED}"/>
              </a:ext>
            </a:extLst>
          </p:cNvPr>
          <p:cNvCxnSpPr>
            <a:cxnSpLocks/>
          </p:cNvCxnSpPr>
          <p:nvPr/>
        </p:nvCxnSpPr>
        <p:spPr>
          <a:xfrm rot="16200000" flipH="1">
            <a:off x="1589314" y="2445058"/>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22BB755-3810-4AA2-B290-A1E902B7D5DA}"/>
              </a:ext>
            </a:extLst>
          </p:cNvPr>
          <p:cNvSpPr txBox="1"/>
          <p:nvPr/>
        </p:nvSpPr>
        <p:spPr>
          <a:xfrm>
            <a:off x="1235527" y="3810000"/>
            <a:ext cx="2841172" cy="523220"/>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1 mutation on branch (A,B,C)</a:t>
            </a:r>
          </a:p>
          <a:p>
            <a:pPr algn="ctr"/>
            <a:r>
              <a:rPr lang="en-US" sz="1400" dirty="0">
                <a:latin typeface="Source Sans Pro" panose="020B0503030403020204" pitchFamily="34" charset="0"/>
                <a:ea typeface="Source Sans Pro" panose="020B0503030403020204" pitchFamily="34" charset="0"/>
              </a:rPr>
              <a:t>1 mutation on branch (A)</a:t>
            </a:r>
          </a:p>
        </p:txBody>
      </p:sp>
      <p:sp>
        <p:nvSpPr>
          <p:cNvPr id="14" name="Rectangle: Rounded Corners 13">
            <a:extLst>
              <a:ext uri="{FF2B5EF4-FFF2-40B4-BE49-F238E27FC236}">
                <a16:creationId xmlns:a16="http://schemas.microsoft.com/office/drawing/2014/main" id="{6B42E312-CEFA-452E-A39F-D01581C32C92}"/>
              </a:ext>
            </a:extLst>
          </p:cNvPr>
          <p:cNvSpPr/>
          <p:nvPr/>
        </p:nvSpPr>
        <p:spPr>
          <a:xfrm>
            <a:off x="5913033" y="340217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E5C1D44F-841B-4813-82E7-5DE320778F06}"/>
              </a:ext>
            </a:extLst>
          </p:cNvPr>
          <p:cNvSpPr txBox="1"/>
          <p:nvPr/>
        </p:nvSpPr>
        <p:spPr>
          <a:xfrm>
            <a:off x="5913033" y="340840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a:t>
            </a:r>
          </a:p>
        </p:txBody>
      </p:sp>
      <p:sp>
        <p:nvSpPr>
          <p:cNvPr id="18" name="TextBox 17">
            <a:extLst>
              <a:ext uri="{FF2B5EF4-FFF2-40B4-BE49-F238E27FC236}">
                <a16:creationId xmlns:a16="http://schemas.microsoft.com/office/drawing/2014/main" id="{4F4A5A5A-6B9B-4D24-99F1-29DBBE935BF0}"/>
              </a:ext>
            </a:extLst>
          </p:cNvPr>
          <p:cNvSpPr txBox="1"/>
          <p:nvPr/>
        </p:nvSpPr>
        <p:spPr>
          <a:xfrm>
            <a:off x="6923315" y="4816982"/>
            <a:ext cx="2024996"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Adapted from Mendes &amp; Hahn 2016</a:t>
            </a:r>
          </a:p>
        </p:txBody>
      </p:sp>
      <p:sp>
        <p:nvSpPr>
          <p:cNvPr id="19" name="Rectangle: Rounded Corners 18">
            <a:extLst>
              <a:ext uri="{FF2B5EF4-FFF2-40B4-BE49-F238E27FC236}">
                <a16:creationId xmlns:a16="http://schemas.microsoft.com/office/drawing/2014/main" id="{4089CB29-C7C0-4901-97E8-BBAF98957928}"/>
              </a:ext>
            </a:extLst>
          </p:cNvPr>
          <p:cNvSpPr/>
          <p:nvPr/>
        </p:nvSpPr>
        <p:spPr>
          <a:xfrm>
            <a:off x="2032262" y="3408407"/>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49ABF9B3-FC8C-4065-BD03-C623140ED119}"/>
              </a:ext>
            </a:extLst>
          </p:cNvPr>
          <p:cNvSpPr txBox="1"/>
          <p:nvPr/>
        </p:nvSpPr>
        <p:spPr>
          <a:xfrm>
            <a:off x="2032262" y="3401001"/>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Tree>
    <p:extLst>
      <p:ext uri="{BB962C8B-B14F-4D97-AF65-F5344CB8AC3E}">
        <p14:creationId xmlns:p14="http://schemas.microsoft.com/office/powerpoint/2010/main" val="229604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9A697AE2-DC5F-4ADD-986F-26C34CE5890E}"/>
              </a:ext>
            </a:extLst>
          </p:cNvPr>
          <p:cNvSpPr/>
          <p:nvPr/>
        </p:nvSpPr>
        <p:spPr>
          <a:xfrm>
            <a:off x="2917636" y="2079359"/>
            <a:ext cx="2047524"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9FC58A0-0858-4F92-AE05-2BCCE4E1FD92}"/>
              </a:ext>
            </a:extLst>
          </p:cNvPr>
          <p:cNvSpPr txBox="1"/>
          <p:nvPr/>
        </p:nvSpPr>
        <p:spPr>
          <a:xfrm>
            <a:off x="2944393" y="2050079"/>
            <a:ext cx="1989950"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v1</a:t>
            </a:r>
            <a:endParaRPr lang="en-US" sz="3200" dirty="0">
              <a:solidFill>
                <a:schemeClr val="bg1"/>
              </a:solidFill>
              <a:latin typeface="Source Sans Pro" panose="020B0503030403020204" pitchFamily="34" charset="0"/>
              <a:ea typeface="Source Sans Pro" panose="020B0503030403020204" pitchFamily="34" charset="0"/>
            </a:endParaRPr>
          </a:p>
        </p:txBody>
      </p:sp>
      <p:sp>
        <p:nvSpPr>
          <p:cNvPr id="56" name="TextBox 55">
            <a:extLst>
              <a:ext uri="{FF2B5EF4-FFF2-40B4-BE49-F238E27FC236}">
                <a16:creationId xmlns:a16="http://schemas.microsoft.com/office/drawing/2014/main" id="{31F3C9B4-C567-4FA2-B18E-120FC310F7D5}"/>
              </a:ext>
            </a:extLst>
          </p:cNvPr>
          <p:cNvSpPr txBox="1"/>
          <p:nvPr/>
        </p:nvSpPr>
        <p:spPr>
          <a:xfrm>
            <a:off x="3454733" y="2603350"/>
            <a:ext cx="969269"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Hu et al. 2019</a:t>
            </a:r>
          </a:p>
        </p:txBody>
      </p:sp>
      <p:grpSp>
        <p:nvGrpSpPr>
          <p:cNvPr id="57" name="Group 56">
            <a:extLst>
              <a:ext uri="{FF2B5EF4-FFF2-40B4-BE49-F238E27FC236}">
                <a16:creationId xmlns:a16="http://schemas.microsoft.com/office/drawing/2014/main" id="{78717269-64AE-4ABC-B8A7-E596CFD76796}"/>
              </a:ext>
            </a:extLst>
          </p:cNvPr>
          <p:cNvGrpSpPr/>
          <p:nvPr/>
        </p:nvGrpSpPr>
        <p:grpSpPr>
          <a:xfrm>
            <a:off x="151694" y="4636452"/>
            <a:ext cx="1784637" cy="391525"/>
            <a:chOff x="151694" y="4636452"/>
            <a:chExt cx="1784637" cy="391525"/>
          </a:xfrm>
        </p:grpSpPr>
        <p:sp>
          <p:nvSpPr>
            <p:cNvPr id="58" name="Rectangle: Rounded Corners 57">
              <a:extLst>
                <a:ext uri="{FF2B5EF4-FFF2-40B4-BE49-F238E27FC236}">
                  <a16:creationId xmlns:a16="http://schemas.microsoft.com/office/drawing/2014/main" id="{7B2515B8-B34E-48CB-A146-B267293C1234}"/>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B95C13F-7F71-4856-82DE-61BB7320875D}"/>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60" name="Rectangle: Rounded Corners 59">
            <a:extLst>
              <a:ext uri="{FF2B5EF4-FFF2-40B4-BE49-F238E27FC236}">
                <a16:creationId xmlns:a16="http://schemas.microsoft.com/office/drawing/2014/main" id="{77BFE3A6-33D6-474E-A47F-7ED71F350378}"/>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4C77F20C-9C08-4701-97E9-B6EC5516BC2D}"/>
              </a:ext>
            </a:extLst>
          </p:cNvPr>
          <p:cNvGrpSpPr/>
          <p:nvPr/>
        </p:nvGrpSpPr>
        <p:grpSpPr>
          <a:xfrm>
            <a:off x="308473" y="393308"/>
            <a:ext cx="2399017" cy="3988289"/>
            <a:chOff x="5686012" y="482205"/>
            <a:chExt cx="1930503" cy="3988289"/>
          </a:xfrm>
        </p:grpSpPr>
        <p:cxnSp>
          <p:nvCxnSpPr>
            <p:cNvPr id="62" name="Straight Connector 61">
              <a:extLst>
                <a:ext uri="{FF2B5EF4-FFF2-40B4-BE49-F238E27FC236}">
                  <a16:creationId xmlns:a16="http://schemas.microsoft.com/office/drawing/2014/main" id="{4E2666A6-59DA-4A74-AF77-7710D9FF1D3C}"/>
                </a:ext>
              </a:extLst>
            </p:cNvPr>
            <p:cNvCxnSpPr>
              <a:cxnSpLocks/>
            </p:cNvCxnSpPr>
            <p:nvPr/>
          </p:nvCxnSpPr>
          <p:spPr>
            <a:xfrm flipH="1">
              <a:off x="5686012" y="482205"/>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6CB69B0-70C2-4D39-B9A1-4F7B6F27E31C}"/>
                </a:ext>
              </a:extLst>
            </p:cNvPr>
            <p:cNvCxnSpPr>
              <a:cxnSpLocks/>
            </p:cNvCxnSpPr>
            <p:nvPr/>
          </p:nvCxnSpPr>
          <p:spPr>
            <a:xfrm flipH="1" flipV="1">
              <a:off x="5686012" y="2476349"/>
              <a:ext cx="1910760" cy="1994145"/>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1102E44-E1E7-4D9B-A8C4-02BB1B95A0E0}"/>
                </a:ext>
              </a:extLst>
            </p:cNvPr>
            <p:cNvCxnSpPr>
              <a:cxnSpLocks/>
            </p:cNvCxnSpPr>
            <p:nvPr/>
          </p:nvCxnSpPr>
          <p:spPr>
            <a:xfrm flipH="1">
              <a:off x="7126752" y="3465604"/>
              <a:ext cx="470261" cy="490781"/>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8B1A9F-2C33-4437-8AAE-83995BECF5ED}"/>
                </a:ext>
              </a:extLst>
            </p:cNvPr>
            <p:cNvCxnSpPr>
              <a:cxnSpLocks/>
            </p:cNvCxnSpPr>
            <p:nvPr/>
          </p:nvCxnSpPr>
          <p:spPr>
            <a:xfrm flipH="1" flipV="1">
              <a:off x="6724163" y="1424741"/>
              <a:ext cx="872849" cy="910937"/>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9870287-C7A2-4CE2-8172-B3D70C9DFEE2}"/>
                </a:ext>
              </a:extLst>
            </p:cNvPr>
            <p:cNvCxnSpPr>
              <a:cxnSpLocks/>
            </p:cNvCxnSpPr>
            <p:nvPr/>
          </p:nvCxnSpPr>
          <p:spPr>
            <a:xfrm flipH="1" flipV="1">
              <a:off x="7193487" y="928812"/>
              <a:ext cx="423028" cy="444868"/>
            </a:xfrm>
            <a:prstGeom prst="line">
              <a:avLst/>
            </a:prstGeom>
            <a:ln w="508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7" name="Picture 66" descr="Shape&#10;&#10;Description automatically generated with medium confidence">
            <a:extLst>
              <a:ext uri="{FF2B5EF4-FFF2-40B4-BE49-F238E27FC236}">
                <a16:creationId xmlns:a16="http://schemas.microsoft.com/office/drawing/2014/main" id="{C57E349B-C22A-4721-A79B-C1A8D72825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68" name="Picture 67" descr="Shape&#10;&#10;Description automatically generated with medium confidence">
            <a:extLst>
              <a:ext uri="{FF2B5EF4-FFF2-40B4-BE49-F238E27FC236}">
                <a16:creationId xmlns:a16="http://schemas.microsoft.com/office/drawing/2014/main" id="{47F429A8-082A-4813-9084-D262224C85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69" name="Picture 68" descr="Shape&#10;&#10;Description automatically generated with medium confidence">
            <a:extLst>
              <a:ext uri="{FF2B5EF4-FFF2-40B4-BE49-F238E27FC236}">
                <a16:creationId xmlns:a16="http://schemas.microsoft.com/office/drawing/2014/main" id="{FAE52E3D-6C03-401A-AE5D-0587F544ED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70" name="TextBox 69">
            <a:extLst>
              <a:ext uri="{FF2B5EF4-FFF2-40B4-BE49-F238E27FC236}">
                <a16:creationId xmlns:a16="http://schemas.microsoft.com/office/drawing/2014/main" id="{CB161405-D776-498D-8993-C061B0518179}"/>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71" name="TextBox 70">
            <a:extLst>
              <a:ext uri="{FF2B5EF4-FFF2-40B4-BE49-F238E27FC236}">
                <a16:creationId xmlns:a16="http://schemas.microsoft.com/office/drawing/2014/main" id="{303B2414-59AB-4A06-97F7-F420F4D261D7}"/>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2" name="TextBox 71">
            <a:extLst>
              <a:ext uri="{FF2B5EF4-FFF2-40B4-BE49-F238E27FC236}">
                <a16:creationId xmlns:a16="http://schemas.microsoft.com/office/drawing/2014/main" id="{743001F6-9E9B-4286-8D9D-D04FEA416097}"/>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73" name="TextBox 72">
            <a:extLst>
              <a:ext uri="{FF2B5EF4-FFF2-40B4-BE49-F238E27FC236}">
                <a16:creationId xmlns:a16="http://schemas.microsoft.com/office/drawing/2014/main" id="{67E2479A-4E00-43AA-B79B-145E0D61F6E5}"/>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74" name="TextBox 73">
            <a:extLst>
              <a:ext uri="{FF2B5EF4-FFF2-40B4-BE49-F238E27FC236}">
                <a16:creationId xmlns:a16="http://schemas.microsoft.com/office/drawing/2014/main" id="{3C4FA507-8380-49CF-90C1-BD658C3420CD}"/>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75" name="Straight Arrow Connector 74">
            <a:extLst>
              <a:ext uri="{FF2B5EF4-FFF2-40B4-BE49-F238E27FC236}">
                <a16:creationId xmlns:a16="http://schemas.microsoft.com/office/drawing/2014/main" id="{54CF2A61-BF51-457E-AA21-2D15C5BAFCC4}"/>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0FE869D-674C-41CC-BDB7-A5EA0AC888C6}"/>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48D8FEE-D4C0-4A1F-97C1-8DFA4993D265}"/>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8378719-9666-49B7-B0F6-BD1B4C0EE5D4}"/>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ED83F76-7095-4D07-87EE-8B68F68B7DB9}"/>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3D4E74D-0BD0-4A43-9CCD-6BF6892F645C}"/>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1" name="Rectangle: Rounded Corners 80">
            <a:extLst>
              <a:ext uri="{FF2B5EF4-FFF2-40B4-BE49-F238E27FC236}">
                <a16:creationId xmlns:a16="http://schemas.microsoft.com/office/drawing/2014/main" id="{28FD54BA-26FA-40E8-940D-82502CCAB74C}"/>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DE823F18-5DDA-4C48-8267-DE30B7E32AB8}"/>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83" name="Rectangle: Rounded Corners 82">
            <a:extLst>
              <a:ext uri="{FF2B5EF4-FFF2-40B4-BE49-F238E27FC236}">
                <a16:creationId xmlns:a16="http://schemas.microsoft.com/office/drawing/2014/main" id="{97F6E472-5E72-41ED-BBA7-DED33087AD23}"/>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1D778CD3-7889-455A-9013-6D642F8DFC70}"/>
              </a:ext>
            </a:extLst>
          </p:cNvPr>
          <p:cNvGrpSpPr/>
          <p:nvPr/>
        </p:nvGrpSpPr>
        <p:grpSpPr>
          <a:xfrm>
            <a:off x="8104989" y="2972318"/>
            <a:ext cx="899776" cy="895170"/>
            <a:chOff x="6262241" y="3184553"/>
            <a:chExt cx="899776" cy="895170"/>
          </a:xfrm>
        </p:grpSpPr>
        <p:pic>
          <p:nvPicPr>
            <p:cNvPr id="85" name="Picture 84" descr="Shape&#10;&#10;Description automatically generated with medium confidence">
              <a:extLst>
                <a:ext uri="{FF2B5EF4-FFF2-40B4-BE49-F238E27FC236}">
                  <a16:creationId xmlns:a16="http://schemas.microsoft.com/office/drawing/2014/main" id="{1C796EBC-8806-4DDC-BB39-F8CFDA86B8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86" name="Rectangle: Rounded Corners 85">
              <a:extLst>
                <a:ext uri="{FF2B5EF4-FFF2-40B4-BE49-F238E27FC236}">
                  <a16:creationId xmlns:a16="http://schemas.microsoft.com/office/drawing/2014/main" id="{BD427E8A-3B6B-454F-A895-C39973680CCB}"/>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87" name="Picture 86" descr="Shape&#10;&#10;Description automatically generated with medium confidence">
            <a:extLst>
              <a:ext uri="{FF2B5EF4-FFF2-40B4-BE49-F238E27FC236}">
                <a16:creationId xmlns:a16="http://schemas.microsoft.com/office/drawing/2014/main" id="{78D0ABED-A29D-4530-8899-519599AFCF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154629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9101" y="1981211"/>
            <a:ext cx="1917513" cy="1181077"/>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BBDD62CF-2E06-4654-B754-5BAD504D94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519" y="727864"/>
            <a:ext cx="2558670" cy="3524976"/>
          </a:xfrm>
          <a:prstGeom prst="rect">
            <a:avLst/>
          </a:prstGeom>
        </p:spPr>
      </p:pic>
      <p:sp>
        <p:nvSpPr>
          <p:cNvPr id="12" name="Rectangle: Rounded Corners 11">
            <a:extLst>
              <a:ext uri="{FF2B5EF4-FFF2-40B4-BE49-F238E27FC236}">
                <a16:creationId xmlns:a16="http://schemas.microsoft.com/office/drawing/2014/main" id="{35BE4B7F-FD52-44B7-B5F0-2C4DCB7E6B3D}"/>
              </a:ext>
            </a:extLst>
          </p:cNvPr>
          <p:cNvSpPr/>
          <p:nvPr/>
        </p:nvSpPr>
        <p:spPr>
          <a:xfrm>
            <a:off x="31092" y="636103"/>
            <a:ext cx="2740461" cy="3863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FCA86C3-DD27-48A5-B3E4-C62CC6077E95}"/>
              </a:ext>
            </a:extLst>
          </p:cNvPr>
          <p:cNvSpPr txBox="1"/>
          <p:nvPr/>
        </p:nvSpPr>
        <p:spPr>
          <a:xfrm>
            <a:off x="3389908" y="3148493"/>
            <a:ext cx="1095898"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Yan et al. in prep</a:t>
            </a:r>
          </a:p>
        </p:txBody>
      </p:sp>
      <p:grpSp>
        <p:nvGrpSpPr>
          <p:cNvPr id="25" name="Group 24">
            <a:extLst>
              <a:ext uri="{FF2B5EF4-FFF2-40B4-BE49-F238E27FC236}">
                <a16:creationId xmlns:a16="http://schemas.microsoft.com/office/drawing/2014/main" id="{D18579B9-77AA-82EA-9BED-E632B8B26068}"/>
              </a:ext>
            </a:extLst>
          </p:cNvPr>
          <p:cNvGrpSpPr/>
          <p:nvPr/>
        </p:nvGrpSpPr>
        <p:grpSpPr>
          <a:xfrm>
            <a:off x="151694" y="4636452"/>
            <a:ext cx="1784637" cy="391525"/>
            <a:chOff x="151694" y="4636452"/>
            <a:chExt cx="1784637" cy="391525"/>
          </a:xfrm>
        </p:grpSpPr>
        <p:sp>
          <p:nvSpPr>
            <p:cNvPr id="26" name="Rectangle: Rounded Corners 25">
              <a:extLst>
                <a:ext uri="{FF2B5EF4-FFF2-40B4-BE49-F238E27FC236}">
                  <a16:creationId xmlns:a16="http://schemas.microsoft.com/office/drawing/2014/main" id="{5A03B9E6-054A-C425-9EB5-7958E30C6C8F}"/>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0348B6A-068A-6E5C-3983-0FDCC0963500}"/>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30" name="Rectangle: Rounded Corners 29">
            <a:extLst>
              <a:ext uri="{FF2B5EF4-FFF2-40B4-BE49-F238E27FC236}">
                <a16:creationId xmlns:a16="http://schemas.microsoft.com/office/drawing/2014/main" id="{74430FBC-B20B-4C66-A135-C841EFF0829A}"/>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descr="Shape&#10;&#10;Description automatically generated with medium confidence">
            <a:extLst>
              <a:ext uri="{FF2B5EF4-FFF2-40B4-BE49-F238E27FC236}">
                <a16:creationId xmlns:a16="http://schemas.microsoft.com/office/drawing/2014/main" id="{9BF4E2B5-BE0F-4718-AF93-19D25080D4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32" name="Picture 31" descr="Shape&#10;&#10;Description automatically generated with medium confidence">
            <a:extLst>
              <a:ext uri="{FF2B5EF4-FFF2-40B4-BE49-F238E27FC236}">
                <a16:creationId xmlns:a16="http://schemas.microsoft.com/office/drawing/2014/main" id="{F59851F8-1488-4581-8708-2EA6C4EBF8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33" name="Picture 32" descr="Shape&#10;&#10;Description automatically generated with medium confidence">
            <a:extLst>
              <a:ext uri="{FF2B5EF4-FFF2-40B4-BE49-F238E27FC236}">
                <a16:creationId xmlns:a16="http://schemas.microsoft.com/office/drawing/2014/main" id="{1AEDFBDB-B864-44A4-9D1C-08B8CB972E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34" name="TextBox 33">
            <a:extLst>
              <a:ext uri="{FF2B5EF4-FFF2-40B4-BE49-F238E27FC236}">
                <a16:creationId xmlns:a16="http://schemas.microsoft.com/office/drawing/2014/main" id="{3BD0D93F-4B80-48F1-A4B1-DAB2B894C08C}"/>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35" name="TextBox 34">
            <a:extLst>
              <a:ext uri="{FF2B5EF4-FFF2-40B4-BE49-F238E27FC236}">
                <a16:creationId xmlns:a16="http://schemas.microsoft.com/office/drawing/2014/main" id="{FE7FE74D-F3BB-4C35-ABD6-6B4E178571D5}"/>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36" name="TextBox 35">
            <a:extLst>
              <a:ext uri="{FF2B5EF4-FFF2-40B4-BE49-F238E27FC236}">
                <a16:creationId xmlns:a16="http://schemas.microsoft.com/office/drawing/2014/main" id="{10665840-3409-4C28-A4B7-F57EADF407E1}"/>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37" name="TextBox 36">
            <a:extLst>
              <a:ext uri="{FF2B5EF4-FFF2-40B4-BE49-F238E27FC236}">
                <a16:creationId xmlns:a16="http://schemas.microsoft.com/office/drawing/2014/main" id="{BAF69636-F0E9-4F01-8F51-1CF4E37BF809}"/>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49" name="TextBox 48">
            <a:extLst>
              <a:ext uri="{FF2B5EF4-FFF2-40B4-BE49-F238E27FC236}">
                <a16:creationId xmlns:a16="http://schemas.microsoft.com/office/drawing/2014/main" id="{8D2DAAD6-3D31-490F-8218-584F4BBDDDEB}"/>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52" name="Straight Arrow Connector 51">
            <a:extLst>
              <a:ext uri="{FF2B5EF4-FFF2-40B4-BE49-F238E27FC236}">
                <a16:creationId xmlns:a16="http://schemas.microsoft.com/office/drawing/2014/main" id="{BFB5FFF7-E273-411B-AD3D-39456366DAA7}"/>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2D8445-6913-4EC4-A592-CC9F38A8DA39}"/>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241359-B719-43D2-AA09-00C29A8AFFDA}"/>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CDEBD5A-FC3C-44E8-8AEA-1EE184188921}"/>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9A529D4-B8B3-4469-AC99-C81179FC6E56}"/>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3D2862C-0360-4ED2-BB36-06C97B8CDCC5}"/>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58" name="Rectangle: Rounded Corners 57">
            <a:extLst>
              <a:ext uri="{FF2B5EF4-FFF2-40B4-BE49-F238E27FC236}">
                <a16:creationId xmlns:a16="http://schemas.microsoft.com/office/drawing/2014/main" id="{FEECAF42-88D6-439A-BAF8-D934A6131933}"/>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E1EDC17-7FAD-4DC3-95C0-059E6F0030FF}"/>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0" name="Rectangle: Rounded Corners 59">
            <a:extLst>
              <a:ext uri="{FF2B5EF4-FFF2-40B4-BE49-F238E27FC236}">
                <a16:creationId xmlns:a16="http://schemas.microsoft.com/office/drawing/2014/main" id="{FB3A0A7C-1861-4747-9F8F-0FAE8FBBB4A5}"/>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4E202319-411B-4E08-BFF5-31A68E8170FE}"/>
              </a:ext>
            </a:extLst>
          </p:cNvPr>
          <p:cNvGrpSpPr/>
          <p:nvPr/>
        </p:nvGrpSpPr>
        <p:grpSpPr>
          <a:xfrm>
            <a:off x="8104989" y="2972318"/>
            <a:ext cx="899776" cy="895170"/>
            <a:chOff x="6262241" y="3184553"/>
            <a:chExt cx="899776" cy="895170"/>
          </a:xfrm>
        </p:grpSpPr>
        <p:pic>
          <p:nvPicPr>
            <p:cNvPr id="62" name="Picture 61" descr="Shape&#10;&#10;Description automatically generated with medium confidence">
              <a:extLst>
                <a:ext uri="{FF2B5EF4-FFF2-40B4-BE49-F238E27FC236}">
                  <a16:creationId xmlns:a16="http://schemas.microsoft.com/office/drawing/2014/main" id="{DD0D9A75-0854-4D7D-911E-2103B43B7F9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63" name="Rectangle: Rounded Corners 62">
              <a:extLst>
                <a:ext uri="{FF2B5EF4-FFF2-40B4-BE49-F238E27FC236}">
                  <a16:creationId xmlns:a16="http://schemas.microsoft.com/office/drawing/2014/main" id="{61A8FDCC-85BF-4BD3-9E1D-B7792B81AA2C}"/>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64" name="Picture 63" descr="Shape&#10;&#10;Description automatically generated with medium confidence">
            <a:extLst>
              <a:ext uri="{FF2B5EF4-FFF2-40B4-BE49-F238E27FC236}">
                <a16:creationId xmlns:a16="http://schemas.microsoft.com/office/drawing/2014/main" id="{FD7D1F2D-91FC-441E-AFCD-B1C0C62E42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Tree>
    <p:extLst>
      <p:ext uri="{BB962C8B-B14F-4D97-AF65-F5344CB8AC3E}">
        <p14:creationId xmlns:p14="http://schemas.microsoft.com/office/powerpoint/2010/main" val="21809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Icon&#10;&#10;Description automatically generated with medium confidence">
            <a:extLst>
              <a:ext uri="{FF2B5EF4-FFF2-40B4-BE49-F238E27FC236}">
                <a16:creationId xmlns:a16="http://schemas.microsoft.com/office/drawing/2014/main" id="{8BF73FD5-123D-2453-B5E2-29836633F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519" y="727864"/>
            <a:ext cx="2558670" cy="3524976"/>
          </a:xfrm>
          <a:prstGeom prst="rect">
            <a:avLst/>
          </a:prstGeom>
        </p:spPr>
      </p:pic>
      <p:sp>
        <p:nvSpPr>
          <p:cNvPr id="31" name="Rectangle: Rounded Corners 30">
            <a:extLst>
              <a:ext uri="{FF2B5EF4-FFF2-40B4-BE49-F238E27FC236}">
                <a16:creationId xmlns:a16="http://schemas.microsoft.com/office/drawing/2014/main" id="{F76D3835-1954-1369-B792-6AF8DC55840A}"/>
              </a:ext>
            </a:extLst>
          </p:cNvPr>
          <p:cNvSpPr/>
          <p:nvPr/>
        </p:nvSpPr>
        <p:spPr>
          <a:xfrm>
            <a:off x="31092" y="636103"/>
            <a:ext cx="2740461" cy="3863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8AAA034-814A-7547-3880-5DD32F7F1740}"/>
              </a:ext>
            </a:extLst>
          </p:cNvPr>
          <p:cNvGrpSpPr/>
          <p:nvPr/>
        </p:nvGrpSpPr>
        <p:grpSpPr>
          <a:xfrm>
            <a:off x="151694" y="4636452"/>
            <a:ext cx="1784637" cy="391525"/>
            <a:chOff x="151694" y="4636452"/>
            <a:chExt cx="1784637" cy="391525"/>
          </a:xfrm>
        </p:grpSpPr>
        <p:sp>
          <p:nvSpPr>
            <p:cNvPr id="33" name="Rectangle: Rounded Corners 32">
              <a:extLst>
                <a:ext uri="{FF2B5EF4-FFF2-40B4-BE49-F238E27FC236}">
                  <a16:creationId xmlns:a16="http://schemas.microsoft.com/office/drawing/2014/main" id="{1A359FC6-297B-B52B-452A-B322DBF3B8EF}"/>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53ADE3-75C9-EFA8-C743-AF770C3D2D0A}"/>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29" name="TextBox 28">
            <a:extLst>
              <a:ext uri="{FF2B5EF4-FFF2-40B4-BE49-F238E27FC236}">
                <a16:creationId xmlns:a16="http://schemas.microsoft.com/office/drawing/2014/main" id="{07CFCBE4-3A8F-4FB8-AB47-619A155A5722}"/>
              </a:ext>
            </a:extLst>
          </p:cNvPr>
          <p:cNvSpPr txBox="1"/>
          <p:nvPr/>
        </p:nvSpPr>
        <p:spPr>
          <a:xfrm>
            <a:off x="3389908" y="3148493"/>
            <a:ext cx="1095898"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Yan et al. in prep</a:t>
            </a:r>
          </a:p>
        </p:txBody>
      </p:sp>
      <p:pic>
        <p:nvPicPr>
          <p:cNvPr id="26" name="Picture 25" descr="Icon&#10;&#10;Description automatically generated">
            <a:extLst>
              <a:ext uri="{FF2B5EF4-FFF2-40B4-BE49-F238E27FC236}">
                <a16:creationId xmlns:a16="http://schemas.microsoft.com/office/drawing/2014/main" id="{13CD2CD8-A603-4BEB-9A4D-C694FD5627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101" y="1981211"/>
            <a:ext cx="1917513" cy="1181077"/>
          </a:xfrm>
          <a:prstGeom prst="rect">
            <a:avLst/>
          </a:prstGeom>
        </p:spPr>
      </p:pic>
      <p:sp>
        <p:nvSpPr>
          <p:cNvPr id="35" name="Rectangle: Rounded Corners 34">
            <a:extLst>
              <a:ext uri="{FF2B5EF4-FFF2-40B4-BE49-F238E27FC236}">
                <a16:creationId xmlns:a16="http://schemas.microsoft.com/office/drawing/2014/main" id="{6F0B1F5A-4815-4182-AAD2-057AC5266FBD}"/>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6" name="Picture 35" descr="Shape&#10;&#10;Description automatically generated with medium confidence">
            <a:extLst>
              <a:ext uri="{FF2B5EF4-FFF2-40B4-BE49-F238E27FC236}">
                <a16:creationId xmlns:a16="http://schemas.microsoft.com/office/drawing/2014/main" id="{7A1527D7-68B7-4C52-B43F-DFF0BF9A8A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AB31D333-F6B5-46AC-A4ED-06A76B2106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54" name="Picture 53" descr="Shape&#10;&#10;Description automatically generated with medium confidence">
            <a:extLst>
              <a:ext uri="{FF2B5EF4-FFF2-40B4-BE49-F238E27FC236}">
                <a16:creationId xmlns:a16="http://schemas.microsoft.com/office/drawing/2014/main" id="{44448ED2-96E2-4B15-A971-B62CA94D21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55" name="TextBox 54">
            <a:extLst>
              <a:ext uri="{FF2B5EF4-FFF2-40B4-BE49-F238E27FC236}">
                <a16:creationId xmlns:a16="http://schemas.microsoft.com/office/drawing/2014/main" id="{8F5F0B69-B2F0-4274-BC93-F52CF08D826A}"/>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56" name="TextBox 55">
            <a:extLst>
              <a:ext uri="{FF2B5EF4-FFF2-40B4-BE49-F238E27FC236}">
                <a16:creationId xmlns:a16="http://schemas.microsoft.com/office/drawing/2014/main" id="{21F60F5F-D199-4BE0-BB08-4934622CF1B4}"/>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7" name="TextBox 56">
            <a:extLst>
              <a:ext uri="{FF2B5EF4-FFF2-40B4-BE49-F238E27FC236}">
                <a16:creationId xmlns:a16="http://schemas.microsoft.com/office/drawing/2014/main" id="{53E0DA94-F631-4EE9-AF99-6ACB44EDF5F5}"/>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58" name="TextBox 57">
            <a:extLst>
              <a:ext uri="{FF2B5EF4-FFF2-40B4-BE49-F238E27FC236}">
                <a16:creationId xmlns:a16="http://schemas.microsoft.com/office/drawing/2014/main" id="{8304F323-5C7E-4ACA-AEAF-EF4AC53350CF}"/>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9" name="TextBox 58">
            <a:extLst>
              <a:ext uri="{FF2B5EF4-FFF2-40B4-BE49-F238E27FC236}">
                <a16:creationId xmlns:a16="http://schemas.microsoft.com/office/drawing/2014/main" id="{6E417351-B251-41E1-AB3B-A4AFB4CF3BDF}"/>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60" name="Straight Arrow Connector 59">
            <a:extLst>
              <a:ext uri="{FF2B5EF4-FFF2-40B4-BE49-F238E27FC236}">
                <a16:creationId xmlns:a16="http://schemas.microsoft.com/office/drawing/2014/main" id="{74A8E8AD-AA58-45F8-9AD8-6C2765154AC5}"/>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F1F4DAB-0A2A-4DD9-B917-5454574D172A}"/>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B27E47-622F-4603-84DA-B2D779AF06B2}"/>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5367621-5F49-4480-9575-F9A285EC8614}"/>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11C22CE-95BB-483F-B9FD-7F704F74B12A}"/>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800C1B8-224F-4E6B-9905-B6B43694CB60}"/>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6" name="Rectangle: Rounded Corners 65">
            <a:extLst>
              <a:ext uri="{FF2B5EF4-FFF2-40B4-BE49-F238E27FC236}">
                <a16:creationId xmlns:a16="http://schemas.microsoft.com/office/drawing/2014/main" id="{FC848B84-46D8-444A-A81A-3D4963154CB6}"/>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96F1EF5-8D40-468E-9818-C05D8F7B417C}"/>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8" name="Rectangle: Rounded Corners 67">
            <a:extLst>
              <a:ext uri="{FF2B5EF4-FFF2-40B4-BE49-F238E27FC236}">
                <a16:creationId xmlns:a16="http://schemas.microsoft.com/office/drawing/2014/main" id="{E2982FB1-440B-4C9D-8ACE-2CF8D371ADF0}"/>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05143D01-50A9-42D0-9143-4D6DFF347954}"/>
              </a:ext>
            </a:extLst>
          </p:cNvPr>
          <p:cNvGrpSpPr/>
          <p:nvPr/>
        </p:nvGrpSpPr>
        <p:grpSpPr>
          <a:xfrm>
            <a:off x="8104989" y="2972318"/>
            <a:ext cx="899776" cy="895170"/>
            <a:chOff x="6262241" y="3184553"/>
            <a:chExt cx="899776" cy="895170"/>
          </a:xfrm>
        </p:grpSpPr>
        <p:pic>
          <p:nvPicPr>
            <p:cNvPr id="70" name="Picture 69" descr="Shape&#10;&#10;Description automatically generated with medium confidence">
              <a:extLst>
                <a:ext uri="{FF2B5EF4-FFF2-40B4-BE49-F238E27FC236}">
                  <a16:creationId xmlns:a16="http://schemas.microsoft.com/office/drawing/2014/main" id="{C2717CBE-6E24-4B7D-A60F-B0C500E8F48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71" name="Rectangle: Rounded Corners 70">
              <a:extLst>
                <a:ext uri="{FF2B5EF4-FFF2-40B4-BE49-F238E27FC236}">
                  <a16:creationId xmlns:a16="http://schemas.microsoft.com/office/drawing/2014/main" id="{ABF358C9-D67A-4276-8543-F2072719F4DC}"/>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72" name="Picture 71" descr="Shape&#10;&#10;Description automatically generated with medium confidence">
            <a:extLst>
              <a:ext uri="{FF2B5EF4-FFF2-40B4-BE49-F238E27FC236}">
                <a16:creationId xmlns:a16="http://schemas.microsoft.com/office/drawing/2014/main" id="{7D9CCDEC-81BC-441C-80F4-19F4EF2DF4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
        <p:nvSpPr>
          <p:cNvPr id="24" name="Rectangle 23">
            <a:extLst>
              <a:ext uri="{FF2B5EF4-FFF2-40B4-BE49-F238E27FC236}">
                <a16:creationId xmlns:a16="http://schemas.microsoft.com/office/drawing/2014/main" id="{307EE604-5959-415F-9167-501E4B2C5F8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2C5B3AE-E513-6158-633F-7EC87D79AB23}"/>
              </a:ext>
            </a:extLst>
          </p:cNvPr>
          <p:cNvSpPr txBox="1"/>
          <p:nvPr/>
        </p:nvSpPr>
        <p:spPr>
          <a:xfrm>
            <a:off x="0" y="605533"/>
            <a:ext cx="9144000" cy="830997"/>
          </a:xfrm>
          <a:prstGeom prst="rect">
            <a:avLst/>
          </a:prstGeom>
          <a:solidFill>
            <a:schemeClr val="bg1"/>
          </a:solid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713 out of 806 originally found to be accelerated in ratites are still found when using the gene tree model</a:t>
            </a:r>
          </a:p>
        </p:txBody>
      </p:sp>
    </p:spTree>
    <p:extLst>
      <p:ext uri="{BB962C8B-B14F-4D97-AF65-F5344CB8AC3E}">
        <p14:creationId xmlns:p14="http://schemas.microsoft.com/office/powerpoint/2010/main" val="307435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Icon&#10;&#10;Description automatically generated with medium confidence">
            <a:extLst>
              <a:ext uri="{FF2B5EF4-FFF2-40B4-BE49-F238E27FC236}">
                <a16:creationId xmlns:a16="http://schemas.microsoft.com/office/drawing/2014/main" id="{8BF73FD5-123D-2453-B5E2-29836633F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519" y="727864"/>
            <a:ext cx="2558670" cy="3524976"/>
          </a:xfrm>
          <a:prstGeom prst="rect">
            <a:avLst/>
          </a:prstGeom>
        </p:spPr>
      </p:pic>
      <p:sp>
        <p:nvSpPr>
          <p:cNvPr id="31" name="Rectangle: Rounded Corners 30">
            <a:extLst>
              <a:ext uri="{FF2B5EF4-FFF2-40B4-BE49-F238E27FC236}">
                <a16:creationId xmlns:a16="http://schemas.microsoft.com/office/drawing/2014/main" id="{F76D3835-1954-1369-B792-6AF8DC55840A}"/>
              </a:ext>
            </a:extLst>
          </p:cNvPr>
          <p:cNvSpPr/>
          <p:nvPr/>
        </p:nvSpPr>
        <p:spPr>
          <a:xfrm>
            <a:off x="31092" y="636103"/>
            <a:ext cx="2740461" cy="3863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8AAA034-814A-7547-3880-5DD32F7F1740}"/>
              </a:ext>
            </a:extLst>
          </p:cNvPr>
          <p:cNvGrpSpPr/>
          <p:nvPr/>
        </p:nvGrpSpPr>
        <p:grpSpPr>
          <a:xfrm>
            <a:off x="151694" y="4636452"/>
            <a:ext cx="1784637" cy="391525"/>
            <a:chOff x="151694" y="4636452"/>
            <a:chExt cx="1784637" cy="391525"/>
          </a:xfrm>
        </p:grpSpPr>
        <p:sp>
          <p:nvSpPr>
            <p:cNvPr id="33" name="Rectangle: Rounded Corners 32">
              <a:extLst>
                <a:ext uri="{FF2B5EF4-FFF2-40B4-BE49-F238E27FC236}">
                  <a16:creationId xmlns:a16="http://schemas.microsoft.com/office/drawing/2014/main" id="{1A359FC6-297B-B52B-452A-B322DBF3B8EF}"/>
                </a:ext>
              </a:extLst>
            </p:cNvPr>
            <p:cNvSpPr/>
            <p:nvPr/>
          </p:nvSpPr>
          <p:spPr>
            <a:xfrm>
              <a:off x="151694" y="4636452"/>
              <a:ext cx="393540" cy="391525"/>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53ADE3-75C9-EFA8-C743-AF770C3D2D0A}"/>
                </a:ext>
              </a:extLst>
            </p:cNvPr>
            <p:cNvSpPr txBox="1"/>
            <p:nvPr/>
          </p:nvSpPr>
          <p:spPr>
            <a:xfrm>
              <a:off x="539548" y="4662938"/>
              <a:ext cx="1396783"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 Flightless</a:t>
              </a:r>
            </a:p>
          </p:txBody>
        </p:sp>
      </p:grpSp>
      <p:sp>
        <p:nvSpPr>
          <p:cNvPr id="29" name="TextBox 28">
            <a:extLst>
              <a:ext uri="{FF2B5EF4-FFF2-40B4-BE49-F238E27FC236}">
                <a16:creationId xmlns:a16="http://schemas.microsoft.com/office/drawing/2014/main" id="{07CFCBE4-3A8F-4FB8-AB47-619A155A5722}"/>
              </a:ext>
            </a:extLst>
          </p:cNvPr>
          <p:cNvSpPr txBox="1"/>
          <p:nvPr/>
        </p:nvSpPr>
        <p:spPr>
          <a:xfrm>
            <a:off x="3389908" y="3148493"/>
            <a:ext cx="1095898" cy="246221"/>
          </a:xfrm>
          <a:prstGeom prst="rect">
            <a:avLst/>
          </a:prstGeom>
          <a:noFill/>
        </p:spPr>
        <p:txBody>
          <a:bodyPr wrap="square" rtlCol="0">
            <a:spAutoFit/>
          </a:bodyPr>
          <a:lstStyle/>
          <a:p>
            <a:pPr algn="ct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Yan et al. in prep</a:t>
            </a:r>
          </a:p>
        </p:txBody>
      </p:sp>
      <p:pic>
        <p:nvPicPr>
          <p:cNvPr id="26" name="Picture 25" descr="Icon&#10;&#10;Description automatically generated">
            <a:extLst>
              <a:ext uri="{FF2B5EF4-FFF2-40B4-BE49-F238E27FC236}">
                <a16:creationId xmlns:a16="http://schemas.microsoft.com/office/drawing/2014/main" id="{13CD2CD8-A603-4BEB-9A4D-C694FD5627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9101" y="1981211"/>
            <a:ext cx="1917513" cy="1181077"/>
          </a:xfrm>
          <a:prstGeom prst="rect">
            <a:avLst/>
          </a:prstGeom>
        </p:spPr>
      </p:pic>
      <p:sp>
        <p:nvSpPr>
          <p:cNvPr id="35" name="Rectangle: Rounded Corners 34">
            <a:extLst>
              <a:ext uri="{FF2B5EF4-FFF2-40B4-BE49-F238E27FC236}">
                <a16:creationId xmlns:a16="http://schemas.microsoft.com/office/drawing/2014/main" id="{6F0B1F5A-4815-4182-AAD2-057AC5266FBD}"/>
              </a:ext>
            </a:extLst>
          </p:cNvPr>
          <p:cNvSpPr/>
          <p:nvPr/>
        </p:nvSpPr>
        <p:spPr>
          <a:xfrm>
            <a:off x="5408589" y="3387571"/>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6" name="Picture 35" descr="Shape&#10;&#10;Description automatically generated with medium confidence">
            <a:extLst>
              <a:ext uri="{FF2B5EF4-FFF2-40B4-BE49-F238E27FC236}">
                <a16:creationId xmlns:a16="http://schemas.microsoft.com/office/drawing/2014/main" id="{7A1527D7-68B7-4C52-B43F-DFF0BF9A8A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3788" y="103763"/>
            <a:ext cx="502179" cy="579089"/>
          </a:xfrm>
          <a:prstGeom prst="rect">
            <a:avLst/>
          </a:prstGeom>
        </p:spPr>
      </p:pic>
      <p:pic>
        <p:nvPicPr>
          <p:cNvPr id="53" name="Picture 52" descr="Shape&#10;&#10;Description automatically generated with medium confidence">
            <a:extLst>
              <a:ext uri="{FF2B5EF4-FFF2-40B4-BE49-F238E27FC236}">
                <a16:creationId xmlns:a16="http://schemas.microsoft.com/office/drawing/2014/main" id="{AB31D333-F6B5-46AC-A4ED-06A76B2106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7901" y="1909805"/>
            <a:ext cx="800986" cy="650801"/>
          </a:xfrm>
          <a:prstGeom prst="rect">
            <a:avLst/>
          </a:prstGeom>
        </p:spPr>
      </p:pic>
      <p:pic>
        <p:nvPicPr>
          <p:cNvPr id="54" name="Picture 53" descr="Shape&#10;&#10;Description automatically generated with medium confidence">
            <a:extLst>
              <a:ext uri="{FF2B5EF4-FFF2-40B4-BE49-F238E27FC236}">
                <a16:creationId xmlns:a16="http://schemas.microsoft.com/office/drawing/2014/main" id="{44448ED2-96E2-4B15-A971-B62CA94D21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154384" y="4234749"/>
            <a:ext cx="800986" cy="517825"/>
          </a:xfrm>
          <a:prstGeom prst="rect">
            <a:avLst/>
          </a:prstGeom>
        </p:spPr>
      </p:pic>
      <p:sp>
        <p:nvSpPr>
          <p:cNvPr id="55" name="TextBox 54">
            <a:extLst>
              <a:ext uri="{FF2B5EF4-FFF2-40B4-BE49-F238E27FC236}">
                <a16:creationId xmlns:a16="http://schemas.microsoft.com/office/drawing/2014/main" id="{8F5F0B69-B2F0-4274-BC93-F52CF08D826A}"/>
              </a:ext>
            </a:extLst>
          </p:cNvPr>
          <p:cNvSpPr txBox="1"/>
          <p:nvPr/>
        </p:nvSpPr>
        <p:spPr>
          <a:xfrm>
            <a:off x="5171178" y="4324384"/>
            <a:ext cx="1725806" cy="338554"/>
          </a:xfrm>
          <a:prstGeom prst="rect">
            <a:avLst/>
          </a:prstGeom>
          <a:noFill/>
        </p:spPr>
        <p:txBody>
          <a:bodyPr wrap="square" rtlCol="0">
            <a:spAutoFit/>
          </a:bodyPr>
          <a:lstStyle/>
          <a:p>
            <a:pPr algn="l"/>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AC</a:t>
            </a:r>
            <a:r>
              <a:rPr lang="en-US" sz="1600" u="sng" dirty="0">
                <a:solidFill>
                  <a:schemeClr val="accent6"/>
                </a:solidFill>
                <a:latin typeface="Source Sans Pro" panose="020B0503030403020204" pitchFamily="34" charset="0"/>
                <a:ea typeface="Source Sans Pro" panose="020B0503030403020204" pitchFamily="34" charset="0"/>
              </a:rPr>
              <a:t>G</a:t>
            </a:r>
            <a:r>
              <a:rPr lang="en-US" sz="1600" dirty="0">
                <a:latin typeface="Source Sans Pro" panose="020B0503030403020204" pitchFamily="34" charset="0"/>
                <a:ea typeface="Source Sans Pro" panose="020B0503030403020204" pitchFamily="34" charset="0"/>
              </a:rPr>
              <a:t>TC</a:t>
            </a:r>
            <a:r>
              <a:rPr lang="en-US" sz="1600" u="sng" dirty="0">
                <a:solidFill>
                  <a:schemeClr val="accent6"/>
                </a:solidFill>
                <a:latin typeface="Source Sans Pro" panose="020B0503030403020204" pitchFamily="34" charset="0"/>
                <a:ea typeface="Source Sans Pro" panose="020B0503030403020204" pitchFamily="34" charset="0"/>
              </a:rPr>
              <a:t>AT</a:t>
            </a:r>
            <a:r>
              <a:rPr lang="en-US" sz="1600" dirty="0">
                <a:latin typeface="Source Sans Pro" panose="020B0503030403020204" pitchFamily="34" charset="0"/>
                <a:ea typeface="Source Sans Pro" panose="020B0503030403020204" pitchFamily="34" charset="0"/>
              </a:rPr>
              <a:t>AGC</a:t>
            </a:r>
            <a:r>
              <a:rPr lang="en-US" sz="1600" u="sng" dirty="0">
                <a:solidFill>
                  <a:schemeClr val="accent6"/>
                </a:solidFill>
                <a:latin typeface="Source Sans Pro" panose="020B0503030403020204" pitchFamily="34" charset="0"/>
                <a:ea typeface="Source Sans Pro" panose="020B0503030403020204" pitchFamily="34" charset="0"/>
              </a:rPr>
              <a:t>GC</a:t>
            </a:r>
          </a:p>
        </p:txBody>
      </p:sp>
      <p:sp>
        <p:nvSpPr>
          <p:cNvPr id="56" name="TextBox 55">
            <a:extLst>
              <a:ext uri="{FF2B5EF4-FFF2-40B4-BE49-F238E27FC236}">
                <a16:creationId xmlns:a16="http://schemas.microsoft.com/office/drawing/2014/main" id="{21F60F5F-D199-4BE0-BB08-4934622CF1B4}"/>
              </a:ext>
            </a:extLst>
          </p:cNvPr>
          <p:cNvSpPr txBox="1"/>
          <p:nvPr/>
        </p:nvSpPr>
        <p:spPr>
          <a:xfrm>
            <a:off x="5193187" y="214835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7" name="TextBox 56">
            <a:extLst>
              <a:ext uri="{FF2B5EF4-FFF2-40B4-BE49-F238E27FC236}">
                <a16:creationId xmlns:a16="http://schemas.microsoft.com/office/drawing/2014/main" id="{53E0DA94-F631-4EE9-AF99-6ACB44EDF5F5}"/>
              </a:ext>
            </a:extLst>
          </p:cNvPr>
          <p:cNvSpPr txBox="1"/>
          <p:nvPr/>
        </p:nvSpPr>
        <p:spPr>
          <a:xfrm>
            <a:off x="5193187" y="3065386"/>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t>
            </a:r>
            <a:r>
              <a:rPr lang="en-US" sz="1600" u="sng" dirty="0">
                <a:solidFill>
                  <a:schemeClr val="accent6"/>
                </a:solidFill>
                <a:latin typeface="Source Sans Pro" panose="020B0503030403020204" pitchFamily="34" charset="0"/>
                <a:ea typeface="Source Sans Pro" panose="020B0503030403020204" pitchFamily="34" charset="0"/>
              </a:rPr>
              <a:t>T</a:t>
            </a:r>
            <a:r>
              <a:rPr lang="en-US" sz="1600" dirty="0">
                <a:latin typeface="Source Sans Pro" panose="020B0503030403020204" pitchFamily="34" charset="0"/>
                <a:ea typeface="Source Sans Pro" panose="020B0503030403020204" pitchFamily="34" charset="0"/>
              </a:rPr>
              <a:t>CATCG</a:t>
            </a:r>
            <a:r>
              <a:rPr lang="en-US" sz="1600" u="sng" dirty="0">
                <a:solidFill>
                  <a:schemeClr val="accent6"/>
                </a:solidFill>
                <a:latin typeface="Source Sans Pro" panose="020B0503030403020204" pitchFamily="34" charset="0"/>
                <a:ea typeface="Source Sans Pro" panose="020B0503030403020204" pitchFamily="34" charset="0"/>
              </a:rPr>
              <a:t>A</a:t>
            </a:r>
            <a:r>
              <a:rPr lang="en-US" sz="1600" dirty="0">
                <a:latin typeface="Source Sans Pro" panose="020B0503030403020204" pitchFamily="34" charset="0"/>
                <a:ea typeface="Source Sans Pro" panose="020B0503030403020204" pitchFamily="34" charset="0"/>
              </a:rPr>
              <a:t>AG</a:t>
            </a:r>
            <a:r>
              <a:rPr lang="en-US" sz="1600" u="sng" dirty="0">
                <a:solidFill>
                  <a:schemeClr val="accent6"/>
                </a:solidFill>
                <a:latin typeface="Source Sans Pro" panose="020B0503030403020204" pitchFamily="34" charset="0"/>
                <a:ea typeface="Source Sans Pro" panose="020B0503030403020204" pitchFamily="34" charset="0"/>
              </a:rPr>
              <a:t>GT</a:t>
            </a:r>
            <a:r>
              <a:rPr lang="en-US" sz="1600" dirty="0">
                <a:latin typeface="Source Sans Pro" panose="020B0503030403020204" pitchFamily="34" charset="0"/>
                <a:ea typeface="Source Sans Pro" panose="020B0503030403020204" pitchFamily="34" charset="0"/>
              </a:rPr>
              <a:t>A</a:t>
            </a:r>
          </a:p>
        </p:txBody>
      </p:sp>
      <p:sp>
        <p:nvSpPr>
          <p:cNvPr id="58" name="TextBox 57">
            <a:extLst>
              <a:ext uri="{FF2B5EF4-FFF2-40B4-BE49-F238E27FC236}">
                <a16:creationId xmlns:a16="http://schemas.microsoft.com/office/drawing/2014/main" id="{8304F323-5C7E-4ACA-AEAF-EF4AC53350CF}"/>
              </a:ext>
            </a:extLst>
          </p:cNvPr>
          <p:cNvSpPr txBox="1"/>
          <p:nvPr/>
        </p:nvSpPr>
        <p:spPr>
          <a:xfrm>
            <a:off x="5171178" y="1124795"/>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sp>
        <p:nvSpPr>
          <p:cNvPr id="59" name="TextBox 58">
            <a:extLst>
              <a:ext uri="{FF2B5EF4-FFF2-40B4-BE49-F238E27FC236}">
                <a16:creationId xmlns:a16="http://schemas.microsoft.com/office/drawing/2014/main" id="{6E417351-B251-41E1-AB3B-A4AFB4CF3BDF}"/>
              </a:ext>
            </a:extLst>
          </p:cNvPr>
          <p:cNvSpPr txBox="1"/>
          <p:nvPr/>
        </p:nvSpPr>
        <p:spPr>
          <a:xfrm>
            <a:off x="5171178" y="148489"/>
            <a:ext cx="1725806"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AACATCGGAGCCA</a:t>
            </a:r>
          </a:p>
        </p:txBody>
      </p:sp>
      <p:cxnSp>
        <p:nvCxnSpPr>
          <p:cNvPr id="60" name="Straight Arrow Connector 59">
            <a:extLst>
              <a:ext uri="{FF2B5EF4-FFF2-40B4-BE49-F238E27FC236}">
                <a16:creationId xmlns:a16="http://schemas.microsoft.com/office/drawing/2014/main" id="{74A8E8AD-AA58-45F8-9AD8-6C2765154AC5}"/>
              </a:ext>
            </a:extLst>
          </p:cNvPr>
          <p:cNvCxnSpPr>
            <a:cxnSpLocks/>
          </p:cNvCxnSpPr>
          <p:nvPr/>
        </p:nvCxnSpPr>
        <p:spPr>
          <a:xfrm>
            <a:off x="7067105" y="4499788"/>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F1F4DAB-0A2A-4DD9-B917-5454574D172A}"/>
              </a:ext>
            </a:extLst>
          </p:cNvPr>
          <p:cNvCxnSpPr>
            <a:cxnSpLocks/>
          </p:cNvCxnSpPr>
          <p:nvPr/>
        </p:nvCxnSpPr>
        <p:spPr>
          <a:xfrm>
            <a:off x="7067105" y="337670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2B27E47-622F-4603-84DA-B2D779AF06B2}"/>
              </a:ext>
            </a:extLst>
          </p:cNvPr>
          <p:cNvCxnSpPr>
            <a:cxnSpLocks/>
          </p:cNvCxnSpPr>
          <p:nvPr/>
        </p:nvCxnSpPr>
        <p:spPr>
          <a:xfrm>
            <a:off x="7067105" y="231763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5367621-5F49-4480-9575-F9A285EC8614}"/>
              </a:ext>
            </a:extLst>
          </p:cNvPr>
          <p:cNvCxnSpPr>
            <a:cxnSpLocks/>
          </p:cNvCxnSpPr>
          <p:nvPr/>
        </p:nvCxnSpPr>
        <p:spPr>
          <a:xfrm>
            <a:off x="7067105" y="128478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11C22CE-95BB-483F-B9FD-7F704F74B12A}"/>
              </a:ext>
            </a:extLst>
          </p:cNvPr>
          <p:cNvCxnSpPr>
            <a:cxnSpLocks/>
          </p:cNvCxnSpPr>
          <p:nvPr/>
        </p:nvCxnSpPr>
        <p:spPr>
          <a:xfrm>
            <a:off x="7067105" y="35299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800C1B8-224F-4E6B-9905-B6B43694CB60}"/>
              </a:ext>
            </a:extLst>
          </p:cNvPr>
          <p:cNvSpPr txBox="1"/>
          <p:nvPr/>
        </p:nvSpPr>
        <p:spPr>
          <a:xfrm>
            <a:off x="5432317" y="3387571"/>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6" name="Rectangle: Rounded Corners 65">
            <a:extLst>
              <a:ext uri="{FF2B5EF4-FFF2-40B4-BE49-F238E27FC236}">
                <a16:creationId xmlns:a16="http://schemas.microsoft.com/office/drawing/2014/main" id="{FC848B84-46D8-444A-A81A-3D4963154CB6}"/>
              </a:ext>
            </a:extLst>
          </p:cNvPr>
          <p:cNvSpPr/>
          <p:nvPr/>
        </p:nvSpPr>
        <p:spPr>
          <a:xfrm>
            <a:off x="5400756" y="4662938"/>
            <a:ext cx="1257098"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96F1EF5-8D40-468E-9818-C05D8F7B417C}"/>
              </a:ext>
            </a:extLst>
          </p:cNvPr>
          <p:cNvSpPr txBox="1"/>
          <p:nvPr/>
        </p:nvSpPr>
        <p:spPr>
          <a:xfrm>
            <a:off x="5424484" y="4662938"/>
            <a:ext cx="121919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Accelerated</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68" name="Rectangle: Rounded Corners 67">
            <a:extLst>
              <a:ext uri="{FF2B5EF4-FFF2-40B4-BE49-F238E27FC236}">
                <a16:creationId xmlns:a16="http://schemas.microsoft.com/office/drawing/2014/main" id="{E2982FB1-440B-4C9D-8ACE-2CF8D371ADF0}"/>
              </a:ext>
            </a:extLst>
          </p:cNvPr>
          <p:cNvSpPr/>
          <p:nvPr/>
        </p:nvSpPr>
        <p:spPr>
          <a:xfrm>
            <a:off x="8112299" y="4144567"/>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05143D01-50A9-42D0-9143-4D6DFF347954}"/>
              </a:ext>
            </a:extLst>
          </p:cNvPr>
          <p:cNvGrpSpPr/>
          <p:nvPr/>
        </p:nvGrpSpPr>
        <p:grpSpPr>
          <a:xfrm>
            <a:off x="8104989" y="2972318"/>
            <a:ext cx="899776" cy="895170"/>
            <a:chOff x="6262241" y="3184553"/>
            <a:chExt cx="899776" cy="895170"/>
          </a:xfrm>
        </p:grpSpPr>
        <p:pic>
          <p:nvPicPr>
            <p:cNvPr id="70" name="Picture 69" descr="Shape&#10;&#10;Description automatically generated with medium confidence">
              <a:extLst>
                <a:ext uri="{FF2B5EF4-FFF2-40B4-BE49-F238E27FC236}">
                  <a16:creationId xmlns:a16="http://schemas.microsoft.com/office/drawing/2014/main" id="{C2717CBE-6E24-4B7D-A60F-B0C500E8F48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1451" y="3260651"/>
              <a:ext cx="573364" cy="756605"/>
            </a:xfrm>
            <a:prstGeom prst="rect">
              <a:avLst/>
            </a:prstGeom>
          </p:spPr>
        </p:pic>
        <p:sp>
          <p:nvSpPr>
            <p:cNvPr id="71" name="Rectangle: Rounded Corners 70">
              <a:extLst>
                <a:ext uri="{FF2B5EF4-FFF2-40B4-BE49-F238E27FC236}">
                  <a16:creationId xmlns:a16="http://schemas.microsoft.com/office/drawing/2014/main" id="{ABF358C9-D67A-4276-8543-F2072719F4DC}"/>
                </a:ext>
              </a:extLst>
            </p:cNvPr>
            <p:cNvSpPr/>
            <p:nvPr/>
          </p:nvSpPr>
          <p:spPr>
            <a:xfrm>
              <a:off x="6262241" y="3184553"/>
              <a:ext cx="899776" cy="895170"/>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72" name="Picture 71" descr="Shape&#10;&#10;Description automatically generated with medium confidence">
            <a:extLst>
              <a:ext uri="{FF2B5EF4-FFF2-40B4-BE49-F238E27FC236}">
                <a16:creationId xmlns:a16="http://schemas.microsoft.com/office/drawing/2014/main" id="{7D9CCDEC-81BC-441C-80F4-19F4EF2DF4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5594" y="1068723"/>
            <a:ext cx="899776" cy="534242"/>
          </a:xfrm>
          <a:prstGeom prst="rect">
            <a:avLst/>
          </a:prstGeom>
        </p:spPr>
      </p:pic>
      <p:sp>
        <p:nvSpPr>
          <p:cNvPr id="24" name="Rectangle 23">
            <a:extLst>
              <a:ext uri="{FF2B5EF4-FFF2-40B4-BE49-F238E27FC236}">
                <a16:creationId xmlns:a16="http://schemas.microsoft.com/office/drawing/2014/main" id="{307EE604-5959-415F-9167-501E4B2C5F82}"/>
              </a:ext>
            </a:extLst>
          </p:cNvPr>
          <p:cNvSpPr/>
          <p:nvPr/>
        </p:nvSpPr>
        <p:spPr>
          <a:xfrm>
            <a:off x="0" y="-621"/>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2C5B3AE-E513-6158-633F-7EC87D79AB23}"/>
              </a:ext>
            </a:extLst>
          </p:cNvPr>
          <p:cNvSpPr txBox="1"/>
          <p:nvPr/>
        </p:nvSpPr>
        <p:spPr>
          <a:xfrm>
            <a:off x="0" y="605533"/>
            <a:ext cx="9144000" cy="830997"/>
          </a:xfrm>
          <a:prstGeom prst="rect">
            <a:avLst/>
          </a:prstGeom>
          <a:solidFill>
            <a:schemeClr val="bg1"/>
          </a:solid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713 out of 806 originally found to be accelerated in ratites are still found when using the gene tree model</a:t>
            </a:r>
          </a:p>
        </p:txBody>
      </p:sp>
      <p:sp>
        <p:nvSpPr>
          <p:cNvPr id="37" name="TextBox 36">
            <a:extLst>
              <a:ext uri="{FF2B5EF4-FFF2-40B4-BE49-F238E27FC236}">
                <a16:creationId xmlns:a16="http://schemas.microsoft.com/office/drawing/2014/main" id="{F8DE8527-9443-4786-813D-889E40EA1015}"/>
              </a:ext>
            </a:extLst>
          </p:cNvPr>
          <p:cNvSpPr txBox="1"/>
          <p:nvPr/>
        </p:nvSpPr>
        <p:spPr>
          <a:xfrm>
            <a:off x="0" y="2331140"/>
            <a:ext cx="9144000" cy="584775"/>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Gene tree models take much longer to run</a:t>
            </a:r>
          </a:p>
        </p:txBody>
      </p:sp>
    </p:spTree>
    <p:extLst>
      <p:ext uri="{BB962C8B-B14F-4D97-AF65-F5344CB8AC3E}">
        <p14:creationId xmlns:p14="http://schemas.microsoft.com/office/powerpoint/2010/main" val="262123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014B-7923-1ED9-4546-64A9455BA21B}"/>
              </a:ext>
            </a:extLst>
          </p:cNvPr>
          <p:cNvSpPr>
            <a:spLocks noGrp="1"/>
          </p:cNvSpPr>
          <p:nvPr>
            <p:ph type="title"/>
          </p:nvPr>
        </p:nvSpPr>
        <p:spPr/>
        <p:txBody>
          <a:bodyPr>
            <a:normAutofit fontScale="90000"/>
          </a:bodyPr>
          <a:lstStyle/>
          <a:p>
            <a:r>
              <a:rPr lang="en-US" dirty="0"/>
              <a:t>Read mapping is one of those things and is common</a:t>
            </a:r>
          </a:p>
        </p:txBody>
      </p:sp>
      <p:sp>
        <p:nvSpPr>
          <p:cNvPr id="3" name="Content Placeholder 2">
            <a:extLst>
              <a:ext uri="{FF2B5EF4-FFF2-40B4-BE49-F238E27FC236}">
                <a16:creationId xmlns:a16="http://schemas.microsoft.com/office/drawing/2014/main" id="{8E42CB64-8C46-F2E0-7C07-93E8F50047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403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465188" y="2251853"/>
            <a:ext cx="2241871" cy="830998"/>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descr="Shape&#10;&#10;Description automatically generated with medium confidence">
            <a:extLst>
              <a:ext uri="{FF2B5EF4-FFF2-40B4-BE49-F238E27FC236}">
                <a16:creationId xmlns:a16="http://schemas.microsoft.com/office/drawing/2014/main" id="{A8997567-A643-4E34-866E-33B516D6E6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421394" y="2236938"/>
            <a:ext cx="2302704" cy="830997"/>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hour per locus </a:t>
            </a:r>
          </a:p>
          <a:p>
            <a:pPr algn="ctr"/>
            <a:r>
              <a:rPr lang="en-US" sz="2400" dirty="0">
                <a:solidFill>
                  <a:schemeClr val="bg1"/>
                </a:solidFill>
                <a:latin typeface="Source Sans Pro" panose="020B0503030403020204" pitchFamily="34" charset="0"/>
                <a:ea typeface="Source Sans Pro" panose="020B0503030403020204" pitchFamily="34" charset="0"/>
              </a:rPr>
              <a:t>(4 threads)</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1E17924F-2699-4590-AC21-F4EA6220BEC2}"/>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sp>
        <p:nvSpPr>
          <p:cNvPr id="14" name="Rectangle: Rounded Corners 13">
            <a:extLst>
              <a:ext uri="{FF2B5EF4-FFF2-40B4-BE49-F238E27FC236}">
                <a16:creationId xmlns:a16="http://schemas.microsoft.com/office/drawing/2014/main" id="{26917DEF-5978-FAF9-A87D-134F666FD937}"/>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76290EA-D0FE-5A77-B7EF-E793A6646FA0}"/>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1652115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465188" y="2251853"/>
            <a:ext cx="2241871" cy="830998"/>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421394" y="2236938"/>
            <a:ext cx="2302704" cy="830997"/>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hour per locus </a:t>
            </a:r>
          </a:p>
          <a:p>
            <a:pPr algn="ctr"/>
            <a:r>
              <a:rPr lang="en-US" sz="2400" dirty="0">
                <a:solidFill>
                  <a:schemeClr val="bg1"/>
                </a:solidFill>
                <a:latin typeface="Source Sans Pro" panose="020B0503030403020204" pitchFamily="34" charset="0"/>
                <a:ea typeface="Source Sans Pro" panose="020B0503030403020204" pitchFamily="34" charset="0"/>
              </a:rPr>
              <a:t>(4 threads)</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32 years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Title 1">
            <a:extLst>
              <a:ext uri="{FF2B5EF4-FFF2-40B4-BE49-F238E27FC236}">
                <a16:creationId xmlns:a16="http://schemas.microsoft.com/office/drawing/2014/main" id="{7F226718-CC83-4CA2-A604-2796AB1FB55F}"/>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pic>
        <p:nvPicPr>
          <p:cNvPr id="14" name="Picture 13" descr="Shape&#10;&#10;Description automatically generated with medium confidence">
            <a:extLst>
              <a:ext uri="{FF2B5EF4-FFF2-40B4-BE49-F238E27FC236}">
                <a16:creationId xmlns:a16="http://schemas.microsoft.com/office/drawing/2014/main" id="{8B9CF452-8253-7698-6B32-9B0CCFAB3D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15" name="Rectangle: Rounded Corners 14">
            <a:extLst>
              <a:ext uri="{FF2B5EF4-FFF2-40B4-BE49-F238E27FC236}">
                <a16:creationId xmlns:a16="http://schemas.microsoft.com/office/drawing/2014/main" id="{5D7B5874-6962-4B33-21A3-C2D88BE913B6}"/>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2F77B4-D4F9-F551-2D00-507C924F87BF}"/>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44476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2A91F1B-1FA1-451C-9897-3FC59ED0D911}"/>
              </a:ext>
            </a:extLst>
          </p:cNvPr>
          <p:cNvSpPr/>
          <p:nvPr/>
        </p:nvSpPr>
        <p:spPr>
          <a:xfrm>
            <a:off x="3465188" y="2145875"/>
            <a:ext cx="2241871" cy="1200330"/>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23D41A-AFA6-4E85-8CA9-1E0520E43EBC}"/>
              </a:ext>
            </a:extLst>
          </p:cNvPr>
          <p:cNvSpPr txBox="1"/>
          <p:nvPr/>
        </p:nvSpPr>
        <p:spPr>
          <a:xfrm>
            <a:off x="3466831" y="2145875"/>
            <a:ext cx="2302704" cy="1200329"/>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15 minutes per locus </a:t>
            </a:r>
          </a:p>
          <a:p>
            <a:pPr algn="ctr"/>
            <a:r>
              <a:rPr lang="en-US" sz="2400" dirty="0">
                <a:solidFill>
                  <a:schemeClr val="bg1"/>
                </a:solidFill>
                <a:latin typeface="Source Sans Pro" panose="020B0503030403020204" pitchFamily="34" charset="0"/>
                <a:ea typeface="Source Sans Pro" panose="020B0503030403020204" pitchFamily="34" charset="0"/>
              </a:rPr>
              <a:t>(16 threads)</a:t>
            </a:r>
            <a:endParaRPr lang="en-US" sz="2800" dirty="0">
              <a:solidFill>
                <a:schemeClr val="bg1"/>
              </a:solidFill>
              <a:latin typeface="Source Sans Pro" panose="020B0503030403020204" pitchFamily="34" charset="0"/>
              <a:ea typeface="Source Sans Pro" panose="020B0503030403020204" pitchFamily="34" charset="0"/>
            </a:endParaRPr>
          </a:p>
        </p:txBody>
      </p: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8 years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Title 1">
            <a:extLst>
              <a:ext uri="{FF2B5EF4-FFF2-40B4-BE49-F238E27FC236}">
                <a16:creationId xmlns:a16="http://schemas.microsoft.com/office/drawing/2014/main" id="{15BBC40C-E6D7-4BDA-8527-6F28FEF0B962}"/>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pic>
        <p:nvPicPr>
          <p:cNvPr id="14" name="Picture 13" descr="Shape&#10;&#10;Description automatically generated with medium confidence">
            <a:extLst>
              <a:ext uri="{FF2B5EF4-FFF2-40B4-BE49-F238E27FC236}">
                <a16:creationId xmlns:a16="http://schemas.microsoft.com/office/drawing/2014/main" id="{5304F5FD-AB12-9B19-65CA-477EE107A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15" name="Rectangle: Rounded Corners 14">
            <a:extLst>
              <a:ext uri="{FF2B5EF4-FFF2-40B4-BE49-F238E27FC236}">
                <a16:creationId xmlns:a16="http://schemas.microsoft.com/office/drawing/2014/main" id="{FCF14660-55C3-8586-4BC5-EF06FD103338}"/>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BC83D31-0391-0E75-B16A-4B18D593A092}"/>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3154563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year</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Rectangle: Rounded Corners 11">
            <a:extLst>
              <a:ext uri="{FF2B5EF4-FFF2-40B4-BE49-F238E27FC236}">
                <a16:creationId xmlns:a16="http://schemas.microsoft.com/office/drawing/2014/main" id="{8C43BE4E-9938-4FBC-BE7F-4A933A8C72D4}"/>
              </a:ext>
            </a:extLst>
          </p:cNvPr>
          <p:cNvSpPr/>
          <p:nvPr/>
        </p:nvSpPr>
        <p:spPr>
          <a:xfrm>
            <a:off x="3465188" y="2145875"/>
            <a:ext cx="2241871" cy="1200330"/>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4A69C5-9D94-4E88-8BD8-115FBF99D8B6}"/>
              </a:ext>
            </a:extLst>
          </p:cNvPr>
          <p:cNvSpPr txBox="1"/>
          <p:nvPr/>
        </p:nvSpPr>
        <p:spPr>
          <a:xfrm>
            <a:off x="3466831" y="2145875"/>
            <a:ext cx="2302704" cy="1200329"/>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 minutes per locus </a:t>
            </a:r>
          </a:p>
          <a:p>
            <a:pPr algn="ctr"/>
            <a:r>
              <a:rPr lang="en-US" sz="2400" dirty="0">
                <a:solidFill>
                  <a:schemeClr val="bg1"/>
                </a:solidFill>
                <a:latin typeface="Source Sans Pro" panose="020B0503030403020204" pitchFamily="34" charset="0"/>
                <a:ea typeface="Source Sans Pro" panose="020B0503030403020204" pitchFamily="34" charset="0"/>
              </a:rPr>
              <a:t>(128 threads)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4" name="Title 1">
            <a:extLst>
              <a:ext uri="{FF2B5EF4-FFF2-40B4-BE49-F238E27FC236}">
                <a16:creationId xmlns:a16="http://schemas.microsoft.com/office/drawing/2014/main" id="{B9ACBF27-733C-4456-B371-940A6D6747D6}"/>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pic>
        <p:nvPicPr>
          <p:cNvPr id="16" name="Picture 15" descr="Shape&#10;&#10;Description automatically generated with medium confidence">
            <a:extLst>
              <a:ext uri="{FF2B5EF4-FFF2-40B4-BE49-F238E27FC236}">
                <a16:creationId xmlns:a16="http://schemas.microsoft.com/office/drawing/2014/main" id="{391ACA3F-B4B0-465C-5868-9A213C81D9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17" name="Rectangle: Rounded Corners 16">
            <a:extLst>
              <a:ext uri="{FF2B5EF4-FFF2-40B4-BE49-F238E27FC236}">
                <a16:creationId xmlns:a16="http://schemas.microsoft.com/office/drawing/2014/main" id="{78266A0B-7193-A59F-5B07-1A9D1CA42025}"/>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89D873-548F-EBAD-F315-9CD8651EBADA}"/>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Tree>
    <p:extLst>
      <p:ext uri="{BB962C8B-B14F-4D97-AF65-F5344CB8AC3E}">
        <p14:creationId xmlns:p14="http://schemas.microsoft.com/office/powerpoint/2010/main" val="1137988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Shape&#10;&#10;Description automatically generated with medium confidence">
            <a:extLst>
              <a:ext uri="{FF2B5EF4-FFF2-40B4-BE49-F238E27FC236}">
                <a16:creationId xmlns:a16="http://schemas.microsoft.com/office/drawing/2014/main" id="{D4E0D807-6CD2-38B2-B102-C44D642B71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135" y="3166906"/>
            <a:ext cx="675106" cy="890862"/>
          </a:xfrm>
          <a:prstGeom prst="rect">
            <a:avLst/>
          </a:prstGeom>
        </p:spPr>
      </p:pic>
      <p:sp>
        <p:nvSpPr>
          <p:cNvPr id="22" name="Rectangle: Rounded Corners 21">
            <a:extLst>
              <a:ext uri="{FF2B5EF4-FFF2-40B4-BE49-F238E27FC236}">
                <a16:creationId xmlns:a16="http://schemas.microsoft.com/office/drawing/2014/main" id="{9DE90761-81AE-8D0F-3AF4-66F1897FF931}"/>
              </a:ext>
            </a:extLst>
          </p:cNvPr>
          <p:cNvSpPr/>
          <p:nvPr/>
        </p:nvSpPr>
        <p:spPr>
          <a:xfrm>
            <a:off x="720590" y="3098824"/>
            <a:ext cx="1007017" cy="1001862"/>
          </a:xfrm>
          <a:prstGeom prst="roundRect">
            <a:avLst/>
          </a:prstGeom>
          <a:no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13C238-342A-5F92-9E8E-B1D5B80E5C9B}"/>
              </a:ext>
            </a:extLst>
          </p:cNvPr>
          <p:cNvSpPr txBox="1"/>
          <p:nvPr/>
        </p:nvSpPr>
        <p:spPr>
          <a:xfrm>
            <a:off x="672688" y="2822850"/>
            <a:ext cx="1214960" cy="246221"/>
          </a:xfrm>
          <a:prstGeom prst="rect">
            <a:avLst/>
          </a:prstGeom>
          <a:noFill/>
        </p:spPr>
        <p:txBody>
          <a:bodyPr wrap="square" rtlCol="0">
            <a:spAutoFit/>
          </a:bodyPr>
          <a:lstStyle/>
          <a:p>
            <a:pPr algn="ctr"/>
            <a:r>
              <a:rPr lang="en-US" sz="1000" i="1" dirty="0" err="1">
                <a:solidFill>
                  <a:schemeClr val="tx1">
                    <a:lumMod val="75000"/>
                    <a:lumOff val="25000"/>
                  </a:schemeClr>
                </a:solidFill>
                <a:latin typeface="Source Sans Pro" panose="020B0503030403020204" pitchFamily="34" charset="0"/>
                <a:ea typeface="Source Sans Pro" panose="020B0503030403020204" pitchFamily="34" charset="0"/>
              </a:rPr>
              <a:t>Sackton</a:t>
            </a:r>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 et al. 2019</a:t>
            </a:r>
          </a:p>
        </p:txBody>
      </p:sp>
      <p:sp>
        <p:nvSpPr>
          <p:cNvPr id="16" name="Title 1">
            <a:extLst>
              <a:ext uri="{FF2B5EF4-FFF2-40B4-BE49-F238E27FC236}">
                <a16:creationId xmlns:a16="http://schemas.microsoft.com/office/drawing/2014/main" id="{2A1CE8C8-4A07-4D25-B296-99DB1F74AF36}"/>
              </a:ext>
            </a:extLst>
          </p:cNvPr>
          <p:cNvSpPr>
            <a:spLocks noGrp="1"/>
          </p:cNvSpPr>
          <p:nvPr>
            <p:ph type="title"/>
          </p:nvPr>
        </p:nvSpPr>
        <p:spPr>
          <a:xfrm>
            <a:off x="2300198" y="114751"/>
            <a:ext cx="6215151" cy="994172"/>
          </a:xfrm>
        </p:spPr>
        <p:txBody>
          <a:bodyPr>
            <a:noAutofit/>
          </a:bodyPr>
          <a:lstStyle/>
          <a:p>
            <a:r>
              <a:rPr lang="en-US" sz="2800" dirty="0"/>
              <a:t>Runtime for Bayesian phylogenetic inference can be exorbitant</a:t>
            </a:r>
          </a:p>
        </p:txBody>
      </p:sp>
      <p:cxnSp>
        <p:nvCxnSpPr>
          <p:cNvPr id="45" name="Straight Arrow Connector 44">
            <a:extLst>
              <a:ext uri="{FF2B5EF4-FFF2-40B4-BE49-F238E27FC236}">
                <a16:creationId xmlns:a16="http://schemas.microsoft.com/office/drawing/2014/main" id="{A7B3492A-1684-4049-878D-ED9B92647BF8}"/>
              </a:ext>
            </a:extLst>
          </p:cNvPr>
          <p:cNvCxnSpPr>
            <a:cxnSpLocks/>
          </p:cNvCxnSpPr>
          <p:nvPr/>
        </p:nvCxnSpPr>
        <p:spPr>
          <a:xfrm>
            <a:off x="2519278" y="264704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144" y="92313"/>
            <a:ext cx="1917513" cy="1181077"/>
          </a:xfrm>
          <a:prstGeom prst="rect">
            <a:avLst/>
          </a:prstGeom>
        </p:spPr>
      </p:pic>
      <p:sp>
        <p:nvSpPr>
          <p:cNvPr id="24" name="Rectangle: Rounded Corners 23">
            <a:extLst>
              <a:ext uri="{FF2B5EF4-FFF2-40B4-BE49-F238E27FC236}">
                <a16:creationId xmlns:a16="http://schemas.microsoft.com/office/drawing/2014/main" id="{87F4C2DC-7E63-465C-9AB5-996EF21A606D}"/>
              </a:ext>
            </a:extLst>
          </p:cNvPr>
          <p:cNvSpPr/>
          <p:nvPr/>
        </p:nvSpPr>
        <p:spPr>
          <a:xfrm>
            <a:off x="159233" y="2416214"/>
            <a:ext cx="2241871" cy="461665"/>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96A5628-EEDC-4A2E-A0FF-2A369502773E}"/>
              </a:ext>
            </a:extLst>
          </p:cNvPr>
          <p:cNvSpPr txBox="1"/>
          <p:nvPr/>
        </p:nvSpPr>
        <p:spPr>
          <a:xfrm>
            <a:off x="170591" y="2416214"/>
            <a:ext cx="2224833"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284,000 loci</a:t>
            </a:r>
            <a:endParaRPr lang="en-US" sz="2800" dirty="0">
              <a:solidFill>
                <a:schemeClr val="bg1"/>
              </a:solidFill>
              <a:latin typeface="Source Sans Pro" panose="020B0503030403020204" pitchFamily="34" charset="0"/>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477DD44C-FB9B-416E-A209-DB7761BFF276}"/>
              </a:ext>
            </a:extLst>
          </p:cNvPr>
          <p:cNvCxnSpPr>
            <a:cxnSpLocks/>
          </p:cNvCxnSpPr>
          <p:nvPr/>
        </p:nvCxnSpPr>
        <p:spPr>
          <a:xfrm>
            <a:off x="5859311" y="2652437"/>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173B713-1281-4F41-9756-A41119B4323E}"/>
              </a:ext>
            </a:extLst>
          </p:cNvPr>
          <p:cNvSpPr/>
          <p:nvPr/>
        </p:nvSpPr>
        <p:spPr>
          <a:xfrm>
            <a:off x="6822260" y="2429257"/>
            <a:ext cx="2241871" cy="461665"/>
          </a:xfrm>
          <a:prstGeom prst="roundRect">
            <a:avLst/>
          </a:prstGeom>
          <a:solidFill>
            <a:schemeClr val="accent2">
              <a:lumMod val="75000"/>
            </a:schemeClr>
          </a:solidFill>
          <a:ln>
            <a:solidFill>
              <a:schemeClr val="accent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B6B9CF-0738-44FC-95B4-78D07E7D9B0E}"/>
              </a:ext>
            </a:extLst>
          </p:cNvPr>
          <p:cNvSpPr txBox="1"/>
          <p:nvPr/>
        </p:nvSpPr>
        <p:spPr>
          <a:xfrm>
            <a:off x="6778466" y="2429257"/>
            <a:ext cx="2302704" cy="461665"/>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1 year</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2" name="Rectangle: Rounded Corners 11">
            <a:extLst>
              <a:ext uri="{FF2B5EF4-FFF2-40B4-BE49-F238E27FC236}">
                <a16:creationId xmlns:a16="http://schemas.microsoft.com/office/drawing/2014/main" id="{8C43BE4E-9938-4FBC-BE7F-4A933A8C72D4}"/>
              </a:ext>
            </a:extLst>
          </p:cNvPr>
          <p:cNvSpPr/>
          <p:nvPr/>
        </p:nvSpPr>
        <p:spPr>
          <a:xfrm>
            <a:off x="3465188" y="2145875"/>
            <a:ext cx="2241871" cy="1200330"/>
          </a:xfrm>
          <a:prstGeom prst="roundRect">
            <a:avLst/>
          </a:prstGeom>
          <a:solidFill>
            <a:schemeClr val="accent5">
              <a:lumMod val="75000"/>
            </a:schemeClr>
          </a:solidFill>
          <a:ln>
            <a:solidFill>
              <a:schemeClr val="accent5">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4A69C5-9D94-4E88-8BD8-115FBF99D8B6}"/>
              </a:ext>
            </a:extLst>
          </p:cNvPr>
          <p:cNvSpPr txBox="1"/>
          <p:nvPr/>
        </p:nvSpPr>
        <p:spPr>
          <a:xfrm>
            <a:off x="3466831" y="2145875"/>
            <a:ext cx="2302704" cy="1200329"/>
          </a:xfrm>
          <a:prstGeom prst="rect">
            <a:avLst/>
          </a:prstGeom>
          <a:noFill/>
        </p:spPr>
        <p:txBody>
          <a:bodyPr wrap="square" rtlCol="0">
            <a:spAutoFit/>
          </a:bodyPr>
          <a:lstStyle/>
          <a:p>
            <a:pPr algn="ctr"/>
            <a:r>
              <a:rPr lang="en-US" sz="2400" dirty="0">
                <a:solidFill>
                  <a:schemeClr val="bg1"/>
                </a:solidFill>
                <a:latin typeface="Source Sans Pro" panose="020B0503030403020204" pitchFamily="34" charset="0"/>
                <a:ea typeface="Source Sans Pro" panose="020B0503030403020204" pitchFamily="34" charset="0"/>
              </a:rPr>
              <a:t>2 minutes per locus </a:t>
            </a:r>
          </a:p>
          <a:p>
            <a:pPr algn="ctr"/>
            <a:r>
              <a:rPr lang="en-US" sz="2400" dirty="0">
                <a:solidFill>
                  <a:schemeClr val="bg1"/>
                </a:solidFill>
                <a:latin typeface="Source Sans Pro" panose="020B0503030403020204" pitchFamily="34" charset="0"/>
                <a:ea typeface="Source Sans Pro" panose="020B0503030403020204" pitchFamily="34" charset="0"/>
              </a:rPr>
              <a:t>(128 threads)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14" name="Rectangle 13">
            <a:extLst>
              <a:ext uri="{FF2B5EF4-FFF2-40B4-BE49-F238E27FC236}">
                <a16:creationId xmlns:a16="http://schemas.microsoft.com/office/drawing/2014/main" id="{4E0C7894-FF97-425F-BBFC-9DADE72070FC}"/>
              </a:ext>
            </a:extLst>
          </p:cNvPr>
          <p:cNvSpPr/>
          <p:nvPr/>
        </p:nvSpPr>
        <p:spPr>
          <a:xfrm>
            <a:off x="0" y="0"/>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4067A2D-5404-498D-B8E5-041C721DF042}"/>
              </a:ext>
            </a:extLst>
          </p:cNvPr>
          <p:cNvSpPr txBox="1"/>
          <p:nvPr/>
        </p:nvSpPr>
        <p:spPr>
          <a:xfrm>
            <a:off x="0" y="2107089"/>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Some algorithms are inherently computationally intensive</a:t>
            </a:r>
          </a:p>
        </p:txBody>
      </p:sp>
    </p:spTree>
    <p:extLst>
      <p:ext uri="{BB962C8B-B14F-4D97-AF65-F5344CB8AC3E}">
        <p14:creationId xmlns:p14="http://schemas.microsoft.com/office/powerpoint/2010/main" val="1247762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spTree>
    <p:extLst>
      <p:ext uri="{BB962C8B-B14F-4D97-AF65-F5344CB8AC3E}">
        <p14:creationId xmlns:p14="http://schemas.microsoft.com/office/powerpoint/2010/main" val="3805795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spTree>
    <p:extLst>
      <p:ext uri="{BB962C8B-B14F-4D97-AF65-F5344CB8AC3E}">
        <p14:creationId xmlns:p14="http://schemas.microsoft.com/office/powerpoint/2010/main" val="2246592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721879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3218562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spTree>
    <p:extLst>
      <p:ext uri="{BB962C8B-B14F-4D97-AF65-F5344CB8AC3E}">
        <p14:creationId xmlns:p14="http://schemas.microsoft.com/office/powerpoint/2010/main" val="15140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8B36-5125-256A-3DE8-EE4CD8D499C1}"/>
              </a:ext>
            </a:extLst>
          </p:cNvPr>
          <p:cNvSpPr>
            <a:spLocks noGrp="1"/>
          </p:cNvSpPr>
          <p:nvPr>
            <p:ph type="title"/>
          </p:nvPr>
        </p:nvSpPr>
        <p:spPr/>
        <p:txBody>
          <a:bodyPr/>
          <a:lstStyle/>
          <a:p>
            <a:r>
              <a:rPr lang="en-US" dirty="0"/>
              <a:t>Read mapping has drawbacks</a:t>
            </a:r>
          </a:p>
        </p:txBody>
      </p:sp>
      <p:sp>
        <p:nvSpPr>
          <p:cNvPr id="3" name="Content Placeholder 2">
            <a:extLst>
              <a:ext uri="{FF2B5EF4-FFF2-40B4-BE49-F238E27FC236}">
                <a16:creationId xmlns:a16="http://schemas.microsoft.com/office/drawing/2014/main" id="{9CF5DDB0-FC78-74D4-1D75-CC87B4D5E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629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solidFill>
                      <a:schemeClr val="accent4"/>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tc>
                  <a:txBody>
                    <a:bodyPr/>
                    <a:lstStyle/>
                    <a:p>
                      <a:r>
                        <a:rPr lang="en-US" dirty="0"/>
                        <a:t>G</a:t>
                      </a:r>
                    </a:p>
                  </a:txBody>
                  <a:tcPr>
                    <a:solidFill>
                      <a:schemeClr val="accent3"/>
                    </a:solidFill>
                  </a:tcPr>
                </a:tc>
                <a:tc>
                  <a:txBody>
                    <a:bodyPr/>
                    <a:lstStyle/>
                    <a:p>
                      <a:r>
                        <a:rPr lang="en-US" dirty="0"/>
                        <a:t>G</a:t>
                      </a:r>
                    </a:p>
                  </a:txBody>
                  <a:tcPr>
                    <a:solidFill>
                      <a:schemeClr val="accent3"/>
                    </a:solidFill>
                  </a:tcPr>
                </a:tc>
                <a:tc>
                  <a:txBody>
                    <a:bodyPr/>
                    <a:lstStyle/>
                    <a:p>
                      <a:r>
                        <a:rPr lang="en-US" dirty="0"/>
                        <a:t>T</a:t>
                      </a:r>
                    </a:p>
                  </a:txBody>
                  <a:tcPr>
                    <a:solidFill>
                      <a:schemeClr val="accent6"/>
                    </a:solid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solidFill>
                      <a:schemeClr val="accent4"/>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G</a:t>
                      </a:r>
                    </a:p>
                  </a:txBody>
                  <a:tcPr>
                    <a:solidFill>
                      <a:schemeClr val="accent3"/>
                    </a:solidFill>
                  </a:tcPr>
                </a:tc>
                <a:tc>
                  <a:txBody>
                    <a:bodyPr/>
                    <a:lstStyle/>
                    <a:p>
                      <a:r>
                        <a:rPr lang="en-US" dirty="0"/>
                        <a:t>T</a:t>
                      </a:r>
                    </a:p>
                  </a:txBody>
                  <a:tcPr>
                    <a:solidFill>
                      <a:schemeClr val="accent6"/>
                    </a:solid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solidFill>
                      <a:schemeClr val="accent4"/>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G</a:t>
                      </a:r>
                    </a:p>
                  </a:txBody>
                  <a:tcPr>
                    <a:solidFill>
                      <a:schemeClr val="accent3"/>
                    </a:solidFill>
                  </a:tcPr>
                </a:tc>
                <a:tc>
                  <a:txBody>
                    <a:bodyPr/>
                    <a:lstStyle/>
                    <a:p>
                      <a:r>
                        <a:rPr lang="en-US" dirty="0"/>
                        <a:t>T</a:t>
                      </a:r>
                    </a:p>
                  </a:txBody>
                  <a:tcPr>
                    <a:solidFill>
                      <a:schemeClr val="accent6"/>
                    </a:solid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solidFill>
                      <a:schemeClr val="accent4"/>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extLst>
                  <a:ext uri="{0D108BD9-81ED-4DB2-BD59-A6C34878D82A}">
                    <a16:rowId xmlns:a16="http://schemas.microsoft.com/office/drawing/2014/main" val="1197566919"/>
                  </a:ext>
                </a:extLst>
              </a:tr>
            </a:tbl>
          </a:graphicData>
        </a:graphic>
      </p:graphicFrame>
    </p:spTree>
    <p:extLst>
      <p:ext uri="{BB962C8B-B14F-4D97-AF65-F5344CB8AC3E}">
        <p14:creationId xmlns:p14="http://schemas.microsoft.com/office/powerpoint/2010/main" val="875966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extLst>
              <p:ext uri="{D42A27DB-BD31-4B8C-83A1-F6EECF244321}">
                <p14:modId xmlns:p14="http://schemas.microsoft.com/office/powerpoint/2010/main" val="2204772735"/>
              </p:ext>
            </p:extLst>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noFill/>
                  </a:tcPr>
                </a:tc>
                <a:tc>
                  <a:txBody>
                    <a:bodyPr/>
                    <a:lstStyle/>
                    <a:p>
                      <a:r>
                        <a:rPr lang="en-US" dirty="0"/>
                        <a:t>A</a:t>
                      </a:r>
                    </a:p>
                  </a:txBody>
                  <a:tcPr>
                    <a:solidFill>
                      <a:schemeClr val="accent4"/>
                    </a:solidFill>
                  </a:tcPr>
                </a:tc>
                <a:tc>
                  <a:txBody>
                    <a:bodyPr/>
                    <a:lstStyle/>
                    <a:p>
                      <a:r>
                        <a:rPr lang="en-US" dirty="0"/>
                        <a:t>G</a:t>
                      </a:r>
                    </a:p>
                  </a:txBody>
                  <a:tcPr>
                    <a:no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A</a:t>
                      </a:r>
                    </a:p>
                  </a:txBody>
                  <a:tcPr>
                    <a:noFill/>
                  </a:tcPr>
                </a:tc>
                <a:tc>
                  <a:txBody>
                    <a:bodyPr/>
                    <a:lstStyle/>
                    <a:p>
                      <a:r>
                        <a:rPr lang="en-US" dirty="0"/>
                        <a:t>T</a:t>
                      </a:r>
                    </a:p>
                  </a:txBody>
                  <a:tcPr>
                    <a:noFill/>
                  </a:tcPr>
                </a:tc>
                <a:tc>
                  <a:txBody>
                    <a:bodyPr/>
                    <a:lstStyle/>
                    <a:p>
                      <a:r>
                        <a:rPr lang="en-US" dirty="0"/>
                        <a:t>A</a:t>
                      </a:r>
                    </a:p>
                  </a:txBody>
                  <a:tcPr>
                    <a:solidFill>
                      <a:schemeClr val="accent4"/>
                    </a:solidFill>
                  </a:tcPr>
                </a:tc>
                <a:tc>
                  <a:txBody>
                    <a:bodyPr/>
                    <a:lstStyle/>
                    <a:p>
                      <a:r>
                        <a:rPr lang="en-US" dirty="0"/>
                        <a:t>T</a:t>
                      </a:r>
                    </a:p>
                  </a:txBody>
                  <a:tcPr>
                    <a:no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noFill/>
                  </a:tcPr>
                </a:tc>
                <a:tc>
                  <a:txBody>
                    <a:bodyPr/>
                    <a:lstStyle/>
                    <a:p>
                      <a:r>
                        <a:rPr lang="en-US" dirty="0"/>
                        <a:t>C</a:t>
                      </a:r>
                    </a:p>
                  </a:txBody>
                  <a:tcPr>
                    <a:solidFill>
                      <a:schemeClr val="accent5"/>
                    </a:solidFill>
                  </a:tcPr>
                </a:tc>
                <a:tc>
                  <a:txBody>
                    <a:bodyPr/>
                    <a:lstStyle/>
                    <a:p>
                      <a:r>
                        <a:rPr lang="en-US" dirty="0"/>
                        <a:t>T</a:t>
                      </a:r>
                    </a:p>
                  </a:txBody>
                  <a:tcPr>
                    <a:no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T</a:t>
                      </a:r>
                    </a:p>
                  </a:txBody>
                  <a:tcPr>
                    <a:noFill/>
                  </a:tcPr>
                </a:tc>
                <a:tc>
                  <a:txBody>
                    <a:bodyPr/>
                    <a:lstStyle/>
                    <a:p>
                      <a:r>
                        <a:rPr lang="en-US" dirty="0"/>
                        <a:t>C</a:t>
                      </a:r>
                    </a:p>
                  </a:txBody>
                  <a:tcPr>
                    <a:solidFill>
                      <a:schemeClr val="accent5"/>
                    </a:solidFill>
                  </a:tcPr>
                </a:tc>
                <a:tc>
                  <a:txBody>
                    <a:bodyPr/>
                    <a:lstStyle/>
                    <a:p>
                      <a:r>
                        <a:rPr lang="en-US" dirty="0"/>
                        <a:t>G</a:t>
                      </a:r>
                    </a:p>
                  </a:txBody>
                  <a:tcPr>
                    <a:noFill/>
                  </a:tcPr>
                </a:tc>
                <a:tc>
                  <a:txBody>
                    <a:bodyPr/>
                    <a:lstStyle/>
                    <a:p>
                      <a:r>
                        <a:rPr lang="en-US" dirty="0"/>
                        <a:t>G</a:t>
                      </a:r>
                    </a:p>
                  </a:txBody>
                  <a:tcPr>
                    <a:noFill/>
                  </a:tcPr>
                </a:tc>
                <a:tc>
                  <a:txBody>
                    <a:bodyPr/>
                    <a:lstStyle/>
                    <a:p>
                      <a:r>
                        <a:rPr lang="en-US" dirty="0"/>
                        <a:t>A</a:t>
                      </a:r>
                    </a:p>
                  </a:txBody>
                  <a:tcPr>
                    <a:noFill/>
                  </a:tcPr>
                </a:tc>
                <a:extLst>
                  <a:ext uri="{0D108BD9-81ED-4DB2-BD59-A6C34878D82A}">
                    <a16:rowId xmlns:a16="http://schemas.microsoft.com/office/drawing/2014/main" val="1197566919"/>
                  </a:ext>
                </a:extLst>
              </a:tr>
            </a:tbl>
          </a:graphicData>
        </a:graphic>
      </p:graphicFrame>
      <p:cxnSp>
        <p:nvCxnSpPr>
          <p:cNvPr id="19" name="Straight Arrow Connector 18">
            <a:extLst>
              <a:ext uri="{FF2B5EF4-FFF2-40B4-BE49-F238E27FC236}">
                <a16:creationId xmlns:a16="http://schemas.microsoft.com/office/drawing/2014/main" id="{AE12A63A-FCAC-4512-BF65-4B17F3773275}"/>
              </a:ext>
            </a:extLst>
          </p:cNvPr>
          <p:cNvCxnSpPr>
            <a:cxnSpLocks/>
          </p:cNvCxnSpPr>
          <p:nvPr/>
        </p:nvCxnSpPr>
        <p:spPr>
          <a:xfrm flipH="1" flipV="1">
            <a:off x="2705410" y="3220279"/>
            <a:ext cx="1031696" cy="392519"/>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566BC0-DB6E-4ABE-9B3E-C4231E6C7EB6}"/>
              </a:ext>
            </a:extLst>
          </p:cNvPr>
          <p:cNvCxnSpPr>
            <a:cxnSpLocks/>
          </p:cNvCxnSpPr>
          <p:nvPr/>
        </p:nvCxnSpPr>
        <p:spPr>
          <a:xfrm flipH="1" flipV="1">
            <a:off x="2788637" y="3129407"/>
            <a:ext cx="2208372" cy="483390"/>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21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142860"/>
            <a:ext cx="2162125" cy="2077418"/>
            <a:chOff x="4214034" y="1225994"/>
            <a:chExt cx="2162125" cy="2077418"/>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1718835"/>
              <a:chOff x="4189957" y="1584577"/>
              <a:chExt cx="2162125" cy="1718835"/>
            </a:xfrm>
          </p:grpSpPr>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1718835"/>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135117"/>
            <a:ext cx="2162125" cy="2085161"/>
            <a:chOff x="6650365" y="1225994"/>
            <a:chExt cx="2162125" cy="2085161"/>
          </a:xfrm>
        </p:grpSpPr>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1726578"/>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extLst>
              <p:ext uri="{D42A27DB-BD31-4B8C-83A1-F6EECF244321}">
                <p14:modId xmlns:p14="http://schemas.microsoft.com/office/powerpoint/2010/main" val="1370931968"/>
              </p:ext>
            </p:extLst>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A</a:t>
                      </a:r>
                    </a:p>
                  </a:txBody>
                  <a:tcPr>
                    <a:noFill/>
                  </a:tcPr>
                </a:tc>
                <a:tc>
                  <a:txBody>
                    <a:bodyPr/>
                    <a:lstStyle/>
                    <a:p>
                      <a:r>
                        <a:rPr lang="en-US" dirty="0"/>
                        <a:t>T</a:t>
                      </a:r>
                    </a:p>
                  </a:txBody>
                  <a:tcPr>
                    <a:solidFill>
                      <a:schemeClr val="accent6"/>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T</a:t>
                      </a:r>
                    </a:p>
                  </a:txBody>
                  <a:tcPr>
                    <a:solidFill>
                      <a:schemeClr val="accent6"/>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A</a:t>
                      </a:r>
                    </a:p>
                  </a:txBody>
                  <a:tcPr>
                    <a:noFill/>
                  </a:tcPr>
                </a:tc>
                <a:extLst>
                  <a:ext uri="{0D108BD9-81ED-4DB2-BD59-A6C34878D82A}">
                    <a16:rowId xmlns:a16="http://schemas.microsoft.com/office/drawing/2014/main" val="1197566919"/>
                  </a:ext>
                </a:extLst>
              </a:tr>
            </a:tbl>
          </a:graphicData>
        </a:graphic>
      </p:graphicFrame>
      <p:cxnSp>
        <p:nvCxnSpPr>
          <p:cNvPr id="19" name="Straight Arrow Connector 18">
            <a:extLst>
              <a:ext uri="{FF2B5EF4-FFF2-40B4-BE49-F238E27FC236}">
                <a16:creationId xmlns:a16="http://schemas.microsoft.com/office/drawing/2014/main" id="{AE12A63A-FCAC-4512-BF65-4B17F3773275}"/>
              </a:ext>
            </a:extLst>
          </p:cNvPr>
          <p:cNvCxnSpPr>
            <a:cxnSpLocks/>
          </p:cNvCxnSpPr>
          <p:nvPr/>
        </p:nvCxnSpPr>
        <p:spPr>
          <a:xfrm flipH="1" flipV="1">
            <a:off x="2705410" y="3220279"/>
            <a:ext cx="1031696" cy="392519"/>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566BC0-DB6E-4ABE-9B3E-C4231E6C7EB6}"/>
              </a:ext>
            </a:extLst>
          </p:cNvPr>
          <p:cNvCxnSpPr>
            <a:cxnSpLocks/>
          </p:cNvCxnSpPr>
          <p:nvPr/>
        </p:nvCxnSpPr>
        <p:spPr>
          <a:xfrm flipH="1" flipV="1">
            <a:off x="2788637" y="3129407"/>
            <a:ext cx="2208372" cy="483390"/>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2AC5FE2-40FC-4DDE-9787-ABEA4CA5D347}"/>
              </a:ext>
            </a:extLst>
          </p:cNvPr>
          <p:cNvCxnSpPr>
            <a:cxnSpLocks/>
          </p:cNvCxnSpPr>
          <p:nvPr/>
        </p:nvCxnSpPr>
        <p:spPr>
          <a:xfrm flipV="1">
            <a:off x="4692445" y="3259266"/>
            <a:ext cx="31599" cy="353532"/>
          </a:xfrm>
          <a:prstGeom prst="straightConnector1">
            <a:avLst/>
          </a:prstGeom>
          <a:ln w="38100" cap="rnd">
            <a:solidFill>
              <a:srgbClr val="00206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492C5F6-A830-4842-B372-45C5BDB57844}"/>
              </a:ext>
            </a:extLst>
          </p:cNvPr>
          <p:cNvCxnSpPr>
            <a:cxnSpLocks/>
          </p:cNvCxnSpPr>
          <p:nvPr/>
        </p:nvCxnSpPr>
        <p:spPr>
          <a:xfrm flipV="1">
            <a:off x="5325774" y="3157804"/>
            <a:ext cx="1171236" cy="454994"/>
          </a:xfrm>
          <a:prstGeom prst="straightConnector1">
            <a:avLst/>
          </a:prstGeom>
          <a:ln w="38100" cap="rnd">
            <a:solidFill>
              <a:srgbClr val="002060"/>
            </a:solidFill>
            <a:tailEnd type="arrow"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409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135117"/>
            <a:ext cx="2162125" cy="2085161"/>
            <a:chOff x="1777702" y="1218251"/>
            <a:chExt cx="2162125" cy="2085161"/>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1718835"/>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Table 5">
            <a:extLst>
              <a:ext uri="{FF2B5EF4-FFF2-40B4-BE49-F238E27FC236}">
                <a16:creationId xmlns:a16="http://schemas.microsoft.com/office/drawing/2014/main" id="{FAB08E1A-6A40-4566-B991-9D7C172AB663}"/>
              </a:ext>
            </a:extLst>
          </p:cNvPr>
          <p:cNvGraphicFramePr>
            <a:graphicFrameLocks noGrp="1"/>
          </p:cNvGraphicFramePr>
          <p:nvPr>
            <p:extLst>
              <p:ext uri="{D42A27DB-BD31-4B8C-83A1-F6EECF244321}">
                <p14:modId xmlns:p14="http://schemas.microsoft.com/office/powerpoint/2010/main" val="1757205725"/>
              </p:ext>
            </p:extLst>
          </p:nvPr>
        </p:nvGraphicFramePr>
        <p:xfrm>
          <a:off x="3049975" y="3612798"/>
          <a:ext cx="3044049" cy="1478280"/>
        </p:xfrm>
        <a:graphic>
          <a:graphicData uri="http://schemas.openxmlformats.org/drawingml/2006/table">
            <a:tbl>
              <a:tblPr firstRow="1" bandRow="1">
                <a:tableStyleId>{5940675A-B579-460E-94D1-54222C63F5DA}</a:tableStyleId>
              </a:tblPr>
              <a:tblGrid>
                <a:gridCol w="559196">
                  <a:extLst>
                    <a:ext uri="{9D8B030D-6E8A-4147-A177-3AD203B41FA5}">
                      <a16:colId xmlns:a16="http://schemas.microsoft.com/office/drawing/2014/main" val="3542239607"/>
                    </a:ext>
                  </a:extLst>
                </a:gridCol>
                <a:gridCol w="308581">
                  <a:extLst>
                    <a:ext uri="{9D8B030D-6E8A-4147-A177-3AD203B41FA5}">
                      <a16:colId xmlns:a16="http://schemas.microsoft.com/office/drawing/2014/main" val="1435938802"/>
                    </a:ext>
                  </a:extLst>
                </a:gridCol>
                <a:gridCol w="310896">
                  <a:extLst>
                    <a:ext uri="{9D8B030D-6E8A-4147-A177-3AD203B41FA5}">
                      <a16:colId xmlns:a16="http://schemas.microsoft.com/office/drawing/2014/main" val="1935438819"/>
                    </a:ext>
                  </a:extLst>
                </a:gridCol>
                <a:gridCol w="310896">
                  <a:extLst>
                    <a:ext uri="{9D8B030D-6E8A-4147-A177-3AD203B41FA5}">
                      <a16:colId xmlns:a16="http://schemas.microsoft.com/office/drawing/2014/main" val="2458774378"/>
                    </a:ext>
                  </a:extLst>
                </a:gridCol>
                <a:gridCol w="310896">
                  <a:extLst>
                    <a:ext uri="{9D8B030D-6E8A-4147-A177-3AD203B41FA5}">
                      <a16:colId xmlns:a16="http://schemas.microsoft.com/office/drawing/2014/main" val="2027767931"/>
                    </a:ext>
                  </a:extLst>
                </a:gridCol>
                <a:gridCol w="310896">
                  <a:extLst>
                    <a:ext uri="{9D8B030D-6E8A-4147-A177-3AD203B41FA5}">
                      <a16:colId xmlns:a16="http://schemas.microsoft.com/office/drawing/2014/main" val="445628657"/>
                    </a:ext>
                  </a:extLst>
                </a:gridCol>
                <a:gridCol w="310896">
                  <a:extLst>
                    <a:ext uri="{9D8B030D-6E8A-4147-A177-3AD203B41FA5}">
                      <a16:colId xmlns:a16="http://schemas.microsoft.com/office/drawing/2014/main" val="1236726768"/>
                    </a:ext>
                  </a:extLst>
                </a:gridCol>
                <a:gridCol w="310896">
                  <a:extLst>
                    <a:ext uri="{9D8B030D-6E8A-4147-A177-3AD203B41FA5}">
                      <a16:colId xmlns:a16="http://schemas.microsoft.com/office/drawing/2014/main" val="3526024223"/>
                    </a:ext>
                  </a:extLst>
                </a:gridCol>
                <a:gridCol w="310896">
                  <a:extLst>
                    <a:ext uri="{9D8B030D-6E8A-4147-A177-3AD203B41FA5}">
                      <a16:colId xmlns:a16="http://schemas.microsoft.com/office/drawing/2014/main" val="684725522"/>
                    </a:ext>
                  </a:extLst>
                </a:gridCol>
              </a:tblGrid>
              <a:tr h="370840">
                <a:tc>
                  <a:txBody>
                    <a:bodyPr/>
                    <a:lstStyle/>
                    <a:p>
                      <a:pPr algn="ctr"/>
                      <a:r>
                        <a:rPr lang="en-US" b="1" dirty="0"/>
                        <a:t>A</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A</a:t>
                      </a:r>
                    </a:p>
                  </a:txBody>
                  <a:tcPr>
                    <a:solidFill>
                      <a:schemeClr val="accent4"/>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499245188"/>
                  </a:ext>
                </a:extLst>
              </a:tr>
              <a:tr h="329155">
                <a:tc>
                  <a:txBody>
                    <a:bodyPr/>
                    <a:lstStyle/>
                    <a:p>
                      <a:pPr algn="ctr"/>
                      <a:r>
                        <a:rPr lang="en-US" b="1" dirty="0"/>
                        <a:t>B</a:t>
                      </a:r>
                    </a:p>
                  </a:txBody>
                  <a:tcPr anchor="ctr"/>
                </a:tc>
                <a:tc>
                  <a:txBody>
                    <a:bodyPr/>
                    <a:lstStyle/>
                    <a:p>
                      <a:pPr algn="ctr"/>
                      <a:r>
                        <a:rPr lang="en-US" dirty="0"/>
                        <a:t>G</a:t>
                      </a:r>
                    </a:p>
                  </a:txBody>
                  <a:tcPr anchor="ctr">
                    <a:solidFill>
                      <a:schemeClr val="accent3"/>
                    </a:solidFill>
                  </a:tcPr>
                </a:tc>
                <a:tc>
                  <a:txBody>
                    <a:bodyPr/>
                    <a:lstStyle/>
                    <a:p>
                      <a:r>
                        <a:rPr lang="en-US" dirty="0"/>
                        <a:t>A</a:t>
                      </a:r>
                    </a:p>
                  </a:txBody>
                  <a:tcPr>
                    <a:noFill/>
                  </a:tcPr>
                </a:tc>
                <a:tc>
                  <a:txBody>
                    <a:bodyPr/>
                    <a:lstStyle/>
                    <a:p>
                      <a:r>
                        <a:rPr lang="en-US" dirty="0"/>
                        <a:t>A</a:t>
                      </a:r>
                    </a:p>
                  </a:txBody>
                  <a:tcPr>
                    <a:noFill/>
                  </a:tcPr>
                </a:tc>
                <a:tc>
                  <a:txBody>
                    <a:bodyPr/>
                    <a:lstStyle/>
                    <a:p>
                      <a:r>
                        <a:rPr lang="en-US" dirty="0"/>
                        <a:t>T</a:t>
                      </a:r>
                    </a:p>
                  </a:txBody>
                  <a:tcPr>
                    <a:solidFill>
                      <a:schemeClr val="accent6"/>
                    </a:solidFill>
                  </a:tcPr>
                </a:tc>
                <a:tc>
                  <a:txBody>
                    <a:bodyPr/>
                    <a:lstStyle/>
                    <a:p>
                      <a:r>
                        <a:rPr lang="en-US" dirty="0"/>
                        <a:t>A</a:t>
                      </a:r>
                    </a:p>
                  </a:txBody>
                  <a:tcPr>
                    <a:solidFill>
                      <a:schemeClr val="accent4"/>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2220756379"/>
                  </a:ext>
                </a:extLst>
              </a:tr>
              <a:tr h="370840">
                <a:tc>
                  <a:txBody>
                    <a:bodyPr/>
                    <a:lstStyle/>
                    <a:p>
                      <a:pPr algn="ctr"/>
                      <a:r>
                        <a:rPr lang="en-US" b="1" dirty="0"/>
                        <a:t>C</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G</a:t>
                      </a:r>
                    </a:p>
                  </a:txBody>
                  <a:tcPr>
                    <a:solidFill>
                      <a:schemeClr val="accent3"/>
                    </a:solidFill>
                  </a:tcPr>
                </a:tc>
                <a:tc>
                  <a:txBody>
                    <a:bodyPr/>
                    <a:lstStyle/>
                    <a:p>
                      <a:r>
                        <a:rPr lang="en-US" dirty="0"/>
                        <a:t>C</a:t>
                      </a:r>
                    </a:p>
                  </a:txBody>
                  <a:tcPr>
                    <a:solidFill>
                      <a:schemeClr val="accent5"/>
                    </a:solidFill>
                  </a:tcPr>
                </a:tc>
                <a:tc>
                  <a:txBody>
                    <a:bodyPr/>
                    <a:lstStyle/>
                    <a:p>
                      <a:r>
                        <a:rPr lang="en-US" dirty="0"/>
                        <a:t>T</a:t>
                      </a:r>
                    </a:p>
                  </a:txBody>
                  <a:tcPr>
                    <a:solidFill>
                      <a:schemeClr val="accent6"/>
                    </a:solidFill>
                  </a:tcPr>
                </a:tc>
                <a:tc>
                  <a:txBody>
                    <a:bodyPr/>
                    <a:lstStyle/>
                    <a:p>
                      <a:r>
                        <a:rPr lang="en-US" dirty="0"/>
                        <a:t>G</a:t>
                      </a:r>
                    </a:p>
                  </a:txBody>
                  <a:tcPr>
                    <a:noFill/>
                  </a:tcPr>
                </a:tc>
                <a:tc>
                  <a:txBody>
                    <a:bodyPr/>
                    <a:lstStyle/>
                    <a:p>
                      <a:r>
                        <a:rPr lang="en-US" dirty="0"/>
                        <a:t>T</a:t>
                      </a:r>
                    </a:p>
                  </a:txBody>
                  <a:tcPr>
                    <a:noFill/>
                  </a:tcPr>
                </a:tc>
                <a:extLst>
                  <a:ext uri="{0D108BD9-81ED-4DB2-BD59-A6C34878D82A}">
                    <a16:rowId xmlns:a16="http://schemas.microsoft.com/office/drawing/2014/main" val="168478232"/>
                  </a:ext>
                </a:extLst>
              </a:tr>
              <a:tr h="370840">
                <a:tc>
                  <a:txBody>
                    <a:bodyPr/>
                    <a:lstStyle/>
                    <a:p>
                      <a:pPr algn="ctr"/>
                      <a:r>
                        <a:rPr lang="en-US" b="1" dirty="0"/>
                        <a:t>D</a:t>
                      </a:r>
                    </a:p>
                  </a:txBody>
                  <a:tcPr anchor="ctr"/>
                </a:tc>
                <a:tc>
                  <a:txBody>
                    <a:bodyPr/>
                    <a:lstStyle/>
                    <a:p>
                      <a:pPr algn="ctr"/>
                      <a:r>
                        <a:rPr lang="en-US" dirty="0"/>
                        <a:t>T</a:t>
                      </a:r>
                    </a:p>
                  </a:txBody>
                  <a:tcPr anchor="ctr">
                    <a:solidFill>
                      <a:schemeClr val="accent6"/>
                    </a:solidFill>
                  </a:tcPr>
                </a:tc>
                <a:tc>
                  <a:txBody>
                    <a:bodyPr/>
                    <a:lstStyle/>
                    <a:p>
                      <a:r>
                        <a:rPr lang="en-US" dirty="0"/>
                        <a:t>A</a:t>
                      </a:r>
                    </a:p>
                  </a:txBody>
                  <a:tcPr>
                    <a:noFill/>
                  </a:tcPr>
                </a:tc>
                <a:tc>
                  <a:txBody>
                    <a:bodyPr/>
                    <a:lstStyle/>
                    <a:p>
                      <a:r>
                        <a:rPr lang="en-US" dirty="0"/>
                        <a:t>C</a:t>
                      </a:r>
                    </a:p>
                  </a:txBody>
                  <a:tcPr>
                    <a:noFill/>
                  </a:tcPr>
                </a:tc>
                <a:tc>
                  <a:txBody>
                    <a:bodyPr/>
                    <a:lstStyle/>
                    <a:p>
                      <a:r>
                        <a:rPr lang="en-US" dirty="0"/>
                        <a:t>T</a:t>
                      </a:r>
                    </a:p>
                  </a:txBody>
                  <a:tcPr>
                    <a:solidFill>
                      <a:schemeClr val="accent6"/>
                    </a:solidFill>
                  </a:tcPr>
                </a:tc>
                <a:tc>
                  <a:txBody>
                    <a:bodyPr/>
                    <a:lstStyle/>
                    <a:p>
                      <a:r>
                        <a:rPr lang="en-US" dirty="0"/>
                        <a:t>C</a:t>
                      </a:r>
                    </a:p>
                  </a:txBody>
                  <a:tcPr>
                    <a:solidFill>
                      <a:schemeClr val="accent5"/>
                    </a:solidFill>
                  </a:tcPr>
                </a:tc>
                <a:tc>
                  <a:txBody>
                    <a:bodyPr/>
                    <a:lstStyle/>
                    <a:p>
                      <a:r>
                        <a:rPr lang="en-US" dirty="0"/>
                        <a:t>G</a:t>
                      </a:r>
                    </a:p>
                  </a:txBody>
                  <a:tcPr>
                    <a:solidFill>
                      <a:schemeClr val="accent3"/>
                    </a:solidFill>
                  </a:tcPr>
                </a:tc>
                <a:tc>
                  <a:txBody>
                    <a:bodyPr/>
                    <a:lstStyle/>
                    <a:p>
                      <a:r>
                        <a:rPr lang="en-US" dirty="0"/>
                        <a:t>G</a:t>
                      </a:r>
                    </a:p>
                  </a:txBody>
                  <a:tcPr>
                    <a:noFill/>
                  </a:tcPr>
                </a:tc>
                <a:tc>
                  <a:txBody>
                    <a:bodyPr/>
                    <a:lstStyle/>
                    <a:p>
                      <a:r>
                        <a:rPr lang="en-US" dirty="0"/>
                        <a:t>A</a:t>
                      </a:r>
                    </a:p>
                  </a:txBody>
                  <a:tcPr>
                    <a:noFill/>
                  </a:tcPr>
                </a:tc>
                <a:extLst>
                  <a:ext uri="{0D108BD9-81ED-4DB2-BD59-A6C34878D82A}">
                    <a16:rowId xmlns:a16="http://schemas.microsoft.com/office/drawing/2014/main" val="1197566919"/>
                  </a:ext>
                </a:extLst>
              </a:tr>
            </a:tbl>
          </a:graphicData>
        </a:graphic>
      </p:graphicFrame>
      <p:cxnSp>
        <p:nvCxnSpPr>
          <p:cNvPr id="19" name="Straight Arrow Connector 18">
            <a:extLst>
              <a:ext uri="{FF2B5EF4-FFF2-40B4-BE49-F238E27FC236}">
                <a16:creationId xmlns:a16="http://schemas.microsoft.com/office/drawing/2014/main" id="{AE12A63A-FCAC-4512-BF65-4B17F3773275}"/>
              </a:ext>
            </a:extLst>
          </p:cNvPr>
          <p:cNvCxnSpPr>
            <a:cxnSpLocks/>
          </p:cNvCxnSpPr>
          <p:nvPr/>
        </p:nvCxnSpPr>
        <p:spPr>
          <a:xfrm flipH="1" flipV="1">
            <a:off x="2705410" y="3220279"/>
            <a:ext cx="1031696" cy="392519"/>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566BC0-DB6E-4ABE-9B3E-C4231E6C7EB6}"/>
              </a:ext>
            </a:extLst>
          </p:cNvPr>
          <p:cNvCxnSpPr>
            <a:cxnSpLocks/>
          </p:cNvCxnSpPr>
          <p:nvPr/>
        </p:nvCxnSpPr>
        <p:spPr>
          <a:xfrm flipH="1" flipV="1">
            <a:off x="2788637" y="3129407"/>
            <a:ext cx="2208372" cy="483390"/>
          </a:xfrm>
          <a:prstGeom prst="straightConnector1">
            <a:avLst/>
          </a:prstGeom>
          <a:ln w="38100" cap="rnd">
            <a:solidFill>
              <a:srgbClr val="920000"/>
            </a:solidFill>
            <a:tailEnd type="arrow" w="sm"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8BB5ECA-403D-4093-9021-BFE8CDEC9953}"/>
              </a:ext>
            </a:extLst>
          </p:cNvPr>
          <p:cNvGrpSpPr/>
          <p:nvPr/>
        </p:nvGrpSpPr>
        <p:grpSpPr>
          <a:xfrm>
            <a:off x="2938508" y="1940739"/>
            <a:ext cx="6359470" cy="677990"/>
            <a:chOff x="11539171" y="3405114"/>
            <a:chExt cx="19957614" cy="903987"/>
          </a:xfrm>
          <a:solidFill>
            <a:schemeClr val="accent4">
              <a:lumMod val="75000"/>
            </a:schemeClr>
          </a:solidFill>
        </p:grpSpPr>
        <p:sp>
          <p:nvSpPr>
            <p:cNvPr id="24" name="Rectangle: Rounded Corners 23">
              <a:extLst>
                <a:ext uri="{FF2B5EF4-FFF2-40B4-BE49-F238E27FC236}">
                  <a16:creationId xmlns:a16="http://schemas.microsoft.com/office/drawing/2014/main" id="{A5B9D7B3-DEF5-46C1-ADE2-2407CDEA930C}"/>
                </a:ext>
              </a:extLst>
            </p:cNvPr>
            <p:cNvSpPr/>
            <p:nvPr/>
          </p:nvSpPr>
          <p:spPr>
            <a:xfrm>
              <a:off x="12387785" y="3405114"/>
              <a:ext cx="17912827" cy="90398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28E780-0660-4380-91CA-7824A597CBEF}"/>
                    </a:ext>
                  </a:extLst>
                </p:cNvPr>
                <p:cNvSpPr txBox="1"/>
                <p:nvPr/>
              </p:nvSpPr>
              <p:spPr>
                <a:xfrm>
                  <a:off x="11539171" y="3491782"/>
                  <a:ext cx="19957614" cy="719513"/>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𝑠𝐶</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𝐹</m:t>
                            </m:r>
                          </m:e>
                          <m:sub>
                            <m:r>
                              <a:rPr lang="en-US" sz="1400" b="0" i="1" smtClean="0">
                                <a:solidFill>
                                  <a:schemeClr val="tx1"/>
                                </a:solidFill>
                                <a:latin typeface="Cambria Math" panose="02040503050406030204" pitchFamily="18" charset="0"/>
                              </a:rPr>
                              <m:t>𝑞𝑢𝑎𝑟𝑡𝑒𝑡</m:t>
                            </m:r>
                          </m:sub>
                        </m:sSub>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𝑁𝑢𝑚𝑏𝑒𝑟</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𝑜𝑓</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𝑎𝑙𝑖𝑔𝑛𝑚𝑒𝑛𝑡</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𝑠𝑖𝑡𝑒𝑠</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𝑤𝑖𝑡h</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𝑐𝑜𝑛𝑐𝑜𝑟𝑑𝑎𝑛𝑡</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𝑔𝑟𝑜𝑢𝑝𝑖𝑛𝑔</m:t>
                            </m:r>
                            <m:r>
                              <a:rPr lang="en-US" sz="1400" b="0" i="1" smtClean="0">
                                <a:solidFill>
                                  <a:schemeClr val="tx1"/>
                                </a:solidFill>
                                <a:latin typeface="Cambria Math" panose="02040503050406030204" pitchFamily="18" charset="0"/>
                              </a:rPr>
                              <m:t> </m:t>
                            </m:r>
                          </m:num>
                          <m:den>
                            <m:r>
                              <a:rPr lang="en-US" sz="1400" b="0" i="1" smtClean="0">
                                <a:solidFill>
                                  <a:schemeClr val="tx1"/>
                                </a:solidFill>
                                <a:latin typeface="Cambria Math" panose="02040503050406030204" pitchFamily="18" charset="0"/>
                              </a:rPr>
                              <m:t>𝑇𝑜𝑡𝑎𝑙</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𝑛𝑢𝑚𝑏𝑒𝑟</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𝑜𝑓</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𝑑𝑒𝑐𝑖𝑠𝑖𝑣𝑒</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𝑎𝑙𝑖𝑔𝑛𝑚𝑒𝑛𝑡</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𝑠𝑖𝑡𝑒𝑠</m:t>
                            </m:r>
                          </m:den>
                        </m:f>
                      </m:oMath>
                    </m:oMathPara>
                  </a14:m>
                  <a:endParaRPr lang="en-US" sz="1400" dirty="0">
                    <a:solidFill>
                      <a:schemeClr val="tx1"/>
                    </a:solidFill>
                    <a:latin typeface="Calibri" panose="020F0502020204030204"/>
                  </a:endParaRPr>
                </a:p>
              </p:txBody>
            </p:sp>
          </mc:Choice>
          <mc:Fallback xmlns="">
            <p:sp>
              <p:nvSpPr>
                <p:cNvPr id="31" name="TextBox 30">
                  <a:extLst>
                    <a:ext uri="{FF2B5EF4-FFF2-40B4-BE49-F238E27FC236}">
                      <a16:creationId xmlns:a16="http://schemas.microsoft.com/office/drawing/2014/main" id="{4028E780-0660-4380-91CA-7824A597CBEF}"/>
                    </a:ext>
                  </a:extLst>
                </p:cNvPr>
                <p:cNvSpPr txBox="1">
                  <a:spLocks noRot="1" noChangeAspect="1" noMove="1" noResize="1" noEditPoints="1" noAdjustHandles="1" noChangeArrowheads="1" noChangeShapeType="1" noTextEdit="1"/>
                </p:cNvSpPr>
                <p:nvPr/>
              </p:nvSpPr>
              <p:spPr>
                <a:xfrm>
                  <a:off x="11539171" y="3491782"/>
                  <a:ext cx="19957614" cy="719513"/>
                </a:xfrm>
                <a:prstGeom prst="rect">
                  <a:avLst/>
                </a:prstGeom>
                <a:blipFill>
                  <a:blip r:embed="rId4"/>
                  <a:stretch>
                    <a:fillRect b="-4494"/>
                  </a:stretch>
                </a:blipFill>
                <a:ln>
                  <a:noFill/>
                </a:ln>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22F7A988-7C02-4673-B9FE-673AD7B53BF4}"/>
              </a:ext>
            </a:extLst>
          </p:cNvPr>
          <p:cNvSpPr txBox="1"/>
          <p:nvPr/>
        </p:nvSpPr>
        <p:spPr>
          <a:xfrm>
            <a:off x="3208918" y="1586753"/>
            <a:ext cx="3229675" cy="338554"/>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For each branch in the species tree:</a:t>
            </a:r>
          </a:p>
        </p:txBody>
      </p:sp>
      <p:sp>
        <p:nvSpPr>
          <p:cNvPr id="33" name="TextBox 32">
            <a:extLst>
              <a:ext uri="{FF2B5EF4-FFF2-40B4-BE49-F238E27FC236}">
                <a16:creationId xmlns:a16="http://schemas.microsoft.com/office/drawing/2014/main" id="{548B6970-EEB6-475C-A270-61505C3A1FCA}"/>
              </a:ext>
            </a:extLst>
          </p:cNvPr>
          <p:cNvSpPr txBox="1"/>
          <p:nvPr/>
        </p:nvSpPr>
        <p:spPr>
          <a:xfrm>
            <a:off x="5137218" y="2683624"/>
            <a:ext cx="1851299" cy="276999"/>
          </a:xfrm>
          <a:prstGeom prst="rect">
            <a:avLst/>
          </a:prstGeom>
          <a:noFill/>
        </p:spPr>
        <p:txBody>
          <a:bodyPr wrap="square" rtlCol="0">
            <a:spAutoFit/>
          </a:bodyPr>
          <a:lstStyle/>
          <a:p>
            <a:pPr algn="l"/>
            <a:r>
              <a:rPr lang="en-US" sz="1200" i="1" dirty="0">
                <a:solidFill>
                  <a:schemeClr val="tx1">
                    <a:lumMod val="75000"/>
                    <a:lumOff val="25000"/>
                  </a:schemeClr>
                </a:solidFill>
                <a:latin typeface="Source Sans Pro" panose="020B0503030403020204" pitchFamily="34" charset="0"/>
                <a:ea typeface="Source Sans Pro" panose="020B0503030403020204" pitchFamily="34" charset="0"/>
              </a:rPr>
              <a:t>Minh et al. 2019, IQ-TREE 2</a:t>
            </a:r>
          </a:p>
        </p:txBody>
      </p:sp>
    </p:spTree>
    <p:extLst>
      <p:ext uri="{BB962C8B-B14F-4D97-AF65-F5344CB8AC3E}">
        <p14:creationId xmlns:p14="http://schemas.microsoft.com/office/powerpoint/2010/main" val="753545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1991504" y="568597"/>
                  <a:ext cx="6510156" cy="1600438"/>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For a given locus, if the average </a:t>
                  </a:r>
                  <a:r>
                    <a:rPr lang="en-US" sz="2400" dirty="0" err="1">
                      <a:solidFill>
                        <a:prstClr val="white">
                          <a:lumMod val="95000"/>
                        </a:prstClr>
                      </a:solidFill>
                      <a:latin typeface="Calibri" panose="020F0502020204030204"/>
                    </a:rPr>
                    <a:t>sCF</a:t>
                  </a:r>
                  <a:r>
                    <a:rPr lang="en-US" sz="2400" dirty="0">
                      <a:solidFill>
                        <a:prstClr val="white">
                          <a:lumMod val="95000"/>
                        </a:prstClr>
                      </a:solidFill>
                      <a:latin typeface="Calibri" panose="020F0502020204030204"/>
                    </a:rPr>
                    <a:t> of all branches is below </a:t>
                  </a:r>
                  <a14:m>
                    <m:oMath xmlns:m="http://schemas.openxmlformats.org/officeDocument/2006/math">
                      <m:r>
                        <a:rPr lang="en-US" sz="2400" b="0" i="1" smtClean="0">
                          <a:solidFill>
                            <a:prstClr val="white">
                              <a:lumMod val="95000"/>
                            </a:prstClr>
                          </a:solidFill>
                          <a:latin typeface="Cambria Math" panose="02040503050406030204" pitchFamily="18" charset="0"/>
                        </a:rPr>
                        <m:t>𝑋</m:t>
                      </m:r>
                    </m:oMath>
                  </a14:m>
                  <a:r>
                    <a:rPr lang="en-US" sz="24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1991504" y="568597"/>
                  <a:ext cx="6510156" cy="1600438"/>
                </a:xfrm>
                <a:prstGeom prst="rect">
                  <a:avLst/>
                </a:prstGeom>
                <a:blipFill>
                  <a:blip r:embed="rId3"/>
                  <a:stretch>
                    <a:fillRect t="-4061" r="-850" b="-10660"/>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0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pic>
        <p:nvPicPr>
          <p:cNvPr id="34" name="Picture 33" descr="Chart, histogram&#10;&#10;Description automatically generated">
            <a:extLst>
              <a:ext uri="{FF2B5EF4-FFF2-40B4-BE49-F238E27FC236}">
                <a16:creationId xmlns:a16="http://schemas.microsoft.com/office/drawing/2014/main" id="{6CDB28AA-6A58-4A60-BB69-E676DA599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137" y="1372989"/>
            <a:ext cx="4047981" cy="3238385"/>
          </a:xfrm>
          <a:prstGeom prst="rect">
            <a:avLst/>
          </a:prstGeom>
        </p:spPr>
      </p:pic>
      <p:grpSp>
        <p:nvGrpSpPr>
          <p:cNvPr id="8" name="Group 7">
            <a:extLst>
              <a:ext uri="{FF2B5EF4-FFF2-40B4-BE49-F238E27FC236}">
                <a16:creationId xmlns:a16="http://schemas.microsoft.com/office/drawing/2014/main" id="{71EED8CE-7266-404A-B97C-0B09D4093878}"/>
              </a:ext>
            </a:extLst>
          </p:cNvPr>
          <p:cNvGrpSpPr/>
          <p:nvPr/>
        </p:nvGrpSpPr>
        <p:grpSpPr>
          <a:xfrm>
            <a:off x="133882" y="1870166"/>
            <a:ext cx="4551708" cy="1782365"/>
            <a:chOff x="1765326" y="210498"/>
            <a:chExt cx="6879217" cy="2376486"/>
          </a:xfrm>
          <a:solidFill>
            <a:schemeClr val="accent5">
              <a:lumMod val="75000"/>
            </a:schemeClr>
          </a:solidFill>
        </p:grpSpPr>
        <p:sp>
          <p:nvSpPr>
            <p:cNvPr id="9" name="Rectangle: Rounded Corners 8">
              <a:extLst>
                <a:ext uri="{FF2B5EF4-FFF2-40B4-BE49-F238E27FC236}">
                  <a16:creationId xmlns:a16="http://schemas.microsoft.com/office/drawing/2014/main" id="{C5014E23-84FC-479D-B797-1A50422463D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BDAE5D-D7AD-4B6E-BFFF-02FCAE3A688A}"/>
                    </a:ext>
                  </a:extLst>
                </p:cNvPr>
                <p:cNvSpPr txBox="1"/>
                <p:nvPr/>
              </p:nvSpPr>
              <p:spPr>
                <a:xfrm>
                  <a:off x="1991504" y="568597"/>
                  <a:ext cx="6510156" cy="1600438"/>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For a given locus, if the average </a:t>
                  </a:r>
                  <a:r>
                    <a:rPr lang="en-US" sz="2400" dirty="0" err="1">
                      <a:solidFill>
                        <a:prstClr val="white">
                          <a:lumMod val="95000"/>
                        </a:prstClr>
                      </a:solidFill>
                      <a:latin typeface="Calibri" panose="020F0502020204030204"/>
                    </a:rPr>
                    <a:t>sCF</a:t>
                  </a:r>
                  <a:r>
                    <a:rPr lang="en-US" sz="2400" dirty="0">
                      <a:solidFill>
                        <a:prstClr val="white">
                          <a:lumMod val="95000"/>
                        </a:prstClr>
                      </a:solidFill>
                      <a:latin typeface="Calibri" panose="020F0502020204030204"/>
                    </a:rPr>
                    <a:t> of all branches is below </a:t>
                  </a:r>
                  <a14:m>
                    <m:oMath xmlns:m="http://schemas.openxmlformats.org/officeDocument/2006/math">
                      <m:r>
                        <a:rPr lang="en-US" sz="2400" b="0" i="1" smtClean="0">
                          <a:solidFill>
                            <a:prstClr val="white">
                              <a:lumMod val="95000"/>
                            </a:prstClr>
                          </a:solidFill>
                          <a:latin typeface="Cambria Math" panose="02040503050406030204" pitchFamily="18" charset="0"/>
                        </a:rPr>
                        <m:t>𝑋</m:t>
                      </m:r>
                    </m:oMath>
                  </a14:m>
                  <a:r>
                    <a:rPr lang="en-US" sz="2400" dirty="0">
                      <a:solidFill>
                        <a:prstClr val="white">
                          <a:lumMod val="95000"/>
                        </a:prstClr>
                      </a:solidFill>
                      <a:latin typeface="Calibri" panose="020F0502020204030204"/>
                    </a:rPr>
                    <a:t>, run the gene tree model</a:t>
                  </a:r>
                </a:p>
              </p:txBody>
            </p:sp>
          </mc:Choice>
          <mc:Fallback xmlns="">
            <p:sp>
              <p:nvSpPr>
                <p:cNvPr id="10" name="TextBox 9">
                  <a:extLst>
                    <a:ext uri="{FF2B5EF4-FFF2-40B4-BE49-F238E27FC236}">
                      <a16:creationId xmlns:a16="http://schemas.microsoft.com/office/drawing/2014/main" id="{01BDAE5D-D7AD-4B6E-BFFF-02FCAE3A688A}"/>
                    </a:ext>
                  </a:extLst>
                </p:cNvPr>
                <p:cNvSpPr txBox="1">
                  <a:spLocks noRot="1" noChangeAspect="1" noMove="1" noResize="1" noEditPoints="1" noAdjustHandles="1" noChangeArrowheads="1" noChangeShapeType="1" noTextEdit="1"/>
                </p:cNvSpPr>
                <p:nvPr/>
              </p:nvSpPr>
              <p:spPr>
                <a:xfrm>
                  <a:off x="1991504" y="568597"/>
                  <a:ext cx="6510156" cy="1600438"/>
                </a:xfrm>
                <a:prstGeom prst="rect">
                  <a:avLst/>
                </a:prstGeom>
                <a:blipFill>
                  <a:blip r:embed="rId4"/>
                  <a:stretch>
                    <a:fillRect t="-4061" r="-850" b="-10660"/>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992970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pic>
        <p:nvPicPr>
          <p:cNvPr id="34" name="Picture 33" descr="Chart, histogram&#10;&#10;Description automatically generated">
            <a:extLst>
              <a:ext uri="{FF2B5EF4-FFF2-40B4-BE49-F238E27FC236}">
                <a16:creationId xmlns:a16="http://schemas.microsoft.com/office/drawing/2014/main" id="{6CDB28AA-6A58-4A60-BB69-E676DA5999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137" y="1372989"/>
            <a:ext cx="4047981" cy="3238385"/>
          </a:xfrm>
          <a:prstGeom prst="rect">
            <a:avLst/>
          </a:prstGeom>
        </p:spPr>
      </p:pic>
      <p:cxnSp>
        <p:nvCxnSpPr>
          <p:cNvPr id="8" name="Straight Arrow Connector 7">
            <a:extLst>
              <a:ext uri="{FF2B5EF4-FFF2-40B4-BE49-F238E27FC236}">
                <a16:creationId xmlns:a16="http://schemas.microsoft.com/office/drawing/2014/main" id="{B4647915-B9F3-4681-8465-7C0E2762D438}"/>
              </a:ext>
            </a:extLst>
          </p:cNvPr>
          <p:cNvCxnSpPr>
            <a:cxnSpLocks/>
          </p:cNvCxnSpPr>
          <p:nvPr/>
        </p:nvCxnSpPr>
        <p:spPr>
          <a:xfrm flipV="1">
            <a:off x="5362207" y="3816626"/>
            <a:ext cx="1782608" cy="634659"/>
          </a:xfrm>
          <a:prstGeom prst="straightConnector1">
            <a:avLst/>
          </a:prstGeom>
          <a:ln w="38100" cap="rnd">
            <a:solidFill>
              <a:schemeClr val="tx1">
                <a:lumMod val="75000"/>
                <a:lumOff val="25000"/>
              </a:schemeClr>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294C546-4A46-46F4-9CB2-2C5A74DE9812}"/>
              </a:ext>
            </a:extLst>
          </p:cNvPr>
          <p:cNvGrpSpPr/>
          <p:nvPr/>
        </p:nvGrpSpPr>
        <p:grpSpPr>
          <a:xfrm>
            <a:off x="2271860" y="3754156"/>
            <a:ext cx="2969228" cy="1297464"/>
            <a:chOff x="2271860" y="3680317"/>
            <a:chExt cx="2969228" cy="1297464"/>
          </a:xfrm>
        </p:grpSpPr>
        <p:grpSp>
          <p:nvGrpSpPr>
            <p:cNvPr id="10" name="Group 9">
              <a:extLst>
                <a:ext uri="{FF2B5EF4-FFF2-40B4-BE49-F238E27FC236}">
                  <a16:creationId xmlns:a16="http://schemas.microsoft.com/office/drawing/2014/main" id="{FD47667D-5B58-41D6-8C79-A9B6FEF1BC03}"/>
                </a:ext>
              </a:extLst>
            </p:cNvPr>
            <p:cNvGrpSpPr/>
            <p:nvPr/>
          </p:nvGrpSpPr>
          <p:grpSpPr>
            <a:xfrm>
              <a:off x="2271860" y="3680317"/>
              <a:ext cx="2969228" cy="1297464"/>
              <a:chOff x="19357095" y="3118655"/>
              <a:chExt cx="9318182" cy="1448080"/>
            </a:xfrm>
            <a:solidFill>
              <a:schemeClr val="accent4">
                <a:lumMod val="75000"/>
              </a:schemeClr>
            </a:solidFill>
          </p:grpSpPr>
          <p:sp>
            <p:nvSpPr>
              <p:cNvPr id="15" name="Rectangle: Rounded Corners 14">
                <a:extLst>
                  <a:ext uri="{FF2B5EF4-FFF2-40B4-BE49-F238E27FC236}">
                    <a16:creationId xmlns:a16="http://schemas.microsoft.com/office/drawing/2014/main" id="{BF41B11C-D39E-4DBE-B40B-79A27FF894EA}"/>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TextBox 15">
                <a:extLst>
                  <a:ext uri="{FF2B5EF4-FFF2-40B4-BE49-F238E27FC236}">
                    <a16:creationId xmlns:a16="http://schemas.microsoft.com/office/drawing/2014/main" id="{F2F8ABB3-095B-44A8-BF68-07BC4BD15475}"/>
                  </a:ext>
                </a:extLst>
              </p:cNvPr>
              <p:cNvSpPr txBox="1"/>
              <p:nvPr/>
            </p:nvSpPr>
            <p:spPr>
              <a:xfrm>
                <a:off x="19757991" y="3140872"/>
                <a:ext cx="8720169" cy="343505"/>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Avg. </a:t>
                </a:r>
                <a:r>
                  <a:rPr lang="en-US" sz="1400" dirty="0" err="1">
                    <a:solidFill>
                      <a:prstClr val="white">
                        <a:lumMod val="95000"/>
                      </a:prstClr>
                    </a:solidFill>
                    <a:latin typeface="Calibri" panose="020F0502020204030204"/>
                  </a:rPr>
                  <a:t>sCF</a:t>
                </a:r>
                <a:r>
                  <a:rPr lang="en-US" sz="1400" dirty="0">
                    <a:solidFill>
                      <a:prstClr val="white">
                        <a:lumMod val="95000"/>
                      </a:prstClr>
                    </a:solidFill>
                    <a:latin typeface="Calibri" panose="020F0502020204030204"/>
                  </a:rPr>
                  <a:t> = 0.4</a:t>
                </a:r>
              </a:p>
            </p:txBody>
          </p:sp>
        </p:grpSp>
        <p:cxnSp>
          <p:nvCxnSpPr>
            <p:cNvPr id="11" name="Straight Arrow Connector 10">
              <a:extLst>
                <a:ext uri="{FF2B5EF4-FFF2-40B4-BE49-F238E27FC236}">
                  <a16:creationId xmlns:a16="http://schemas.microsoft.com/office/drawing/2014/main" id="{00DD39D1-C0C7-4A62-8218-4C27253FF77B}"/>
                </a:ext>
              </a:extLst>
            </p:cNvPr>
            <p:cNvCxnSpPr>
              <a:cxnSpLocks/>
            </p:cNvCxnSpPr>
            <p:nvPr/>
          </p:nvCxnSpPr>
          <p:spPr>
            <a:xfrm>
              <a:off x="3782315" y="3972788"/>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570A76-A4C9-4922-9155-3B0DC22BF722}"/>
                </a:ext>
              </a:extLst>
            </p:cNvPr>
            <p:cNvSpPr txBox="1"/>
            <p:nvPr/>
          </p:nvSpPr>
          <p:spPr>
            <a:xfrm>
              <a:off x="2392979" y="4152182"/>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1,659 loci for gene tree model</a:t>
              </a:r>
            </a:p>
          </p:txBody>
        </p:sp>
        <p:cxnSp>
          <p:nvCxnSpPr>
            <p:cNvPr id="13" name="Straight Arrow Connector 12">
              <a:extLst>
                <a:ext uri="{FF2B5EF4-FFF2-40B4-BE49-F238E27FC236}">
                  <a16:creationId xmlns:a16="http://schemas.microsoft.com/office/drawing/2014/main" id="{8DFE23DD-8728-4E50-A68C-ABDD7F02546B}"/>
                </a:ext>
              </a:extLst>
            </p:cNvPr>
            <p:cNvCxnSpPr>
              <a:cxnSpLocks/>
            </p:cNvCxnSpPr>
            <p:nvPr/>
          </p:nvCxnSpPr>
          <p:spPr>
            <a:xfrm>
              <a:off x="3782315" y="4447313"/>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446DEC6-7DBE-49D9-842F-D1A47C7870A6}"/>
                </a:ext>
              </a:extLst>
            </p:cNvPr>
            <p:cNvSpPr txBox="1"/>
            <p:nvPr/>
          </p:nvSpPr>
          <p:spPr>
            <a:xfrm>
              <a:off x="2392979" y="4653749"/>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17 days with 16 threads</a:t>
              </a:r>
            </a:p>
          </p:txBody>
        </p:sp>
      </p:grpSp>
      <p:grpSp>
        <p:nvGrpSpPr>
          <p:cNvPr id="17" name="Group 16">
            <a:extLst>
              <a:ext uri="{FF2B5EF4-FFF2-40B4-BE49-F238E27FC236}">
                <a16:creationId xmlns:a16="http://schemas.microsoft.com/office/drawing/2014/main" id="{D78E4790-4621-4F47-B323-B61CF9228DCE}"/>
              </a:ext>
            </a:extLst>
          </p:cNvPr>
          <p:cNvGrpSpPr/>
          <p:nvPr/>
        </p:nvGrpSpPr>
        <p:grpSpPr>
          <a:xfrm>
            <a:off x="133882" y="1870166"/>
            <a:ext cx="4551708" cy="1782365"/>
            <a:chOff x="1765326" y="210498"/>
            <a:chExt cx="6879217" cy="2376486"/>
          </a:xfrm>
          <a:solidFill>
            <a:schemeClr val="accent5">
              <a:lumMod val="75000"/>
            </a:schemeClr>
          </a:solidFill>
        </p:grpSpPr>
        <p:sp>
          <p:nvSpPr>
            <p:cNvPr id="18" name="Rectangle: Rounded Corners 17">
              <a:extLst>
                <a:ext uri="{FF2B5EF4-FFF2-40B4-BE49-F238E27FC236}">
                  <a16:creationId xmlns:a16="http://schemas.microsoft.com/office/drawing/2014/main" id="{A7621810-25B2-4091-BD13-0A2892904548}"/>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B9855D5-0C13-4DA0-B525-BA57ED11A92F}"/>
                    </a:ext>
                  </a:extLst>
                </p:cNvPr>
                <p:cNvSpPr txBox="1"/>
                <p:nvPr/>
              </p:nvSpPr>
              <p:spPr>
                <a:xfrm>
                  <a:off x="1991504" y="568597"/>
                  <a:ext cx="6510156" cy="1600438"/>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For a given locus, if the average </a:t>
                  </a:r>
                  <a:r>
                    <a:rPr lang="en-US" sz="2400" dirty="0" err="1">
                      <a:solidFill>
                        <a:prstClr val="white">
                          <a:lumMod val="95000"/>
                        </a:prstClr>
                      </a:solidFill>
                      <a:latin typeface="Calibri" panose="020F0502020204030204"/>
                    </a:rPr>
                    <a:t>sCF</a:t>
                  </a:r>
                  <a:r>
                    <a:rPr lang="en-US" sz="2400" dirty="0">
                      <a:solidFill>
                        <a:prstClr val="white">
                          <a:lumMod val="95000"/>
                        </a:prstClr>
                      </a:solidFill>
                      <a:latin typeface="Calibri" panose="020F0502020204030204"/>
                    </a:rPr>
                    <a:t> of all branches is below </a:t>
                  </a:r>
                  <a14:m>
                    <m:oMath xmlns:m="http://schemas.openxmlformats.org/officeDocument/2006/math">
                      <m:r>
                        <a:rPr lang="en-US" sz="2400" b="0" i="1" smtClean="0">
                          <a:solidFill>
                            <a:prstClr val="white">
                              <a:lumMod val="95000"/>
                            </a:prstClr>
                          </a:solidFill>
                          <a:latin typeface="Cambria Math" panose="02040503050406030204" pitchFamily="18" charset="0"/>
                        </a:rPr>
                        <m:t>𝑋</m:t>
                      </m:r>
                    </m:oMath>
                  </a14:m>
                  <a:r>
                    <a:rPr lang="en-US" sz="2400" dirty="0">
                      <a:solidFill>
                        <a:prstClr val="white">
                          <a:lumMod val="95000"/>
                        </a:prstClr>
                      </a:solidFill>
                      <a:latin typeface="Calibri" panose="020F0502020204030204"/>
                    </a:rPr>
                    <a:t>, run the gene tree model</a:t>
                  </a:r>
                </a:p>
              </p:txBody>
            </p:sp>
          </mc:Choice>
          <mc:Fallback xmlns="">
            <p:sp>
              <p:nvSpPr>
                <p:cNvPr id="20" name="TextBox 19">
                  <a:extLst>
                    <a:ext uri="{FF2B5EF4-FFF2-40B4-BE49-F238E27FC236}">
                      <a16:creationId xmlns:a16="http://schemas.microsoft.com/office/drawing/2014/main" id="{FB9855D5-0C13-4DA0-B525-BA57ED11A92F}"/>
                    </a:ext>
                  </a:extLst>
                </p:cNvPr>
                <p:cNvSpPr txBox="1">
                  <a:spLocks noRot="1" noChangeAspect="1" noMove="1" noResize="1" noEditPoints="1" noAdjustHandles="1" noChangeArrowheads="1" noChangeShapeType="1" noTextEdit="1"/>
                </p:cNvSpPr>
                <p:nvPr/>
              </p:nvSpPr>
              <p:spPr>
                <a:xfrm>
                  <a:off x="1991504" y="568597"/>
                  <a:ext cx="6510156" cy="1600438"/>
                </a:xfrm>
                <a:prstGeom prst="rect">
                  <a:avLst/>
                </a:prstGeom>
                <a:blipFill>
                  <a:blip r:embed="rId4"/>
                  <a:stretch>
                    <a:fillRect t="-4061" r="-850" b="-10660"/>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257127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11961F8-8C74-4E31-9556-BA836DBBCD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54360" y="1006582"/>
            <a:ext cx="3426602" cy="3426602"/>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spTree>
    <p:extLst>
      <p:ext uri="{BB962C8B-B14F-4D97-AF65-F5344CB8AC3E}">
        <p14:creationId xmlns:p14="http://schemas.microsoft.com/office/powerpoint/2010/main" val="2281692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11961F8-8C74-4E31-9556-BA836DBBCD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54360" y="1006582"/>
            <a:ext cx="3426602" cy="3426602"/>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average site concordance to partition loci to different phylogenetic models</a:t>
            </a:r>
          </a:p>
        </p:txBody>
      </p:sp>
      <p:pic>
        <p:nvPicPr>
          <p:cNvPr id="31" name="Picture 30" descr="Chart&#10;&#10;Description automatically generated">
            <a:extLst>
              <a:ext uri="{FF2B5EF4-FFF2-40B4-BE49-F238E27FC236}">
                <a16:creationId xmlns:a16="http://schemas.microsoft.com/office/drawing/2014/main" id="{B819F272-D1F6-4361-A6F8-C58DB68533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5103" y="1093545"/>
            <a:ext cx="4049955" cy="4049955"/>
          </a:xfrm>
          <a:prstGeom prst="rect">
            <a:avLst/>
          </a:prstGeom>
        </p:spPr>
      </p:pic>
      <p:cxnSp>
        <p:nvCxnSpPr>
          <p:cNvPr id="5" name="Straight Arrow Connector 4">
            <a:extLst>
              <a:ext uri="{FF2B5EF4-FFF2-40B4-BE49-F238E27FC236}">
                <a16:creationId xmlns:a16="http://schemas.microsoft.com/office/drawing/2014/main" id="{3439FE9B-CC4C-47E4-9FFE-2D4308488E36}"/>
              </a:ext>
            </a:extLst>
          </p:cNvPr>
          <p:cNvCxnSpPr>
            <a:cxnSpLocks/>
          </p:cNvCxnSpPr>
          <p:nvPr/>
        </p:nvCxnSpPr>
        <p:spPr>
          <a:xfrm>
            <a:off x="5389849" y="3350526"/>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D07672-2FF2-4D41-90CF-1667F8DA8F7C}"/>
              </a:ext>
            </a:extLst>
          </p:cNvPr>
          <p:cNvSpPr txBox="1"/>
          <p:nvPr/>
        </p:nvSpPr>
        <p:spPr>
          <a:xfrm>
            <a:off x="4805789" y="3178754"/>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05143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404829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black, darkness&#10;&#10;Description automatically generated">
            <a:extLst>
              <a:ext uri="{FF2B5EF4-FFF2-40B4-BE49-F238E27FC236}">
                <a16:creationId xmlns:a16="http://schemas.microsoft.com/office/drawing/2014/main" id="{DEF339BC-F1E1-D98A-EC4A-4207C6A94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31" y="831662"/>
            <a:ext cx="4626705" cy="3480175"/>
          </a:xfrm>
          <a:prstGeom prst="rect">
            <a:avLst/>
          </a:prstGeom>
        </p:spPr>
      </p:pic>
      <p:sp>
        <p:nvSpPr>
          <p:cNvPr id="7" name="TextBox 6">
            <a:extLst>
              <a:ext uri="{FF2B5EF4-FFF2-40B4-BE49-F238E27FC236}">
                <a16:creationId xmlns:a16="http://schemas.microsoft.com/office/drawing/2014/main" id="{D1202DDF-6AB1-3F9B-0FEE-0522A6C5AB99}"/>
              </a:ext>
            </a:extLst>
          </p:cNvPr>
          <p:cNvSpPr txBox="1"/>
          <p:nvPr/>
        </p:nvSpPr>
        <p:spPr>
          <a:xfrm>
            <a:off x="5866726" y="396510"/>
            <a:ext cx="2775568" cy="923330"/>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Does read mapping capture all the variation we want it to?</a:t>
            </a:r>
          </a:p>
        </p:txBody>
      </p:sp>
    </p:spTree>
    <p:extLst>
      <p:ext uri="{BB962C8B-B14F-4D97-AF65-F5344CB8AC3E}">
        <p14:creationId xmlns:p14="http://schemas.microsoft.com/office/powerpoint/2010/main" val="403185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
        <p:nvSpPr>
          <p:cNvPr id="12" name="Rectangle 11">
            <a:extLst>
              <a:ext uri="{FF2B5EF4-FFF2-40B4-BE49-F238E27FC236}">
                <a16:creationId xmlns:a16="http://schemas.microsoft.com/office/drawing/2014/main" id="{64DD3BF9-93E9-4A2A-8F9D-500C4C0AFD70}"/>
              </a:ext>
            </a:extLst>
          </p:cNvPr>
          <p:cNvSpPr/>
          <p:nvPr/>
        </p:nvSpPr>
        <p:spPr>
          <a:xfrm>
            <a:off x="0" y="-622"/>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C98056-522A-46C0-A46B-D6A54187A8D8}"/>
              </a:ext>
            </a:extLst>
          </p:cNvPr>
          <p:cNvSpPr txBox="1"/>
          <p:nvPr/>
        </p:nvSpPr>
        <p:spPr>
          <a:xfrm>
            <a:off x="-2" y="384586"/>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Not all situations require the most complicated model</a:t>
            </a:r>
          </a:p>
        </p:txBody>
      </p:sp>
    </p:spTree>
    <p:extLst>
      <p:ext uri="{BB962C8B-B14F-4D97-AF65-F5344CB8AC3E}">
        <p14:creationId xmlns:p14="http://schemas.microsoft.com/office/powerpoint/2010/main" val="2256237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
        <p:nvSpPr>
          <p:cNvPr id="12" name="Rectangle 11">
            <a:extLst>
              <a:ext uri="{FF2B5EF4-FFF2-40B4-BE49-F238E27FC236}">
                <a16:creationId xmlns:a16="http://schemas.microsoft.com/office/drawing/2014/main" id="{64DD3BF9-93E9-4A2A-8F9D-500C4C0AFD70}"/>
              </a:ext>
            </a:extLst>
          </p:cNvPr>
          <p:cNvSpPr/>
          <p:nvPr/>
        </p:nvSpPr>
        <p:spPr>
          <a:xfrm>
            <a:off x="0" y="-622"/>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C98056-522A-46C0-A46B-D6A54187A8D8}"/>
              </a:ext>
            </a:extLst>
          </p:cNvPr>
          <p:cNvSpPr txBox="1"/>
          <p:nvPr/>
        </p:nvSpPr>
        <p:spPr>
          <a:xfrm>
            <a:off x="-2" y="384586"/>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Not all situations require the most complicated model</a:t>
            </a:r>
          </a:p>
        </p:txBody>
      </p:sp>
      <p:graphicFrame>
        <p:nvGraphicFramePr>
          <p:cNvPr id="16" name="Table 4">
            <a:extLst>
              <a:ext uri="{FF2B5EF4-FFF2-40B4-BE49-F238E27FC236}">
                <a16:creationId xmlns:a16="http://schemas.microsoft.com/office/drawing/2014/main" id="{E4A307C6-D0D8-42A4-A2C7-20C742D76425}"/>
              </a:ext>
            </a:extLst>
          </p:cNvPr>
          <p:cNvGraphicFramePr>
            <a:graphicFrameLocks noGrp="1"/>
          </p:cNvGraphicFramePr>
          <p:nvPr>
            <p:extLst>
              <p:ext uri="{D42A27DB-BD31-4B8C-83A1-F6EECF244321}">
                <p14:modId xmlns:p14="http://schemas.microsoft.com/office/powerpoint/2010/main" val="1087122214"/>
              </p:ext>
            </p:extLst>
          </p:nvPr>
        </p:nvGraphicFramePr>
        <p:xfrm>
          <a:off x="-2" y="2553455"/>
          <a:ext cx="9143998" cy="1280160"/>
        </p:xfrm>
        <a:graphic>
          <a:graphicData uri="http://schemas.openxmlformats.org/drawingml/2006/table">
            <a:tbl>
              <a:tblPr firstRow="1" bandRow="1">
                <a:tableStyleId>{2D5ABB26-0587-4C30-8999-92F81FD0307C}</a:tableStyleId>
              </a:tblPr>
              <a:tblGrid>
                <a:gridCol w="9143998">
                  <a:extLst>
                    <a:ext uri="{9D8B030D-6E8A-4147-A177-3AD203B41FA5}">
                      <a16:colId xmlns:a16="http://schemas.microsoft.com/office/drawing/2014/main" val="1888451379"/>
                    </a:ext>
                  </a:extLst>
                </a:gridCol>
              </a:tblGrid>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Trade years of CPU time for ~1 hour to calculate </a:t>
                      </a:r>
                      <a:r>
                        <a:rPr lang="en-US" sz="2400" dirty="0" err="1">
                          <a:latin typeface="Source Sans Pro" panose="020B0503030403020204" pitchFamily="34" charset="0"/>
                          <a:ea typeface="Source Sans Pro" panose="020B0503030403020204" pitchFamily="34" charset="0"/>
                        </a:rPr>
                        <a:t>sCF</a:t>
                      </a:r>
                      <a:endParaRPr lang="en-US" sz="2400" dirty="0">
                        <a:latin typeface="Source Sans Pro" panose="020B0503030403020204" pitchFamily="34" charset="0"/>
                        <a:ea typeface="Source Sans Pro" panose="020B0503030403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343572"/>
                  </a:ext>
                </a:extLst>
              </a:tr>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Drastically reduce the number of compute cycles and energy used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173819"/>
                  </a:ext>
                </a:extLst>
              </a:tr>
            </a:tbl>
          </a:graphicData>
        </a:graphic>
      </p:graphicFrame>
    </p:spTree>
    <p:extLst>
      <p:ext uri="{BB962C8B-B14F-4D97-AF65-F5344CB8AC3E}">
        <p14:creationId xmlns:p14="http://schemas.microsoft.com/office/powerpoint/2010/main" val="4177385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grp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grp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
        <p:nvSpPr>
          <p:cNvPr id="12" name="Rectangle 11">
            <a:extLst>
              <a:ext uri="{FF2B5EF4-FFF2-40B4-BE49-F238E27FC236}">
                <a16:creationId xmlns:a16="http://schemas.microsoft.com/office/drawing/2014/main" id="{64DD3BF9-93E9-4A2A-8F9D-500C4C0AFD70}"/>
              </a:ext>
            </a:extLst>
          </p:cNvPr>
          <p:cNvSpPr/>
          <p:nvPr/>
        </p:nvSpPr>
        <p:spPr>
          <a:xfrm>
            <a:off x="0" y="-622"/>
            <a:ext cx="9144000" cy="5144121"/>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4C98056-522A-46C0-A46B-D6A54187A8D8}"/>
              </a:ext>
            </a:extLst>
          </p:cNvPr>
          <p:cNvSpPr txBox="1"/>
          <p:nvPr/>
        </p:nvSpPr>
        <p:spPr>
          <a:xfrm>
            <a:off x="-2" y="384586"/>
            <a:ext cx="9144000" cy="1077218"/>
          </a:xfrm>
          <a:prstGeom prst="rect">
            <a:avLst/>
          </a:prstGeom>
          <a:solidFill>
            <a:schemeClr val="bg1"/>
          </a:solidFill>
        </p:spPr>
        <p:txBody>
          <a:bodyPr wrap="square" rtlCol="0">
            <a:spAutoFit/>
          </a:bodyPr>
          <a:lstStyle/>
          <a:p>
            <a:pPr algn="ctr"/>
            <a:r>
              <a:rPr lang="en-US" sz="3200" dirty="0">
                <a:latin typeface="Source Sans Pro" panose="020B0503030403020204" pitchFamily="34" charset="0"/>
                <a:ea typeface="Source Sans Pro" panose="020B0503030403020204" pitchFamily="34" charset="0"/>
              </a:rPr>
              <a:t>Not all situations require the most complicated model</a:t>
            </a:r>
          </a:p>
        </p:txBody>
      </p:sp>
      <p:graphicFrame>
        <p:nvGraphicFramePr>
          <p:cNvPr id="4" name="Table 4">
            <a:extLst>
              <a:ext uri="{FF2B5EF4-FFF2-40B4-BE49-F238E27FC236}">
                <a16:creationId xmlns:a16="http://schemas.microsoft.com/office/drawing/2014/main" id="{C5B79ACF-0013-4E41-8A2D-5DCDFEA92A60}"/>
              </a:ext>
            </a:extLst>
          </p:cNvPr>
          <p:cNvGraphicFramePr>
            <a:graphicFrameLocks noGrp="1"/>
          </p:cNvGraphicFramePr>
          <p:nvPr>
            <p:extLst>
              <p:ext uri="{D42A27DB-BD31-4B8C-83A1-F6EECF244321}">
                <p14:modId xmlns:p14="http://schemas.microsoft.com/office/powerpoint/2010/main" val="849703577"/>
              </p:ext>
            </p:extLst>
          </p:nvPr>
        </p:nvGraphicFramePr>
        <p:xfrm>
          <a:off x="-2" y="2553455"/>
          <a:ext cx="9143998" cy="1920240"/>
        </p:xfrm>
        <a:graphic>
          <a:graphicData uri="http://schemas.openxmlformats.org/drawingml/2006/table">
            <a:tbl>
              <a:tblPr firstRow="1" bandRow="1">
                <a:tableStyleId>{2D5ABB26-0587-4C30-8999-92F81FD0307C}</a:tableStyleId>
              </a:tblPr>
              <a:tblGrid>
                <a:gridCol w="9143998">
                  <a:extLst>
                    <a:ext uri="{9D8B030D-6E8A-4147-A177-3AD203B41FA5}">
                      <a16:colId xmlns:a16="http://schemas.microsoft.com/office/drawing/2014/main" val="1888451379"/>
                    </a:ext>
                  </a:extLst>
                </a:gridCol>
              </a:tblGrid>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Trade years of CPU time for ~1 hour to calculate </a:t>
                      </a:r>
                      <a:r>
                        <a:rPr lang="en-US" sz="2400" dirty="0" err="1">
                          <a:latin typeface="Source Sans Pro" panose="020B0503030403020204" pitchFamily="34" charset="0"/>
                          <a:ea typeface="Source Sans Pro" panose="020B0503030403020204" pitchFamily="34" charset="0"/>
                        </a:rPr>
                        <a:t>sCF</a:t>
                      </a:r>
                      <a:endParaRPr lang="en-US" sz="2400" dirty="0">
                        <a:latin typeface="Source Sans Pro" panose="020B0503030403020204" pitchFamily="34" charset="0"/>
                        <a:ea typeface="Source Sans Pro" panose="020B0503030403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9343572"/>
                  </a:ext>
                </a:extLst>
              </a:tr>
              <a:tr h="64008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dirty="0">
                          <a:latin typeface="Source Sans Pro" panose="020B0503030403020204" pitchFamily="34" charset="0"/>
                          <a:ea typeface="Source Sans Pro" panose="020B0503030403020204" pitchFamily="34" charset="0"/>
                        </a:rPr>
                        <a:t>Drastically reduce the number of compute cycles and energy used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173819"/>
                  </a:ext>
                </a:extLst>
              </a:tr>
              <a:tr h="640080">
                <a:tc>
                  <a:txBody>
                    <a:bodyPr/>
                    <a:lstStyle/>
                    <a:p>
                      <a:pPr marL="0" marR="0" lvl="0" indent="0" algn="ctr" defTabSz="914378" rtl="0" eaLnBrk="1" fontAlgn="auto" latinLnBrk="0" hangingPunct="1">
                        <a:lnSpc>
                          <a:spcPct val="100000"/>
                        </a:lnSpc>
                        <a:spcBef>
                          <a:spcPts val="1200"/>
                        </a:spcBef>
                        <a:spcAft>
                          <a:spcPts val="1200"/>
                        </a:spcAft>
                        <a:buClrTx/>
                        <a:buSzTx/>
                        <a:buFontTx/>
                        <a:buNone/>
                        <a:tabLst/>
                        <a:defRPr/>
                      </a:pPr>
                      <a:r>
                        <a:rPr lang="en-US" sz="2400" dirty="0">
                          <a:latin typeface="Source Sans Pro" panose="020B0503030403020204" pitchFamily="34" charset="0"/>
                          <a:ea typeface="Source Sans Pro" panose="020B0503030403020204" pitchFamily="34" charset="0"/>
                        </a:rPr>
                        <a:t>No need to pre-estimate gene trees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779211"/>
                  </a:ext>
                </a:extLst>
              </a:tr>
            </a:tbl>
          </a:graphicData>
        </a:graphic>
      </p:graphicFrame>
    </p:spTree>
    <p:extLst>
      <p:ext uri="{BB962C8B-B14F-4D97-AF65-F5344CB8AC3E}">
        <p14:creationId xmlns:p14="http://schemas.microsoft.com/office/powerpoint/2010/main" val="158781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729D57E-0D9A-4CF1-9EC9-DCF60B250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628"/>
            <a:ext cx="4532243" cy="4532243"/>
          </a:xfrm>
          <a:prstGeom prst="rect">
            <a:avLst/>
          </a:prstGeom>
        </p:spPr>
      </p:pic>
      <p:sp>
        <p:nvSpPr>
          <p:cNvPr id="4" name="Title 1">
            <a:extLst>
              <a:ext uri="{FF2B5EF4-FFF2-40B4-BE49-F238E27FC236}">
                <a16:creationId xmlns:a16="http://schemas.microsoft.com/office/drawing/2014/main" id="{5A605FF2-CE8C-43C7-BDAF-94878FDC96B6}"/>
              </a:ext>
            </a:extLst>
          </p:cNvPr>
          <p:cNvSpPr>
            <a:spLocks noGrp="1"/>
          </p:cNvSpPr>
          <p:nvPr>
            <p:ph type="title"/>
          </p:nvPr>
        </p:nvSpPr>
        <p:spPr>
          <a:xfrm>
            <a:off x="239784" y="0"/>
            <a:ext cx="8743950" cy="571965"/>
          </a:xfrm>
        </p:spPr>
        <p:txBody>
          <a:bodyPr>
            <a:noAutofit/>
          </a:bodyPr>
          <a:lstStyle/>
          <a:p>
            <a:r>
              <a:rPr lang="en-US" sz="2800" dirty="0"/>
              <a:t>Concordance factors can also be used to reduce tree-size</a:t>
            </a:r>
          </a:p>
        </p:txBody>
      </p:sp>
      <p:sp>
        <p:nvSpPr>
          <p:cNvPr id="5" name="TextBox 4">
            <a:extLst>
              <a:ext uri="{FF2B5EF4-FFF2-40B4-BE49-F238E27FC236}">
                <a16:creationId xmlns:a16="http://schemas.microsoft.com/office/drawing/2014/main" id="{F3C95FFD-3E64-4D8A-A481-0A3A6C3B27D5}"/>
              </a:ext>
            </a:extLst>
          </p:cNvPr>
          <p:cNvSpPr txBox="1"/>
          <p:nvPr/>
        </p:nvSpPr>
        <p:spPr>
          <a:xfrm>
            <a:off x="729815" y="3947255"/>
            <a:ext cx="3072611" cy="338554"/>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188 species rodent phylogeny</a:t>
            </a:r>
          </a:p>
        </p:txBody>
      </p:sp>
      <p:grpSp>
        <p:nvGrpSpPr>
          <p:cNvPr id="6" name="Group 5">
            <a:extLst>
              <a:ext uri="{FF2B5EF4-FFF2-40B4-BE49-F238E27FC236}">
                <a16:creationId xmlns:a16="http://schemas.microsoft.com/office/drawing/2014/main" id="{AB65C75E-263E-4748-8B29-9E666FE1726E}"/>
              </a:ext>
            </a:extLst>
          </p:cNvPr>
          <p:cNvGrpSpPr/>
          <p:nvPr/>
        </p:nvGrpSpPr>
        <p:grpSpPr>
          <a:xfrm>
            <a:off x="3591302" y="994461"/>
            <a:ext cx="2040909" cy="369798"/>
            <a:chOff x="19656102" y="3506619"/>
            <a:chExt cx="8720168" cy="671301"/>
          </a:xfrm>
          <a:solidFill>
            <a:schemeClr val="accent4">
              <a:lumMod val="75000"/>
            </a:schemeClr>
          </a:solidFill>
        </p:grpSpPr>
        <p:sp>
          <p:nvSpPr>
            <p:cNvPr id="7" name="Rectangle: Rounded Corners 6">
              <a:extLst>
                <a:ext uri="{FF2B5EF4-FFF2-40B4-BE49-F238E27FC236}">
                  <a16:creationId xmlns:a16="http://schemas.microsoft.com/office/drawing/2014/main" id="{635FD015-6839-425F-B45E-C6B14F4D4FC5}"/>
                </a:ext>
              </a:extLst>
            </p:cNvPr>
            <p:cNvSpPr/>
            <p:nvPr/>
          </p:nvSpPr>
          <p:spPr>
            <a:xfrm>
              <a:off x="20497377" y="3506619"/>
              <a:ext cx="7134428" cy="671301"/>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TextBox 7">
              <a:extLst>
                <a:ext uri="{FF2B5EF4-FFF2-40B4-BE49-F238E27FC236}">
                  <a16:creationId xmlns:a16="http://schemas.microsoft.com/office/drawing/2014/main" id="{CD84FA3C-E096-421D-957F-23C3D59D1ACF}"/>
                </a:ext>
              </a:extLst>
            </p:cNvPr>
            <p:cNvSpPr txBox="1"/>
            <p:nvPr/>
          </p:nvSpPr>
          <p:spPr>
            <a:xfrm>
              <a:off x="19656102" y="3507465"/>
              <a:ext cx="8720168" cy="670455"/>
            </a:xfrm>
            <a:prstGeom prst="rect">
              <a:avLst/>
            </a:prstGeom>
            <a:noFill/>
            <a:ln>
              <a:noFill/>
            </a:ln>
          </p:spPr>
          <p:txBody>
            <a:bodyPr wrap="square" rtlCol="0">
              <a:spAutoFit/>
            </a:bodyPr>
            <a:lstStyle/>
            <a:p>
              <a:pPr algn="ctr" defTabSz="685800"/>
              <a:r>
                <a:rPr lang="en-US" dirty="0">
                  <a:solidFill>
                    <a:prstClr val="white">
                      <a:lumMod val="95000"/>
                    </a:prstClr>
                  </a:solidFill>
                  <a:latin typeface="Calibri" panose="020F0502020204030204"/>
                </a:rPr>
                <a:t>~12,000 genes</a:t>
              </a:r>
            </a:p>
          </p:txBody>
        </p:sp>
      </p:grpSp>
    </p:spTree>
    <p:extLst>
      <p:ext uri="{BB962C8B-B14F-4D97-AF65-F5344CB8AC3E}">
        <p14:creationId xmlns:p14="http://schemas.microsoft.com/office/powerpoint/2010/main" val="2276172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729D57E-0D9A-4CF1-9EC9-DCF60B250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628"/>
            <a:ext cx="4532243" cy="4532243"/>
          </a:xfrm>
          <a:prstGeom prst="rect">
            <a:avLst/>
          </a:prstGeom>
        </p:spPr>
      </p:pic>
      <p:pic>
        <p:nvPicPr>
          <p:cNvPr id="6" name="Picture 5">
            <a:extLst>
              <a:ext uri="{FF2B5EF4-FFF2-40B4-BE49-F238E27FC236}">
                <a16:creationId xmlns:a16="http://schemas.microsoft.com/office/drawing/2014/main" id="{56F2AB81-8D5C-404B-A262-98E039B11D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611757" y="305627"/>
            <a:ext cx="4532243" cy="4532243"/>
          </a:xfrm>
          <a:prstGeom prst="rect">
            <a:avLst/>
          </a:prstGeom>
        </p:spPr>
      </p:pic>
      <p:sp>
        <p:nvSpPr>
          <p:cNvPr id="8" name="Title 1">
            <a:extLst>
              <a:ext uri="{FF2B5EF4-FFF2-40B4-BE49-F238E27FC236}">
                <a16:creationId xmlns:a16="http://schemas.microsoft.com/office/drawing/2014/main" id="{1DE7B088-49A8-479B-8B6A-60BF06229039}"/>
              </a:ext>
            </a:extLst>
          </p:cNvPr>
          <p:cNvSpPr>
            <a:spLocks noGrp="1"/>
          </p:cNvSpPr>
          <p:nvPr>
            <p:ph type="title"/>
          </p:nvPr>
        </p:nvSpPr>
        <p:spPr>
          <a:xfrm>
            <a:off x="239784" y="0"/>
            <a:ext cx="8743950" cy="571965"/>
          </a:xfrm>
        </p:spPr>
        <p:txBody>
          <a:bodyPr>
            <a:noAutofit/>
          </a:bodyPr>
          <a:lstStyle/>
          <a:p>
            <a:r>
              <a:rPr lang="en-US" sz="2800" dirty="0"/>
              <a:t>Concordance factors can also be used to reduce tree-size</a:t>
            </a:r>
          </a:p>
        </p:txBody>
      </p:sp>
      <p:cxnSp>
        <p:nvCxnSpPr>
          <p:cNvPr id="9" name="Straight Arrow Connector 8">
            <a:extLst>
              <a:ext uri="{FF2B5EF4-FFF2-40B4-BE49-F238E27FC236}">
                <a16:creationId xmlns:a16="http://schemas.microsoft.com/office/drawing/2014/main" id="{8E173E1C-64A7-44C1-9D3F-7B659D0A9F45}"/>
              </a:ext>
            </a:extLst>
          </p:cNvPr>
          <p:cNvCxnSpPr>
            <a:cxnSpLocks/>
          </p:cNvCxnSpPr>
          <p:nvPr/>
        </p:nvCxnSpPr>
        <p:spPr>
          <a:xfrm>
            <a:off x="4308333" y="252971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9ACB8C-EE3E-4300-B193-DDF12436D6EE}"/>
              </a:ext>
            </a:extLst>
          </p:cNvPr>
          <p:cNvSpPr txBox="1"/>
          <p:nvPr/>
        </p:nvSpPr>
        <p:spPr>
          <a:xfrm>
            <a:off x="3890461" y="2675047"/>
            <a:ext cx="1567512" cy="577081"/>
          </a:xfrm>
          <a:prstGeom prst="rect">
            <a:avLst/>
          </a:prstGeom>
          <a:noFill/>
        </p:spPr>
        <p:txBody>
          <a:bodyPr wrap="square" rtlCol="0">
            <a:spAutoFit/>
          </a:bodyPr>
          <a:lstStyle/>
          <a:p>
            <a:pPr algn="ctr"/>
            <a:r>
              <a:rPr lang="en-US" sz="1050" dirty="0">
                <a:latin typeface="Source Sans Pro" panose="020B0503030403020204" pitchFamily="34" charset="0"/>
                <a:ea typeface="Source Sans Pro" panose="020B0503030403020204" pitchFamily="34" charset="0"/>
              </a:rPr>
              <a:t>Prune based on concordance and branch length</a:t>
            </a:r>
          </a:p>
        </p:txBody>
      </p:sp>
      <p:sp>
        <p:nvSpPr>
          <p:cNvPr id="10" name="TextBox 9">
            <a:extLst>
              <a:ext uri="{FF2B5EF4-FFF2-40B4-BE49-F238E27FC236}">
                <a16:creationId xmlns:a16="http://schemas.microsoft.com/office/drawing/2014/main" id="{21A90B70-CC59-4A61-B499-607D7E8BE821}"/>
              </a:ext>
            </a:extLst>
          </p:cNvPr>
          <p:cNvSpPr txBox="1"/>
          <p:nvPr/>
        </p:nvSpPr>
        <p:spPr>
          <a:xfrm>
            <a:off x="729815" y="3947255"/>
            <a:ext cx="3072611" cy="338554"/>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188 species rodent phylogeny</a:t>
            </a:r>
          </a:p>
        </p:txBody>
      </p:sp>
      <p:sp>
        <p:nvSpPr>
          <p:cNvPr id="11" name="TextBox 10">
            <a:extLst>
              <a:ext uri="{FF2B5EF4-FFF2-40B4-BE49-F238E27FC236}">
                <a16:creationId xmlns:a16="http://schemas.microsoft.com/office/drawing/2014/main" id="{B3B820B2-D7D9-4BDB-A843-3808423A8C82}"/>
              </a:ext>
            </a:extLst>
          </p:cNvPr>
          <p:cNvSpPr txBox="1"/>
          <p:nvPr/>
        </p:nvSpPr>
        <p:spPr>
          <a:xfrm>
            <a:off x="5187279" y="3949772"/>
            <a:ext cx="3072611"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83 species pruned rodent phylogeny</a:t>
            </a:r>
          </a:p>
        </p:txBody>
      </p:sp>
      <p:sp>
        <p:nvSpPr>
          <p:cNvPr id="12" name="Rectangle 11">
            <a:extLst>
              <a:ext uri="{FF2B5EF4-FFF2-40B4-BE49-F238E27FC236}">
                <a16:creationId xmlns:a16="http://schemas.microsoft.com/office/drawing/2014/main" id="{21728F9E-648D-4018-B810-7F1FD5F262DB}"/>
              </a:ext>
            </a:extLst>
          </p:cNvPr>
          <p:cNvSpPr/>
          <p:nvPr/>
        </p:nvSpPr>
        <p:spPr>
          <a:xfrm>
            <a:off x="4532241" y="571965"/>
            <a:ext cx="655038" cy="1018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0451F0D-08C1-48E1-96F5-74FF1C3565E7}"/>
              </a:ext>
            </a:extLst>
          </p:cNvPr>
          <p:cNvGrpSpPr/>
          <p:nvPr/>
        </p:nvGrpSpPr>
        <p:grpSpPr>
          <a:xfrm>
            <a:off x="3591302" y="994461"/>
            <a:ext cx="2040909" cy="369798"/>
            <a:chOff x="19656102" y="3506619"/>
            <a:chExt cx="8720168" cy="671301"/>
          </a:xfrm>
          <a:solidFill>
            <a:schemeClr val="accent4">
              <a:lumMod val="75000"/>
            </a:schemeClr>
          </a:solidFill>
        </p:grpSpPr>
        <p:sp>
          <p:nvSpPr>
            <p:cNvPr id="17" name="Rectangle: Rounded Corners 16">
              <a:extLst>
                <a:ext uri="{FF2B5EF4-FFF2-40B4-BE49-F238E27FC236}">
                  <a16:creationId xmlns:a16="http://schemas.microsoft.com/office/drawing/2014/main" id="{0BFE7043-D6B0-4DBA-A728-264D9A6801EE}"/>
                </a:ext>
              </a:extLst>
            </p:cNvPr>
            <p:cNvSpPr/>
            <p:nvPr/>
          </p:nvSpPr>
          <p:spPr>
            <a:xfrm>
              <a:off x="20497377" y="3506619"/>
              <a:ext cx="7134428" cy="671301"/>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E0F1DDB-BFD0-48E2-AFAA-8ADEFEF7902A}"/>
                </a:ext>
              </a:extLst>
            </p:cNvPr>
            <p:cNvSpPr txBox="1"/>
            <p:nvPr/>
          </p:nvSpPr>
          <p:spPr>
            <a:xfrm>
              <a:off x="19656102" y="3507465"/>
              <a:ext cx="8720168" cy="670455"/>
            </a:xfrm>
            <a:prstGeom prst="rect">
              <a:avLst/>
            </a:prstGeom>
            <a:noFill/>
            <a:ln>
              <a:noFill/>
            </a:ln>
          </p:spPr>
          <p:txBody>
            <a:bodyPr wrap="square" rtlCol="0">
              <a:spAutoFit/>
            </a:bodyPr>
            <a:lstStyle/>
            <a:p>
              <a:pPr algn="ctr" defTabSz="685800"/>
              <a:r>
                <a:rPr lang="en-US" dirty="0">
                  <a:solidFill>
                    <a:prstClr val="white">
                      <a:lumMod val="95000"/>
                    </a:prstClr>
                  </a:solidFill>
                  <a:latin typeface="Calibri" panose="020F0502020204030204"/>
                </a:rPr>
                <a:t>~12,000 genes</a:t>
              </a:r>
            </a:p>
          </p:txBody>
        </p:sp>
      </p:grpSp>
    </p:spTree>
    <p:extLst>
      <p:ext uri="{BB962C8B-B14F-4D97-AF65-F5344CB8AC3E}">
        <p14:creationId xmlns:p14="http://schemas.microsoft.com/office/powerpoint/2010/main" val="1518515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729D57E-0D9A-4CF1-9EC9-DCF60B250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628"/>
            <a:ext cx="4532243" cy="4532243"/>
          </a:xfrm>
          <a:prstGeom prst="rect">
            <a:avLst/>
          </a:prstGeom>
        </p:spPr>
      </p:pic>
      <p:pic>
        <p:nvPicPr>
          <p:cNvPr id="6" name="Picture 5">
            <a:extLst>
              <a:ext uri="{FF2B5EF4-FFF2-40B4-BE49-F238E27FC236}">
                <a16:creationId xmlns:a16="http://schemas.microsoft.com/office/drawing/2014/main" id="{56F2AB81-8D5C-404B-A262-98E039B11D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611757" y="305627"/>
            <a:ext cx="4532243" cy="4532243"/>
          </a:xfrm>
          <a:prstGeom prst="rect">
            <a:avLst/>
          </a:prstGeom>
        </p:spPr>
      </p:pic>
      <p:sp>
        <p:nvSpPr>
          <p:cNvPr id="7" name="Title 1">
            <a:extLst>
              <a:ext uri="{FF2B5EF4-FFF2-40B4-BE49-F238E27FC236}">
                <a16:creationId xmlns:a16="http://schemas.microsoft.com/office/drawing/2014/main" id="{F4188B35-ADE6-4468-BDD6-27482E1D12A3}"/>
              </a:ext>
            </a:extLst>
          </p:cNvPr>
          <p:cNvSpPr>
            <a:spLocks noGrp="1"/>
          </p:cNvSpPr>
          <p:nvPr>
            <p:ph type="title"/>
          </p:nvPr>
        </p:nvSpPr>
        <p:spPr>
          <a:xfrm>
            <a:off x="239784" y="0"/>
            <a:ext cx="8743950" cy="571965"/>
          </a:xfrm>
        </p:spPr>
        <p:txBody>
          <a:bodyPr>
            <a:noAutofit/>
          </a:bodyPr>
          <a:lstStyle/>
          <a:p>
            <a:r>
              <a:rPr lang="en-US" sz="2800" dirty="0"/>
              <a:t>Concordance factors can also be used to reduce tree-size</a:t>
            </a:r>
          </a:p>
        </p:txBody>
      </p:sp>
      <p:sp>
        <p:nvSpPr>
          <p:cNvPr id="8" name="TextBox 7">
            <a:extLst>
              <a:ext uri="{FF2B5EF4-FFF2-40B4-BE49-F238E27FC236}">
                <a16:creationId xmlns:a16="http://schemas.microsoft.com/office/drawing/2014/main" id="{324F061D-013A-4161-A185-5B5BF90B9E19}"/>
              </a:ext>
            </a:extLst>
          </p:cNvPr>
          <p:cNvSpPr txBox="1"/>
          <p:nvPr/>
        </p:nvSpPr>
        <p:spPr>
          <a:xfrm>
            <a:off x="729815" y="3947255"/>
            <a:ext cx="3072611" cy="338554"/>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188 species rodent phylogeny</a:t>
            </a:r>
          </a:p>
        </p:txBody>
      </p:sp>
      <p:sp>
        <p:nvSpPr>
          <p:cNvPr id="9" name="TextBox 8">
            <a:extLst>
              <a:ext uri="{FF2B5EF4-FFF2-40B4-BE49-F238E27FC236}">
                <a16:creationId xmlns:a16="http://schemas.microsoft.com/office/drawing/2014/main" id="{B4F30EDA-D85C-42B2-A191-B2876464C124}"/>
              </a:ext>
            </a:extLst>
          </p:cNvPr>
          <p:cNvSpPr txBox="1"/>
          <p:nvPr/>
        </p:nvSpPr>
        <p:spPr>
          <a:xfrm>
            <a:off x="5187279" y="3949772"/>
            <a:ext cx="3072611"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83 species pruned rodent phylogeny</a:t>
            </a:r>
          </a:p>
        </p:txBody>
      </p:sp>
      <p:sp>
        <p:nvSpPr>
          <p:cNvPr id="2" name="Rectangle 1">
            <a:extLst>
              <a:ext uri="{FF2B5EF4-FFF2-40B4-BE49-F238E27FC236}">
                <a16:creationId xmlns:a16="http://schemas.microsoft.com/office/drawing/2014/main" id="{0BA02754-CBEF-44A9-AA93-376283C5DACB}"/>
              </a:ext>
            </a:extLst>
          </p:cNvPr>
          <p:cNvSpPr/>
          <p:nvPr/>
        </p:nvSpPr>
        <p:spPr>
          <a:xfrm>
            <a:off x="4532241" y="571965"/>
            <a:ext cx="655038" cy="1018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9ED6EBD-41F5-472F-ABE4-258F8115DDBA}"/>
              </a:ext>
            </a:extLst>
          </p:cNvPr>
          <p:cNvCxnSpPr>
            <a:cxnSpLocks/>
          </p:cNvCxnSpPr>
          <p:nvPr/>
        </p:nvCxnSpPr>
        <p:spPr>
          <a:xfrm>
            <a:off x="4308333" y="2529713"/>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312EFA-6842-4CC0-977C-9614A7F633E9}"/>
              </a:ext>
            </a:extLst>
          </p:cNvPr>
          <p:cNvSpPr txBox="1"/>
          <p:nvPr/>
        </p:nvSpPr>
        <p:spPr>
          <a:xfrm>
            <a:off x="3890461" y="2675047"/>
            <a:ext cx="1567512" cy="577081"/>
          </a:xfrm>
          <a:prstGeom prst="rect">
            <a:avLst/>
          </a:prstGeom>
          <a:noFill/>
        </p:spPr>
        <p:txBody>
          <a:bodyPr wrap="square" rtlCol="0">
            <a:spAutoFit/>
          </a:bodyPr>
          <a:lstStyle/>
          <a:p>
            <a:pPr algn="ctr"/>
            <a:r>
              <a:rPr lang="en-US" sz="1050" dirty="0">
                <a:latin typeface="Source Sans Pro" panose="020B0503030403020204" pitchFamily="34" charset="0"/>
                <a:ea typeface="Source Sans Pro" panose="020B0503030403020204" pitchFamily="34" charset="0"/>
              </a:rPr>
              <a:t>Prune based on concordance and branch length</a:t>
            </a:r>
          </a:p>
        </p:txBody>
      </p:sp>
      <p:grpSp>
        <p:nvGrpSpPr>
          <p:cNvPr id="13" name="Group 12">
            <a:extLst>
              <a:ext uri="{FF2B5EF4-FFF2-40B4-BE49-F238E27FC236}">
                <a16:creationId xmlns:a16="http://schemas.microsoft.com/office/drawing/2014/main" id="{4C4A1420-3432-44C7-8DCF-E81F878910C4}"/>
              </a:ext>
            </a:extLst>
          </p:cNvPr>
          <p:cNvGrpSpPr/>
          <p:nvPr/>
        </p:nvGrpSpPr>
        <p:grpSpPr>
          <a:xfrm>
            <a:off x="3591302" y="994461"/>
            <a:ext cx="2040909" cy="369798"/>
            <a:chOff x="19656102" y="3506619"/>
            <a:chExt cx="8720168" cy="671301"/>
          </a:xfrm>
          <a:solidFill>
            <a:schemeClr val="accent4">
              <a:lumMod val="75000"/>
            </a:schemeClr>
          </a:solidFill>
        </p:grpSpPr>
        <p:sp>
          <p:nvSpPr>
            <p:cNvPr id="14" name="Rectangle: Rounded Corners 13">
              <a:extLst>
                <a:ext uri="{FF2B5EF4-FFF2-40B4-BE49-F238E27FC236}">
                  <a16:creationId xmlns:a16="http://schemas.microsoft.com/office/drawing/2014/main" id="{7E5F82E3-DFA7-41E0-9473-3A8AD4AD1827}"/>
                </a:ext>
              </a:extLst>
            </p:cNvPr>
            <p:cNvSpPr/>
            <p:nvPr/>
          </p:nvSpPr>
          <p:spPr>
            <a:xfrm>
              <a:off x="20497377" y="3506619"/>
              <a:ext cx="7134428" cy="671301"/>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5" name="TextBox 14">
              <a:extLst>
                <a:ext uri="{FF2B5EF4-FFF2-40B4-BE49-F238E27FC236}">
                  <a16:creationId xmlns:a16="http://schemas.microsoft.com/office/drawing/2014/main" id="{B25D425A-E96E-4949-8339-3EE0BBBA689D}"/>
                </a:ext>
              </a:extLst>
            </p:cNvPr>
            <p:cNvSpPr txBox="1"/>
            <p:nvPr/>
          </p:nvSpPr>
          <p:spPr>
            <a:xfrm>
              <a:off x="19656102" y="3507465"/>
              <a:ext cx="8720168" cy="670455"/>
            </a:xfrm>
            <a:prstGeom prst="rect">
              <a:avLst/>
            </a:prstGeom>
            <a:noFill/>
            <a:ln>
              <a:noFill/>
            </a:ln>
          </p:spPr>
          <p:txBody>
            <a:bodyPr wrap="square" rtlCol="0">
              <a:spAutoFit/>
            </a:bodyPr>
            <a:lstStyle/>
            <a:p>
              <a:pPr algn="ctr" defTabSz="685800"/>
              <a:r>
                <a:rPr lang="en-US" dirty="0">
                  <a:solidFill>
                    <a:prstClr val="white">
                      <a:lumMod val="95000"/>
                    </a:prstClr>
                  </a:solidFill>
                  <a:latin typeface="Calibri" panose="020F0502020204030204"/>
                </a:rPr>
                <a:t>~12,000 genes</a:t>
              </a:r>
            </a:p>
          </p:txBody>
        </p:sp>
      </p:grpSp>
      <p:sp>
        <p:nvSpPr>
          <p:cNvPr id="17" name="Rectangle 16">
            <a:extLst>
              <a:ext uri="{FF2B5EF4-FFF2-40B4-BE49-F238E27FC236}">
                <a16:creationId xmlns:a16="http://schemas.microsoft.com/office/drawing/2014/main" id="{07225DA6-C94E-4F99-A387-43173143A43C}"/>
              </a:ext>
            </a:extLst>
          </p:cNvPr>
          <p:cNvSpPr/>
          <p:nvPr/>
        </p:nvSpPr>
        <p:spPr>
          <a:xfrm>
            <a:off x="0" y="571965"/>
            <a:ext cx="9144000" cy="4572156"/>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ED0C3D7-AD25-4076-9598-CD23E4786EA0}"/>
              </a:ext>
            </a:extLst>
          </p:cNvPr>
          <p:cNvGrpSpPr/>
          <p:nvPr/>
        </p:nvGrpSpPr>
        <p:grpSpPr>
          <a:xfrm>
            <a:off x="2429073" y="1073952"/>
            <a:ext cx="4388023" cy="3104959"/>
            <a:chOff x="3514193" y="3515612"/>
            <a:chExt cx="2183769" cy="1545232"/>
          </a:xfrm>
        </p:grpSpPr>
        <p:sp>
          <p:nvSpPr>
            <p:cNvPr id="10" name="Rectangle: Rounded Corners 9">
              <a:extLst>
                <a:ext uri="{FF2B5EF4-FFF2-40B4-BE49-F238E27FC236}">
                  <a16:creationId xmlns:a16="http://schemas.microsoft.com/office/drawing/2014/main" id="{C072747E-01CF-4758-8A96-93BB2239C24C}"/>
                </a:ext>
              </a:extLst>
            </p:cNvPr>
            <p:cNvSpPr/>
            <p:nvPr/>
          </p:nvSpPr>
          <p:spPr>
            <a:xfrm>
              <a:off x="3595126" y="3515612"/>
              <a:ext cx="2021904" cy="1545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54788808-D917-48C9-A296-5349B32CFE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1550" y="3556313"/>
              <a:ext cx="1580900" cy="1281558"/>
            </a:xfrm>
            <a:prstGeom prst="rect">
              <a:avLst/>
            </a:prstGeom>
          </p:spPr>
        </p:pic>
        <p:sp>
          <p:nvSpPr>
            <p:cNvPr id="5" name="TextBox 4">
              <a:extLst>
                <a:ext uri="{FF2B5EF4-FFF2-40B4-BE49-F238E27FC236}">
                  <a16:creationId xmlns:a16="http://schemas.microsoft.com/office/drawing/2014/main" id="{EDC66CAF-A769-4EA5-88B3-210BAE92597A}"/>
                </a:ext>
              </a:extLst>
            </p:cNvPr>
            <p:cNvSpPr txBox="1"/>
            <p:nvPr/>
          </p:nvSpPr>
          <p:spPr>
            <a:xfrm>
              <a:off x="3514193" y="4845789"/>
              <a:ext cx="2183769" cy="174649"/>
            </a:xfrm>
            <a:prstGeom prst="rect">
              <a:avLst/>
            </a:prstGeom>
            <a:noFill/>
          </p:spPr>
          <p:txBody>
            <a:bodyPr wrap="square">
              <a:spAutoFit/>
            </a:bodyPr>
            <a:lstStyle/>
            <a:p>
              <a:pPr algn="ctr"/>
              <a:r>
                <a:rPr lang="en-US" sz="1400" dirty="0">
                  <a:hlinkClick r:id="rId6"/>
                </a:rPr>
                <a:t>https://github.com/gwct/bonsai</a:t>
              </a:r>
              <a:r>
                <a:rPr lang="en-US" sz="1400" dirty="0"/>
                <a:t> </a:t>
              </a:r>
            </a:p>
          </p:txBody>
        </p:sp>
      </p:grpSp>
    </p:spTree>
    <p:extLst>
      <p:ext uri="{BB962C8B-B14F-4D97-AF65-F5344CB8AC3E}">
        <p14:creationId xmlns:p14="http://schemas.microsoft.com/office/powerpoint/2010/main" val="2645358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74A4A59-0807-4C31-B693-F57D5351A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3243" y="92313"/>
            <a:ext cx="1917513" cy="1181077"/>
          </a:xfrm>
          <a:prstGeom prst="rect">
            <a:avLst/>
          </a:prstGeom>
        </p:spPr>
      </p:pic>
      <p:sp>
        <p:nvSpPr>
          <p:cNvPr id="2" name="TextBox 1">
            <a:extLst>
              <a:ext uri="{FF2B5EF4-FFF2-40B4-BE49-F238E27FC236}">
                <a16:creationId xmlns:a16="http://schemas.microsoft.com/office/drawing/2014/main" id="{04B1048F-200A-426D-B693-43302D36798B}"/>
              </a:ext>
            </a:extLst>
          </p:cNvPr>
          <p:cNvSpPr txBox="1"/>
          <p:nvPr/>
        </p:nvSpPr>
        <p:spPr>
          <a:xfrm>
            <a:off x="2393910" y="1273390"/>
            <a:ext cx="4356177"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rPr>
              <a:t>Goals for efficiency and usability</a:t>
            </a:r>
          </a:p>
        </p:txBody>
      </p:sp>
      <p:grpSp>
        <p:nvGrpSpPr>
          <p:cNvPr id="14" name="Group 13">
            <a:extLst>
              <a:ext uri="{FF2B5EF4-FFF2-40B4-BE49-F238E27FC236}">
                <a16:creationId xmlns:a16="http://schemas.microsoft.com/office/drawing/2014/main" id="{4D43012B-E285-4526-A869-9EED6CE5EDA4}"/>
              </a:ext>
            </a:extLst>
          </p:cNvPr>
          <p:cNvGrpSpPr/>
          <p:nvPr/>
        </p:nvGrpSpPr>
        <p:grpSpPr>
          <a:xfrm>
            <a:off x="647463" y="1931027"/>
            <a:ext cx="7888830" cy="1045030"/>
            <a:chOff x="1765326" y="1419887"/>
            <a:chExt cx="10518439" cy="1393373"/>
          </a:xfrm>
          <a:solidFill>
            <a:schemeClr val="accent5">
              <a:lumMod val="75000"/>
            </a:schemeClr>
          </a:solidFill>
        </p:grpSpPr>
        <p:sp>
          <p:nvSpPr>
            <p:cNvPr id="17" name="Rectangle: Rounded Corners 16">
              <a:extLst>
                <a:ext uri="{FF2B5EF4-FFF2-40B4-BE49-F238E27FC236}">
                  <a16:creationId xmlns:a16="http://schemas.microsoft.com/office/drawing/2014/main" id="{369832DC-6818-405E-9471-6DF3DE07A1CE}"/>
                </a:ext>
              </a:extLst>
            </p:cNvPr>
            <p:cNvSpPr/>
            <p:nvPr/>
          </p:nvSpPr>
          <p:spPr>
            <a:xfrm>
              <a:off x="1765326" y="1419887"/>
              <a:ext cx="10518439" cy="13933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D4F6DFA1-2D8C-4053-A1DF-9B7FAB8EBFFB}"/>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Use phylogenetic signal from the data to inform model selection with site concordance factors</a:t>
              </a:r>
            </a:p>
          </p:txBody>
        </p:sp>
        <p:sp>
          <p:nvSpPr>
            <p:cNvPr id="19" name="TextBox 18">
              <a:extLst>
                <a:ext uri="{FF2B5EF4-FFF2-40B4-BE49-F238E27FC236}">
                  <a16:creationId xmlns:a16="http://schemas.microsoft.com/office/drawing/2014/main" id="{AEBA3B23-1BAB-42D9-A193-5445DB0C352A}"/>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1:</a:t>
              </a:r>
            </a:p>
          </p:txBody>
        </p:sp>
      </p:grpSp>
      <p:grpSp>
        <p:nvGrpSpPr>
          <p:cNvPr id="20" name="Group 19">
            <a:extLst>
              <a:ext uri="{FF2B5EF4-FFF2-40B4-BE49-F238E27FC236}">
                <a16:creationId xmlns:a16="http://schemas.microsoft.com/office/drawing/2014/main" id="{11BAC4B4-C98A-44CD-8DCF-4DBC8C8889BB}"/>
              </a:ext>
            </a:extLst>
          </p:cNvPr>
          <p:cNvGrpSpPr/>
          <p:nvPr/>
        </p:nvGrpSpPr>
        <p:grpSpPr>
          <a:xfrm>
            <a:off x="647463" y="3486264"/>
            <a:ext cx="7888830" cy="1045030"/>
            <a:chOff x="1765326" y="1419887"/>
            <a:chExt cx="10518439" cy="1393373"/>
          </a:xfrm>
          <a:solidFill>
            <a:schemeClr val="accent5">
              <a:lumMod val="75000"/>
            </a:schemeClr>
          </a:solidFill>
        </p:grpSpPr>
        <p:sp>
          <p:nvSpPr>
            <p:cNvPr id="22" name="Rectangle: Rounded Corners 21">
              <a:extLst>
                <a:ext uri="{FF2B5EF4-FFF2-40B4-BE49-F238E27FC236}">
                  <a16:creationId xmlns:a16="http://schemas.microsoft.com/office/drawing/2014/main" id="{6A639713-1C82-4F0D-8A85-973FEA1EA77C}"/>
                </a:ext>
              </a:extLst>
            </p:cNvPr>
            <p:cNvSpPr/>
            <p:nvPr/>
          </p:nvSpPr>
          <p:spPr>
            <a:xfrm>
              <a:off x="1765326" y="1419887"/>
              <a:ext cx="10518439" cy="1393373"/>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3" name="TextBox 22">
              <a:extLst>
                <a:ext uri="{FF2B5EF4-FFF2-40B4-BE49-F238E27FC236}">
                  <a16:creationId xmlns:a16="http://schemas.microsoft.com/office/drawing/2014/main" id="{65F1E1B6-E0AC-4DA5-A121-C72178635F2D}"/>
                </a:ext>
              </a:extLst>
            </p:cNvPr>
            <p:cNvSpPr txBox="1"/>
            <p:nvPr/>
          </p:nvSpPr>
          <p:spPr>
            <a:xfrm>
              <a:off x="3825091" y="1562575"/>
              <a:ext cx="8254211" cy="1107996"/>
            </a:xfrm>
            <a:prstGeom prst="rect">
              <a:avLst/>
            </a:prstGeom>
            <a:noFill/>
            <a:ln>
              <a:noFill/>
            </a:ln>
          </p:spPr>
          <p:txBody>
            <a:bodyPr wrap="square" rtlCol="0">
              <a:spAutoFit/>
            </a:bodyPr>
            <a:lstStyle/>
            <a:p>
              <a:pPr algn="ctr" defTabSz="685800"/>
              <a:r>
                <a:rPr lang="en-US" sz="2400" dirty="0">
                  <a:solidFill>
                    <a:prstClr val="white">
                      <a:lumMod val="95000"/>
                    </a:prstClr>
                  </a:solidFill>
                  <a:latin typeface="Calibri" panose="020F0502020204030204"/>
                </a:rPr>
                <a:t>Facilitate batching of loci for parallel runs on HPCs</a:t>
              </a:r>
            </a:p>
          </p:txBody>
        </p:sp>
        <p:sp>
          <p:nvSpPr>
            <p:cNvPr id="29" name="TextBox 28">
              <a:extLst>
                <a:ext uri="{FF2B5EF4-FFF2-40B4-BE49-F238E27FC236}">
                  <a16:creationId xmlns:a16="http://schemas.microsoft.com/office/drawing/2014/main" id="{4AF6A403-D557-44A1-89FD-5DB1F5B894F6}"/>
                </a:ext>
              </a:extLst>
            </p:cNvPr>
            <p:cNvSpPr txBox="1"/>
            <p:nvPr/>
          </p:nvSpPr>
          <p:spPr>
            <a:xfrm>
              <a:off x="2128815" y="1767760"/>
              <a:ext cx="1787149" cy="697626"/>
            </a:xfrm>
            <a:prstGeom prst="rect">
              <a:avLst/>
            </a:prstGeom>
            <a:noFill/>
            <a:ln>
              <a:noFill/>
            </a:ln>
          </p:spPr>
          <p:txBody>
            <a:bodyPr wrap="square" rtlCol="0">
              <a:spAutoFit/>
            </a:bodyPr>
            <a:lstStyle/>
            <a:p>
              <a:pPr defTabSz="685800"/>
              <a:r>
                <a:rPr lang="en-US" sz="2800" dirty="0">
                  <a:solidFill>
                    <a:prstClr val="white">
                      <a:lumMod val="95000"/>
                    </a:prstClr>
                  </a:solidFill>
                  <a:latin typeface="Calibri" panose="020F0502020204030204"/>
                </a:rPr>
                <a:t>Goal 2:</a:t>
              </a:r>
            </a:p>
          </p:txBody>
        </p:sp>
      </p:grpSp>
    </p:spTree>
    <p:extLst>
      <p:ext uri="{BB962C8B-B14F-4D97-AF65-F5344CB8AC3E}">
        <p14:creationId xmlns:p14="http://schemas.microsoft.com/office/powerpoint/2010/main" val="3934775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996844" y="266140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8AF016A9-72A4-422A-9BFF-65A2244A3E7A}"/>
              </a:ext>
            </a:extLst>
          </p:cNvPr>
          <p:cNvSpPr/>
          <p:nvPr/>
        </p:nvSpPr>
        <p:spPr>
          <a:xfrm>
            <a:off x="7543060" y="2477893"/>
            <a:ext cx="826633" cy="4225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7501584" y="2461351"/>
            <a:ext cx="913933" cy="461665"/>
          </a:xfrm>
          <a:prstGeom prst="rect">
            <a:avLst/>
          </a:prstGeom>
          <a:noFill/>
        </p:spPr>
        <p:txBody>
          <a:bodyPr wrap="square" rtlCol="0">
            <a:spAutoFit/>
          </a:bodyPr>
          <a:lstStyle/>
          <a:p>
            <a:pPr algn="l"/>
            <a:r>
              <a:rPr lang="en-US" sz="2400" dirty="0">
                <a:solidFill>
                  <a:schemeClr val="bg1"/>
                </a:solidFill>
                <a:latin typeface="Source Sans Pro" panose="020B0503030403020204" pitchFamily="34" charset="0"/>
                <a:ea typeface="Source Sans Pro" panose="020B0503030403020204" pitchFamily="34" charset="0"/>
              </a:rPr>
              <a:t>Rates</a:t>
            </a:r>
            <a:endParaRPr lang="en-US" sz="2800" dirty="0">
              <a:solidFill>
                <a:schemeClr val="bg1"/>
              </a:solidFill>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6723CB35-9BF9-458C-88A6-7629BDBA8F97}"/>
              </a:ext>
            </a:extLst>
          </p:cNvPr>
          <p:cNvSpPr/>
          <p:nvPr/>
        </p:nvSpPr>
        <p:spPr>
          <a:xfrm>
            <a:off x="4018926" y="2423129"/>
            <a:ext cx="2245032" cy="476554"/>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4049343" y="2399796"/>
            <a:ext cx="2184198" cy="523220"/>
          </a:xfrm>
          <a:prstGeom prst="rect">
            <a:avLst/>
          </a:prstGeom>
          <a:noFill/>
        </p:spPr>
        <p:txBody>
          <a:bodyPr wrap="square" rtlCol="0">
            <a:spAutoFit/>
          </a:bodyPr>
          <a:lstStyle/>
          <a:p>
            <a:pPr algn="l"/>
            <a:r>
              <a:rPr lang="en-US" sz="2800" dirty="0" err="1">
                <a:solidFill>
                  <a:schemeClr val="bg1"/>
                </a:solidFill>
                <a:latin typeface="Source Sans Pro" panose="020B0503030403020204" pitchFamily="34" charset="0"/>
                <a:ea typeface="Source Sans Pro" panose="020B0503030403020204" pitchFamily="34" charset="0"/>
              </a:rPr>
              <a:t>PhyloAcc</a:t>
            </a:r>
            <a:r>
              <a:rPr lang="en-US" sz="2800" dirty="0">
                <a:solidFill>
                  <a:schemeClr val="bg1"/>
                </a:solidFill>
                <a:latin typeface="Source Sans Pro" panose="020B0503030403020204" pitchFamily="34" charset="0"/>
                <a:ea typeface="Source Sans Pro" panose="020B0503030403020204" pitchFamily="34" charset="0"/>
              </a:rPr>
              <a:t> C++</a:t>
            </a:r>
            <a:endParaRPr lang="en-US" sz="32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938278"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A5F83E9-3FC6-4A22-BB83-AAF4DF96F44D}"/>
              </a:ext>
            </a:extLst>
          </p:cNvPr>
          <p:cNvSpPr txBox="1"/>
          <p:nvPr/>
        </p:nvSpPr>
        <p:spPr>
          <a:xfrm>
            <a:off x="1456795"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cxnSp>
        <p:nvCxnSpPr>
          <p:cNvPr id="55" name="Straight Arrow Connector 54">
            <a:extLst>
              <a:ext uri="{FF2B5EF4-FFF2-40B4-BE49-F238E27FC236}">
                <a16:creationId xmlns:a16="http://schemas.microsoft.com/office/drawing/2014/main" id="{F0F80D85-6037-491D-9DD7-5F0B09F7F896}"/>
              </a:ext>
            </a:extLst>
          </p:cNvPr>
          <p:cNvCxnSpPr>
            <a:cxnSpLocks/>
          </p:cNvCxnSpPr>
          <p:nvPr/>
        </p:nvCxnSpPr>
        <p:spPr>
          <a:xfrm>
            <a:off x="6477432" y="266140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21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a:extLst>
              <a:ext uri="{FF2B5EF4-FFF2-40B4-BE49-F238E27FC236}">
                <a16:creationId xmlns:a16="http://schemas.microsoft.com/office/drawing/2014/main" id="{16354CE0-CE3C-43DA-94B1-38836635099C}"/>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spTree>
    <p:extLst>
      <p:ext uri="{BB962C8B-B14F-4D97-AF65-F5344CB8AC3E}">
        <p14:creationId xmlns:p14="http://schemas.microsoft.com/office/powerpoint/2010/main" val="18506220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1CBA6E16-210C-4055-B40A-5E4B5DB173B3}"/>
              </a:ext>
            </a:extLst>
          </p:cNvPr>
          <p:cNvSpPr/>
          <p:nvPr/>
        </p:nvSpPr>
        <p:spPr>
          <a:xfrm>
            <a:off x="4905491" y="4390442"/>
            <a:ext cx="1631606" cy="523220"/>
          </a:xfrm>
          <a:prstGeom prst="roundRect">
            <a:avLst/>
          </a:prstGeom>
          <a:solidFill>
            <a:schemeClr val="accent2">
              <a:lumMod val="40000"/>
              <a:lumOff val="6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Straight Arrow Connector 54">
            <a:extLst>
              <a:ext uri="{FF2B5EF4-FFF2-40B4-BE49-F238E27FC236}">
                <a16:creationId xmlns:a16="http://schemas.microsoft.com/office/drawing/2014/main" id="{F0F80D85-6037-491D-9DD7-5F0B09F7F896}"/>
              </a:ext>
            </a:extLst>
          </p:cNvPr>
          <p:cNvCxnSpPr>
            <a:cxnSpLocks/>
            <a:stCxn id="27" idx="3"/>
          </p:cNvCxnSpPr>
          <p:nvPr/>
        </p:nvCxnSpPr>
        <p:spPr>
          <a:xfrm flipV="1">
            <a:off x="4429693" y="346452"/>
            <a:ext cx="543202" cy="2274296"/>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0D8959-5E16-4CFD-98EF-14DCA5226134}"/>
              </a:ext>
            </a:extLst>
          </p:cNvPr>
          <p:cNvSpPr txBox="1"/>
          <p:nvPr/>
        </p:nvSpPr>
        <p:spPr>
          <a:xfrm>
            <a:off x="4905491" y="89844"/>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29" name="TextBox 28">
            <a:extLst>
              <a:ext uri="{FF2B5EF4-FFF2-40B4-BE49-F238E27FC236}">
                <a16:creationId xmlns:a16="http://schemas.microsoft.com/office/drawing/2014/main" id="{11A0DEAE-D368-4DE7-A974-816640C47EC0}"/>
              </a:ext>
            </a:extLst>
          </p:cNvPr>
          <p:cNvSpPr txBox="1"/>
          <p:nvPr/>
        </p:nvSpPr>
        <p:spPr>
          <a:xfrm>
            <a:off x="4905490" y="634130"/>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38" name="TextBox 37">
            <a:extLst>
              <a:ext uri="{FF2B5EF4-FFF2-40B4-BE49-F238E27FC236}">
                <a16:creationId xmlns:a16="http://schemas.microsoft.com/office/drawing/2014/main" id="{EFF13B08-187D-4A5D-8643-7682732799FD}"/>
              </a:ext>
            </a:extLst>
          </p:cNvPr>
          <p:cNvSpPr txBox="1"/>
          <p:nvPr/>
        </p:nvSpPr>
        <p:spPr>
          <a:xfrm>
            <a:off x="4905489" y="1154807"/>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39" name="TextBox 38">
            <a:extLst>
              <a:ext uri="{FF2B5EF4-FFF2-40B4-BE49-F238E27FC236}">
                <a16:creationId xmlns:a16="http://schemas.microsoft.com/office/drawing/2014/main" id="{B7659B4F-DEFE-4B89-9054-B402AD2516D2}"/>
              </a:ext>
            </a:extLst>
          </p:cNvPr>
          <p:cNvSpPr txBox="1"/>
          <p:nvPr/>
        </p:nvSpPr>
        <p:spPr>
          <a:xfrm>
            <a:off x="4905488" y="167548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0" name="TextBox 39">
            <a:extLst>
              <a:ext uri="{FF2B5EF4-FFF2-40B4-BE49-F238E27FC236}">
                <a16:creationId xmlns:a16="http://schemas.microsoft.com/office/drawing/2014/main" id="{0DD7EF7B-F432-4454-9E57-38F665C626B9}"/>
              </a:ext>
            </a:extLst>
          </p:cNvPr>
          <p:cNvSpPr txBox="1"/>
          <p:nvPr/>
        </p:nvSpPr>
        <p:spPr>
          <a:xfrm>
            <a:off x="4905487" y="2196161"/>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1" name="TextBox 40">
            <a:extLst>
              <a:ext uri="{FF2B5EF4-FFF2-40B4-BE49-F238E27FC236}">
                <a16:creationId xmlns:a16="http://schemas.microsoft.com/office/drawing/2014/main" id="{22D0FE59-E5E1-430E-90B2-39506125302B}"/>
              </a:ext>
            </a:extLst>
          </p:cNvPr>
          <p:cNvSpPr txBox="1"/>
          <p:nvPr/>
        </p:nvSpPr>
        <p:spPr>
          <a:xfrm>
            <a:off x="4905486" y="379349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Filtered loci</a:t>
            </a:r>
          </a:p>
        </p:txBody>
      </p:sp>
      <p:sp>
        <p:nvSpPr>
          <p:cNvPr id="42" name="TextBox 41">
            <a:extLst>
              <a:ext uri="{FF2B5EF4-FFF2-40B4-BE49-F238E27FC236}">
                <a16:creationId xmlns:a16="http://schemas.microsoft.com/office/drawing/2014/main" id="{B18F6669-2EA8-4DEC-AA05-E411B52408B1}"/>
              </a:ext>
            </a:extLst>
          </p:cNvPr>
          <p:cNvSpPr txBox="1"/>
          <p:nvPr/>
        </p:nvSpPr>
        <p:spPr>
          <a:xfrm>
            <a:off x="5597911" y="3004103"/>
            <a:ext cx="246761" cy="738664"/>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p:txBody>
      </p:sp>
      <p:sp>
        <p:nvSpPr>
          <p:cNvPr id="43" name="TextBox 42">
            <a:extLst>
              <a:ext uri="{FF2B5EF4-FFF2-40B4-BE49-F238E27FC236}">
                <a16:creationId xmlns:a16="http://schemas.microsoft.com/office/drawing/2014/main" id="{98D614F5-D7AB-4F44-95E7-7C32E9610313}"/>
              </a:ext>
            </a:extLst>
          </p:cNvPr>
          <p:cNvSpPr txBox="1"/>
          <p:nvPr/>
        </p:nvSpPr>
        <p:spPr>
          <a:xfrm>
            <a:off x="4905491" y="2691953"/>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4" name="TextBox 43">
            <a:extLst>
              <a:ext uri="{FF2B5EF4-FFF2-40B4-BE49-F238E27FC236}">
                <a16:creationId xmlns:a16="http://schemas.microsoft.com/office/drawing/2014/main" id="{A018B71B-C3A3-4D6D-9CC6-4B353A519519}"/>
              </a:ext>
            </a:extLst>
          </p:cNvPr>
          <p:cNvSpPr txBox="1"/>
          <p:nvPr/>
        </p:nvSpPr>
        <p:spPr>
          <a:xfrm>
            <a:off x="4905484" y="4390442"/>
            <a:ext cx="1631613" cy="523220"/>
          </a:xfrm>
          <a:prstGeom prst="rect">
            <a:avLst/>
          </a:prstGeom>
          <a:noFill/>
        </p:spPr>
        <p:txBody>
          <a:bodyPr wrap="square" rtlCol="0">
            <a:spAutoFit/>
          </a:bodyPr>
          <a:lstStyle/>
          <a:p>
            <a:pPr algn="ctr"/>
            <a:r>
              <a:rPr lang="en-US" sz="1400" dirty="0" err="1">
                <a:latin typeface="Source Sans Pro" panose="020B0503030403020204" pitchFamily="34" charset="0"/>
                <a:ea typeface="Source Sans Pro" panose="020B0503030403020204" pitchFamily="34" charset="0"/>
              </a:rPr>
              <a:t>Snakemake</a:t>
            </a:r>
            <a:r>
              <a:rPr lang="en-US" sz="1400" dirty="0">
                <a:latin typeface="Source Sans Pro" panose="020B0503030403020204" pitchFamily="34" charset="0"/>
                <a:ea typeface="Source Sans Pro" panose="020B0503030403020204" pitchFamily="34" charset="0"/>
              </a:rPr>
              <a:t> script for job submission</a:t>
            </a:r>
          </a:p>
        </p:txBody>
      </p:sp>
      <p:cxnSp>
        <p:nvCxnSpPr>
          <p:cNvPr id="47" name="Straight Arrow Connector 46">
            <a:extLst>
              <a:ext uri="{FF2B5EF4-FFF2-40B4-BE49-F238E27FC236}">
                <a16:creationId xmlns:a16="http://schemas.microsoft.com/office/drawing/2014/main" id="{9F01352E-D16C-4444-839E-4E666B950A72}"/>
              </a:ext>
            </a:extLst>
          </p:cNvPr>
          <p:cNvCxnSpPr>
            <a:cxnSpLocks/>
            <a:stCxn id="27" idx="3"/>
          </p:cNvCxnSpPr>
          <p:nvPr/>
        </p:nvCxnSpPr>
        <p:spPr>
          <a:xfrm flipV="1">
            <a:off x="4429693" y="880324"/>
            <a:ext cx="602696" cy="174042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DD12C1-3BC9-41F9-87AF-FEAC859892C4}"/>
              </a:ext>
            </a:extLst>
          </p:cNvPr>
          <p:cNvCxnSpPr>
            <a:cxnSpLocks/>
            <a:stCxn id="27" idx="3"/>
          </p:cNvCxnSpPr>
          <p:nvPr/>
        </p:nvCxnSpPr>
        <p:spPr>
          <a:xfrm flipV="1">
            <a:off x="4429693" y="1424610"/>
            <a:ext cx="602696" cy="119613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0341E0-5C77-4EB4-A7D4-591ADCCA8A13}"/>
              </a:ext>
            </a:extLst>
          </p:cNvPr>
          <p:cNvCxnSpPr>
            <a:cxnSpLocks/>
            <a:stCxn id="27" idx="3"/>
          </p:cNvCxnSpPr>
          <p:nvPr/>
        </p:nvCxnSpPr>
        <p:spPr>
          <a:xfrm flipV="1">
            <a:off x="4429693" y="1933186"/>
            <a:ext cx="602696" cy="687562"/>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FE913B-D061-41C2-8F78-65AF45CEAB61}"/>
              </a:ext>
            </a:extLst>
          </p:cNvPr>
          <p:cNvCxnSpPr>
            <a:cxnSpLocks/>
            <a:stCxn id="27" idx="3"/>
          </p:cNvCxnSpPr>
          <p:nvPr/>
        </p:nvCxnSpPr>
        <p:spPr>
          <a:xfrm flipV="1">
            <a:off x="4429693" y="2446214"/>
            <a:ext cx="543202" cy="17453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1DC613-219F-465A-B06F-3A50B29CD300}"/>
              </a:ext>
            </a:extLst>
          </p:cNvPr>
          <p:cNvCxnSpPr>
            <a:cxnSpLocks/>
            <a:stCxn id="27" idx="3"/>
            <a:endCxn id="43" idx="1"/>
          </p:cNvCxnSpPr>
          <p:nvPr/>
        </p:nvCxnSpPr>
        <p:spPr>
          <a:xfrm>
            <a:off x="4429693" y="2620748"/>
            <a:ext cx="475798" cy="2250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A7BF8C-9FC9-4827-92AC-C17186A8BB3A}"/>
              </a:ext>
            </a:extLst>
          </p:cNvPr>
          <p:cNvCxnSpPr>
            <a:cxnSpLocks/>
            <a:stCxn id="27" idx="3"/>
          </p:cNvCxnSpPr>
          <p:nvPr/>
        </p:nvCxnSpPr>
        <p:spPr>
          <a:xfrm>
            <a:off x="4429693" y="2620748"/>
            <a:ext cx="543202" cy="78174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442B74-CFEA-4D38-860B-E4CA59A925FC}"/>
              </a:ext>
            </a:extLst>
          </p:cNvPr>
          <p:cNvCxnSpPr>
            <a:cxnSpLocks/>
            <a:stCxn id="27" idx="3"/>
          </p:cNvCxnSpPr>
          <p:nvPr/>
        </p:nvCxnSpPr>
        <p:spPr>
          <a:xfrm>
            <a:off x="4429693" y="2620748"/>
            <a:ext cx="582276" cy="122781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6E91D0-8373-45F2-B099-502A04B6AF28}"/>
              </a:ext>
            </a:extLst>
          </p:cNvPr>
          <p:cNvCxnSpPr>
            <a:cxnSpLocks/>
            <a:stCxn id="27" idx="3"/>
          </p:cNvCxnSpPr>
          <p:nvPr/>
        </p:nvCxnSpPr>
        <p:spPr>
          <a:xfrm>
            <a:off x="4429693" y="2620748"/>
            <a:ext cx="543202" cy="17696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1364A8E2-75B7-478E-BD8B-4265010CD04A}"/>
              </a:ext>
            </a:extLst>
          </p:cNvPr>
          <p:cNvSpPr/>
          <p:nvPr/>
        </p:nvSpPr>
        <p:spPr>
          <a:xfrm>
            <a:off x="4912180" y="58836"/>
            <a:ext cx="1546418" cy="41212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46A7835-F37B-47B0-8968-3A6C5385DF18}"/>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spTree>
    <p:extLst>
      <p:ext uri="{BB962C8B-B14F-4D97-AF65-F5344CB8AC3E}">
        <p14:creationId xmlns:p14="http://schemas.microsoft.com/office/powerpoint/2010/main" val="394552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44CE-46BC-7AB5-90A1-E5F41CEECE90}"/>
              </a:ext>
            </a:extLst>
          </p:cNvPr>
          <p:cNvSpPr>
            <a:spLocks noGrp="1"/>
          </p:cNvSpPr>
          <p:nvPr>
            <p:ph type="title"/>
          </p:nvPr>
        </p:nvSpPr>
        <p:spPr/>
        <p:txBody>
          <a:bodyPr/>
          <a:lstStyle/>
          <a:p>
            <a:r>
              <a:rPr lang="en-US" dirty="0"/>
              <a:t>Probably not</a:t>
            </a:r>
          </a:p>
        </p:txBody>
      </p:sp>
      <p:sp>
        <p:nvSpPr>
          <p:cNvPr id="3" name="Content Placeholder 2">
            <a:extLst>
              <a:ext uri="{FF2B5EF4-FFF2-40B4-BE49-F238E27FC236}">
                <a16:creationId xmlns:a16="http://schemas.microsoft.com/office/drawing/2014/main" id="{175BBD10-842D-3BDF-1A97-F147D9ED83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6193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1CBA6E16-210C-4055-B40A-5E4B5DB173B3}"/>
              </a:ext>
            </a:extLst>
          </p:cNvPr>
          <p:cNvSpPr/>
          <p:nvPr/>
        </p:nvSpPr>
        <p:spPr>
          <a:xfrm>
            <a:off x="4905491" y="4390442"/>
            <a:ext cx="1631606" cy="523220"/>
          </a:xfrm>
          <a:prstGeom prst="roundRect">
            <a:avLst/>
          </a:prstGeom>
          <a:solidFill>
            <a:schemeClr val="accent2">
              <a:lumMod val="40000"/>
              <a:lumOff val="6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8AF016A9-72A4-422A-9BFF-65A2244A3E7A}"/>
              </a:ext>
            </a:extLst>
          </p:cNvPr>
          <p:cNvSpPr/>
          <p:nvPr/>
        </p:nvSpPr>
        <p:spPr>
          <a:xfrm>
            <a:off x="8435299" y="2472527"/>
            <a:ext cx="668164"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8441987" y="2472527"/>
            <a:ext cx="66816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A5F83E9-3FC6-4A22-BB83-AAF4DF96F44D}"/>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cxnSp>
        <p:nvCxnSpPr>
          <p:cNvPr id="55" name="Straight Arrow Connector 54">
            <a:extLst>
              <a:ext uri="{FF2B5EF4-FFF2-40B4-BE49-F238E27FC236}">
                <a16:creationId xmlns:a16="http://schemas.microsoft.com/office/drawing/2014/main" id="{F0F80D85-6037-491D-9DD7-5F0B09F7F896}"/>
              </a:ext>
            </a:extLst>
          </p:cNvPr>
          <p:cNvCxnSpPr>
            <a:cxnSpLocks/>
            <a:stCxn id="27" idx="3"/>
          </p:cNvCxnSpPr>
          <p:nvPr/>
        </p:nvCxnSpPr>
        <p:spPr>
          <a:xfrm flipV="1">
            <a:off x="4429693" y="346452"/>
            <a:ext cx="543202" cy="2274296"/>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0D8959-5E16-4CFD-98EF-14DCA5226134}"/>
              </a:ext>
            </a:extLst>
          </p:cNvPr>
          <p:cNvSpPr txBox="1"/>
          <p:nvPr/>
        </p:nvSpPr>
        <p:spPr>
          <a:xfrm>
            <a:off x="4905491" y="89844"/>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29" name="TextBox 28">
            <a:extLst>
              <a:ext uri="{FF2B5EF4-FFF2-40B4-BE49-F238E27FC236}">
                <a16:creationId xmlns:a16="http://schemas.microsoft.com/office/drawing/2014/main" id="{11A0DEAE-D368-4DE7-A974-816640C47EC0}"/>
              </a:ext>
            </a:extLst>
          </p:cNvPr>
          <p:cNvSpPr txBox="1"/>
          <p:nvPr/>
        </p:nvSpPr>
        <p:spPr>
          <a:xfrm>
            <a:off x="4905490" y="634130"/>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38" name="TextBox 37">
            <a:extLst>
              <a:ext uri="{FF2B5EF4-FFF2-40B4-BE49-F238E27FC236}">
                <a16:creationId xmlns:a16="http://schemas.microsoft.com/office/drawing/2014/main" id="{EFF13B08-187D-4A5D-8643-7682732799FD}"/>
              </a:ext>
            </a:extLst>
          </p:cNvPr>
          <p:cNvSpPr txBox="1"/>
          <p:nvPr/>
        </p:nvSpPr>
        <p:spPr>
          <a:xfrm>
            <a:off x="4905489" y="1154807"/>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39" name="TextBox 38">
            <a:extLst>
              <a:ext uri="{FF2B5EF4-FFF2-40B4-BE49-F238E27FC236}">
                <a16:creationId xmlns:a16="http://schemas.microsoft.com/office/drawing/2014/main" id="{B7659B4F-DEFE-4B89-9054-B402AD2516D2}"/>
              </a:ext>
            </a:extLst>
          </p:cNvPr>
          <p:cNvSpPr txBox="1"/>
          <p:nvPr/>
        </p:nvSpPr>
        <p:spPr>
          <a:xfrm>
            <a:off x="4905488" y="167548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0" name="TextBox 39">
            <a:extLst>
              <a:ext uri="{FF2B5EF4-FFF2-40B4-BE49-F238E27FC236}">
                <a16:creationId xmlns:a16="http://schemas.microsoft.com/office/drawing/2014/main" id="{0DD7EF7B-F432-4454-9E57-38F665C626B9}"/>
              </a:ext>
            </a:extLst>
          </p:cNvPr>
          <p:cNvSpPr txBox="1"/>
          <p:nvPr/>
        </p:nvSpPr>
        <p:spPr>
          <a:xfrm>
            <a:off x="4905487" y="2196161"/>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1" name="TextBox 40">
            <a:extLst>
              <a:ext uri="{FF2B5EF4-FFF2-40B4-BE49-F238E27FC236}">
                <a16:creationId xmlns:a16="http://schemas.microsoft.com/office/drawing/2014/main" id="{22D0FE59-E5E1-430E-90B2-39506125302B}"/>
              </a:ext>
            </a:extLst>
          </p:cNvPr>
          <p:cNvSpPr txBox="1"/>
          <p:nvPr/>
        </p:nvSpPr>
        <p:spPr>
          <a:xfrm>
            <a:off x="4905486" y="379349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Filtered loci</a:t>
            </a:r>
          </a:p>
        </p:txBody>
      </p:sp>
      <p:sp>
        <p:nvSpPr>
          <p:cNvPr id="42" name="TextBox 41">
            <a:extLst>
              <a:ext uri="{FF2B5EF4-FFF2-40B4-BE49-F238E27FC236}">
                <a16:creationId xmlns:a16="http://schemas.microsoft.com/office/drawing/2014/main" id="{B18F6669-2EA8-4DEC-AA05-E411B52408B1}"/>
              </a:ext>
            </a:extLst>
          </p:cNvPr>
          <p:cNvSpPr txBox="1"/>
          <p:nvPr/>
        </p:nvSpPr>
        <p:spPr>
          <a:xfrm>
            <a:off x="5597911" y="3004103"/>
            <a:ext cx="246761" cy="738664"/>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p:txBody>
      </p:sp>
      <p:sp>
        <p:nvSpPr>
          <p:cNvPr id="43" name="TextBox 42">
            <a:extLst>
              <a:ext uri="{FF2B5EF4-FFF2-40B4-BE49-F238E27FC236}">
                <a16:creationId xmlns:a16="http://schemas.microsoft.com/office/drawing/2014/main" id="{98D614F5-D7AB-4F44-95E7-7C32E9610313}"/>
              </a:ext>
            </a:extLst>
          </p:cNvPr>
          <p:cNvSpPr txBox="1"/>
          <p:nvPr/>
        </p:nvSpPr>
        <p:spPr>
          <a:xfrm>
            <a:off x="4905491" y="2691953"/>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4" name="TextBox 43">
            <a:extLst>
              <a:ext uri="{FF2B5EF4-FFF2-40B4-BE49-F238E27FC236}">
                <a16:creationId xmlns:a16="http://schemas.microsoft.com/office/drawing/2014/main" id="{A018B71B-C3A3-4D6D-9CC6-4B353A519519}"/>
              </a:ext>
            </a:extLst>
          </p:cNvPr>
          <p:cNvSpPr txBox="1"/>
          <p:nvPr/>
        </p:nvSpPr>
        <p:spPr>
          <a:xfrm>
            <a:off x="4905484" y="4390442"/>
            <a:ext cx="1631613" cy="523220"/>
          </a:xfrm>
          <a:prstGeom prst="rect">
            <a:avLst/>
          </a:prstGeom>
          <a:noFill/>
        </p:spPr>
        <p:txBody>
          <a:bodyPr wrap="square" rtlCol="0">
            <a:spAutoFit/>
          </a:bodyPr>
          <a:lstStyle/>
          <a:p>
            <a:pPr algn="ctr"/>
            <a:r>
              <a:rPr lang="en-US" sz="1400" dirty="0" err="1">
                <a:latin typeface="Source Sans Pro" panose="020B0503030403020204" pitchFamily="34" charset="0"/>
                <a:ea typeface="Source Sans Pro" panose="020B0503030403020204" pitchFamily="34" charset="0"/>
              </a:rPr>
              <a:t>Snakemake</a:t>
            </a:r>
            <a:r>
              <a:rPr lang="en-US" sz="1400" dirty="0">
                <a:latin typeface="Source Sans Pro" panose="020B0503030403020204" pitchFamily="34" charset="0"/>
                <a:ea typeface="Source Sans Pro" panose="020B0503030403020204" pitchFamily="34" charset="0"/>
              </a:rPr>
              <a:t> script for job submission</a:t>
            </a:r>
          </a:p>
        </p:txBody>
      </p:sp>
      <p:cxnSp>
        <p:nvCxnSpPr>
          <p:cNvPr id="47" name="Straight Arrow Connector 46">
            <a:extLst>
              <a:ext uri="{FF2B5EF4-FFF2-40B4-BE49-F238E27FC236}">
                <a16:creationId xmlns:a16="http://schemas.microsoft.com/office/drawing/2014/main" id="{9F01352E-D16C-4444-839E-4E666B950A72}"/>
              </a:ext>
            </a:extLst>
          </p:cNvPr>
          <p:cNvCxnSpPr>
            <a:cxnSpLocks/>
            <a:stCxn id="27" idx="3"/>
          </p:cNvCxnSpPr>
          <p:nvPr/>
        </p:nvCxnSpPr>
        <p:spPr>
          <a:xfrm flipV="1">
            <a:off x="4429693" y="880324"/>
            <a:ext cx="602696" cy="174042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DD12C1-3BC9-41F9-87AF-FEAC859892C4}"/>
              </a:ext>
            </a:extLst>
          </p:cNvPr>
          <p:cNvCxnSpPr>
            <a:cxnSpLocks/>
            <a:stCxn id="27" idx="3"/>
          </p:cNvCxnSpPr>
          <p:nvPr/>
        </p:nvCxnSpPr>
        <p:spPr>
          <a:xfrm flipV="1">
            <a:off x="4429693" y="1424610"/>
            <a:ext cx="602696" cy="119613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0341E0-5C77-4EB4-A7D4-591ADCCA8A13}"/>
              </a:ext>
            </a:extLst>
          </p:cNvPr>
          <p:cNvCxnSpPr>
            <a:cxnSpLocks/>
            <a:stCxn id="27" idx="3"/>
          </p:cNvCxnSpPr>
          <p:nvPr/>
        </p:nvCxnSpPr>
        <p:spPr>
          <a:xfrm flipV="1">
            <a:off x="4429693" y="1933186"/>
            <a:ext cx="602696" cy="687562"/>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FE913B-D061-41C2-8F78-65AF45CEAB61}"/>
              </a:ext>
            </a:extLst>
          </p:cNvPr>
          <p:cNvCxnSpPr>
            <a:cxnSpLocks/>
            <a:stCxn id="27" idx="3"/>
          </p:cNvCxnSpPr>
          <p:nvPr/>
        </p:nvCxnSpPr>
        <p:spPr>
          <a:xfrm flipV="1">
            <a:off x="4429693" y="2446214"/>
            <a:ext cx="543202" cy="17453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1DC613-219F-465A-B06F-3A50B29CD300}"/>
              </a:ext>
            </a:extLst>
          </p:cNvPr>
          <p:cNvCxnSpPr>
            <a:cxnSpLocks/>
            <a:stCxn id="27" idx="3"/>
            <a:endCxn id="43" idx="1"/>
          </p:cNvCxnSpPr>
          <p:nvPr/>
        </p:nvCxnSpPr>
        <p:spPr>
          <a:xfrm>
            <a:off x="4429693" y="2620748"/>
            <a:ext cx="475798" cy="2250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A7BF8C-9FC9-4827-92AC-C17186A8BB3A}"/>
              </a:ext>
            </a:extLst>
          </p:cNvPr>
          <p:cNvCxnSpPr>
            <a:cxnSpLocks/>
            <a:stCxn id="27" idx="3"/>
          </p:cNvCxnSpPr>
          <p:nvPr/>
        </p:nvCxnSpPr>
        <p:spPr>
          <a:xfrm>
            <a:off x="4429693" y="2620748"/>
            <a:ext cx="543202" cy="78174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442B74-CFEA-4D38-860B-E4CA59A925FC}"/>
              </a:ext>
            </a:extLst>
          </p:cNvPr>
          <p:cNvCxnSpPr>
            <a:cxnSpLocks/>
            <a:stCxn id="27" idx="3"/>
          </p:cNvCxnSpPr>
          <p:nvPr/>
        </p:nvCxnSpPr>
        <p:spPr>
          <a:xfrm>
            <a:off x="4429693" y="2620748"/>
            <a:ext cx="582276" cy="122781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6E91D0-8373-45F2-B099-502A04B6AF28}"/>
              </a:ext>
            </a:extLst>
          </p:cNvPr>
          <p:cNvCxnSpPr>
            <a:cxnSpLocks/>
            <a:stCxn id="27" idx="3"/>
          </p:cNvCxnSpPr>
          <p:nvPr/>
        </p:nvCxnSpPr>
        <p:spPr>
          <a:xfrm>
            <a:off x="4429693" y="2620748"/>
            <a:ext cx="543202" cy="17696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1364A8E2-75B7-478E-BD8B-4265010CD04A}"/>
              </a:ext>
            </a:extLst>
          </p:cNvPr>
          <p:cNvSpPr/>
          <p:nvPr/>
        </p:nvSpPr>
        <p:spPr>
          <a:xfrm>
            <a:off x="4912180" y="58836"/>
            <a:ext cx="1546418" cy="41212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2E305C0-9771-45A3-B413-F67BBFB62014}"/>
              </a:ext>
            </a:extLst>
          </p:cNvPr>
          <p:cNvCxnSpPr>
            <a:cxnSpLocks/>
          </p:cNvCxnSpPr>
          <p:nvPr/>
        </p:nvCxnSpPr>
        <p:spPr>
          <a:xfrm>
            <a:off x="6350056" y="247506"/>
            <a:ext cx="388623"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A3EB08E-988F-47BA-BE0D-9C8A9495A491}"/>
              </a:ext>
            </a:extLst>
          </p:cNvPr>
          <p:cNvCxnSpPr>
            <a:cxnSpLocks/>
          </p:cNvCxnSpPr>
          <p:nvPr/>
        </p:nvCxnSpPr>
        <p:spPr>
          <a:xfrm>
            <a:off x="6457681" y="1308695"/>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1576D5D-1ADD-4D65-A040-861C5C50B2F2}"/>
              </a:ext>
            </a:extLst>
          </p:cNvPr>
          <p:cNvGrpSpPr/>
          <p:nvPr/>
        </p:nvGrpSpPr>
        <p:grpSpPr>
          <a:xfrm>
            <a:off x="6981132" y="89844"/>
            <a:ext cx="1278465" cy="276999"/>
            <a:chOff x="6854579" y="431208"/>
            <a:chExt cx="1278465" cy="276999"/>
          </a:xfrm>
        </p:grpSpPr>
        <p:sp>
          <p:nvSpPr>
            <p:cNvPr id="81" name="Rectangle: Rounded Corners 80">
              <a:extLst>
                <a:ext uri="{FF2B5EF4-FFF2-40B4-BE49-F238E27FC236}">
                  <a16:creationId xmlns:a16="http://schemas.microsoft.com/office/drawing/2014/main" id="{23BAF440-448F-41D6-B2CA-5ACAEBD105B0}"/>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0EBD909-106A-430C-AE3C-E1FAB50EB5A8}"/>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4" name="Group 83">
            <a:extLst>
              <a:ext uri="{FF2B5EF4-FFF2-40B4-BE49-F238E27FC236}">
                <a16:creationId xmlns:a16="http://schemas.microsoft.com/office/drawing/2014/main" id="{18B2AD34-C165-4D29-921A-743D95BAB109}"/>
              </a:ext>
            </a:extLst>
          </p:cNvPr>
          <p:cNvGrpSpPr/>
          <p:nvPr/>
        </p:nvGrpSpPr>
        <p:grpSpPr>
          <a:xfrm>
            <a:off x="6981132" y="649518"/>
            <a:ext cx="1278465" cy="276999"/>
            <a:chOff x="6854579" y="431208"/>
            <a:chExt cx="1278465" cy="276999"/>
          </a:xfrm>
        </p:grpSpPr>
        <p:sp>
          <p:nvSpPr>
            <p:cNvPr id="85" name="Rectangle: Rounded Corners 84">
              <a:extLst>
                <a:ext uri="{FF2B5EF4-FFF2-40B4-BE49-F238E27FC236}">
                  <a16:creationId xmlns:a16="http://schemas.microsoft.com/office/drawing/2014/main" id="{5B735B38-E809-48D3-9587-A3EE994E0EA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8F1F259D-CD0A-4C26-8902-505752E76413}"/>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7" name="Group 86">
            <a:extLst>
              <a:ext uri="{FF2B5EF4-FFF2-40B4-BE49-F238E27FC236}">
                <a16:creationId xmlns:a16="http://schemas.microsoft.com/office/drawing/2014/main" id="{16242B14-08EA-4F98-B7C1-4DEA52DD6F3E}"/>
              </a:ext>
            </a:extLst>
          </p:cNvPr>
          <p:cNvGrpSpPr/>
          <p:nvPr/>
        </p:nvGrpSpPr>
        <p:grpSpPr>
          <a:xfrm>
            <a:off x="7013195" y="1161822"/>
            <a:ext cx="1278465" cy="276999"/>
            <a:chOff x="6854579" y="431208"/>
            <a:chExt cx="1278465" cy="276999"/>
          </a:xfrm>
        </p:grpSpPr>
        <p:sp>
          <p:nvSpPr>
            <p:cNvPr id="88" name="Rectangle: Rounded Corners 87">
              <a:extLst>
                <a:ext uri="{FF2B5EF4-FFF2-40B4-BE49-F238E27FC236}">
                  <a16:creationId xmlns:a16="http://schemas.microsoft.com/office/drawing/2014/main" id="{FB4C4FF7-1E17-4237-AA1E-8CD77C5BA0BA}"/>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AB2AA14-ABAB-4D45-9B6E-671C10430B4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0" name="Group 89">
            <a:extLst>
              <a:ext uri="{FF2B5EF4-FFF2-40B4-BE49-F238E27FC236}">
                <a16:creationId xmlns:a16="http://schemas.microsoft.com/office/drawing/2014/main" id="{BDC4A593-CC4B-4A57-B22F-00E98D088FA0}"/>
              </a:ext>
            </a:extLst>
          </p:cNvPr>
          <p:cNvGrpSpPr/>
          <p:nvPr/>
        </p:nvGrpSpPr>
        <p:grpSpPr>
          <a:xfrm>
            <a:off x="7003671" y="1665275"/>
            <a:ext cx="1278465" cy="276999"/>
            <a:chOff x="6854579" y="431208"/>
            <a:chExt cx="1278465" cy="276999"/>
          </a:xfrm>
        </p:grpSpPr>
        <p:sp>
          <p:nvSpPr>
            <p:cNvPr id="91" name="Rectangle: Rounded Corners 90">
              <a:extLst>
                <a:ext uri="{FF2B5EF4-FFF2-40B4-BE49-F238E27FC236}">
                  <a16:creationId xmlns:a16="http://schemas.microsoft.com/office/drawing/2014/main" id="{F2CFD35F-0D27-445E-9B5E-88013DEEA3C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064222D0-9E1C-4711-917D-F9D0E06AEC8E}"/>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3" name="Group 92">
            <a:extLst>
              <a:ext uri="{FF2B5EF4-FFF2-40B4-BE49-F238E27FC236}">
                <a16:creationId xmlns:a16="http://schemas.microsoft.com/office/drawing/2014/main" id="{3F167C1C-8CC8-480E-A1E7-616E7799129E}"/>
              </a:ext>
            </a:extLst>
          </p:cNvPr>
          <p:cNvGrpSpPr/>
          <p:nvPr/>
        </p:nvGrpSpPr>
        <p:grpSpPr>
          <a:xfrm>
            <a:off x="7003671" y="2216058"/>
            <a:ext cx="1278465" cy="276999"/>
            <a:chOff x="6854579" y="431208"/>
            <a:chExt cx="1278465" cy="276999"/>
          </a:xfrm>
        </p:grpSpPr>
        <p:sp>
          <p:nvSpPr>
            <p:cNvPr id="94" name="Rectangle: Rounded Corners 93">
              <a:extLst>
                <a:ext uri="{FF2B5EF4-FFF2-40B4-BE49-F238E27FC236}">
                  <a16:creationId xmlns:a16="http://schemas.microsoft.com/office/drawing/2014/main" id="{4BF18553-804D-415C-84F5-7CA0EA8FC6D1}"/>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F79C677-44BD-489F-AD5B-EF076556625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6" name="Group 95">
            <a:extLst>
              <a:ext uri="{FF2B5EF4-FFF2-40B4-BE49-F238E27FC236}">
                <a16:creationId xmlns:a16="http://schemas.microsoft.com/office/drawing/2014/main" id="{280E6917-41BA-4615-A0F1-767C02788639}"/>
              </a:ext>
            </a:extLst>
          </p:cNvPr>
          <p:cNvGrpSpPr/>
          <p:nvPr/>
        </p:nvGrpSpPr>
        <p:grpSpPr>
          <a:xfrm>
            <a:off x="6981132" y="2722731"/>
            <a:ext cx="1278465" cy="276999"/>
            <a:chOff x="6854579" y="431208"/>
            <a:chExt cx="1278465" cy="276999"/>
          </a:xfrm>
        </p:grpSpPr>
        <p:sp>
          <p:nvSpPr>
            <p:cNvPr id="97" name="Rectangle: Rounded Corners 96">
              <a:extLst>
                <a:ext uri="{FF2B5EF4-FFF2-40B4-BE49-F238E27FC236}">
                  <a16:creationId xmlns:a16="http://schemas.microsoft.com/office/drawing/2014/main" id="{671A368C-CB3F-4C18-9B0A-154EF1E45106}"/>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DE6457AB-00ED-4B5C-B863-F39853D158C1}"/>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9" name="Group 98">
            <a:extLst>
              <a:ext uri="{FF2B5EF4-FFF2-40B4-BE49-F238E27FC236}">
                <a16:creationId xmlns:a16="http://schemas.microsoft.com/office/drawing/2014/main" id="{FAD9E760-FBE7-4FFB-9B92-E4B3B7294552}"/>
              </a:ext>
            </a:extLst>
          </p:cNvPr>
          <p:cNvGrpSpPr/>
          <p:nvPr/>
        </p:nvGrpSpPr>
        <p:grpSpPr>
          <a:xfrm>
            <a:off x="6994147" y="3219646"/>
            <a:ext cx="1278465" cy="276999"/>
            <a:chOff x="6854579" y="431208"/>
            <a:chExt cx="1278465" cy="276999"/>
          </a:xfrm>
        </p:grpSpPr>
        <p:sp>
          <p:nvSpPr>
            <p:cNvPr id="100" name="Rectangle: Rounded Corners 99">
              <a:extLst>
                <a:ext uri="{FF2B5EF4-FFF2-40B4-BE49-F238E27FC236}">
                  <a16:creationId xmlns:a16="http://schemas.microsoft.com/office/drawing/2014/main" id="{D41275C3-39DE-4330-AEA4-C61D8A1AB11B}"/>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6E878BE-9F58-43EB-8725-A43E858919B5}"/>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cxnSp>
        <p:nvCxnSpPr>
          <p:cNvPr id="105" name="Straight Arrow Connector 104">
            <a:extLst>
              <a:ext uri="{FF2B5EF4-FFF2-40B4-BE49-F238E27FC236}">
                <a16:creationId xmlns:a16="http://schemas.microsoft.com/office/drawing/2014/main" id="{32BBC1DE-FD42-407A-B5F8-C9F56C8EC5C2}"/>
              </a:ext>
            </a:extLst>
          </p:cNvPr>
          <p:cNvCxnSpPr>
            <a:cxnSpLocks/>
            <a:stCxn id="82" idx="3"/>
          </p:cNvCxnSpPr>
          <p:nvPr/>
        </p:nvCxnSpPr>
        <p:spPr>
          <a:xfrm>
            <a:off x="8259597" y="228344"/>
            <a:ext cx="587454" cy="2182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EF54B4F-D26F-45AF-8864-18AB8BE7261D}"/>
              </a:ext>
            </a:extLst>
          </p:cNvPr>
          <p:cNvCxnSpPr>
            <a:cxnSpLocks/>
            <a:stCxn id="86" idx="3"/>
          </p:cNvCxnSpPr>
          <p:nvPr/>
        </p:nvCxnSpPr>
        <p:spPr>
          <a:xfrm>
            <a:off x="8259597" y="788018"/>
            <a:ext cx="503890" cy="162247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37F82DF-F572-4080-9606-91C945932F17}"/>
              </a:ext>
            </a:extLst>
          </p:cNvPr>
          <p:cNvCxnSpPr>
            <a:cxnSpLocks/>
            <a:stCxn id="89" idx="3"/>
          </p:cNvCxnSpPr>
          <p:nvPr/>
        </p:nvCxnSpPr>
        <p:spPr>
          <a:xfrm>
            <a:off x="8291660" y="1300322"/>
            <a:ext cx="382189" cy="1110172"/>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7BB7F30-A59C-4247-BB4D-E087CD2BA68D}"/>
              </a:ext>
            </a:extLst>
          </p:cNvPr>
          <p:cNvCxnSpPr>
            <a:cxnSpLocks/>
            <a:stCxn id="92" idx="3"/>
          </p:cNvCxnSpPr>
          <p:nvPr/>
        </p:nvCxnSpPr>
        <p:spPr>
          <a:xfrm>
            <a:off x="8282136" y="1803775"/>
            <a:ext cx="313211" cy="606719"/>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4461101-6070-4B0C-ABCF-53E6F9A27814}"/>
              </a:ext>
            </a:extLst>
          </p:cNvPr>
          <p:cNvCxnSpPr>
            <a:cxnSpLocks/>
            <a:stCxn id="95" idx="3"/>
          </p:cNvCxnSpPr>
          <p:nvPr/>
        </p:nvCxnSpPr>
        <p:spPr>
          <a:xfrm>
            <a:off x="8282136" y="2354558"/>
            <a:ext cx="102053" cy="9165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16A2F12-BAB3-4509-B928-215E395151EB}"/>
              </a:ext>
            </a:extLst>
          </p:cNvPr>
          <p:cNvCxnSpPr>
            <a:cxnSpLocks/>
            <a:stCxn id="98" idx="3"/>
          </p:cNvCxnSpPr>
          <p:nvPr/>
        </p:nvCxnSpPr>
        <p:spPr>
          <a:xfrm flipV="1">
            <a:off x="8259597" y="2811081"/>
            <a:ext cx="124592" cy="50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33FADB8-30D3-439B-9F2B-194D436879F6}"/>
              </a:ext>
            </a:extLst>
          </p:cNvPr>
          <p:cNvCxnSpPr>
            <a:cxnSpLocks/>
            <a:stCxn id="101" idx="3"/>
          </p:cNvCxnSpPr>
          <p:nvPr/>
        </p:nvCxnSpPr>
        <p:spPr>
          <a:xfrm flipV="1">
            <a:off x="8272612" y="2861230"/>
            <a:ext cx="316047" cy="49691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B822AC-71A6-8962-5F01-2877BD221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03" y="23367"/>
            <a:ext cx="457200" cy="457200"/>
          </a:xfrm>
          <a:prstGeom prst="rect">
            <a:avLst/>
          </a:prstGeom>
        </p:spPr>
      </p:pic>
      <p:cxnSp>
        <p:nvCxnSpPr>
          <p:cNvPr id="106" name="Straight Arrow Connector 105">
            <a:extLst>
              <a:ext uri="{FF2B5EF4-FFF2-40B4-BE49-F238E27FC236}">
                <a16:creationId xmlns:a16="http://schemas.microsoft.com/office/drawing/2014/main" id="{36299A1D-CCF7-54AE-FCE2-CB44E9FD55BA}"/>
              </a:ext>
            </a:extLst>
          </p:cNvPr>
          <p:cNvCxnSpPr>
            <a:cxnSpLocks/>
          </p:cNvCxnSpPr>
          <p:nvPr/>
        </p:nvCxnSpPr>
        <p:spPr>
          <a:xfrm>
            <a:off x="6344096" y="788018"/>
            <a:ext cx="388624"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07" name="Picture 106">
            <a:extLst>
              <a:ext uri="{FF2B5EF4-FFF2-40B4-BE49-F238E27FC236}">
                <a16:creationId xmlns:a16="http://schemas.microsoft.com/office/drawing/2014/main" id="{31D9C446-DF82-E767-74F2-C9387BBB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44" y="553738"/>
            <a:ext cx="457200" cy="457200"/>
          </a:xfrm>
          <a:prstGeom prst="rect">
            <a:avLst/>
          </a:prstGeom>
        </p:spPr>
      </p:pic>
      <p:pic>
        <p:nvPicPr>
          <p:cNvPr id="109" name="Picture 108">
            <a:extLst>
              <a:ext uri="{FF2B5EF4-FFF2-40B4-BE49-F238E27FC236}">
                <a16:creationId xmlns:a16="http://schemas.microsoft.com/office/drawing/2014/main" id="{747345AB-B6EA-DA4D-2DA4-1FBCFA6F9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02" y="1074414"/>
            <a:ext cx="457200" cy="457200"/>
          </a:xfrm>
          <a:prstGeom prst="rect">
            <a:avLst/>
          </a:prstGeom>
        </p:spPr>
      </p:pic>
      <p:cxnSp>
        <p:nvCxnSpPr>
          <p:cNvPr id="110" name="Straight Arrow Connector 109">
            <a:extLst>
              <a:ext uri="{FF2B5EF4-FFF2-40B4-BE49-F238E27FC236}">
                <a16:creationId xmlns:a16="http://schemas.microsoft.com/office/drawing/2014/main" id="{9FC497FB-DF63-543F-FE83-E14A395F8F08}"/>
              </a:ext>
            </a:extLst>
          </p:cNvPr>
          <p:cNvCxnSpPr>
            <a:cxnSpLocks/>
          </p:cNvCxnSpPr>
          <p:nvPr/>
        </p:nvCxnSpPr>
        <p:spPr>
          <a:xfrm>
            <a:off x="6463640" y="183505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2" name="Picture 111">
            <a:extLst>
              <a:ext uri="{FF2B5EF4-FFF2-40B4-BE49-F238E27FC236}">
                <a16:creationId xmlns:a16="http://schemas.microsoft.com/office/drawing/2014/main" id="{5A543D68-01EC-4D6E-7E65-7B6FC3AF3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261" y="1600772"/>
            <a:ext cx="457200" cy="457200"/>
          </a:xfrm>
          <a:prstGeom prst="rect">
            <a:avLst/>
          </a:prstGeom>
        </p:spPr>
      </p:pic>
      <p:cxnSp>
        <p:nvCxnSpPr>
          <p:cNvPr id="113" name="Straight Arrow Connector 112">
            <a:extLst>
              <a:ext uri="{FF2B5EF4-FFF2-40B4-BE49-F238E27FC236}">
                <a16:creationId xmlns:a16="http://schemas.microsoft.com/office/drawing/2014/main" id="{DC3FEA83-051F-42B3-9E8D-6FD53D328080}"/>
              </a:ext>
            </a:extLst>
          </p:cNvPr>
          <p:cNvCxnSpPr>
            <a:cxnSpLocks/>
          </p:cNvCxnSpPr>
          <p:nvPr/>
        </p:nvCxnSpPr>
        <p:spPr>
          <a:xfrm>
            <a:off x="6456246" y="234369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56A60643-39F1-37DE-3FE3-2B80ACE3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2109413"/>
            <a:ext cx="457200" cy="457200"/>
          </a:xfrm>
          <a:prstGeom prst="rect">
            <a:avLst/>
          </a:prstGeom>
        </p:spPr>
      </p:pic>
      <p:cxnSp>
        <p:nvCxnSpPr>
          <p:cNvPr id="116" name="Straight Arrow Connector 115">
            <a:extLst>
              <a:ext uri="{FF2B5EF4-FFF2-40B4-BE49-F238E27FC236}">
                <a16:creationId xmlns:a16="http://schemas.microsoft.com/office/drawing/2014/main" id="{44509868-6150-FB7D-6E2D-EA1F7196C60A}"/>
              </a:ext>
            </a:extLst>
          </p:cNvPr>
          <p:cNvCxnSpPr>
            <a:cxnSpLocks/>
          </p:cNvCxnSpPr>
          <p:nvPr/>
        </p:nvCxnSpPr>
        <p:spPr>
          <a:xfrm>
            <a:off x="6461502" y="285152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A391A5C9-218C-58A1-8AF6-633AE7DD5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23" y="2617242"/>
            <a:ext cx="457200" cy="457200"/>
          </a:xfrm>
          <a:prstGeom prst="rect">
            <a:avLst/>
          </a:prstGeom>
        </p:spPr>
      </p:pic>
      <p:cxnSp>
        <p:nvCxnSpPr>
          <p:cNvPr id="118" name="Straight Arrow Connector 117">
            <a:extLst>
              <a:ext uri="{FF2B5EF4-FFF2-40B4-BE49-F238E27FC236}">
                <a16:creationId xmlns:a16="http://schemas.microsoft.com/office/drawing/2014/main" id="{7BBE87D4-A383-E526-4388-A7F9DCDCC117}"/>
              </a:ext>
            </a:extLst>
          </p:cNvPr>
          <p:cNvCxnSpPr>
            <a:cxnSpLocks/>
          </p:cNvCxnSpPr>
          <p:nvPr/>
        </p:nvCxnSpPr>
        <p:spPr>
          <a:xfrm>
            <a:off x="6456246" y="338810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8A677573-EBD7-8A22-41C6-D8288580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3153823"/>
            <a:ext cx="457200" cy="457200"/>
          </a:xfrm>
          <a:prstGeom prst="rect">
            <a:avLst/>
          </a:prstGeom>
        </p:spPr>
      </p:pic>
    </p:spTree>
    <p:extLst>
      <p:ext uri="{BB962C8B-B14F-4D97-AF65-F5344CB8AC3E}">
        <p14:creationId xmlns:p14="http://schemas.microsoft.com/office/powerpoint/2010/main" val="4197923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1CBA6E16-210C-4055-B40A-5E4B5DB173B3}"/>
              </a:ext>
            </a:extLst>
          </p:cNvPr>
          <p:cNvSpPr/>
          <p:nvPr/>
        </p:nvSpPr>
        <p:spPr>
          <a:xfrm>
            <a:off x="4905491" y="4390442"/>
            <a:ext cx="1631606" cy="523220"/>
          </a:xfrm>
          <a:prstGeom prst="roundRect">
            <a:avLst/>
          </a:prstGeom>
          <a:solidFill>
            <a:schemeClr val="accent2">
              <a:lumMod val="40000"/>
              <a:lumOff val="6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DD62E638-AD1D-404B-868B-F893599542F3}"/>
              </a:ext>
            </a:extLst>
          </p:cNvPr>
          <p:cNvCxnSpPr>
            <a:cxnSpLocks/>
          </p:cNvCxnSpPr>
          <p:nvPr/>
        </p:nvCxnSpPr>
        <p:spPr>
          <a:xfrm>
            <a:off x="2030852" y="2661406"/>
            <a:ext cx="44541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8AF016A9-72A4-422A-9BFF-65A2244A3E7A}"/>
              </a:ext>
            </a:extLst>
          </p:cNvPr>
          <p:cNvSpPr/>
          <p:nvPr/>
        </p:nvSpPr>
        <p:spPr>
          <a:xfrm>
            <a:off x="8435299" y="2472527"/>
            <a:ext cx="668164" cy="3385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F98C160-084C-4230-8612-0D7401B979FA}"/>
              </a:ext>
            </a:extLst>
          </p:cNvPr>
          <p:cNvSpPr txBox="1"/>
          <p:nvPr/>
        </p:nvSpPr>
        <p:spPr>
          <a:xfrm>
            <a:off x="8441987" y="2472527"/>
            <a:ext cx="668164"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6723CB35-9BF9-458C-88A6-7629BDBA8F97}"/>
              </a:ext>
            </a:extLst>
          </p:cNvPr>
          <p:cNvSpPr/>
          <p:nvPr/>
        </p:nvSpPr>
        <p:spPr>
          <a:xfrm>
            <a:off x="2592228" y="2270892"/>
            <a:ext cx="1837465" cy="699712"/>
          </a:xfrm>
          <a:prstGeom prst="roundRect">
            <a:avLst/>
          </a:prstGeom>
          <a:solidFill>
            <a:schemeClr val="tx1">
              <a:lumMod val="65000"/>
              <a:lumOff val="35000"/>
            </a:schemeClr>
          </a:solidFill>
          <a:ln>
            <a:solidFill>
              <a:schemeClr val="bg1">
                <a:lumMod val="6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16BDEEF-6100-4768-86AE-A5A6925B747F}"/>
              </a:ext>
            </a:extLst>
          </p:cNvPr>
          <p:cNvSpPr txBox="1"/>
          <p:nvPr/>
        </p:nvSpPr>
        <p:spPr>
          <a:xfrm>
            <a:off x="2609269" y="2307233"/>
            <a:ext cx="1777684" cy="646331"/>
          </a:xfrm>
          <a:prstGeom prst="rect">
            <a:avLst/>
          </a:prstGeom>
          <a:noFill/>
        </p:spPr>
        <p:txBody>
          <a:bodyPr wrap="square" rtlCol="0">
            <a:spAutoFit/>
          </a:bodyPr>
          <a:lstStyle/>
          <a:p>
            <a:pPr algn="ctr"/>
            <a:r>
              <a:rPr lang="en-US" dirty="0" err="1">
                <a:solidFill>
                  <a:schemeClr val="bg1"/>
                </a:solidFill>
                <a:latin typeface="Source Sans Pro" panose="020B0503030403020204" pitchFamily="34" charset="0"/>
                <a:ea typeface="Source Sans Pro" panose="020B0503030403020204" pitchFamily="34" charset="0"/>
              </a:rPr>
              <a:t>PhyloAcc</a:t>
            </a:r>
            <a:r>
              <a:rPr lang="en-US" dirty="0">
                <a:solidFill>
                  <a:schemeClr val="bg1"/>
                </a:solidFill>
                <a:latin typeface="Source Sans Pro" panose="020B0503030403020204" pitchFamily="34" charset="0"/>
                <a:ea typeface="Source Sans Pro" panose="020B0503030403020204" pitchFamily="34" charset="0"/>
              </a:rPr>
              <a:t> </a:t>
            </a:r>
          </a:p>
          <a:p>
            <a:pPr algn="ctr"/>
            <a:r>
              <a:rPr lang="en-US" dirty="0">
                <a:solidFill>
                  <a:schemeClr val="bg1"/>
                </a:solidFill>
                <a:latin typeface="Source Sans Pro" panose="020B0503030403020204" pitchFamily="34" charset="0"/>
                <a:ea typeface="Source Sans Pro" panose="020B0503030403020204" pitchFamily="34" charset="0"/>
              </a:rPr>
              <a:t>Python interface</a:t>
            </a:r>
            <a:endParaRPr lang="en-US" sz="2000" dirty="0">
              <a:solidFill>
                <a:schemeClr val="bg1"/>
              </a:solidFill>
              <a:latin typeface="Source Sans Pro" panose="020B0503030403020204" pitchFamily="34" charset="0"/>
              <a:ea typeface="Source Sans Pro" panose="020B0503030403020204" pitchFamily="34" charset="0"/>
            </a:endParaRPr>
          </a:p>
        </p:txBody>
      </p:sp>
      <p:grpSp>
        <p:nvGrpSpPr>
          <p:cNvPr id="3" name="Group 2">
            <a:extLst>
              <a:ext uri="{FF2B5EF4-FFF2-40B4-BE49-F238E27FC236}">
                <a16:creationId xmlns:a16="http://schemas.microsoft.com/office/drawing/2014/main" id="{24BF7AF6-8D3C-4CD3-9F65-C6EFF9D2F64B}"/>
              </a:ext>
            </a:extLst>
          </p:cNvPr>
          <p:cNvGrpSpPr/>
          <p:nvPr/>
        </p:nvGrpSpPr>
        <p:grpSpPr>
          <a:xfrm>
            <a:off x="74497" y="1019845"/>
            <a:ext cx="1837465" cy="3211438"/>
            <a:chOff x="31092" y="874643"/>
            <a:chExt cx="1837465" cy="3211438"/>
          </a:xfrm>
        </p:grpSpPr>
        <p:grpSp>
          <p:nvGrpSpPr>
            <p:cNvPr id="30" name="Group 29">
              <a:extLst>
                <a:ext uri="{FF2B5EF4-FFF2-40B4-BE49-F238E27FC236}">
                  <a16:creationId xmlns:a16="http://schemas.microsoft.com/office/drawing/2014/main" id="{DECD8022-48D7-492A-BA30-F88AB90D0866}"/>
                </a:ext>
              </a:extLst>
            </p:cNvPr>
            <p:cNvGrpSpPr/>
            <p:nvPr/>
          </p:nvGrpSpPr>
          <p:grpSpPr>
            <a:xfrm rot="5400000">
              <a:off x="394059" y="934186"/>
              <a:ext cx="959632" cy="1206099"/>
              <a:chOff x="5686012" y="482205"/>
              <a:chExt cx="1930503" cy="3988289"/>
            </a:xfrm>
          </p:grpSpPr>
          <p:cxnSp>
            <p:nvCxnSpPr>
              <p:cNvPr id="31" name="Straight Connector 30">
                <a:extLst>
                  <a:ext uri="{FF2B5EF4-FFF2-40B4-BE49-F238E27FC236}">
                    <a16:creationId xmlns:a16="http://schemas.microsoft.com/office/drawing/2014/main" id="{328E0ECB-3AB0-4101-A20E-90C1490E2BDE}"/>
                  </a:ext>
                </a:extLst>
              </p:cNvPr>
              <p:cNvCxnSpPr>
                <a:cxnSpLocks/>
              </p:cNvCxnSpPr>
              <p:nvPr/>
            </p:nvCxnSpPr>
            <p:spPr>
              <a:xfrm flipH="1">
                <a:off x="5686012" y="482205"/>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FE94CE-815A-443E-8D36-A8844AF41064}"/>
                  </a:ext>
                </a:extLst>
              </p:cNvPr>
              <p:cNvCxnSpPr>
                <a:cxnSpLocks/>
              </p:cNvCxnSpPr>
              <p:nvPr/>
            </p:nvCxnSpPr>
            <p:spPr>
              <a:xfrm flipH="1" flipV="1">
                <a:off x="5686012" y="2476349"/>
                <a:ext cx="1910760" cy="1994145"/>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766A71-0416-4004-9D81-D0C80475EB77}"/>
                  </a:ext>
                </a:extLst>
              </p:cNvPr>
              <p:cNvCxnSpPr>
                <a:cxnSpLocks/>
              </p:cNvCxnSpPr>
              <p:nvPr/>
            </p:nvCxnSpPr>
            <p:spPr>
              <a:xfrm flipH="1">
                <a:off x="7173980" y="3579019"/>
                <a:ext cx="423032" cy="441492"/>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6A1A99-943D-4699-ACD8-6719759DF9BE}"/>
                  </a:ext>
                </a:extLst>
              </p:cNvPr>
              <p:cNvCxnSpPr>
                <a:cxnSpLocks/>
              </p:cNvCxnSpPr>
              <p:nvPr/>
            </p:nvCxnSpPr>
            <p:spPr>
              <a:xfrm flipH="1">
                <a:off x="6641392" y="2461025"/>
                <a:ext cx="950022" cy="991479"/>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28C276-981B-4DE7-8836-0E48EABE870E}"/>
                  </a:ext>
                </a:extLst>
              </p:cNvPr>
              <p:cNvCxnSpPr>
                <a:cxnSpLocks/>
              </p:cNvCxnSpPr>
              <p:nvPr/>
            </p:nvCxnSpPr>
            <p:spPr>
              <a:xfrm flipH="1" flipV="1">
                <a:off x="7193487" y="928812"/>
                <a:ext cx="423028" cy="444868"/>
              </a:xfrm>
              <a:prstGeom prst="line">
                <a:avLst/>
              </a:prstGeom>
              <a:ln w="889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6FD0C4C2-BA7F-4486-89CF-6E5DDF46EE8D}"/>
                </a:ext>
              </a:extLst>
            </p:cNvPr>
            <p:cNvSpPr/>
            <p:nvPr/>
          </p:nvSpPr>
          <p:spPr>
            <a:xfrm>
              <a:off x="278263" y="2620455"/>
              <a:ext cx="1257098" cy="338554"/>
            </a:xfrm>
            <a:prstGeom prst="round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4BFB538-7A1C-4A27-A612-47A48F8DBBB0}"/>
                </a:ext>
              </a:extLst>
            </p:cNvPr>
            <p:cNvSpPr txBox="1"/>
            <p:nvPr/>
          </p:nvSpPr>
          <p:spPr>
            <a:xfrm>
              <a:off x="297215" y="2625564"/>
              <a:ext cx="1219194" cy="338554"/>
            </a:xfrm>
            <a:prstGeom prst="rect">
              <a:avLst/>
            </a:prstGeom>
            <a:noFill/>
          </p:spPr>
          <p:txBody>
            <a:bodyPr wrap="square" rtlCol="0">
              <a:spAutoFit/>
            </a:bodyPr>
            <a:lstStyle/>
            <a:p>
              <a:pPr algn="ctr"/>
              <a:r>
                <a:rPr lang="en-US" sz="1600" dirty="0">
                  <a:solidFill>
                    <a:schemeClr val="bg1"/>
                  </a:solidFill>
                  <a:latin typeface="Source Sans Pro" panose="020B0503030403020204" pitchFamily="34" charset="0"/>
                  <a:ea typeface="Source Sans Pro" panose="020B0503030403020204" pitchFamily="34" charset="0"/>
                </a:rPr>
                <a:t>Alignments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49" name="Rectangle: Rounded Corners 48">
              <a:extLst>
                <a:ext uri="{FF2B5EF4-FFF2-40B4-BE49-F238E27FC236}">
                  <a16:creationId xmlns:a16="http://schemas.microsoft.com/office/drawing/2014/main" id="{B82CD632-BB60-4A20-BEBC-E3E17ED5376E}"/>
                </a:ext>
              </a:extLst>
            </p:cNvPr>
            <p:cNvSpPr/>
            <p:nvPr/>
          </p:nvSpPr>
          <p:spPr>
            <a:xfrm>
              <a:off x="288615" y="3364810"/>
              <a:ext cx="1257098" cy="338554"/>
            </a:xfrm>
            <a:prstGeom prst="roundRect">
              <a:avLst/>
            </a:prstGeom>
            <a:solidFill>
              <a:schemeClr val="accent3">
                <a:lumMod val="75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E67BFF6-F29E-49E2-9F4A-D4C08CDEE434}"/>
                </a:ext>
              </a:extLst>
            </p:cNvPr>
            <p:cNvSpPr txBox="1"/>
            <p:nvPr/>
          </p:nvSpPr>
          <p:spPr>
            <a:xfrm>
              <a:off x="278263" y="3364810"/>
              <a:ext cx="1320190" cy="338554"/>
            </a:xfrm>
            <a:prstGeom prst="rect">
              <a:avLst/>
            </a:prstGeom>
            <a:noFill/>
          </p:spPr>
          <p:txBody>
            <a:bodyPr wrap="square" rtlCol="0">
              <a:spAutoFit/>
            </a:bodyPr>
            <a:lstStyle/>
            <a:p>
              <a:pPr algn="l"/>
              <a:r>
                <a:rPr lang="en-US" sz="1600" dirty="0">
                  <a:solidFill>
                    <a:schemeClr val="bg1"/>
                  </a:solidFill>
                  <a:latin typeface="Source Sans Pro" panose="020B0503030403020204" pitchFamily="34" charset="0"/>
                  <a:ea typeface="Source Sans Pro" panose="020B0503030403020204" pitchFamily="34" charset="0"/>
                </a:rPr>
                <a:t>Neutral rates</a:t>
              </a:r>
              <a:endParaRPr lang="en-US" dirty="0">
                <a:solidFill>
                  <a:schemeClr val="bg1"/>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780C2FA2-052D-4E3B-B3E1-227ADFEF9721}"/>
                </a:ext>
              </a:extLst>
            </p:cNvPr>
            <p:cNvSpPr txBox="1"/>
            <p:nvPr/>
          </p:nvSpPr>
          <p:spPr>
            <a:xfrm>
              <a:off x="771405" y="2982928"/>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3" name="TextBox 52">
              <a:extLst>
                <a:ext uri="{FF2B5EF4-FFF2-40B4-BE49-F238E27FC236}">
                  <a16:creationId xmlns:a16="http://schemas.microsoft.com/office/drawing/2014/main" id="{418EC236-ED77-4D9E-86B6-1ECE9B9F7F7D}"/>
                </a:ext>
              </a:extLst>
            </p:cNvPr>
            <p:cNvSpPr txBox="1"/>
            <p:nvPr/>
          </p:nvSpPr>
          <p:spPr>
            <a:xfrm>
              <a:off x="775131" y="2162031"/>
              <a:ext cx="24421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a:t>
              </a:r>
            </a:p>
          </p:txBody>
        </p:sp>
        <p:sp>
          <p:nvSpPr>
            <p:cNvPr id="54" name="Rectangle: Rounded Corners 53">
              <a:extLst>
                <a:ext uri="{FF2B5EF4-FFF2-40B4-BE49-F238E27FC236}">
                  <a16:creationId xmlns:a16="http://schemas.microsoft.com/office/drawing/2014/main" id="{4FF255B4-99C2-4D74-B056-FB336EA4DF71}"/>
                </a:ext>
              </a:extLst>
            </p:cNvPr>
            <p:cNvSpPr/>
            <p:nvPr/>
          </p:nvSpPr>
          <p:spPr>
            <a:xfrm>
              <a:off x="31092" y="874643"/>
              <a:ext cx="1837465" cy="321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A5F83E9-3FC6-4A22-BB83-AAF4DF96F44D}"/>
              </a:ext>
            </a:extLst>
          </p:cNvPr>
          <p:cNvSpPr txBox="1"/>
          <p:nvPr/>
        </p:nvSpPr>
        <p:spPr>
          <a:xfrm>
            <a:off x="572889" y="692818"/>
            <a:ext cx="800429"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Inputs</a:t>
            </a:r>
          </a:p>
        </p:txBody>
      </p:sp>
      <p:cxnSp>
        <p:nvCxnSpPr>
          <p:cNvPr id="55" name="Straight Arrow Connector 54">
            <a:extLst>
              <a:ext uri="{FF2B5EF4-FFF2-40B4-BE49-F238E27FC236}">
                <a16:creationId xmlns:a16="http://schemas.microsoft.com/office/drawing/2014/main" id="{F0F80D85-6037-491D-9DD7-5F0B09F7F896}"/>
              </a:ext>
            </a:extLst>
          </p:cNvPr>
          <p:cNvCxnSpPr>
            <a:cxnSpLocks/>
            <a:stCxn id="27" idx="3"/>
          </p:cNvCxnSpPr>
          <p:nvPr/>
        </p:nvCxnSpPr>
        <p:spPr>
          <a:xfrm flipV="1">
            <a:off x="4429693" y="346452"/>
            <a:ext cx="543202" cy="2274296"/>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20D8959-5E16-4CFD-98EF-14DCA5226134}"/>
              </a:ext>
            </a:extLst>
          </p:cNvPr>
          <p:cNvSpPr txBox="1"/>
          <p:nvPr/>
        </p:nvSpPr>
        <p:spPr>
          <a:xfrm>
            <a:off x="4905491" y="89844"/>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29" name="TextBox 28">
            <a:extLst>
              <a:ext uri="{FF2B5EF4-FFF2-40B4-BE49-F238E27FC236}">
                <a16:creationId xmlns:a16="http://schemas.microsoft.com/office/drawing/2014/main" id="{11A0DEAE-D368-4DE7-A974-816640C47EC0}"/>
              </a:ext>
            </a:extLst>
          </p:cNvPr>
          <p:cNvSpPr txBox="1"/>
          <p:nvPr/>
        </p:nvSpPr>
        <p:spPr>
          <a:xfrm>
            <a:off x="4905490" y="634130"/>
            <a:ext cx="1546419"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Gene tree batch</a:t>
            </a:r>
          </a:p>
        </p:txBody>
      </p:sp>
      <p:sp>
        <p:nvSpPr>
          <p:cNvPr id="38" name="TextBox 37">
            <a:extLst>
              <a:ext uri="{FF2B5EF4-FFF2-40B4-BE49-F238E27FC236}">
                <a16:creationId xmlns:a16="http://schemas.microsoft.com/office/drawing/2014/main" id="{EFF13B08-187D-4A5D-8643-7682732799FD}"/>
              </a:ext>
            </a:extLst>
          </p:cNvPr>
          <p:cNvSpPr txBox="1"/>
          <p:nvPr/>
        </p:nvSpPr>
        <p:spPr>
          <a:xfrm>
            <a:off x="4905489" y="1154807"/>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39" name="TextBox 38">
            <a:extLst>
              <a:ext uri="{FF2B5EF4-FFF2-40B4-BE49-F238E27FC236}">
                <a16:creationId xmlns:a16="http://schemas.microsoft.com/office/drawing/2014/main" id="{B7659B4F-DEFE-4B89-9054-B402AD2516D2}"/>
              </a:ext>
            </a:extLst>
          </p:cNvPr>
          <p:cNvSpPr txBox="1"/>
          <p:nvPr/>
        </p:nvSpPr>
        <p:spPr>
          <a:xfrm>
            <a:off x="4905488" y="167548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0" name="TextBox 39">
            <a:extLst>
              <a:ext uri="{FF2B5EF4-FFF2-40B4-BE49-F238E27FC236}">
                <a16:creationId xmlns:a16="http://schemas.microsoft.com/office/drawing/2014/main" id="{0DD7EF7B-F432-4454-9E57-38F665C626B9}"/>
              </a:ext>
            </a:extLst>
          </p:cNvPr>
          <p:cNvSpPr txBox="1"/>
          <p:nvPr/>
        </p:nvSpPr>
        <p:spPr>
          <a:xfrm>
            <a:off x="4905487" y="2196161"/>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1" name="TextBox 40">
            <a:extLst>
              <a:ext uri="{FF2B5EF4-FFF2-40B4-BE49-F238E27FC236}">
                <a16:creationId xmlns:a16="http://schemas.microsoft.com/office/drawing/2014/main" id="{22D0FE59-E5E1-430E-90B2-39506125302B}"/>
              </a:ext>
            </a:extLst>
          </p:cNvPr>
          <p:cNvSpPr txBox="1"/>
          <p:nvPr/>
        </p:nvSpPr>
        <p:spPr>
          <a:xfrm>
            <a:off x="4905486" y="3793494"/>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Filtered loci</a:t>
            </a:r>
          </a:p>
        </p:txBody>
      </p:sp>
      <p:sp>
        <p:nvSpPr>
          <p:cNvPr id="42" name="TextBox 41">
            <a:extLst>
              <a:ext uri="{FF2B5EF4-FFF2-40B4-BE49-F238E27FC236}">
                <a16:creationId xmlns:a16="http://schemas.microsoft.com/office/drawing/2014/main" id="{B18F6669-2EA8-4DEC-AA05-E411B52408B1}"/>
              </a:ext>
            </a:extLst>
          </p:cNvPr>
          <p:cNvSpPr txBox="1"/>
          <p:nvPr/>
        </p:nvSpPr>
        <p:spPr>
          <a:xfrm>
            <a:off x="5597911" y="3004103"/>
            <a:ext cx="246761" cy="738664"/>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a:p>
            <a:pPr algn="l"/>
            <a:r>
              <a:rPr lang="en-US" sz="1400" dirty="0">
                <a:latin typeface="Source Sans Pro" panose="020B0503030403020204" pitchFamily="34" charset="0"/>
                <a:ea typeface="Source Sans Pro" panose="020B0503030403020204" pitchFamily="34" charset="0"/>
              </a:rPr>
              <a:t>.</a:t>
            </a:r>
          </a:p>
        </p:txBody>
      </p:sp>
      <p:sp>
        <p:nvSpPr>
          <p:cNvPr id="43" name="TextBox 42">
            <a:extLst>
              <a:ext uri="{FF2B5EF4-FFF2-40B4-BE49-F238E27FC236}">
                <a16:creationId xmlns:a16="http://schemas.microsoft.com/office/drawing/2014/main" id="{98D614F5-D7AB-4F44-95E7-7C32E9610313}"/>
              </a:ext>
            </a:extLst>
          </p:cNvPr>
          <p:cNvSpPr txBox="1"/>
          <p:nvPr/>
        </p:nvSpPr>
        <p:spPr>
          <a:xfrm>
            <a:off x="4905491" y="2691953"/>
            <a:ext cx="1631613" cy="307777"/>
          </a:xfrm>
          <a:prstGeom prst="rect">
            <a:avLst/>
          </a:prstGeom>
          <a:noFill/>
        </p:spPr>
        <p:txBody>
          <a:bodyPr wrap="square" rtlCol="0">
            <a:spAutoFit/>
          </a:bodyPr>
          <a:lstStyle/>
          <a:p>
            <a:pPr algn="ctr"/>
            <a:r>
              <a:rPr lang="en-US" sz="1400" dirty="0">
                <a:latin typeface="Source Sans Pro" panose="020B0503030403020204" pitchFamily="34" charset="0"/>
                <a:ea typeface="Source Sans Pro" panose="020B0503030403020204" pitchFamily="34" charset="0"/>
              </a:rPr>
              <a:t>Species tree batch</a:t>
            </a:r>
          </a:p>
        </p:txBody>
      </p:sp>
      <p:sp>
        <p:nvSpPr>
          <p:cNvPr id="44" name="TextBox 43">
            <a:extLst>
              <a:ext uri="{FF2B5EF4-FFF2-40B4-BE49-F238E27FC236}">
                <a16:creationId xmlns:a16="http://schemas.microsoft.com/office/drawing/2014/main" id="{A018B71B-C3A3-4D6D-9CC6-4B353A519519}"/>
              </a:ext>
            </a:extLst>
          </p:cNvPr>
          <p:cNvSpPr txBox="1"/>
          <p:nvPr/>
        </p:nvSpPr>
        <p:spPr>
          <a:xfrm>
            <a:off x="4905484" y="4390442"/>
            <a:ext cx="1631613" cy="523220"/>
          </a:xfrm>
          <a:prstGeom prst="rect">
            <a:avLst/>
          </a:prstGeom>
          <a:noFill/>
        </p:spPr>
        <p:txBody>
          <a:bodyPr wrap="square" rtlCol="0">
            <a:spAutoFit/>
          </a:bodyPr>
          <a:lstStyle/>
          <a:p>
            <a:pPr algn="ctr"/>
            <a:r>
              <a:rPr lang="en-US" sz="1400" dirty="0" err="1">
                <a:latin typeface="Source Sans Pro" panose="020B0503030403020204" pitchFamily="34" charset="0"/>
                <a:ea typeface="Source Sans Pro" panose="020B0503030403020204" pitchFamily="34" charset="0"/>
              </a:rPr>
              <a:t>Snakemake</a:t>
            </a:r>
            <a:r>
              <a:rPr lang="en-US" sz="1400" dirty="0">
                <a:latin typeface="Source Sans Pro" panose="020B0503030403020204" pitchFamily="34" charset="0"/>
                <a:ea typeface="Source Sans Pro" panose="020B0503030403020204" pitchFamily="34" charset="0"/>
              </a:rPr>
              <a:t> script for job submission</a:t>
            </a:r>
          </a:p>
        </p:txBody>
      </p:sp>
      <p:cxnSp>
        <p:nvCxnSpPr>
          <p:cNvPr id="47" name="Straight Arrow Connector 46">
            <a:extLst>
              <a:ext uri="{FF2B5EF4-FFF2-40B4-BE49-F238E27FC236}">
                <a16:creationId xmlns:a16="http://schemas.microsoft.com/office/drawing/2014/main" id="{9F01352E-D16C-4444-839E-4E666B950A72}"/>
              </a:ext>
            </a:extLst>
          </p:cNvPr>
          <p:cNvCxnSpPr>
            <a:cxnSpLocks/>
            <a:stCxn id="27" idx="3"/>
          </p:cNvCxnSpPr>
          <p:nvPr/>
        </p:nvCxnSpPr>
        <p:spPr>
          <a:xfrm flipV="1">
            <a:off x="4429693" y="880324"/>
            <a:ext cx="602696" cy="174042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DD12C1-3BC9-41F9-87AF-FEAC859892C4}"/>
              </a:ext>
            </a:extLst>
          </p:cNvPr>
          <p:cNvCxnSpPr>
            <a:cxnSpLocks/>
            <a:stCxn id="27" idx="3"/>
          </p:cNvCxnSpPr>
          <p:nvPr/>
        </p:nvCxnSpPr>
        <p:spPr>
          <a:xfrm flipV="1">
            <a:off x="4429693" y="1424610"/>
            <a:ext cx="602696" cy="119613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0341E0-5C77-4EB4-A7D4-591ADCCA8A13}"/>
              </a:ext>
            </a:extLst>
          </p:cNvPr>
          <p:cNvCxnSpPr>
            <a:cxnSpLocks/>
            <a:stCxn id="27" idx="3"/>
          </p:cNvCxnSpPr>
          <p:nvPr/>
        </p:nvCxnSpPr>
        <p:spPr>
          <a:xfrm flipV="1">
            <a:off x="4429693" y="1933186"/>
            <a:ext cx="602696" cy="687562"/>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FE913B-D061-41C2-8F78-65AF45CEAB61}"/>
              </a:ext>
            </a:extLst>
          </p:cNvPr>
          <p:cNvCxnSpPr>
            <a:cxnSpLocks/>
            <a:stCxn id="27" idx="3"/>
          </p:cNvCxnSpPr>
          <p:nvPr/>
        </p:nvCxnSpPr>
        <p:spPr>
          <a:xfrm flipV="1">
            <a:off x="4429693" y="2446214"/>
            <a:ext cx="543202" cy="17453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1DC613-219F-465A-B06F-3A50B29CD300}"/>
              </a:ext>
            </a:extLst>
          </p:cNvPr>
          <p:cNvCxnSpPr>
            <a:cxnSpLocks/>
            <a:stCxn id="27" idx="3"/>
            <a:endCxn id="43" idx="1"/>
          </p:cNvCxnSpPr>
          <p:nvPr/>
        </p:nvCxnSpPr>
        <p:spPr>
          <a:xfrm>
            <a:off x="4429693" y="2620748"/>
            <a:ext cx="475798" cy="2250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A7BF8C-9FC9-4827-92AC-C17186A8BB3A}"/>
              </a:ext>
            </a:extLst>
          </p:cNvPr>
          <p:cNvCxnSpPr>
            <a:cxnSpLocks/>
            <a:stCxn id="27" idx="3"/>
          </p:cNvCxnSpPr>
          <p:nvPr/>
        </p:nvCxnSpPr>
        <p:spPr>
          <a:xfrm>
            <a:off x="4429693" y="2620748"/>
            <a:ext cx="543202" cy="78174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F442B74-CFEA-4D38-860B-E4CA59A925FC}"/>
              </a:ext>
            </a:extLst>
          </p:cNvPr>
          <p:cNvCxnSpPr>
            <a:cxnSpLocks/>
            <a:stCxn id="27" idx="3"/>
          </p:cNvCxnSpPr>
          <p:nvPr/>
        </p:nvCxnSpPr>
        <p:spPr>
          <a:xfrm>
            <a:off x="4429693" y="2620748"/>
            <a:ext cx="582276" cy="1227818"/>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F6E91D0-8373-45F2-B099-502A04B6AF28}"/>
              </a:ext>
            </a:extLst>
          </p:cNvPr>
          <p:cNvCxnSpPr>
            <a:cxnSpLocks/>
            <a:stCxn id="27" idx="3"/>
          </p:cNvCxnSpPr>
          <p:nvPr/>
        </p:nvCxnSpPr>
        <p:spPr>
          <a:xfrm>
            <a:off x="4429693" y="2620748"/>
            <a:ext cx="543202" cy="1769694"/>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1364A8E2-75B7-478E-BD8B-4265010CD04A}"/>
              </a:ext>
            </a:extLst>
          </p:cNvPr>
          <p:cNvSpPr/>
          <p:nvPr/>
        </p:nvSpPr>
        <p:spPr>
          <a:xfrm>
            <a:off x="4912180" y="58836"/>
            <a:ext cx="1546418" cy="41212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2E305C0-9771-45A3-B413-F67BBFB62014}"/>
              </a:ext>
            </a:extLst>
          </p:cNvPr>
          <p:cNvCxnSpPr>
            <a:cxnSpLocks/>
          </p:cNvCxnSpPr>
          <p:nvPr/>
        </p:nvCxnSpPr>
        <p:spPr>
          <a:xfrm>
            <a:off x="6350056" y="247506"/>
            <a:ext cx="388623"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A3EB08E-988F-47BA-BE0D-9C8A9495A491}"/>
              </a:ext>
            </a:extLst>
          </p:cNvPr>
          <p:cNvCxnSpPr>
            <a:cxnSpLocks/>
          </p:cNvCxnSpPr>
          <p:nvPr/>
        </p:nvCxnSpPr>
        <p:spPr>
          <a:xfrm>
            <a:off x="6457681" y="1308695"/>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1576D5D-1ADD-4D65-A040-861C5C50B2F2}"/>
              </a:ext>
            </a:extLst>
          </p:cNvPr>
          <p:cNvGrpSpPr/>
          <p:nvPr/>
        </p:nvGrpSpPr>
        <p:grpSpPr>
          <a:xfrm>
            <a:off x="6981132" y="89844"/>
            <a:ext cx="1278465" cy="276999"/>
            <a:chOff x="6854579" y="431208"/>
            <a:chExt cx="1278465" cy="276999"/>
          </a:xfrm>
        </p:grpSpPr>
        <p:sp>
          <p:nvSpPr>
            <p:cNvPr id="81" name="Rectangle: Rounded Corners 80">
              <a:extLst>
                <a:ext uri="{FF2B5EF4-FFF2-40B4-BE49-F238E27FC236}">
                  <a16:creationId xmlns:a16="http://schemas.microsoft.com/office/drawing/2014/main" id="{23BAF440-448F-41D6-B2CA-5ACAEBD105B0}"/>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0EBD909-106A-430C-AE3C-E1FAB50EB5A8}"/>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4" name="Group 83">
            <a:extLst>
              <a:ext uri="{FF2B5EF4-FFF2-40B4-BE49-F238E27FC236}">
                <a16:creationId xmlns:a16="http://schemas.microsoft.com/office/drawing/2014/main" id="{18B2AD34-C165-4D29-921A-743D95BAB109}"/>
              </a:ext>
            </a:extLst>
          </p:cNvPr>
          <p:cNvGrpSpPr/>
          <p:nvPr/>
        </p:nvGrpSpPr>
        <p:grpSpPr>
          <a:xfrm>
            <a:off x="6981132" y="649518"/>
            <a:ext cx="1278465" cy="276999"/>
            <a:chOff x="6854579" y="431208"/>
            <a:chExt cx="1278465" cy="276999"/>
          </a:xfrm>
        </p:grpSpPr>
        <p:sp>
          <p:nvSpPr>
            <p:cNvPr id="85" name="Rectangle: Rounded Corners 84">
              <a:extLst>
                <a:ext uri="{FF2B5EF4-FFF2-40B4-BE49-F238E27FC236}">
                  <a16:creationId xmlns:a16="http://schemas.microsoft.com/office/drawing/2014/main" id="{5B735B38-E809-48D3-9587-A3EE994E0EA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8F1F259D-CD0A-4C26-8902-505752E76413}"/>
                </a:ext>
              </a:extLst>
            </p:cNvPr>
            <p:cNvSpPr txBox="1"/>
            <p:nvPr/>
          </p:nvSpPr>
          <p:spPr>
            <a:xfrm>
              <a:off x="6854579" y="431208"/>
              <a:ext cx="1278465" cy="276999"/>
            </a:xfrm>
            <a:prstGeom prst="rect">
              <a:avLst/>
            </a:prstGeom>
            <a:noFill/>
          </p:spPr>
          <p:txBody>
            <a:bodyPr wrap="square" rtlCol="0">
              <a:spAutoFit/>
            </a:bodyPr>
            <a:lstStyle/>
            <a:p>
              <a:pPr algn="l"/>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87" name="Group 86">
            <a:extLst>
              <a:ext uri="{FF2B5EF4-FFF2-40B4-BE49-F238E27FC236}">
                <a16:creationId xmlns:a16="http://schemas.microsoft.com/office/drawing/2014/main" id="{16242B14-08EA-4F98-B7C1-4DEA52DD6F3E}"/>
              </a:ext>
            </a:extLst>
          </p:cNvPr>
          <p:cNvGrpSpPr/>
          <p:nvPr/>
        </p:nvGrpSpPr>
        <p:grpSpPr>
          <a:xfrm>
            <a:off x="7013195" y="1161822"/>
            <a:ext cx="1278465" cy="276999"/>
            <a:chOff x="6854579" y="431208"/>
            <a:chExt cx="1278465" cy="276999"/>
          </a:xfrm>
        </p:grpSpPr>
        <p:sp>
          <p:nvSpPr>
            <p:cNvPr id="88" name="Rectangle: Rounded Corners 87">
              <a:extLst>
                <a:ext uri="{FF2B5EF4-FFF2-40B4-BE49-F238E27FC236}">
                  <a16:creationId xmlns:a16="http://schemas.microsoft.com/office/drawing/2014/main" id="{FB4C4FF7-1E17-4237-AA1E-8CD77C5BA0BA}"/>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AB2AA14-ABAB-4D45-9B6E-671C10430B4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0" name="Group 89">
            <a:extLst>
              <a:ext uri="{FF2B5EF4-FFF2-40B4-BE49-F238E27FC236}">
                <a16:creationId xmlns:a16="http://schemas.microsoft.com/office/drawing/2014/main" id="{BDC4A593-CC4B-4A57-B22F-00E98D088FA0}"/>
              </a:ext>
            </a:extLst>
          </p:cNvPr>
          <p:cNvGrpSpPr/>
          <p:nvPr/>
        </p:nvGrpSpPr>
        <p:grpSpPr>
          <a:xfrm>
            <a:off x="7003671" y="1665275"/>
            <a:ext cx="1278465" cy="276999"/>
            <a:chOff x="6854579" y="431208"/>
            <a:chExt cx="1278465" cy="276999"/>
          </a:xfrm>
        </p:grpSpPr>
        <p:sp>
          <p:nvSpPr>
            <p:cNvPr id="91" name="Rectangle: Rounded Corners 90">
              <a:extLst>
                <a:ext uri="{FF2B5EF4-FFF2-40B4-BE49-F238E27FC236}">
                  <a16:creationId xmlns:a16="http://schemas.microsoft.com/office/drawing/2014/main" id="{F2CFD35F-0D27-445E-9B5E-88013DEEA3C8}"/>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064222D0-9E1C-4711-917D-F9D0E06AEC8E}"/>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3" name="Group 92">
            <a:extLst>
              <a:ext uri="{FF2B5EF4-FFF2-40B4-BE49-F238E27FC236}">
                <a16:creationId xmlns:a16="http://schemas.microsoft.com/office/drawing/2014/main" id="{3F167C1C-8CC8-480E-A1E7-616E7799129E}"/>
              </a:ext>
            </a:extLst>
          </p:cNvPr>
          <p:cNvGrpSpPr/>
          <p:nvPr/>
        </p:nvGrpSpPr>
        <p:grpSpPr>
          <a:xfrm>
            <a:off x="7003671" y="2216058"/>
            <a:ext cx="1278465" cy="276999"/>
            <a:chOff x="6854579" y="431208"/>
            <a:chExt cx="1278465" cy="276999"/>
          </a:xfrm>
        </p:grpSpPr>
        <p:sp>
          <p:nvSpPr>
            <p:cNvPr id="94" name="Rectangle: Rounded Corners 93">
              <a:extLst>
                <a:ext uri="{FF2B5EF4-FFF2-40B4-BE49-F238E27FC236}">
                  <a16:creationId xmlns:a16="http://schemas.microsoft.com/office/drawing/2014/main" id="{4BF18553-804D-415C-84F5-7CA0EA8FC6D1}"/>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F79C677-44BD-489F-AD5B-EF0765566258}"/>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6" name="Group 95">
            <a:extLst>
              <a:ext uri="{FF2B5EF4-FFF2-40B4-BE49-F238E27FC236}">
                <a16:creationId xmlns:a16="http://schemas.microsoft.com/office/drawing/2014/main" id="{280E6917-41BA-4615-A0F1-767C02788639}"/>
              </a:ext>
            </a:extLst>
          </p:cNvPr>
          <p:cNvGrpSpPr/>
          <p:nvPr/>
        </p:nvGrpSpPr>
        <p:grpSpPr>
          <a:xfrm>
            <a:off x="6981132" y="2722731"/>
            <a:ext cx="1278465" cy="276999"/>
            <a:chOff x="6854579" y="431208"/>
            <a:chExt cx="1278465" cy="276999"/>
          </a:xfrm>
        </p:grpSpPr>
        <p:sp>
          <p:nvSpPr>
            <p:cNvPr id="97" name="Rectangle: Rounded Corners 96">
              <a:extLst>
                <a:ext uri="{FF2B5EF4-FFF2-40B4-BE49-F238E27FC236}">
                  <a16:creationId xmlns:a16="http://schemas.microsoft.com/office/drawing/2014/main" id="{671A368C-CB3F-4C18-9B0A-154EF1E45106}"/>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DE6457AB-00ED-4B5C-B863-F39853D158C1}"/>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-GT C++</a:t>
              </a:r>
              <a:endParaRPr lang="en-US" sz="1400" dirty="0">
                <a:solidFill>
                  <a:schemeClr val="bg1"/>
                </a:solidFill>
                <a:latin typeface="Source Sans Pro" panose="020B0503030403020204" pitchFamily="34" charset="0"/>
                <a:ea typeface="Source Sans Pro" panose="020B0503030403020204" pitchFamily="34" charset="0"/>
              </a:endParaRPr>
            </a:p>
          </p:txBody>
        </p:sp>
      </p:grpSp>
      <p:grpSp>
        <p:nvGrpSpPr>
          <p:cNvPr id="99" name="Group 98">
            <a:extLst>
              <a:ext uri="{FF2B5EF4-FFF2-40B4-BE49-F238E27FC236}">
                <a16:creationId xmlns:a16="http://schemas.microsoft.com/office/drawing/2014/main" id="{FAD9E760-FBE7-4FFB-9B92-E4B3B7294552}"/>
              </a:ext>
            </a:extLst>
          </p:cNvPr>
          <p:cNvGrpSpPr/>
          <p:nvPr/>
        </p:nvGrpSpPr>
        <p:grpSpPr>
          <a:xfrm>
            <a:off x="6994147" y="3219646"/>
            <a:ext cx="1278465" cy="276999"/>
            <a:chOff x="6854579" y="431208"/>
            <a:chExt cx="1278465" cy="276999"/>
          </a:xfrm>
        </p:grpSpPr>
        <p:sp>
          <p:nvSpPr>
            <p:cNvPr id="100" name="Rectangle: Rounded Corners 99">
              <a:extLst>
                <a:ext uri="{FF2B5EF4-FFF2-40B4-BE49-F238E27FC236}">
                  <a16:creationId xmlns:a16="http://schemas.microsoft.com/office/drawing/2014/main" id="{D41275C3-39DE-4330-AEA4-C61D8A1AB11B}"/>
                </a:ext>
              </a:extLst>
            </p:cNvPr>
            <p:cNvSpPr/>
            <p:nvPr/>
          </p:nvSpPr>
          <p:spPr>
            <a:xfrm>
              <a:off x="6886642" y="454541"/>
              <a:ext cx="1195292" cy="238277"/>
            </a:xfrm>
            <a:prstGeom prst="roundRect">
              <a:avLst/>
            </a:prstGeom>
            <a:solidFill>
              <a:schemeClr val="accent4"/>
            </a:solidFill>
            <a:ln>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6E878BE-9F58-43EB-8725-A43E858919B5}"/>
                </a:ext>
              </a:extLst>
            </p:cNvPr>
            <p:cNvSpPr txBox="1"/>
            <p:nvPr/>
          </p:nvSpPr>
          <p:spPr>
            <a:xfrm>
              <a:off x="6854579" y="431208"/>
              <a:ext cx="1278465" cy="276999"/>
            </a:xfrm>
            <a:prstGeom prst="rect">
              <a:avLst/>
            </a:prstGeom>
            <a:noFill/>
          </p:spPr>
          <p:txBody>
            <a:bodyPr wrap="square" rtlCol="0">
              <a:spAutoFit/>
            </a:bodyPr>
            <a:lstStyle/>
            <a:p>
              <a:pPr algn="ctr"/>
              <a:r>
                <a:rPr lang="en-US" sz="1200" dirty="0" err="1">
                  <a:solidFill>
                    <a:schemeClr val="bg1"/>
                  </a:solidFill>
                  <a:latin typeface="Source Sans Pro" panose="020B0503030403020204" pitchFamily="34" charset="0"/>
                  <a:ea typeface="Source Sans Pro" panose="020B0503030403020204" pitchFamily="34" charset="0"/>
                </a:rPr>
                <a:t>PhyloAcc</a:t>
              </a:r>
              <a:r>
                <a:rPr lang="en-US" sz="1200" dirty="0">
                  <a:solidFill>
                    <a:schemeClr val="bg1"/>
                  </a:solidFill>
                  <a:latin typeface="Source Sans Pro" panose="020B0503030403020204" pitchFamily="34" charset="0"/>
                  <a:ea typeface="Source Sans Pro" panose="020B0503030403020204" pitchFamily="34" charset="0"/>
                </a:rPr>
                <a:t> C++</a:t>
              </a:r>
              <a:endParaRPr lang="en-US" sz="1400" dirty="0">
                <a:solidFill>
                  <a:schemeClr val="bg1"/>
                </a:solidFill>
                <a:latin typeface="Source Sans Pro" panose="020B0503030403020204" pitchFamily="34" charset="0"/>
                <a:ea typeface="Source Sans Pro" panose="020B0503030403020204" pitchFamily="34" charset="0"/>
              </a:endParaRPr>
            </a:p>
          </p:txBody>
        </p:sp>
      </p:grpSp>
      <p:cxnSp>
        <p:nvCxnSpPr>
          <p:cNvPr id="105" name="Straight Arrow Connector 104">
            <a:extLst>
              <a:ext uri="{FF2B5EF4-FFF2-40B4-BE49-F238E27FC236}">
                <a16:creationId xmlns:a16="http://schemas.microsoft.com/office/drawing/2014/main" id="{32BBC1DE-FD42-407A-B5F8-C9F56C8EC5C2}"/>
              </a:ext>
            </a:extLst>
          </p:cNvPr>
          <p:cNvCxnSpPr>
            <a:cxnSpLocks/>
            <a:stCxn id="82" idx="3"/>
          </p:cNvCxnSpPr>
          <p:nvPr/>
        </p:nvCxnSpPr>
        <p:spPr>
          <a:xfrm>
            <a:off x="8259597" y="228344"/>
            <a:ext cx="587454" cy="2182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EF54B4F-D26F-45AF-8864-18AB8BE7261D}"/>
              </a:ext>
            </a:extLst>
          </p:cNvPr>
          <p:cNvCxnSpPr>
            <a:cxnSpLocks/>
            <a:stCxn id="86" idx="3"/>
          </p:cNvCxnSpPr>
          <p:nvPr/>
        </p:nvCxnSpPr>
        <p:spPr>
          <a:xfrm>
            <a:off x="8259597" y="788018"/>
            <a:ext cx="503890" cy="162247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37F82DF-F572-4080-9606-91C945932F17}"/>
              </a:ext>
            </a:extLst>
          </p:cNvPr>
          <p:cNvCxnSpPr>
            <a:cxnSpLocks/>
            <a:stCxn id="89" idx="3"/>
          </p:cNvCxnSpPr>
          <p:nvPr/>
        </p:nvCxnSpPr>
        <p:spPr>
          <a:xfrm>
            <a:off x="8291660" y="1300322"/>
            <a:ext cx="382189" cy="1110172"/>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7BB7F30-A59C-4247-BB4D-E087CD2BA68D}"/>
              </a:ext>
            </a:extLst>
          </p:cNvPr>
          <p:cNvCxnSpPr>
            <a:cxnSpLocks/>
            <a:stCxn id="92" idx="3"/>
          </p:cNvCxnSpPr>
          <p:nvPr/>
        </p:nvCxnSpPr>
        <p:spPr>
          <a:xfrm>
            <a:off x="8282136" y="1803775"/>
            <a:ext cx="313211" cy="606719"/>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4461101-6070-4B0C-ABCF-53E6F9A27814}"/>
              </a:ext>
            </a:extLst>
          </p:cNvPr>
          <p:cNvCxnSpPr>
            <a:cxnSpLocks/>
            <a:stCxn id="95" idx="3"/>
          </p:cNvCxnSpPr>
          <p:nvPr/>
        </p:nvCxnSpPr>
        <p:spPr>
          <a:xfrm>
            <a:off x="8282136" y="2354558"/>
            <a:ext cx="102053" cy="9165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16A2F12-BAB3-4509-B928-215E395151EB}"/>
              </a:ext>
            </a:extLst>
          </p:cNvPr>
          <p:cNvCxnSpPr>
            <a:cxnSpLocks/>
            <a:stCxn id="98" idx="3"/>
          </p:cNvCxnSpPr>
          <p:nvPr/>
        </p:nvCxnSpPr>
        <p:spPr>
          <a:xfrm flipV="1">
            <a:off x="8259597" y="2811081"/>
            <a:ext cx="124592" cy="50150"/>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33FADB8-30D3-439B-9F2B-194D436879F6}"/>
              </a:ext>
            </a:extLst>
          </p:cNvPr>
          <p:cNvCxnSpPr>
            <a:cxnSpLocks/>
            <a:stCxn id="101" idx="3"/>
          </p:cNvCxnSpPr>
          <p:nvPr/>
        </p:nvCxnSpPr>
        <p:spPr>
          <a:xfrm flipV="1">
            <a:off x="8272612" y="2861230"/>
            <a:ext cx="316047" cy="496916"/>
          </a:xfrm>
          <a:prstGeom prst="straightConnector1">
            <a:avLst/>
          </a:prstGeom>
          <a:ln w="47625" cap="rnd">
            <a:solidFill>
              <a:schemeClr val="bg1">
                <a:lumMod val="75000"/>
              </a:schemeClr>
            </a:solidFill>
            <a:tailEnd type="none" w="sm" len="sm"/>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B822AC-71A6-8962-5F01-2877BD221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03" y="23367"/>
            <a:ext cx="457200" cy="457200"/>
          </a:xfrm>
          <a:prstGeom prst="rect">
            <a:avLst/>
          </a:prstGeom>
        </p:spPr>
      </p:pic>
      <p:cxnSp>
        <p:nvCxnSpPr>
          <p:cNvPr id="106" name="Straight Arrow Connector 105">
            <a:extLst>
              <a:ext uri="{FF2B5EF4-FFF2-40B4-BE49-F238E27FC236}">
                <a16:creationId xmlns:a16="http://schemas.microsoft.com/office/drawing/2014/main" id="{36299A1D-CCF7-54AE-FCE2-CB44E9FD55BA}"/>
              </a:ext>
            </a:extLst>
          </p:cNvPr>
          <p:cNvCxnSpPr>
            <a:cxnSpLocks/>
          </p:cNvCxnSpPr>
          <p:nvPr/>
        </p:nvCxnSpPr>
        <p:spPr>
          <a:xfrm>
            <a:off x="6344096" y="788018"/>
            <a:ext cx="388624"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07" name="Picture 106">
            <a:extLst>
              <a:ext uri="{FF2B5EF4-FFF2-40B4-BE49-F238E27FC236}">
                <a16:creationId xmlns:a16="http://schemas.microsoft.com/office/drawing/2014/main" id="{31D9C446-DF82-E767-74F2-C9387BBB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44" y="553738"/>
            <a:ext cx="457200" cy="457200"/>
          </a:xfrm>
          <a:prstGeom prst="rect">
            <a:avLst/>
          </a:prstGeom>
        </p:spPr>
      </p:pic>
      <p:pic>
        <p:nvPicPr>
          <p:cNvPr id="109" name="Picture 108">
            <a:extLst>
              <a:ext uri="{FF2B5EF4-FFF2-40B4-BE49-F238E27FC236}">
                <a16:creationId xmlns:a16="http://schemas.microsoft.com/office/drawing/2014/main" id="{747345AB-B6EA-DA4D-2DA4-1FBCFA6F9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02" y="1074414"/>
            <a:ext cx="457200" cy="457200"/>
          </a:xfrm>
          <a:prstGeom prst="rect">
            <a:avLst/>
          </a:prstGeom>
        </p:spPr>
      </p:pic>
      <p:cxnSp>
        <p:nvCxnSpPr>
          <p:cNvPr id="110" name="Straight Arrow Connector 109">
            <a:extLst>
              <a:ext uri="{FF2B5EF4-FFF2-40B4-BE49-F238E27FC236}">
                <a16:creationId xmlns:a16="http://schemas.microsoft.com/office/drawing/2014/main" id="{9FC497FB-DF63-543F-FE83-E14A395F8F08}"/>
              </a:ext>
            </a:extLst>
          </p:cNvPr>
          <p:cNvCxnSpPr>
            <a:cxnSpLocks/>
          </p:cNvCxnSpPr>
          <p:nvPr/>
        </p:nvCxnSpPr>
        <p:spPr>
          <a:xfrm>
            <a:off x="6463640" y="183505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2" name="Picture 111">
            <a:extLst>
              <a:ext uri="{FF2B5EF4-FFF2-40B4-BE49-F238E27FC236}">
                <a16:creationId xmlns:a16="http://schemas.microsoft.com/office/drawing/2014/main" id="{5A543D68-01EC-4D6E-7E65-7B6FC3AF3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261" y="1600772"/>
            <a:ext cx="457200" cy="457200"/>
          </a:xfrm>
          <a:prstGeom prst="rect">
            <a:avLst/>
          </a:prstGeom>
        </p:spPr>
      </p:pic>
      <p:cxnSp>
        <p:nvCxnSpPr>
          <p:cNvPr id="113" name="Straight Arrow Connector 112">
            <a:extLst>
              <a:ext uri="{FF2B5EF4-FFF2-40B4-BE49-F238E27FC236}">
                <a16:creationId xmlns:a16="http://schemas.microsoft.com/office/drawing/2014/main" id="{DC3FEA83-051F-42B3-9E8D-6FD53D328080}"/>
              </a:ext>
            </a:extLst>
          </p:cNvPr>
          <p:cNvCxnSpPr>
            <a:cxnSpLocks/>
          </p:cNvCxnSpPr>
          <p:nvPr/>
        </p:nvCxnSpPr>
        <p:spPr>
          <a:xfrm>
            <a:off x="6456246" y="234369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56A60643-39F1-37DE-3FE3-2B80ACE3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2109413"/>
            <a:ext cx="457200" cy="457200"/>
          </a:xfrm>
          <a:prstGeom prst="rect">
            <a:avLst/>
          </a:prstGeom>
        </p:spPr>
      </p:pic>
      <p:cxnSp>
        <p:nvCxnSpPr>
          <p:cNvPr id="116" name="Straight Arrow Connector 115">
            <a:extLst>
              <a:ext uri="{FF2B5EF4-FFF2-40B4-BE49-F238E27FC236}">
                <a16:creationId xmlns:a16="http://schemas.microsoft.com/office/drawing/2014/main" id="{44509868-6150-FB7D-6E2D-EA1F7196C60A}"/>
              </a:ext>
            </a:extLst>
          </p:cNvPr>
          <p:cNvCxnSpPr>
            <a:cxnSpLocks/>
          </p:cNvCxnSpPr>
          <p:nvPr/>
        </p:nvCxnSpPr>
        <p:spPr>
          <a:xfrm>
            <a:off x="6461502" y="2851523"/>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A391A5C9-218C-58A1-8AF6-633AE7DD5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23" y="2617242"/>
            <a:ext cx="457200" cy="457200"/>
          </a:xfrm>
          <a:prstGeom prst="rect">
            <a:avLst/>
          </a:prstGeom>
        </p:spPr>
      </p:pic>
      <p:cxnSp>
        <p:nvCxnSpPr>
          <p:cNvPr id="118" name="Straight Arrow Connector 117">
            <a:extLst>
              <a:ext uri="{FF2B5EF4-FFF2-40B4-BE49-F238E27FC236}">
                <a16:creationId xmlns:a16="http://schemas.microsoft.com/office/drawing/2014/main" id="{7BBE87D4-A383-E526-4388-A7F9DCDCC117}"/>
              </a:ext>
            </a:extLst>
          </p:cNvPr>
          <p:cNvCxnSpPr>
            <a:cxnSpLocks/>
          </p:cNvCxnSpPr>
          <p:nvPr/>
        </p:nvCxnSpPr>
        <p:spPr>
          <a:xfrm>
            <a:off x="6456246" y="3388104"/>
            <a:ext cx="275039" cy="0"/>
          </a:xfrm>
          <a:prstGeom prst="straightConnector1">
            <a:avLst/>
          </a:prstGeom>
          <a:ln w="47625" cap="rnd">
            <a:solidFill>
              <a:schemeClr val="bg1">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8A677573-EBD7-8A22-41C6-D82885802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867" y="3153823"/>
            <a:ext cx="457200" cy="457200"/>
          </a:xfrm>
          <a:prstGeom prst="rect">
            <a:avLst/>
          </a:prstGeom>
        </p:spPr>
      </p:pic>
      <p:sp>
        <p:nvSpPr>
          <p:cNvPr id="5" name="Rectangle: Rounded Corners 4">
            <a:extLst>
              <a:ext uri="{FF2B5EF4-FFF2-40B4-BE49-F238E27FC236}">
                <a16:creationId xmlns:a16="http://schemas.microsoft.com/office/drawing/2014/main" id="{7F4A2457-6252-40BF-9F5D-E2AF29002C77}"/>
              </a:ext>
            </a:extLst>
          </p:cNvPr>
          <p:cNvSpPr/>
          <p:nvPr/>
        </p:nvSpPr>
        <p:spPr>
          <a:xfrm>
            <a:off x="4779062" y="2596472"/>
            <a:ext cx="3542831" cy="5295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755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10;&#10;Description automatically generated">
            <a:extLst>
              <a:ext uri="{FF2B5EF4-FFF2-40B4-BE49-F238E27FC236}">
                <a16:creationId xmlns:a16="http://schemas.microsoft.com/office/drawing/2014/main" id="{B819F272-D1F6-4361-A6F8-C58DB685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6" y="1006581"/>
            <a:ext cx="4049955" cy="4049955"/>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Batching loci by model type can also drastically reduce runtime for </a:t>
            </a:r>
            <a:r>
              <a:rPr lang="en-US" dirty="0" err="1"/>
              <a:t>PhyloAcc</a:t>
            </a:r>
            <a:endParaRPr lang="en-US" dirty="0"/>
          </a:p>
        </p:txBody>
      </p:sp>
      <p:cxnSp>
        <p:nvCxnSpPr>
          <p:cNvPr id="4" name="Straight Arrow Connector 3">
            <a:extLst>
              <a:ext uri="{FF2B5EF4-FFF2-40B4-BE49-F238E27FC236}">
                <a16:creationId xmlns:a16="http://schemas.microsoft.com/office/drawing/2014/main" id="{50866757-6F0D-4590-9F47-EA607157C8A7}"/>
              </a:ext>
            </a:extLst>
          </p:cNvPr>
          <p:cNvCxnSpPr>
            <a:cxnSpLocks/>
          </p:cNvCxnSpPr>
          <p:nvPr/>
        </p:nvCxnSpPr>
        <p:spPr>
          <a:xfrm>
            <a:off x="663576" y="3253898"/>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55D11A5-DDEA-43DC-8959-33540E7E6DBE}"/>
              </a:ext>
            </a:extLst>
          </p:cNvPr>
          <p:cNvSpPr txBox="1"/>
          <p:nvPr/>
        </p:nvSpPr>
        <p:spPr>
          <a:xfrm>
            <a:off x="79516" y="3082126"/>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25900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10;&#10;Description automatically generated">
            <a:extLst>
              <a:ext uri="{FF2B5EF4-FFF2-40B4-BE49-F238E27FC236}">
                <a16:creationId xmlns:a16="http://schemas.microsoft.com/office/drawing/2014/main" id="{B819F272-D1F6-4361-A6F8-C58DB68533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6" y="1006581"/>
            <a:ext cx="4049955" cy="4049955"/>
          </a:xfrm>
          <a:prstGeom prst="rect">
            <a:avLst/>
          </a:prstGeom>
        </p:spPr>
      </p:pic>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Batching loci by model type can also drastically reduce runtime for </a:t>
            </a:r>
            <a:r>
              <a:rPr lang="en-US" dirty="0" err="1"/>
              <a:t>PhyloAcc</a:t>
            </a:r>
            <a:endParaRPr lang="en-US" dirty="0"/>
          </a:p>
        </p:txBody>
      </p:sp>
      <p:pic>
        <p:nvPicPr>
          <p:cNvPr id="5" name="Picture 4">
            <a:extLst>
              <a:ext uri="{FF2B5EF4-FFF2-40B4-BE49-F238E27FC236}">
                <a16:creationId xmlns:a16="http://schemas.microsoft.com/office/drawing/2014/main" id="{A6286147-8239-4396-89EE-D802009A59D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086709" y="1006582"/>
            <a:ext cx="4049955" cy="4049955"/>
          </a:xfrm>
          <a:prstGeom prst="rect">
            <a:avLst/>
          </a:prstGeom>
        </p:spPr>
      </p:pic>
      <p:cxnSp>
        <p:nvCxnSpPr>
          <p:cNvPr id="6" name="Straight Arrow Connector 5">
            <a:extLst>
              <a:ext uri="{FF2B5EF4-FFF2-40B4-BE49-F238E27FC236}">
                <a16:creationId xmlns:a16="http://schemas.microsoft.com/office/drawing/2014/main" id="{E72095DE-DF9F-4520-A67E-014CEED92C43}"/>
              </a:ext>
            </a:extLst>
          </p:cNvPr>
          <p:cNvCxnSpPr>
            <a:cxnSpLocks/>
          </p:cNvCxnSpPr>
          <p:nvPr/>
        </p:nvCxnSpPr>
        <p:spPr>
          <a:xfrm>
            <a:off x="4285728" y="2661406"/>
            <a:ext cx="800981" cy="0"/>
          </a:xfrm>
          <a:prstGeom prst="straightConnector1">
            <a:avLst/>
          </a:prstGeom>
          <a:ln w="76200" cap="rnd">
            <a:solidFill>
              <a:schemeClr val="bg1">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FB7D8F2-C889-43B7-A58A-268D0726D3AB}"/>
              </a:ext>
            </a:extLst>
          </p:cNvPr>
          <p:cNvSpPr/>
          <p:nvPr/>
        </p:nvSpPr>
        <p:spPr>
          <a:xfrm>
            <a:off x="4057292" y="2842733"/>
            <a:ext cx="1247364" cy="369332"/>
          </a:xfrm>
          <a:prstGeom prst="roundRect">
            <a:avLst/>
          </a:prstGeom>
          <a:solidFill>
            <a:schemeClr val="accent3">
              <a:lumMod val="75000"/>
            </a:schemeClr>
          </a:solidFill>
          <a:ln>
            <a:solidFill>
              <a:schemeClr val="accent3">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5FD87DB-13E8-443A-A2E2-BEFE1F5EDFA1}"/>
              </a:ext>
            </a:extLst>
          </p:cNvPr>
          <p:cNvSpPr txBox="1"/>
          <p:nvPr/>
        </p:nvSpPr>
        <p:spPr>
          <a:xfrm>
            <a:off x="4057292" y="2851840"/>
            <a:ext cx="124736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20 batches</a:t>
            </a:r>
            <a:endParaRPr lang="en-US" sz="2000" dirty="0">
              <a:solidFill>
                <a:schemeClr val="bg1"/>
              </a:solidFill>
              <a:latin typeface="Source Sans Pro" panose="020B0503030403020204" pitchFamily="34" charset="0"/>
              <a:ea typeface="Source Sans Pro" panose="020B0503030403020204" pitchFamily="34" charset="0"/>
            </a:endParaRPr>
          </a:p>
        </p:txBody>
      </p:sp>
      <p:cxnSp>
        <p:nvCxnSpPr>
          <p:cNvPr id="9" name="Straight Arrow Connector 8">
            <a:extLst>
              <a:ext uri="{FF2B5EF4-FFF2-40B4-BE49-F238E27FC236}">
                <a16:creationId xmlns:a16="http://schemas.microsoft.com/office/drawing/2014/main" id="{1F57CDD8-977D-414C-B606-2668B801FC67}"/>
              </a:ext>
            </a:extLst>
          </p:cNvPr>
          <p:cNvCxnSpPr>
            <a:cxnSpLocks/>
          </p:cNvCxnSpPr>
          <p:nvPr/>
        </p:nvCxnSpPr>
        <p:spPr>
          <a:xfrm>
            <a:off x="663576" y="3253898"/>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4A913A-52CF-4DF2-A06C-E63EC42E1529}"/>
              </a:ext>
            </a:extLst>
          </p:cNvPr>
          <p:cNvSpPr txBox="1"/>
          <p:nvPr/>
        </p:nvSpPr>
        <p:spPr>
          <a:xfrm>
            <a:off x="79516" y="3082126"/>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cxnSp>
        <p:nvCxnSpPr>
          <p:cNvPr id="11" name="Straight Arrow Connector 10">
            <a:extLst>
              <a:ext uri="{FF2B5EF4-FFF2-40B4-BE49-F238E27FC236}">
                <a16:creationId xmlns:a16="http://schemas.microsoft.com/office/drawing/2014/main" id="{F36DD18C-F6D4-4710-8D35-271A4D4038D9}"/>
              </a:ext>
            </a:extLst>
          </p:cNvPr>
          <p:cNvCxnSpPr>
            <a:cxnSpLocks/>
          </p:cNvCxnSpPr>
          <p:nvPr/>
        </p:nvCxnSpPr>
        <p:spPr>
          <a:xfrm>
            <a:off x="5632671" y="1420028"/>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CB8BE-D904-4675-9C44-55E04C19F6DA}"/>
              </a:ext>
            </a:extLst>
          </p:cNvPr>
          <p:cNvSpPr txBox="1"/>
          <p:nvPr/>
        </p:nvSpPr>
        <p:spPr>
          <a:xfrm>
            <a:off x="5048611" y="1248256"/>
            <a:ext cx="815989"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year</a:t>
            </a:r>
            <a:endParaRPr lang="en-US" dirty="0">
              <a:latin typeface="Source Sans Pro" panose="020B0503030403020204" pitchFamily="34" charset="0"/>
              <a:ea typeface="Source Sans Pro" panose="020B0503030403020204" pitchFamily="34" charset="0"/>
            </a:endParaRPr>
          </a:p>
        </p:txBody>
      </p:sp>
      <p:cxnSp>
        <p:nvCxnSpPr>
          <p:cNvPr id="13" name="Straight Arrow Connector 12">
            <a:extLst>
              <a:ext uri="{FF2B5EF4-FFF2-40B4-BE49-F238E27FC236}">
                <a16:creationId xmlns:a16="http://schemas.microsoft.com/office/drawing/2014/main" id="{B20BB753-EC86-4DC8-8780-F5AA2FF481F0}"/>
              </a:ext>
            </a:extLst>
          </p:cNvPr>
          <p:cNvCxnSpPr>
            <a:cxnSpLocks/>
          </p:cNvCxnSpPr>
          <p:nvPr/>
        </p:nvCxnSpPr>
        <p:spPr>
          <a:xfrm>
            <a:off x="5632671" y="3474183"/>
            <a:ext cx="387215" cy="0"/>
          </a:xfrm>
          <a:prstGeom prst="straightConnector1">
            <a:avLst/>
          </a:prstGeom>
          <a:ln w="38100" cap="rnd">
            <a:solidFill>
              <a:schemeClr val="tx1">
                <a:lumMod val="85000"/>
                <a:lumOff val="1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7E6A42-AF1B-4A2E-A5A4-8EB6CF498BE1}"/>
              </a:ext>
            </a:extLst>
          </p:cNvPr>
          <p:cNvSpPr txBox="1"/>
          <p:nvPr/>
        </p:nvSpPr>
        <p:spPr>
          <a:xfrm>
            <a:off x="4986603" y="3308091"/>
            <a:ext cx="872317"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1 week</a:t>
            </a:r>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89813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A0C256-B143-4E2A-86C9-DCB515D70290}"/>
              </a:ext>
            </a:extLst>
          </p:cNvPr>
          <p:cNvPicPr>
            <a:picLocks noChangeAspect="1"/>
          </p:cNvPicPr>
          <p:nvPr/>
        </p:nvPicPr>
        <p:blipFill>
          <a:blip r:embed="rId3"/>
          <a:stretch>
            <a:fillRect/>
          </a:stretch>
        </p:blipFill>
        <p:spPr>
          <a:xfrm>
            <a:off x="0" y="346833"/>
            <a:ext cx="9144000" cy="4449833"/>
          </a:xfrm>
          <a:prstGeom prst="rect">
            <a:avLst/>
          </a:prstGeom>
        </p:spPr>
      </p:pic>
    </p:spTree>
    <p:extLst>
      <p:ext uri="{BB962C8B-B14F-4D97-AF65-F5344CB8AC3E}">
        <p14:creationId xmlns:p14="http://schemas.microsoft.com/office/powerpoint/2010/main" val="3272440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2D9CEC-5FC0-499C-AF79-9D49DEB0839A}"/>
              </a:ext>
            </a:extLst>
          </p:cNvPr>
          <p:cNvPicPr>
            <a:picLocks noChangeAspect="1"/>
          </p:cNvPicPr>
          <p:nvPr/>
        </p:nvPicPr>
        <p:blipFill>
          <a:blip r:embed="rId3"/>
          <a:stretch>
            <a:fillRect/>
          </a:stretch>
        </p:blipFill>
        <p:spPr>
          <a:xfrm>
            <a:off x="386205" y="0"/>
            <a:ext cx="8371589" cy="4504187"/>
          </a:xfrm>
          <a:prstGeom prst="rect">
            <a:avLst/>
          </a:prstGeom>
        </p:spPr>
      </p:pic>
      <p:sp>
        <p:nvSpPr>
          <p:cNvPr id="6" name="TextBox 5">
            <a:extLst>
              <a:ext uri="{FF2B5EF4-FFF2-40B4-BE49-F238E27FC236}">
                <a16:creationId xmlns:a16="http://schemas.microsoft.com/office/drawing/2014/main" id="{91122A8A-6663-40FA-8F34-24F52514B01D}"/>
              </a:ext>
            </a:extLst>
          </p:cNvPr>
          <p:cNvSpPr txBox="1"/>
          <p:nvPr/>
        </p:nvSpPr>
        <p:spPr>
          <a:xfrm>
            <a:off x="2699183" y="4617436"/>
            <a:ext cx="3745632" cy="461665"/>
          </a:xfrm>
          <a:prstGeom prst="rect">
            <a:avLst/>
          </a:prstGeom>
          <a:noFill/>
        </p:spPr>
        <p:txBody>
          <a:bodyPr wrap="square" rtlCol="0">
            <a:spAutoFit/>
          </a:bodyPr>
          <a:lstStyle/>
          <a:p>
            <a:pPr algn="l"/>
            <a:r>
              <a:rPr lang="en-US" sz="2400" dirty="0">
                <a:latin typeface="Source Sans Pro" panose="020B0503030403020204" pitchFamily="34" charset="0"/>
                <a:ea typeface="Source Sans Pro" panose="020B0503030403020204" pitchFamily="34" charset="0"/>
                <a:hlinkClick r:id="rId4"/>
              </a:rPr>
              <a:t>https://phyloacc.github.io/</a:t>
            </a:r>
            <a:r>
              <a:rPr lang="en-US" sz="24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1557576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Logo&#10;&#10;Description automatically generated with medium confidence">
            <a:extLst>
              <a:ext uri="{FF2B5EF4-FFF2-40B4-BE49-F238E27FC236}">
                <a16:creationId xmlns:a16="http://schemas.microsoft.com/office/drawing/2014/main" id="{997F0591-DEA8-4F42-B1CB-1E4D81360F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6442" y="3496517"/>
            <a:ext cx="680483" cy="683354"/>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3E3D67CC-C9AE-41D4-81A2-0F56B0185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428652" y="3570865"/>
            <a:ext cx="1129921" cy="534658"/>
          </a:xfrm>
          <a:prstGeom prst="rect">
            <a:avLst/>
          </a:prstGeom>
        </p:spPr>
      </p:pic>
      <p:sp>
        <p:nvSpPr>
          <p:cNvPr id="26" name="Rectangle: Rounded Corners 25">
            <a:extLst>
              <a:ext uri="{FF2B5EF4-FFF2-40B4-BE49-F238E27FC236}">
                <a16:creationId xmlns:a16="http://schemas.microsoft.com/office/drawing/2014/main" id="{93DC292A-425F-4FE9-A4CE-95B33B3ECD19}"/>
              </a:ext>
            </a:extLst>
          </p:cNvPr>
          <p:cNvSpPr/>
          <p:nvPr/>
        </p:nvSpPr>
        <p:spPr>
          <a:xfrm>
            <a:off x="1067075" y="3112360"/>
            <a:ext cx="7514659" cy="1345169"/>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22">
            <a:extLst>
              <a:ext uri="{FF2B5EF4-FFF2-40B4-BE49-F238E27FC236}">
                <a16:creationId xmlns:a16="http://schemas.microsoft.com/office/drawing/2014/main" id="{15FCF1FC-B2F4-4A5D-9272-EAF7C9A4F844}"/>
              </a:ext>
            </a:extLst>
          </p:cNvPr>
          <p:cNvSpPr/>
          <p:nvPr/>
        </p:nvSpPr>
        <p:spPr>
          <a:xfrm>
            <a:off x="1137927" y="70435"/>
            <a:ext cx="7443807" cy="2718191"/>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2" name="Picture 41" descr="A picture containing text, clipart&#10;&#10;Description automatically generated">
            <a:extLst>
              <a:ext uri="{FF2B5EF4-FFF2-40B4-BE49-F238E27FC236}">
                <a16:creationId xmlns:a16="http://schemas.microsoft.com/office/drawing/2014/main" id="{94B1D3E2-DD1D-4A2A-BFC8-79578CEFA7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6958" y="3255067"/>
            <a:ext cx="1793073" cy="339563"/>
          </a:xfrm>
          <a:prstGeom prst="rect">
            <a:avLst/>
          </a:prstGeom>
        </p:spPr>
      </p:pic>
      <p:grpSp>
        <p:nvGrpSpPr>
          <p:cNvPr id="4" name="Group 3">
            <a:extLst>
              <a:ext uri="{FF2B5EF4-FFF2-40B4-BE49-F238E27FC236}">
                <a16:creationId xmlns:a16="http://schemas.microsoft.com/office/drawing/2014/main" id="{E0D2AB32-BACF-4437-948C-20F22CF61EE5}"/>
              </a:ext>
            </a:extLst>
          </p:cNvPr>
          <p:cNvGrpSpPr/>
          <p:nvPr/>
        </p:nvGrpSpPr>
        <p:grpSpPr>
          <a:xfrm>
            <a:off x="4264725" y="4667983"/>
            <a:ext cx="1392922" cy="369305"/>
            <a:chOff x="6370201" y="4711218"/>
            <a:chExt cx="1392922" cy="369305"/>
          </a:xfrm>
        </p:grpSpPr>
        <p:sp>
          <p:nvSpPr>
            <p:cNvPr id="3" name="TextBox 2">
              <a:extLst>
                <a:ext uri="{FF2B5EF4-FFF2-40B4-BE49-F238E27FC236}">
                  <a16:creationId xmlns:a16="http://schemas.microsoft.com/office/drawing/2014/main" id="{1F3D51B7-50E1-40C1-8657-EE8D977E72C9}"/>
                </a:ext>
              </a:extLst>
            </p:cNvPr>
            <p:cNvSpPr txBox="1"/>
            <p:nvPr/>
          </p:nvSpPr>
          <p:spPr>
            <a:xfrm>
              <a:off x="6430438" y="4739813"/>
              <a:ext cx="1272448" cy="307777"/>
            </a:xfrm>
            <a:prstGeom prst="rect">
              <a:avLst/>
            </a:prstGeom>
            <a:noFill/>
          </p:spPr>
          <p:txBody>
            <a:bodyPr wrap="square" rtlCol="0">
              <a:spAutoFit/>
            </a:bodyPr>
            <a:lstStyle/>
            <a:p>
              <a:pPr algn="l"/>
              <a:r>
                <a:rPr lang="en-US" sz="1400" dirty="0">
                  <a:latin typeface="Source Sans Pro" panose="020B0503030403020204" pitchFamily="34" charset="0"/>
                  <a:ea typeface="Source Sans Pro" panose="020B0503030403020204" pitchFamily="34" charset="0"/>
                </a:rPr>
                <a:t>Clara Boothby</a:t>
              </a:r>
            </a:p>
          </p:txBody>
        </p:sp>
        <p:sp>
          <p:nvSpPr>
            <p:cNvPr id="24" name="Rectangle: Rounded Corners 23">
              <a:extLst>
                <a:ext uri="{FF2B5EF4-FFF2-40B4-BE49-F238E27FC236}">
                  <a16:creationId xmlns:a16="http://schemas.microsoft.com/office/drawing/2014/main" id="{5422439A-4F43-44E9-9E59-1C32B52EC757}"/>
                </a:ext>
              </a:extLst>
            </p:cNvPr>
            <p:cNvSpPr/>
            <p:nvPr/>
          </p:nvSpPr>
          <p:spPr>
            <a:xfrm>
              <a:off x="6370201" y="4711218"/>
              <a:ext cx="1392922" cy="369305"/>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 name="TextBox 4">
            <a:extLst>
              <a:ext uri="{FF2B5EF4-FFF2-40B4-BE49-F238E27FC236}">
                <a16:creationId xmlns:a16="http://schemas.microsoft.com/office/drawing/2014/main" id="{DC26A7E4-41F9-4145-9B76-E220D33B5666}"/>
              </a:ext>
            </a:extLst>
          </p:cNvPr>
          <p:cNvSpPr txBox="1"/>
          <p:nvPr/>
        </p:nvSpPr>
        <p:spPr>
          <a:xfrm rot="16200000">
            <a:off x="-1677025" y="2044161"/>
            <a:ext cx="4032784" cy="646331"/>
          </a:xfrm>
          <a:prstGeom prst="rect">
            <a:avLst/>
          </a:prstGeom>
          <a:noFill/>
        </p:spPr>
        <p:txBody>
          <a:bodyPr wrap="square" rtlCol="0">
            <a:spAutoFit/>
          </a:bodyPr>
          <a:lstStyle/>
          <a:p>
            <a:pPr algn="l"/>
            <a:r>
              <a:rPr lang="en-US" sz="3600" dirty="0">
                <a:latin typeface="Source Sans Pro" panose="020B0503030403020204" pitchFamily="34" charset="0"/>
                <a:ea typeface="Source Sans Pro" panose="020B0503030403020204" pitchFamily="34" charset="0"/>
              </a:rPr>
              <a:t>Acknowledgements</a:t>
            </a:r>
          </a:p>
        </p:txBody>
      </p:sp>
      <p:cxnSp>
        <p:nvCxnSpPr>
          <p:cNvPr id="7" name="Straight Connector 6">
            <a:extLst>
              <a:ext uri="{FF2B5EF4-FFF2-40B4-BE49-F238E27FC236}">
                <a16:creationId xmlns:a16="http://schemas.microsoft.com/office/drawing/2014/main" id="{72D757BA-E136-4BA9-9305-42C17D72DBB2}"/>
              </a:ext>
            </a:extLst>
          </p:cNvPr>
          <p:cNvCxnSpPr>
            <a:cxnSpLocks/>
          </p:cNvCxnSpPr>
          <p:nvPr/>
        </p:nvCxnSpPr>
        <p:spPr>
          <a:xfrm>
            <a:off x="730213" y="101066"/>
            <a:ext cx="0" cy="4965963"/>
          </a:xfrm>
          <a:prstGeom prst="line">
            <a:avLst/>
          </a:prstGeom>
          <a:ln w="15875" cap="rnd">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aphicFrame>
        <p:nvGraphicFramePr>
          <p:cNvPr id="11" name="Table 12">
            <a:extLst>
              <a:ext uri="{FF2B5EF4-FFF2-40B4-BE49-F238E27FC236}">
                <a16:creationId xmlns:a16="http://schemas.microsoft.com/office/drawing/2014/main" id="{E165C479-420B-3FC1-ADF5-7844199673D4}"/>
              </a:ext>
            </a:extLst>
          </p:cNvPr>
          <p:cNvGraphicFramePr>
            <a:graphicFrameLocks noGrp="1"/>
          </p:cNvGraphicFramePr>
          <p:nvPr>
            <p:extLst>
              <p:ext uri="{D42A27DB-BD31-4B8C-83A1-F6EECF244321}">
                <p14:modId xmlns:p14="http://schemas.microsoft.com/office/powerpoint/2010/main" val="3668363872"/>
              </p:ext>
            </p:extLst>
          </p:nvPr>
        </p:nvGraphicFramePr>
        <p:xfrm>
          <a:off x="1508588" y="1038527"/>
          <a:ext cx="6905199" cy="1483360"/>
        </p:xfrm>
        <a:graphic>
          <a:graphicData uri="http://schemas.openxmlformats.org/drawingml/2006/table">
            <a:tbl>
              <a:tblPr firstRow="1" bandRow="1">
                <a:tableStyleId>{2D5ABB26-0587-4C30-8999-92F81FD0307C}</a:tableStyleId>
              </a:tblPr>
              <a:tblGrid>
                <a:gridCol w="2301733">
                  <a:extLst>
                    <a:ext uri="{9D8B030D-6E8A-4147-A177-3AD203B41FA5}">
                      <a16:colId xmlns:a16="http://schemas.microsoft.com/office/drawing/2014/main" val="3940327925"/>
                    </a:ext>
                  </a:extLst>
                </a:gridCol>
                <a:gridCol w="2301733">
                  <a:extLst>
                    <a:ext uri="{9D8B030D-6E8A-4147-A177-3AD203B41FA5}">
                      <a16:colId xmlns:a16="http://schemas.microsoft.com/office/drawing/2014/main" val="3227334990"/>
                    </a:ext>
                  </a:extLst>
                </a:gridCol>
                <a:gridCol w="2301733">
                  <a:extLst>
                    <a:ext uri="{9D8B030D-6E8A-4147-A177-3AD203B41FA5}">
                      <a16:colId xmlns:a16="http://schemas.microsoft.com/office/drawing/2014/main" val="126204779"/>
                    </a:ext>
                  </a:extLst>
                </a:gridCol>
              </a:tblGrid>
              <a:tr h="370840">
                <a:tc>
                  <a:txBody>
                    <a:bodyPr/>
                    <a:lstStyle/>
                    <a:p>
                      <a:pPr algn="ctr"/>
                      <a:r>
                        <a:rPr lang="en-US" sz="1600" dirty="0"/>
                        <a:t>Tim </a:t>
                      </a:r>
                      <a:r>
                        <a:rPr lang="en-US" sz="1600" dirty="0" err="1"/>
                        <a:t>Sackton</a:t>
                      </a:r>
                      <a:endParaRPr lang="en-US" sz="1600" dirty="0"/>
                    </a:p>
                  </a:txBody>
                  <a:tcPr/>
                </a:tc>
                <a:tc>
                  <a:txBody>
                    <a:bodyPr/>
                    <a:lstStyle/>
                    <a:p>
                      <a:pPr algn="ctr"/>
                      <a:r>
                        <a:rPr lang="en-US" sz="1600" dirty="0"/>
                        <a:t>Han Yan</a:t>
                      </a:r>
                    </a:p>
                  </a:txBody>
                  <a:tcPr/>
                </a:tc>
                <a:tc>
                  <a:txBody>
                    <a:bodyPr/>
                    <a:lstStyle/>
                    <a:p>
                      <a:pPr algn="ctr"/>
                      <a:r>
                        <a:rPr lang="en-US" sz="1600" dirty="0"/>
                        <a:t>Scott Edwards</a:t>
                      </a:r>
                    </a:p>
                  </a:txBody>
                  <a:tcPr/>
                </a:tc>
                <a:extLst>
                  <a:ext uri="{0D108BD9-81ED-4DB2-BD59-A6C34878D82A}">
                    <a16:rowId xmlns:a16="http://schemas.microsoft.com/office/drawing/2014/main" val="3091968016"/>
                  </a:ext>
                </a:extLst>
              </a:tr>
              <a:tr h="370840">
                <a:tc>
                  <a:txBody>
                    <a:bodyPr/>
                    <a:lstStyle/>
                    <a:p>
                      <a:pPr algn="ctr"/>
                      <a:r>
                        <a:rPr lang="en-US" sz="1600" dirty="0" err="1"/>
                        <a:t>Zhirui</a:t>
                      </a:r>
                      <a:r>
                        <a:rPr lang="en-US" sz="1600" dirty="0"/>
                        <a:t> Hu</a:t>
                      </a:r>
                    </a:p>
                  </a:txBody>
                  <a:tcPr/>
                </a:tc>
                <a:tc>
                  <a:txBody>
                    <a:bodyPr/>
                    <a:lstStyle/>
                    <a:p>
                      <a:pPr algn="ctr"/>
                      <a:r>
                        <a:rPr lang="en-US" sz="1600" dirty="0"/>
                        <a:t>Jun Liu</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Nathan Weeks</a:t>
                      </a:r>
                    </a:p>
                  </a:txBody>
                  <a:tcPr/>
                </a:tc>
                <a:extLst>
                  <a:ext uri="{0D108BD9-81ED-4DB2-BD59-A6C34878D82A}">
                    <a16:rowId xmlns:a16="http://schemas.microsoft.com/office/drawing/2014/main" val="356369296"/>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Patrick Gemmell</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err="1"/>
                        <a:t>Taehee</a:t>
                      </a:r>
                      <a:r>
                        <a:rPr lang="en-US" sz="1600" dirty="0"/>
                        <a:t> Lee</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err="1"/>
                        <a:t>Subir</a:t>
                      </a:r>
                      <a:r>
                        <a:rPr lang="en-US" sz="1600" dirty="0"/>
                        <a:t> Shakya</a:t>
                      </a:r>
                    </a:p>
                  </a:txBody>
                  <a:tcPr/>
                </a:tc>
                <a:extLst>
                  <a:ext uri="{0D108BD9-81ED-4DB2-BD59-A6C34878D82A}">
                    <a16:rowId xmlns:a16="http://schemas.microsoft.com/office/drawing/2014/main" val="70286117"/>
                  </a:ext>
                </a:extLst>
              </a:tr>
              <a:tr h="37084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600" dirty="0"/>
                        <a:t>Adam Freedman</a:t>
                      </a:r>
                    </a:p>
                  </a:txBody>
                  <a:tcPr/>
                </a:tc>
                <a:tc>
                  <a:txBody>
                    <a:bodyPr/>
                    <a:lstStyle/>
                    <a:p>
                      <a:pPr algn="ctr"/>
                      <a:r>
                        <a:rPr lang="en-US" sz="1600" dirty="0"/>
                        <a:t>Danielle </a:t>
                      </a:r>
                      <a:r>
                        <a:rPr lang="en-US" sz="1600" dirty="0" err="1"/>
                        <a:t>Khost</a:t>
                      </a:r>
                      <a:endParaRPr lang="en-US" sz="1600" dirty="0"/>
                    </a:p>
                  </a:txBody>
                  <a:tcPr/>
                </a:tc>
                <a:tc>
                  <a:txBody>
                    <a:bodyPr/>
                    <a:lstStyle/>
                    <a:p>
                      <a:pPr algn="ctr"/>
                      <a:r>
                        <a:rPr lang="en-US" sz="1600" dirty="0"/>
                        <a:t>Daren Card</a:t>
                      </a:r>
                    </a:p>
                  </a:txBody>
                  <a:tcPr/>
                </a:tc>
                <a:extLst>
                  <a:ext uri="{0D108BD9-81ED-4DB2-BD59-A6C34878D82A}">
                    <a16:rowId xmlns:a16="http://schemas.microsoft.com/office/drawing/2014/main" val="2535680107"/>
                  </a:ext>
                </a:extLst>
              </a:tr>
            </a:tbl>
          </a:graphicData>
        </a:graphic>
      </p:graphicFrame>
      <p:graphicFrame>
        <p:nvGraphicFramePr>
          <p:cNvPr id="13" name="Table 13">
            <a:extLst>
              <a:ext uri="{FF2B5EF4-FFF2-40B4-BE49-F238E27FC236}">
                <a16:creationId xmlns:a16="http://schemas.microsoft.com/office/drawing/2014/main" id="{2D2152EE-981C-7049-06E9-DA943AF06745}"/>
              </a:ext>
            </a:extLst>
          </p:cNvPr>
          <p:cNvGraphicFramePr>
            <a:graphicFrameLocks noGrp="1"/>
          </p:cNvGraphicFramePr>
          <p:nvPr>
            <p:extLst>
              <p:ext uri="{D42A27DB-BD31-4B8C-83A1-F6EECF244321}">
                <p14:modId xmlns:p14="http://schemas.microsoft.com/office/powerpoint/2010/main" val="926904858"/>
              </p:ext>
            </p:extLst>
          </p:nvPr>
        </p:nvGraphicFramePr>
        <p:xfrm>
          <a:off x="2476264" y="3728486"/>
          <a:ext cx="4920177" cy="609600"/>
        </p:xfrm>
        <a:graphic>
          <a:graphicData uri="http://schemas.openxmlformats.org/drawingml/2006/table">
            <a:tbl>
              <a:tblPr firstRow="1" bandRow="1">
                <a:tableStyleId>{2D5ABB26-0587-4C30-8999-92F81FD0307C}</a:tableStyleId>
              </a:tblPr>
              <a:tblGrid>
                <a:gridCol w="1640059">
                  <a:extLst>
                    <a:ext uri="{9D8B030D-6E8A-4147-A177-3AD203B41FA5}">
                      <a16:colId xmlns:a16="http://schemas.microsoft.com/office/drawing/2014/main" val="3142364425"/>
                    </a:ext>
                  </a:extLst>
                </a:gridCol>
                <a:gridCol w="1640059">
                  <a:extLst>
                    <a:ext uri="{9D8B030D-6E8A-4147-A177-3AD203B41FA5}">
                      <a16:colId xmlns:a16="http://schemas.microsoft.com/office/drawing/2014/main" val="3311367519"/>
                    </a:ext>
                  </a:extLst>
                </a:gridCol>
                <a:gridCol w="1640059">
                  <a:extLst>
                    <a:ext uri="{9D8B030D-6E8A-4147-A177-3AD203B41FA5}">
                      <a16:colId xmlns:a16="http://schemas.microsoft.com/office/drawing/2014/main" val="916144325"/>
                    </a:ext>
                  </a:extLst>
                </a:gridCol>
              </a:tblGrid>
              <a:tr h="0">
                <a:tc>
                  <a:txBody>
                    <a:bodyPr/>
                    <a:lstStyle/>
                    <a:p>
                      <a:pPr algn="ctr"/>
                      <a:r>
                        <a:rPr lang="en-US" sz="1400" dirty="0"/>
                        <a:t>Jeff Good</a:t>
                      </a:r>
                    </a:p>
                  </a:txBody>
                  <a:tcPr/>
                </a:tc>
                <a:tc>
                  <a:txBody>
                    <a:bodyPr/>
                    <a:lstStyle/>
                    <a:p>
                      <a:pPr algn="ctr"/>
                      <a:r>
                        <a:rPr lang="en-US" sz="1400" dirty="0"/>
                        <a:t>Emily </a:t>
                      </a:r>
                      <a:r>
                        <a:rPr lang="en-US" sz="1400" dirty="0" err="1"/>
                        <a:t>Kopania</a:t>
                      </a:r>
                      <a:endParaRPr lang="en-US" sz="1400" dirty="0"/>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400" dirty="0"/>
                        <a:t>Carl </a:t>
                      </a:r>
                      <a:r>
                        <a:rPr lang="en-US" sz="1400" dirty="0" err="1"/>
                        <a:t>Hutter</a:t>
                      </a:r>
                      <a:endParaRPr lang="en-US" sz="1400" dirty="0"/>
                    </a:p>
                  </a:txBody>
                  <a:tcPr/>
                </a:tc>
                <a:extLst>
                  <a:ext uri="{0D108BD9-81ED-4DB2-BD59-A6C34878D82A}">
                    <a16:rowId xmlns:a16="http://schemas.microsoft.com/office/drawing/2014/main" val="4207472372"/>
                  </a:ext>
                </a:extLst>
              </a:tr>
              <a:tr h="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400" dirty="0"/>
                        <a:t>Jake Esselstyn</a:t>
                      </a:r>
                    </a:p>
                  </a:txBody>
                  <a:tcPr/>
                </a:tc>
                <a:tc>
                  <a:txBody>
                    <a:bodyPr/>
                    <a:lstStyle/>
                    <a:p>
                      <a:pPr algn="ctr"/>
                      <a:r>
                        <a:rPr lang="en-US" sz="1400" dirty="0"/>
                        <a:t>Kevin Rowe</a:t>
                      </a:r>
                    </a:p>
                  </a:txBody>
                  <a:tcPr/>
                </a:tc>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1400" dirty="0"/>
                        <a:t>Sebastian Mortimer</a:t>
                      </a:r>
                    </a:p>
                  </a:txBody>
                  <a:tcPr/>
                </a:tc>
                <a:extLst>
                  <a:ext uri="{0D108BD9-81ED-4DB2-BD59-A6C34878D82A}">
                    <a16:rowId xmlns:a16="http://schemas.microsoft.com/office/drawing/2014/main" val="944693868"/>
                  </a:ext>
                </a:extLst>
              </a:tr>
            </a:tbl>
          </a:graphicData>
        </a:graphic>
      </p:graphicFrame>
      <p:pic>
        <p:nvPicPr>
          <p:cNvPr id="45" name="Picture 44" descr="Text&#10;&#10;Description automatically generated with low confidence">
            <a:extLst>
              <a:ext uri="{FF2B5EF4-FFF2-40B4-BE49-F238E27FC236}">
                <a16:creationId xmlns:a16="http://schemas.microsoft.com/office/drawing/2014/main" id="{23F5C3DC-A9A2-45A0-AFAE-EB293A2C10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3248" y="166568"/>
            <a:ext cx="2615876" cy="871959"/>
          </a:xfrm>
          <a:prstGeom prst="rect">
            <a:avLst/>
          </a:prstGeom>
        </p:spPr>
      </p:pic>
      <p:pic>
        <p:nvPicPr>
          <p:cNvPr id="15" name="Picture 14" descr="Icon&#10;&#10;Description automatically generated">
            <a:extLst>
              <a:ext uri="{FF2B5EF4-FFF2-40B4-BE49-F238E27FC236}">
                <a16:creationId xmlns:a16="http://schemas.microsoft.com/office/drawing/2014/main" id="{10555963-0400-43B8-B32C-E7A413D438B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7510" y="350934"/>
            <a:ext cx="910344" cy="560719"/>
          </a:xfrm>
          <a:prstGeom prst="rect">
            <a:avLst/>
          </a:prstGeom>
        </p:spPr>
      </p:pic>
      <p:pic>
        <p:nvPicPr>
          <p:cNvPr id="6" name="Picture 5" descr="Text, logo&#10;&#10;Description automatically generated">
            <a:extLst>
              <a:ext uri="{FF2B5EF4-FFF2-40B4-BE49-F238E27FC236}">
                <a16:creationId xmlns:a16="http://schemas.microsoft.com/office/drawing/2014/main" id="{C31F8E84-C99F-4307-054A-3D70A60099D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46773" y="237284"/>
            <a:ext cx="871959" cy="871959"/>
          </a:xfrm>
          <a:prstGeom prst="rect">
            <a:avLst/>
          </a:prstGeom>
        </p:spPr>
      </p:pic>
    </p:spTree>
    <p:extLst>
      <p:ext uri="{BB962C8B-B14F-4D97-AF65-F5344CB8AC3E}">
        <p14:creationId xmlns:p14="http://schemas.microsoft.com/office/powerpoint/2010/main" val="3511967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79965"/>
            <a:ext cx="8743950" cy="553119"/>
          </a:xfrm>
        </p:spPr>
        <p:txBody>
          <a:bodyPr>
            <a:normAutofit fontScale="90000"/>
          </a:bodyPr>
          <a:lstStyle/>
          <a:p>
            <a:pPr algn="ctr"/>
            <a:r>
              <a:rPr lang="en-US" dirty="0"/>
              <a:t>Thanks</a:t>
            </a:r>
          </a:p>
        </p:txBody>
      </p:sp>
      <p:pic>
        <p:nvPicPr>
          <p:cNvPr id="5" name="Picture 4" descr="A picture containing text&#10;&#10;Description automatically generated">
            <a:extLst>
              <a:ext uri="{FF2B5EF4-FFF2-40B4-BE49-F238E27FC236}">
                <a16:creationId xmlns:a16="http://schemas.microsoft.com/office/drawing/2014/main" id="{CCF8520E-CAFD-4D77-A2C6-BE4FD27CE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251" y="2409725"/>
            <a:ext cx="3777498" cy="2518331"/>
          </a:xfrm>
          <a:prstGeom prst="rect">
            <a:avLst/>
          </a:prstGeom>
        </p:spPr>
      </p:pic>
      <p:sp>
        <p:nvSpPr>
          <p:cNvPr id="6" name="TextBox 5">
            <a:extLst>
              <a:ext uri="{FF2B5EF4-FFF2-40B4-BE49-F238E27FC236}">
                <a16:creationId xmlns:a16="http://schemas.microsoft.com/office/drawing/2014/main" id="{6AA79FC7-616F-4752-8196-B87673E75B3C}"/>
              </a:ext>
            </a:extLst>
          </p:cNvPr>
          <p:cNvSpPr txBox="1"/>
          <p:nvPr/>
        </p:nvSpPr>
        <p:spPr>
          <a:xfrm>
            <a:off x="3527794" y="4928056"/>
            <a:ext cx="2126512" cy="215444"/>
          </a:xfrm>
          <a:prstGeom prst="rect">
            <a:avLst/>
          </a:prstGeom>
          <a:noFill/>
        </p:spPr>
        <p:txBody>
          <a:bodyPr wrap="square">
            <a:spAutoFit/>
          </a:bodyPr>
          <a:lstStyle/>
          <a:p>
            <a:r>
              <a:rPr lang="en-US" sz="800" dirty="0">
                <a:latin typeface="Source Sans Pro" panose="020B0503030403020204" pitchFamily="34" charset="0"/>
                <a:ea typeface="Source Sans Pro" panose="020B0503030403020204" pitchFamily="34" charset="0"/>
                <a:hlinkClick r:id="rId4"/>
              </a:rPr>
              <a:t>http://dailymammal.com/murines-five-ways/</a:t>
            </a:r>
            <a:endParaRPr lang="en-US" sz="800" dirty="0">
              <a:latin typeface="Source Sans Pro" panose="020B0503030403020204" pitchFamily="34" charset="0"/>
              <a:ea typeface="Source Sans Pro" panose="020B0503030403020204" pitchFamily="34" charset="0"/>
            </a:endParaRPr>
          </a:p>
        </p:txBody>
      </p:sp>
      <p:graphicFrame>
        <p:nvGraphicFramePr>
          <p:cNvPr id="3" name="Table 3">
            <a:extLst>
              <a:ext uri="{FF2B5EF4-FFF2-40B4-BE49-F238E27FC236}">
                <a16:creationId xmlns:a16="http://schemas.microsoft.com/office/drawing/2014/main" id="{EC1E4CDF-B9BF-61D9-2720-77EF03EB5BB3}"/>
              </a:ext>
            </a:extLst>
          </p:cNvPr>
          <p:cNvGraphicFramePr>
            <a:graphicFrameLocks noGrp="1"/>
          </p:cNvGraphicFramePr>
          <p:nvPr>
            <p:extLst>
              <p:ext uri="{D42A27DB-BD31-4B8C-83A1-F6EECF244321}">
                <p14:modId xmlns:p14="http://schemas.microsoft.com/office/powerpoint/2010/main" val="437174563"/>
              </p:ext>
            </p:extLst>
          </p:nvPr>
        </p:nvGraphicFramePr>
        <p:xfrm>
          <a:off x="0" y="774538"/>
          <a:ext cx="9144000" cy="1554480"/>
        </p:xfrm>
        <a:graphic>
          <a:graphicData uri="http://schemas.openxmlformats.org/drawingml/2006/table">
            <a:tbl>
              <a:tblPr firstRow="1" bandRow="1">
                <a:tableStyleId>{2D5ABB26-0587-4C30-8999-92F81FD0307C}</a:tableStyleId>
              </a:tblPr>
              <a:tblGrid>
                <a:gridCol w="9144000">
                  <a:extLst>
                    <a:ext uri="{9D8B030D-6E8A-4147-A177-3AD203B41FA5}">
                      <a16:colId xmlns:a16="http://schemas.microsoft.com/office/drawing/2014/main" val="3933452328"/>
                    </a:ext>
                  </a:extLst>
                </a:gridCol>
              </a:tblGrid>
              <a:tr h="851504">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Molecular and morphological evolution across the most species-rich radiation in mammals </a:t>
                      </a:r>
                    </a:p>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(Poster board 105) </a:t>
                      </a:r>
                    </a:p>
                    <a:p>
                      <a:pPr marL="0" marR="0" lvl="0" indent="0" algn="ctr" defTabSz="914378"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TODAY!</a:t>
                      </a:r>
                    </a:p>
                  </a:txBody>
                  <a:tcPr>
                    <a:lnL>
                      <a:noFill/>
                    </a:lnL>
                    <a:lnR>
                      <a:noFill/>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8850067"/>
                  </a:ext>
                </a:extLst>
              </a:tr>
            </a:tbl>
          </a:graphicData>
        </a:graphic>
      </p:graphicFrame>
    </p:spTree>
    <p:extLst>
      <p:ext uri="{BB962C8B-B14F-4D97-AF65-F5344CB8AC3E}">
        <p14:creationId xmlns:p14="http://schemas.microsoft.com/office/powerpoint/2010/main" val="40485134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313-BF56-460D-89BF-77BF02E543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D4D1F-5BD1-4DBE-A62C-F29ECB0626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470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A994-9D79-4713-8A56-53F40EC39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E22D91-4756-476D-BBC2-C67E364D5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777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909-F8A4-F207-779E-275F35CC70EE}"/>
              </a:ext>
            </a:extLst>
          </p:cNvPr>
          <p:cNvSpPr>
            <a:spLocks noGrp="1"/>
          </p:cNvSpPr>
          <p:nvPr>
            <p:ph type="title"/>
          </p:nvPr>
        </p:nvSpPr>
        <p:spPr/>
        <p:txBody>
          <a:bodyPr>
            <a:normAutofit fontScale="90000"/>
          </a:bodyPr>
          <a:lstStyle/>
          <a:p>
            <a:r>
              <a:rPr lang="en-US" dirty="0"/>
              <a:t>This is known as reference bias, this is why we think it happens, but we really don’t know a lot about it</a:t>
            </a:r>
          </a:p>
        </p:txBody>
      </p:sp>
      <p:sp>
        <p:nvSpPr>
          <p:cNvPr id="3" name="Content Placeholder 2">
            <a:extLst>
              <a:ext uri="{FF2B5EF4-FFF2-40B4-BE49-F238E27FC236}">
                <a16:creationId xmlns:a16="http://schemas.microsoft.com/office/drawing/2014/main" id="{113D41AE-0CFE-0E58-FCEE-BD6917CA95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1495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branch count thresholds of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3894242" y="568597"/>
                  <a:ext cx="4607418" cy="1764585"/>
                </a:xfrm>
                <a:prstGeom prst="rect">
                  <a:avLst/>
                </a:prstGeom>
                <a:grpFill/>
                <a:ln>
                  <a:noFill/>
                </a:ln>
              </p:spPr>
              <p:txBody>
                <a:bodyPr wrap="square" rtlCol="0">
                  <a:spAutoFit/>
                </a:bodyPr>
                <a:lstStyle/>
                <a:p>
                  <a:pPr algn="ctr" defTabSz="685800"/>
                  <a:r>
                    <a:rPr lang="en-US" sz="2000" dirty="0">
                      <a:solidFill>
                        <a:prstClr val="white">
                          <a:lumMod val="95000"/>
                        </a:prstClr>
                      </a:solidFill>
                      <a:latin typeface="Calibri" panose="020F0502020204030204"/>
                    </a:rPr>
                    <a:t>For a given locus, if </a:t>
                  </a:r>
                  <a14:m>
                    <m:oMath xmlns:m="http://schemas.openxmlformats.org/officeDocument/2006/math">
                      <m:r>
                        <a:rPr lang="en-US" sz="2000" b="0" i="1" smtClean="0">
                          <a:solidFill>
                            <a:prstClr val="white">
                              <a:lumMod val="95000"/>
                            </a:prstClr>
                          </a:solidFill>
                          <a:latin typeface="Cambria Math" panose="02040503050406030204" pitchFamily="18" charset="0"/>
                        </a:rPr>
                        <m:t>𝑋</m:t>
                      </m:r>
                    </m:oMath>
                  </a14:m>
                  <a:r>
                    <a:rPr lang="en-US" sz="2000" dirty="0">
                      <a:solidFill>
                        <a:prstClr val="white">
                          <a:lumMod val="95000"/>
                        </a:prstClr>
                      </a:solidFill>
                      <a:latin typeface="Calibri" panose="020F0502020204030204"/>
                    </a:rPr>
                    <a:t> branches have </a:t>
                  </a:r>
                  <a:r>
                    <a:rPr lang="en-US" sz="2000" dirty="0" err="1">
                      <a:solidFill>
                        <a:prstClr val="white">
                          <a:lumMod val="95000"/>
                        </a:prstClr>
                      </a:solidFill>
                      <a:latin typeface="Calibri" panose="020F0502020204030204"/>
                    </a:rPr>
                    <a:t>sCF</a:t>
                  </a:r>
                  <a:r>
                    <a:rPr lang="en-US" sz="2000" dirty="0">
                      <a:solidFill>
                        <a:prstClr val="white">
                          <a:lumMod val="95000"/>
                        </a:prstClr>
                      </a:solidFill>
                      <a:latin typeface="Calibri" panose="020F0502020204030204"/>
                    </a:rPr>
                    <a:t> below some value </a:t>
                  </a:r>
                  <a14:m>
                    <m:oMath xmlns:m="http://schemas.openxmlformats.org/officeDocument/2006/math">
                      <m:r>
                        <a:rPr lang="en-US" sz="2000" b="0" i="1" smtClean="0">
                          <a:solidFill>
                            <a:prstClr val="white">
                              <a:lumMod val="95000"/>
                            </a:prstClr>
                          </a:solidFill>
                          <a:latin typeface="Cambria Math" panose="02040503050406030204" pitchFamily="18" charset="0"/>
                        </a:rPr>
                        <m:t>𝑌</m:t>
                      </m:r>
                    </m:oMath>
                  </a14:m>
                  <a:r>
                    <a:rPr lang="en-US" sz="20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3894242" y="568597"/>
                  <a:ext cx="4607418" cy="1764585"/>
                </a:xfrm>
                <a:prstGeom prst="rect">
                  <a:avLst/>
                </a:prstGeom>
                <a:blipFill>
                  <a:blip r:embed="rId3"/>
                  <a:stretch>
                    <a:fillRect l="-1600" t="-2765" r="-3200" b="-7373"/>
                  </a:stretch>
                </a:blipFill>
                <a:ln>
                  <a:no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47CBE9C-D7BC-4863-9976-F9E25459EE3B}"/>
                </a:ext>
              </a:extLst>
            </p:cNvPr>
            <p:cNvSpPr txBox="1"/>
            <p:nvPr/>
          </p:nvSpPr>
          <p:spPr>
            <a:xfrm>
              <a:off x="1995742" y="1090966"/>
              <a:ext cx="2056533" cy="615553"/>
            </a:xfrm>
            <a:prstGeom prst="rect">
              <a:avLst/>
            </a:prstGeom>
            <a:grpFill/>
            <a:ln>
              <a:noFill/>
            </a:ln>
          </p:spPr>
          <p:txBody>
            <a:bodyPr wrap="square" rtlCol="0">
              <a:spAutoFit/>
            </a:bodyPr>
            <a:lstStyle/>
            <a:p>
              <a:pPr defTabSz="685800"/>
              <a:r>
                <a:rPr lang="en-US" sz="2400" dirty="0">
                  <a:solidFill>
                    <a:prstClr val="white">
                      <a:lumMod val="95000"/>
                    </a:prstClr>
                  </a:solidFill>
                  <a:latin typeface="Calibri" panose="020F0502020204030204"/>
                </a:rPr>
                <a:t>Option 2:</a:t>
              </a:r>
            </a:p>
          </p:txBody>
        </p:sp>
      </p:grpSp>
    </p:spTree>
    <p:extLst>
      <p:ext uri="{BB962C8B-B14F-4D97-AF65-F5344CB8AC3E}">
        <p14:creationId xmlns:p14="http://schemas.microsoft.com/office/powerpoint/2010/main" val="42904758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branch count thresholds of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3894242" y="568597"/>
                  <a:ext cx="4607418" cy="1764585"/>
                </a:xfrm>
                <a:prstGeom prst="rect">
                  <a:avLst/>
                </a:prstGeom>
                <a:grpFill/>
                <a:ln>
                  <a:noFill/>
                </a:ln>
              </p:spPr>
              <p:txBody>
                <a:bodyPr wrap="square" rtlCol="0">
                  <a:spAutoFit/>
                </a:bodyPr>
                <a:lstStyle/>
                <a:p>
                  <a:pPr algn="ctr" defTabSz="685800"/>
                  <a:r>
                    <a:rPr lang="en-US" sz="2000" dirty="0">
                      <a:solidFill>
                        <a:prstClr val="white">
                          <a:lumMod val="95000"/>
                        </a:prstClr>
                      </a:solidFill>
                      <a:latin typeface="Calibri" panose="020F0502020204030204"/>
                    </a:rPr>
                    <a:t>For a given locus, if </a:t>
                  </a:r>
                  <a14:m>
                    <m:oMath xmlns:m="http://schemas.openxmlformats.org/officeDocument/2006/math">
                      <m:r>
                        <a:rPr lang="en-US" sz="2000" b="0" i="1" smtClean="0">
                          <a:solidFill>
                            <a:prstClr val="white">
                              <a:lumMod val="95000"/>
                            </a:prstClr>
                          </a:solidFill>
                          <a:latin typeface="Cambria Math" panose="02040503050406030204" pitchFamily="18" charset="0"/>
                        </a:rPr>
                        <m:t>𝑋</m:t>
                      </m:r>
                    </m:oMath>
                  </a14:m>
                  <a:r>
                    <a:rPr lang="en-US" sz="2000" dirty="0">
                      <a:solidFill>
                        <a:prstClr val="white">
                          <a:lumMod val="95000"/>
                        </a:prstClr>
                      </a:solidFill>
                      <a:latin typeface="Calibri" panose="020F0502020204030204"/>
                    </a:rPr>
                    <a:t> branches have </a:t>
                  </a:r>
                  <a:r>
                    <a:rPr lang="en-US" sz="2000" dirty="0" err="1">
                      <a:solidFill>
                        <a:prstClr val="white">
                          <a:lumMod val="95000"/>
                        </a:prstClr>
                      </a:solidFill>
                      <a:latin typeface="Calibri" panose="020F0502020204030204"/>
                    </a:rPr>
                    <a:t>sCF</a:t>
                  </a:r>
                  <a:r>
                    <a:rPr lang="en-US" sz="2000" dirty="0">
                      <a:solidFill>
                        <a:prstClr val="white">
                          <a:lumMod val="95000"/>
                        </a:prstClr>
                      </a:solidFill>
                      <a:latin typeface="Calibri" panose="020F0502020204030204"/>
                    </a:rPr>
                    <a:t> below some value </a:t>
                  </a:r>
                  <a14:m>
                    <m:oMath xmlns:m="http://schemas.openxmlformats.org/officeDocument/2006/math">
                      <m:r>
                        <a:rPr lang="en-US" sz="2000" b="0" i="1" smtClean="0">
                          <a:solidFill>
                            <a:prstClr val="white">
                              <a:lumMod val="95000"/>
                            </a:prstClr>
                          </a:solidFill>
                          <a:latin typeface="Cambria Math" panose="02040503050406030204" pitchFamily="18" charset="0"/>
                        </a:rPr>
                        <m:t>𝑌</m:t>
                      </m:r>
                    </m:oMath>
                  </a14:m>
                  <a:r>
                    <a:rPr lang="en-US" sz="20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3894242" y="568597"/>
                  <a:ext cx="4607418" cy="1764585"/>
                </a:xfrm>
                <a:prstGeom prst="rect">
                  <a:avLst/>
                </a:prstGeom>
                <a:blipFill>
                  <a:blip r:embed="rId3"/>
                  <a:stretch>
                    <a:fillRect l="-1600" t="-2765" r="-3200" b="-7373"/>
                  </a:stretch>
                </a:blipFill>
                <a:ln>
                  <a:no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47CBE9C-D7BC-4863-9976-F9E25459EE3B}"/>
                </a:ext>
              </a:extLst>
            </p:cNvPr>
            <p:cNvSpPr txBox="1"/>
            <p:nvPr/>
          </p:nvSpPr>
          <p:spPr>
            <a:xfrm>
              <a:off x="1995742" y="1090966"/>
              <a:ext cx="2056533" cy="615553"/>
            </a:xfrm>
            <a:prstGeom prst="rect">
              <a:avLst/>
            </a:prstGeom>
            <a:grpFill/>
            <a:ln>
              <a:noFill/>
            </a:ln>
          </p:spPr>
          <p:txBody>
            <a:bodyPr wrap="square" rtlCol="0">
              <a:spAutoFit/>
            </a:bodyPr>
            <a:lstStyle/>
            <a:p>
              <a:pPr defTabSz="685800"/>
              <a:r>
                <a:rPr lang="en-US" sz="2400" dirty="0">
                  <a:solidFill>
                    <a:prstClr val="white">
                      <a:lumMod val="95000"/>
                    </a:prstClr>
                  </a:solidFill>
                  <a:latin typeface="Calibri" panose="020F0502020204030204"/>
                </a:rPr>
                <a:t>Option 2:</a:t>
              </a:r>
            </a:p>
          </p:txBody>
        </p:sp>
      </p:grpSp>
      <p:pic>
        <p:nvPicPr>
          <p:cNvPr id="38" name="Picture 37" descr="Chart, line chart&#10;&#10;Description automatically generated">
            <a:extLst>
              <a:ext uri="{FF2B5EF4-FFF2-40B4-BE49-F238E27FC236}">
                <a16:creationId xmlns:a16="http://schemas.microsoft.com/office/drawing/2014/main" id="{8CE6C577-E7C0-4218-BD38-076519EB88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913" y="1409980"/>
            <a:ext cx="3955504" cy="3164403"/>
          </a:xfrm>
          <a:prstGeom prst="rect">
            <a:avLst/>
          </a:prstGeom>
        </p:spPr>
      </p:pic>
    </p:spTree>
    <p:extLst>
      <p:ext uri="{BB962C8B-B14F-4D97-AF65-F5344CB8AC3E}">
        <p14:creationId xmlns:p14="http://schemas.microsoft.com/office/powerpoint/2010/main" val="1748677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Using branch count thresholds of concordance to partition loci to different phylogenetic models</a:t>
            </a:r>
          </a:p>
        </p:txBody>
      </p:sp>
      <p:grpSp>
        <p:nvGrpSpPr>
          <p:cNvPr id="19" name="Group 18">
            <a:extLst>
              <a:ext uri="{FF2B5EF4-FFF2-40B4-BE49-F238E27FC236}">
                <a16:creationId xmlns:a16="http://schemas.microsoft.com/office/drawing/2014/main" id="{E5A36B70-3EBF-4711-A10A-B1D26AD5D48F}"/>
              </a:ext>
            </a:extLst>
          </p:cNvPr>
          <p:cNvGrpSpPr/>
          <p:nvPr/>
        </p:nvGrpSpPr>
        <p:grpSpPr>
          <a:xfrm>
            <a:off x="133882" y="1870166"/>
            <a:ext cx="4551708" cy="1782365"/>
            <a:chOff x="1765326" y="210498"/>
            <a:chExt cx="6879217" cy="2376486"/>
          </a:xfrm>
          <a:solidFill>
            <a:schemeClr val="accent5">
              <a:lumMod val="75000"/>
            </a:schemeClr>
          </a:solidFill>
        </p:grpSpPr>
        <p:sp>
          <p:nvSpPr>
            <p:cNvPr id="21" name="Rectangle: Rounded Corners 20">
              <a:extLst>
                <a:ext uri="{FF2B5EF4-FFF2-40B4-BE49-F238E27FC236}">
                  <a16:creationId xmlns:a16="http://schemas.microsoft.com/office/drawing/2014/main" id="{F8BB8128-C04F-4927-ABE5-A3D89DB65C3A}"/>
                </a:ext>
              </a:extLst>
            </p:cNvPr>
            <p:cNvSpPr/>
            <p:nvPr/>
          </p:nvSpPr>
          <p:spPr>
            <a:xfrm>
              <a:off x="1765326" y="210498"/>
              <a:ext cx="6879217" cy="2376486"/>
            </a:xfrm>
            <a:prstGeom prst="round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8052446-A994-4957-8E72-D076C6C9ACDA}"/>
                    </a:ext>
                  </a:extLst>
                </p:cNvPr>
                <p:cNvSpPr txBox="1"/>
                <p:nvPr/>
              </p:nvSpPr>
              <p:spPr>
                <a:xfrm>
                  <a:off x="3894242" y="568597"/>
                  <a:ext cx="4607418" cy="1764585"/>
                </a:xfrm>
                <a:prstGeom prst="rect">
                  <a:avLst/>
                </a:prstGeom>
                <a:grpFill/>
                <a:ln>
                  <a:noFill/>
                </a:ln>
              </p:spPr>
              <p:txBody>
                <a:bodyPr wrap="square" rtlCol="0">
                  <a:spAutoFit/>
                </a:bodyPr>
                <a:lstStyle/>
                <a:p>
                  <a:pPr algn="ctr" defTabSz="685800"/>
                  <a:r>
                    <a:rPr lang="en-US" sz="2000" dirty="0">
                      <a:solidFill>
                        <a:prstClr val="white">
                          <a:lumMod val="95000"/>
                        </a:prstClr>
                      </a:solidFill>
                      <a:latin typeface="Calibri" panose="020F0502020204030204"/>
                    </a:rPr>
                    <a:t>For a given locus, if </a:t>
                  </a:r>
                  <a14:m>
                    <m:oMath xmlns:m="http://schemas.openxmlformats.org/officeDocument/2006/math">
                      <m:r>
                        <a:rPr lang="en-US" sz="2000" b="0" i="1" smtClean="0">
                          <a:solidFill>
                            <a:prstClr val="white">
                              <a:lumMod val="95000"/>
                            </a:prstClr>
                          </a:solidFill>
                          <a:latin typeface="Cambria Math" panose="02040503050406030204" pitchFamily="18" charset="0"/>
                        </a:rPr>
                        <m:t>𝑋</m:t>
                      </m:r>
                    </m:oMath>
                  </a14:m>
                  <a:r>
                    <a:rPr lang="en-US" sz="2000" dirty="0">
                      <a:solidFill>
                        <a:prstClr val="white">
                          <a:lumMod val="95000"/>
                        </a:prstClr>
                      </a:solidFill>
                      <a:latin typeface="Calibri" panose="020F0502020204030204"/>
                    </a:rPr>
                    <a:t> branches have </a:t>
                  </a:r>
                  <a:r>
                    <a:rPr lang="en-US" sz="2000" dirty="0" err="1">
                      <a:solidFill>
                        <a:prstClr val="white">
                          <a:lumMod val="95000"/>
                        </a:prstClr>
                      </a:solidFill>
                      <a:latin typeface="Calibri" panose="020F0502020204030204"/>
                    </a:rPr>
                    <a:t>sCF</a:t>
                  </a:r>
                  <a:r>
                    <a:rPr lang="en-US" sz="2000" dirty="0">
                      <a:solidFill>
                        <a:prstClr val="white">
                          <a:lumMod val="95000"/>
                        </a:prstClr>
                      </a:solidFill>
                      <a:latin typeface="Calibri" panose="020F0502020204030204"/>
                    </a:rPr>
                    <a:t> below some value </a:t>
                  </a:r>
                  <a14:m>
                    <m:oMath xmlns:m="http://schemas.openxmlformats.org/officeDocument/2006/math">
                      <m:r>
                        <a:rPr lang="en-US" sz="2000" b="0" i="1" smtClean="0">
                          <a:solidFill>
                            <a:prstClr val="white">
                              <a:lumMod val="95000"/>
                            </a:prstClr>
                          </a:solidFill>
                          <a:latin typeface="Cambria Math" panose="02040503050406030204" pitchFamily="18" charset="0"/>
                        </a:rPr>
                        <m:t>𝑌</m:t>
                      </m:r>
                    </m:oMath>
                  </a14:m>
                  <a:r>
                    <a:rPr lang="en-US" sz="2000" dirty="0">
                      <a:solidFill>
                        <a:prstClr val="white">
                          <a:lumMod val="95000"/>
                        </a:prstClr>
                      </a:solidFill>
                      <a:latin typeface="Calibri" panose="020F0502020204030204"/>
                    </a:rPr>
                    <a:t>, run the gene tree model</a:t>
                  </a:r>
                </a:p>
              </p:txBody>
            </p:sp>
          </mc:Choice>
          <mc:Fallback xmlns="">
            <p:sp>
              <p:nvSpPr>
                <p:cNvPr id="24" name="TextBox 23">
                  <a:extLst>
                    <a:ext uri="{FF2B5EF4-FFF2-40B4-BE49-F238E27FC236}">
                      <a16:creationId xmlns:a16="http://schemas.microsoft.com/office/drawing/2014/main" id="{08052446-A994-4957-8E72-D076C6C9ACDA}"/>
                    </a:ext>
                  </a:extLst>
                </p:cNvPr>
                <p:cNvSpPr txBox="1">
                  <a:spLocks noRot="1" noChangeAspect="1" noMove="1" noResize="1" noEditPoints="1" noAdjustHandles="1" noChangeArrowheads="1" noChangeShapeType="1" noTextEdit="1"/>
                </p:cNvSpPr>
                <p:nvPr/>
              </p:nvSpPr>
              <p:spPr>
                <a:xfrm>
                  <a:off x="3894242" y="568597"/>
                  <a:ext cx="4607418" cy="1764585"/>
                </a:xfrm>
                <a:prstGeom prst="rect">
                  <a:avLst/>
                </a:prstGeom>
                <a:blipFill>
                  <a:blip r:embed="rId3"/>
                  <a:stretch>
                    <a:fillRect l="-1600" t="-2765" r="-3200" b="-7373"/>
                  </a:stretch>
                </a:blipFill>
                <a:ln>
                  <a:no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47CBE9C-D7BC-4863-9976-F9E25459EE3B}"/>
                </a:ext>
              </a:extLst>
            </p:cNvPr>
            <p:cNvSpPr txBox="1"/>
            <p:nvPr/>
          </p:nvSpPr>
          <p:spPr>
            <a:xfrm>
              <a:off x="1995742" y="1090966"/>
              <a:ext cx="2056533" cy="615553"/>
            </a:xfrm>
            <a:prstGeom prst="rect">
              <a:avLst/>
            </a:prstGeom>
            <a:grpFill/>
            <a:ln>
              <a:noFill/>
            </a:ln>
          </p:spPr>
          <p:txBody>
            <a:bodyPr wrap="square" rtlCol="0">
              <a:spAutoFit/>
            </a:bodyPr>
            <a:lstStyle/>
            <a:p>
              <a:pPr defTabSz="685800"/>
              <a:r>
                <a:rPr lang="en-US" sz="2400" dirty="0">
                  <a:solidFill>
                    <a:prstClr val="white">
                      <a:lumMod val="95000"/>
                    </a:prstClr>
                  </a:solidFill>
                  <a:latin typeface="Calibri" panose="020F0502020204030204"/>
                </a:rPr>
                <a:t>Option 2:</a:t>
              </a:r>
            </a:p>
          </p:txBody>
        </p:sp>
      </p:grpSp>
      <p:pic>
        <p:nvPicPr>
          <p:cNvPr id="38" name="Picture 37" descr="Chart, line chart&#10;&#10;Description automatically generated">
            <a:extLst>
              <a:ext uri="{FF2B5EF4-FFF2-40B4-BE49-F238E27FC236}">
                <a16:creationId xmlns:a16="http://schemas.microsoft.com/office/drawing/2014/main" id="{8CE6C577-E7C0-4218-BD38-076519EB88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913" y="1409980"/>
            <a:ext cx="3955504" cy="3164403"/>
          </a:xfrm>
          <a:prstGeom prst="rect">
            <a:avLst/>
          </a:prstGeom>
        </p:spPr>
      </p:pic>
      <p:cxnSp>
        <p:nvCxnSpPr>
          <p:cNvPr id="40" name="Straight Arrow Connector 39">
            <a:extLst>
              <a:ext uri="{FF2B5EF4-FFF2-40B4-BE49-F238E27FC236}">
                <a16:creationId xmlns:a16="http://schemas.microsoft.com/office/drawing/2014/main" id="{60CE6BAD-D01E-480A-86B0-0EE590C38659}"/>
              </a:ext>
            </a:extLst>
          </p:cNvPr>
          <p:cNvCxnSpPr>
            <a:cxnSpLocks/>
          </p:cNvCxnSpPr>
          <p:nvPr/>
        </p:nvCxnSpPr>
        <p:spPr>
          <a:xfrm flipV="1">
            <a:off x="5343583" y="3680318"/>
            <a:ext cx="705087" cy="277587"/>
          </a:xfrm>
          <a:prstGeom prst="straightConnector1">
            <a:avLst/>
          </a:prstGeom>
          <a:ln w="38100" cap="rnd">
            <a:solidFill>
              <a:schemeClr val="tx1">
                <a:lumMod val="75000"/>
                <a:lumOff val="25000"/>
              </a:schemeClr>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D0E44B16-EB87-4866-BECA-02411CFBE9D5}"/>
              </a:ext>
            </a:extLst>
          </p:cNvPr>
          <p:cNvGrpSpPr/>
          <p:nvPr/>
        </p:nvGrpSpPr>
        <p:grpSpPr>
          <a:xfrm>
            <a:off x="2271860" y="3754156"/>
            <a:ext cx="2969228" cy="1297464"/>
            <a:chOff x="2271860" y="3680317"/>
            <a:chExt cx="2969228" cy="1297464"/>
          </a:xfrm>
        </p:grpSpPr>
        <p:grpSp>
          <p:nvGrpSpPr>
            <p:cNvPr id="44" name="Group 43">
              <a:extLst>
                <a:ext uri="{FF2B5EF4-FFF2-40B4-BE49-F238E27FC236}">
                  <a16:creationId xmlns:a16="http://schemas.microsoft.com/office/drawing/2014/main" id="{6040F7D8-D980-4F7B-B042-3D8B778C51DF}"/>
                </a:ext>
              </a:extLst>
            </p:cNvPr>
            <p:cNvGrpSpPr/>
            <p:nvPr/>
          </p:nvGrpSpPr>
          <p:grpSpPr>
            <a:xfrm>
              <a:off x="2271860" y="3680317"/>
              <a:ext cx="2969228" cy="1297464"/>
              <a:chOff x="19357095" y="3118655"/>
              <a:chExt cx="9318182" cy="1448080"/>
            </a:xfrm>
            <a:solidFill>
              <a:schemeClr val="accent4">
                <a:lumMod val="75000"/>
              </a:schemeClr>
            </a:solidFill>
          </p:grpSpPr>
          <p:sp>
            <p:nvSpPr>
              <p:cNvPr id="45" name="Rectangle: Rounded Corners 44">
                <a:extLst>
                  <a:ext uri="{FF2B5EF4-FFF2-40B4-BE49-F238E27FC236}">
                    <a16:creationId xmlns:a16="http://schemas.microsoft.com/office/drawing/2014/main" id="{7C110E30-AB14-400D-80BB-620D8F3E5A7E}"/>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6" name="TextBox 45">
                <a:extLst>
                  <a:ext uri="{FF2B5EF4-FFF2-40B4-BE49-F238E27FC236}">
                    <a16:creationId xmlns:a16="http://schemas.microsoft.com/office/drawing/2014/main" id="{CF27F829-7C63-49F0-B8B7-294FDFEB6D36}"/>
                  </a:ext>
                </a:extLst>
              </p:cNvPr>
              <p:cNvSpPr txBox="1"/>
              <p:nvPr/>
            </p:nvSpPr>
            <p:spPr>
              <a:xfrm>
                <a:off x="19757991" y="3140872"/>
                <a:ext cx="8720169" cy="410369"/>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Low </a:t>
                </a:r>
                <a:r>
                  <a:rPr lang="en-US" sz="1400" dirty="0" err="1">
                    <a:solidFill>
                      <a:prstClr val="white">
                        <a:lumMod val="95000"/>
                      </a:prstClr>
                    </a:solidFill>
                    <a:latin typeface="Calibri" panose="020F0502020204030204"/>
                  </a:rPr>
                  <a:t>sCF</a:t>
                </a:r>
                <a:r>
                  <a:rPr lang="en-US" sz="1400" dirty="0">
                    <a:solidFill>
                      <a:prstClr val="white">
                        <a:lumMod val="95000"/>
                      </a:prstClr>
                    </a:solidFill>
                    <a:latin typeface="Calibri" panose="020F0502020204030204"/>
                  </a:rPr>
                  <a:t> = 0.1</a:t>
                </a:r>
              </a:p>
            </p:txBody>
          </p:sp>
        </p:grpSp>
        <p:cxnSp>
          <p:nvCxnSpPr>
            <p:cNvPr id="47" name="Straight Arrow Connector 46">
              <a:extLst>
                <a:ext uri="{FF2B5EF4-FFF2-40B4-BE49-F238E27FC236}">
                  <a16:creationId xmlns:a16="http://schemas.microsoft.com/office/drawing/2014/main" id="{7C334BB6-E0C1-4EF2-AF02-B310B06AB9B7}"/>
                </a:ext>
              </a:extLst>
            </p:cNvPr>
            <p:cNvCxnSpPr>
              <a:cxnSpLocks/>
            </p:cNvCxnSpPr>
            <p:nvPr/>
          </p:nvCxnSpPr>
          <p:spPr>
            <a:xfrm>
              <a:off x="3782315" y="3972788"/>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B267805-A141-4FF8-96B7-83B0297728AA}"/>
                </a:ext>
              </a:extLst>
            </p:cNvPr>
            <p:cNvSpPr txBox="1"/>
            <p:nvPr/>
          </p:nvSpPr>
          <p:spPr>
            <a:xfrm>
              <a:off x="2392979" y="4152182"/>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27,522 loci for gene tree model</a:t>
              </a:r>
            </a:p>
          </p:txBody>
        </p:sp>
        <p:cxnSp>
          <p:nvCxnSpPr>
            <p:cNvPr id="51" name="Straight Arrow Connector 50">
              <a:extLst>
                <a:ext uri="{FF2B5EF4-FFF2-40B4-BE49-F238E27FC236}">
                  <a16:creationId xmlns:a16="http://schemas.microsoft.com/office/drawing/2014/main" id="{9BCD7B68-4E26-4210-B4F2-05CAAE208D8F}"/>
                </a:ext>
              </a:extLst>
            </p:cNvPr>
            <p:cNvCxnSpPr>
              <a:cxnSpLocks/>
            </p:cNvCxnSpPr>
            <p:nvPr/>
          </p:nvCxnSpPr>
          <p:spPr>
            <a:xfrm>
              <a:off x="3782315" y="4447313"/>
              <a:ext cx="0" cy="254140"/>
            </a:xfrm>
            <a:prstGeom prst="straightConnector1">
              <a:avLst/>
            </a:prstGeom>
            <a:ln w="38100" cap="rnd">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396B86C-FBFE-457D-A004-62C9F562496B}"/>
                </a:ext>
              </a:extLst>
            </p:cNvPr>
            <p:cNvSpPr txBox="1"/>
            <p:nvPr/>
          </p:nvSpPr>
          <p:spPr>
            <a:xfrm>
              <a:off x="2392979" y="4653749"/>
              <a:ext cx="2778672" cy="307777"/>
            </a:xfrm>
            <a:prstGeom prst="rect">
              <a:avLst/>
            </a:prstGeom>
            <a:noFill/>
            <a:ln>
              <a:noFill/>
            </a:ln>
          </p:spPr>
          <p:txBody>
            <a:bodyPr wrap="square" rtlCol="0">
              <a:spAutoFit/>
            </a:bodyPr>
            <a:lstStyle/>
            <a:p>
              <a:pPr algn="ctr" defTabSz="685800"/>
              <a:r>
                <a:rPr lang="en-US" sz="1400" dirty="0">
                  <a:solidFill>
                    <a:prstClr val="white">
                      <a:lumMod val="95000"/>
                    </a:prstClr>
                  </a:solidFill>
                  <a:latin typeface="Calibri" panose="020F0502020204030204"/>
                </a:rPr>
                <a:t>9.5 months with 16 threads</a:t>
              </a:r>
            </a:p>
          </p:txBody>
        </p:sp>
      </p:grpSp>
    </p:spTree>
    <p:extLst>
      <p:ext uri="{BB962C8B-B14F-4D97-AF65-F5344CB8AC3E}">
        <p14:creationId xmlns:p14="http://schemas.microsoft.com/office/powerpoint/2010/main" val="952542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Phylogenies from different loci can disagree with an inferred species tree</a:t>
            </a:r>
          </a:p>
        </p:txBody>
      </p:sp>
      <p:grpSp>
        <p:nvGrpSpPr>
          <p:cNvPr id="7" name="Group 6">
            <a:extLst>
              <a:ext uri="{FF2B5EF4-FFF2-40B4-BE49-F238E27FC236}">
                <a16:creationId xmlns:a16="http://schemas.microsoft.com/office/drawing/2014/main" id="{9C3B2FE4-7394-4387-A522-1534864C5048}"/>
              </a:ext>
            </a:extLst>
          </p:cNvPr>
          <p:cNvGrpSpPr/>
          <p:nvPr/>
        </p:nvGrpSpPr>
        <p:grpSpPr>
          <a:xfrm>
            <a:off x="543284" y="1225994"/>
            <a:ext cx="2162125" cy="2882346"/>
            <a:chOff x="1777702" y="1218251"/>
            <a:chExt cx="2162125" cy="2882346"/>
          </a:xfrm>
        </p:grpSpPr>
        <p:pic>
          <p:nvPicPr>
            <p:cNvPr id="16" name="Picture 15">
              <a:extLst>
                <a:ext uri="{FF2B5EF4-FFF2-40B4-BE49-F238E27FC236}">
                  <a16:creationId xmlns:a16="http://schemas.microsoft.com/office/drawing/2014/main" id="{75821AB2-03C3-42F2-8759-675682BC1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12" name="Rectangle: Rounded Corners 11">
              <a:extLst>
                <a:ext uri="{FF2B5EF4-FFF2-40B4-BE49-F238E27FC236}">
                  <a16:creationId xmlns:a16="http://schemas.microsoft.com/office/drawing/2014/main" id="{A7A8AF38-6897-40B9-B66B-D3502F01F69C}"/>
                </a:ext>
              </a:extLst>
            </p:cNvPr>
            <p:cNvSpPr/>
            <p:nvPr/>
          </p:nvSpPr>
          <p:spPr>
            <a:xfrm>
              <a:off x="2170352" y="3124353"/>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7" name="TextBox 16">
              <a:extLst>
                <a:ext uri="{FF2B5EF4-FFF2-40B4-BE49-F238E27FC236}">
                  <a16:creationId xmlns:a16="http://schemas.microsoft.com/office/drawing/2014/main" id="{A4512828-931C-407D-8721-3B702852E547}"/>
                </a:ext>
              </a:extLst>
            </p:cNvPr>
            <p:cNvSpPr txBox="1"/>
            <p:nvPr/>
          </p:nvSpPr>
          <p:spPr>
            <a:xfrm>
              <a:off x="2170352" y="3130581"/>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1</a:t>
              </a:r>
            </a:p>
          </p:txBody>
        </p:sp>
        <p:sp>
          <p:nvSpPr>
            <p:cNvPr id="24" name="Rectangle: Rounded Corners 23">
              <a:extLst>
                <a:ext uri="{FF2B5EF4-FFF2-40B4-BE49-F238E27FC236}">
                  <a16:creationId xmlns:a16="http://schemas.microsoft.com/office/drawing/2014/main" id="{D08104B1-F7BB-4C6B-A585-3CA3DFD00E9A}"/>
                </a:ext>
              </a:extLst>
            </p:cNvPr>
            <p:cNvSpPr/>
            <p:nvPr/>
          </p:nvSpPr>
          <p:spPr>
            <a:xfrm>
              <a:off x="2170352" y="3544285"/>
              <a:ext cx="1360714" cy="368154"/>
            </a:xfrm>
            <a:prstGeom prst="round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5" name="TextBox 24">
              <a:extLst>
                <a:ext uri="{FF2B5EF4-FFF2-40B4-BE49-F238E27FC236}">
                  <a16:creationId xmlns:a16="http://schemas.microsoft.com/office/drawing/2014/main" id="{D60AAFD6-CBAF-43BE-A1C2-35574753BF17}"/>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5" name="Rectangle: Rounded Corners 4">
              <a:extLst>
                <a:ext uri="{FF2B5EF4-FFF2-40B4-BE49-F238E27FC236}">
                  <a16:creationId xmlns:a16="http://schemas.microsoft.com/office/drawing/2014/main" id="{BAE1B511-F151-4F8E-8BC7-4814BE44322D}"/>
                </a:ext>
              </a:extLst>
            </p:cNvPr>
            <p:cNvSpPr/>
            <p:nvPr/>
          </p:nvSpPr>
          <p:spPr>
            <a:xfrm>
              <a:off x="1777702" y="1584577"/>
              <a:ext cx="2162125" cy="2516020"/>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51B759A-B61B-4509-80CB-A2009E8C2C5C}"/>
                </a:ext>
              </a:extLst>
            </p:cNvPr>
            <p:cNvSpPr txBox="1"/>
            <p:nvPr/>
          </p:nvSpPr>
          <p:spPr>
            <a:xfrm>
              <a:off x="2170351" y="3536879"/>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Species tree</a:t>
              </a:r>
            </a:p>
          </p:txBody>
        </p:sp>
      </p:grpSp>
      <p:grpSp>
        <p:nvGrpSpPr>
          <p:cNvPr id="3" name="Group 2">
            <a:extLst>
              <a:ext uri="{FF2B5EF4-FFF2-40B4-BE49-F238E27FC236}">
                <a16:creationId xmlns:a16="http://schemas.microsoft.com/office/drawing/2014/main" id="{B31E420A-A1CB-4C1E-AAB4-00122F1B77C1}"/>
              </a:ext>
            </a:extLst>
          </p:cNvPr>
          <p:cNvGrpSpPr/>
          <p:nvPr/>
        </p:nvGrpSpPr>
        <p:grpSpPr>
          <a:xfrm>
            <a:off x="3520147" y="1233737"/>
            <a:ext cx="2162125" cy="2874603"/>
            <a:chOff x="4214034" y="1225994"/>
            <a:chExt cx="2162125" cy="2874603"/>
          </a:xfrm>
        </p:grpSpPr>
        <p:grpSp>
          <p:nvGrpSpPr>
            <p:cNvPr id="8" name="Group 7">
              <a:extLst>
                <a:ext uri="{FF2B5EF4-FFF2-40B4-BE49-F238E27FC236}">
                  <a16:creationId xmlns:a16="http://schemas.microsoft.com/office/drawing/2014/main" id="{D60EEC18-4AD4-4D8A-8AAD-A84B0221B096}"/>
                </a:ext>
              </a:extLst>
            </p:cNvPr>
            <p:cNvGrpSpPr/>
            <p:nvPr/>
          </p:nvGrpSpPr>
          <p:grpSpPr>
            <a:xfrm>
              <a:off x="4214034" y="1584577"/>
              <a:ext cx="2162125" cy="2516020"/>
              <a:chOff x="4189957" y="1584577"/>
              <a:chExt cx="2162125" cy="2516020"/>
            </a:xfrm>
          </p:grpSpPr>
          <p:sp>
            <p:nvSpPr>
              <p:cNvPr id="14" name="Rectangle: Rounded Corners 13">
                <a:extLst>
                  <a:ext uri="{FF2B5EF4-FFF2-40B4-BE49-F238E27FC236}">
                    <a16:creationId xmlns:a16="http://schemas.microsoft.com/office/drawing/2014/main" id="{303FF182-5B99-4CA5-9C5E-86F902B12D7E}"/>
                  </a:ext>
                </a:extLst>
              </p:cNvPr>
              <p:cNvSpPr/>
              <p:nvPr/>
            </p:nvSpPr>
            <p:spPr>
              <a:xfrm>
                <a:off x="4594423"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18" name="Picture 17">
                <a:extLst>
                  <a:ext uri="{FF2B5EF4-FFF2-40B4-BE49-F238E27FC236}">
                    <a16:creationId xmlns:a16="http://schemas.microsoft.com/office/drawing/2014/main" id="{BEF79488-C216-4C26-8A49-E8C0C20AE8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21" name="TextBox 20">
                <a:extLst>
                  <a:ext uri="{FF2B5EF4-FFF2-40B4-BE49-F238E27FC236}">
                    <a16:creationId xmlns:a16="http://schemas.microsoft.com/office/drawing/2014/main" id="{C60C7758-8368-469A-BD9A-A74FF5824ABF}"/>
                  </a:ext>
                </a:extLst>
              </p:cNvPr>
              <p:cNvSpPr txBox="1"/>
              <p:nvPr/>
            </p:nvSpPr>
            <p:spPr>
              <a:xfrm>
                <a:off x="4594423"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2</a:t>
                </a:r>
              </a:p>
            </p:txBody>
          </p:sp>
          <p:sp>
            <p:nvSpPr>
              <p:cNvPr id="26" name="Rectangle: Rounded Corners 25">
                <a:extLst>
                  <a:ext uri="{FF2B5EF4-FFF2-40B4-BE49-F238E27FC236}">
                    <a16:creationId xmlns:a16="http://schemas.microsoft.com/office/drawing/2014/main" id="{16A084A8-6BA2-4906-BC30-1EC593D4BAE5}"/>
                  </a:ext>
                </a:extLst>
              </p:cNvPr>
              <p:cNvSpPr/>
              <p:nvPr/>
            </p:nvSpPr>
            <p:spPr>
              <a:xfrm>
                <a:off x="4189957"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422241C5-D46E-414C-99B6-18D3AE1064E9}"/>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9" name="Group 8">
            <a:extLst>
              <a:ext uri="{FF2B5EF4-FFF2-40B4-BE49-F238E27FC236}">
                <a16:creationId xmlns:a16="http://schemas.microsoft.com/office/drawing/2014/main" id="{F69DCC43-5334-42C5-A19B-EE76C63E4AF3}"/>
              </a:ext>
            </a:extLst>
          </p:cNvPr>
          <p:cNvGrpSpPr/>
          <p:nvPr/>
        </p:nvGrpSpPr>
        <p:grpSpPr>
          <a:xfrm>
            <a:off x="6497010" y="1225994"/>
            <a:ext cx="2162125" cy="2874603"/>
            <a:chOff x="6650365" y="1225994"/>
            <a:chExt cx="2162125" cy="2874603"/>
          </a:xfrm>
        </p:grpSpPr>
        <p:sp>
          <p:nvSpPr>
            <p:cNvPr id="19" name="Rectangle: Rounded Corners 18">
              <a:extLst>
                <a:ext uri="{FF2B5EF4-FFF2-40B4-BE49-F238E27FC236}">
                  <a16:creationId xmlns:a16="http://schemas.microsoft.com/office/drawing/2014/main" id="{F01A02C4-0B88-419F-8355-22559CE933EE}"/>
                </a:ext>
              </a:extLst>
            </p:cNvPr>
            <p:cNvSpPr/>
            <p:nvPr/>
          </p:nvSpPr>
          <p:spPr>
            <a:xfrm>
              <a:off x="7054831" y="3128968"/>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22" name="Picture 21">
              <a:extLst>
                <a:ext uri="{FF2B5EF4-FFF2-40B4-BE49-F238E27FC236}">
                  <a16:creationId xmlns:a16="http://schemas.microsoft.com/office/drawing/2014/main" id="{4FF02D21-49D6-4054-88FA-90538601AD4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23" name="TextBox 22">
              <a:extLst>
                <a:ext uri="{FF2B5EF4-FFF2-40B4-BE49-F238E27FC236}">
                  <a16:creationId xmlns:a16="http://schemas.microsoft.com/office/drawing/2014/main" id="{11C22421-CA4C-4724-A1E7-89B62E0D1F53}"/>
                </a:ext>
              </a:extLst>
            </p:cNvPr>
            <p:cNvSpPr txBox="1"/>
            <p:nvPr/>
          </p:nvSpPr>
          <p:spPr>
            <a:xfrm>
              <a:off x="7054831" y="3135196"/>
              <a:ext cx="1353195"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 3</a:t>
              </a:r>
            </a:p>
          </p:txBody>
        </p:sp>
        <p:sp>
          <p:nvSpPr>
            <p:cNvPr id="27" name="Rectangle: Rounded Corners 26">
              <a:extLst>
                <a:ext uri="{FF2B5EF4-FFF2-40B4-BE49-F238E27FC236}">
                  <a16:creationId xmlns:a16="http://schemas.microsoft.com/office/drawing/2014/main" id="{C63477AC-5A26-401B-9C6C-4865727CDF1F}"/>
                </a:ext>
              </a:extLst>
            </p:cNvPr>
            <p:cNvSpPr/>
            <p:nvPr/>
          </p:nvSpPr>
          <p:spPr>
            <a:xfrm>
              <a:off x="6650365"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8B8AA0-061A-4B0A-B172-AF4C9B9CA118}"/>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4" name="Table 5">
            <a:extLst>
              <a:ext uri="{FF2B5EF4-FFF2-40B4-BE49-F238E27FC236}">
                <a16:creationId xmlns:a16="http://schemas.microsoft.com/office/drawing/2014/main" id="{B4AA1B38-EB4C-4470-BE50-28A94D96CA36}"/>
              </a:ext>
            </a:extLst>
          </p:cNvPr>
          <p:cNvGraphicFramePr>
            <a:graphicFrameLocks noGrp="1"/>
          </p:cNvGraphicFramePr>
          <p:nvPr>
            <p:extLst>
              <p:ext uri="{D42A27DB-BD31-4B8C-83A1-F6EECF244321}">
                <p14:modId xmlns:p14="http://schemas.microsoft.com/office/powerpoint/2010/main" val="3245917395"/>
              </p:ext>
            </p:extLst>
          </p:nvPr>
        </p:nvGraphicFramePr>
        <p:xfrm>
          <a:off x="543284" y="4668574"/>
          <a:ext cx="7949196" cy="370840"/>
        </p:xfrm>
        <a:graphic>
          <a:graphicData uri="http://schemas.openxmlformats.org/drawingml/2006/table">
            <a:tbl>
              <a:tblPr firstRow="1" bandRow="1">
                <a:tableStyleId>{2D5ABB26-0587-4C30-8999-92F81FD0307C}</a:tableStyleId>
              </a:tblPr>
              <a:tblGrid>
                <a:gridCol w="2649732">
                  <a:extLst>
                    <a:ext uri="{9D8B030D-6E8A-4147-A177-3AD203B41FA5}">
                      <a16:colId xmlns:a16="http://schemas.microsoft.com/office/drawing/2014/main" val="3227976665"/>
                    </a:ext>
                  </a:extLst>
                </a:gridCol>
                <a:gridCol w="2649732">
                  <a:extLst>
                    <a:ext uri="{9D8B030D-6E8A-4147-A177-3AD203B41FA5}">
                      <a16:colId xmlns:a16="http://schemas.microsoft.com/office/drawing/2014/main" val="1945767944"/>
                    </a:ext>
                  </a:extLst>
                </a:gridCol>
                <a:gridCol w="2649732">
                  <a:extLst>
                    <a:ext uri="{9D8B030D-6E8A-4147-A177-3AD203B41FA5}">
                      <a16:colId xmlns:a16="http://schemas.microsoft.com/office/drawing/2014/main" val="2969204223"/>
                    </a:ext>
                  </a:extLst>
                </a:gridCol>
              </a:tblGrid>
              <a:tr h="370840">
                <a:tc>
                  <a:txBody>
                    <a:bodyPr/>
                    <a:lstStyle/>
                    <a:p>
                      <a:pPr algn="ctr"/>
                      <a:r>
                        <a:rPr lang="en-US" i="1" dirty="0"/>
                        <a:t>Gene tree error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Incomplete lineage sorting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Introgression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3252531"/>
                  </a:ext>
                </a:extLst>
              </a:tr>
            </a:tbl>
          </a:graphicData>
        </a:graphic>
      </p:graphicFrame>
      <p:sp>
        <p:nvSpPr>
          <p:cNvPr id="6" name="TextBox 5">
            <a:extLst>
              <a:ext uri="{FF2B5EF4-FFF2-40B4-BE49-F238E27FC236}">
                <a16:creationId xmlns:a16="http://schemas.microsoft.com/office/drawing/2014/main" id="{8820D894-C890-437F-8EED-FFD97F839C57}"/>
              </a:ext>
            </a:extLst>
          </p:cNvPr>
          <p:cNvSpPr txBox="1"/>
          <p:nvPr/>
        </p:nvSpPr>
        <p:spPr>
          <a:xfrm>
            <a:off x="3407738" y="4306985"/>
            <a:ext cx="2386941"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Causes of discordance</a:t>
            </a:r>
          </a:p>
        </p:txBody>
      </p:sp>
    </p:spTree>
    <p:extLst>
      <p:ext uri="{BB962C8B-B14F-4D97-AF65-F5344CB8AC3E}">
        <p14:creationId xmlns:p14="http://schemas.microsoft.com/office/powerpoint/2010/main" val="27492988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fontScale="90000"/>
          </a:bodyPr>
          <a:lstStyle/>
          <a:p>
            <a:r>
              <a:rPr lang="en-US" dirty="0"/>
              <a:t>Site concordance factors measure phylogenetic discordance</a:t>
            </a:r>
          </a:p>
        </p:txBody>
      </p:sp>
      <p:grpSp>
        <p:nvGrpSpPr>
          <p:cNvPr id="31" name="Group 30">
            <a:extLst>
              <a:ext uri="{FF2B5EF4-FFF2-40B4-BE49-F238E27FC236}">
                <a16:creationId xmlns:a16="http://schemas.microsoft.com/office/drawing/2014/main" id="{966B064F-315D-4CBF-AE55-AC996517458C}"/>
              </a:ext>
            </a:extLst>
          </p:cNvPr>
          <p:cNvGrpSpPr/>
          <p:nvPr/>
        </p:nvGrpSpPr>
        <p:grpSpPr>
          <a:xfrm>
            <a:off x="2160415" y="4192899"/>
            <a:ext cx="6498720" cy="815247"/>
            <a:chOff x="11378756" y="3322286"/>
            <a:chExt cx="20394615" cy="1086996"/>
          </a:xfrm>
          <a:solidFill>
            <a:schemeClr val="accent4">
              <a:lumMod val="75000"/>
            </a:schemeClr>
          </a:solidFill>
        </p:grpSpPr>
        <p:sp>
          <p:nvSpPr>
            <p:cNvPr id="32" name="Rectangle: Rounded Corners 31">
              <a:extLst>
                <a:ext uri="{FF2B5EF4-FFF2-40B4-BE49-F238E27FC236}">
                  <a16:creationId xmlns:a16="http://schemas.microsoft.com/office/drawing/2014/main" id="{ADA73112-CDB0-4AE4-AD04-5A81DC1BB6FF}"/>
                </a:ext>
              </a:extLst>
            </p:cNvPr>
            <p:cNvSpPr/>
            <p:nvPr/>
          </p:nvSpPr>
          <p:spPr>
            <a:xfrm>
              <a:off x="11378756" y="3322286"/>
              <a:ext cx="20394615" cy="10869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76B43EE-EEE3-4333-BB1F-0F64B14C381B}"/>
                    </a:ext>
                  </a:extLst>
                </p:cNvPr>
                <p:cNvSpPr txBox="1"/>
                <p:nvPr/>
              </p:nvSpPr>
              <p:spPr>
                <a:xfrm>
                  <a:off x="11539171" y="3491782"/>
                  <a:ext cx="19957613" cy="804921"/>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𝑠𝐶</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𝐹</m:t>
                            </m:r>
                          </m:e>
                          <m:sub>
                            <m:r>
                              <a:rPr lang="en-US" sz="1600" b="0" i="1" smtClean="0">
                                <a:solidFill>
                                  <a:schemeClr val="tx1"/>
                                </a:solidFill>
                                <a:latin typeface="Cambria Math" panose="02040503050406030204" pitchFamily="18" charset="0"/>
                              </a:rPr>
                              <m:t>𝑞𝑢𝑎𝑟𝑡𝑒𝑡</m:t>
                            </m:r>
                          </m:sub>
                        </m:sSub>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𝑁𝑢𝑚𝑏𝑒𝑟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𝑎𝑙𝑖𝑔𝑛𝑚𝑒𝑛𝑡</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𝑠𝑖𝑡𝑒𝑠</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𝑤𝑖𝑡h</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𝑐𝑜𝑛𝑐𝑜𝑟𝑑𝑎𝑛𝑡</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𝑔𝑟𝑜𝑢𝑝𝑖𝑛𝑔</m:t>
                            </m:r>
                            <m:r>
                              <a:rPr lang="en-US" sz="1600" b="0" i="1" smtClean="0">
                                <a:solidFill>
                                  <a:schemeClr val="tx1"/>
                                </a:solidFill>
                                <a:latin typeface="Cambria Math" panose="02040503050406030204" pitchFamily="18" charset="0"/>
                              </a:rPr>
                              <m:t> </m:t>
                            </m:r>
                          </m:num>
                          <m:den>
                            <m:r>
                              <a:rPr lang="en-US" sz="1600" b="0" i="1" smtClean="0">
                                <a:solidFill>
                                  <a:schemeClr val="tx1"/>
                                </a:solidFill>
                                <a:latin typeface="Cambria Math" panose="02040503050406030204" pitchFamily="18" charset="0"/>
                              </a:rPr>
                              <m:t>𝑇𝑜𝑡𝑎𝑙</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𝑛𝑢𝑚𝑏𝑒𝑟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𝑑𝑒𝑐𝑖𝑠𝑖𝑣𝑒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𝑎𝑙𝑖𝑔𝑛𝑚𝑒𝑛𝑡</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𝑠𝑖𝑡𝑒𝑠</m:t>
                            </m:r>
                          </m:den>
                        </m:f>
                      </m:oMath>
                    </m:oMathPara>
                  </a14:m>
                  <a:endParaRPr lang="en-US" sz="1600" dirty="0">
                    <a:solidFill>
                      <a:schemeClr val="tx1"/>
                    </a:solidFill>
                    <a:latin typeface="Calibri" panose="020F0502020204030204"/>
                  </a:endParaRPr>
                </a:p>
              </p:txBody>
            </p:sp>
          </mc:Choice>
          <mc:Fallback xmlns="">
            <p:sp>
              <p:nvSpPr>
                <p:cNvPr id="33" name="TextBox 32">
                  <a:extLst>
                    <a:ext uri="{FF2B5EF4-FFF2-40B4-BE49-F238E27FC236}">
                      <a16:creationId xmlns:a16="http://schemas.microsoft.com/office/drawing/2014/main" id="{F76B43EE-EEE3-4333-BB1F-0F64B14C381B}"/>
                    </a:ext>
                  </a:extLst>
                </p:cNvPr>
                <p:cNvSpPr txBox="1">
                  <a:spLocks noRot="1" noChangeAspect="1" noMove="1" noResize="1" noEditPoints="1" noAdjustHandles="1" noChangeArrowheads="1" noChangeShapeType="1" noTextEdit="1"/>
                </p:cNvSpPr>
                <p:nvPr/>
              </p:nvSpPr>
              <p:spPr>
                <a:xfrm>
                  <a:off x="11539171" y="3491782"/>
                  <a:ext cx="19957613" cy="804921"/>
                </a:xfrm>
                <a:prstGeom prst="rect">
                  <a:avLst/>
                </a:prstGeom>
                <a:blipFill>
                  <a:blip r:embed="rId3"/>
                  <a:stretch>
                    <a:fillRect/>
                  </a:stretch>
                </a:blipFill>
                <a:ln>
                  <a:noFill/>
                </a:ln>
              </p:spPr>
              <p:txBody>
                <a:bodyPr/>
                <a:lstStyle/>
                <a:p>
                  <a:r>
                    <a:rPr lang="en-US">
                      <a:noFill/>
                    </a:rPr>
                    <a:t> </a:t>
                  </a:r>
                </a:p>
              </p:txBody>
            </p:sp>
          </mc:Fallback>
        </mc:AlternateContent>
      </p:grpSp>
      <p:sp>
        <p:nvSpPr>
          <p:cNvPr id="34" name="TextBox 33">
            <a:extLst>
              <a:ext uri="{FF2B5EF4-FFF2-40B4-BE49-F238E27FC236}">
                <a16:creationId xmlns:a16="http://schemas.microsoft.com/office/drawing/2014/main" id="{5555ECE7-B4FA-4A55-9113-AD945EAC4BB7}"/>
              </a:ext>
            </a:extLst>
          </p:cNvPr>
          <p:cNvSpPr txBox="1"/>
          <p:nvPr/>
        </p:nvSpPr>
        <p:spPr>
          <a:xfrm>
            <a:off x="253642" y="4338937"/>
            <a:ext cx="1869755" cy="584775"/>
          </a:xfrm>
          <a:prstGeom prst="rect">
            <a:avLst/>
          </a:prstGeom>
          <a:noFill/>
        </p:spPr>
        <p:txBody>
          <a:bodyPr wrap="square" rtlCol="0">
            <a:spAutoFit/>
          </a:bodyPr>
          <a:lstStyle/>
          <a:p>
            <a:pPr algn="l"/>
            <a:r>
              <a:rPr lang="en-US" sz="1600" dirty="0">
                <a:latin typeface="Source Sans Pro" panose="020B0503030403020204" pitchFamily="34" charset="0"/>
                <a:ea typeface="Source Sans Pro" panose="020B0503030403020204" pitchFamily="34" charset="0"/>
              </a:rPr>
              <a:t>For each branch in the species tree:</a:t>
            </a:r>
          </a:p>
        </p:txBody>
      </p:sp>
      <p:grpSp>
        <p:nvGrpSpPr>
          <p:cNvPr id="35" name="Group 34">
            <a:extLst>
              <a:ext uri="{FF2B5EF4-FFF2-40B4-BE49-F238E27FC236}">
                <a16:creationId xmlns:a16="http://schemas.microsoft.com/office/drawing/2014/main" id="{1371948A-DD98-4E24-B4CB-A68686403F4A}"/>
              </a:ext>
            </a:extLst>
          </p:cNvPr>
          <p:cNvGrpSpPr/>
          <p:nvPr/>
        </p:nvGrpSpPr>
        <p:grpSpPr>
          <a:xfrm>
            <a:off x="543284" y="1135117"/>
            <a:ext cx="2162125" cy="2882346"/>
            <a:chOff x="1777702" y="1218251"/>
            <a:chExt cx="2162125" cy="2882346"/>
          </a:xfrm>
        </p:grpSpPr>
        <p:pic>
          <p:nvPicPr>
            <p:cNvPr id="36" name="Picture 35">
              <a:extLst>
                <a:ext uri="{FF2B5EF4-FFF2-40B4-BE49-F238E27FC236}">
                  <a16:creationId xmlns:a16="http://schemas.microsoft.com/office/drawing/2014/main" id="{300FD391-A03C-4CB6-A2DA-F46A9E9FCD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046058" y="1692642"/>
              <a:ext cx="1563392" cy="1286701"/>
            </a:xfrm>
            <a:prstGeom prst="rect">
              <a:avLst/>
            </a:prstGeom>
          </p:spPr>
        </p:pic>
        <p:sp>
          <p:nvSpPr>
            <p:cNvPr id="37" name="TextBox 36">
              <a:extLst>
                <a:ext uri="{FF2B5EF4-FFF2-40B4-BE49-F238E27FC236}">
                  <a16:creationId xmlns:a16="http://schemas.microsoft.com/office/drawing/2014/main" id="{A3E277A9-1496-471E-93C1-90DF5D3FF071}"/>
                </a:ext>
              </a:extLst>
            </p:cNvPr>
            <p:cNvSpPr txBox="1"/>
            <p:nvPr/>
          </p:nvSpPr>
          <p:spPr>
            <a:xfrm>
              <a:off x="2025625" y="1218251"/>
              <a:ext cx="168899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Concordant</a:t>
              </a:r>
            </a:p>
          </p:txBody>
        </p:sp>
        <p:sp>
          <p:nvSpPr>
            <p:cNvPr id="38" name="Rectangle: Rounded Corners 37">
              <a:extLst>
                <a:ext uri="{FF2B5EF4-FFF2-40B4-BE49-F238E27FC236}">
                  <a16:creationId xmlns:a16="http://schemas.microsoft.com/office/drawing/2014/main" id="{11529C06-C705-4F28-9EC1-378EDD039877}"/>
                </a:ext>
              </a:extLst>
            </p:cNvPr>
            <p:cNvSpPr/>
            <p:nvPr/>
          </p:nvSpPr>
          <p:spPr>
            <a:xfrm>
              <a:off x="1777702" y="1584577"/>
              <a:ext cx="2162125" cy="2516020"/>
            </a:xfrm>
            <a:prstGeom prst="roundRect">
              <a:avLst/>
            </a:prstGeom>
            <a:noFill/>
            <a:ln w="50800">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41E9B803-FAD7-419F-B40B-98FE6E078E23}"/>
              </a:ext>
            </a:extLst>
          </p:cNvPr>
          <p:cNvGrpSpPr/>
          <p:nvPr/>
        </p:nvGrpSpPr>
        <p:grpSpPr>
          <a:xfrm>
            <a:off x="3520147" y="1142860"/>
            <a:ext cx="2162125" cy="2874603"/>
            <a:chOff x="4214034" y="1225994"/>
            <a:chExt cx="2162125" cy="2874603"/>
          </a:xfrm>
        </p:grpSpPr>
        <p:grpSp>
          <p:nvGrpSpPr>
            <p:cNvPr id="40" name="Group 39">
              <a:extLst>
                <a:ext uri="{FF2B5EF4-FFF2-40B4-BE49-F238E27FC236}">
                  <a16:creationId xmlns:a16="http://schemas.microsoft.com/office/drawing/2014/main" id="{DE12B7EE-7D35-4FD7-BD7A-838C7888967C}"/>
                </a:ext>
              </a:extLst>
            </p:cNvPr>
            <p:cNvGrpSpPr/>
            <p:nvPr/>
          </p:nvGrpSpPr>
          <p:grpSpPr>
            <a:xfrm>
              <a:off x="4214034" y="1584577"/>
              <a:ext cx="2162125" cy="2516020"/>
              <a:chOff x="4189957" y="1584577"/>
              <a:chExt cx="2162125" cy="2516020"/>
            </a:xfrm>
          </p:grpSpPr>
          <p:pic>
            <p:nvPicPr>
              <p:cNvPr id="42" name="Picture 41">
                <a:extLst>
                  <a:ext uri="{FF2B5EF4-FFF2-40B4-BE49-F238E27FC236}">
                    <a16:creationId xmlns:a16="http://schemas.microsoft.com/office/drawing/2014/main" id="{4F8345B7-ACF2-4C0D-B679-EBA08DA3326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493084" y="1697257"/>
                <a:ext cx="1563392" cy="1286701"/>
              </a:xfrm>
              <a:prstGeom prst="rect">
                <a:avLst/>
              </a:prstGeom>
            </p:spPr>
          </p:pic>
          <p:sp>
            <p:nvSpPr>
              <p:cNvPr id="43" name="Rectangle: Rounded Corners 42">
                <a:extLst>
                  <a:ext uri="{FF2B5EF4-FFF2-40B4-BE49-F238E27FC236}">
                    <a16:creationId xmlns:a16="http://schemas.microsoft.com/office/drawing/2014/main" id="{A38711D4-7127-49A9-96A3-1D5ABA6FFC4F}"/>
                  </a:ext>
                </a:extLst>
              </p:cNvPr>
              <p:cNvSpPr/>
              <p:nvPr/>
            </p:nvSpPr>
            <p:spPr>
              <a:xfrm>
                <a:off x="4189957"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830B867D-AA89-4BD5-BDA3-18634CD7FECE}"/>
                </a:ext>
              </a:extLst>
            </p:cNvPr>
            <p:cNvSpPr txBox="1"/>
            <p:nvPr/>
          </p:nvSpPr>
          <p:spPr>
            <a:xfrm>
              <a:off x="4344422"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1</a:t>
              </a:r>
            </a:p>
          </p:txBody>
        </p:sp>
      </p:grpSp>
      <p:grpSp>
        <p:nvGrpSpPr>
          <p:cNvPr id="44" name="Group 43">
            <a:extLst>
              <a:ext uri="{FF2B5EF4-FFF2-40B4-BE49-F238E27FC236}">
                <a16:creationId xmlns:a16="http://schemas.microsoft.com/office/drawing/2014/main" id="{7B1E1B08-7CF1-40C1-A348-F8841DA3624A}"/>
              </a:ext>
            </a:extLst>
          </p:cNvPr>
          <p:cNvGrpSpPr/>
          <p:nvPr/>
        </p:nvGrpSpPr>
        <p:grpSpPr>
          <a:xfrm>
            <a:off x="6497010" y="1135117"/>
            <a:ext cx="2162125" cy="2874603"/>
            <a:chOff x="6650365" y="1225994"/>
            <a:chExt cx="2162125" cy="2874603"/>
          </a:xfrm>
        </p:grpSpPr>
        <p:pic>
          <p:nvPicPr>
            <p:cNvPr id="45" name="Picture 44">
              <a:extLst>
                <a:ext uri="{FF2B5EF4-FFF2-40B4-BE49-F238E27FC236}">
                  <a16:creationId xmlns:a16="http://schemas.microsoft.com/office/drawing/2014/main" id="{FFC3E96C-FA4D-4C1F-99AB-8BB1E8A5A2E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953492" y="1697257"/>
              <a:ext cx="1563392" cy="1286700"/>
            </a:xfrm>
            <a:prstGeom prst="rect">
              <a:avLst/>
            </a:prstGeom>
          </p:spPr>
        </p:pic>
        <p:sp>
          <p:nvSpPr>
            <p:cNvPr id="46" name="Rectangle: Rounded Corners 45">
              <a:extLst>
                <a:ext uri="{FF2B5EF4-FFF2-40B4-BE49-F238E27FC236}">
                  <a16:creationId xmlns:a16="http://schemas.microsoft.com/office/drawing/2014/main" id="{270C3A85-2519-4108-9348-12A0D036A270}"/>
                </a:ext>
              </a:extLst>
            </p:cNvPr>
            <p:cNvSpPr/>
            <p:nvPr/>
          </p:nvSpPr>
          <p:spPr>
            <a:xfrm>
              <a:off x="6650365" y="1584577"/>
              <a:ext cx="2162125" cy="2516020"/>
            </a:xfrm>
            <a:prstGeom prst="roundRect">
              <a:avLst/>
            </a:prstGeom>
            <a:no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EC2624F-E2B7-4C70-BAD7-DDF9756758C4}"/>
                </a:ext>
              </a:extLst>
            </p:cNvPr>
            <p:cNvSpPr txBox="1"/>
            <p:nvPr/>
          </p:nvSpPr>
          <p:spPr>
            <a:xfrm>
              <a:off x="6801658" y="1225994"/>
              <a:ext cx="1859537" cy="369332"/>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Discordant 2</a:t>
              </a:r>
            </a:p>
          </p:txBody>
        </p:sp>
      </p:grpSp>
      <p:graphicFrame>
        <p:nvGraphicFramePr>
          <p:cNvPr id="48" name="Table 5">
            <a:extLst>
              <a:ext uri="{FF2B5EF4-FFF2-40B4-BE49-F238E27FC236}">
                <a16:creationId xmlns:a16="http://schemas.microsoft.com/office/drawing/2014/main" id="{848D2C5E-A2E9-4237-9F4C-BF0406555A57}"/>
              </a:ext>
            </a:extLst>
          </p:cNvPr>
          <p:cNvGraphicFramePr>
            <a:graphicFrameLocks noGrp="1"/>
          </p:cNvGraphicFramePr>
          <p:nvPr/>
        </p:nvGraphicFramePr>
        <p:xfrm>
          <a:off x="3707868" y="2922504"/>
          <a:ext cx="1779484" cy="370840"/>
        </p:xfrm>
        <a:graphic>
          <a:graphicData uri="http://schemas.openxmlformats.org/drawingml/2006/table">
            <a:tbl>
              <a:tblPr firstRow="1" bandRow="1">
                <a:tableStyleId>{2D5ABB26-0587-4C30-8999-92F81FD0307C}</a:tableStyleId>
              </a:tblPr>
              <a:tblGrid>
                <a:gridCol w="444871">
                  <a:extLst>
                    <a:ext uri="{9D8B030D-6E8A-4147-A177-3AD203B41FA5}">
                      <a16:colId xmlns:a16="http://schemas.microsoft.com/office/drawing/2014/main" val="2584168403"/>
                    </a:ext>
                  </a:extLst>
                </a:gridCol>
                <a:gridCol w="444871">
                  <a:extLst>
                    <a:ext uri="{9D8B030D-6E8A-4147-A177-3AD203B41FA5}">
                      <a16:colId xmlns:a16="http://schemas.microsoft.com/office/drawing/2014/main" val="2620497903"/>
                    </a:ext>
                  </a:extLst>
                </a:gridCol>
                <a:gridCol w="444871">
                  <a:extLst>
                    <a:ext uri="{9D8B030D-6E8A-4147-A177-3AD203B41FA5}">
                      <a16:colId xmlns:a16="http://schemas.microsoft.com/office/drawing/2014/main" val="3333845233"/>
                    </a:ext>
                  </a:extLst>
                </a:gridCol>
                <a:gridCol w="444871">
                  <a:extLst>
                    <a:ext uri="{9D8B030D-6E8A-4147-A177-3AD203B41FA5}">
                      <a16:colId xmlns:a16="http://schemas.microsoft.com/office/drawing/2014/main" val="4180685404"/>
                    </a:ext>
                  </a:extLst>
                </a:gridCol>
              </a:tblGrid>
              <a:tr h="370840">
                <a:tc>
                  <a:txBody>
                    <a:bodyPr/>
                    <a:lstStyle/>
                    <a:p>
                      <a:pPr algn="ctr"/>
                      <a:r>
                        <a:rPr lang="en-US" dirty="0"/>
                        <a:t>G</a:t>
                      </a:r>
                    </a:p>
                  </a:txBody>
                  <a:tcPr/>
                </a:tc>
                <a:tc>
                  <a:txBody>
                    <a:bodyPr/>
                    <a:lstStyle/>
                    <a:p>
                      <a:pPr algn="ctr"/>
                      <a:r>
                        <a:rPr lang="en-US" dirty="0"/>
                        <a:t>G</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2463754605"/>
                  </a:ext>
                </a:extLst>
              </a:tr>
            </a:tbl>
          </a:graphicData>
        </a:graphic>
      </p:graphicFrame>
      <p:graphicFrame>
        <p:nvGraphicFramePr>
          <p:cNvPr id="49" name="Table 5">
            <a:extLst>
              <a:ext uri="{FF2B5EF4-FFF2-40B4-BE49-F238E27FC236}">
                <a16:creationId xmlns:a16="http://schemas.microsoft.com/office/drawing/2014/main" id="{19B84906-BFF9-4318-ABA3-71FCC07ACB9D}"/>
              </a:ext>
            </a:extLst>
          </p:cNvPr>
          <p:cNvGraphicFramePr>
            <a:graphicFrameLocks noGrp="1"/>
          </p:cNvGraphicFramePr>
          <p:nvPr/>
        </p:nvGraphicFramePr>
        <p:xfrm>
          <a:off x="706204" y="2924961"/>
          <a:ext cx="1779484" cy="370840"/>
        </p:xfrm>
        <a:graphic>
          <a:graphicData uri="http://schemas.openxmlformats.org/drawingml/2006/table">
            <a:tbl>
              <a:tblPr firstRow="1" bandRow="1">
                <a:tableStyleId>{2D5ABB26-0587-4C30-8999-92F81FD0307C}</a:tableStyleId>
              </a:tblPr>
              <a:tblGrid>
                <a:gridCol w="444871">
                  <a:extLst>
                    <a:ext uri="{9D8B030D-6E8A-4147-A177-3AD203B41FA5}">
                      <a16:colId xmlns:a16="http://schemas.microsoft.com/office/drawing/2014/main" val="2584168403"/>
                    </a:ext>
                  </a:extLst>
                </a:gridCol>
                <a:gridCol w="444871">
                  <a:extLst>
                    <a:ext uri="{9D8B030D-6E8A-4147-A177-3AD203B41FA5}">
                      <a16:colId xmlns:a16="http://schemas.microsoft.com/office/drawing/2014/main" val="2620497903"/>
                    </a:ext>
                  </a:extLst>
                </a:gridCol>
                <a:gridCol w="444871">
                  <a:extLst>
                    <a:ext uri="{9D8B030D-6E8A-4147-A177-3AD203B41FA5}">
                      <a16:colId xmlns:a16="http://schemas.microsoft.com/office/drawing/2014/main" val="3333845233"/>
                    </a:ext>
                  </a:extLst>
                </a:gridCol>
                <a:gridCol w="444871">
                  <a:extLst>
                    <a:ext uri="{9D8B030D-6E8A-4147-A177-3AD203B41FA5}">
                      <a16:colId xmlns:a16="http://schemas.microsoft.com/office/drawing/2014/main" val="4180685404"/>
                    </a:ext>
                  </a:extLst>
                </a:gridCol>
              </a:tblGrid>
              <a:tr h="370840">
                <a:tc>
                  <a:txBody>
                    <a:bodyPr/>
                    <a:lstStyle/>
                    <a:p>
                      <a:pPr algn="ctr"/>
                      <a:r>
                        <a:rPr lang="en-US" dirty="0"/>
                        <a:t>G</a:t>
                      </a:r>
                    </a:p>
                  </a:txBody>
                  <a:tcPr/>
                </a:tc>
                <a:tc>
                  <a:txBody>
                    <a:bodyPr/>
                    <a:lstStyle/>
                    <a:p>
                      <a:pPr algn="ctr"/>
                      <a:r>
                        <a:rPr lang="en-US" dirty="0"/>
                        <a:t>G</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2463754605"/>
                  </a:ext>
                </a:extLst>
              </a:tr>
            </a:tbl>
          </a:graphicData>
        </a:graphic>
      </p:graphicFrame>
      <p:graphicFrame>
        <p:nvGraphicFramePr>
          <p:cNvPr id="50" name="Table 5">
            <a:extLst>
              <a:ext uri="{FF2B5EF4-FFF2-40B4-BE49-F238E27FC236}">
                <a16:creationId xmlns:a16="http://schemas.microsoft.com/office/drawing/2014/main" id="{85C7F0B1-F16C-47D1-BB06-F25FA176F05A}"/>
              </a:ext>
            </a:extLst>
          </p:cNvPr>
          <p:cNvGraphicFramePr>
            <a:graphicFrameLocks noGrp="1"/>
          </p:cNvGraphicFramePr>
          <p:nvPr/>
        </p:nvGraphicFramePr>
        <p:xfrm>
          <a:off x="6705636" y="2932149"/>
          <a:ext cx="1779484" cy="370840"/>
        </p:xfrm>
        <a:graphic>
          <a:graphicData uri="http://schemas.openxmlformats.org/drawingml/2006/table">
            <a:tbl>
              <a:tblPr firstRow="1" bandRow="1">
                <a:tableStyleId>{2D5ABB26-0587-4C30-8999-92F81FD0307C}</a:tableStyleId>
              </a:tblPr>
              <a:tblGrid>
                <a:gridCol w="444871">
                  <a:extLst>
                    <a:ext uri="{9D8B030D-6E8A-4147-A177-3AD203B41FA5}">
                      <a16:colId xmlns:a16="http://schemas.microsoft.com/office/drawing/2014/main" val="2584168403"/>
                    </a:ext>
                  </a:extLst>
                </a:gridCol>
                <a:gridCol w="444871">
                  <a:extLst>
                    <a:ext uri="{9D8B030D-6E8A-4147-A177-3AD203B41FA5}">
                      <a16:colId xmlns:a16="http://schemas.microsoft.com/office/drawing/2014/main" val="2620497903"/>
                    </a:ext>
                  </a:extLst>
                </a:gridCol>
                <a:gridCol w="444871">
                  <a:extLst>
                    <a:ext uri="{9D8B030D-6E8A-4147-A177-3AD203B41FA5}">
                      <a16:colId xmlns:a16="http://schemas.microsoft.com/office/drawing/2014/main" val="3333845233"/>
                    </a:ext>
                  </a:extLst>
                </a:gridCol>
                <a:gridCol w="444871">
                  <a:extLst>
                    <a:ext uri="{9D8B030D-6E8A-4147-A177-3AD203B41FA5}">
                      <a16:colId xmlns:a16="http://schemas.microsoft.com/office/drawing/2014/main" val="4180685404"/>
                    </a:ext>
                  </a:extLst>
                </a:gridCol>
              </a:tblGrid>
              <a:tr h="370840">
                <a:tc>
                  <a:txBody>
                    <a:bodyPr/>
                    <a:lstStyle/>
                    <a:p>
                      <a:pPr algn="ctr"/>
                      <a:r>
                        <a:rPr lang="en-US" dirty="0"/>
                        <a:t>G</a:t>
                      </a:r>
                    </a:p>
                  </a:txBody>
                  <a:tcPr/>
                </a:tc>
                <a:tc>
                  <a:txBody>
                    <a:bodyPr/>
                    <a:lstStyle/>
                    <a:p>
                      <a:pPr algn="ctr"/>
                      <a:r>
                        <a:rPr lang="en-US" dirty="0"/>
                        <a:t>G</a:t>
                      </a:r>
                    </a:p>
                  </a:txBody>
                  <a:tcPr/>
                </a:tc>
                <a:tc>
                  <a:txBody>
                    <a:bodyPr/>
                    <a:lstStyle/>
                    <a:p>
                      <a:pPr algn="ctr"/>
                      <a:r>
                        <a:rPr lang="en-US" dirty="0"/>
                        <a:t>C</a:t>
                      </a:r>
                    </a:p>
                  </a:txBody>
                  <a:tcPr/>
                </a:tc>
                <a:tc>
                  <a:txBody>
                    <a:bodyPr/>
                    <a:lstStyle/>
                    <a:p>
                      <a:pPr algn="ctr"/>
                      <a:r>
                        <a:rPr lang="en-US" dirty="0"/>
                        <a:t>C</a:t>
                      </a:r>
                    </a:p>
                  </a:txBody>
                  <a:tcPr/>
                </a:tc>
                <a:extLst>
                  <a:ext uri="{0D108BD9-81ED-4DB2-BD59-A6C34878D82A}">
                    <a16:rowId xmlns:a16="http://schemas.microsoft.com/office/drawing/2014/main" val="2463754605"/>
                  </a:ext>
                </a:extLst>
              </a:tr>
            </a:tbl>
          </a:graphicData>
        </a:graphic>
      </p:graphicFrame>
    </p:spTree>
    <p:extLst>
      <p:ext uri="{BB962C8B-B14F-4D97-AF65-F5344CB8AC3E}">
        <p14:creationId xmlns:p14="http://schemas.microsoft.com/office/powerpoint/2010/main" val="1408394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869711" y="151487"/>
            <a:ext cx="4045467" cy="857250"/>
          </a:xfrm>
        </p:spPr>
        <p:txBody>
          <a:bodyPr>
            <a:noAutofit/>
          </a:bodyPr>
          <a:lstStyle/>
          <a:p>
            <a:r>
              <a:rPr lang="en-US" sz="2800" dirty="0"/>
              <a:t>Phylogenetic discordance</a:t>
            </a:r>
            <a:br>
              <a:rPr lang="en-US" sz="2800" dirty="0"/>
            </a:br>
            <a:r>
              <a:rPr lang="en-US" sz="2800" dirty="0"/>
              <a:t>in rodent exomes</a:t>
            </a:r>
          </a:p>
        </p:txBody>
      </p:sp>
    </p:spTree>
    <p:extLst>
      <p:ext uri="{BB962C8B-B14F-4D97-AF65-F5344CB8AC3E}">
        <p14:creationId xmlns:p14="http://schemas.microsoft.com/office/powerpoint/2010/main" val="2351484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131325" y="151487"/>
            <a:ext cx="4783853" cy="857250"/>
          </a:xfrm>
        </p:spPr>
        <p:txBody>
          <a:bodyPr>
            <a:noAutofit/>
          </a:bodyPr>
          <a:lstStyle/>
          <a:p>
            <a:r>
              <a:rPr lang="en-US" sz="2400" dirty="0"/>
              <a:t>Gene concordance factors (</a:t>
            </a:r>
            <a:r>
              <a:rPr lang="en-US" sz="2400" dirty="0" err="1"/>
              <a:t>gCF</a:t>
            </a:r>
            <a:r>
              <a:rPr lang="en-US" sz="2400" dirty="0"/>
              <a:t>) show extensive discordance among rodent exomes</a:t>
            </a:r>
          </a:p>
        </p:txBody>
      </p:sp>
      <p:grpSp>
        <p:nvGrpSpPr>
          <p:cNvPr id="5" name="Group 4">
            <a:extLst>
              <a:ext uri="{FF2B5EF4-FFF2-40B4-BE49-F238E27FC236}">
                <a16:creationId xmlns:a16="http://schemas.microsoft.com/office/drawing/2014/main" id="{B6318704-5BAC-46E6-9191-22B4E2E5FC04}"/>
              </a:ext>
            </a:extLst>
          </p:cNvPr>
          <p:cNvGrpSpPr/>
          <p:nvPr/>
        </p:nvGrpSpPr>
        <p:grpSpPr>
          <a:xfrm>
            <a:off x="4775812" y="2186845"/>
            <a:ext cx="4324120" cy="815247"/>
            <a:chOff x="18203197" y="3322286"/>
            <a:chExt cx="13570174" cy="1086996"/>
          </a:xfrm>
          <a:solidFill>
            <a:schemeClr val="accent4">
              <a:lumMod val="75000"/>
            </a:schemeClr>
          </a:solidFill>
        </p:grpSpPr>
        <p:sp>
          <p:nvSpPr>
            <p:cNvPr id="6" name="Rectangle: Rounded Corners 5">
              <a:extLst>
                <a:ext uri="{FF2B5EF4-FFF2-40B4-BE49-F238E27FC236}">
                  <a16:creationId xmlns:a16="http://schemas.microsoft.com/office/drawing/2014/main" id="{7660F6D5-E8C7-4F5C-9127-E738501B92A9}"/>
                </a:ext>
              </a:extLst>
            </p:cNvPr>
            <p:cNvSpPr/>
            <p:nvPr/>
          </p:nvSpPr>
          <p:spPr>
            <a:xfrm>
              <a:off x="18203197" y="3322286"/>
              <a:ext cx="13570174" cy="10869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7684F2-0CBE-401D-9C65-10847F0C2719}"/>
                    </a:ext>
                  </a:extLst>
                </p:cNvPr>
                <p:cNvSpPr txBox="1"/>
                <p:nvPr/>
              </p:nvSpPr>
              <p:spPr>
                <a:xfrm>
                  <a:off x="18497076" y="3491783"/>
                  <a:ext cx="12999708" cy="804921"/>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𝑔𝐶𝐹</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𝑁𝑢𝑚𝑏𝑒𝑟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𝑤𝑖𝑡h</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𝑏𝑟𝑎𝑛𝑐h</m:t>
                            </m:r>
                          </m:num>
                          <m:den>
                            <m:r>
                              <a:rPr lang="en-US" sz="1600" b="0" i="1" smtClean="0">
                                <a:solidFill>
                                  <a:schemeClr val="tx1"/>
                                </a:solidFill>
                                <a:latin typeface="Cambria Math" panose="02040503050406030204" pitchFamily="18" charset="0"/>
                              </a:rPr>
                              <m:t>𝑇𝑜𝑡𝑎𝑙</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𝑛𝑢𝑚𝑏𝑒𝑟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den>
                        </m:f>
                      </m:oMath>
                    </m:oMathPara>
                  </a14:m>
                  <a:endParaRPr lang="en-US" sz="1600" dirty="0">
                    <a:solidFill>
                      <a:schemeClr val="tx1"/>
                    </a:solidFill>
                    <a:latin typeface="Calibri" panose="020F0502020204030204"/>
                  </a:endParaRPr>
                </a:p>
              </p:txBody>
            </p:sp>
          </mc:Choice>
          <mc:Fallback xmlns="">
            <p:sp>
              <p:nvSpPr>
                <p:cNvPr id="8" name="TextBox 7">
                  <a:extLst>
                    <a:ext uri="{FF2B5EF4-FFF2-40B4-BE49-F238E27FC236}">
                      <a16:creationId xmlns:a16="http://schemas.microsoft.com/office/drawing/2014/main" id="{757684F2-0CBE-401D-9C65-10847F0C2719}"/>
                    </a:ext>
                  </a:extLst>
                </p:cNvPr>
                <p:cNvSpPr txBox="1">
                  <a:spLocks noRot="1" noChangeAspect="1" noMove="1" noResize="1" noEditPoints="1" noAdjustHandles="1" noChangeArrowheads="1" noChangeShapeType="1" noTextEdit="1"/>
                </p:cNvSpPr>
                <p:nvPr/>
              </p:nvSpPr>
              <p:spPr>
                <a:xfrm>
                  <a:off x="18497076" y="3491783"/>
                  <a:ext cx="12999708" cy="804921"/>
                </a:xfrm>
                <a:prstGeom prst="rect">
                  <a:avLst/>
                </a:prstGeom>
                <a:blipFill>
                  <a:blip r:embed="rId4"/>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9077533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8508"/>
            <a:ext cx="5143500" cy="5108226"/>
          </a:xfrm>
          <a:prstGeom prst="rect">
            <a:avLst/>
          </a:prstGeom>
        </p:spPr>
      </p:pic>
      <p:sp>
        <p:nvSpPr>
          <p:cNvPr id="6" name="Title 1">
            <a:extLst>
              <a:ext uri="{FF2B5EF4-FFF2-40B4-BE49-F238E27FC236}">
                <a16:creationId xmlns:a16="http://schemas.microsoft.com/office/drawing/2014/main" id="{801D83DC-561A-45F0-A603-651E66021584}"/>
              </a:ext>
            </a:extLst>
          </p:cNvPr>
          <p:cNvSpPr>
            <a:spLocks noGrp="1"/>
          </p:cNvSpPr>
          <p:nvPr>
            <p:ph type="title"/>
          </p:nvPr>
        </p:nvSpPr>
        <p:spPr>
          <a:xfrm>
            <a:off x="4869711" y="151487"/>
            <a:ext cx="4045467" cy="857250"/>
          </a:xfrm>
        </p:spPr>
        <p:txBody>
          <a:bodyPr>
            <a:noAutofit/>
          </a:bodyPr>
          <a:lstStyle/>
          <a:p>
            <a:r>
              <a:rPr lang="en-US" sz="2800" dirty="0"/>
              <a:t>Phylogenetic discordance</a:t>
            </a:r>
            <a:br>
              <a:rPr lang="en-US" sz="2800" dirty="0"/>
            </a:br>
            <a:r>
              <a:rPr lang="en-US" sz="2800" dirty="0"/>
              <a:t>in rodent exomes</a:t>
            </a:r>
          </a:p>
        </p:txBody>
      </p:sp>
    </p:spTree>
    <p:extLst>
      <p:ext uri="{BB962C8B-B14F-4D97-AF65-F5344CB8AC3E}">
        <p14:creationId xmlns:p14="http://schemas.microsoft.com/office/powerpoint/2010/main" val="297400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869711" y="151487"/>
            <a:ext cx="4045467" cy="857250"/>
          </a:xfrm>
        </p:spPr>
        <p:txBody>
          <a:bodyPr>
            <a:noAutofit/>
          </a:bodyPr>
          <a:lstStyle/>
          <a:p>
            <a:r>
              <a:rPr lang="en-US" sz="2800" dirty="0"/>
              <a:t>Phylogenetic discordance</a:t>
            </a:r>
            <a:br>
              <a:rPr lang="en-US" sz="2800" dirty="0"/>
            </a:br>
            <a:r>
              <a:rPr lang="en-US" sz="2800" dirty="0"/>
              <a:t>in rodent exomes</a:t>
            </a:r>
          </a:p>
        </p:txBody>
      </p:sp>
    </p:spTree>
    <p:extLst>
      <p:ext uri="{BB962C8B-B14F-4D97-AF65-F5344CB8AC3E}">
        <p14:creationId xmlns:p14="http://schemas.microsoft.com/office/powerpoint/2010/main" val="3131039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131325" y="151487"/>
            <a:ext cx="4783853" cy="857250"/>
          </a:xfrm>
        </p:spPr>
        <p:txBody>
          <a:bodyPr>
            <a:noAutofit/>
          </a:bodyPr>
          <a:lstStyle/>
          <a:p>
            <a:r>
              <a:rPr lang="en-US" sz="2400" dirty="0"/>
              <a:t>Gene concordance factors (</a:t>
            </a:r>
            <a:r>
              <a:rPr lang="en-US" sz="2400" dirty="0" err="1"/>
              <a:t>gCF</a:t>
            </a:r>
            <a:r>
              <a:rPr lang="en-US" sz="2400" dirty="0"/>
              <a:t>) show extensive discordance among rodent exomes</a:t>
            </a:r>
          </a:p>
        </p:txBody>
      </p:sp>
      <p:grpSp>
        <p:nvGrpSpPr>
          <p:cNvPr id="5" name="Group 4">
            <a:extLst>
              <a:ext uri="{FF2B5EF4-FFF2-40B4-BE49-F238E27FC236}">
                <a16:creationId xmlns:a16="http://schemas.microsoft.com/office/drawing/2014/main" id="{B6318704-5BAC-46E6-9191-22B4E2E5FC04}"/>
              </a:ext>
            </a:extLst>
          </p:cNvPr>
          <p:cNvGrpSpPr/>
          <p:nvPr/>
        </p:nvGrpSpPr>
        <p:grpSpPr>
          <a:xfrm>
            <a:off x="4775812" y="2186845"/>
            <a:ext cx="4324120" cy="815247"/>
            <a:chOff x="18203197" y="3322286"/>
            <a:chExt cx="13570174" cy="1086996"/>
          </a:xfrm>
          <a:solidFill>
            <a:schemeClr val="accent4">
              <a:lumMod val="75000"/>
            </a:schemeClr>
          </a:solidFill>
        </p:grpSpPr>
        <p:sp>
          <p:nvSpPr>
            <p:cNvPr id="6" name="Rectangle: Rounded Corners 5">
              <a:extLst>
                <a:ext uri="{FF2B5EF4-FFF2-40B4-BE49-F238E27FC236}">
                  <a16:creationId xmlns:a16="http://schemas.microsoft.com/office/drawing/2014/main" id="{7660F6D5-E8C7-4F5C-9127-E738501B92A9}"/>
                </a:ext>
              </a:extLst>
            </p:cNvPr>
            <p:cNvSpPr/>
            <p:nvPr/>
          </p:nvSpPr>
          <p:spPr>
            <a:xfrm>
              <a:off x="18203197" y="3322286"/>
              <a:ext cx="13570174" cy="10869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7684F2-0CBE-401D-9C65-10847F0C2719}"/>
                    </a:ext>
                  </a:extLst>
                </p:cNvPr>
                <p:cNvSpPr txBox="1"/>
                <p:nvPr/>
              </p:nvSpPr>
              <p:spPr>
                <a:xfrm>
                  <a:off x="18497076" y="3491783"/>
                  <a:ext cx="12999708" cy="804921"/>
                </a:xfrm>
                <a:prstGeom prst="rect">
                  <a:avLst/>
                </a:prstGeom>
                <a:noFill/>
                <a:ln>
                  <a:noFill/>
                </a:ln>
              </p:spPr>
              <p:txBody>
                <a:bodyPr wrap="square" rtlCol="0">
                  <a:spAutoFit/>
                </a:bodyPr>
                <a:lstStyle/>
                <a:p>
                  <a:pPr algn="ctr" defTabSz="685800"/>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𝑔𝐶𝐹</m:t>
                        </m:r>
                        <m:r>
                          <a:rPr lang="en-US" sz="1600" b="0" i="1" smtClean="0">
                            <a:solidFill>
                              <a:schemeClr val="tx1"/>
                            </a:solidFill>
                            <a:latin typeface="Cambria Math" panose="02040503050406030204" pitchFamily="18" charset="0"/>
                          </a:rPr>
                          <m:t>=</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𝑁𝑢𝑚𝑏𝑒𝑟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𝑤𝑖𝑡h</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𝑏𝑟𝑎𝑛𝑐h</m:t>
                            </m:r>
                          </m:num>
                          <m:den>
                            <m:r>
                              <a:rPr lang="en-US" sz="1600" b="0" i="1" smtClean="0">
                                <a:solidFill>
                                  <a:schemeClr val="tx1"/>
                                </a:solidFill>
                                <a:latin typeface="Cambria Math" panose="02040503050406030204" pitchFamily="18" charset="0"/>
                              </a:rPr>
                              <m:t>𝑇𝑜𝑡𝑎𝑙</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𝑛𝑢𝑚𝑏𝑒𝑟</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𝑜𝑓</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𝑔𝑒𝑛𝑒</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𝑡𝑟𝑒𝑒𝑠</m:t>
                            </m:r>
                          </m:den>
                        </m:f>
                      </m:oMath>
                    </m:oMathPara>
                  </a14:m>
                  <a:endParaRPr lang="en-US" sz="1600" dirty="0">
                    <a:solidFill>
                      <a:schemeClr val="tx1"/>
                    </a:solidFill>
                    <a:latin typeface="Calibri" panose="020F0502020204030204"/>
                  </a:endParaRPr>
                </a:p>
              </p:txBody>
            </p:sp>
          </mc:Choice>
          <mc:Fallback xmlns="">
            <p:sp>
              <p:nvSpPr>
                <p:cNvPr id="8" name="TextBox 7">
                  <a:extLst>
                    <a:ext uri="{FF2B5EF4-FFF2-40B4-BE49-F238E27FC236}">
                      <a16:creationId xmlns:a16="http://schemas.microsoft.com/office/drawing/2014/main" id="{757684F2-0CBE-401D-9C65-10847F0C2719}"/>
                    </a:ext>
                  </a:extLst>
                </p:cNvPr>
                <p:cNvSpPr txBox="1">
                  <a:spLocks noRot="1" noChangeAspect="1" noMove="1" noResize="1" noEditPoints="1" noAdjustHandles="1" noChangeArrowheads="1" noChangeShapeType="1" noTextEdit="1"/>
                </p:cNvSpPr>
                <p:nvPr/>
              </p:nvSpPr>
              <p:spPr>
                <a:xfrm>
                  <a:off x="18497076" y="3491783"/>
                  <a:ext cx="12999708" cy="804921"/>
                </a:xfrm>
                <a:prstGeom prst="rect">
                  <a:avLst/>
                </a:prstGeom>
                <a:blipFill>
                  <a:blip r:embed="rId4"/>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9984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6783-D51E-FFA8-F08A-CCF72550A0D8}"/>
              </a:ext>
            </a:extLst>
          </p:cNvPr>
          <p:cNvSpPr>
            <a:spLocks noGrp="1"/>
          </p:cNvSpPr>
          <p:nvPr>
            <p:ph type="title"/>
          </p:nvPr>
        </p:nvSpPr>
        <p:spPr>
          <a:xfrm>
            <a:off x="65327" y="103932"/>
            <a:ext cx="2653597" cy="857250"/>
          </a:xfrm>
        </p:spPr>
        <p:txBody>
          <a:bodyPr>
            <a:normAutofit fontScale="90000"/>
          </a:bodyPr>
          <a:lstStyle/>
          <a:p>
            <a:r>
              <a:rPr lang="en-US" dirty="0"/>
              <a:t>Read simulations</a:t>
            </a:r>
          </a:p>
        </p:txBody>
      </p:sp>
      <p:pic>
        <p:nvPicPr>
          <p:cNvPr id="5" name="Picture 4" descr="A picture containing text, screenshot, font, design&#10;&#10;Description automatically generated">
            <a:extLst>
              <a:ext uri="{FF2B5EF4-FFF2-40B4-BE49-F238E27FC236}">
                <a16:creationId xmlns:a16="http://schemas.microsoft.com/office/drawing/2014/main" id="{44FAC90C-4AF9-201C-B04F-1DFB57D8B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886" y="261298"/>
            <a:ext cx="2195409" cy="4620904"/>
          </a:xfrm>
          <a:prstGeom prst="rect">
            <a:avLst/>
          </a:prstGeom>
        </p:spPr>
      </p:pic>
      <p:sp>
        <p:nvSpPr>
          <p:cNvPr id="6" name="TextBox 5">
            <a:extLst>
              <a:ext uri="{FF2B5EF4-FFF2-40B4-BE49-F238E27FC236}">
                <a16:creationId xmlns:a16="http://schemas.microsoft.com/office/drawing/2014/main" id="{E12DF0AC-5C30-1CAD-49CA-6B45C1CC06B8}"/>
              </a:ext>
            </a:extLst>
          </p:cNvPr>
          <p:cNvSpPr txBox="1"/>
          <p:nvPr/>
        </p:nvSpPr>
        <p:spPr>
          <a:xfrm>
            <a:off x="4758117" y="396443"/>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0.02, 0.04, 0.06, 0.08, 0.10</a:t>
            </a:r>
          </a:p>
        </p:txBody>
      </p:sp>
      <p:sp>
        <p:nvSpPr>
          <p:cNvPr id="7" name="TextBox 6">
            <a:extLst>
              <a:ext uri="{FF2B5EF4-FFF2-40B4-BE49-F238E27FC236}">
                <a16:creationId xmlns:a16="http://schemas.microsoft.com/office/drawing/2014/main" id="{C569A07F-1055-1284-6D39-3EC81C8C5934}"/>
              </a:ext>
            </a:extLst>
          </p:cNvPr>
          <p:cNvSpPr txBox="1"/>
          <p:nvPr/>
        </p:nvSpPr>
        <p:spPr>
          <a:xfrm>
            <a:off x="4758117" y="1608899"/>
            <a:ext cx="2727016"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30X coverage, </a:t>
            </a:r>
          </a:p>
          <a:p>
            <a:pPr algn="l"/>
            <a:r>
              <a:rPr lang="en-US" dirty="0">
                <a:latin typeface="Source Sans Pro" panose="020B0503030403020204" pitchFamily="34" charset="0"/>
                <a:ea typeface="Source Sans Pro" panose="020B0503030403020204" pitchFamily="34" charset="0"/>
              </a:rPr>
              <a:t>0.005 heterozygosity</a:t>
            </a:r>
          </a:p>
        </p:txBody>
      </p:sp>
      <p:sp>
        <p:nvSpPr>
          <p:cNvPr id="8" name="TextBox 7">
            <a:extLst>
              <a:ext uri="{FF2B5EF4-FFF2-40B4-BE49-F238E27FC236}">
                <a16:creationId xmlns:a16="http://schemas.microsoft.com/office/drawing/2014/main" id="{E66674F6-0AC3-3F98-9499-F5248405054F}"/>
              </a:ext>
            </a:extLst>
          </p:cNvPr>
          <p:cNvSpPr txBox="1"/>
          <p:nvPr/>
        </p:nvSpPr>
        <p:spPr>
          <a:xfrm>
            <a:off x="4758117" y="3025006"/>
            <a:ext cx="2727016"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BWA, GATK</a:t>
            </a:r>
          </a:p>
        </p:txBody>
      </p:sp>
    </p:spTree>
    <p:extLst>
      <p:ext uri="{BB962C8B-B14F-4D97-AF65-F5344CB8AC3E}">
        <p14:creationId xmlns:p14="http://schemas.microsoft.com/office/powerpoint/2010/main" val="30113922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B6EA61-B675-4246-BD8C-8CFA629291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5143500" cy="5143500"/>
          </a:xfrm>
          <a:prstGeom prst="rect">
            <a:avLst/>
          </a:prstGeom>
        </p:spPr>
      </p:pic>
      <p:sp>
        <p:nvSpPr>
          <p:cNvPr id="9" name="Title 1">
            <a:extLst>
              <a:ext uri="{FF2B5EF4-FFF2-40B4-BE49-F238E27FC236}">
                <a16:creationId xmlns:a16="http://schemas.microsoft.com/office/drawing/2014/main" id="{950F672F-062D-482D-A909-4F997CD48103}"/>
              </a:ext>
            </a:extLst>
          </p:cNvPr>
          <p:cNvSpPr>
            <a:spLocks noGrp="1"/>
          </p:cNvSpPr>
          <p:nvPr>
            <p:ph type="title"/>
          </p:nvPr>
        </p:nvSpPr>
        <p:spPr>
          <a:xfrm>
            <a:off x="4131325" y="151487"/>
            <a:ext cx="4783853" cy="857250"/>
          </a:xfrm>
        </p:spPr>
        <p:txBody>
          <a:bodyPr>
            <a:noAutofit/>
          </a:bodyPr>
          <a:lstStyle/>
          <a:p>
            <a:r>
              <a:rPr lang="en-US" sz="2800" dirty="0"/>
              <a:t>Introgression is limited to only a few  murine lineages </a:t>
            </a:r>
          </a:p>
        </p:txBody>
      </p:sp>
    </p:spTree>
    <p:extLst>
      <p:ext uri="{BB962C8B-B14F-4D97-AF65-F5344CB8AC3E}">
        <p14:creationId xmlns:p14="http://schemas.microsoft.com/office/powerpoint/2010/main" val="29033555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200329"/>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endParaRPr lang="en-US"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sp>
        <p:nvSpPr>
          <p:cNvPr id="4" name="Rectangle 3">
            <a:extLst>
              <a:ext uri="{FF2B5EF4-FFF2-40B4-BE49-F238E27FC236}">
                <a16:creationId xmlns:a16="http://schemas.microsoft.com/office/drawing/2014/main" id="{7B2A44A9-D1A7-4010-8C44-D7837761E767}"/>
              </a:ext>
            </a:extLst>
          </p:cNvPr>
          <p:cNvSpPr/>
          <p:nvPr/>
        </p:nvSpPr>
        <p:spPr>
          <a:xfrm>
            <a:off x="959517" y="546023"/>
            <a:ext cx="2979543" cy="1908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0994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754326"/>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sp>
        <p:nvSpPr>
          <p:cNvPr id="12" name="Title 1">
            <a:extLst>
              <a:ext uri="{FF2B5EF4-FFF2-40B4-BE49-F238E27FC236}">
                <a16:creationId xmlns:a16="http://schemas.microsoft.com/office/drawing/2014/main" id="{BFA133B1-0FBF-4275-A406-D1183961DB23}"/>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pic>
        <p:nvPicPr>
          <p:cNvPr id="13" name="Picture 12" descr="A picture containing text, plant&#10;&#10;Description automatically generated">
            <a:extLst>
              <a:ext uri="{FF2B5EF4-FFF2-40B4-BE49-F238E27FC236}">
                <a16:creationId xmlns:a16="http://schemas.microsoft.com/office/drawing/2014/main" id="{0C450461-F4AD-4866-B980-6B28546446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74" y="2496701"/>
            <a:ext cx="467595" cy="535160"/>
          </a:xfrm>
          <a:prstGeom prst="rect">
            <a:avLst/>
          </a:prstGeom>
        </p:spPr>
      </p:pic>
    </p:spTree>
    <p:extLst>
      <p:ext uri="{BB962C8B-B14F-4D97-AF65-F5344CB8AC3E}">
        <p14:creationId xmlns:p14="http://schemas.microsoft.com/office/powerpoint/2010/main" val="2145280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754326"/>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6" name="Picture 5" descr="Shape, icon&#10;&#10;Description automatically generated with medium confidence">
            <a:extLst>
              <a:ext uri="{FF2B5EF4-FFF2-40B4-BE49-F238E27FC236}">
                <a16:creationId xmlns:a16="http://schemas.microsoft.com/office/drawing/2014/main" id="{08C7E2A5-C650-481A-AC70-94551DB742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202" y="2631186"/>
            <a:ext cx="476173" cy="537495"/>
          </a:xfrm>
          <a:prstGeom prst="rect">
            <a:avLst/>
          </a:prstGeom>
        </p:spPr>
      </p:pic>
      <p:pic>
        <p:nvPicPr>
          <p:cNvPr id="12" name="Picture 11" descr="Shape, icon&#10;&#10;Description automatically generated with medium confidence">
            <a:extLst>
              <a:ext uri="{FF2B5EF4-FFF2-40B4-BE49-F238E27FC236}">
                <a16:creationId xmlns:a16="http://schemas.microsoft.com/office/drawing/2014/main" id="{F7F2F2D8-1F8D-4B6D-BB97-4AEC83E5FA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137" y="2579285"/>
            <a:ext cx="476173" cy="537495"/>
          </a:xfrm>
          <a:prstGeom prst="rect">
            <a:avLst/>
          </a:prstGeom>
        </p:spPr>
      </p:pic>
      <p:pic>
        <p:nvPicPr>
          <p:cNvPr id="13" name="Picture 12" descr="Shape, icon&#10;&#10;Description automatically generated with medium confidence">
            <a:extLst>
              <a:ext uri="{FF2B5EF4-FFF2-40B4-BE49-F238E27FC236}">
                <a16:creationId xmlns:a16="http://schemas.microsoft.com/office/drawing/2014/main" id="{BD688939-64F5-49BE-8C86-ADD1670DF6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439" y="3505073"/>
            <a:ext cx="476173" cy="537495"/>
          </a:xfrm>
          <a:prstGeom prst="rect">
            <a:avLst/>
          </a:prstGeom>
        </p:spPr>
      </p:pic>
      <p:pic>
        <p:nvPicPr>
          <p:cNvPr id="15" name="Picture 14" descr="Shape, icon&#10;&#10;Description automatically generated with medium confidence">
            <a:extLst>
              <a:ext uri="{FF2B5EF4-FFF2-40B4-BE49-F238E27FC236}">
                <a16:creationId xmlns:a16="http://schemas.microsoft.com/office/drawing/2014/main" id="{DEE13B06-BB7F-4ADE-8107-B7FFF80FFB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5867" y="3519620"/>
            <a:ext cx="476173" cy="537495"/>
          </a:xfrm>
          <a:prstGeom prst="rect">
            <a:avLst/>
          </a:prstGeom>
        </p:spPr>
      </p:pic>
      <p:sp>
        <p:nvSpPr>
          <p:cNvPr id="18" name="Title 1">
            <a:extLst>
              <a:ext uri="{FF2B5EF4-FFF2-40B4-BE49-F238E27FC236}">
                <a16:creationId xmlns:a16="http://schemas.microsoft.com/office/drawing/2014/main" id="{A0D31CBC-1283-411C-85F2-FEA54E8FC008}"/>
              </a:ext>
            </a:extLst>
          </p:cNvPr>
          <p:cNvSpPr txBox="1">
            <a:spLocks/>
          </p:cNvSpPr>
          <p:nvPr/>
        </p:nvSpPr>
        <p:spPr>
          <a:xfrm>
            <a:off x="4137397" y="151487"/>
            <a:ext cx="4777782" cy="857250"/>
          </a:xfrm>
          <a:prstGeom prst="rect">
            <a:avLst/>
          </a:prstGeom>
        </p:spPr>
        <p:txBody>
          <a:bodyPr vert="horz" lIns="91438" tIns="45719" rIns="91438" bIns="45719" rtlCol="0" anchor="ctr">
            <a:noAutofit/>
          </a:bodyPr>
          <a:lst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a:lstStyle>
          <a:p>
            <a:r>
              <a:rPr lang="en-US" sz="2800"/>
              <a:t>How to infer rates while accounting for discordance?</a:t>
            </a:r>
            <a:endParaRPr lang="en-US" sz="2800" dirty="0"/>
          </a:p>
        </p:txBody>
      </p:sp>
      <p:pic>
        <p:nvPicPr>
          <p:cNvPr id="16" name="Picture 15" descr="A picture containing text, plant&#10;&#10;Description automatically generated">
            <a:extLst>
              <a:ext uri="{FF2B5EF4-FFF2-40B4-BE49-F238E27FC236}">
                <a16:creationId xmlns:a16="http://schemas.microsoft.com/office/drawing/2014/main" id="{2FFC1108-B2D3-4448-B92B-347D311A55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74" y="2496701"/>
            <a:ext cx="467595" cy="535160"/>
          </a:xfrm>
          <a:prstGeom prst="rect">
            <a:avLst/>
          </a:prstGeom>
        </p:spPr>
      </p:pic>
    </p:spTree>
    <p:extLst>
      <p:ext uri="{BB962C8B-B14F-4D97-AF65-F5344CB8AC3E}">
        <p14:creationId xmlns:p14="http://schemas.microsoft.com/office/powerpoint/2010/main" val="41995824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1754326"/>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8"/>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6" name="Picture 5" descr="Shape, icon&#10;&#10;Description automatically generated with medium confidence">
            <a:extLst>
              <a:ext uri="{FF2B5EF4-FFF2-40B4-BE49-F238E27FC236}">
                <a16:creationId xmlns:a16="http://schemas.microsoft.com/office/drawing/2014/main" id="{08C7E2A5-C650-481A-AC70-94551DB742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202" y="2631186"/>
            <a:ext cx="476173" cy="537495"/>
          </a:xfrm>
          <a:prstGeom prst="rect">
            <a:avLst/>
          </a:prstGeom>
        </p:spPr>
      </p:pic>
      <p:pic>
        <p:nvPicPr>
          <p:cNvPr id="12" name="Picture 11" descr="Shape, icon&#10;&#10;Description automatically generated with medium confidence">
            <a:extLst>
              <a:ext uri="{FF2B5EF4-FFF2-40B4-BE49-F238E27FC236}">
                <a16:creationId xmlns:a16="http://schemas.microsoft.com/office/drawing/2014/main" id="{F7F2F2D8-1F8D-4B6D-BB97-4AEC83E5FA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137" y="2579285"/>
            <a:ext cx="476173" cy="537495"/>
          </a:xfrm>
          <a:prstGeom prst="rect">
            <a:avLst/>
          </a:prstGeom>
        </p:spPr>
      </p:pic>
      <p:pic>
        <p:nvPicPr>
          <p:cNvPr id="13" name="Picture 12" descr="Shape, icon&#10;&#10;Description automatically generated with medium confidence">
            <a:extLst>
              <a:ext uri="{FF2B5EF4-FFF2-40B4-BE49-F238E27FC236}">
                <a16:creationId xmlns:a16="http://schemas.microsoft.com/office/drawing/2014/main" id="{BD688939-64F5-49BE-8C86-ADD1670DF6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439" y="3505073"/>
            <a:ext cx="476173" cy="537495"/>
          </a:xfrm>
          <a:prstGeom prst="rect">
            <a:avLst/>
          </a:prstGeom>
        </p:spPr>
      </p:pic>
      <p:pic>
        <p:nvPicPr>
          <p:cNvPr id="15" name="Picture 14" descr="Shape, icon&#10;&#10;Description automatically generated with medium confidence">
            <a:extLst>
              <a:ext uri="{FF2B5EF4-FFF2-40B4-BE49-F238E27FC236}">
                <a16:creationId xmlns:a16="http://schemas.microsoft.com/office/drawing/2014/main" id="{DEE13B06-BB7F-4ADE-8107-B7FFF80FFB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5867" y="3519620"/>
            <a:ext cx="476173" cy="537495"/>
          </a:xfrm>
          <a:prstGeom prst="rect">
            <a:avLst/>
          </a:prstGeom>
        </p:spPr>
      </p:pic>
      <p:sp>
        <p:nvSpPr>
          <p:cNvPr id="18" name="Title 1">
            <a:extLst>
              <a:ext uri="{FF2B5EF4-FFF2-40B4-BE49-F238E27FC236}">
                <a16:creationId xmlns:a16="http://schemas.microsoft.com/office/drawing/2014/main" id="{A0D31CBC-1283-411C-85F2-FEA54E8FC008}"/>
              </a:ext>
            </a:extLst>
          </p:cNvPr>
          <p:cNvSpPr txBox="1">
            <a:spLocks/>
          </p:cNvSpPr>
          <p:nvPr/>
        </p:nvSpPr>
        <p:spPr>
          <a:xfrm>
            <a:off x="4137397" y="151487"/>
            <a:ext cx="4777782" cy="857250"/>
          </a:xfrm>
          <a:prstGeom prst="rect">
            <a:avLst/>
          </a:prstGeom>
        </p:spPr>
        <p:txBody>
          <a:bodyPr vert="horz" lIns="91438" tIns="45719" rIns="91438" bIns="45719" rtlCol="0" anchor="ctr">
            <a:noAutofit/>
          </a:bodyPr>
          <a:lst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a:lstStyle>
          <a:p>
            <a:r>
              <a:rPr lang="en-US" sz="2800"/>
              <a:t>How to infer rates while accounting for discordance?</a:t>
            </a:r>
            <a:endParaRPr lang="en-US" sz="2800" dirty="0"/>
          </a:p>
        </p:txBody>
      </p:sp>
      <p:pic>
        <p:nvPicPr>
          <p:cNvPr id="17" name="Picture 16" descr="Shape, icon&#10;&#10;Description automatically generated with medium confidence">
            <a:extLst>
              <a:ext uri="{FF2B5EF4-FFF2-40B4-BE49-F238E27FC236}">
                <a16:creationId xmlns:a16="http://schemas.microsoft.com/office/drawing/2014/main" id="{5DF82F57-1742-45FC-BE82-DEAE54B6D3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pic>
        <p:nvPicPr>
          <p:cNvPr id="16" name="Picture 15" descr="A picture containing text, plant&#10;&#10;Description automatically generated">
            <a:extLst>
              <a:ext uri="{FF2B5EF4-FFF2-40B4-BE49-F238E27FC236}">
                <a16:creationId xmlns:a16="http://schemas.microsoft.com/office/drawing/2014/main" id="{2FFC1108-B2D3-4448-B92B-347D311A55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74" y="2496701"/>
            <a:ext cx="467595" cy="535160"/>
          </a:xfrm>
          <a:prstGeom prst="rect">
            <a:avLst/>
          </a:prstGeom>
        </p:spPr>
      </p:pic>
    </p:spTree>
    <p:extLst>
      <p:ext uri="{BB962C8B-B14F-4D97-AF65-F5344CB8AC3E}">
        <p14:creationId xmlns:p14="http://schemas.microsoft.com/office/powerpoint/2010/main" val="27082405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1"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spTree>
    <p:extLst>
      <p:ext uri="{BB962C8B-B14F-4D97-AF65-F5344CB8AC3E}">
        <p14:creationId xmlns:p14="http://schemas.microsoft.com/office/powerpoint/2010/main" val="41785696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6DF83059-4291-48D2-A95C-82777E3368DE}"/>
              </a:ext>
            </a:extLst>
          </p:cNvPr>
          <p:cNvCxnSpPr>
            <a:cxnSpLocks/>
          </p:cNvCxnSpPr>
          <p:nvPr/>
        </p:nvCxnSpPr>
        <p:spPr>
          <a:xfrm rot="16200000" flipH="1">
            <a:off x="1652654" y="119379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36537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F6EAB182-BC31-4E95-A87D-CC63245D3151}"/>
              </a:ext>
            </a:extLst>
          </p:cNvPr>
          <p:cNvCxnSpPr>
            <a:cxnSpLocks/>
          </p:cNvCxnSpPr>
          <p:nvPr/>
        </p:nvCxnSpPr>
        <p:spPr>
          <a:xfrm rot="16200000" flipH="1">
            <a:off x="1652654" y="119379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CF18BF8-1B9E-4F26-89AB-596AB805AA47}"/>
              </a:ext>
            </a:extLst>
          </p:cNvPr>
          <p:cNvCxnSpPr>
            <a:cxnSpLocks/>
          </p:cNvCxnSpPr>
          <p:nvPr/>
        </p:nvCxnSpPr>
        <p:spPr>
          <a:xfrm rot="16200000" flipH="1">
            <a:off x="723967" y="273818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A7EFE04-85F6-45C1-B24C-85A67232AAD8}"/>
              </a:ext>
            </a:extLst>
          </p:cNvPr>
          <p:cNvCxnSpPr>
            <a:cxnSpLocks/>
          </p:cNvCxnSpPr>
          <p:nvPr/>
        </p:nvCxnSpPr>
        <p:spPr>
          <a:xfrm rot="16200000" flipH="1">
            <a:off x="1244625" y="3652349"/>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AAA958A-F096-4A49-AEB7-3D576D8CBBD0}"/>
              </a:ext>
            </a:extLst>
          </p:cNvPr>
          <p:cNvCxnSpPr>
            <a:cxnSpLocks/>
          </p:cNvCxnSpPr>
          <p:nvPr/>
        </p:nvCxnSpPr>
        <p:spPr>
          <a:xfrm rot="16200000" flipH="1">
            <a:off x="2574146" y="359282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0" name="Picture 19" descr="Shape, icon&#10;&#10;Description automatically generated with medium confidence">
            <a:extLst>
              <a:ext uri="{FF2B5EF4-FFF2-40B4-BE49-F238E27FC236}">
                <a16:creationId xmlns:a16="http://schemas.microsoft.com/office/drawing/2014/main" id="{53D884BF-A36F-4212-A487-53EC75992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0402" y="2720303"/>
            <a:ext cx="279921" cy="315969"/>
          </a:xfrm>
          <a:prstGeom prst="rect">
            <a:avLst/>
          </a:prstGeom>
        </p:spPr>
      </p:pic>
      <p:pic>
        <p:nvPicPr>
          <p:cNvPr id="21" name="Picture 20" descr="A picture containing text, plant&#10;&#10;Description automatically generated">
            <a:extLst>
              <a:ext uri="{FF2B5EF4-FFF2-40B4-BE49-F238E27FC236}">
                <a16:creationId xmlns:a16="http://schemas.microsoft.com/office/drawing/2014/main" id="{369ED847-B799-40E2-831E-8C43439F5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8073" y="3354737"/>
            <a:ext cx="279719" cy="320137"/>
          </a:xfrm>
          <a:prstGeom prst="rect">
            <a:avLst/>
          </a:prstGeom>
        </p:spPr>
      </p:pic>
      <p:pic>
        <p:nvPicPr>
          <p:cNvPr id="22" name="Picture 21" descr="A picture containing text, plant&#10;&#10;Description automatically generated">
            <a:extLst>
              <a:ext uri="{FF2B5EF4-FFF2-40B4-BE49-F238E27FC236}">
                <a16:creationId xmlns:a16="http://schemas.microsoft.com/office/drawing/2014/main" id="{F91496EB-D6B8-4AC1-A122-F0F875A4F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095" y="3464323"/>
            <a:ext cx="279719" cy="320137"/>
          </a:xfrm>
          <a:prstGeom prst="rect">
            <a:avLst/>
          </a:prstGeom>
        </p:spPr>
      </p:pic>
      <p:pic>
        <p:nvPicPr>
          <p:cNvPr id="23" name="Picture 22" descr="A picture containing text, plant&#10;&#10;Description automatically generated">
            <a:extLst>
              <a:ext uri="{FF2B5EF4-FFF2-40B4-BE49-F238E27FC236}">
                <a16:creationId xmlns:a16="http://schemas.microsoft.com/office/drawing/2014/main" id="{A3DE08D7-1553-4A05-ACBD-DBA563A1D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691" y="2525417"/>
            <a:ext cx="279719" cy="320137"/>
          </a:xfrm>
          <a:prstGeom prst="rect">
            <a:avLst/>
          </a:prstGeom>
        </p:spPr>
      </p:pic>
      <p:cxnSp>
        <p:nvCxnSpPr>
          <p:cNvPr id="24" name="Straight Arrow Connector 23">
            <a:extLst>
              <a:ext uri="{FF2B5EF4-FFF2-40B4-BE49-F238E27FC236}">
                <a16:creationId xmlns:a16="http://schemas.microsoft.com/office/drawing/2014/main" id="{FC2728F9-AD51-446B-8E6D-4AF401459776}"/>
              </a:ext>
            </a:extLst>
          </p:cNvPr>
          <p:cNvCxnSpPr>
            <a:cxnSpLocks/>
          </p:cNvCxnSpPr>
          <p:nvPr/>
        </p:nvCxnSpPr>
        <p:spPr>
          <a:xfrm rot="16200000" flipH="1">
            <a:off x="1954539" y="269365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5" name="Picture 24" descr="A picture containing text, plant&#10;&#10;Description automatically generated">
            <a:extLst>
              <a:ext uri="{FF2B5EF4-FFF2-40B4-BE49-F238E27FC236}">
                <a16:creationId xmlns:a16="http://schemas.microsoft.com/office/drawing/2014/main" id="{3BE1CA1C-4056-4659-9356-882ADC7923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1700" y="2470716"/>
            <a:ext cx="279719" cy="320137"/>
          </a:xfrm>
          <a:prstGeom prst="rect">
            <a:avLst/>
          </a:prstGeom>
        </p:spPr>
      </p:pic>
    </p:spTree>
    <p:extLst>
      <p:ext uri="{BB962C8B-B14F-4D97-AF65-F5344CB8AC3E}">
        <p14:creationId xmlns:p14="http://schemas.microsoft.com/office/powerpoint/2010/main" val="5890552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F6EAB182-BC31-4E95-A87D-CC63245D3151}"/>
              </a:ext>
            </a:extLst>
          </p:cNvPr>
          <p:cNvCxnSpPr>
            <a:cxnSpLocks/>
          </p:cNvCxnSpPr>
          <p:nvPr/>
        </p:nvCxnSpPr>
        <p:spPr>
          <a:xfrm rot="5400000">
            <a:off x="2789144" y="88218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0" name="Picture 19" descr="Shape, icon&#10;&#10;Description automatically generated with medium confidence">
            <a:extLst>
              <a:ext uri="{FF2B5EF4-FFF2-40B4-BE49-F238E27FC236}">
                <a16:creationId xmlns:a16="http://schemas.microsoft.com/office/drawing/2014/main" id="{53D884BF-A36F-4212-A487-53EC75992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3251" y="3663815"/>
            <a:ext cx="279921" cy="315969"/>
          </a:xfrm>
          <a:prstGeom prst="rect">
            <a:avLst/>
          </a:prstGeom>
        </p:spPr>
      </p:pic>
      <p:pic>
        <p:nvPicPr>
          <p:cNvPr id="21" name="Picture 20" descr="A picture containing text, plant&#10;&#10;Description automatically generated">
            <a:extLst>
              <a:ext uri="{FF2B5EF4-FFF2-40B4-BE49-F238E27FC236}">
                <a16:creationId xmlns:a16="http://schemas.microsoft.com/office/drawing/2014/main" id="{369ED847-B799-40E2-831E-8C43439F5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1470" y="3519828"/>
            <a:ext cx="279719" cy="320137"/>
          </a:xfrm>
          <a:prstGeom prst="rect">
            <a:avLst/>
          </a:prstGeom>
        </p:spPr>
      </p:pic>
      <p:pic>
        <p:nvPicPr>
          <p:cNvPr id="22" name="Picture 21" descr="A picture containing text, plant&#10;&#10;Description automatically generated">
            <a:extLst>
              <a:ext uri="{FF2B5EF4-FFF2-40B4-BE49-F238E27FC236}">
                <a16:creationId xmlns:a16="http://schemas.microsoft.com/office/drawing/2014/main" id="{F91496EB-D6B8-4AC1-A122-F0F875A4F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240" y="2448969"/>
            <a:ext cx="279719" cy="320137"/>
          </a:xfrm>
          <a:prstGeom prst="rect">
            <a:avLst/>
          </a:prstGeom>
        </p:spPr>
      </p:pic>
      <p:pic>
        <p:nvPicPr>
          <p:cNvPr id="23" name="Picture 22" descr="A picture containing text, plant&#10;&#10;Description automatically generated">
            <a:extLst>
              <a:ext uri="{FF2B5EF4-FFF2-40B4-BE49-F238E27FC236}">
                <a16:creationId xmlns:a16="http://schemas.microsoft.com/office/drawing/2014/main" id="{A3DE08D7-1553-4A05-ACBD-DBA563A1D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1107" y="2467288"/>
            <a:ext cx="279719" cy="320137"/>
          </a:xfrm>
          <a:prstGeom prst="rect">
            <a:avLst/>
          </a:prstGeom>
        </p:spPr>
      </p:pic>
      <p:cxnSp>
        <p:nvCxnSpPr>
          <p:cNvPr id="24" name="Straight Arrow Connector 23">
            <a:extLst>
              <a:ext uri="{FF2B5EF4-FFF2-40B4-BE49-F238E27FC236}">
                <a16:creationId xmlns:a16="http://schemas.microsoft.com/office/drawing/2014/main" id="{8CE37325-051D-4ADF-A1B9-26364552610F}"/>
              </a:ext>
            </a:extLst>
          </p:cNvPr>
          <p:cNvCxnSpPr>
            <a:cxnSpLocks/>
          </p:cNvCxnSpPr>
          <p:nvPr/>
        </p:nvCxnSpPr>
        <p:spPr>
          <a:xfrm rot="5400000">
            <a:off x="2703144" y="259221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794B54B-3869-4CE9-8E37-EB4DC6B0398F}"/>
              </a:ext>
            </a:extLst>
          </p:cNvPr>
          <p:cNvCxnSpPr>
            <a:cxnSpLocks/>
          </p:cNvCxnSpPr>
          <p:nvPr/>
        </p:nvCxnSpPr>
        <p:spPr>
          <a:xfrm rot="5400000">
            <a:off x="2147068" y="366307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5E50EFA-4D6C-4998-ACD3-ED227DA24E4F}"/>
              </a:ext>
            </a:extLst>
          </p:cNvPr>
          <p:cNvCxnSpPr>
            <a:cxnSpLocks/>
          </p:cNvCxnSpPr>
          <p:nvPr/>
        </p:nvCxnSpPr>
        <p:spPr>
          <a:xfrm rot="5400000">
            <a:off x="1486370" y="25922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758979B-89FF-409D-BC05-2103352B1B3E}"/>
              </a:ext>
            </a:extLst>
          </p:cNvPr>
          <p:cNvCxnSpPr>
            <a:cxnSpLocks/>
          </p:cNvCxnSpPr>
          <p:nvPr/>
        </p:nvCxnSpPr>
        <p:spPr>
          <a:xfrm rot="5400000">
            <a:off x="3885219" y="2586387"/>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8" name="Picture 27" descr="A picture containing text, plant&#10;&#10;Description automatically generated">
            <a:extLst>
              <a:ext uri="{FF2B5EF4-FFF2-40B4-BE49-F238E27FC236}">
                <a16:creationId xmlns:a16="http://schemas.microsoft.com/office/drawing/2014/main" id="{BCD49C8A-F2FB-4706-AD58-274B4B8A8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7394" y="2441300"/>
            <a:ext cx="279719" cy="320137"/>
          </a:xfrm>
          <a:prstGeom prst="rect">
            <a:avLst/>
          </a:prstGeom>
        </p:spPr>
      </p:pic>
    </p:spTree>
    <p:extLst>
      <p:ext uri="{BB962C8B-B14F-4D97-AF65-F5344CB8AC3E}">
        <p14:creationId xmlns:p14="http://schemas.microsoft.com/office/powerpoint/2010/main" val="8497841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DDCBB-6D94-48D9-B370-79E24ABBE510}"/>
              </a:ext>
            </a:extLst>
          </p:cNvPr>
          <p:cNvSpPr txBox="1"/>
          <p:nvPr/>
        </p:nvSpPr>
        <p:spPr>
          <a:xfrm>
            <a:off x="5006605" y="1254641"/>
            <a:ext cx="3771678" cy="2585323"/>
          </a:xfrm>
          <a:prstGeom prst="rect">
            <a:avLst/>
          </a:prstGeom>
          <a:noFill/>
        </p:spPr>
        <p:txBody>
          <a:bodyPr wrap="square" rtlCol="0">
            <a:spAutoFit/>
          </a:bodyPr>
          <a:lstStyle/>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gene-based</a:t>
            </a:r>
            <a:r>
              <a:rPr lang="en-US" dirty="0">
                <a:latin typeface="Source Sans Pro" panose="020B0503030403020204" pitchFamily="34" charset="0"/>
                <a:ea typeface="Source Sans Pro" panose="020B0503030403020204" pitchFamily="34" charset="0"/>
              </a:rPr>
              <a:t> inferences use gene trees</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a:t>
            </a:r>
            <a:r>
              <a:rPr lang="en-US" dirty="0">
                <a:latin typeface="Source Sans Pro" panose="020B0503030403020204" pitchFamily="34" charset="0"/>
                <a:ea typeface="Source Sans Pro" panose="020B0503030403020204" pitchFamily="34" charset="0"/>
              </a:rPr>
              <a:t> inferences use only gene trees that match the species tree?</a:t>
            </a:r>
          </a:p>
          <a:p>
            <a:pPr marL="342900" indent="-342900">
              <a:buAutoNum type="arabicPeriod"/>
            </a:pPr>
            <a:endParaRPr lang="en-US" dirty="0">
              <a:latin typeface="Source Sans Pro" panose="020B0503030403020204" pitchFamily="34" charset="0"/>
              <a:ea typeface="Source Sans Pro" panose="020B0503030403020204" pitchFamily="34" charset="0"/>
            </a:endParaRPr>
          </a:p>
          <a:p>
            <a:pPr marL="342900" indent="-342900">
              <a:buAutoNum type="arabicPeriod"/>
            </a:pPr>
            <a:r>
              <a:rPr lang="en-US" dirty="0">
                <a:latin typeface="Source Sans Pro" panose="020B0503030403020204" pitchFamily="34" charset="0"/>
                <a:ea typeface="Source Sans Pro" panose="020B0503030403020204" pitchFamily="34" charset="0"/>
              </a:rPr>
              <a:t>For </a:t>
            </a:r>
            <a:r>
              <a:rPr lang="en-US" i="1" dirty="0">
                <a:latin typeface="Source Sans Pro" panose="020B0503030403020204" pitchFamily="34" charset="0"/>
                <a:ea typeface="Source Sans Pro" panose="020B0503030403020204" pitchFamily="34" charset="0"/>
              </a:rPr>
              <a:t>lineage-based </a:t>
            </a:r>
            <a:r>
              <a:rPr lang="en-US" dirty="0">
                <a:latin typeface="Source Sans Pro" panose="020B0503030403020204" pitchFamily="34" charset="0"/>
                <a:ea typeface="Source Sans Pro" panose="020B0503030403020204" pitchFamily="34" charset="0"/>
              </a:rPr>
              <a:t>inferences, count substitutions by branch</a:t>
            </a:r>
          </a:p>
        </p:txBody>
      </p:sp>
      <p:pic>
        <p:nvPicPr>
          <p:cNvPr id="5" name="Picture 4">
            <a:extLst>
              <a:ext uri="{FF2B5EF4-FFF2-40B4-BE49-F238E27FC236}">
                <a16:creationId xmlns:a16="http://schemas.microsoft.com/office/drawing/2014/main" id="{1DA0605A-64D1-40BC-B181-AFF8C8F30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8" name="Rectangle: Rounded Corners 7">
            <a:extLst>
              <a:ext uri="{FF2B5EF4-FFF2-40B4-BE49-F238E27FC236}">
                <a16:creationId xmlns:a16="http://schemas.microsoft.com/office/drawing/2014/main" id="{CA6F1EF3-A546-4660-8028-329C042130AF}"/>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TextBox 8">
            <a:extLst>
              <a:ext uri="{FF2B5EF4-FFF2-40B4-BE49-F238E27FC236}">
                <a16:creationId xmlns:a16="http://schemas.microsoft.com/office/drawing/2014/main" id="{1C9F5A16-3856-44D7-8BA7-91CE0C382C48}"/>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10" name="Rectangle: Rounded Corners 9">
            <a:extLst>
              <a:ext uri="{FF2B5EF4-FFF2-40B4-BE49-F238E27FC236}">
                <a16:creationId xmlns:a16="http://schemas.microsoft.com/office/drawing/2014/main" id="{A5DF1B31-FAB7-4EC3-99B5-B6711BB3AE49}"/>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1322E6D6-8438-4511-A188-1B097DE1C9BE}"/>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pic>
        <p:nvPicPr>
          <p:cNvPr id="14" name="Picture 13" descr="A picture containing text, plant&#10;&#10;Description automatically generated">
            <a:extLst>
              <a:ext uri="{FF2B5EF4-FFF2-40B4-BE49-F238E27FC236}">
                <a16:creationId xmlns:a16="http://schemas.microsoft.com/office/drawing/2014/main" id="{4EE2B0E7-EFF0-4AAE-994B-365187A81A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1310226"/>
            <a:ext cx="467595" cy="535160"/>
          </a:xfrm>
          <a:prstGeom prst="rect">
            <a:avLst/>
          </a:prstGeom>
        </p:spPr>
      </p:pic>
      <p:pic>
        <p:nvPicPr>
          <p:cNvPr id="16" name="Picture 15" descr="Shape, icon&#10;&#10;Description automatically generated with medium confidence">
            <a:extLst>
              <a:ext uri="{FF2B5EF4-FFF2-40B4-BE49-F238E27FC236}">
                <a16:creationId xmlns:a16="http://schemas.microsoft.com/office/drawing/2014/main" id="{3A0C513F-A782-4231-8C84-D284E56F3C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357" y="2278554"/>
            <a:ext cx="476173" cy="537495"/>
          </a:xfrm>
          <a:prstGeom prst="rect">
            <a:avLst/>
          </a:prstGeom>
        </p:spPr>
      </p:pic>
      <p:pic>
        <p:nvPicPr>
          <p:cNvPr id="17" name="Picture 16" descr="A picture containing text, plant&#10;&#10;Description automatically generated">
            <a:extLst>
              <a:ext uri="{FF2B5EF4-FFF2-40B4-BE49-F238E27FC236}">
                <a16:creationId xmlns:a16="http://schemas.microsoft.com/office/drawing/2014/main" id="{2E7A404E-EDA0-4274-BAE0-C94C222DF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0688" y="3142176"/>
            <a:ext cx="467595" cy="535160"/>
          </a:xfrm>
          <a:prstGeom prst="rect">
            <a:avLst/>
          </a:prstGeom>
        </p:spPr>
      </p:pic>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cxnSp>
        <p:nvCxnSpPr>
          <p:cNvPr id="12" name="Straight Arrow Connector 11">
            <a:extLst>
              <a:ext uri="{FF2B5EF4-FFF2-40B4-BE49-F238E27FC236}">
                <a16:creationId xmlns:a16="http://schemas.microsoft.com/office/drawing/2014/main" id="{F6EAB182-BC31-4E95-A87D-CC63245D3151}"/>
              </a:ext>
            </a:extLst>
          </p:cNvPr>
          <p:cNvCxnSpPr>
            <a:cxnSpLocks/>
          </p:cNvCxnSpPr>
          <p:nvPr/>
        </p:nvCxnSpPr>
        <p:spPr>
          <a:xfrm rot="5400000">
            <a:off x="2789144" y="88218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0" name="Picture 19" descr="Shape, icon&#10;&#10;Description automatically generated with medium confidence">
            <a:extLst>
              <a:ext uri="{FF2B5EF4-FFF2-40B4-BE49-F238E27FC236}">
                <a16:creationId xmlns:a16="http://schemas.microsoft.com/office/drawing/2014/main" id="{53D884BF-A36F-4212-A487-53EC75992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3251" y="3663815"/>
            <a:ext cx="279921" cy="315969"/>
          </a:xfrm>
          <a:prstGeom prst="rect">
            <a:avLst/>
          </a:prstGeom>
        </p:spPr>
      </p:pic>
      <p:pic>
        <p:nvPicPr>
          <p:cNvPr id="21" name="Picture 20" descr="A picture containing text, plant&#10;&#10;Description automatically generated">
            <a:extLst>
              <a:ext uri="{FF2B5EF4-FFF2-40B4-BE49-F238E27FC236}">
                <a16:creationId xmlns:a16="http://schemas.microsoft.com/office/drawing/2014/main" id="{369ED847-B799-40E2-831E-8C43439F5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1470" y="3519828"/>
            <a:ext cx="279719" cy="320137"/>
          </a:xfrm>
          <a:prstGeom prst="rect">
            <a:avLst/>
          </a:prstGeom>
        </p:spPr>
      </p:pic>
      <p:pic>
        <p:nvPicPr>
          <p:cNvPr id="22" name="Picture 21" descr="A picture containing text, plant&#10;&#10;Description automatically generated">
            <a:extLst>
              <a:ext uri="{FF2B5EF4-FFF2-40B4-BE49-F238E27FC236}">
                <a16:creationId xmlns:a16="http://schemas.microsoft.com/office/drawing/2014/main" id="{F91496EB-D6B8-4AC1-A122-F0F875A4F9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240" y="2448969"/>
            <a:ext cx="279719" cy="320137"/>
          </a:xfrm>
          <a:prstGeom prst="rect">
            <a:avLst/>
          </a:prstGeom>
        </p:spPr>
      </p:pic>
      <p:pic>
        <p:nvPicPr>
          <p:cNvPr id="23" name="Picture 22" descr="A picture containing text, plant&#10;&#10;Description automatically generated">
            <a:extLst>
              <a:ext uri="{FF2B5EF4-FFF2-40B4-BE49-F238E27FC236}">
                <a16:creationId xmlns:a16="http://schemas.microsoft.com/office/drawing/2014/main" id="{A3DE08D7-1553-4A05-ACBD-DBA563A1D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1107" y="2467288"/>
            <a:ext cx="279719" cy="320137"/>
          </a:xfrm>
          <a:prstGeom prst="rect">
            <a:avLst/>
          </a:prstGeom>
        </p:spPr>
      </p:pic>
      <p:cxnSp>
        <p:nvCxnSpPr>
          <p:cNvPr id="24" name="Straight Arrow Connector 23">
            <a:extLst>
              <a:ext uri="{FF2B5EF4-FFF2-40B4-BE49-F238E27FC236}">
                <a16:creationId xmlns:a16="http://schemas.microsoft.com/office/drawing/2014/main" id="{8CE37325-051D-4ADF-A1B9-26364552610F}"/>
              </a:ext>
            </a:extLst>
          </p:cNvPr>
          <p:cNvCxnSpPr>
            <a:cxnSpLocks/>
          </p:cNvCxnSpPr>
          <p:nvPr/>
        </p:nvCxnSpPr>
        <p:spPr>
          <a:xfrm rot="5400000">
            <a:off x="2703144" y="259221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794B54B-3869-4CE9-8E37-EB4DC6B0398F}"/>
              </a:ext>
            </a:extLst>
          </p:cNvPr>
          <p:cNvCxnSpPr>
            <a:cxnSpLocks/>
          </p:cNvCxnSpPr>
          <p:nvPr/>
        </p:nvCxnSpPr>
        <p:spPr>
          <a:xfrm rot="5400000">
            <a:off x="2147068" y="366307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5E50EFA-4D6C-4998-ACD3-ED227DA24E4F}"/>
              </a:ext>
            </a:extLst>
          </p:cNvPr>
          <p:cNvCxnSpPr>
            <a:cxnSpLocks/>
          </p:cNvCxnSpPr>
          <p:nvPr/>
        </p:nvCxnSpPr>
        <p:spPr>
          <a:xfrm rot="5400000">
            <a:off x="1486370" y="25922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758979B-89FF-409D-BC05-2103352B1B3E}"/>
              </a:ext>
            </a:extLst>
          </p:cNvPr>
          <p:cNvCxnSpPr>
            <a:cxnSpLocks/>
          </p:cNvCxnSpPr>
          <p:nvPr/>
        </p:nvCxnSpPr>
        <p:spPr>
          <a:xfrm rot="5400000">
            <a:off x="3885219" y="2586387"/>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28" name="Picture 27" descr="A picture containing text, plant&#10;&#10;Description automatically generated">
            <a:extLst>
              <a:ext uri="{FF2B5EF4-FFF2-40B4-BE49-F238E27FC236}">
                <a16:creationId xmlns:a16="http://schemas.microsoft.com/office/drawing/2014/main" id="{BCD49C8A-F2FB-4706-AD58-274B4B8A8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7394" y="2441300"/>
            <a:ext cx="279719" cy="320137"/>
          </a:xfrm>
          <a:prstGeom prst="rect">
            <a:avLst/>
          </a:prstGeom>
        </p:spPr>
      </p:pic>
    </p:spTree>
    <p:extLst>
      <p:ext uri="{BB962C8B-B14F-4D97-AF65-F5344CB8AC3E}">
        <p14:creationId xmlns:p14="http://schemas.microsoft.com/office/powerpoint/2010/main" val="307269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B677-5A16-B2B6-89F9-70E03A4A9369}"/>
              </a:ext>
            </a:extLst>
          </p:cNvPr>
          <p:cNvSpPr>
            <a:spLocks noGrp="1"/>
          </p:cNvSpPr>
          <p:nvPr>
            <p:ph type="title"/>
          </p:nvPr>
        </p:nvSpPr>
        <p:spPr/>
        <p:txBody>
          <a:bodyPr/>
          <a:lstStyle/>
          <a:p>
            <a:r>
              <a:rPr lang="en-US" dirty="0"/>
              <a:t>And show that reference bias is real!</a:t>
            </a:r>
          </a:p>
        </p:txBody>
      </p:sp>
      <p:sp>
        <p:nvSpPr>
          <p:cNvPr id="3" name="Content Placeholder 2">
            <a:extLst>
              <a:ext uri="{FF2B5EF4-FFF2-40B4-BE49-F238E27FC236}">
                <a16:creationId xmlns:a16="http://schemas.microsoft.com/office/drawing/2014/main" id="{0AAA643A-8265-DB7A-40CE-519B306091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728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C99CECA-387B-4736-8B7B-AEE958F4AB6F}"/>
              </a:ext>
            </a:extLst>
          </p:cNvPr>
          <p:cNvSpPr>
            <a:spLocks noGrp="1"/>
          </p:cNvSpPr>
          <p:nvPr>
            <p:ph type="title"/>
          </p:nvPr>
        </p:nvSpPr>
        <p:spPr>
          <a:xfrm>
            <a:off x="4137397" y="151487"/>
            <a:ext cx="4777782" cy="857250"/>
          </a:xfrm>
        </p:spPr>
        <p:txBody>
          <a:bodyPr>
            <a:noAutofit/>
          </a:bodyPr>
          <a:lstStyle/>
          <a:p>
            <a:r>
              <a:rPr lang="en-US" sz="2800" dirty="0"/>
              <a:t>How to infer rates while accounting for discordance?</a:t>
            </a:r>
          </a:p>
        </p:txBody>
      </p:sp>
      <p:pic>
        <p:nvPicPr>
          <p:cNvPr id="7" name="Picture 6">
            <a:extLst>
              <a:ext uri="{FF2B5EF4-FFF2-40B4-BE49-F238E27FC236}">
                <a16:creationId xmlns:a16="http://schemas.microsoft.com/office/drawing/2014/main" id="{02571BAE-AF79-4EF3-AE19-6714E3BE16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830344" y="1519739"/>
            <a:ext cx="3552472" cy="2841977"/>
          </a:xfrm>
          <a:prstGeom prst="rect">
            <a:avLst/>
          </a:prstGeom>
        </p:spPr>
      </p:pic>
      <p:cxnSp>
        <p:nvCxnSpPr>
          <p:cNvPr id="17" name="Straight Arrow Connector 16">
            <a:extLst>
              <a:ext uri="{FF2B5EF4-FFF2-40B4-BE49-F238E27FC236}">
                <a16:creationId xmlns:a16="http://schemas.microsoft.com/office/drawing/2014/main" id="{585F7676-2E73-4EA7-8676-28DA836BBE1E}"/>
              </a:ext>
            </a:extLst>
          </p:cNvPr>
          <p:cNvCxnSpPr>
            <a:cxnSpLocks/>
          </p:cNvCxnSpPr>
          <p:nvPr/>
        </p:nvCxnSpPr>
        <p:spPr>
          <a:xfrm flipH="1">
            <a:off x="6063598" y="1534230"/>
            <a:ext cx="1085964" cy="0"/>
          </a:xfrm>
          <a:prstGeom prst="straightConnector1">
            <a:avLst/>
          </a:prstGeom>
          <a:ln w="3175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BB0F64B-645B-4102-9FDC-885FADBF2AC2}"/>
              </a:ext>
            </a:extLst>
          </p:cNvPr>
          <p:cNvSpPr txBox="1"/>
          <p:nvPr/>
        </p:nvSpPr>
        <p:spPr>
          <a:xfrm>
            <a:off x="5598536" y="1222872"/>
            <a:ext cx="2016087" cy="276999"/>
          </a:xfrm>
          <a:prstGeom prst="rect">
            <a:avLst/>
          </a:prstGeom>
          <a:noFill/>
        </p:spPr>
        <p:txBody>
          <a:bodyPr wrap="square" rtlCol="0">
            <a:spAutoFit/>
          </a:bodyPr>
          <a:lstStyle/>
          <a:p>
            <a:pPr algn="l"/>
            <a:r>
              <a:rPr lang="en-US" sz="1200" dirty="0">
                <a:latin typeface="Source Sans Pro" panose="020B0503030403020204" pitchFamily="34" charset="0"/>
                <a:ea typeface="Source Sans Pro" panose="020B0503030403020204" pitchFamily="34" charset="0"/>
              </a:rPr>
              <a:t>Lower rates with gene trees</a:t>
            </a:r>
            <a:endParaRPr lang="en-US" dirty="0">
              <a:latin typeface="Source Sans Pro" panose="020B0503030403020204" pitchFamily="34" charset="0"/>
              <a:ea typeface="Source Sans Pro" panose="020B0503030403020204" pitchFamily="34" charset="0"/>
            </a:endParaRPr>
          </a:p>
        </p:txBody>
      </p:sp>
      <p:sp>
        <p:nvSpPr>
          <p:cNvPr id="27" name="Rectangle: Rounded Corners 26">
            <a:extLst>
              <a:ext uri="{FF2B5EF4-FFF2-40B4-BE49-F238E27FC236}">
                <a16:creationId xmlns:a16="http://schemas.microsoft.com/office/drawing/2014/main" id="{C646B2AB-7CFB-4BF9-BB5A-5E7DDD80CC01}"/>
              </a:ext>
            </a:extLst>
          </p:cNvPr>
          <p:cNvSpPr/>
          <p:nvPr/>
        </p:nvSpPr>
        <p:spPr>
          <a:xfrm>
            <a:off x="5637605" y="1249989"/>
            <a:ext cx="1864882" cy="222763"/>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C695B55-544C-45FC-B994-9377F25388D3}"/>
              </a:ext>
            </a:extLst>
          </p:cNvPr>
          <p:cNvCxnSpPr/>
          <p:nvPr/>
        </p:nvCxnSpPr>
        <p:spPr>
          <a:xfrm>
            <a:off x="6488935" y="4256469"/>
            <a:ext cx="545335" cy="0"/>
          </a:xfrm>
          <a:prstGeom prst="line">
            <a:avLst/>
          </a:prstGeom>
          <a:ln w="15875"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7DDD07-978D-45F9-BB87-7F371A5C1323}"/>
              </a:ext>
            </a:extLst>
          </p:cNvPr>
          <p:cNvCxnSpPr>
            <a:cxnSpLocks/>
          </p:cNvCxnSpPr>
          <p:nvPr/>
        </p:nvCxnSpPr>
        <p:spPr>
          <a:xfrm flipH="1" flipV="1">
            <a:off x="5227028" y="2306913"/>
            <a:ext cx="2" cy="612559"/>
          </a:xfrm>
          <a:prstGeom prst="line">
            <a:avLst/>
          </a:prstGeom>
          <a:ln w="15875" cap="rnd">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15BE0EE0-11D4-4525-AB27-40EA71A1354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1184" y="634368"/>
            <a:ext cx="3376210" cy="3655867"/>
          </a:xfrm>
          <a:prstGeom prst="rect">
            <a:avLst/>
          </a:prstGeom>
        </p:spPr>
      </p:pic>
      <p:sp>
        <p:nvSpPr>
          <p:cNvPr id="30" name="Rectangle: Rounded Corners 29">
            <a:extLst>
              <a:ext uri="{FF2B5EF4-FFF2-40B4-BE49-F238E27FC236}">
                <a16:creationId xmlns:a16="http://schemas.microsoft.com/office/drawing/2014/main" id="{D89F2914-5EC5-4D33-B3D6-7E78A172D024}"/>
              </a:ext>
            </a:extLst>
          </p:cNvPr>
          <p:cNvSpPr/>
          <p:nvPr/>
        </p:nvSpPr>
        <p:spPr>
          <a:xfrm>
            <a:off x="1745183" y="1957063"/>
            <a:ext cx="1360714" cy="368154"/>
          </a:xfrm>
          <a:prstGeom prst="roundRect">
            <a:avLst/>
          </a:prstGeom>
          <a:solidFill>
            <a:srgbClr val="957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1" name="TextBox 30">
            <a:extLst>
              <a:ext uri="{FF2B5EF4-FFF2-40B4-BE49-F238E27FC236}">
                <a16:creationId xmlns:a16="http://schemas.microsoft.com/office/drawing/2014/main" id="{2F0BF133-DA04-4526-85D6-28F9768F9F50}"/>
              </a:ext>
            </a:extLst>
          </p:cNvPr>
          <p:cNvSpPr txBox="1"/>
          <p:nvPr/>
        </p:nvSpPr>
        <p:spPr>
          <a:xfrm>
            <a:off x="1745183" y="1955884"/>
            <a:ext cx="1360714" cy="369332"/>
          </a:xfrm>
          <a:prstGeom prst="rect">
            <a:avLst/>
          </a:prstGeom>
          <a:noFill/>
        </p:spPr>
        <p:txBody>
          <a:bodyPr wrap="square" rtlCol="0">
            <a:spAutoFit/>
          </a:bodyPr>
          <a:lstStyle/>
          <a:p>
            <a:pPr algn="l"/>
            <a:r>
              <a:rPr lang="en-US" dirty="0">
                <a:solidFill>
                  <a:schemeClr val="bg1"/>
                </a:solidFill>
                <a:latin typeface="Source Sans Pro" panose="020B0503030403020204" pitchFamily="34" charset="0"/>
                <a:ea typeface="Source Sans Pro" panose="020B0503030403020204" pitchFamily="34" charset="0"/>
              </a:rPr>
              <a:t>Species tree</a:t>
            </a:r>
          </a:p>
        </p:txBody>
      </p:sp>
      <p:sp>
        <p:nvSpPr>
          <p:cNvPr id="32" name="Rectangle: Rounded Corners 31">
            <a:extLst>
              <a:ext uri="{FF2B5EF4-FFF2-40B4-BE49-F238E27FC236}">
                <a16:creationId xmlns:a16="http://schemas.microsoft.com/office/drawing/2014/main" id="{863A36B9-D132-4888-929F-5BAF5535D5EC}"/>
              </a:ext>
            </a:extLst>
          </p:cNvPr>
          <p:cNvSpPr/>
          <p:nvPr/>
        </p:nvSpPr>
        <p:spPr>
          <a:xfrm>
            <a:off x="1745183" y="4284009"/>
            <a:ext cx="1360714" cy="36815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3" name="TextBox 32">
            <a:extLst>
              <a:ext uri="{FF2B5EF4-FFF2-40B4-BE49-F238E27FC236}">
                <a16:creationId xmlns:a16="http://schemas.microsoft.com/office/drawing/2014/main" id="{0B67F0A5-FD66-45E5-8241-B887C0CF7D77}"/>
              </a:ext>
            </a:extLst>
          </p:cNvPr>
          <p:cNvSpPr txBox="1"/>
          <p:nvPr/>
        </p:nvSpPr>
        <p:spPr>
          <a:xfrm>
            <a:off x="1745183" y="4290237"/>
            <a:ext cx="1360714" cy="369332"/>
          </a:xfrm>
          <a:prstGeom prst="rect">
            <a:avLst/>
          </a:prstGeom>
          <a:noFill/>
        </p:spPr>
        <p:txBody>
          <a:bodyPr wrap="square" rtlCol="0">
            <a:spAutoFit/>
          </a:bodyPr>
          <a:lstStyle/>
          <a:p>
            <a:pPr algn="ctr"/>
            <a:r>
              <a:rPr lang="en-US" dirty="0">
                <a:solidFill>
                  <a:schemeClr val="bg1"/>
                </a:solidFill>
                <a:latin typeface="Source Sans Pro" panose="020B0503030403020204" pitchFamily="34" charset="0"/>
                <a:ea typeface="Source Sans Pro" panose="020B0503030403020204" pitchFamily="34" charset="0"/>
              </a:rPr>
              <a:t>Gene trees</a:t>
            </a:r>
          </a:p>
        </p:txBody>
      </p:sp>
      <p:cxnSp>
        <p:nvCxnSpPr>
          <p:cNvPr id="34" name="Straight Arrow Connector 33">
            <a:extLst>
              <a:ext uri="{FF2B5EF4-FFF2-40B4-BE49-F238E27FC236}">
                <a16:creationId xmlns:a16="http://schemas.microsoft.com/office/drawing/2014/main" id="{5FFFBCFD-9BEF-4E14-B21D-258FA11FF9B6}"/>
              </a:ext>
            </a:extLst>
          </p:cNvPr>
          <p:cNvCxnSpPr>
            <a:cxnSpLocks/>
          </p:cNvCxnSpPr>
          <p:nvPr/>
        </p:nvCxnSpPr>
        <p:spPr>
          <a:xfrm rot="5400000">
            <a:off x="2789144" y="88218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35" name="Picture 34" descr="Shape, icon&#10;&#10;Description automatically generated with medium confidence">
            <a:extLst>
              <a:ext uri="{FF2B5EF4-FFF2-40B4-BE49-F238E27FC236}">
                <a16:creationId xmlns:a16="http://schemas.microsoft.com/office/drawing/2014/main" id="{9B2A8945-58E9-477F-9335-76DA6E2237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3251" y="3663815"/>
            <a:ext cx="279921" cy="315969"/>
          </a:xfrm>
          <a:prstGeom prst="rect">
            <a:avLst/>
          </a:prstGeom>
        </p:spPr>
      </p:pic>
      <p:pic>
        <p:nvPicPr>
          <p:cNvPr id="36" name="Picture 35" descr="A picture containing text, plant&#10;&#10;Description automatically generated">
            <a:extLst>
              <a:ext uri="{FF2B5EF4-FFF2-40B4-BE49-F238E27FC236}">
                <a16:creationId xmlns:a16="http://schemas.microsoft.com/office/drawing/2014/main" id="{C9638DD6-793D-43D4-989C-AF6177D76F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91470" y="3519828"/>
            <a:ext cx="279719" cy="320137"/>
          </a:xfrm>
          <a:prstGeom prst="rect">
            <a:avLst/>
          </a:prstGeom>
        </p:spPr>
      </p:pic>
      <p:pic>
        <p:nvPicPr>
          <p:cNvPr id="37" name="Picture 36" descr="A picture containing text, plant&#10;&#10;Description automatically generated">
            <a:extLst>
              <a:ext uri="{FF2B5EF4-FFF2-40B4-BE49-F238E27FC236}">
                <a16:creationId xmlns:a16="http://schemas.microsoft.com/office/drawing/2014/main" id="{73B2604B-9FD1-4CC9-B262-A2700B8BC3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240" y="2448969"/>
            <a:ext cx="279719" cy="320137"/>
          </a:xfrm>
          <a:prstGeom prst="rect">
            <a:avLst/>
          </a:prstGeom>
        </p:spPr>
      </p:pic>
      <p:pic>
        <p:nvPicPr>
          <p:cNvPr id="38" name="Picture 37" descr="A picture containing text, plant&#10;&#10;Description automatically generated">
            <a:extLst>
              <a:ext uri="{FF2B5EF4-FFF2-40B4-BE49-F238E27FC236}">
                <a16:creationId xmlns:a16="http://schemas.microsoft.com/office/drawing/2014/main" id="{B99CFE30-71B6-4EAD-BC39-DFCBCF1A43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1107" y="2467288"/>
            <a:ext cx="279719" cy="320137"/>
          </a:xfrm>
          <a:prstGeom prst="rect">
            <a:avLst/>
          </a:prstGeom>
        </p:spPr>
      </p:pic>
      <p:cxnSp>
        <p:nvCxnSpPr>
          <p:cNvPr id="39" name="Straight Arrow Connector 38">
            <a:extLst>
              <a:ext uri="{FF2B5EF4-FFF2-40B4-BE49-F238E27FC236}">
                <a16:creationId xmlns:a16="http://schemas.microsoft.com/office/drawing/2014/main" id="{8E883869-1AFD-4CC7-A306-290BD1B8AB14}"/>
              </a:ext>
            </a:extLst>
          </p:cNvPr>
          <p:cNvCxnSpPr>
            <a:cxnSpLocks/>
          </p:cNvCxnSpPr>
          <p:nvPr/>
        </p:nvCxnSpPr>
        <p:spPr>
          <a:xfrm rot="5400000">
            <a:off x="2703144" y="2592213"/>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0A1D3A9-F19F-4DAC-A7EE-3E32420AEDFB}"/>
              </a:ext>
            </a:extLst>
          </p:cNvPr>
          <p:cNvCxnSpPr>
            <a:cxnSpLocks/>
          </p:cNvCxnSpPr>
          <p:nvPr/>
        </p:nvCxnSpPr>
        <p:spPr>
          <a:xfrm rot="5400000">
            <a:off x="2147068" y="3663071"/>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A78E0E97-1B21-4593-B33A-DE6CD17C14C1}"/>
              </a:ext>
            </a:extLst>
          </p:cNvPr>
          <p:cNvCxnSpPr>
            <a:cxnSpLocks/>
          </p:cNvCxnSpPr>
          <p:nvPr/>
        </p:nvCxnSpPr>
        <p:spPr>
          <a:xfrm rot="5400000">
            <a:off x="1486370" y="2592214"/>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20F9379-7DFF-438F-A8F7-871611C84368}"/>
              </a:ext>
            </a:extLst>
          </p:cNvPr>
          <p:cNvCxnSpPr>
            <a:cxnSpLocks/>
          </p:cNvCxnSpPr>
          <p:nvPr/>
        </p:nvCxnSpPr>
        <p:spPr>
          <a:xfrm rot="5400000">
            <a:off x="3885219" y="2586387"/>
            <a:ext cx="185057" cy="168729"/>
          </a:xfrm>
          <a:prstGeom prst="straightConnector1">
            <a:avLst/>
          </a:prstGeom>
          <a:ln w="25400">
            <a:solidFill>
              <a:srgbClr val="333333"/>
            </a:solidFill>
            <a:headEnd w="sm" len="sm"/>
            <a:tailEnd type="arrow" w="sm" len="sm"/>
          </a:ln>
        </p:spPr>
        <p:style>
          <a:lnRef idx="1">
            <a:schemeClr val="dk1"/>
          </a:lnRef>
          <a:fillRef idx="0">
            <a:schemeClr val="dk1"/>
          </a:fillRef>
          <a:effectRef idx="0">
            <a:schemeClr val="dk1"/>
          </a:effectRef>
          <a:fontRef idx="minor">
            <a:schemeClr val="tx1"/>
          </a:fontRef>
        </p:style>
      </p:cxnSp>
      <p:pic>
        <p:nvPicPr>
          <p:cNvPr id="43" name="Picture 42" descr="A picture containing text, plant&#10;&#10;Description automatically generated">
            <a:extLst>
              <a:ext uri="{FF2B5EF4-FFF2-40B4-BE49-F238E27FC236}">
                <a16:creationId xmlns:a16="http://schemas.microsoft.com/office/drawing/2014/main" id="{8038D23E-BEB9-407B-8102-0C8649C6AA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7394" y="2441300"/>
            <a:ext cx="279719" cy="320137"/>
          </a:xfrm>
          <a:prstGeom prst="rect">
            <a:avLst/>
          </a:prstGeom>
        </p:spPr>
      </p:pic>
    </p:spTree>
    <p:extLst>
      <p:ext uri="{BB962C8B-B14F-4D97-AF65-F5344CB8AC3E}">
        <p14:creationId xmlns:p14="http://schemas.microsoft.com/office/powerpoint/2010/main" val="1367115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8508"/>
            <a:ext cx="5143500" cy="5108226"/>
          </a:xfrm>
          <a:prstGeom prst="rect">
            <a:avLst/>
          </a:prstGeom>
        </p:spPr>
      </p:pic>
      <p:sp>
        <p:nvSpPr>
          <p:cNvPr id="2" name="TextBox 1">
            <a:extLst>
              <a:ext uri="{FF2B5EF4-FFF2-40B4-BE49-F238E27FC236}">
                <a16:creationId xmlns:a16="http://schemas.microsoft.com/office/drawing/2014/main" id="{8603E858-4176-4B99-A40A-96B115374908}"/>
              </a:ext>
            </a:extLst>
          </p:cNvPr>
          <p:cNvSpPr txBox="1"/>
          <p:nvPr/>
        </p:nvSpPr>
        <p:spPr>
          <a:xfrm>
            <a:off x="5199961" y="977571"/>
            <a:ext cx="3944039" cy="3170099"/>
          </a:xfrm>
          <a:prstGeom prst="rect">
            <a:avLst/>
          </a:prstGeom>
          <a:noFill/>
        </p:spPr>
        <p:txBody>
          <a:bodyPr wrap="square" rtlCol="0">
            <a:spAutoFit/>
          </a:bodyPr>
          <a:lstStyle/>
          <a:p>
            <a:pPr marL="342900" indent="-342900" algn="l">
              <a:buFont typeface="+mj-lt"/>
              <a:buAutoNum type="arabicPeriod"/>
            </a:pPr>
            <a:r>
              <a:rPr lang="en-US" sz="2000" dirty="0">
                <a:latin typeface="Source Sans Pro" panose="020B0503030403020204" pitchFamily="34" charset="0"/>
                <a:ea typeface="Source Sans Pro" panose="020B0503030403020204" pitchFamily="34" charset="0"/>
              </a:rPr>
              <a:t>How do substitution rates vary across lineages?</a:t>
            </a:r>
          </a:p>
          <a:p>
            <a:pPr marL="342900" indent="-342900" algn="l">
              <a:buFont typeface="+mj-lt"/>
              <a:buAutoNum type="arabicPeriod"/>
            </a:pPr>
            <a:endParaRPr lang="en-US" sz="2000" dirty="0">
              <a:latin typeface="Source Sans Pro" panose="020B0503030403020204" pitchFamily="34" charset="0"/>
              <a:ea typeface="Source Sans Pro" panose="020B0503030403020204" pitchFamily="34" charset="0"/>
            </a:endParaRPr>
          </a:p>
          <a:p>
            <a:pPr marL="342900" indent="-342900" algn="l">
              <a:buFont typeface="+mj-lt"/>
              <a:buAutoNum type="arabicPeriod"/>
            </a:pPr>
            <a:r>
              <a:rPr lang="en-US" sz="2000" dirty="0">
                <a:latin typeface="Source Sans Pro" panose="020B0503030403020204" pitchFamily="34" charset="0"/>
                <a:ea typeface="Source Sans Pro" panose="020B0503030403020204" pitchFamily="34" charset="0"/>
              </a:rPr>
              <a:t>Do lineages descending from colonization experience faster rates?</a:t>
            </a:r>
          </a:p>
          <a:p>
            <a:pPr marL="342900" indent="-342900" algn="l">
              <a:buFont typeface="+mj-lt"/>
              <a:buAutoNum type="arabicPeriod"/>
            </a:pPr>
            <a:endParaRPr lang="en-US" sz="2000" dirty="0">
              <a:latin typeface="Source Sans Pro" panose="020B0503030403020204" pitchFamily="34" charset="0"/>
              <a:ea typeface="Source Sans Pro" panose="020B0503030403020204" pitchFamily="34" charset="0"/>
            </a:endParaRPr>
          </a:p>
          <a:p>
            <a:pPr marL="342900" indent="-342900" algn="l">
              <a:buFont typeface="+mj-lt"/>
              <a:buAutoNum type="arabicPeriod"/>
            </a:pPr>
            <a:r>
              <a:rPr lang="en-US" sz="2000" dirty="0">
                <a:latin typeface="Source Sans Pro" panose="020B0503030403020204" pitchFamily="34" charset="0"/>
                <a:ea typeface="Source Sans Pro" panose="020B0503030403020204" pitchFamily="34" charset="0"/>
              </a:rPr>
              <a:t>Do genes relating to certain phenotypes experience faster rates?</a:t>
            </a:r>
          </a:p>
        </p:txBody>
      </p:sp>
    </p:spTree>
    <p:extLst>
      <p:ext uri="{BB962C8B-B14F-4D97-AF65-F5344CB8AC3E}">
        <p14:creationId xmlns:p14="http://schemas.microsoft.com/office/powerpoint/2010/main" val="27057940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92BBA8-80E9-4B1D-BEC5-90BC7A85C9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823"/>
            <a:ext cx="5143500" cy="5143500"/>
          </a:xfrm>
          <a:prstGeom prst="rect">
            <a:avLst/>
          </a:prstGeom>
        </p:spPr>
      </p:pic>
      <p:pic>
        <p:nvPicPr>
          <p:cNvPr id="9" name="Picture 8">
            <a:extLst>
              <a:ext uri="{FF2B5EF4-FFF2-40B4-BE49-F238E27FC236}">
                <a16:creationId xmlns:a16="http://schemas.microsoft.com/office/drawing/2014/main" id="{8FD100AB-CA8C-4385-A69D-2D5FE21D970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942481" y="3551725"/>
            <a:ext cx="3831029" cy="1532412"/>
          </a:xfrm>
          <a:prstGeom prst="rect">
            <a:avLst/>
          </a:prstGeom>
        </p:spPr>
      </p:pic>
      <p:pic>
        <p:nvPicPr>
          <p:cNvPr id="10" name="Picture 9">
            <a:extLst>
              <a:ext uri="{FF2B5EF4-FFF2-40B4-BE49-F238E27FC236}">
                <a16:creationId xmlns:a16="http://schemas.microsoft.com/office/drawing/2014/main" id="{3042706A-CA6A-4AEA-8CA5-50EA402A3E4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942480" y="2313607"/>
            <a:ext cx="3831029" cy="1532411"/>
          </a:xfrm>
          <a:prstGeom prst="rect">
            <a:avLst/>
          </a:prstGeom>
        </p:spPr>
      </p:pic>
      <p:pic>
        <p:nvPicPr>
          <p:cNvPr id="11" name="Picture 10">
            <a:extLst>
              <a:ext uri="{FF2B5EF4-FFF2-40B4-BE49-F238E27FC236}">
                <a16:creationId xmlns:a16="http://schemas.microsoft.com/office/drawing/2014/main" id="{D4E636DB-AE3C-4DEC-B196-38E559675BE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942480" y="1075488"/>
            <a:ext cx="3831026" cy="1532411"/>
          </a:xfrm>
          <a:prstGeom prst="rect">
            <a:avLst/>
          </a:prstGeom>
        </p:spPr>
      </p:pic>
      <p:sp>
        <p:nvSpPr>
          <p:cNvPr id="2" name="Title 1">
            <a:extLst>
              <a:ext uri="{FF2B5EF4-FFF2-40B4-BE49-F238E27FC236}">
                <a16:creationId xmlns:a16="http://schemas.microsoft.com/office/drawing/2014/main" id="{846A1510-9AE1-49EB-8D43-4C5F13B124BF}"/>
              </a:ext>
            </a:extLst>
          </p:cNvPr>
          <p:cNvSpPr>
            <a:spLocks noGrp="1"/>
          </p:cNvSpPr>
          <p:nvPr>
            <p:ph type="title"/>
          </p:nvPr>
        </p:nvSpPr>
        <p:spPr>
          <a:xfrm>
            <a:off x="3819526" y="34529"/>
            <a:ext cx="5143500" cy="857250"/>
          </a:xfrm>
        </p:spPr>
        <p:txBody>
          <a:bodyPr>
            <a:noAutofit/>
          </a:bodyPr>
          <a:lstStyle/>
          <a:p>
            <a:r>
              <a:rPr lang="en-US" sz="2400" dirty="0"/>
              <a:t>Little variation in average substitution rates across the rodent phylogeny</a:t>
            </a:r>
          </a:p>
        </p:txBody>
      </p:sp>
    </p:spTree>
    <p:extLst>
      <p:ext uri="{BB962C8B-B14F-4D97-AF65-F5344CB8AC3E}">
        <p14:creationId xmlns:p14="http://schemas.microsoft.com/office/powerpoint/2010/main" val="24367599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Tree>
    <p:extLst>
      <p:ext uri="{BB962C8B-B14F-4D97-AF65-F5344CB8AC3E}">
        <p14:creationId xmlns:p14="http://schemas.microsoft.com/office/powerpoint/2010/main" val="742612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Tree>
    <p:extLst>
      <p:ext uri="{BB962C8B-B14F-4D97-AF65-F5344CB8AC3E}">
        <p14:creationId xmlns:p14="http://schemas.microsoft.com/office/powerpoint/2010/main" val="9556704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17" name="Picture 16">
            <a:extLst>
              <a:ext uri="{FF2B5EF4-FFF2-40B4-BE49-F238E27FC236}">
                <a16:creationId xmlns:a16="http://schemas.microsoft.com/office/drawing/2014/main" id="{9E6CFDA1-4345-4390-AACD-CD51D72D6D25}"/>
              </a:ext>
            </a:extLst>
          </p:cNvPr>
          <p:cNvPicPr>
            <a:picLocks noChangeAspect="1"/>
          </p:cNvPicPr>
          <p:nvPr/>
        </p:nvPicPr>
        <p:blipFill>
          <a:blip r:embed="rId5"/>
          <a:stretch>
            <a:fillRect/>
          </a:stretch>
        </p:blipFill>
        <p:spPr>
          <a:xfrm>
            <a:off x="1129028" y="3896406"/>
            <a:ext cx="3404875" cy="462838"/>
          </a:xfrm>
          <a:prstGeom prst="rect">
            <a:avLst/>
          </a:prstGeom>
        </p:spPr>
      </p:pic>
      <p:sp>
        <p:nvSpPr>
          <p:cNvPr id="18" name="TextBox 17">
            <a:extLst>
              <a:ext uri="{FF2B5EF4-FFF2-40B4-BE49-F238E27FC236}">
                <a16:creationId xmlns:a16="http://schemas.microsoft.com/office/drawing/2014/main" id="{9DBB5270-8BC6-4D36-BBDE-3DBD3FF8351B}"/>
              </a:ext>
            </a:extLst>
          </p:cNvPr>
          <p:cNvSpPr txBox="1"/>
          <p:nvPr/>
        </p:nvSpPr>
        <p:spPr>
          <a:xfrm>
            <a:off x="1090928" y="4312562"/>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Sun et al.</a:t>
            </a:r>
          </a:p>
        </p:txBody>
      </p:sp>
      <p:sp>
        <p:nvSpPr>
          <p:cNvPr id="20" name="TextBox 19">
            <a:extLst>
              <a:ext uri="{FF2B5EF4-FFF2-40B4-BE49-F238E27FC236}">
                <a16:creationId xmlns:a16="http://schemas.microsoft.com/office/drawing/2014/main" id="{7F1A0486-4BD9-4BAB-BCEE-BA0EB4EB5228}"/>
              </a:ext>
            </a:extLst>
          </p:cNvPr>
          <p:cNvSpPr txBox="1"/>
          <p:nvPr/>
        </p:nvSpPr>
        <p:spPr>
          <a:xfrm>
            <a:off x="4969328" y="3712326"/>
            <a:ext cx="3447398" cy="1015663"/>
          </a:xfrm>
          <a:prstGeom prst="rect">
            <a:avLst/>
          </a:prstGeom>
          <a:noFill/>
        </p:spPr>
        <p:txBody>
          <a:bodyPr wrap="square">
            <a:spAutoFit/>
          </a:bodyPr>
          <a:lstStyle/>
          <a:p>
            <a:pPr algn="just"/>
            <a:r>
              <a:rPr lang="en-US" sz="1200" dirty="0">
                <a:effectLst/>
                <a:latin typeface="Times New Roman" panose="02020603050405020304" pitchFamily="18" charset="0"/>
                <a:cs typeface="Times New Roman" panose="02020603050405020304" pitchFamily="18" charset="0"/>
              </a:rPr>
              <a:t>“However, inspecting the gene trees reveals extreme levels of discordance: none of their topologies matches the topology of the tree inferred from concatenation, and nearly every gene tree has a unique topology.”</a:t>
            </a:r>
            <a:endParaRPr lang="en-US" sz="1200" dirty="0">
              <a:latin typeface="Times New Roman" panose="02020603050405020304" pitchFamily="18" charset="0"/>
              <a:cs typeface="Times New Roman" panose="02020603050405020304" pitchFamily="18" charset="0"/>
            </a:endParaRPr>
          </a:p>
        </p:txBody>
      </p:sp>
      <p:pic>
        <p:nvPicPr>
          <p:cNvPr id="22" name="Picture 21" descr="Shape&#10;&#10;Description automatically generated with medium confidence">
            <a:extLst>
              <a:ext uri="{FF2B5EF4-FFF2-40B4-BE49-F238E27FC236}">
                <a16:creationId xmlns:a16="http://schemas.microsoft.com/office/drawing/2014/main" id="{73D98A34-9823-4183-9325-B300B32786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700000" flipH="1">
            <a:off x="279494" y="3984206"/>
            <a:ext cx="641679" cy="5000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Tree>
    <p:extLst>
      <p:ext uri="{BB962C8B-B14F-4D97-AF65-F5344CB8AC3E}">
        <p14:creationId xmlns:p14="http://schemas.microsoft.com/office/powerpoint/2010/main" val="30186574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17" name="Picture 16">
            <a:extLst>
              <a:ext uri="{FF2B5EF4-FFF2-40B4-BE49-F238E27FC236}">
                <a16:creationId xmlns:a16="http://schemas.microsoft.com/office/drawing/2014/main" id="{9E6CFDA1-4345-4390-AACD-CD51D72D6D25}"/>
              </a:ext>
            </a:extLst>
          </p:cNvPr>
          <p:cNvPicPr>
            <a:picLocks noChangeAspect="1"/>
          </p:cNvPicPr>
          <p:nvPr/>
        </p:nvPicPr>
        <p:blipFill>
          <a:blip r:embed="rId5"/>
          <a:stretch>
            <a:fillRect/>
          </a:stretch>
        </p:blipFill>
        <p:spPr>
          <a:xfrm>
            <a:off x="1129028" y="3896406"/>
            <a:ext cx="3404875" cy="462838"/>
          </a:xfrm>
          <a:prstGeom prst="rect">
            <a:avLst/>
          </a:prstGeom>
        </p:spPr>
      </p:pic>
      <p:sp>
        <p:nvSpPr>
          <p:cNvPr id="18" name="TextBox 17">
            <a:extLst>
              <a:ext uri="{FF2B5EF4-FFF2-40B4-BE49-F238E27FC236}">
                <a16:creationId xmlns:a16="http://schemas.microsoft.com/office/drawing/2014/main" id="{9DBB5270-8BC6-4D36-BBDE-3DBD3FF8351B}"/>
              </a:ext>
            </a:extLst>
          </p:cNvPr>
          <p:cNvSpPr txBox="1"/>
          <p:nvPr/>
        </p:nvSpPr>
        <p:spPr>
          <a:xfrm>
            <a:off x="1090928" y="4312562"/>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Sun et al.</a:t>
            </a:r>
          </a:p>
        </p:txBody>
      </p:sp>
      <p:sp>
        <p:nvSpPr>
          <p:cNvPr id="20" name="TextBox 19">
            <a:extLst>
              <a:ext uri="{FF2B5EF4-FFF2-40B4-BE49-F238E27FC236}">
                <a16:creationId xmlns:a16="http://schemas.microsoft.com/office/drawing/2014/main" id="{7F1A0486-4BD9-4BAB-BCEE-BA0EB4EB5228}"/>
              </a:ext>
            </a:extLst>
          </p:cNvPr>
          <p:cNvSpPr txBox="1"/>
          <p:nvPr/>
        </p:nvSpPr>
        <p:spPr>
          <a:xfrm>
            <a:off x="4969328" y="3712326"/>
            <a:ext cx="3447398" cy="1015663"/>
          </a:xfrm>
          <a:prstGeom prst="rect">
            <a:avLst/>
          </a:prstGeom>
          <a:noFill/>
        </p:spPr>
        <p:txBody>
          <a:bodyPr wrap="square">
            <a:spAutoFit/>
          </a:bodyPr>
          <a:lstStyle/>
          <a:p>
            <a:pPr algn="just"/>
            <a:r>
              <a:rPr lang="en-US" sz="1200" dirty="0">
                <a:effectLst/>
                <a:latin typeface="Times New Roman" panose="02020603050405020304" pitchFamily="18" charset="0"/>
                <a:cs typeface="Times New Roman" panose="02020603050405020304" pitchFamily="18" charset="0"/>
              </a:rPr>
              <a:t>“However, inspecting the gene trees reveals extreme levels of discordance: none of their topologies matches the topology of the tree inferred from concatenation, and nearly every gene tree has a unique topology.”</a:t>
            </a:r>
            <a:endParaRPr lang="en-US" sz="1200" dirty="0">
              <a:latin typeface="Times New Roman" panose="02020603050405020304" pitchFamily="18" charset="0"/>
              <a:cs typeface="Times New Roman" panose="02020603050405020304" pitchFamily="18" charset="0"/>
            </a:endParaRPr>
          </a:p>
        </p:txBody>
      </p:sp>
      <p:pic>
        <p:nvPicPr>
          <p:cNvPr id="22" name="Picture 21" descr="Shape&#10;&#10;Description automatically generated with medium confidence">
            <a:extLst>
              <a:ext uri="{FF2B5EF4-FFF2-40B4-BE49-F238E27FC236}">
                <a16:creationId xmlns:a16="http://schemas.microsoft.com/office/drawing/2014/main" id="{73D98A34-9823-4183-9325-B300B32786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700000" flipH="1">
            <a:off x="279494" y="3984206"/>
            <a:ext cx="641679" cy="5000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
        <p:nvSpPr>
          <p:cNvPr id="3" name="Rectangle 2">
            <a:extLst>
              <a:ext uri="{FF2B5EF4-FFF2-40B4-BE49-F238E27FC236}">
                <a16:creationId xmlns:a16="http://schemas.microsoft.com/office/drawing/2014/main" id="{9E9201F8-699E-430B-85AD-4D0A0F5626B0}"/>
              </a:ext>
            </a:extLst>
          </p:cNvPr>
          <p:cNvSpPr/>
          <p:nvPr/>
        </p:nvSpPr>
        <p:spPr>
          <a:xfrm>
            <a:off x="0" y="963386"/>
            <a:ext cx="9144000" cy="131636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9FC455-5292-48DA-9172-4B21E15EEAA4}"/>
              </a:ext>
            </a:extLst>
          </p:cNvPr>
          <p:cNvSpPr/>
          <p:nvPr/>
        </p:nvSpPr>
        <p:spPr>
          <a:xfrm>
            <a:off x="0" y="3495850"/>
            <a:ext cx="9144000" cy="1647649"/>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7144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6193-DEE5-4B29-8A8C-C5206FD8FF10}"/>
              </a:ext>
            </a:extLst>
          </p:cNvPr>
          <p:cNvSpPr>
            <a:spLocks noGrp="1"/>
          </p:cNvSpPr>
          <p:nvPr>
            <p:ph type="title"/>
          </p:nvPr>
        </p:nvSpPr>
        <p:spPr>
          <a:xfrm>
            <a:off x="222422" y="114751"/>
            <a:ext cx="8292928" cy="994172"/>
          </a:xfrm>
        </p:spPr>
        <p:txBody>
          <a:bodyPr>
            <a:normAutofit/>
          </a:bodyPr>
          <a:lstStyle/>
          <a:p>
            <a:r>
              <a:rPr lang="en-US" dirty="0"/>
              <a:t>Discordance is common</a:t>
            </a:r>
          </a:p>
        </p:txBody>
      </p:sp>
      <p:pic>
        <p:nvPicPr>
          <p:cNvPr id="7" name="Picture 6">
            <a:extLst>
              <a:ext uri="{FF2B5EF4-FFF2-40B4-BE49-F238E27FC236}">
                <a16:creationId xmlns:a16="http://schemas.microsoft.com/office/drawing/2014/main" id="{F9143C25-2D02-4BCB-923C-6C37ED4C0114}"/>
              </a:ext>
            </a:extLst>
          </p:cNvPr>
          <p:cNvPicPr>
            <a:picLocks noChangeAspect="1"/>
          </p:cNvPicPr>
          <p:nvPr/>
        </p:nvPicPr>
        <p:blipFill>
          <a:blip r:embed="rId3"/>
          <a:stretch>
            <a:fillRect/>
          </a:stretch>
        </p:blipFill>
        <p:spPr>
          <a:xfrm>
            <a:off x="1129028" y="1167162"/>
            <a:ext cx="3006499" cy="715833"/>
          </a:xfrm>
          <a:prstGeom prst="rect">
            <a:avLst/>
          </a:prstGeom>
        </p:spPr>
      </p:pic>
      <p:sp>
        <p:nvSpPr>
          <p:cNvPr id="9" name="TextBox 8">
            <a:extLst>
              <a:ext uri="{FF2B5EF4-FFF2-40B4-BE49-F238E27FC236}">
                <a16:creationId xmlns:a16="http://schemas.microsoft.com/office/drawing/2014/main" id="{BE48F9F8-A415-4EBD-96DF-FA1A7235F097}"/>
              </a:ext>
            </a:extLst>
          </p:cNvPr>
          <p:cNvSpPr txBox="1"/>
          <p:nvPr/>
        </p:nvSpPr>
        <p:spPr>
          <a:xfrm>
            <a:off x="4969329" y="1167162"/>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“No single intron, exon, or UCE locus from our TENT data set had an estimated topology identical to the </a:t>
            </a:r>
            <a:r>
              <a:rPr lang="en-US" sz="1400" dirty="0" err="1">
                <a:effectLst/>
                <a:latin typeface="Times New Roman" panose="02020603050405020304" pitchFamily="18" charset="0"/>
              </a:rPr>
              <a:t>ExaML</a:t>
            </a:r>
            <a:r>
              <a:rPr lang="en-US" sz="1400" dirty="0">
                <a:effectLst/>
                <a:latin typeface="Times New Roman" panose="02020603050405020304" pitchFamily="18" charset="0"/>
              </a:rPr>
              <a:t> TENT or MP-EST* TENT” </a:t>
            </a:r>
            <a:endParaRPr lang="en-US" sz="1400" dirty="0"/>
          </a:p>
        </p:txBody>
      </p:sp>
      <p:pic>
        <p:nvPicPr>
          <p:cNvPr id="11" name="Picture 10">
            <a:extLst>
              <a:ext uri="{FF2B5EF4-FFF2-40B4-BE49-F238E27FC236}">
                <a16:creationId xmlns:a16="http://schemas.microsoft.com/office/drawing/2014/main" id="{3E89F56E-6EAF-4D49-BDC2-A8C4D6FD21F0}"/>
              </a:ext>
            </a:extLst>
          </p:cNvPr>
          <p:cNvPicPr>
            <a:picLocks noChangeAspect="1"/>
          </p:cNvPicPr>
          <p:nvPr/>
        </p:nvPicPr>
        <p:blipFill>
          <a:blip r:embed="rId4"/>
          <a:stretch>
            <a:fillRect/>
          </a:stretch>
        </p:blipFill>
        <p:spPr>
          <a:xfrm>
            <a:off x="1129028" y="2555046"/>
            <a:ext cx="3354161" cy="665508"/>
          </a:xfrm>
          <a:prstGeom prst="rect">
            <a:avLst/>
          </a:prstGeom>
        </p:spPr>
      </p:pic>
      <p:sp>
        <p:nvSpPr>
          <p:cNvPr id="13" name="TextBox 12">
            <a:extLst>
              <a:ext uri="{FF2B5EF4-FFF2-40B4-BE49-F238E27FC236}">
                <a16:creationId xmlns:a16="http://schemas.microsoft.com/office/drawing/2014/main" id="{1DA2335A-4139-461A-A9AD-EEEC6A498027}"/>
              </a:ext>
            </a:extLst>
          </p:cNvPr>
          <p:cNvSpPr txBox="1"/>
          <p:nvPr/>
        </p:nvSpPr>
        <p:spPr>
          <a:xfrm>
            <a:off x="1079979" y="1856845"/>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Jarvis et al.</a:t>
            </a:r>
          </a:p>
        </p:txBody>
      </p:sp>
      <p:sp>
        <p:nvSpPr>
          <p:cNvPr id="15" name="TextBox 14">
            <a:extLst>
              <a:ext uri="{FF2B5EF4-FFF2-40B4-BE49-F238E27FC236}">
                <a16:creationId xmlns:a16="http://schemas.microsoft.com/office/drawing/2014/main" id="{AD21A6F8-B29C-4A62-A19F-67B0D923333C}"/>
              </a:ext>
            </a:extLst>
          </p:cNvPr>
          <p:cNvSpPr txBox="1"/>
          <p:nvPr/>
        </p:nvSpPr>
        <p:spPr>
          <a:xfrm>
            <a:off x="4969328" y="2439744"/>
            <a:ext cx="3447397" cy="954107"/>
          </a:xfrm>
          <a:prstGeom prst="rect">
            <a:avLst/>
          </a:prstGeom>
          <a:noFill/>
        </p:spPr>
        <p:txBody>
          <a:bodyPr wrap="square">
            <a:spAutoFit/>
          </a:bodyPr>
          <a:lstStyle/>
          <a:p>
            <a:pPr algn="just"/>
            <a:r>
              <a:rPr lang="en-US" sz="1400" dirty="0">
                <a:effectLst/>
                <a:latin typeface="Times New Roman" panose="02020603050405020304" pitchFamily="18" charset="0"/>
              </a:rPr>
              <a:t>“Among the 2,745 trees generated from nonoverlapping 100 kb segments of the genome, we inferred 2,743 different topologies”</a:t>
            </a:r>
            <a:endParaRPr lang="en-US" sz="1400" dirty="0"/>
          </a:p>
        </p:txBody>
      </p:sp>
      <p:pic>
        <p:nvPicPr>
          <p:cNvPr id="17" name="Picture 16">
            <a:extLst>
              <a:ext uri="{FF2B5EF4-FFF2-40B4-BE49-F238E27FC236}">
                <a16:creationId xmlns:a16="http://schemas.microsoft.com/office/drawing/2014/main" id="{9E6CFDA1-4345-4390-AACD-CD51D72D6D25}"/>
              </a:ext>
            </a:extLst>
          </p:cNvPr>
          <p:cNvPicPr>
            <a:picLocks noChangeAspect="1"/>
          </p:cNvPicPr>
          <p:nvPr/>
        </p:nvPicPr>
        <p:blipFill>
          <a:blip r:embed="rId5"/>
          <a:stretch>
            <a:fillRect/>
          </a:stretch>
        </p:blipFill>
        <p:spPr>
          <a:xfrm>
            <a:off x="1129028" y="3896406"/>
            <a:ext cx="3404875" cy="462838"/>
          </a:xfrm>
          <a:prstGeom prst="rect">
            <a:avLst/>
          </a:prstGeom>
        </p:spPr>
      </p:pic>
      <p:sp>
        <p:nvSpPr>
          <p:cNvPr id="18" name="TextBox 17">
            <a:extLst>
              <a:ext uri="{FF2B5EF4-FFF2-40B4-BE49-F238E27FC236}">
                <a16:creationId xmlns:a16="http://schemas.microsoft.com/office/drawing/2014/main" id="{9DBB5270-8BC6-4D36-BBDE-3DBD3FF8351B}"/>
              </a:ext>
            </a:extLst>
          </p:cNvPr>
          <p:cNvSpPr txBox="1"/>
          <p:nvPr/>
        </p:nvSpPr>
        <p:spPr>
          <a:xfrm>
            <a:off x="1090928" y="4312562"/>
            <a:ext cx="2113005" cy="246221"/>
          </a:xfrm>
          <a:prstGeom prst="rect">
            <a:avLst/>
          </a:prstGeom>
          <a:noFill/>
        </p:spPr>
        <p:txBody>
          <a:bodyPr wrap="square" rtlCol="0">
            <a:spAutoFit/>
          </a:bodyPr>
          <a:lstStyle/>
          <a:p>
            <a:pPr defTabSz="914400"/>
            <a:r>
              <a:rPr lang="en-US" sz="1000" i="1" dirty="0">
                <a:solidFill>
                  <a:srgbClr val="333333"/>
                </a:solidFill>
                <a:latin typeface="Calibri" panose="020F0502020204030204"/>
              </a:rPr>
              <a:t>Sun et al.</a:t>
            </a:r>
          </a:p>
        </p:txBody>
      </p:sp>
      <p:sp>
        <p:nvSpPr>
          <p:cNvPr id="20" name="TextBox 19">
            <a:extLst>
              <a:ext uri="{FF2B5EF4-FFF2-40B4-BE49-F238E27FC236}">
                <a16:creationId xmlns:a16="http://schemas.microsoft.com/office/drawing/2014/main" id="{7F1A0486-4BD9-4BAB-BCEE-BA0EB4EB5228}"/>
              </a:ext>
            </a:extLst>
          </p:cNvPr>
          <p:cNvSpPr txBox="1"/>
          <p:nvPr/>
        </p:nvSpPr>
        <p:spPr>
          <a:xfrm>
            <a:off x="4969328" y="3712326"/>
            <a:ext cx="3447398" cy="1015663"/>
          </a:xfrm>
          <a:prstGeom prst="rect">
            <a:avLst/>
          </a:prstGeom>
          <a:noFill/>
        </p:spPr>
        <p:txBody>
          <a:bodyPr wrap="square">
            <a:spAutoFit/>
          </a:bodyPr>
          <a:lstStyle/>
          <a:p>
            <a:pPr algn="just"/>
            <a:r>
              <a:rPr lang="en-US" sz="1200" dirty="0">
                <a:effectLst/>
                <a:latin typeface="Times New Roman" panose="02020603050405020304" pitchFamily="18" charset="0"/>
                <a:cs typeface="Times New Roman" panose="02020603050405020304" pitchFamily="18" charset="0"/>
              </a:rPr>
              <a:t>“However, inspecting the gene trees reveals extreme levels of discordance: none of their topologies matches the topology of the tree inferred from concatenation, and nearly every gene tree has a unique topology.”</a:t>
            </a:r>
            <a:endParaRPr lang="en-US" sz="1200" dirty="0">
              <a:latin typeface="Times New Roman" panose="02020603050405020304" pitchFamily="18" charset="0"/>
              <a:cs typeface="Times New Roman" panose="02020603050405020304" pitchFamily="18" charset="0"/>
            </a:endParaRPr>
          </a:p>
        </p:txBody>
      </p:sp>
      <p:pic>
        <p:nvPicPr>
          <p:cNvPr id="22" name="Picture 21" descr="Shape&#10;&#10;Description automatically generated with medium confidence">
            <a:extLst>
              <a:ext uri="{FF2B5EF4-FFF2-40B4-BE49-F238E27FC236}">
                <a16:creationId xmlns:a16="http://schemas.microsoft.com/office/drawing/2014/main" id="{73D98A34-9823-4183-9325-B300B32786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700000" flipH="1">
            <a:off x="279494" y="3984206"/>
            <a:ext cx="641679" cy="5000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6EF95A62-08FC-42A9-93BB-D39728E3A17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7035" y="2479289"/>
            <a:ext cx="526596" cy="817022"/>
          </a:xfrm>
          <a:prstGeom prst="rect">
            <a:avLst/>
          </a:prstGeom>
        </p:spPr>
      </p:pic>
      <p:pic>
        <p:nvPicPr>
          <p:cNvPr id="26" name="Picture 25">
            <a:extLst>
              <a:ext uri="{FF2B5EF4-FFF2-40B4-BE49-F238E27FC236}">
                <a16:creationId xmlns:a16="http://schemas.microsoft.com/office/drawing/2014/main" id="{84A99130-5D1D-4E71-954A-0044D86C66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51573" y="1167162"/>
            <a:ext cx="623380" cy="725387"/>
          </a:xfrm>
          <a:prstGeom prst="rect">
            <a:avLst/>
          </a:prstGeom>
        </p:spPr>
      </p:pic>
      <p:sp>
        <p:nvSpPr>
          <p:cNvPr id="3" name="Rectangle 2">
            <a:extLst>
              <a:ext uri="{FF2B5EF4-FFF2-40B4-BE49-F238E27FC236}">
                <a16:creationId xmlns:a16="http://schemas.microsoft.com/office/drawing/2014/main" id="{9E9201F8-699E-430B-85AD-4D0A0F5626B0}"/>
              </a:ext>
            </a:extLst>
          </p:cNvPr>
          <p:cNvSpPr/>
          <p:nvPr/>
        </p:nvSpPr>
        <p:spPr>
          <a:xfrm>
            <a:off x="0" y="963386"/>
            <a:ext cx="9144000" cy="131636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9FC455-5292-48DA-9172-4B21E15EEAA4}"/>
              </a:ext>
            </a:extLst>
          </p:cNvPr>
          <p:cNvSpPr/>
          <p:nvPr/>
        </p:nvSpPr>
        <p:spPr>
          <a:xfrm>
            <a:off x="0" y="3495850"/>
            <a:ext cx="9144000" cy="1647649"/>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214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50A7-9051-46F5-9C8A-8F67F4C5287A}"/>
              </a:ext>
            </a:extLst>
          </p:cNvPr>
          <p:cNvSpPr>
            <a:spLocks noGrp="1"/>
          </p:cNvSpPr>
          <p:nvPr>
            <p:ph type="title"/>
          </p:nvPr>
        </p:nvSpPr>
        <p:spPr>
          <a:xfrm>
            <a:off x="219075" y="149332"/>
            <a:ext cx="8743950" cy="857250"/>
          </a:xfrm>
        </p:spPr>
        <p:txBody>
          <a:bodyPr>
            <a:normAutofit fontScale="90000"/>
          </a:bodyPr>
          <a:lstStyle/>
          <a:p>
            <a:r>
              <a:rPr lang="en-US" dirty="0"/>
              <a:t>Discordance causes spurious inferences of selection</a:t>
            </a:r>
          </a:p>
        </p:txBody>
      </p:sp>
      <p:pic>
        <p:nvPicPr>
          <p:cNvPr id="5" name="Picture 4">
            <a:extLst>
              <a:ext uri="{FF2B5EF4-FFF2-40B4-BE49-F238E27FC236}">
                <a16:creationId xmlns:a16="http://schemas.microsoft.com/office/drawing/2014/main" id="{DCD0F7D7-174A-486E-B105-0E9BF285EBC0}"/>
              </a:ext>
            </a:extLst>
          </p:cNvPr>
          <p:cNvPicPr>
            <a:picLocks noChangeAspect="1"/>
          </p:cNvPicPr>
          <p:nvPr/>
        </p:nvPicPr>
        <p:blipFill>
          <a:blip r:embed="rId3"/>
          <a:stretch>
            <a:fillRect/>
          </a:stretch>
        </p:blipFill>
        <p:spPr>
          <a:xfrm>
            <a:off x="3540313" y="1116514"/>
            <a:ext cx="4954187" cy="3373179"/>
          </a:xfrm>
          <a:prstGeom prst="rect">
            <a:avLst/>
          </a:prstGeom>
        </p:spPr>
      </p:pic>
      <p:grpSp>
        <p:nvGrpSpPr>
          <p:cNvPr id="4" name="Group 3">
            <a:extLst>
              <a:ext uri="{FF2B5EF4-FFF2-40B4-BE49-F238E27FC236}">
                <a16:creationId xmlns:a16="http://schemas.microsoft.com/office/drawing/2014/main" id="{5CD9E293-1C19-43A8-89A3-332D72BB2679}"/>
              </a:ext>
            </a:extLst>
          </p:cNvPr>
          <p:cNvGrpSpPr/>
          <p:nvPr/>
        </p:nvGrpSpPr>
        <p:grpSpPr>
          <a:xfrm>
            <a:off x="357867" y="2027638"/>
            <a:ext cx="2969228" cy="1086060"/>
            <a:chOff x="19357095" y="3118655"/>
            <a:chExt cx="9318182" cy="1448080"/>
          </a:xfrm>
          <a:solidFill>
            <a:schemeClr val="accent4">
              <a:lumMod val="75000"/>
            </a:schemeClr>
          </a:solidFill>
        </p:grpSpPr>
        <p:sp>
          <p:nvSpPr>
            <p:cNvPr id="6" name="Rectangle: Rounded Corners 5">
              <a:extLst>
                <a:ext uri="{FF2B5EF4-FFF2-40B4-BE49-F238E27FC236}">
                  <a16:creationId xmlns:a16="http://schemas.microsoft.com/office/drawing/2014/main" id="{FA287C4B-84E7-4144-BE61-6E522448A718}"/>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7" name="TextBox 6">
              <a:extLst>
                <a:ext uri="{FF2B5EF4-FFF2-40B4-BE49-F238E27FC236}">
                  <a16:creationId xmlns:a16="http://schemas.microsoft.com/office/drawing/2014/main" id="{50F724C3-00AD-4A10-8946-D2170BEF2C97}"/>
                </a:ext>
              </a:extLst>
            </p:cNvPr>
            <p:cNvSpPr txBox="1"/>
            <p:nvPr/>
          </p:nvSpPr>
          <p:spPr>
            <a:xfrm>
              <a:off x="19656101" y="3411807"/>
              <a:ext cx="8720169" cy="861775"/>
            </a:xfrm>
            <a:prstGeom prst="rect">
              <a:avLst/>
            </a:prstGeom>
            <a:grpFill/>
            <a:ln>
              <a:noFill/>
            </a:ln>
          </p:spPr>
          <p:txBody>
            <a:bodyPr wrap="square" rtlCol="0">
              <a:spAutoFit/>
            </a:bodyPr>
            <a:lstStyle/>
            <a:p>
              <a:pPr algn="ctr" defTabSz="685800"/>
              <a:r>
                <a:rPr lang="en-US" dirty="0">
                  <a:solidFill>
                    <a:prstClr val="white">
                      <a:lumMod val="95000"/>
                    </a:prstClr>
                  </a:solidFill>
                  <a:latin typeface="Calibri" panose="020F0502020204030204"/>
                </a:rPr>
                <a:t>16,000 genes from 7 rodent whole genomes</a:t>
              </a:r>
            </a:p>
          </p:txBody>
        </p:sp>
      </p:grpSp>
      <p:sp>
        <p:nvSpPr>
          <p:cNvPr id="10" name="TextBox 9">
            <a:extLst>
              <a:ext uri="{FF2B5EF4-FFF2-40B4-BE49-F238E27FC236}">
                <a16:creationId xmlns:a16="http://schemas.microsoft.com/office/drawing/2014/main" id="{116CC968-F0E2-4601-8481-D1D972361608}"/>
              </a:ext>
            </a:extLst>
          </p:cNvPr>
          <p:cNvSpPr txBox="1"/>
          <p:nvPr/>
        </p:nvSpPr>
        <p:spPr>
          <a:xfrm>
            <a:off x="6869023" y="4187532"/>
            <a:ext cx="1316510" cy="276999"/>
          </a:xfrm>
          <a:prstGeom prst="rect">
            <a:avLst/>
          </a:prstGeom>
          <a:solidFill>
            <a:schemeClr val="bg1"/>
          </a:solidFill>
        </p:spPr>
        <p:txBody>
          <a:bodyPr wrap="square" rtlCol="0">
            <a:spAutoFit/>
          </a:bodyPr>
          <a:lstStyle/>
          <a:p>
            <a:r>
              <a:rPr lang="en-US" sz="1200" dirty="0">
                <a:latin typeface="Source Sans Pro" panose="020B0503030403020204" pitchFamily="34" charset="0"/>
                <a:ea typeface="Source Sans Pro" panose="020B0503030403020204" pitchFamily="34" charset="0"/>
              </a:rPr>
              <a:t>Species tree</a:t>
            </a:r>
          </a:p>
        </p:txBody>
      </p:sp>
      <p:sp>
        <p:nvSpPr>
          <p:cNvPr id="9" name="TextBox 8">
            <a:extLst>
              <a:ext uri="{FF2B5EF4-FFF2-40B4-BE49-F238E27FC236}">
                <a16:creationId xmlns:a16="http://schemas.microsoft.com/office/drawing/2014/main" id="{4B7F05E1-A8EB-4D16-8FD4-290B62E3F87D}"/>
              </a:ext>
            </a:extLst>
          </p:cNvPr>
          <p:cNvSpPr txBox="1"/>
          <p:nvPr/>
        </p:nvSpPr>
        <p:spPr>
          <a:xfrm>
            <a:off x="6985788" y="1107223"/>
            <a:ext cx="1265845"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Thomas et al. in prep</a:t>
            </a:r>
          </a:p>
        </p:txBody>
      </p:sp>
    </p:spTree>
    <p:extLst>
      <p:ext uri="{BB962C8B-B14F-4D97-AF65-F5344CB8AC3E}">
        <p14:creationId xmlns:p14="http://schemas.microsoft.com/office/powerpoint/2010/main" val="622347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BDB338-70A3-4431-AA87-D1D7A002E290}"/>
              </a:ext>
            </a:extLst>
          </p:cNvPr>
          <p:cNvPicPr>
            <a:picLocks noChangeAspect="1"/>
          </p:cNvPicPr>
          <p:nvPr/>
        </p:nvPicPr>
        <p:blipFill>
          <a:blip r:embed="rId3"/>
          <a:stretch>
            <a:fillRect/>
          </a:stretch>
        </p:blipFill>
        <p:spPr>
          <a:xfrm>
            <a:off x="3540313" y="1116514"/>
            <a:ext cx="4954187" cy="3373179"/>
          </a:xfrm>
          <a:prstGeom prst="rect">
            <a:avLst/>
          </a:prstGeom>
        </p:spPr>
      </p:pic>
      <p:sp>
        <p:nvSpPr>
          <p:cNvPr id="6" name="TextBox 5">
            <a:extLst>
              <a:ext uri="{FF2B5EF4-FFF2-40B4-BE49-F238E27FC236}">
                <a16:creationId xmlns:a16="http://schemas.microsoft.com/office/drawing/2014/main" id="{076829EC-DF71-45B9-835C-4E48881DDDF7}"/>
              </a:ext>
            </a:extLst>
          </p:cNvPr>
          <p:cNvSpPr txBox="1"/>
          <p:nvPr/>
        </p:nvSpPr>
        <p:spPr>
          <a:xfrm>
            <a:off x="4376063" y="4391933"/>
            <a:ext cx="1605516" cy="461665"/>
          </a:xfrm>
          <a:prstGeom prst="rect">
            <a:avLst/>
          </a:prstGeom>
          <a:noFill/>
        </p:spPr>
        <p:txBody>
          <a:bodyPr wrap="square" rtlCol="0">
            <a:spAutoFit/>
          </a:bodyPr>
          <a:lstStyle/>
          <a:p>
            <a:pPr algn="ctr"/>
            <a:r>
              <a:rPr lang="en-US" sz="1200" dirty="0">
                <a:latin typeface="Source Sans Pro" panose="020B0503030403020204" pitchFamily="34" charset="0"/>
                <a:ea typeface="Source Sans Pro" panose="020B0503030403020204" pitchFamily="34" charset="0"/>
              </a:rPr>
              <a:t>(false negatives when using species tree)</a:t>
            </a:r>
          </a:p>
        </p:txBody>
      </p:sp>
      <p:sp>
        <p:nvSpPr>
          <p:cNvPr id="7" name="TextBox 6">
            <a:extLst>
              <a:ext uri="{FF2B5EF4-FFF2-40B4-BE49-F238E27FC236}">
                <a16:creationId xmlns:a16="http://schemas.microsoft.com/office/drawing/2014/main" id="{625A4730-F716-4543-9513-D5C5892CBC2E}"/>
              </a:ext>
            </a:extLst>
          </p:cNvPr>
          <p:cNvSpPr txBox="1"/>
          <p:nvPr/>
        </p:nvSpPr>
        <p:spPr>
          <a:xfrm>
            <a:off x="6638498" y="4391932"/>
            <a:ext cx="1547035" cy="461665"/>
          </a:xfrm>
          <a:prstGeom prst="rect">
            <a:avLst/>
          </a:prstGeom>
          <a:noFill/>
        </p:spPr>
        <p:txBody>
          <a:bodyPr wrap="square" rtlCol="0">
            <a:spAutoFit/>
          </a:bodyPr>
          <a:lstStyle/>
          <a:p>
            <a:pPr algn="ctr"/>
            <a:r>
              <a:rPr lang="en-US" sz="1200" dirty="0">
                <a:latin typeface="Source Sans Pro" panose="020B0503030403020204" pitchFamily="34" charset="0"/>
                <a:ea typeface="Source Sans Pro" panose="020B0503030403020204" pitchFamily="34" charset="0"/>
              </a:rPr>
              <a:t>(false positives when using species tree)</a:t>
            </a:r>
          </a:p>
        </p:txBody>
      </p:sp>
      <p:grpSp>
        <p:nvGrpSpPr>
          <p:cNvPr id="9" name="Group 8">
            <a:extLst>
              <a:ext uri="{FF2B5EF4-FFF2-40B4-BE49-F238E27FC236}">
                <a16:creationId xmlns:a16="http://schemas.microsoft.com/office/drawing/2014/main" id="{7E4ACE7F-D015-47ED-848F-C20AF93914F9}"/>
              </a:ext>
            </a:extLst>
          </p:cNvPr>
          <p:cNvGrpSpPr/>
          <p:nvPr/>
        </p:nvGrpSpPr>
        <p:grpSpPr>
          <a:xfrm>
            <a:off x="357867" y="2027638"/>
            <a:ext cx="2969228" cy="1086060"/>
            <a:chOff x="19357095" y="3118655"/>
            <a:chExt cx="9318182" cy="1448080"/>
          </a:xfrm>
          <a:solidFill>
            <a:schemeClr val="accent4">
              <a:lumMod val="75000"/>
            </a:schemeClr>
          </a:solidFill>
        </p:grpSpPr>
        <p:sp>
          <p:nvSpPr>
            <p:cNvPr id="10" name="Rectangle: Rounded Corners 9">
              <a:extLst>
                <a:ext uri="{FF2B5EF4-FFF2-40B4-BE49-F238E27FC236}">
                  <a16:creationId xmlns:a16="http://schemas.microsoft.com/office/drawing/2014/main" id="{D70673B4-9F6B-4C7F-9EC3-8690A2170806}"/>
                </a:ext>
              </a:extLst>
            </p:cNvPr>
            <p:cNvSpPr/>
            <p:nvPr/>
          </p:nvSpPr>
          <p:spPr>
            <a:xfrm>
              <a:off x="19357095" y="3118655"/>
              <a:ext cx="9318182" cy="1448080"/>
            </a:xfrm>
            <a:prstGeom prst="roundRect">
              <a:avLst/>
            </a:prstGeom>
            <a:grp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390A73F3-E37D-405A-8A58-86369CC53511}"/>
                </a:ext>
              </a:extLst>
            </p:cNvPr>
            <p:cNvSpPr txBox="1"/>
            <p:nvPr/>
          </p:nvSpPr>
          <p:spPr>
            <a:xfrm>
              <a:off x="19656101" y="3411807"/>
              <a:ext cx="8720169" cy="861775"/>
            </a:xfrm>
            <a:prstGeom prst="rect">
              <a:avLst/>
            </a:prstGeom>
            <a:grpFill/>
            <a:ln>
              <a:noFill/>
            </a:ln>
          </p:spPr>
          <p:txBody>
            <a:bodyPr wrap="square" rtlCol="0">
              <a:spAutoFit/>
            </a:bodyPr>
            <a:lstStyle/>
            <a:p>
              <a:pPr algn="ctr" defTabSz="685800"/>
              <a:r>
                <a:rPr lang="en-US" dirty="0">
                  <a:solidFill>
                    <a:prstClr val="white">
                      <a:lumMod val="95000"/>
                    </a:prstClr>
                  </a:solidFill>
                  <a:latin typeface="Calibri" panose="020F0502020204030204"/>
                </a:rPr>
                <a:t>16,000 genes from 7 rodent whole genomes</a:t>
              </a:r>
            </a:p>
          </p:txBody>
        </p:sp>
      </p:grpSp>
      <p:sp>
        <p:nvSpPr>
          <p:cNvPr id="12" name="TextBox 11">
            <a:extLst>
              <a:ext uri="{FF2B5EF4-FFF2-40B4-BE49-F238E27FC236}">
                <a16:creationId xmlns:a16="http://schemas.microsoft.com/office/drawing/2014/main" id="{F009A83F-9449-4224-B122-18B1C0E6CB60}"/>
              </a:ext>
            </a:extLst>
          </p:cNvPr>
          <p:cNvSpPr txBox="1"/>
          <p:nvPr/>
        </p:nvSpPr>
        <p:spPr>
          <a:xfrm>
            <a:off x="6985788" y="1107223"/>
            <a:ext cx="1265845" cy="246221"/>
          </a:xfrm>
          <a:prstGeom prst="rect">
            <a:avLst/>
          </a:prstGeom>
          <a:noFill/>
        </p:spPr>
        <p:txBody>
          <a:bodyPr wrap="square" rtlCol="0">
            <a:spAutoFit/>
          </a:bodyPr>
          <a:lstStyle/>
          <a:p>
            <a:pPr algn="l"/>
            <a:r>
              <a:rPr lang="en-US" sz="1000" i="1" dirty="0">
                <a:solidFill>
                  <a:schemeClr val="tx1">
                    <a:lumMod val="75000"/>
                    <a:lumOff val="25000"/>
                  </a:schemeClr>
                </a:solidFill>
                <a:latin typeface="Source Sans Pro" panose="020B0503030403020204" pitchFamily="34" charset="0"/>
                <a:ea typeface="Source Sans Pro" panose="020B0503030403020204" pitchFamily="34" charset="0"/>
              </a:rPr>
              <a:t>Thomas et al. in prep</a:t>
            </a:r>
          </a:p>
        </p:txBody>
      </p:sp>
      <p:sp>
        <p:nvSpPr>
          <p:cNvPr id="14" name="Title 1">
            <a:extLst>
              <a:ext uri="{FF2B5EF4-FFF2-40B4-BE49-F238E27FC236}">
                <a16:creationId xmlns:a16="http://schemas.microsoft.com/office/drawing/2014/main" id="{B8ABE442-A9A9-4B74-B335-AA916021AD70}"/>
              </a:ext>
            </a:extLst>
          </p:cNvPr>
          <p:cNvSpPr>
            <a:spLocks noGrp="1"/>
          </p:cNvSpPr>
          <p:nvPr>
            <p:ph type="title"/>
          </p:nvPr>
        </p:nvSpPr>
        <p:spPr>
          <a:xfrm>
            <a:off x="219075" y="149332"/>
            <a:ext cx="8743950" cy="857250"/>
          </a:xfrm>
        </p:spPr>
        <p:txBody>
          <a:bodyPr>
            <a:normAutofit fontScale="90000"/>
          </a:bodyPr>
          <a:lstStyle/>
          <a:p>
            <a:r>
              <a:rPr lang="en-US" dirty="0"/>
              <a:t>Discordance causes spurious inferences of selection</a:t>
            </a:r>
          </a:p>
        </p:txBody>
      </p:sp>
      <p:sp>
        <p:nvSpPr>
          <p:cNvPr id="15" name="TextBox 14">
            <a:extLst>
              <a:ext uri="{FF2B5EF4-FFF2-40B4-BE49-F238E27FC236}">
                <a16:creationId xmlns:a16="http://schemas.microsoft.com/office/drawing/2014/main" id="{515473C4-8BC7-472A-8DB1-6060658B6F11}"/>
              </a:ext>
            </a:extLst>
          </p:cNvPr>
          <p:cNvSpPr txBox="1"/>
          <p:nvPr/>
        </p:nvSpPr>
        <p:spPr>
          <a:xfrm>
            <a:off x="6869023" y="4187532"/>
            <a:ext cx="1316510" cy="276999"/>
          </a:xfrm>
          <a:prstGeom prst="rect">
            <a:avLst/>
          </a:prstGeom>
          <a:solidFill>
            <a:schemeClr val="bg1"/>
          </a:solidFill>
        </p:spPr>
        <p:txBody>
          <a:bodyPr wrap="square" rtlCol="0">
            <a:spAutoFit/>
          </a:bodyPr>
          <a:lstStyle/>
          <a:p>
            <a:r>
              <a:rPr lang="en-US" sz="1200" dirty="0">
                <a:latin typeface="Source Sans Pro" panose="020B0503030403020204" pitchFamily="34" charset="0"/>
                <a:ea typeface="Source Sans Pro" panose="020B0503030403020204" pitchFamily="34" charset="0"/>
              </a:rPr>
              <a:t>Species tree</a:t>
            </a:r>
          </a:p>
        </p:txBody>
      </p:sp>
    </p:spTree>
    <p:extLst>
      <p:ext uri="{BB962C8B-B14F-4D97-AF65-F5344CB8AC3E}">
        <p14:creationId xmlns:p14="http://schemas.microsoft.com/office/powerpoint/2010/main" val="5812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Source Sans Pro" panose="020B0503030403020204" pitchFamily="34" charset="0"/>
            <a:ea typeface="Source Sans Pro" panose="020B0503030403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59608</TotalTime>
  <Words>8486</Words>
  <Application>Microsoft Office PowerPoint</Application>
  <PresentationFormat>On-screen Show (16:9)</PresentationFormat>
  <Paragraphs>928</Paragraphs>
  <Slides>99</Slides>
  <Notes>89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Calibri</vt:lpstr>
      <vt:lpstr>Calibri Light</vt:lpstr>
      <vt:lpstr>Cambria Math</vt:lpstr>
      <vt:lpstr>Source Sans Pro</vt:lpstr>
      <vt:lpstr>Times New Roman</vt:lpstr>
      <vt:lpstr>Office Theme</vt:lpstr>
      <vt:lpstr>Quantifying and mitigating reference bias in comparative genomics</vt:lpstr>
      <vt:lpstr>PowerPoint Presentation</vt:lpstr>
      <vt:lpstr>Read mapping is one of those things and is common</vt:lpstr>
      <vt:lpstr>Read mapping has drawbacks</vt:lpstr>
      <vt:lpstr>PowerPoint Presentation</vt:lpstr>
      <vt:lpstr>Probably not</vt:lpstr>
      <vt:lpstr>This is known as reference bias, this is why we think it happens, but we really don’t know a lot about it</vt:lpstr>
      <vt:lpstr>Read simulations</vt:lpstr>
      <vt:lpstr>And show that reference bias is real!</vt:lpstr>
      <vt:lpstr>We show that an extra iteration of mapping might help at higher levels of divergence</vt:lpstr>
      <vt:lpstr>And mapping to a genome graph is equivalent</vt:lpstr>
      <vt:lpstr>Next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Phylogenies from different loci can disagree with each other</vt:lpstr>
      <vt:lpstr>Phylogenies from different loci can disagree with an inferred species tree</vt:lpstr>
      <vt:lpstr>Mapping traits or variation onto a species tree from discordant loci can cause incorrect inferences</vt:lpstr>
      <vt:lpstr>Mapping traits or variation onto a species tree from discordant loci can cause incorrect inferences</vt:lpstr>
      <vt:lpstr>Mapping traits or variation onto a species tree from discordant loci can cause incorrect inferences</vt:lpstr>
      <vt:lpstr>Mapping traits or variation onto a species tree from discordant loci can cause incorrect inferences</vt:lpstr>
      <vt:lpstr>PowerPoint Presentation</vt:lpstr>
      <vt:lpstr>PowerPoint Presentation</vt:lpstr>
      <vt:lpstr>PowerPoint Presentation</vt:lpstr>
      <vt:lpstr>PowerPoint Presentation</vt:lpstr>
      <vt:lpstr>Runtime for Bayesian phylogenetic inference can be exorbitant</vt:lpstr>
      <vt:lpstr>Runtime for Bayesian phylogenetic inference can be exorbitant</vt:lpstr>
      <vt:lpstr>Runtime for Bayesian phylogenetic inference can be exorbitant</vt:lpstr>
      <vt:lpstr>Runtime for Bayesian phylogenetic inference can be exorbitant</vt:lpstr>
      <vt:lpstr>Runtime for Bayesian phylogenetic inference can be exorbitant</vt:lpstr>
      <vt:lpstr>PowerPoint Presentation</vt:lpstr>
      <vt:lpstr>PowerPoint Presentation</vt:lpstr>
      <vt:lpstr>PowerPoint Presentation</vt:lpstr>
      <vt:lpstr>PowerPoint Presentation</vt:lpstr>
      <vt:lpstr>Site concordance factors measure phylogenetic discordance</vt:lpstr>
      <vt:lpstr>Site concordance factors measure phylogenetic discordance</vt:lpstr>
      <vt:lpstr>Site concordance factors measure phylogenetic discordance</vt:lpstr>
      <vt:lpstr>Site concordance factors measure phylogenetic discordance</vt:lpstr>
      <vt:lpstr>Site concordance factors measure phylogenetic discordance</vt:lpstr>
      <vt:lpstr>Using average site concordance to partition loci to different phylogenetic models</vt:lpstr>
      <vt:lpstr>Using average site concordance to partition loci to different phylogenetic models</vt:lpstr>
      <vt:lpstr>Using average site concordance to partition loci to different phylogenetic models</vt:lpstr>
      <vt:lpstr>Using average site concordance to partition loci to different phylogenetic models</vt:lpstr>
      <vt:lpstr>Using average site concordance to partition loci to different phylogenetic models</vt:lpstr>
      <vt:lpstr>PowerPoint Presentation</vt:lpstr>
      <vt:lpstr>PowerPoint Presentation</vt:lpstr>
      <vt:lpstr>PowerPoint Presentation</vt:lpstr>
      <vt:lpstr>PowerPoint Presentation</vt:lpstr>
      <vt:lpstr>Concordance factors can also be used to reduce tree-size</vt:lpstr>
      <vt:lpstr>Concordance factors can also be used to reduce tree-size</vt:lpstr>
      <vt:lpstr>Concordance factors can also be used to reduce tree-size</vt:lpstr>
      <vt:lpstr>PowerPoint Presentation</vt:lpstr>
      <vt:lpstr>PowerPoint Presentation</vt:lpstr>
      <vt:lpstr>PowerPoint Presentation</vt:lpstr>
      <vt:lpstr>PowerPoint Presentation</vt:lpstr>
      <vt:lpstr>PowerPoint Presentation</vt:lpstr>
      <vt:lpstr>PowerPoint Presentation</vt:lpstr>
      <vt:lpstr>Batching loci by model type can also drastically reduce runtime for PhyloAcc</vt:lpstr>
      <vt:lpstr>Batching loci by model type can also drastically reduce runtime for PhyloAcc</vt:lpstr>
      <vt:lpstr>PowerPoint Presentation</vt:lpstr>
      <vt:lpstr>PowerPoint Presentation</vt:lpstr>
      <vt:lpstr>PowerPoint Presentation</vt:lpstr>
      <vt:lpstr>Thanks</vt:lpstr>
      <vt:lpstr>PowerPoint Presentation</vt:lpstr>
      <vt:lpstr>PowerPoint Presentation</vt:lpstr>
      <vt:lpstr>Using branch count thresholds of concordance to partition loci to different phylogenetic models</vt:lpstr>
      <vt:lpstr>Using branch count thresholds of concordance to partition loci to different phylogenetic models</vt:lpstr>
      <vt:lpstr>Using branch count thresholds of concordance to partition loci to different phylogenetic models</vt:lpstr>
      <vt:lpstr>Phylogenies from different loci can disagree with an inferred species tree</vt:lpstr>
      <vt:lpstr>Site concordance factors measure phylogenetic discordance</vt:lpstr>
      <vt:lpstr>Phylogenetic discordance in rodent exomes</vt:lpstr>
      <vt:lpstr>Gene concordance factors (gCF) show extensive discordance among rodent exomes</vt:lpstr>
      <vt:lpstr>Phylogenetic discordance in rodent exomes</vt:lpstr>
      <vt:lpstr>Phylogenetic discordance in rodent exomes</vt:lpstr>
      <vt:lpstr>Gene concordance factors (gCF) show extensive discordance among rodent exomes</vt:lpstr>
      <vt:lpstr>Introgression is limited to only a few  murine lineages </vt:lpstr>
      <vt:lpstr>How to infer rates while accounting for discordance?</vt:lpstr>
      <vt:lpstr>How to infer rates while accounting for discordance?</vt:lpstr>
      <vt:lpstr>PowerPoint Presentation</vt:lpstr>
      <vt:lpstr>PowerPoint Presentation</vt:lpstr>
      <vt:lpstr>How to infer rates while accounting for discordance?</vt:lpstr>
      <vt:lpstr>How to infer rates while accounting for discordance?</vt:lpstr>
      <vt:lpstr>How to infer rates while accounting for discordance?</vt:lpstr>
      <vt:lpstr>How to infer rates while accounting for discordance?</vt:lpstr>
      <vt:lpstr>How to infer rates while accounting for discordance?</vt:lpstr>
      <vt:lpstr>How to infer rates while accounting for discordance?</vt:lpstr>
      <vt:lpstr>PowerPoint Presentation</vt:lpstr>
      <vt:lpstr>Little variation in average substitution rates across the rodent phylogeny</vt:lpstr>
      <vt:lpstr>Discordance is common</vt:lpstr>
      <vt:lpstr>Discordance is common</vt:lpstr>
      <vt:lpstr>Discordance is common</vt:lpstr>
      <vt:lpstr>Discordance is common</vt:lpstr>
      <vt:lpstr>Discordance is common</vt:lpstr>
      <vt:lpstr>Discordance causes spurious inferences of selection</vt:lpstr>
      <vt:lpstr>Discordance causes spurious inferences of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Gregg</dc:creator>
  <cp:lastModifiedBy>Thomas, Gregg</cp:lastModifiedBy>
  <cp:revision>876</cp:revision>
  <dcterms:created xsi:type="dcterms:W3CDTF">2016-08-22T22:27:08Z</dcterms:created>
  <dcterms:modified xsi:type="dcterms:W3CDTF">2023-06-12T20:43:23Z</dcterms:modified>
</cp:coreProperties>
</file>