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89" r:id="rId3"/>
    <p:sldId id="278" r:id="rId4"/>
    <p:sldId id="287" r:id="rId5"/>
    <p:sldId id="258" r:id="rId6"/>
    <p:sldId id="260" r:id="rId7"/>
    <p:sldId id="269" r:id="rId8"/>
    <p:sldId id="271" r:id="rId9"/>
    <p:sldId id="274" r:id="rId10"/>
    <p:sldId id="276" r:id="rId11"/>
    <p:sldId id="277" r:id="rId12"/>
    <p:sldId id="272" r:id="rId13"/>
    <p:sldId id="273" r:id="rId14"/>
    <p:sldId id="291" r:id="rId15"/>
    <p:sldId id="279" r:id="rId16"/>
    <p:sldId id="275" r:id="rId17"/>
    <p:sldId id="280" r:id="rId18"/>
    <p:sldId id="281" r:id="rId19"/>
    <p:sldId id="268" r:id="rId20"/>
    <p:sldId id="265" r:id="rId21"/>
    <p:sldId id="263" r:id="rId22"/>
    <p:sldId id="282" r:id="rId23"/>
    <p:sldId id="284" r:id="rId24"/>
    <p:sldId id="259" r:id="rId25"/>
    <p:sldId id="283" r:id="rId26"/>
    <p:sldId id="285" r:id="rId27"/>
    <p:sldId id="286"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D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6"/>
    <p:restoredTop sz="86893"/>
  </p:normalViewPr>
  <p:slideViewPr>
    <p:cSldViewPr snapToGrid="0">
      <p:cViewPr varScale="1">
        <p:scale>
          <a:sx n="110" d="100"/>
          <a:sy n="110" d="100"/>
        </p:scale>
        <p:origin x="24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866FC-4BFF-5643-91ED-369E01C2830C}" type="datetimeFigureOut">
              <a:t>6/18/25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965AA-5294-4740-BBD6-27CF20938453}" type="slidenum">
              <a:t>‹#›</a:t>
            </a:fld>
            <a:endParaRPr lang="en-US"/>
          </a:p>
        </p:txBody>
      </p:sp>
    </p:spTree>
    <p:extLst>
      <p:ext uri="{BB962C8B-B14F-4D97-AF65-F5344CB8AC3E}">
        <p14:creationId xmlns:p14="http://schemas.microsoft.com/office/powerpoint/2010/main" val="220713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5965AA-5294-4740-BBD6-27CF20938453}" type="slidenum">
              <a:rPr lang="en-US"/>
              <a:t>3</a:t>
            </a:fld>
            <a:endParaRPr lang="en-US"/>
          </a:p>
        </p:txBody>
      </p:sp>
    </p:spTree>
    <p:extLst>
      <p:ext uri="{BB962C8B-B14F-4D97-AF65-F5344CB8AC3E}">
        <p14:creationId xmlns:p14="http://schemas.microsoft.com/office/powerpoint/2010/main" val="2021822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same thing in nextflow. In nextflow, tasks are called processes. We still have the input, output, and instead of shell, it’s script. In nextflow, you can give variable names to individual inputs, which get referenced in the script (genome and sampleFile). You can also use the base name of your sample file to rename your outputs - </a:t>
            </a:r>
            <a:r>
              <a:rPr lang="en-US" b="0">
                <a:solidFill>
                  <a:srgbClr val="569CD6"/>
                </a:solidFill>
                <a:effectLst/>
                <a:latin typeface="Menlo" panose="020B0609030804020204" pitchFamily="49" charset="0"/>
              </a:rPr>
              <a:t>${</a:t>
            </a:r>
            <a:r>
              <a:rPr lang="en-US" b="0">
                <a:solidFill>
                  <a:srgbClr val="D4D4D4"/>
                </a:solidFill>
                <a:effectLst/>
                <a:latin typeface="Menlo" panose="020B0609030804020204" pitchFamily="49" charset="0"/>
              </a:rPr>
              <a:t>sampleFile.simpleName</a:t>
            </a:r>
            <a:r>
              <a:rPr lang="en-US" b="0">
                <a:solidFill>
                  <a:srgbClr val="569CD6"/>
                </a:solidFill>
                <a:effectLst/>
                <a:latin typeface="Menlo" panose="020B0609030804020204" pitchFamily="49" charset="0"/>
              </a:rPr>
              <a:t>}</a:t>
            </a:r>
            <a:r>
              <a:rPr lang="en-US"/>
              <a:t>. simpleName is a function applied to the sampleFile variable that strips any filepath or file-extensions so you can use it as a name for output files. </a:t>
            </a:r>
          </a:p>
        </p:txBody>
      </p:sp>
      <p:sp>
        <p:nvSpPr>
          <p:cNvPr id="4" name="Slide Number Placeholder 3"/>
          <p:cNvSpPr>
            <a:spLocks noGrp="1"/>
          </p:cNvSpPr>
          <p:nvPr>
            <p:ph type="sldNum" sz="quarter" idx="5"/>
          </p:nvPr>
        </p:nvSpPr>
        <p:spPr/>
        <p:txBody>
          <a:bodyPr/>
          <a:lstStyle/>
          <a:p>
            <a:fld id="{F15965AA-5294-4740-BBD6-27CF20938453}" type="slidenum">
              <a:rPr lang="en-US"/>
              <a:t>13</a:t>
            </a:fld>
            <a:endParaRPr lang="en-US"/>
          </a:p>
        </p:txBody>
      </p:sp>
    </p:spTree>
    <p:extLst>
      <p:ext uri="{BB962C8B-B14F-4D97-AF65-F5344CB8AC3E}">
        <p14:creationId xmlns:p14="http://schemas.microsoft.com/office/powerpoint/2010/main" val="86924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2E88A-089C-8538-5C6F-F014706A1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E1B44-FD3C-7F20-394C-C48F817073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88A04-95E5-1A0F-CF87-2EA36952110A}"/>
              </a:ext>
            </a:extLst>
          </p:cNvPr>
          <p:cNvSpPr>
            <a:spLocks noGrp="1"/>
          </p:cNvSpPr>
          <p:nvPr>
            <p:ph type="body" idx="1"/>
          </p:nvPr>
        </p:nvSpPr>
        <p:spPr/>
        <p:txBody>
          <a:bodyPr/>
          <a:lstStyle/>
          <a:p>
            <a:r>
              <a:rPr lang="en-US"/>
              <a:t>Here is the same thing in nextflow. In nextflow, tasks are called processes. We still have the input, output, and instead of shell, it’s script. In nextflow, you can give variable names to individual inputs, which get referenced in the script (genome and sampleFile). You can also use the base name of your sample file to rename your outputs - </a:t>
            </a:r>
            <a:r>
              <a:rPr lang="en-US" b="0">
                <a:solidFill>
                  <a:srgbClr val="569CD6"/>
                </a:solidFill>
                <a:effectLst/>
                <a:latin typeface="Menlo" panose="020B0609030804020204" pitchFamily="49" charset="0"/>
              </a:rPr>
              <a:t>${</a:t>
            </a:r>
            <a:r>
              <a:rPr lang="en-US" b="0">
                <a:solidFill>
                  <a:srgbClr val="D4D4D4"/>
                </a:solidFill>
                <a:effectLst/>
                <a:latin typeface="Menlo" panose="020B0609030804020204" pitchFamily="49" charset="0"/>
              </a:rPr>
              <a:t>sampleFile.simpleName</a:t>
            </a:r>
            <a:r>
              <a:rPr lang="en-US" b="0">
                <a:solidFill>
                  <a:srgbClr val="569CD6"/>
                </a:solidFill>
                <a:effectLst/>
                <a:latin typeface="Menlo" panose="020B0609030804020204" pitchFamily="49" charset="0"/>
              </a:rPr>
              <a:t>}</a:t>
            </a:r>
            <a:r>
              <a:rPr lang="en-US"/>
              <a:t>. simpleName is a function applied to the sampleFile variable that strips any filepath or file-extensions so you can use it as a name for output files. </a:t>
            </a:r>
          </a:p>
        </p:txBody>
      </p:sp>
      <p:sp>
        <p:nvSpPr>
          <p:cNvPr id="4" name="Slide Number Placeholder 3">
            <a:extLst>
              <a:ext uri="{FF2B5EF4-FFF2-40B4-BE49-F238E27FC236}">
                <a16:creationId xmlns:a16="http://schemas.microsoft.com/office/drawing/2014/main" id="{4C1A799B-BA3B-0B00-71D5-740EAC92A0A6}"/>
              </a:ext>
            </a:extLst>
          </p:cNvPr>
          <p:cNvSpPr>
            <a:spLocks noGrp="1"/>
          </p:cNvSpPr>
          <p:nvPr>
            <p:ph type="sldNum" sz="quarter" idx="5"/>
          </p:nvPr>
        </p:nvSpPr>
        <p:spPr/>
        <p:txBody>
          <a:bodyPr/>
          <a:lstStyle/>
          <a:p>
            <a:fld id="{F15965AA-5294-4740-BBD6-27CF20938453}" type="slidenum">
              <a:rPr lang="en-US"/>
              <a:t>14</a:t>
            </a:fld>
            <a:endParaRPr lang="en-US"/>
          </a:p>
        </p:txBody>
      </p:sp>
    </p:spTree>
    <p:extLst>
      <p:ext uri="{BB962C8B-B14F-4D97-AF65-F5344CB8AC3E}">
        <p14:creationId xmlns:p14="http://schemas.microsoft.com/office/powerpoint/2010/main" val="221559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 workflow manager runs a task, it creates an instance of that task for each individual input and runs all of it independently - aka in parallel. It does not wait for file1 to be processed before starting the task for file2 because they do not depend on each other. If you are running this on an HPC, it will submit an sbatch job for each file, similar to an array job. </a:t>
            </a:r>
          </a:p>
        </p:txBody>
      </p:sp>
      <p:sp>
        <p:nvSpPr>
          <p:cNvPr id="4" name="Slide Number Placeholder 3"/>
          <p:cNvSpPr>
            <a:spLocks noGrp="1"/>
          </p:cNvSpPr>
          <p:nvPr>
            <p:ph type="sldNum" sz="quarter" idx="5"/>
          </p:nvPr>
        </p:nvSpPr>
        <p:spPr/>
        <p:txBody>
          <a:bodyPr/>
          <a:lstStyle/>
          <a:p>
            <a:fld id="{F15965AA-5294-4740-BBD6-27CF20938453}" type="slidenum">
              <a:rPr lang="en-US"/>
              <a:t>15</a:t>
            </a:fld>
            <a:endParaRPr lang="en-US"/>
          </a:p>
        </p:txBody>
      </p:sp>
    </p:spTree>
    <p:extLst>
      <p:ext uri="{BB962C8B-B14F-4D97-AF65-F5344CB8AC3E}">
        <p14:creationId xmlns:p14="http://schemas.microsoft.com/office/powerpoint/2010/main" val="2627825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now that we’ve understood what a single task is, let’s zoom out. While you may not find that a snakemake or nextflow script can be super helpful over a normal bash or python script, the real power of workflow managers comes from its ability to manage a complex workflow compose of multiple interconnected tasks. In this diagram, the outputs of task 1 and task 2 become the inputs of task 3. Tasks that do not depend on each other are also run simultaneously. So in this case, the workflow manager will create instances of task 1 and task 2 at the same time. </a:t>
            </a:r>
          </a:p>
          <a:p>
            <a:endParaRPr lang="en-US"/>
          </a:p>
          <a:p>
            <a:r>
              <a:rPr lang="en-US"/>
              <a:t>Perhaps file1 from task1 is paired with fileA from task2 as inputs to task3. If we were operating this workflow the traditional way, we would run task 1 and task 2 to completion (like an array job), then run task 3 after all files are generated. Workflow managers like snakemake and nextflow are able to detect when the inputs for each instance of a task are available and will automatically run an instance of task 3 once each pair is completed. Multiply this workflow by more steps and you will quickly see how it saves time and oversight. </a:t>
            </a:r>
          </a:p>
        </p:txBody>
      </p:sp>
      <p:sp>
        <p:nvSpPr>
          <p:cNvPr id="4" name="Slide Number Placeholder 3"/>
          <p:cNvSpPr>
            <a:spLocks noGrp="1"/>
          </p:cNvSpPr>
          <p:nvPr>
            <p:ph type="sldNum" sz="quarter" idx="5"/>
          </p:nvPr>
        </p:nvSpPr>
        <p:spPr/>
        <p:txBody>
          <a:bodyPr/>
          <a:lstStyle/>
          <a:p>
            <a:fld id="{F15965AA-5294-4740-BBD6-27CF20938453}" type="slidenum">
              <a:rPr lang="en-US"/>
              <a:t>16</a:t>
            </a:fld>
            <a:endParaRPr lang="en-US"/>
          </a:p>
        </p:txBody>
      </p:sp>
    </p:spTree>
    <p:extLst>
      <p:ext uri="{BB962C8B-B14F-4D97-AF65-F5344CB8AC3E}">
        <p14:creationId xmlns:p14="http://schemas.microsoft.com/office/powerpoint/2010/main" val="3700816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Workflows can be conceptualized as the flow of data through nodes, where the nodes are tasks. In this visualization from one of our group’s pre-made workflows, file inputs and final outputs are the paper icons and the tasks have been abstracted away to circular nodes. Some intermediate files are shown, but in general, the outputs of each task are implicit. Because each node represents a task that might depends on several previous tasks, you can see how and overarching manager is essential for the execution of this complex workflow. If you are interested in learning more about SNPArcher, which is a workflow for variant calling written in snakemake, we have a workshop coming up in December that will show you how to use this! </a:t>
            </a:r>
          </a:p>
        </p:txBody>
      </p:sp>
      <p:sp>
        <p:nvSpPr>
          <p:cNvPr id="4" name="Slide Number Placeholder 3"/>
          <p:cNvSpPr>
            <a:spLocks noGrp="1"/>
          </p:cNvSpPr>
          <p:nvPr>
            <p:ph type="sldNum" sz="quarter" idx="5"/>
          </p:nvPr>
        </p:nvSpPr>
        <p:spPr/>
        <p:txBody>
          <a:bodyPr/>
          <a:lstStyle/>
          <a:p>
            <a:fld id="{F15965AA-5294-4740-BBD6-27CF20938453}" type="slidenum">
              <a:rPr lang="en-US"/>
              <a:t>17</a:t>
            </a:fld>
            <a:endParaRPr lang="en-US"/>
          </a:p>
        </p:txBody>
      </p:sp>
    </p:spTree>
    <p:extLst>
      <p:ext uri="{BB962C8B-B14F-4D97-AF65-F5344CB8AC3E}">
        <p14:creationId xmlns:p14="http://schemas.microsoft.com/office/powerpoint/2010/main" val="1567763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Think about what your workflow looks like and as I describe more about a task, consider whether snakemake or nextflow is best for you</a:t>
            </a:r>
          </a:p>
        </p:txBody>
      </p:sp>
      <p:sp>
        <p:nvSpPr>
          <p:cNvPr id="4" name="Slide Number Placeholder 3"/>
          <p:cNvSpPr>
            <a:spLocks noGrp="1"/>
          </p:cNvSpPr>
          <p:nvPr>
            <p:ph type="sldNum" sz="quarter" idx="5"/>
          </p:nvPr>
        </p:nvSpPr>
        <p:spPr/>
        <p:txBody>
          <a:bodyPr/>
          <a:lstStyle/>
          <a:p>
            <a:fld id="{F15965AA-5294-4740-BBD6-27CF20938453}" type="slidenum">
              <a:rPr lang="en-US"/>
              <a:t>18</a:t>
            </a:fld>
            <a:endParaRPr lang="en-US"/>
          </a:p>
        </p:txBody>
      </p:sp>
    </p:spTree>
    <p:extLst>
      <p:ext uri="{BB962C8B-B14F-4D97-AF65-F5344CB8AC3E}">
        <p14:creationId xmlns:p14="http://schemas.microsoft.com/office/powerpoint/2010/main" val="1490495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If you are already familiar with array jobs, here’s how you would convert a single array job script into a nextflow workflow</a:t>
            </a:r>
          </a:p>
          <a:p>
            <a:pPr marL="171450" indent="-171450">
              <a:buFontTx/>
              <a:buChar char="-"/>
            </a:pPr>
            <a:r>
              <a:rPr lang="en-US"/>
              <a:t>You may be wondering why you should use nextflow rather than just array jobs...Remember, the power comes from chaining jobs together, which you can’t do using array jobs</a:t>
            </a:r>
          </a:p>
          <a:p>
            <a:pPr marL="171450" indent="-171450">
              <a:buFontTx/>
              <a:buChar char="-"/>
            </a:pPr>
            <a:r>
              <a:rPr lang="en-US"/>
              <a:t>job arrays are “dumb” and can’t resume from where you left off</a:t>
            </a:r>
          </a:p>
        </p:txBody>
      </p:sp>
      <p:sp>
        <p:nvSpPr>
          <p:cNvPr id="4" name="Slide Number Placeholder 3"/>
          <p:cNvSpPr>
            <a:spLocks noGrp="1"/>
          </p:cNvSpPr>
          <p:nvPr>
            <p:ph type="sldNum" sz="quarter" idx="5"/>
          </p:nvPr>
        </p:nvSpPr>
        <p:spPr/>
        <p:txBody>
          <a:bodyPr/>
          <a:lstStyle/>
          <a:p>
            <a:fld id="{F15965AA-5294-4740-BBD6-27CF20938453}" type="slidenum">
              <a:rPr lang="en-US"/>
              <a:t>19</a:t>
            </a:fld>
            <a:endParaRPr lang="en-US"/>
          </a:p>
        </p:txBody>
      </p:sp>
    </p:spTree>
    <p:extLst>
      <p:ext uri="{BB962C8B-B14F-4D97-AF65-F5344CB8AC3E}">
        <p14:creationId xmlns:p14="http://schemas.microsoft.com/office/powerpoint/2010/main" val="3364264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5965AA-5294-4740-BBD6-27CF20938453}" type="slidenum">
              <a:rPr lang="en-US"/>
              <a:t>21</a:t>
            </a:fld>
            <a:endParaRPr lang="en-US"/>
          </a:p>
        </p:txBody>
      </p:sp>
    </p:spTree>
    <p:extLst>
      <p:ext uri="{BB962C8B-B14F-4D97-AF65-F5344CB8AC3E}">
        <p14:creationId xmlns:p14="http://schemas.microsoft.com/office/powerpoint/2010/main" val="642457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Snakemake modules (pre-made workflows) are made by various individuals with no quality checking. nf-core is a curated and up to date set of workflows that can easily be incorporated into your own pipeline. </a:t>
            </a:r>
          </a:p>
        </p:txBody>
      </p:sp>
      <p:sp>
        <p:nvSpPr>
          <p:cNvPr id="4" name="Slide Number Placeholder 3"/>
          <p:cNvSpPr>
            <a:spLocks noGrp="1"/>
          </p:cNvSpPr>
          <p:nvPr>
            <p:ph type="sldNum" sz="quarter" idx="5"/>
          </p:nvPr>
        </p:nvSpPr>
        <p:spPr/>
        <p:txBody>
          <a:bodyPr/>
          <a:lstStyle/>
          <a:p>
            <a:fld id="{F15965AA-5294-4740-BBD6-27CF20938453}" type="slidenum">
              <a:rPr lang="en-US"/>
              <a:t>22</a:t>
            </a:fld>
            <a:endParaRPr lang="en-US"/>
          </a:p>
        </p:txBody>
      </p:sp>
    </p:spTree>
    <p:extLst>
      <p:ext uri="{BB962C8B-B14F-4D97-AF65-F5344CB8AC3E}">
        <p14:creationId xmlns:p14="http://schemas.microsoft.com/office/powerpoint/2010/main" val="3107776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5965AA-5294-4740-BBD6-27CF20938453}" type="slidenum">
              <a:rPr lang="en-US"/>
              <a:t>23</a:t>
            </a:fld>
            <a:endParaRPr lang="en-US"/>
          </a:p>
        </p:txBody>
      </p:sp>
    </p:spTree>
    <p:extLst>
      <p:ext uri="{BB962C8B-B14F-4D97-AF65-F5344CB8AC3E}">
        <p14:creationId xmlns:p14="http://schemas.microsoft.com/office/powerpoint/2010/main" val="118608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a simple RNA seq workflow, with the steps represented as pieces of paper and the files generated represented as stacks of rectangles. You start with your raw data, generate some intermediary files, and ultimately end up with a data product that you can analyze. </a:t>
            </a:r>
          </a:p>
        </p:txBody>
      </p:sp>
      <p:sp>
        <p:nvSpPr>
          <p:cNvPr id="4" name="Slide Number Placeholder 3"/>
          <p:cNvSpPr>
            <a:spLocks noGrp="1"/>
          </p:cNvSpPr>
          <p:nvPr>
            <p:ph type="sldNum" sz="quarter" idx="5"/>
          </p:nvPr>
        </p:nvSpPr>
        <p:spPr/>
        <p:txBody>
          <a:bodyPr/>
          <a:lstStyle/>
          <a:p>
            <a:fld id="{F15965AA-5294-4740-BBD6-27CF20938453}" type="slidenum">
              <a:rPr lang="en-US"/>
              <a:t>4</a:t>
            </a:fld>
            <a:endParaRPr lang="en-US"/>
          </a:p>
        </p:txBody>
      </p:sp>
    </p:spTree>
    <p:extLst>
      <p:ext uri="{BB962C8B-B14F-4D97-AF65-F5344CB8AC3E}">
        <p14:creationId xmlns:p14="http://schemas.microsoft.com/office/powerpoint/2010/main" val="4071755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5965AA-5294-4740-BBD6-27CF20938453}" type="slidenum">
              <a:rPr lang="en-US"/>
              <a:t>26</a:t>
            </a:fld>
            <a:endParaRPr lang="en-US"/>
          </a:p>
        </p:txBody>
      </p:sp>
    </p:spTree>
    <p:extLst>
      <p:ext uri="{BB962C8B-B14F-4D97-AF65-F5344CB8AC3E}">
        <p14:creationId xmlns:p14="http://schemas.microsoft.com/office/powerpoint/2010/main" val="2643985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Beginning of a variant calling workflow that I made during my postdoc. This is for salmonella genomes. </a:t>
            </a:r>
          </a:p>
        </p:txBody>
      </p:sp>
      <p:sp>
        <p:nvSpPr>
          <p:cNvPr id="4" name="Slide Number Placeholder 3"/>
          <p:cNvSpPr>
            <a:spLocks noGrp="1"/>
          </p:cNvSpPr>
          <p:nvPr>
            <p:ph type="sldNum" sz="quarter" idx="5"/>
          </p:nvPr>
        </p:nvSpPr>
        <p:spPr/>
        <p:txBody>
          <a:bodyPr/>
          <a:lstStyle/>
          <a:p>
            <a:fld id="{F15965AA-5294-4740-BBD6-27CF20938453}" type="slidenum">
              <a:rPr lang="en-US"/>
              <a:t>27</a:t>
            </a:fld>
            <a:endParaRPr lang="en-US"/>
          </a:p>
        </p:txBody>
      </p:sp>
    </p:spTree>
    <p:extLst>
      <p:ext uri="{BB962C8B-B14F-4D97-AF65-F5344CB8AC3E}">
        <p14:creationId xmlns:p14="http://schemas.microsoft.com/office/powerpoint/2010/main" val="3317914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5965AA-5294-4740-BBD6-27CF20938453}" type="slidenum">
              <a:rPr lang="en-US"/>
              <a:t>28</a:t>
            </a:fld>
            <a:endParaRPr lang="en-US"/>
          </a:p>
        </p:txBody>
      </p:sp>
    </p:spTree>
    <p:extLst>
      <p:ext uri="{BB962C8B-B14F-4D97-AF65-F5344CB8AC3E}">
        <p14:creationId xmlns:p14="http://schemas.microsoft.com/office/powerpoint/2010/main" val="198495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Bioinformatics is complicated. There’s a lot to think about even on top of getting the code to work. </a:t>
            </a:r>
          </a:p>
        </p:txBody>
      </p:sp>
      <p:sp>
        <p:nvSpPr>
          <p:cNvPr id="4" name="Slide Number Placeholder 3"/>
          <p:cNvSpPr>
            <a:spLocks noGrp="1"/>
          </p:cNvSpPr>
          <p:nvPr>
            <p:ph type="sldNum" sz="quarter" idx="5"/>
          </p:nvPr>
        </p:nvSpPr>
        <p:spPr/>
        <p:txBody>
          <a:bodyPr/>
          <a:lstStyle/>
          <a:p>
            <a:fld id="{F15965AA-5294-4740-BBD6-27CF20938453}" type="slidenum">
              <a:t>5</a:t>
            </a:fld>
            <a:endParaRPr lang="en-US"/>
          </a:p>
        </p:txBody>
      </p:sp>
    </p:spTree>
    <p:extLst>
      <p:ext uri="{BB962C8B-B14F-4D97-AF65-F5344CB8AC3E}">
        <p14:creationId xmlns:p14="http://schemas.microsoft.com/office/powerpoint/2010/main" val="249899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15965AA-5294-4740-BBD6-27CF20938453}" type="slidenum">
              <a:rPr lang="en-US"/>
              <a:t>7</a:t>
            </a:fld>
            <a:endParaRPr lang="en-US"/>
          </a:p>
        </p:txBody>
      </p:sp>
    </p:spTree>
    <p:extLst>
      <p:ext uri="{BB962C8B-B14F-4D97-AF65-F5344CB8AC3E}">
        <p14:creationId xmlns:p14="http://schemas.microsoft.com/office/powerpoint/2010/main" val="323122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me tell you a story about the first time I used a workflow manager. This was a few years ago during my PhD. I had just gotten my first batch of data back from the portable sequencer. My goal was the process raw amplicon sequences into a single file that will tell me what microbial species were present in each sample and how much. I collected all the stray bits of code and poorly documented scripts and put it all together in a single snakemake workflow. It took a while (like a couple of months of concentrated work) because I was new to programming, but then, with just one command, I was able to go from 100s of raw fasta files (DNA sequences files) to a single species abundance table. Later on, I decided to add more data that was collected previously by other members of my lab. Making this workflow really paid off because I barely had to change a thing to re-run the same process on the new data. This data processing occurred on the HPC, and snakemake would submit the sbatch jobs for me. Afterwards, it was fully documented, so I could include a pointer to the github that had the snakemake script as part of my methods without alteration. </a:t>
            </a:r>
          </a:p>
        </p:txBody>
      </p:sp>
      <p:sp>
        <p:nvSpPr>
          <p:cNvPr id="4" name="Slide Number Placeholder 3"/>
          <p:cNvSpPr>
            <a:spLocks noGrp="1"/>
          </p:cNvSpPr>
          <p:nvPr>
            <p:ph type="sldNum" sz="quarter" idx="5"/>
          </p:nvPr>
        </p:nvSpPr>
        <p:spPr/>
        <p:txBody>
          <a:bodyPr/>
          <a:lstStyle/>
          <a:p>
            <a:fld id="{F15965AA-5294-4740-BBD6-27CF20938453}" type="slidenum">
              <a:rPr lang="en-US"/>
              <a:t>8</a:t>
            </a:fld>
            <a:endParaRPr lang="en-US"/>
          </a:p>
        </p:txBody>
      </p:sp>
    </p:spTree>
    <p:extLst>
      <p:ext uri="{BB962C8B-B14F-4D97-AF65-F5344CB8AC3E}">
        <p14:creationId xmlns:p14="http://schemas.microsoft.com/office/powerpoint/2010/main" val="173183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workflow is made from distinct tasks. Each task has an input, which can be files or parameters, some sort of transformation of that input using scripts or code, and then some output. In the next slide, I’ll show a more concrete example from our work. </a:t>
            </a:r>
          </a:p>
        </p:txBody>
      </p:sp>
      <p:sp>
        <p:nvSpPr>
          <p:cNvPr id="4" name="Slide Number Placeholder 3"/>
          <p:cNvSpPr>
            <a:spLocks noGrp="1"/>
          </p:cNvSpPr>
          <p:nvPr>
            <p:ph type="sldNum" sz="quarter" idx="5"/>
          </p:nvPr>
        </p:nvSpPr>
        <p:spPr/>
        <p:txBody>
          <a:bodyPr/>
          <a:lstStyle/>
          <a:p>
            <a:fld id="{F15965AA-5294-4740-BBD6-27CF20938453}" type="slidenum">
              <a:rPr lang="en-US"/>
              <a:t>9</a:t>
            </a:fld>
            <a:endParaRPr lang="en-US"/>
          </a:p>
        </p:txBody>
      </p:sp>
    </p:spTree>
    <p:extLst>
      <p:ext uri="{BB962C8B-B14F-4D97-AF65-F5344CB8AC3E}">
        <p14:creationId xmlns:p14="http://schemas.microsoft.com/office/powerpoint/2010/main" val="1204248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9E5EB-74DE-D691-5928-03CC0F61E2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2A4630-3CDE-0312-E16A-F35D25B30C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39C36-28C4-87C8-15FE-F55A929312CA}"/>
              </a:ext>
            </a:extLst>
          </p:cNvPr>
          <p:cNvSpPr>
            <a:spLocks noGrp="1"/>
          </p:cNvSpPr>
          <p:nvPr>
            <p:ph type="body" idx="1"/>
          </p:nvPr>
        </p:nvSpPr>
        <p:spPr/>
        <p:txBody>
          <a:bodyPr/>
          <a:lstStyle/>
          <a:p>
            <a:r>
              <a:rPr lang="en-US"/>
              <a:t>In this text box, I present you a sample of a very early step in a workflow our group might perform. In this step, we use the programs bwa mem and samtools to align sequencing reads from file1.fastq to a genome, and then convert the resulting file into a *.bam format file, which is a binary space-saving file type. This script has as an input, the genome file and the file we want to align and has as in output the a *.bam file named after our original sample file. The inputs are highlighted in blue while the commands are highlighted in orange. </a:t>
            </a:r>
          </a:p>
        </p:txBody>
      </p:sp>
      <p:sp>
        <p:nvSpPr>
          <p:cNvPr id="4" name="Slide Number Placeholder 3">
            <a:extLst>
              <a:ext uri="{FF2B5EF4-FFF2-40B4-BE49-F238E27FC236}">
                <a16:creationId xmlns:a16="http://schemas.microsoft.com/office/drawing/2014/main" id="{06F65187-B550-090C-D72F-9409E72C8EA6}"/>
              </a:ext>
            </a:extLst>
          </p:cNvPr>
          <p:cNvSpPr>
            <a:spLocks noGrp="1"/>
          </p:cNvSpPr>
          <p:nvPr>
            <p:ph type="sldNum" sz="quarter" idx="5"/>
          </p:nvPr>
        </p:nvSpPr>
        <p:spPr/>
        <p:txBody>
          <a:bodyPr/>
          <a:lstStyle/>
          <a:p>
            <a:fld id="{F15965AA-5294-4740-BBD6-27CF20938453}" type="slidenum">
              <a:rPr lang="en-US"/>
              <a:t>10</a:t>
            </a:fld>
            <a:endParaRPr lang="en-US"/>
          </a:p>
        </p:txBody>
      </p:sp>
    </p:spTree>
    <p:extLst>
      <p:ext uri="{BB962C8B-B14F-4D97-AF65-F5344CB8AC3E}">
        <p14:creationId xmlns:p14="http://schemas.microsoft.com/office/powerpoint/2010/main" val="176488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3DC50-DF3E-B62C-0D1D-68E997242C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E0BA9A-8A3E-E47E-F9FF-15E529CC76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B05F0-8156-EFB2-BBF8-CD243C85A480}"/>
              </a:ext>
            </a:extLst>
          </p:cNvPr>
          <p:cNvSpPr>
            <a:spLocks noGrp="1"/>
          </p:cNvSpPr>
          <p:nvPr>
            <p:ph type="body" idx="1"/>
          </p:nvPr>
        </p:nvSpPr>
        <p:spPr/>
        <p:txBody>
          <a:bodyPr/>
          <a:lstStyle/>
          <a:p>
            <a:r>
              <a:rPr lang="en-US"/>
              <a:t>To generalize our task, I can replace the file names with generic placeholders called input and output. In this way, we can start seeing that our task is essentially creating a function out of a script. So a function is a piece of code that has some input and some output. In the next slide, we will see how this translates to actual snakemake or nextflow code. </a:t>
            </a:r>
          </a:p>
        </p:txBody>
      </p:sp>
      <p:sp>
        <p:nvSpPr>
          <p:cNvPr id="4" name="Slide Number Placeholder 3">
            <a:extLst>
              <a:ext uri="{FF2B5EF4-FFF2-40B4-BE49-F238E27FC236}">
                <a16:creationId xmlns:a16="http://schemas.microsoft.com/office/drawing/2014/main" id="{27EECB2A-7C4F-1EC3-ECD1-0B49C2E44FAA}"/>
              </a:ext>
            </a:extLst>
          </p:cNvPr>
          <p:cNvSpPr>
            <a:spLocks noGrp="1"/>
          </p:cNvSpPr>
          <p:nvPr>
            <p:ph type="sldNum" sz="quarter" idx="5"/>
          </p:nvPr>
        </p:nvSpPr>
        <p:spPr/>
        <p:txBody>
          <a:bodyPr/>
          <a:lstStyle/>
          <a:p>
            <a:fld id="{F15965AA-5294-4740-BBD6-27CF20938453}" type="slidenum">
              <a:rPr lang="en-US"/>
              <a:t>11</a:t>
            </a:fld>
            <a:endParaRPr lang="en-US"/>
          </a:p>
        </p:txBody>
      </p:sp>
    </p:spTree>
    <p:extLst>
      <p:ext uri="{BB962C8B-B14F-4D97-AF65-F5344CB8AC3E}">
        <p14:creationId xmlns:p14="http://schemas.microsoft.com/office/powerpoint/2010/main" val="2846772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snakemake, tasks are called rules and a snakemake workflow is made up of a sequence of rules. Here is what our previous script would look like as a snakemake rule, which we named bwa_map. You can see that the body of the rule clearly lists the input, output, and shell (in this case, shell means we are using bash to write our function). If our command instead was a python or R script, we can either write it out after specifying the python/R interpreter, or reference a .py or .R file as you would on the bash command line. </a:t>
            </a:r>
          </a:p>
          <a:p>
            <a:r>
              <a:rPr lang="en-US"/>
              <a:t>Another feature you see in this rule is the use of {sample} inside curly braces. Curly braces in snakemake are wildcards and provide the generalization from a single file to a set of files that share the same naming pattern. </a:t>
            </a:r>
          </a:p>
        </p:txBody>
      </p:sp>
      <p:sp>
        <p:nvSpPr>
          <p:cNvPr id="4" name="Slide Number Placeholder 3"/>
          <p:cNvSpPr>
            <a:spLocks noGrp="1"/>
          </p:cNvSpPr>
          <p:nvPr>
            <p:ph type="sldNum" sz="quarter" idx="5"/>
          </p:nvPr>
        </p:nvSpPr>
        <p:spPr/>
        <p:txBody>
          <a:bodyPr/>
          <a:lstStyle/>
          <a:p>
            <a:fld id="{F15965AA-5294-4740-BBD6-27CF20938453}" type="slidenum">
              <a:rPr lang="en-US"/>
              <a:t>12</a:t>
            </a:fld>
            <a:endParaRPr lang="en-US"/>
          </a:p>
        </p:txBody>
      </p:sp>
    </p:spTree>
    <p:extLst>
      <p:ext uri="{BB962C8B-B14F-4D97-AF65-F5344CB8AC3E}">
        <p14:creationId xmlns:p14="http://schemas.microsoft.com/office/powerpoint/2010/main" val="321066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6B6D-B1B5-E3C9-AFB1-37F4A8A6CF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AB473-A009-EAE7-61E8-DB4E919B0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97E33E-8B3A-25DA-44EB-E3356BE0F6FD}"/>
              </a:ext>
            </a:extLst>
          </p:cNvPr>
          <p:cNvSpPr>
            <a:spLocks noGrp="1"/>
          </p:cNvSpPr>
          <p:nvPr>
            <p:ph type="dt" sz="half" idx="10"/>
          </p:nvPr>
        </p:nvSpPr>
        <p:spPr/>
        <p:txBody>
          <a:bodyPr/>
          <a:lstStyle/>
          <a:p>
            <a:fld id="{FEAE0447-14CC-9447-BB94-DE8F620466D1}" type="datetimeFigureOut">
              <a:t>6/18/25</a:t>
            </a:fld>
            <a:endParaRPr lang="en-US"/>
          </a:p>
        </p:txBody>
      </p:sp>
      <p:sp>
        <p:nvSpPr>
          <p:cNvPr id="5" name="Footer Placeholder 4">
            <a:extLst>
              <a:ext uri="{FF2B5EF4-FFF2-40B4-BE49-F238E27FC236}">
                <a16:creationId xmlns:a16="http://schemas.microsoft.com/office/drawing/2014/main" id="{552A0F29-4BF9-5940-9787-259A0AA71D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4A7D1-F283-8649-26BA-1A1FC95CF867}"/>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23191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656E-4275-9BCB-5078-3E99C7AAB9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3A8948-07BB-BA41-085C-06D83B39D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2F7A5-00CA-C439-1775-D48BE00EF244}"/>
              </a:ext>
            </a:extLst>
          </p:cNvPr>
          <p:cNvSpPr>
            <a:spLocks noGrp="1"/>
          </p:cNvSpPr>
          <p:nvPr>
            <p:ph type="dt" sz="half" idx="10"/>
          </p:nvPr>
        </p:nvSpPr>
        <p:spPr/>
        <p:txBody>
          <a:bodyPr/>
          <a:lstStyle/>
          <a:p>
            <a:fld id="{FEAE0447-14CC-9447-BB94-DE8F620466D1}" type="datetimeFigureOut">
              <a:t>7/23/25</a:t>
            </a:fld>
            <a:endParaRPr lang="en-US"/>
          </a:p>
        </p:txBody>
      </p:sp>
      <p:sp>
        <p:nvSpPr>
          <p:cNvPr id="5" name="Footer Placeholder 4">
            <a:extLst>
              <a:ext uri="{FF2B5EF4-FFF2-40B4-BE49-F238E27FC236}">
                <a16:creationId xmlns:a16="http://schemas.microsoft.com/office/drawing/2014/main" id="{2978920F-2EED-EA19-90A2-00773414A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936DE-CBFD-9F94-03A0-B6F8D52D9BAD}"/>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1763288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344828-5ED5-97C7-FFC6-68E97C80CA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DA344-88EB-73D9-59F2-5FF2DFE194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BAFE3-9457-82AC-F7B7-98945013F56B}"/>
              </a:ext>
            </a:extLst>
          </p:cNvPr>
          <p:cNvSpPr>
            <a:spLocks noGrp="1"/>
          </p:cNvSpPr>
          <p:nvPr>
            <p:ph type="dt" sz="half" idx="10"/>
          </p:nvPr>
        </p:nvSpPr>
        <p:spPr/>
        <p:txBody>
          <a:bodyPr/>
          <a:lstStyle/>
          <a:p>
            <a:fld id="{FEAE0447-14CC-9447-BB94-DE8F620466D1}" type="datetimeFigureOut">
              <a:t>7/23/25</a:t>
            </a:fld>
            <a:endParaRPr lang="en-US"/>
          </a:p>
        </p:txBody>
      </p:sp>
      <p:sp>
        <p:nvSpPr>
          <p:cNvPr id="5" name="Footer Placeholder 4">
            <a:extLst>
              <a:ext uri="{FF2B5EF4-FFF2-40B4-BE49-F238E27FC236}">
                <a16:creationId xmlns:a16="http://schemas.microsoft.com/office/drawing/2014/main" id="{F05332CF-0AA6-82AB-B9F7-2C0B059A5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D70BE-C203-5A65-DF40-D88FF1BE18FC}"/>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75473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14FC-CD01-A590-C7A7-64EC761A1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C4D19-816B-45F5-9B00-7B6D93BD3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CA063-57E9-08DB-AE7F-640DF52642CE}"/>
              </a:ext>
            </a:extLst>
          </p:cNvPr>
          <p:cNvSpPr>
            <a:spLocks noGrp="1"/>
          </p:cNvSpPr>
          <p:nvPr>
            <p:ph type="dt" sz="half" idx="10"/>
          </p:nvPr>
        </p:nvSpPr>
        <p:spPr/>
        <p:txBody>
          <a:bodyPr/>
          <a:lstStyle/>
          <a:p>
            <a:fld id="{FEAE0447-14CC-9447-BB94-DE8F620466D1}" type="datetimeFigureOut">
              <a:t>6/18/25</a:t>
            </a:fld>
            <a:endParaRPr lang="en-US"/>
          </a:p>
        </p:txBody>
      </p:sp>
      <p:sp>
        <p:nvSpPr>
          <p:cNvPr id="5" name="Footer Placeholder 4">
            <a:extLst>
              <a:ext uri="{FF2B5EF4-FFF2-40B4-BE49-F238E27FC236}">
                <a16:creationId xmlns:a16="http://schemas.microsoft.com/office/drawing/2014/main" id="{B3F83B17-90D0-CC29-8464-37DAD953E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536A9-2341-0487-8BDC-0CC0CA9288E8}"/>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225598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2561-468C-8631-CFBF-ABCB6216B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19305C-73E0-18D5-973C-EEBE153800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33331-6023-3B5E-9F84-6C7773910EA1}"/>
              </a:ext>
            </a:extLst>
          </p:cNvPr>
          <p:cNvSpPr>
            <a:spLocks noGrp="1"/>
          </p:cNvSpPr>
          <p:nvPr>
            <p:ph type="dt" sz="half" idx="10"/>
          </p:nvPr>
        </p:nvSpPr>
        <p:spPr/>
        <p:txBody>
          <a:bodyPr/>
          <a:lstStyle/>
          <a:p>
            <a:fld id="{FEAE0447-14CC-9447-BB94-DE8F620466D1}" type="datetimeFigureOut">
              <a:t>6/18/25</a:t>
            </a:fld>
            <a:endParaRPr lang="en-US"/>
          </a:p>
        </p:txBody>
      </p:sp>
      <p:sp>
        <p:nvSpPr>
          <p:cNvPr id="5" name="Footer Placeholder 4">
            <a:extLst>
              <a:ext uri="{FF2B5EF4-FFF2-40B4-BE49-F238E27FC236}">
                <a16:creationId xmlns:a16="http://schemas.microsoft.com/office/drawing/2014/main" id="{5ACC6B90-9ACF-9199-F5A1-AF5FAAE57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EF4E4-498A-C85A-1A09-5875C4A1867F}"/>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99945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C006-0B33-DF43-73D0-5A7D914A7F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6BD2B-C9C6-99C7-5B66-3E051866DE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35A852-D909-F066-96A7-1506D3160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2C9DCA-2C29-3F52-DC47-3CBBF8770C85}"/>
              </a:ext>
            </a:extLst>
          </p:cNvPr>
          <p:cNvSpPr>
            <a:spLocks noGrp="1"/>
          </p:cNvSpPr>
          <p:nvPr>
            <p:ph type="dt" sz="half" idx="10"/>
          </p:nvPr>
        </p:nvSpPr>
        <p:spPr/>
        <p:txBody>
          <a:bodyPr/>
          <a:lstStyle/>
          <a:p>
            <a:fld id="{FEAE0447-14CC-9447-BB94-DE8F620466D1}" type="datetimeFigureOut">
              <a:t>7/23/25</a:t>
            </a:fld>
            <a:endParaRPr lang="en-US"/>
          </a:p>
        </p:txBody>
      </p:sp>
      <p:sp>
        <p:nvSpPr>
          <p:cNvPr id="6" name="Footer Placeholder 5">
            <a:extLst>
              <a:ext uri="{FF2B5EF4-FFF2-40B4-BE49-F238E27FC236}">
                <a16:creationId xmlns:a16="http://schemas.microsoft.com/office/drawing/2014/main" id="{6B6C4132-8DCE-8705-D5E8-52E384DA0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76822-EB57-09A2-CC90-FBFA6D0464EC}"/>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3277722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5B41-B5DF-4D3D-B621-6617AA6AE4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AAF69B-B9E7-426E-49F6-9FBBD262C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201D7F-2D7A-2098-5ECE-13ED4C79E2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2E523F-9792-6887-B1AF-B3FB26EC9E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9D7E2B-8345-0305-5180-A4AE50C8D8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3193D1-EB28-1F6B-9793-BC2CD5F27621}"/>
              </a:ext>
            </a:extLst>
          </p:cNvPr>
          <p:cNvSpPr>
            <a:spLocks noGrp="1"/>
          </p:cNvSpPr>
          <p:nvPr>
            <p:ph type="dt" sz="half" idx="10"/>
          </p:nvPr>
        </p:nvSpPr>
        <p:spPr/>
        <p:txBody>
          <a:bodyPr/>
          <a:lstStyle/>
          <a:p>
            <a:fld id="{FEAE0447-14CC-9447-BB94-DE8F620466D1}" type="datetimeFigureOut">
              <a:t>6/18/25</a:t>
            </a:fld>
            <a:endParaRPr lang="en-US"/>
          </a:p>
        </p:txBody>
      </p:sp>
      <p:sp>
        <p:nvSpPr>
          <p:cNvPr id="8" name="Footer Placeholder 7">
            <a:extLst>
              <a:ext uri="{FF2B5EF4-FFF2-40B4-BE49-F238E27FC236}">
                <a16:creationId xmlns:a16="http://schemas.microsoft.com/office/drawing/2014/main" id="{FEAE4567-931C-C42F-2158-2B2A976A0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9F185A-EA69-4807-581D-7258993956AE}"/>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420310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C44B-377A-0B5F-9B83-0B4D852ABA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94812-B90B-26AC-CC48-BCE4E34CE3FE}"/>
              </a:ext>
            </a:extLst>
          </p:cNvPr>
          <p:cNvSpPr>
            <a:spLocks noGrp="1"/>
          </p:cNvSpPr>
          <p:nvPr>
            <p:ph type="dt" sz="half" idx="10"/>
          </p:nvPr>
        </p:nvSpPr>
        <p:spPr/>
        <p:txBody>
          <a:bodyPr/>
          <a:lstStyle/>
          <a:p>
            <a:fld id="{FEAE0447-14CC-9447-BB94-DE8F620466D1}" type="datetimeFigureOut">
              <a:t>6/18/25</a:t>
            </a:fld>
            <a:endParaRPr lang="en-US"/>
          </a:p>
        </p:txBody>
      </p:sp>
      <p:sp>
        <p:nvSpPr>
          <p:cNvPr id="4" name="Footer Placeholder 3">
            <a:extLst>
              <a:ext uri="{FF2B5EF4-FFF2-40B4-BE49-F238E27FC236}">
                <a16:creationId xmlns:a16="http://schemas.microsoft.com/office/drawing/2014/main" id="{35917308-F3DD-CEC8-B7DB-4D1E7A63B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34BC85-FAED-D15B-F435-FADE4CDA4849}"/>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171162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BD8E47-9FBA-7DF3-620E-FD97417583B1}"/>
              </a:ext>
            </a:extLst>
          </p:cNvPr>
          <p:cNvSpPr>
            <a:spLocks noGrp="1"/>
          </p:cNvSpPr>
          <p:nvPr>
            <p:ph type="dt" sz="half" idx="10"/>
          </p:nvPr>
        </p:nvSpPr>
        <p:spPr/>
        <p:txBody>
          <a:bodyPr/>
          <a:lstStyle/>
          <a:p>
            <a:fld id="{FEAE0447-14CC-9447-BB94-DE8F620466D1}" type="datetimeFigureOut">
              <a:t>7/23/25</a:t>
            </a:fld>
            <a:endParaRPr lang="en-US"/>
          </a:p>
        </p:txBody>
      </p:sp>
      <p:sp>
        <p:nvSpPr>
          <p:cNvPr id="3" name="Footer Placeholder 2">
            <a:extLst>
              <a:ext uri="{FF2B5EF4-FFF2-40B4-BE49-F238E27FC236}">
                <a16:creationId xmlns:a16="http://schemas.microsoft.com/office/drawing/2014/main" id="{05C62972-2780-F1FD-4E07-BCB45059A0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CF9D8-CEB8-C50F-E76A-DB8EFA91AEF0}"/>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382725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E7FC-58E6-0023-5096-DFEF36CED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12263E-D71E-FB86-8F6C-ED93AA0E3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33231-D4B6-00C7-7D9D-32F806E03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8635C-FB3A-309B-1029-C0C75FF003E8}"/>
              </a:ext>
            </a:extLst>
          </p:cNvPr>
          <p:cNvSpPr>
            <a:spLocks noGrp="1"/>
          </p:cNvSpPr>
          <p:nvPr>
            <p:ph type="dt" sz="half" idx="10"/>
          </p:nvPr>
        </p:nvSpPr>
        <p:spPr/>
        <p:txBody>
          <a:bodyPr/>
          <a:lstStyle/>
          <a:p>
            <a:fld id="{FEAE0447-14CC-9447-BB94-DE8F620466D1}" type="datetimeFigureOut">
              <a:t>7/23/25</a:t>
            </a:fld>
            <a:endParaRPr lang="en-US"/>
          </a:p>
        </p:txBody>
      </p:sp>
      <p:sp>
        <p:nvSpPr>
          <p:cNvPr id="6" name="Footer Placeholder 5">
            <a:extLst>
              <a:ext uri="{FF2B5EF4-FFF2-40B4-BE49-F238E27FC236}">
                <a16:creationId xmlns:a16="http://schemas.microsoft.com/office/drawing/2014/main" id="{9D95773E-8274-DF16-5FB4-F051B328C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9226C-17EE-DC8B-E6D3-C2F837ADBD81}"/>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261739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3CE-508C-F71C-0B16-6DDDF2102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F2599E-314B-2773-1F14-5374C65723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B34289-711F-E690-D7F8-BA4273A05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0750F0-257F-9D4E-BF40-C97119E9ED34}"/>
              </a:ext>
            </a:extLst>
          </p:cNvPr>
          <p:cNvSpPr>
            <a:spLocks noGrp="1"/>
          </p:cNvSpPr>
          <p:nvPr>
            <p:ph type="dt" sz="half" idx="10"/>
          </p:nvPr>
        </p:nvSpPr>
        <p:spPr/>
        <p:txBody>
          <a:bodyPr/>
          <a:lstStyle/>
          <a:p>
            <a:fld id="{FEAE0447-14CC-9447-BB94-DE8F620466D1}" type="datetimeFigureOut">
              <a:t>7/23/25</a:t>
            </a:fld>
            <a:endParaRPr lang="en-US"/>
          </a:p>
        </p:txBody>
      </p:sp>
      <p:sp>
        <p:nvSpPr>
          <p:cNvPr id="6" name="Footer Placeholder 5">
            <a:extLst>
              <a:ext uri="{FF2B5EF4-FFF2-40B4-BE49-F238E27FC236}">
                <a16:creationId xmlns:a16="http://schemas.microsoft.com/office/drawing/2014/main" id="{27EF4E6B-E744-486A-C218-BFA4347EC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7AC10-B51C-D8F4-AB7B-E3C58B882FD1}"/>
              </a:ext>
            </a:extLst>
          </p:cNvPr>
          <p:cNvSpPr>
            <a:spLocks noGrp="1"/>
          </p:cNvSpPr>
          <p:nvPr>
            <p:ph type="sldNum" sz="quarter" idx="12"/>
          </p:nvPr>
        </p:nvSpPr>
        <p:spPr/>
        <p:txBody>
          <a:bodyPr/>
          <a:lstStyle/>
          <a:p>
            <a:fld id="{910829CA-A18A-344F-B690-202E4EBCDB3E}" type="slidenum">
              <a:t>‹#›</a:t>
            </a:fld>
            <a:endParaRPr lang="en-US"/>
          </a:p>
        </p:txBody>
      </p:sp>
    </p:spTree>
    <p:extLst>
      <p:ext uri="{BB962C8B-B14F-4D97-AF65-F5344CB8AC3E}">
        <p14:creationId xmlns:p14="http://schemas.microsoft.com/office/powerpoint/2010/main" val="362096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229B7-FC26-3380-CAEE-F4DCEB7FE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369DF-DAC6-AA3D-F714-2318AB0758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FC329-5EDB-62BB-75E3-C27C9676BD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AE0447-14CC-9447-BB94-DE8F620466D1}" type="datetimeFigureOut">
              <a:t>6/18/25</a:t>
            </a:fld>
            <a:endParaRPr lang="en-US"/>
          </a:p>
        </p:txBody>
      </p:sp>
      <p:sp>
        <p:nvSpPr>
          <p:cNvPr id="5" name="Footer Placeholder 4">
            <a:extLst>
              <a:ext uri="{FF2B5EF4-FFF2-40B4-BE49-F238E27FC236}">
                <a16:creationId xmlns:a16="http://schemas.microsoft.com/office/drawing/2014/main" id="{E3B277C5-56AB-3D47-345E-E7645017E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574C53-16CD-4366-9903-8C3131296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0829CA-A18A-344F-B690-202E4EBCDB3E}" type="slidenum">
              <a:t>‹#›</a:t>
            </a:fld>
            <a:endParaRPr lang="en-US"/>
          </a:p>
        </p:txBody>
      </p:sp>
    </p:spTree>
    <p:extLst>
      <p:ext uri="{BB962C8B-B14F-4D97-AF65-F5344CB8AC3E}">
        <p14:creationId xmlns:p14="http://schemas.microsoft.com/office/powerpoint/2010/main" val="33096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arpentries-incubator.github.io/snakemake-novice-bioinformatics/index.html" TargetMode="External"/><Relationship Id="rId7" Type="http://schemas.openxmlformats.org/officeDocument/2006/relationships/hyperlink" Target="https://seqera.io/blog/learn-nextflow-in-2023/" TargetMode="External"/><Relationship Id="rId2" Type="http://schemas.openxmlformats.org/officeDocument/2006/relationships/hyperlink" Target="https://snakemake.readthedocs.io/en/stable/tutorial/tutorial.html" TargetMode="External"/><Relationship Id="rId1" Type="http://schemas.openxmlformats.org/officeDocument/2006/relationships/slideLayout" Target="../slideLayouts/slideLayout5.xml"/><Relationship Id="rId6" Type="http://schemas.openxmlformats.org/officeDocument/2006/relationships/hyperlink" Target="https://carpentries-incubator.github.io/workflows-nextflow/index.html" TargetMode="External"/><Relationship Id="rId5" Type="http://schemas.openxmlformats.org/officeDocument/2006/relationships/hyperlink" Target="https://training.nextflow.io/" TargetMode="External"/><Relationship Id="rId4" Type="http://schemas.openxmlformats.org/officeDocument/2006/relationships/hyperlink" Target="https://uppsala.instructure.com/courses/51980/pages/snakemake-1-introduction?module_item_id=243089"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www.commonwl.org/" TargetMode="External"/><Relationship Id="rId1" Type="http://schemas.openxmlformats.org/officeDocument/2006/relationships/slideLayout" Target="../slideLayouts/slideLayout2.xml"/><Relationship Id="rId6" Type="http://schemas.openxmlformats.org/officeDocument/2006/relationships/hyperlink" Target="https://nextflow.io/" TargetMode="External"/><Relationship Id="rId5" Type="http://schemas.openxmlformats.org/officeDocument/2006/relationships/image" Target="../media/image2.png"/><Relationship Id="rId4" Type="http://schemas.openxmlformats.org/officeDocument/2006/relationships/hyperlink" Target="https://upload.wikimedia.org/wikipedia/commons/c/c7/Snakemake_logo_dark.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1727-6FEC-5ACB-4582-67B51F45B076}"/>
              </a:ext>
            </a:extLst>
          </p:cNvPr>
          <p:cNvSpPr>
            <a:spLocks noGrp="1"/>
          </p:cNvSpPr>
          <p:nvPr>
            <p:ph type="ctrTitle"/>
          </p:nvPr>
        </p:nvSpPr>
        <p:spPr/>
        <p:txBody>
          <a:bodyPr/>
          <a:lstStyle/>
          <a:p>
            <a:r>
              <a:rPr lang="en-US"/>
              <a:t>Workflow management introduction</a:t>
            </a:r>
          </a:p>
        </p:txBody>
      </p:sp>
      <p:sp>
        <p:nvSpPr>
          <p:cNvPr id="3" name="Subtitle 2">
            <a:extLst>
              <a:ext uri="{FF2B5EF4-FFF2-40B4-BE49-F238E27FC236}">
                <a16:creationId xmlns:a16="http://schemas.microsoft.com/office/drawing/2014/main" id="{967718DC-ACF1-9A3F-768A-F5BCFB5159CA}"/>
              </a:ext>
            </a:extLst>
          </p:cNvPr>
          <p:cNvSpPr>
            <a:spLocks noGrp="1"/>
          </p:cNvSpPr>
          <p:nvPr>
            <p:ph type="subTitle" idx="1"/>
          </p:nvPr>
        </p:nvSpPr>
        <p:spPr/>
        <p:txBody>
          <a:bodyPr/>
          <a:lstStyle/>
          <a:p>
            <a:r>
              <a:rPr lang="en-US"/>
              <a:t>FAS Informatics</a:t>
            </a:r>
          </a:p>
          <a:p>
            <a:r>
              <a:rPr lang="en-US"/>
              <a:t>Nextflow Run Workshop 2025</a:t>
            </a:r>
          </a:p>
        </p:txBody>
      </p:sp>
    </p:spTree>
    <p:extLst>
      <p:ext uri="{BB962C8B-B14F-4D97-AF65-F5344CB8AC3E}">
        <p14:creationId xmlns:p14="http://schemas.microsoft.com/office/powerpoint/2010/main" val="275938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35EC-5F04-E114-2876-A36B6B5AF14C}"/>
            </a:ext>
          </a:extLst>
        </p:cNvPr>
        <p:cNvGrpSpPr/>
        <p:nvPr/>
      </p:nvGrpSpPr>
      <p:grpSpPr>
        <a:xfrm>
          <a:off x="0" y="0"/>
          <a:ext cx="0" cy="0"/>
          <a:chOff x="0" y="0"/>
          <a:chExt cx="0" cy="0"/>
        </a:xfrm>
      </p:grpSpPr>
      <p:sp>
        <p:nvSpPr>
          <p:cNvPr id="7" name="Rounded Rectangle 6">
            <a:extLst>
              <a:ext uri="{FF2B5EF4-FFF2-40B4-BE49-F238E27FC236}">
                <a16:creationId xmlns:a16="http://schemas.microsoft.com/office/drawing/2014/main" id="{F0A237A2-6152-8676-AD55-CD811D94795A}"/>
              </a:ext>
            </a:extLst>
          </p:cNvPr>
          <p:cNvSpPr/>
          <p:nvPr/>
        </p:nvSpPr>
        <p:spPr>
          <a:xfrm>
            <a:off x="3043952" y="319088"/>
            <a:ext cx="6342636" cy="27432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800" b="1">
                <a:ln w="0"/>
                <a:solidFill>
                  <a:schemeClr val="tx1"/>
                </a:solidFill>
                <a:effectLst>
                  <a:outerShdw blurRad="38100" dist="19050" dir="2700000" algn="tl" rotWithShape="0">
                    <a:schemeClr val="dk1">
                      <a:alpha val="40000"/>
                    </a:schemeClr>
                  </a:outerShdw>
                </a:effectLst>
              </a:rPr>
              <a:t>Task</a:t>
            </a:r>
          </a:p>
        </p:txBody>
      </p:sp>
      <p:sp>
        <p:nvSpPr>
          <p:cNvPr id="4" name="Folded Corner 3">
            <a:extLst>
              <a:ext uri="{FF2B5EF4-FFF2-40B4-BE49-F238E27FC236}">
                <a16:creationId xmlns:a16="http://schemas.microsoft.com/office/drawing/2014/main" id="{791BCC7E-207A-02E1-D715-D29EF2EAD403}"/>
              </a:ext>
            </a:extLst>
          </p:cNvPr>
          <p:cNvSpPr/>
          <p:nvPr/>
        </p:nvSpPr>
        <p:spPr>
          <a:xfrm rot="16200000">
            <a:off x="5690337" y="646222"/>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a:t>My_script</a:t>
            </a:r>
          </a:p>
        </p:txBody>
      </p:sp>
      <p:sp>
        <p:nvSpPr>
          <p:cNvPr id="5" name="Multidocument 4">
            <a:extLst>
              <a:ext uri="{FF2B5EF4-FFF2-40B4-BE49-F238E27FC236}">
                <a16:creationId xmlns:a16="http://schemas.microsoft.com/office/drawing/2014/main" id="{8359F561-520A-BC10-D48F-900561B57EDD}"/>
              </a:ext>
            </a:extLst>
          </p:cNvPr>
          <p:cNvSpPr/>
          <p:nvPr/>
        </p:nvSpPr>
        <p:spPr>
          <a:xfrm>
            <a:off x="3106164" y="1029918"/>
            <a:ext cx="1855304" cy="1298713"/>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input</a:t>
            </a:r>
          </a:p>
        </p:txBody>
      </p:sp>
      <p:sp>
        <p:nvSpPr>
          <p:cNvPr id="6" name="Multidocument 5">
            <a:extLst>
              <a:ext uri="{FF2B5EF4-FFF2-40B4-BE49-F238E27FC236}">
                <a16:creationId xmlns:a16="http://schemas.microsoft.com/office/drawing/2014/main" id="{14B696EC-21A8-2D1B-2D9E-6A37AEEF0962}"/>
              </a:ext>
            </a:extLst>
          </p:cNvPr>
          <p:cNvSpPr/>
          <p:nvPr/>
        </p:nvSpPr>
        <p:spPr>
          <a:xfrm>
            <a:off x="7469072" y="1041332"/>
            <a:ext cx="1855304" cy="1298713"/>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output</a:t>
            </a:r>
          </a:p>
        </p:txBody>
      </p:sp>
      <p:cxnSp>
        <p:nvCxnSpPr>
          <p:cNvPr id="9" name="Straight Arrow Connector 8">
            <a:extLst>
              <a:ext uri="{FF2B5EF4-FFF2-40B4-BE49-F238E27FC236}">
                <a16:creationId xmlns:a16="http://schemas.microsoft.com/office/drawing/2014/main" id="{36B55CF5-EE9A-ECD2-A196-E0245040B697}"/>
              </a:ext>
            </a:extLst>
          </p:cNvPr>
          <p:cNvCxnSpPr/>
          <p:nvPr/>
        </p:nvCxnSpPr>
        <p:spPr>
          <a:xfrm>
            <a:off x="4961469" y="1688848"/>
            <a:ext cx="33375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5BF07E1-4965-DE4F-23A8-836B43280758}"/>
              </a:ext>
            </a:extLst>
          </p:cNvPr>
          <p:cNvCxnSpPr/>
          <p:nvPr/>
        </p:nvCxnSpPr>
        <p:spPr>
          <a:xfrm>
            <a:off x="7135315" y="1708726"/>
            <a:ext cx="33375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ECE624C-9A6A-F381-17EE-7F5177967BE2}"/>
              </a:ext>
            </a:extLst>
          </p:cNvPr>
          <p:cNvSpPr>
            <a:spLocks noGrp="1"/>
          </p:cNvSpPr>
          <p:nvPr>
            <p:ph idx="1"/>
          </p:nvPr>
        </p:nvSpPr>
        <p:spPr>
          <a:xfrm>
            <a:off x="838200" y="3660357"/>
            <a:ext cx="10515600" cy="1136012"/>
          </a:xfrm>
          <a:solidFill>
            <a:schemeClr val="tx1"/>
          </a:solidFill>
        </p:spPr>
        <p:txBody>
          <a:bodyPr>
            <a:normAutofit/>
          </a:bodyPr>
          <a:lstStyle/>
          <a:p>
            <a:pPr marL="0" indent="0">
              <a:buNone/>
            </a:pPr>
            <a:r>
              <a:rPr lang="en-US" b="0">
                <a:solidFill>
                  <a:srgbClr val="CE9178"/>
                </a:solidFill>
                <a:effectLst/>
                <a:latin typeface="Menlo" panose="020B0609030804020204" pitchFamily="49" charset="0"/>
              </a:rPr>
              <a:t>bwa mem </a:t>
            </a:r>
            <a:r>
              <a:rPr lang="en-US" b="0">
                <a:solidFill>
                  <a:srgbClr val="C1D8EE"/>
                </a:solidFill>
                <a:effectLst/>
                <a:latin typeface="Menlo" panose="020B0609030804020204" pitchFamily="49" charset="0"/>
              </a:rPr>
              <a:t>data/genome.fa</a:t>
            </a:r>
            <a:r>
              <a:rPr lang="en-US" b="0">
                <a:solidFill>
                  <a:srgbClr val="CE9178"/>
                </a:solidFill>
                <a:effectLst/>
                <a:latin typeface="Menlo" panose="020B0609030804020204" pitchFamily="49" charset="0"/>
              </a:rPr>
              <a:t> </a:t>
            </a:r>
            <a:r>
              <a:rPr lang="en-US" b="0">
                <a:solidFill>
                  <a:srgbClr val="C1D8EE"/>
                </a:solidFill>
                <a:effectLst/>
                <a:latin typeface="Menlo" panose="020B0609030804020204" pitchFamily="49" charset="0"/>
              </a:rPr>
              <a:t>data/samples/</a:t>
            </a:r>
            <a:r>
              <a:rPr lang="en-US">
                <a:solidFill>
                  <a:srgbClr val="C1D8EE"/>
                </a:solidFill>
                <a:latin typeface="Menlo" panose="020B0609030804020204" pitchFamily="49" charset="0"/>
              </a:rPr>
              <a:t>file1</a:t>
            </a:r>
            <a:r>
              <a:rPr lang="en-US" b="0">
                <a:solidFill>
                  <a:srgbClr val="C1D8EE"/>
                </a:solidFill>
                <a:effectLst/>
                <a:latin typeface="Menlo" panose="020B0609030804020204" pitchFamily="49" charset="0"/>
              </a:rPr>
              <a:t>.fastq </a:t>
            </a:r>
            <a:r>
              <a:rPr lang="en-US" b="0">
                <a:solidFill>
                  <a:srgbClr val="CE9178"/>
                </a:solidFill>
                <a:effectLst/>
                <a:latin typeface="Menlo" panose="020B0609030804020204" pitchFamily="49" charset="0"/>
              </a:rPr>
              <a:t>| samtools view -Sb - &gt; </a:t>
            </a:r>
            <a:r>
              <a:rPr lang="en-US">
                <a:solidFill>
                  <a:schemeClr val="accent2">
                    <a:lumMod val="40000"/>
                    <a:lumOff val="60000"/>
                  </a:schemeClr>
                </a:solidFill>
                <a:latin typeface="Menlo" panose="020B0609030804020204" pitchFamily="49" charset="0"/>
              </a:rPr>
              <a:t>file1.bam</a:t>
            </a:r>
            <a:endParaRPr lang="en-US" b="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84671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32966-070E-B83F-9F7E-E2E68B69A839}"/>
            </a:ext>
          </a:extLst>
        </p:cNvPr>
        <p:cNvGrpSpPr/>
        <p:nvPr/>
      </p:nvGrpSpPr>
      <p:grpSpPr>
        <a:xfrm>
          <a:off x="0" y="0"/>
          <a:ext cx="0" cy="0"/>
          <a:chOff x="0" y="0"/>
          <a:chExt cx="0" cy="0"/>
        </a:xfrm>
      </p:grpSpPr>
      <p:sp>
        <p:nvSpPr>
          <p:cNvPr id="7" name="Rounded Rectangle 6">
            <a:extLst>
              <a:ext uri="{FF2B5EF4-FFF2-40B4-BE49-F238E27FC236}">
                <a16:creationId xmlns:a16="http://schemas.microsoft.com/office/drawing/2014/main" id="{50A4D4AF-8507-D2CB-F292-3B28CEFA931D}"/>
              </a:ext>
            </a:extLst>
          </p:cNvPr>
          <p:cNvSpPr/>
          <p:nvPr/>
        </p:nvSpPr>
        <p:spPr>
          <a:xfrm>
            <a:off x="3043952" y="319088"/>
            <a:ext cx="6342636" cy="27432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800" b="1">
                <a:ln w="0"/>
                <a:solidFill>
                  <a:schemeClr val="tx1"/>
                </a:solidFill>
                <a:effectLst>
                  <a:outerShdw blurRad="38100" dist="19050" dir="2700000" algn="tl" rotWithShape="0">
                    <a:schemeClr val="dk1">
                      <a:alpha val="40000"/>
                    </a:schemeClr>
                  </a:outerShdw>
                </a:effectLst>
              </a:rPr>
              <a:t>Task</a:t>
            </a:r>
          </a:p>
        </p:txBody>
      </p:sp>
      <p:sp>
        <p:nvSpPr>
          <p:cNvPr id="4" name="Folded Corner 3">
            <a:extLst>
              <a:ext uri="{FF2B5EF4-FFF2-40B4-BE49-F238E27FC236}">
                <a16:creationId xmlns:a16="http://schemas.microsoft.com/office/drawing/2014/main" id="{4C93179F-799B-DC16-0EE5-EC3E223B2ACE}"/>
              </a:ext>
            </a:extLst>
          </p:cNvPr>
          <p:cNvSpPr/>
          <p:nvPr/>
        </p:nvSpPr>
        <p:spPr>
          <a:xfrm rot="16200000">
            <a:off x="5690337" y="646222"/>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a:t>My_script</a:t>
            </a:r>
          </a:p>
        </p:txBody>
      </p:sp>
      <p:sp>
        <p:nvSpPr>
          <p:cNvPr id="5" name="Multidocument 4">
            <a:extLst>
              <a:ext uri="{FF2B5EF4-FFF2-40B4-BE49-F238E27FC236}">
                <a16:creationId xmlns:a16="http://schemas.microsoft.com/office/drawing/2014/main" id="{6F0DF52B-BBC6-9D25-035F-C827E801BC2F}"/>
              </a:ext>
            </a:extLst>
          </p:cNvPr>
          <p:cNvSpPr/>
          <p:nvPr/>
        </p:nvSpPr>
        <p:spPr>
          <a:xfrm>
            <a:off x="3106164" y="1029918"/>
            <a:ext cx="1855304" cy="1298713"/>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input</a:t>
            </a:r>
          </a:p>
        </p:txBody>
      </p:sp>
      <p:sp>
        <p:nvSpPr>
          <p:cNvPr id="6" name="Multidocument 5">
            <a:extLst>
              <a:ext uri="{FF2B5EF4-FFF2-40B4-BE49-F238E27FC236}">
                <a16:creationId xmlns:a16="http://schemas.microsoft.com/office/drawing/2014/main" id="{8D22BF29-FAC0-749B-CA07-06AEFFDC4281}"/>
              </a:ext>
            </a:extLst>
          </p:cNvPr>
          <p:cNvSpPr/>
          <p:nvPr/>
        </p:nvSpPr>
        <p:spPr>
          <a:xfrm>
            <a:off x="7469072" y="1041332"/>
            <a:ext cx="1855304" cy="1298713"/>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output</a:t>
            </a:r>
          </a:p>
        </p:txBody>
      </p:sp>
      <p:cxnSp>
        <p:nvCxnSpPr>
          <p:cNvPr id="9" name="Straight Arrow Connector 8">
            <a:extLst>
              <a:ext uri="{FF2B5EF4-FFF2-40B4-BE49-F238E27FC236}">
                <a16:creationId xmlns:a16="http://schemas.microsoft.com/office/drawing/2014/main" id="{7C7DA503-12EF-EB9B-C14D-6D438DDD0A10}"/>
              </a:ext>
            </a:extLst>
          </p:cNvPr>
          <p:cNvCxnSpPr/>
          <p:nvPr/>
        </p:nvCxnSpPr>
        <p:spPr>
          <a:xfrm>
            <a:off x="4961469" y="1688848"/>
            <a:ext cx="33375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4A00015-244B-FDBF-56A9-E8049EA7601D}"/>
              </a:ext>
            </a:extLst>
          </p:cNvPr>
          <p:cNvCxnSpPr/>
          <p:nvPr/>
        </p:nvCxnSpPr>
        <p:spPr>
          <a:xfrm>
            <a:off x="7135315" y="1708726"/>
            <a:ext cx="33375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CCAFA10-5D28-267B-2DA5-A4F2FD34B270}"/>
              </a:ext>
            </a:extLst>
          </p:cNvPr>
          <p:cNvSpPr>
            <a:spLocks noGrp="1"/>
          </p:cNvSpPr>
          <p:nvPr>
            <p:ph idx="1"/>
          </p:nvPr>
        </p:nvSpPr>
        <p:spPr>
          <a:xfrm>
            <a:off x="838200" y="3660357"/>
            <a:ext cx="10515600" cy="1136012"/>
          </a:xfrm>
          <a:solidFill>
            <a:schemeClr val="tx1"/>
          </a:solidFill>
        </p:spPr>
        <p:txBody>
          <a:bodyPr>
            <a:normAutofit/>
          </a:bodyPr>
          <a:lstStyle/>
          <a:p>
            <a:pPr marL="0" indent="0">
              <a:buNone/>
            </a:pPr>
            <a:r>
              <a:rPr lang="en-US" b="0">
                <a:solidFill>
                  <a:srgbClr val="CE9178"/>
                </a:solidFill>
                <a:effectLst/>
                <a:latin typeface="Menlo" panose="020B0609030804020204" pitchFamily="49" charset="0"/>
              </a:rPr>
              <a:t>bwa mem </a:t>
            </a:r>
            <a:r>
              <a:rPr lang="en-US" b="0">
                <a:solidFill>
                  <a:srgbClr val="C1D8EE"/>
                </a:solidFill>
                <a:effectLst/>
                <a:latin typeface="Menlo" panose="020B0609030804020204" pitchFamily="49" charset="0"/>
              </a:rPr>
              <a:t>data/genome.fa</a:t>
            </a:r>
            <a:r>
              <a:rPr lang="en-US" b="0">
                <a:solidFill>
                  <a:srgbClr val="CE9178"/>
                </a:solidFill>
                <a:effectLst/>
                <a:latin typeface="Menlo" panose="020B0609030804020204" pitchFamily="49" charset="0"/>
              </a:rPr>
              <a:t> </a:t>
            </a:r>
            <a:r>
              <a:rPr lang="en-US" b="0">
                <a:solidFill>
                  <a:srgbClr val="C1D8EE"/>
                </a:solidFill>
                <a:effectLst/>
                <a:latin typeface="Menlo" panose="020B0609030804020204" pitchFamily="49" charset="0"/>
              </a:rPr>
              <a:t>data/samples/</a:t>
            </a:r>
            <a:r>
              <a:rPr lang="en-US">
                <a:solidFill>
                  <a:srgbClr val="C1D8EE"/>
                </a:solidFill>
                <a:latin typeface="Menlo" panose="020B0609030804020204" pitchFamily="49" charset="0"/>
              </a:rPr>
              <a:t>file1</a:t>
            </a:r>
            <a:r>
              <a:rPr lang="en-US" b="0">
                <a:solidFill>
                  <a:srgbClr val="C1D8EE"/>
                </a:solidFill>
                <a:effectLst/>
                <a:latin typeface="Menlo" panose="020B0609030804020204" pitchFamily="49" charset="0"/>
              </a:rPr>
              <a:t>.fastq </a:t>
            </a:r>
            <a:r>
              <a:rPr lang="en-US" b="0">
                <a:solidFill>
                  <a:srgbClr val="CE9178"/>
                </a:solidFill>
                <a:effectLst/>
                <a:latin typeface="Menlo" panose="020B0609030804020204" pitchFamily="49" charset="0"/>
              </a:rPr>
              <a:t>| samtools view -Sb - &gt; </a:t>
            </a:r>
            <a:r>
              <a:rPr lang="en-US">
                <a:solidFill>
                  <a:schemeClr val="accent2">
                    <a:lumMod val="40000"/>
                    <a:lumOff val="60000"/>
                  </a:schemeClr>
                </a:solidFill>
                <a:latin typeface="Menlo" panose="020B0609030804020204" pitchFamily="49" charset="0"/>
              </a:rPr>
              <a:t>file1.bam</a:t>
            </a:r>
            <a:endParaRPr lang="en-US" b="0">
              <a:solidFill>
                <a:srgbClr val="D4D4D4"/>
              </a:solidFill>
              <a:effectLst/>
              <a:latin typeface="Menlo" panose="020B0609030804020204" pitchFamily="49" charset="0"/>
            </a:endParaRPr>
          </a:p>
        </p:txBody>
      </p:sp>
      <p:sp>
        <p:nvSpPr>
          <p:cNvPr id="8" name="Content Placeholder 2">
            <a:extLst>
              <a:ext uri="{FF2B5EF4-FFF2-40B4-BE49-F238E27FC236}">
                <a16:creationId xmlns:a16="http://schemas.microsoft.com/office/drawing/2014/main" id="{6F47E3C8-B2A7-F16C-D88F-656265E4A2C7}"/>
              </a:ext>
            </a:extLst>
          </p:cNvPr>
          <p:cNvSpPr txBox="1">
            <a:spLocks/>
          </p:cNvSpPr>
          <p:nvPr/>
        </p:nvSpPr>
        <p:spPr>
          <a:xfrm>
            <a:off x="838200" y="5402900"/>
            <a:ext cx="10515600" cy="11360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solidFill>
                  <a:srgbClr val="CE9178"/>
                </a:solidFill>
                <a:latin typeface="Menlo" panose="020B0609030804020204" pitchFamily="49" charset="0"/>
              </a:rPr>
              <a:t>bwa mem </a:t>
            </a:r>
            <a:r>
              <a:rPr lang="en-US">
                <a:solidFill>
                  <a:srgbClr val="C1D8EE"/>
                </a:solidFill>
                <a:latin typeface="Menlo" panose="020B0609030804020204" pitchFamily="49" charset="0"/>
              </a:rPr>
              <a:t>{input}</a:t>
            </a:r>
            <a:r>
              <a:rPr lang="en-US">
                <a:solidFill>
                  <a:srgbClr val="CE9178"/>
                </a:solidFill>
                <a:latin typeface="Menlo" panose="020B0609030804020204" pitchFamily="49" charset="0"/>
              </a:rPr>
              <a:t>| samtools view -Sb - &gt; </a:t>
            </a:r>
            <a:r>
              <a:rPr lang="en-US">
                <a:solidFill>
                  <a:schemeClr val="accent2">
                    <a:lumMod val="40000"/>
                    <a:lumOff val="60000"/>
                  </a:schemeClr>
                </a:solidFill>
                <a:latin typeface="Menlo" panose="020B0609030804020204" pitchFamily="49" charset="0"/>
              </a:rPr>
              <a:t>{output}</a:t>
            </a:r>
            <a:endParaRPr lang="en-US">
              <a:solidFill>
                <a:srgbClr val="D4D4D4"/>
              </a:solidFill>
              <a:latin typeface="Menlo" panose="020B0609030804020204" pitchFamily="49" charset="0"/>
            </a:endParaRPr>
          </a:p>
        </p:txBody>
      </p:sp>
    </p:spTree>
    <p:extLst>
      <p:ext uri="{BB962C8B-B14F-4D97-AF65-F5344CB8AC3E}">
        <p14:creationId xmlns:p14="http://schemas.microsoft.com/office/powerpoint/2010/main" val="123571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A029-432A-01AC-3DA8-548AD26906F4}"/>
              </a:ext>
            </a:extLst>
          </p:cNvPr>
          <p:cNvSpPr>
            <a:spLocks noGrp="1"/>
          </p:cNvSpPr>
          <p:nvPr>
            <p:ph type="title"/>
          </p:nvPr>
        </p:nvSpPr>
        <p:spPr/>
        <p:txBody>
          <a:bodyPr/>
          <a:lstStyle/>
          <a:p>
            <a:r>
              <a:rPr lang="en-US"/>
              <a:t>A rule (aka task) in snakemake</a:t>
            </a:r>
          </a:p>
        </p:txBody>
      </p:sp>
      <p:sp>
        <p:nvSpPr>
          <p:cNvPr id="3" name="Content Placeholder 2">
            <a:extLst>
              <a:ext uri="{FF2B5EF4-FFF2-40B4-BE49-F238E27FC236}">
                <a16:creationId xmlns:a16="http://schemas.microsoft.com/office/drawing/2014/main" id="{23BEFD0A-E59B-5CC2-BE46-3F45E5615E14}"/>
              </a:ext>
            </a:extLst>
          </p:cNvPr>
          <p:cNvSpPr>
            <a:spLocks noGrp="1"/>
          </p:cNvSpPr>
          <p:nvPr>
            <p:ph idx="1"/>
          </p:nvPr>
        </p:nvSpPr>
        <p:spPr>
          <a:solidFill>
            <a:schemeClr val="tx1"/>
          </a:solidFill>
        </p:spPr>
        <p:txBody>
          <a:bodyPr>
            <a:normAutofit fontScale="92500" lnSpcReduction="20000"/>
          </a:bodyPr>
          <a:lstStyle/>
          <a:p>
            <a:pPr marL="0" indent="0">
              <a:buNone/>
            </a:pPr>
            <a:r>
              <a:rPr lang="en-US" b="0">
                <a:solidFill>
                  <a:srgbClr val="D4D4D4"/>
                </a:solidFill>
                <a:effectLst/>
                <a:latin typeface="Menlo" panose="020B0609030804020204" pitchFamily="49" charset="0"/>
              </a:rPr>
              <a:t>rule </a:t>
            </a:r>
            <a:r>
              <a:rPr lang="en-US" b="0">
                <a:solidFill>
                  <a:srgbClr val="9CDCFE"/>
                </a:solidFill>
                <a:effectLst/>
                <a:latin typeface="Menlo" panose="020B0609030804020204" pitchFamily="49" charset="0"/>
              </a:rPr>
              <a:t>bwa_map</a:t>
            </a:r>
            <a:r>
              <a:rPr lang="en-US" b="0">
                <a:solidFill>
                  <a:srgbClr val="D4D4D4"/>
                </a:solidFill>
                <a:effectLst/>
                <a:latin typeface="Menlo" panose="020B0609030804020204" pitchFamily="49" charset="0"/>
              </a:rPr>
              <a:t>:</a:t>
            </a:r>
          </a:p>
          <a:p>
            <a:pPr marL="0" indent="0">
              <a:buNone/>
            </a:pPr>
            <a:r>
              <a:rPr lang="en-US" b="0">
                <a:solidFill>
                  <a:srgbClr val="9CDCFE"/>
                </a:solidFill>
                <a:effectLst/>
                <a:latin typeface="Menlo" panose="020B0609030804020204" pitchFamily="49" charset="0"/>
              </a:rPr>
              <a:t>    input</a:t>
            </a:r>
            <a:r>
              <a:rPr lang="en-US" b="0">
                <a:solidFill>
                  <a:srgbClr val="D4D4D4"/>
                </a:solidFill>
                <a:effectLst/>
                <a:latin typeface="Menlo" panose="020B0609030804020204" pitchFamily="49" charset="0"/>
              </a:rPr>
              <a:t>:</a:t>
            </a:r>
          </a:p>
          <a:p>
            <a:pPr marL="0" indent="0">
              <a:buNone/>
            </a:pPr>
            <a:r>
              <a:rPr lang="en-US" b="0">
                <a:solidFill>
                  <a:srgbClr val="CE9178"/>
                </a:solidFill>
                <a:effectLst/>
                <a:latin typeface="Menlo" panose="020B0609030804020204" pitchFamily="49" charset="0"/>
              </a:rPr>
              <a:t>        genome = "data/genome.fa"</a:t>
            </a:r>
            <a:r>
              <a:rPr lang="en-US" b="0">
                <a:solidFill>
                  <a:srgbClr val="D4D4D4"/>
                </a:solidFill>
                <a:effectLst/>
                <a:latin typeface="Menlo" panose="020B0609030804020204" pitchFamily="49" charset="0"/>
              </a:rPr>
              <a:t>,</a:t>
            </a:r>
          </a:p>
          <a:p>
            <a:pPr marL="0" indent="0">
              <a:buNone/>
            </a:pPr>
            <a:r>
              <a:rPr lang="en-US" b="0">
                <a:solidFill>
                  <a:srgbClr val="CE9178"/>
                </a:solidFill>
                <a:effectLst/>
                <a:latin typeface="Menlo" panose="020B0609030804020204" pitchFamily="49" charset="0"/>
              </a:rPr>
              <a:t>        sample = "data/samples/</a:t>
            </a:r>
            <a:r>
              <a:rPr lang="en-US" b="0">
                <a:solidFill>
                  <a:schemeClr val="accent2">
                    <a:lumMod val="40000"/>
                    <a:lumOff val="60000"/>
                  </a:schemeClr>
                </a:solidFill>
                <a:effectLst/>
                <a:latin typeface="Menlo" panose="020B0609030804020204" pitchFamily="49" charset="0"/>
              </a:rPr>
              <a:t>{sample}</a:t>
            </a:r>
            <a:r>
              <a:rPr lang="en-US" b="0">
                <a:solidFill>
                  <a:srgbClr val="CE9178"/>
                </a:solidFill>
                <a:effectLst/>
                <a:latin typeface="Menlo" panose="020B0609030804020204" pitchFamily="49" charset="0"/>
              </a:rPr>
              <a:t>.fastq"</a:t>
            </a:r>
            <a:endParaRPr lang="en-US" b="0">
              <a:solidFill>
                <a:srgbClr val="D4D4D4"/>
              </a:solidFill>
              <a:effectLst/>
              <a:latin typeface="Menlo" panose="020B0609030804020204" pitchFamily="49" charset="0"/>
            </a:endParaRPr>
          </a:p>
          <a:p>
            <a:pPr marL="0" indent="0">
              <a:buNone/>
            </a:pPr>
            <a:r>
              <a:rPr lang="en-US" b="0">
                <a:solidFill>
                  <a:srgbClr val="9CDCFE"/>
                </a:solidFill>
                <a:effectLst/>
                <a:latin typeface="Menlo" panose="020B0609030804020204" pitchFamily="49" charset="0"/>
              </a:rPr>
              <a:t>    output</a:t>
            </a:r>
            <a:r>
              <a:rPr lang="en-US" b="0">
                <a:solidFill>
                  <a:srgbClr val="D4D4D4"/>
                </a:solidFill>
                <a:effectLst/>
                <a:latin typeface="Menlo" panose="020B0609030804020204" pitchFamily="49" charset="0"/>
              </a:rPr>
              <a:t>:</a:t>
            </a:r>
          </a:p>
          <a:p>
            <a:pPr marL="0" indent="0">
              <a:buNone/>
            </a:pPr>
            <a:r>
              <a:rPr lang="en-US" b="0">
                <a:solidFill>
                  <a:srgbClr val="CE9178"/>
                </a:solidFill>
                <a:effectLst/>
                <a:latin typeface="Menlo" panose="020B0609030804020204" pitchFamily="49" charset="0"/>
              </a:rPr>
              <a:t>        "mapped_reads/</a:t>
            </a:r>
            <a:r>
              <a:rPr lang="en-US" b="0">
                <a:solidFill>
                  <a:schemeClr val="accent2">
                    <a:lumMod val="40000"/>
                    <a:lumOff val="60000"/>
                  </a:schemeClr>
                </a:solidFill>
                <a:effectLst/>
                <a:latin typeface="Menlo" panose="020B0609030804020204" pitchFamily="49" charset="0"/>
              </a:rPr>
              <a:t>{sample}</a:t>
            </a:r>
            <a:r>
              <a:rPr lang="en-US" b="0">
                <a:solidFill>
                  <a:srgbClr val="CE9178"/>
                </a:solidFill>
                <a:effectLst/>
                <a:latin typeface="Menlo" panose="020B0609030804020204" pitchFamily="49" charset="0"/>
              </a:rPr>
              <a:t>.bam"</a:t>
            </a:r>
            <a:endParaRPr lang="en-US" b="0">
              <a:solidFill>
                <a:srgbClr val="D4D4D4"/>
              </a:solidFill>
              <a:effectLst/>
              <a:latin typeface="Menlo" panose="020B0609030804020204" pitchFamily="49" charset="0"/>
            </a:endParaRPr>
          </a:p>
          <a:p>
            <a:pPr marL="0" indent="0">
              <a:buNone/>
            </a:pPr>
            <a:r>
              <a:rPr lang="en-US" b="0">
                <a:solidFill>
                  <a:srgbClr val="9CDCFE"/>
                </a:solidFill>
                <a:effectLst/>
                <a:latin typeface="Menlo" panose="020B0609030804020204" pitchFamily="49" charset="0"/>
              </a:rPr>
              <a:t>    shell</a:t>
            </a:r>
            <a:r>
              <a:rPr lang="en-US" b="0">
                <a:solidFill>
                  <a:srgbClr val="D4D4D4"/>
                </a:solidFill>
                <a:effectLst/>
                <a:latin typeface="Menlo" panose="020B0609030804020204" pitchFamily="49" charset="0"/>
              </a:rPr>
              <a:t>:</a:t>
            </a:r>
          </a:p>
          <a:p>
            <a:pPr marL="0" indent="0">
              <a:buNone/>
            </a:pPr>
            <a:r>
              <a:rPr lang="en-US" b="0">
                <a:solidFill>
                  <a:srgbClr val="CE9178"/>
                </a:solidFill>
                <a:effectLst/>
                <a:latin typeface="Menlo" panose="020B0609030804020204" pitchFamily="49" charset="0"/>
              </a:rPr>
              <a:t>        "bwa mem </a:t>
            </a:r>
            <a:r>
              <a:rPr lang="en-US" b="0">
                <a:solidFill>
                  <a:schemeClr val="accent2">
                    <a:lumMod val="40000"/>
                    <a:lumOff val="60000"/>
                  </a:schemeClr>
                </a:solidFill>
                <a:effectLst/>
                <a:latin typeface="Menlo" panose="020B0609030804020204" pitchFamily="49" charset="0"/>
              </a:rPr>
              <a:t>{input.genome}</a:t>
            </a:r>
            <a:r>
              <a:rPr lang="en-US" b="0">
                <a:solidFill>
                  <a:srgbClr val="CE9178"/>
                </a:solidFill>
                <a:effectLst/>
                <a:latin typeface="Menlo" panose="020B0609030804020204" pitchFamily="49" charset="0"/>
              </a:rPr>
              <a:t> </a:t>
            </a:r>
            <a:r>
              <a:rPr lang="en-US" b="0">
                <a:solidFill>
                  <a:schemeClr val="accent2">
                    <a:lumMod val="40000"/>
                    <a:lumOff val="60000"/>
                  </a:schemeClr>
                </a:solidFill>
                <a:effectLst/>
                <a:latin typeface="Menlo" panose="020B0609030804020204" pitchFamily="49" charset="0"/>
              </a:rPr>
              <a:t>{input.sample}</a:t>
            </a:r>
            <a:r>
              <a:rPr lang="en-US" b="0">
                <a:solidFill>
                  <a:srgbClr val="CE9178"/>
                </a:solidFill>
                <a:effectLst/>
                <a:latin typeface="Menlo" panose="020B0609030804020204" pitchFamily="49" charset="0"/>
              </a:rPr>
              <a:t> | </a:t>
            </a:r>
          </a:p>
          <a:p>
            <a:pPr marL="0" indent="0">
              <a:buNone/>
            </a:pPr>
            <a:r>
              <a:rPr lang="en-US">
                <a:solidFill>
                  <a:srgbClr val="CE9178"/>
                </a:solidFill>
                <a:latin typeface="Menlo" panose="020B0609030804020204" pitchFamily="49" charset="0"/>
              </a:rPr>
              <a:t>        </a:t>
            </a:r>
            <a:r>
              <a:rPr lang="en-US" b="0">
                <a:solidFill>
                  <a:srgbClr val="CE9178"/>
                </a:solidFill>
                <a:effectLst/>
                <a:latin typeface="Menlo" panose="020B0609030804020204" pitchFamily="49" charset="0"/>
              </a:rPr>
              <a:t>samtools view -Sb - &gt; </a:t>
            </a:r>
            <a:r>
              <a:rPr lang="en-US" b="0">
                <a:solidFill>
                  <a:schemeClr val="accent2">
                    <a:lumMod val="40000"/>
                    <a:lumOff val="60000"/>
                  </a:schemeClr>
                </a:solidFill>
                <a:effectLst/>
                <a:latin typeface="Menlo" panose="020B0609030804020204" pitchFamily="49" charset="0"/>
              </a:rPr>
              <a:t>{output}</a:t>
            </a:r>
            <a:r>
              <a:rPr lang="en-US" b="0">
                <a:solidFill>
                  <a:srgbClr val="CE9178"/>
                </a:solidFill>
                <a:effectLst/>
                <a:latin typeface="Menlo" panose="020B0609030804020204" pitchFamily="49" charset="0"/>
              </a:rPr>
              <a:t>"</a:t>
            </a:r>
            <a:endParaRPr lang="en-US" b="0">
              <a:solidFill>
                <a:srgbClr val="D4D4D4"/>
              </a:solidFill>
              <a:effectLst/>
              <a:latin typeface="Menlo" panose="020B0609030804020204" pitchFamily="49" charset="0"/>
            </a:endParaRPr>
          </a:p>
          <a:p>
            <a:pPr marL="0" indent="0">
              <a:buNone/>
            </a:pPr>
            <a:br>
              <a:rPr lang="en-US" b="0">
                <a:solidFill>
                  <a:srgbClr val="D4D4D4"/>
                </a:solidFill>
                <a:effectLst/>
                <a:latin typeface="Menlo" panose="020B0609030804020204" pitchFamily="49" charset="0"/>
              </a:rPr>
            </a:br>
            <a:endParaRPr lang="en-US" b="0">
              <a:solidFill>
                <a:srgbClr val="D4D4D4"/>
              </a:solidFill>
              <a:effectLst/>
              <a:latin typeface="Menlo" panose="020B0609030804020204" pitchFamily="49" charset="0"/>
            </a:endParaRPr>
          </a:p>
        </p:txBody>
      </p:sp>
    </p:spTree>
    <p:extLst>
      <p:ext uri="{BB962C8B-B14F-4D97-AF65-F5344CB8AC3E}">
        <p14:creationId xmlns:p14="http://schemas.microsoft.com/office/powerpoint/2010/main" val="73561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86DC-DB57-FCC2-C7F1-BF366D0C003D}"/>
              </a:ext>
            </a:extLst>
          </p:cNvPr>
          <p:cNvSpPr>
            <a:spLocks noGrp="1"/>
          </p:cNvSpPr>
          <p:nvPr>
            <p:ph type="title"/>
          </p:nvPr>
        </p:nvSpPr>
        <p:spPr/>
        <p:txBody>
          <a:bodyPr/>
          <a:lstStyle/>
          <a:p>
            <a:r>
              <a:rPr lang="en-US"/>
              <a:t>A process (aka task) in Nextflow</a:t>
            </a:r>
          </a:p>
        </p:txBody>
      </p:sp>
      <p:sp>
        <p:nvSpPr>
          <p:cNvPr id="3" name="Content Placeholder 2">
            <a:extLst>
              <a:ext uri="{FF2B5EF4-FFF2-40B4-BE49-F238E27FC236}">
                <a16:creationId xmlns:a16="http://schemas.microsoft.com/office/drawing/2014/main" id="{C4CFBD49-3E45-C935-D85E-B8891EA8B23F}"/>
              </a:ext>
            </a:extLst>
          </p:cNvPr>
          <p:cNvSpPr>
            <a:spLocks noGrp="1"/>
          </p:cNvSpPr>
          <p:nvPr>
            <p:ph idx="1"/>
          </p:nvPr>
        </p:nvSpPr>
        <p:spPr>
          <a:solidFill>
            <a:schemeClr val="tx1"/>
          </a:solidFill>
        </p:spPr>
        <p:txBody>
          <a:bodyPr>
            <a:normAutofit fontScale="70000" lnSpcReduction="20000"/>
          </a:bodyPr>
          <a:lstStyle/>
          <a:p>
            <a:pPr marL="0" indent="0">
              <a:buNone/>
            </a:pPr>
            <a:r>
              <a:rPr lang="en-US" b="0">
                <a:solidFill>
                  <a:srgbClr val="D4D4D4"/>
                </a:solidFill>
                <a:effectLst/>
                <a:latin typeface="Menlo" panose="020B0609030804020204" pitchFamily="49" charset="0"/>
              </a:rPr>
              <a:t>process bwa_map {</a:t>
            </a:r>
          </a:p>
          <a:p>
            <a:pPr marL="0" indent="0">
              <a:buNone/>
            </a:pPr>
            <a:r>
              <a:rPr lang="en-US" b="0">
                <a:solidFill>
                  <a:srgbClr val="D4D4D4"/>
                </a:solidFill>
                <a:effectLst/>
                <a:latin typeface="Menlo" panose="020B0609030804020204" pitchFamily="49" charset="0"/>
              </a:rPr>
              <a:t>  input:</a:t>
            </a:r>
          </a:p>
          <a:p>
            <a:pPr marL="0" indent="0">
              <a:buNone/>
            </a:pPr>
            <a:r>
              <a:rPr lang="en-US" b="0">
                <a:solidFill>
                  <a:srgbClr val="D4D4D4"/>
                </a:solidFill>
                <a:effectLst/>
                <a:latin typeface="Menlo" panose="020B0609030804020204" pitchFamily="49" charset="0"/>
              </a:rPr>
              <a:t>    path genome from </a:t>
            </a:r>
            <a:r>
              <a:rPr lang="en-US" b="0">
                <a:solidFill>
                  <a:srgbClr val="CE9178"/>
                </a:solidFill>
                <a:effectLst/>
                <a:latin typeface="Menlo" panose="020B0609030804020204" pitchFamily="49" charset="0"/>
              </a:rPr>
              <a:t>'data/genome.fa’</a:t>
            </a:r>
            <a:endParaRPr lang="en-US" b="0">
              <a:solidFill>
                <a:srgbClr val="D4D4D4"/>
              </a:solidFill>
              <a:effectLst/>
              <a:latin typeface="Menlo" panose="020B0609030804020204" pitchFamily="49" charset="0"/>
            </a:endParaRPr>
          </a:p>
          <a:p>
            <a:pPr marL="0" indent="0">
              <a:buNone/>
            </a:pPr>
            <a:r>
              <a:rPr lang="en-US" b="0">
                <a:solidFill>
                  <a:srgbClr val="D4D4D4"/>
                </a:solidFill>
                <a:effectLst/>
                <a:latin typeface="Menlo" panose="020B0609030804020204" pitchFamily="49" charset="0"/>
              </a:rPr>
              <a:t>    path sampleFile from </a:t>
            </a:r>
            <a:r>
              <a:rPr lang="en-US" b="0">
                <a:solidFill>
                  <a:srgbClr val="CE9178"/>
                </a:solidFill>
                <a:effectLst/>
                <a:latin typeface="Menlo" panose="020B0609030804020204" pitchFamily="49" charset="0"/>
              </a:rPr>
              <a:t>'data/samples/*.fastq’</a:t>
            </a:r>
            <a:endParaRPr lang="en-US" b="0">
              <a:solidFill>
                <a:srgbClr val="D4D4D4"/>
              </a:solidFill>
              <a:effectLst/>
              <a:latin typeface="Menlo" panose="020B0609030804020204" pitchFamily="49" charset="0"/>
            </a:endParaRPr>
          </a:p>
          <a:p>
            <a:pPr marL="0" indent="0">
              <a:buNone/>
            </a:pPr>
            <a:r>
              <a:rPr lang="en-US" b="0">
                <a:solidFill>
                  <a:srgbClr val="D4D4D4"/>
                </a:solidFill>
                <a:effectLst/>
                <a:latin typeface="Menlo" panose="020B0609030804020204" pitchFamily="49" charset="0"/>
              </a:rPr>
              <a:t>  output:</a:t>
            </a:r>
          </a:p>
          <a:p>
            <a:pPr marL="0" indent="0">
              <a:buNone/>
            </a:pPr>
            <a:r>
              <a:rPr lang="en-US" b="0">
                <a:solidFill>
                  <a:srgbClr val="D4D4D4"/>
                </a:solidFill>
                <a:effectLst/>
                <a:latin typeface="Menlo" panose="020B0609030804020204" pitchFamily="49" charset="0"/>
              </a:rPr>
              <a:t>    path </a:t>
            </a:r>
            <a:r>
              <a:rPr lang="en-US" b="0">
                <a:solidFill>
                  <a:srgbClr val="CE9178"/>
                </a:solidFill>
                <a:effectLst/>
                <a:latin typeface="Menlo" panose="020B0609030804020204" pitchFamily="49" charset="0"/>
              </a:rPr>
              <a:t>"mapped_reads/</a:t>
            </a:r>
            <a:r>
              <a:rPr lang="en-US" b="0">
                <a:solidFill>
                  <a:srgbClr val="569CD6"/>
                </a:solidFill>
                <a:effectLst/>
                <a:latin typeface="Menlo" panose="020B0609030804020204" pitchFamily="49" charset="0"/>
              </a:rPr>
              <a:t>${</a:t>
            </a:r>
            <a:r>
              <a:rPr lang="en-US" b="0">
                <a:solidFill>
                  <a:srgbClr val="D4D4D4"/>
                </a:solidFill>
                <a:effectLst/>
                <a:latin typeface="Menlo" panose="020B0609030804020204" pitchFamily="49" charset="0"/>
              </a:rPr>
              <a:t>sampleFile</a:t>
            </a:r>
            <a:r>
              <a:rPr lang="en-US" b="0">
                <a:solidFill>
                  <a:srgbClr val="569CD6"/>
                </a:solidFill>
                <a:effectLst/>
                <a:latin typeface="Menlo" panose="020B0609030804020204" pitchFamily="49" charset="0"/>
              </a:rPr>
              <a:t>}</a:t>
            </a:r>
            <a:r>
              <a:rPr lang="en-US" b="0">
                <a:solidFill>
                  <a:srgbClr val="CE9178"/>
                </a:solidFill>
                <a:effectLst/>
                <a:latin typeface="Menlo" panose="020B0609030804020204" pitchFamily="49" charset="0"/>
              </a:rPr>
              <a:t>.bam"</a:t>
            </a:r>
            <a:endParaRPr lang="en-US" b="0">
              <a:solidFill>
                <a:srgbClr val="D4D4D4"/>
              </a:solidFill>
              <a:effectLst/>
              <a:latin typeface="Menlo" panose="020B0609030804020204" pitchFamily="49" charset="0"/>
            </a:endParaRPr>
          </a:p>
          <a:p>
            <a:pPr marL="0" indent="0">
              <a:buNone/>
            </a:pPr>
            <a:br>
              <a:rPr lang="en-US" b="0">
                <a:solidFill>
                  <a:srgbClr val="D4D4D4"/>
                </a:solidFill>
                <a:effectLst/>
                <a:latin typeface="Menlo" panose="020B0609030804020204" pitchFamily="49" charset="0"/>
              </a:rPr>
            </a:br>
            <a:r>
              <a:rPr lang="en-US" b="0">
                <a:solidFill>
                  <a:srgbClr val="D4D4D4"/>
                </a:solidFill>
                <a:effectLst/>
                <a:latin typeface="Menlo" panose="020B0609030804020204" pitchFamily="49" charset="0"/>
              </a:rPr>
              <a:t>  script:</a:t>
            </a:r>
          </a:p>
          <a:p>
            <a:pPr marL="0" indent="0">
              <a:buNone/>
            </a:pPr>
            <a:r>
              <a:rPr lang="en-US" b="0">
                <a:solidFill>
                  <a:srgbClr val="CE9178"/>
                </a:solidFill>
                <a:effectLst/>
                <a:latin typeface="Menlo" panose="020B0609030804020204" pitchFamily="49" charset="0"/>
              </a:rPr>
              <a:t>    """</a:t>
            </a:r>
            <a:endParaRPr lang="en-US" b="0">
              <a:solidFill>
                <a:srgbClr val="D4D4D4"/>
              </a:solidFill>
              <a:effectLst/>
              <a:latin typeface="Menlo" panose="020B0609030804020204" pitchFamily="49" charset="0"/>
            </a:endParaRPr>
          </a:p>
          <a:p>
            <a:pPr marL="0" indent="0">
              <a:buNone/>
            </a:pPr>
            <a:r>
              <a:rPr lang="en-US" b="0">
                <a:solidFill>
                  <a:srgbClr val="CE9178"/>
                </a:solidFill>
                <a:effectLst/>
                <a:latin typeface="Menlo" panose="020B0609030804020204" pitchFamily="49" charset="0"/>
              </a:rPr>
              <a:t>    bwa mem </a:t>
            </a:r>
            <a:r>
              <a:rPr lang="en-US" b="0">
                <a:solidFill>
                  <a:srgbClr val="9CDCFE"/>
                </a:solidFill>
                <a:effectLst/>
                <a:latin typeface="Menlo" panose="020B0609030804020204" pitchFamily="49" charset="0"/>
              </a:rPr>
              <a:t>$genome</a:t>
            </a:r>
            <a:r>
              <a:rPr lang="en-US" b="0">
                <a:solidFill>
                  <a:srgbClr val="CE9178"/>
                </a:solidFill>
                <a:effectLst/>
                <a:latin typeface="Menlo" panose="020B0609030804020204" pitchFamily="49" charset="0"/>
              </a:rPr>
              <a:t> </a:t>
            </a:r>
            <a:r>
              <a:rPr lang="en-US" b="0">
                <a:solidFill>
                  <a:srgbClr val="9CDCFE"/>
                </a:solidFill>
                <a:effectLst/>
                <a:latin typeface="Menlo" panose="020B0609030804020204" pitchFamily="49" charset="0"/>
              </a:rPr>
              <a:t>$sampleFile</a:t>
            </a:r>
            <a:r>
              <a:rPr lang="en-US" b="0">
                <a:solidFill>
                  <a:srgbClr val="CE9178"/>
                </a:solidFill>
                <a:effectLst/>
                <a:latin typeface="Menlo" panose="020B0609030804020204" pitchFamily="49" charset="0"/>
              </a:rPr>
              <a:t> | \</a:t>
            </a:r>
            <a:endParaRPr lang="en-US" b="0">
              <a:solidFill>
                <a:srgbClr val="D4D4D4"/>
              </a:solidFill>
              <a:effectLst/>
              <a:latin typeface="Menlo" panose="020B0609030804020204" pitchFamily="49" charset="0"/>
            </a:endParaRPr>
          </a:p>
          <a:p>
            <a:pPr marL="0" indent="0">
              <a:buNone/>
            </a:pPr>
            <a:r>
              <a:rPr lang="en-US" b="0">
                <a:solidFill>
                  <a:srgbClr val="CE9178"/>
                </a:solidFill>
                <a:effectLst/>
                <a:latin typeface="Menlo" panose="020B0609030804020204" pitchFamily="49" charset="0"/>
              </a:rPr>
              <a:t>    samtools view -Sb - &gt; mapped_reads/</a:t>
            </a:r>
            <a:r>
              <a:rPr lang="en-US" b="0">
                <a:solidFill>
                  <a:srgbClr val="569CD6"/>
                </a:solidFill>
                <a:effectLst/>
                <a:latin typeface="Menlo" panose="020B0609030804020204" pitchFamily="49" charset="0"/>
              </a:rPr>
              <a:t>${</a:t>
            </a:r>
            <a:r>
              <a:rPr lang="en-US" b="0">
                <a:solidFill>
                  <a:srgbClr val="D4D4D4"/>
                </a:solidFill>
                <a:effectLst/>
                <a:latin typeface="Menlo" panose="020B0609030804020204" pitchFamily="49" charset="0"/>
              </a:rPr>
              <a:t>sampleFile</a:t>
            </a:r>
            <a:r>
              <a:rPr lang="en-US" b="0">
                <a:solidFill>
                  <a:srgbClr val="569CD6"/>
                </a:solidFill>
                <a:effectLst/>
                <a:latin typeface="Menlo" panose="020B0609030804020204" pitchFamily="49" charset="0"/>
              </a:rPr>
              <a:t>}</a:t>
            </a:r>
            <a:r>
              <a:rPr lang="en-US" b="0">
                <a:solidFill>
                  <a:srgbClr val="CE9178"/>
                </a:solidFill>
                <a:effectLst/>
                <a:latin typeface="Menlo" panose="020B0609030804020204" pitchFamily="49" charset="0"/>
              </a:rPr>
              <a:t>.bam</a:t>
            </a:r>
            <a:endParaRPr lang="en-US" b="0">
              <a:solidFill>
                <a:srgbClr val="D4D4D4"/>
              </a:solidFill>
              <a:effectLst/>
              <a:latin typeface="Menlo" panose="020B0609030804020204" pitchFamily="49" charset="0"/>
            </a:endParaRPr>
          </a:p>
          <a:p>
            <a:pPr marL="0" indent="0">
              <a:buNone/>
            </a:pPr>
            <a:r>
              <a:rPr lang="en-US" b="0">
                <a:solidFill>
                  <a:srgbClr val="CE9178"/>
                </a:solidFill>
                <a:effectLst/>
                <a:latin typeface="Menlo" panose="020B0609030804020204" pitchFamily="49" charset="0"/>
              </a:rPr>
              <a:t>    """</a:t>
            </a:r>
            <a:endParaRPr lang="en-US" b="0">
              <a:solidFill>
                <a:srgbClr val="D4D4D4"/>
              </a:solidFill>
              <a:effectLst/>
              <a:latin typeface="Menlo" panose="020B0609030804020204" pitchFamily="49" charset="0"/>
            </a:endParaRPr>
          </a:p>
          <a:p>
            <a:pPr marL="0" indent="0">
              <a:buNone/>
            </a:pPr>
            <a:r>
              <a:rPr lang="en-US" b="0">
                <a:solidFill>
                  <a:srgbClr val="D4D4D4"/>
                </a:solidFill>
                <a:effectLst/>
                <a:latin typeface="Menlo" panose="020B0609030804020204" pitchFamily="49" charset="0"/>
              </a:rPr>
              <a:t>}</a:t>
            </a:r>
          </a:p>
          <a:p>
            <a:pPr marL="0" indent="0">
              <a:buNone/>
            </a:pPr>
            <a:endParaRPr lang="en-US"/>
          </a:p>
        </p:txBody>
      </p:sp>
    </p:spTree>
    <p:extLst>
      <p:ext uri="{BB962C8B-B14F-4D97-AF65-F5344CB8AC3E}">
        <p14:creationId xmlns:p14="http://schemas.microsoft.com/office/powerpoint/2010/main" val="273755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D1687-8A27-ECE2-76F5-8762A14F7F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22523-7E9C-28C7-ECBF-F8A5BE3832DE}"/>
              </a:ext>
            </a:extLst>
          </p:cNvPr>
          <p:cNvSpPr>
            <a:spLocks noGrp="1"/>
          </p:cNvSpPr>
          <p:nvPr>
            <p:ph type="title"/>
          </p:nvPr>
        </p:nvSpPr>
        <p:spPr/>
        <p:txBody>
          <a:bodyPr/>
          <a:lstStyle/>
          <a:p>
            <a:r>
              <a:rPr lang="en-US"/>
              <a:t>A workflow strings processes together</a:t>
            </a:r>
          </a:p>
        </p:txBody>
      </p:sp>
      <p:sp>
        <p:nvSpPr>
          <p:cNvPr id="3" name="Content Placeholder 2">
            <a:extLst>
              <a:ext uri="{FF2B5EF4-FFF2-40B4-BE49-F238E27FC236}">
                <a16:creationId xmlns:a16="http://schemas.microsoft.com/office/drawing/2014/main" id="{D8DF200D-C6B0-6E6B-A23C-45FA0B0EB6B0}"/>
              </a:ext>
            </a:extLst>
          </p:cNvPr>
          <p:cNvSpPr>
            <a:spLocks noGrp="1"/>
          </p:cNvSpPr>
          <p:nvPr>
            <p:ph idx="1"/>
          </p:nvPr>
        </p:nvSpPr>
        <p:spPr>
          <a:solidFill>
            <a:schemeClr val="tx1"/>
          </a:solidFill>
        </p:spPr>
        <p:txBody>
          <a:bodyPr>
            <a:normAutofit/>
          </a:bodyPr>
          <a:lstStyle/>
          <a:p>
            <a:pPr marL="0" indent="0">
              <a:buNone/>
            </a:pPr>
            <a:r>
              <a:rPr lang="en-US" b="0">
                <a:solidFill>
                  <a:srgbClr val="D4D4D4"/>
                </a:solidFill>
                <a:effectLst/>
                <a:latin typeface="Menlo" panose="020B0609030804020204" pitchFamily="49" charset="0"/>
              </a:rPr>
              <a:t>workflow {</a:t>
            </a:r>
          </a:p>
          <a:p>
            <a:pPr marL="0" indent="0">
              <a:lnSpc>
                <a:spcPct val="120000"/>
              </a:lnSpc>
              <a:spcBef>
                <a:spcPts val="0"/>
              </a:spcBef>
              <a:buNone/>
            </a:pPr>
            <a:r>
              <a:rPr lang="en-US">
                <a:solidFill>
                  <a:srgbClr val="D4D4D4"/>
                </a:solidFill>
                <a:latin typeface="Menlo" panose="020B0609030804020204" pitchFamily="49" charset="0"/>
              </a:rPr>
              <a:t> files_ch = </a:t>
            </a:r>
            <a:r>
              <a:rPr lang="en-US">
                <a:solidFill>
                  <a:srgbClr val="4EC9B0"/>
                </a:solidFill>
                <a:latin typeface="Menlo" panose="020B0609030804020204" pitchFamily="49" charset="0"/>
              </a:rPr>
              <a:t>Channel</a:t>
            </a:r>
            <a:r>
              <a:rPr lang="en-US">
                <a:solidFill>
                  <a:srgbClr val="D4D4D4"/>
                </a:solidFill>
                <a:latin typeface="Menlo" panose="020B0609030804020204" pitchFamily="49" charset="0"/>
              </a:rPr>
              <a:t>.fromPath(params.input_dir)</a:t>
            </a:r>
          </a:p>
          <a:p>
            <a:pPr marL="0" indent="0">
              <a:lnSpc>
                <a:spcPct val="120000"/>
              </a:lnSpc>
              <a:spcBef>
                <a:spcPts val="0"/>
              </a:spcBef>
              <a:buNone/>
            </a:pPr>
            <a:r>
              <a:rPr lang="en-US">
                <a:solidFill>
                  <a:srgbClr val="D4D4D4"/>
                </a:solidFill>
                <a:latin typeface="Menlo" panose="020B0609030804020204" pitchFamily="49" charset="0"/>
              </a:rPr>
              <a:t> fastqc(files_ch)</a:t>
            </a:r>
          </a:p>
          <a:p>
            <a:pPr marL="0" indent="0">
              <a:lnSpc>
                <a:spcPct val="120000"/>
              </a:lnSpc>
              <a:spcBef>
                <a:spcPts val="0"/>
              </a:spcBef>
              <a:buNone/>
            </a:pPr>
            <a:r>
              <a:rPr lang="en-US">
                <a:solidFill>
                  <a:srgbClr val="D4D4D4"/>
                </a:solidFill>
                <a:latin typeface="Menlo" panose="020B0609030804020204" pitchFamily="49" charset="0"/>
              </a:rPr>
              <a:t> bwa_map(params.genome, fastqc.out)</a:t>
            </a:r>
          </a:p>
          <a:p>
            <a:pPr marL="0" indent="0">
              <a:lnSpc>
                <a:spcPct val="120000"/>
              </a:lnSpc>
              <a:spcBef>
                <a:spcPts val="0"/>
              </a:spcBef>
              <a:buNone/>
            </a:pPr>
            <a:r>
              <a:rPr lang="en-US" b="0">
                <a:solidFill>
                  <a:srgbClr val="D4D4D4"/>
                </a:solidFill>
                <a:effectLst/>
                <a:latin typeface="Menlo" panose="020B0609030804020204" pitchFamily="49" charset="0"/>
              </a:rPr>
              <a:t>}</a:t>
            </a:r>
          </a:p>
        </p:txBody>
      </p:sp>
    </p:spTree>
    <p:extLst>
      <p:ext uri="{BB962C8B-B14F-4D97-AF65-F5344CB8AC3E}">
        <p14:creationId xmlns:p14="http://schemas.microsoft.com/office/powerpoint/2010/main" val="195146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A6BF-46FC-DE04-89E4-C8EB6247A632}"/>
              </a:ext>
            </a:extLst>
          </p:cNvPr>
          <p:cNvSpPr>
            <a:spLocks noGrp="1"/>
          </p:cNvSpPr>
          <p:nvPr>
            <p:ph type="title"/>
          </p:nvPr>
        </p:nvSpPr>
        <p:spPr/>
        <p:txBody>
          <a:bodyPr/>
          <a:lstStyle/>
          <a:p>
            <a:r>
              <a:rPr lang="en-US"/>
              <a:t>Tasks are executed independently</a:t>
            </a:r>
          </a:p>
        </p:txBody>
      </p:sp>
      <p:sp>
        <p:nvSpPr>
          <p:cNvPr id="10" name="Rounded Rectangle 9">
            <a:extLst>
              <a:ext uri="{FF2B5EF4-FFF2-40B4-BE49-F238E27FC236}">
                <a16:creationId xmlns:a16="http://schemas.microsoft.com/office/drawing/2014/main" id="{858E0175-5A27-219B-39AE-C5C09FC560A2}"/>
              </a:ext>
            </a:extLst>
          </p:cNvPr>
          <p:cNvSpPr>
            <a:spLocks/>
          </p:cNvSpPr>
          <p:nvPr/>
        </p:nvSpPr>
        <p:spPr>
          <a:xfrm>
            <a:off x="0" y="2945296"/>
            <a:ext cx="4880847" cy="168302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800" b="1">
                <a:ln w="0"/>
                <a:solidFill>
                  <a:schemeClr val="tx1"/>
                </a:solidFill>
                <a:effectLst>
                  <a:outerShdw blurRad="38100" dist="19050" dir="2700000" algn="tl" rotWithShape="0">
                    <a:schemeClr val="dk1">
                      <a:alpha val="40000"/>
                    </a:schemeClr>
                  </a:outerShdw>
                </a:effectLst>
              </a:rPr>
              <a:t>Task</a:t>
            </a:r>
          </a:p>
        </p:txBody>
      </p:sp>
      <p:sp>
        <p:nvSpPr>
          <p:cNvPr id="11" name="Folded Corner 10">
            <a:extLst>
              <a:ext uri="{FF2B5EF4-FFF2-40B4-BE49-F238E27FC236}">
                <a16:creationId xmlns:a16="http://schemas.microsoft.com/office/drawing/2014/main" id="{98FB127A-9A13-F6C1-7A7F-AF117436CEFA}"/>
              </a:ext>
            </a:extLst>
          </p:cNvPr>
          <p:cNvSpPr>
            <a:spLocks/>
          </p:cNvSpPr>
          <p:nvPr/>
        </p:nvSpPr>
        <p:spPr>
          <a:xfrm rot="16200000">
            <a:off x="2215382" y="3279213"/>
            <a:ext cx="652157" cy="125093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a:t>Script</a:t>
            </a:r>
          </a:p>
        </p:txBody>
      </p:sp>
      <p:sp>
        <p:nvSpPr>
          <p:cNvPr id="12" name="Multidocument 11">
            <a:extLst>
              <a:ext uri="{FF2B5EF4-FFF2-40B4-BE49-F238E27FC236}">
                <a16:creationId xmlns:a16="http://schemas.microsoft.com/office/drawing/2014/main" id="{91B31B5B-8CCA-EDAE-104C-0FF1CF5768DC}"/>
              </a:ext>
            </a:extLst>
          </p:cNvPr>
          <p:cNvSpPr>
            <a:spLocks/>
          </p:cNvSpPr>
          <p:nvPr/>
        </p:nvSpPr>
        <p:spPr>
          <a:xfrm>
            <a:off x="220208" y="3528831"/>
            <a:ext cx="125093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a:t>
            </a:r>
          </a:p>
        </p:txBody>
      </p:sp>
      <p:sp>
        <p:nvSpPr>
          <p:cNvPr id="13" name="Multidocument 12">
            <a:extLst>
              <a:ext uri="{FF2B5EF4-FFF2-40B4-BE49-F238E27FC236}">
                <a16:creationId xmlns:a16="http://schemas.microsoft.com/office/drawing/2014/main" id="{700006FF-8789-246B-B81B-0763321F8338}"/>
              </a:ext>
            </a:extLst>
          </p:cNvPr>
          <p:cNvSpPr>
            <a:spLocks/>
          </p:cNvSpPr>
          <p:nvPr/>
        </p:nvSpPr>
        <p:spPr>
          <a:xfrm>
            <a:off x="3548466" y="3528831"/>
            <a:ext cx="114410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Out</a:t>
            </a:r>
          </a:p>
        </p:txBody>
      </p:sp>
      <p:cxnSp>
        <p:nvCxnSpPr>
          <p:cNvPr id="14" name="Straight Arrow Connector 13">
            <a:extLst>
              <a:ext uri="{FF2B5EF4-FFF2-40B4-BE49-F238E27FC236}">
                <a16:creationId xmlns:a16="http://schemas.microsoft.com/office/drawing/2014/main" id="{C2A08B85-2516-FCD3-13F2-5FC63DFBE46F}"/>
              </a:ext>
            </a:extLst>
          </p:cNvPr>
          <p:cNvCxnSpPr>
            <a:cxnSpLocks/>
            <a:stCxn id="12" idx="3"/>
            <a:endCxn id="11" idx="0"/>
          </p:cNvCxnSpPr>
          <p:nvPr/>
        </p:nvCxnSpPr>
        <p:spPr>
          <a:xfrm>
            <a:off x="1471141" y="3904679"/>
            <a:ext cx="44485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440F717-9203-A30D-0C32-3D4D6DF4D615}"/>
              </a:ext>
            </a:extLst>
          </p:cNvPr>
          <p:cNvCxnSpPr>
            <a:cxnSpLocks/>
            <a:endCxn id="13" idx="1"/>
          </p:cNvCxnSpPr>
          <p:nvPr/>
        </p:nvCxnSpPr>
        <p:spPr>
          <a:xfrm>
            <a:off x="3072097" y="3904679"/>
            <a:ext cx="47636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F8B6C42-A032-B3D3-86C2-45FE21D4EB7C}"/>
              </a:ext>
            </a:extLst>
          </p:cNvPr>
          <p:cNvCxnSpPr/>
          <p:nvPr/>
        </p:nvCxnSpPr>
        <p:spPr>
          <a:xfrm>
            <a:off x="5035826" y="3790122"/>
            <a:ext cx="1258957"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1A13BAF-0115-DF84-352C-03295FE472FE}"/>
              </a:ext>
            </a:extLst>
          </p:cNvPr>
          <p:cNvCxnSpPr>
            <a:cxnSpLocks/>
          </p:cNvCxnSpPr>
          <p:nvPr/>
        </p:nvCxnSpPr>
        <p:spPr>
          <a:xfrm>
            <a:off x="6294783" y="1934817"/>
            <a:ext cx="0" cy="409492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0A5E404-3918-BF04-C382-ED00485E1932}"/>
              </a:ext>
            </a:extLst>
          </p:cNvPr>
          <p:cNvCxnSpPr/>
          <p:nvPr/>
        </p:nvCxnSpPr>
        <p:spPr>
          <a:xfrm>
            <a:off x="6281531" y="1963623"/>
            <a:ext cx="1258957" cy="0"/>
          </a:xfrm>
          <a:prstGeom prst="line">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8F47C2E-B688-9FE8-3E73-01FDC50D88D1}"/>
              </a:ext>
            </a:extLst>
          </p:cNvPr>
          <p:cNvCxnSpPr/>
          <p:nvPr/>
        </p:nvCxnSpPr>
        <p:spPr>
          <a:xfrm>
            <a:off x="6294783" y="3204361"/>
            <a:ext cx="1258957" cy="0"/>
          </a:xfrm>
          <a:prstGeom prst="line">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89E27F7-9A3F-3982-5700-1A2558B7EFB4}"/>
              </a:ext>
            </a:extLst>
          </p:cNvPr>
          <p:cNvCxnSpPr/>
          <p:nvPr/>
        </p:nvCxnSpPr>
        <p:spPr>
          <a:xfrm>
            <a:off x="6294783" y="4573807"/>
            <a:ext cx="1258957" cy="0"/>
          </a:xfrm>
          <a:prstGeom prst="line">
            <a:avLst/>
          </a:prstGeom>
          <a:ln w="57150">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4A51C5E-BC80-DA01-3446-9ADED19CE3B4}"/>
              </a:ext>
            </a:extLst>
          </p:cNvPr>
          <p:cNvCxnSpPr/>
          <p:nvPr/>
        </p:nvCxnSpPr>
        <p:spPr>
          <a:xfrm>
            <a:off x="6281531" y="6026017"/>
            <a:ext cx="1258957" cy="0"/>
          </a:xfrm>
          <a:prstGeom prst="line">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EAAA080F-FAF9-CF45-1C26-6C7070BD64E1}"/>
              </a:ext>
            </a:extLst>
          </p:cNvPr>
          <p:cNvSpPr>
            <a:spLocks/>
          </p:cNvSpPr>
          <p:nvPr/>
        </p:nvSpPr>
        <p:spPr>
          <a:xfrm>
            <a:off x="7708720" y="1523150"/>
            <a:ext cx="2901995" cy="79484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ln w="0"/>
                <a:solidFill>
                  <a:schemeClr val="tx1"/>
                </a:solidFill>
                <a:effectLst>
                  <a:outerShdw blurRad="38100" dist="19050" dir="2700000" algn="tl" rotWithShape="0">
                    <a:schemeClr val="dk1">
                      <a:alpha val="40000"/>
                    </a:schemeClr>
                  </a:outerShdw>
                </a:effectLst>
              </a:rPr>
              <a:t>task</a:t>
            </a:r>
          </a:p>
          <a:p>
            <a:pPr algn="ctr"/>
            <a:r>
              <a:rPr lang="en-US" b="1">
                <a:ln w="0"/>
                <a:solidFill>
                  <a:schemeClr val="tx1"/>
                </a:solidFill>
                <a:effectLst>
                  <a:outerShdw blurRad="38100" dist="19050" dir="2700000" algn="tl" rotWithShape="0">
                    <a:schemeClr val="dk1">
                      <a:alpha val="40000"/>
                    </a:schemeClr>
                  </a:outerShdw>
                </a:effectLst>
              </a:rPr>
              <a:t>file1 -&gt; script -&gt; out1</a:t>
            </a:r>
          </a:p>
        </p:txBody>
      </p:sp>
      <p:sp>
        <p:nvSpPr>
          <p:cNvPr id="29" name="Rounded Rectangle 28">
            <a:extLst>
              <a:ext uri="{FF2B5EF4-FFF2-40B4-BE49-F238E27FC236}">
                <a16:creationId xmlns:a16="http://schemas.microsoft.com/office/drawing/2014/main" id="{C5F34C26-29BD-B859-21CE-582143B51C56}"/>
              </a:ext>
            </a:extLst>
          </p:cNvPr>
          <p:cNvSpPr>
            <a:spLocks/>
          </p:cNvSpPr>
          <p:nvPr/>
        </p:nvSpPr>
        <p:spPr>
          <a:xfrm>
            <a:off x="7708720" y="2806941"/>
            <a:ext cx="2901995" cy="79484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ln w="0"/>
                <a:solidFill>
                  <a:schemeClr val="tx1"/>
                </a:solidFill>
                <a:effectLst>
                  <a:outerShdw blurRad="38100" dist="19050" dir="2700000" algn="tl" rotWithShape="0">
                    <a:schemeClr val="dk1">
                      <a:alpha val="40000"/>
                    </a:schemeClr>
                  </a:outerShdw>
                </a:effectLst>
              </a:rPr>
              <a:t>task</a:t>
            </a:r>
          </a:p>
          <a:p>
            <a:pPr algn="ctr"/>
            <a:r>
              <a:rPr lang="en-US" b="1">
                <a:ln w="0"/>
                <a:solidFill>
                  <a:schemeClr val="tx1"/>
                </a:solidFill>
                <a:effectLst>
                  <a:outerShdw blurRad="38100" dist="19050" dir="2700000" algn="tl" rotWithShape="0">
                    <a:schemeClr val="dk1">
                      <a:alpha val="40000"/>
                    </a:schemeClr>
                  </a:outerShdw>
                </a:effectLst>
              </a:rPr>
              <a:t>file2 -&gt; script -&gt; out2</a:t>
            </a:r>
          </a:p>
        </p:txBody>
      </p:sp>
      <p:sp>
        <p:nvSpPr>
          <p:cNvPr id="30" name="Rounded Rectangle 29">
            <a:extLst>
              <a:ext uri="{FF2B5EF4-FFF2-40B4-BE49-F238E27FC236}">
                <a16:creationId xmlns:a16="http://schemas.microsoft.com/office/drawing/2014/main" id="{0BB6AB6C-CE99-291E-3425-0C88D869D144}"/>
              </a:ext>
            </a:extLst>
          </p:cNvPr>
          <p:cNvSpPr>
            <a:spLocks/>
          </p:cNvSpPr>
          <p:nvPr/>
        </p:nvSpPr>
        <p:spPr>
          <a:xfrm>
            <a:off x="7779801" y="4176387"/>
            <a:ext cx="2901995" cy="79484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ln w="0"/>
                <a:solidFill>
                  <a:schemeClr val="tx1"/>
                </a:solidFill>
                <a:effectLst>
                  <a:outerShdw blurRad="38100" dist="19050" dir="2700000" algn="tl" rotWithShape="0">
                    <a:schemeClr val="dk1">
                      <a:alpha val="40000"/>
                    </a:schemeClr>
                  </a:outerShdw>
                </a:effectLst>
              </a:rPr>
              <a:t>task</a:t>
            </a:r>
          </a:p>
          <a:p>
            <a:pPr algn="ctr"/>
            <a:r>
              <a:rPr lang="en-US" b="1">
                <a:ln w="0"/>
                <a:solidFill>
                  <a:schemeClr val="tx1"/>
                </a:solidFill>
                <a:effectLst>
                  <a:outerShdw blurRad="38100" dist="19050" dir="2700000" algn="tl" rotWithShape="0">
                    <a:schemeClr val="dk1">
                      <a:alpha val="40000"/>
                    </a:schemeClr>
                  </a:outerShdw>
                </a:effectLst>
              </a:rPr>
              <a:t>file3 -&gt; script -&gt; out3</a:t>
            </a:r>
          </a:p>
        </p:txBody>
      </p:sp>
      <p:sp>
        <p:nvSpPr>
          <p:cNvPr id="31" name="Rounded Rectangle 30">
            <a:extLst>
              <a:ext uri="{FF2B5EF4-FFF2-40B4-BE49-F238E27FC236}">
                <a16:creationId xmlns:a16="http://schemas.microsoft.com/office/drawing/2014/main" id="{55327B01-42DA-B466-BBBF-48C99542640C}"/>
              </a:ext>
            </a:extLst>
          </p:cNvPr>
          <p:cNvSpPr>
            <a:spLocks/>
          </p:cNvSpPr>
          <p:nvPr/>
        </p:nvSpPr>
        <p:spPr>
          <a:xfrm>
            <a:off x="7779801" y="5545833"/>
            <a:ext cx="2901995" cy="79484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a:ln w="0"/>
                <a:solidFill>
                  <a:schemeClr val="tx1"/>
                </a:solidFill>
                <a:effectLst>
                  <a:outerShdw blurRad="38100" dist="19050" dir="2700000" algn="tl" rotWithShape="0">
                    <a:schemeClr val="dk1">
                      <a:alpha val="40000"/>
                    </a:schemeClr>
                  </a:outerShdw>
                </a:effectLst>
              </a:rPr>
              <a:t>task</a:t>
            </a:r>
          </a:p>
          <a:p>
            <a:pPr algn="ctr"/>
            <a:r>
              <a:rPr lang="en-US" b="1">
                <a:ln w="0"/>
                <a:solidFill>
                  <a:schemeClr val="tx1"/>
                </a:solidFill>
                <a:effectLst>
                  <a:outerShdw blurRad="38100" dist="19050" dir="2700000" algn="tl" rotWithShape="0">
                    <a:schemeClr val="dk1">
                      <a:alpha val="40000"/>
                    </a:schemeClr>
                  </a:outerShdw>
                </a:effectLst>
              </a:rPr>
              <a:t>file4 -&gt; script -&gt; out4</a:t>
            </a:r>
          </a:p>
        </p:txBody>
      </p:sp>
    </p:spTree>
    <p:extLst>
      <p:ext uri="{BB962C8B-B14F-4D97-AF65-F5344CB8AC3E}">
        <p14:creationId xmlns:p14="http://schemas.microsoft.com/office/powerpoint/2010/main" val="150697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FA25-B0E8-0139-3D69-D8D534671456}"/>
            </a:ext>
          </a:extLst>
        </p:cNvPr>
        <p:cNvGrpSpPr/>
        <p:nvPr/>
      </p:nvGrpSpPr>
      <p:grpSpPr>
        <a:xfrm>
          <a:off x="0" y="0"/>
          <a:ext cx="0" cy="0"/>
          <a:chOff x="0" y="0"/>
          <a:chExt cx="0" cy="0"/>
        </a:xfrm>
      </p:grpSpPr>
      <p:sp>
        <p:nvSpPr>
          <p:cNvPr id="7" name="Rounded Rectangle 6">
            <a:extLst>
              <a:ext uri="{FF2B5EF4-FFF2-40B4-BE49-F238E27FC236}">
                <a16:creationId xmlns:a16="http://schemas.microsoft.com/office/drawing/2014/main" id="{66C67DBE-4AB9-0C58-5359-E401958DFD24}"/>
              </a:ext>
            </a:extLst>
          </p:cNvPr>
          <p:cNvSpPr>
            <a:spLocks/>
          </p:cNvSpPr>
          <p:nvPr/>
        </p:nvSpPr>
        <p:spPr>
          <a:xfrm>
            <a:off x="115221" y="2587487"/>
            <a:ext cx="4880847" cy="168302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800" b="1">
                <a:ln w="0"/>
                <a:solidFill>
                  <a:schemeClr val="tx1"/>
                </a:solidFill>
                <a:effectLst>
                  <a:outerShdw blurRad="38100" dist="19050" dir="2700000" algn="tl" rotWithShape="0">
                    <a:schemeClr val="dk1">
                      <a:alpha val="40000"/>
                    </a:schemeClr>
                  </a:outerShdw>
                </a:effectLst>
              </a:rPr>
              <a:t>Task 1</a:t>
            </a:r>
          </a:p>
        </p:txBody>
      </p:sp>
      <p:sp>
        <p:nvSpPr>
          <p:cNvPr id="4" name="Folded Corner 3">
            <a:extLst>
              <a:ext uri="{FF2B5EF4-FFF2-40B4-BE49-F238E27FC236}">
                <a16:creationId xmlns:a16="http://schemas.microsoft.com/office/drawing/2014/main" id="{1B19AE8D-EAB7-EE63-7FB8-DFC07C7E1A80}"/>
              </a:ext>
            </a:extLst>
          </p:cNvPr>
          <p:cNvSpPr>
            <a:spLocks/>
          </p:cNvSpPr>
          <p:nvPr/>
        </p:nvSpPr>
        <p:spPr>
          <a:xfrm rot="16200000">
            <a:off x="2330603" y="2921404"/>
            <a:ext cx="652157" cy="125093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a:t>Script</a:t>
            </a:r>
          </a:p>
        </p:txBody>
      </p:sp>
      <p:sp>
        <p:nvSpPr>
          <p:cNvPr id="5" name="Multidocument 4">
            <a:extLst>
              <a:ext uri="{FF2B5EF4-FFF2-40B4-BE49-F238E27FC236}">
                <a16:creationId xmlns:a16="http://schemas.microsoft.com/office/drawing/2014/main" id="{3EA752B5-CB97-5DAB-A9D0-D31A5790E084}"/>
              </a:ext>
            </a:extLst>
          </p:cNvPr>
          <p:cNvSpPr>
            <a:spLocks/>
          </p:cNvSpPr>
          <p:nvPr/>
        </p:nvSpPr>
        <p:spPr>
          <a:xfrm>
            <a:off x="335429" y="3171022"/>
            <a:ext cx="125093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a:t>
            </a:r>
          </a:p>
        </p:txBody>
      </p:sp>
      <p:sp>
        <p:nvSpPr>
          <p:cNvPr id="6" name="Multidocument 5">
            <a:extLst>
              <a:ext uri="{FF2B5EF4-FFF2-40B4-BE49-F238E27FC236}">
                <a16:creationId xmlns:a16="http://schemas.microsoft.com/office/drawing/2014/main" id="{878B21EA-7B32-231D-516D-BBB3A541C24C}"/>
              </a:ext>
            </a:extLst>
          </p:cNvPr>
          <p:cNvSpPr>
            <a:spLocks/>
          </p:cNvSpPr>
          <p:nvPr/>
        </p:nvSpPr>
        <p:spPr>
          <a:xfrm>
            <a:off x="3663687" y="3171022"/>
            <a:ext cx="114410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Out</a:t>
            </a:r>
          </a:p>
        </p:txBody>
      </p:sp>
      <p:cxnSp>
        <p:nvCxnSpPr>
          <p:cNvPr id="9" name="Straight Arrow Connector 8">
            <a:extLst>
              <a:ext uri="{FF2B5EF4-FFF2-40B4-BE49-F238E27FC236}">
                <a16:creationId xmlns:a16="http://schemas.microsoft.com/office/drawing/2014/main" id="{74CFED8E-1780-0D93-6F7D-789133AD3610}"/>
              </a:ext>
            </a:extLst>
          </p:cNvPr>
          <p:cNvCxnSpPr>
            <a:cxnSpLocks/>
            <a:stCxn id="5" idx="3"/>
            <a:endCxn id="4" idx="0"/>
          </p:cNvCxnSpPr>
          <p:nvPr/>
        </p:nvCxnSpPr>
        <p:spPr>
          <a:xfrm>
            <a:off x="1586362" y="3546870"/>
            <a:ext cx="44485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253964E-772C-EFAB-316A-4664757D8AF9}"/>
              </a:ext>
            </a:extLst>
          </p:cNvPr>
          <p:cNvCxnSpPr>
            <a:cxnSpLocks/>
            <a:endCxn id="6" idx="1"/>
          </p:cNvCxnSpPr>
          <p:nvPr/>
        </p:nvCxnSpPr>
        <p:spPr>
          <a:xfrm>
            <a:off x="3187318" y="3546870"/>
            <a:ext cx="47636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45C042C-FD01-9B55-B54B-11F588DABAE1}"/>
              </a:ext>
            </a:extLst>
          </p:cNvPr>
          <p:cNvSpPr>
            <a:spLocks/>
          </p:cNvSpPr>
          <p:nvPr/>
        </p:nvSpPr>
        <p:spPr>
          <a:xfrm>
            <a:off x="115221" y="4556022"/>
            <a:ext cx="4880847" cy="168302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800" b="1">
                <a:ln w="0"/>
                <a:solidFill>
                  <a:schemeClr val="tx1"/>
                </a:solidFill>
                <a:effectLst>
                  <a:outerShdw blurRad="38100" dist="19050" dir="2700000" algn="tl" rotWithShape="0">
                    <a:schemeClr val="dk1">
                      <a:alpha val="40000"/>
                    </a:schemeClr>
                  </a:outerShdw>
                </a:effectLst>
              </a:rPr>
              <a:t>Task 2</a:t>
            </a:r>
          </a:p>
        </p:txBody>
      </p:sp>
      <p:sp>
        <p:nvSpPr>
          <p:cNvPr id="23" name="Folded Corner 22">
            <a:extLst>
              <a:ext uri="{FF2B5EF4-FFF2-40B4-BE49-F238E27FC236}">
                <a16:creationId xmlns:a16="http://schemas.microsoft.com/office/drawing/2014/main" id="{38B8A7A1-5B2F-CAFB-1163-C41FEEE084DC}"/>
              </a:ext>
            </a:extLst>
          </p:cNvPr>
          <p:cNvSpPr>
            <a:spLocks/>
          </p:cNvSpPr>
          <p:nvPr/>
        </p:nvSpPr>
        <p:spPr>
          <a:xfrm rot="16200000">
            <a:off x="2330603" y="4889939"/>
            <a:ext cx="652157" cy="125093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a:t>Script</a:t>
            </a:r>
          </a:p>
        </p:txBody>
      </p:sp>
      <p:sp>
        <p:nvSpPr>
          <p:cNvPr id="24" name="Multidocument 23">
            <a:extLst>
              <a:ext uri="{FF2B5EF4-FFF2-40B4-BE49-F238E27FC236}">
                <a16:creationId xmlns:a16="http://schemas.microsoft.com/office/drawing/2014/main" id="{E5AA1A41-A561-568F-5FDC-45F7BAD8FD73}"/>
              </a:ext>
            </a:extLst>
          </p:cNvPr>
          <p:cNvSpPr>
            <a:spLocks/>
          </p:cNvSpPr>
          <p:nvPr/>
        </p:nvSpPr>
        <p:spPr>
          <a:xfrm>
            <a:off x="335429" y="5139557"/>
            <a:ext cx="125093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a:t>
            </a:r>
          </a:p>
        </p:txBody>
      </p:sp>
      <p:sp>
        <p:nvSpPr>
          <p:cNvPr id="25" name="Multidocument 24">
            <a:extLst>
              <a:ext uri="{FF2B5EF4-FFF2-40B4-BE49-F238E27FC236}">
                <a16:creationId xmlns:a16="http://schemas.microsoft.com/office/drawing/2014/main" id="{12437C86-6733-A303-876F-7CC128BD1983}"/>
              </a:ext>
            </a:extLst>
          </p:cNvPr>
          <p:cNvSpPr>
            <a:spLocks/>
          </p:cNvSpPr>
          <p:nvPr/>
        </p:nvSpPr>
        <p:spPr>
          <a:xfrm>
            <a:off x="3663687" y="5139557"/>
            <a:ext cx="114410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Out</a:t>
            </a:r>
          </a:p>
        </p:txBody>
      </p:sp>
      <p:cxnSp>
        <p:nvCxnSpPr>
          <p:cNvPr id="26" name="Straight Arrow Connector 25">
            <a:extLst>
              <a:ext uri="{FF2B5EF4-FFF2-40B4-BE49-F238E27FC236}">
                <a16:creationId xmlns:a16="http://schemas.microsoft.com/office/drawing/2014/main" id="{8D3A36FB-BBD0-B6D3-7A83-3D4A7626E00B}"/>
              </a:ext>
            </a:extLst>
          </p:cNvPr>
          <p:cNvCxnSpPr>
            <a:cxnSpLocks/>
            <a:stCxn id="24" idx="3"/>
            <a:endCxn id="23" idx="0"/>
          </p:cNvCxnSpPr>
          <p:nvPr/>
        </p:nvCxnSpPr>
        <p:spPr>
          <a:xfrm>
            <a:off x="1586362" y="5515405"/>
            <a:ext cx="44485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9696C01-B225-E4E2-74F7-292F97A6C85A}"/>
              </a:ext>
            </a:extLst>
          </p:cNvPr>
          <p:cNvCxnSpPr>
            <a:cxnSpLocks/>
            <a:endCxn id="25" idx="1"/>
          </p:cNvCxnSpPr>
          <p:nvPr/>
        </p:nvCxnSpPr>
        <p:spPr>
          <a:xfrm>
            <a:off x="3187318" y="5515405"/>
            <a:ext cx="47636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E6431523-8E6C-7BE8-2614-83E2A2720F73}"/>
              </a:ext>
            </a:extLst>
          </p:cNvPr>
          <p:cNvSpPr>
            <a:spLocks/>
          </p:cNvSpPr>
          <p:nvPr/>
        </p:nvSpPr>
        <p:spPr>
          <a:xfrm>
            <a:off x="7073393" y="3546870"/>
            <a:ext cx="4880847" cy="168302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800" b="1">
                <a:ln w="0"/>
                <a:solidFill>
                  <a:schemeClr val="tx1"/>
                </a:solidFill>
                <a:effectLst>
                  <a:outerShdw blurRad="38100" dist="19050" dir="2700000" algn="tl" rotWithShape="0">
                    <a:schemeClr val="dk1">
                      <a:alpha val="40000"/>
                    </a:schemeClr>
                  </a:outerShdw>
                </a:effectLst>
              </a:rPr>
              <a:t>Task 3</a:t>
            </a:r>
          </a:p>
        </p:txBody>
      </p:sp>
      <p:sp>
        <p:nvSpPr>
          <p:cNvPr id="29" name="Folded Corner 28">
            <a:extLst>
              <a:ext uri="{FF2B5EF4-FFF2-40B4-BE49-F238E27FC236}">
                <a16:creationId xmlns:a16="http://schemas.microsoft.com/office/drawing/2014/main" id="{F51EA7D7-A6D3-B53D-EDB8-42E2B190617F}"/>
              </a:ext>
            </a:extLst>
          </p:cNvPr>
          <p:cNvSpPr>
            <a:spLocks/>
          </p:cNvSpPr>
          <p:nvPr/>
        </p:nvSpPr>
        <p:spPr>
          <a:xfrm rot="16200000">
            <a:off x="9288775" y="3880787"/>
            <a:ext cx="652157" cy="125093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a:t>Script</a:t>
            </a:r>
          </a:p>
        </p:txBody>
      </p:sp>
      <p:sp>
        <p:nvSpPr>
          <p:cNvPr id="30" name="Multidocument 29">
            <a:extLst>
              <a:ext uri="{FF2B5EF4-FFF2-40B4-BE49-F238E27FC236}">
                <a16:creationId xmlns:a16="http://schemas.microsoft.com/office/drawing/2014/main" id="{F09C1454-524F-14F7-A08C-3D597B880B5E}"/>
              </a:ext>
            </a:extLst>
          </p:cNvPr>
          <p:cNvSpPr>
            <a:spLocks/>
          </p:cNvSpPr>
          <p:nvPr/>
        </p:nvSpPr>
        <p:spPr>
          <a:xfrm>
            <a:off x="7293601" y="4130405"/>
            <a:ext cx="125093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a:t>
            </a:r>
          </a:p>
        </p:txBody>
      </p:sp>
      <p:sp>
        <p:nvSpPr>
          <p:cNvPr id="31" name="Multidocument 30">
            <a:extLst>
              <a:ext uri="{FF2B5EF4-FFF2-40B4-BE49-F238E27FC236}">
                <a16:creationId xmlns:a16="http://schemas.microsoft.com/office/drawing/2014/main" id="{F9ED8A7F-A82B-7913-FC0F-468D26656DB8}"/>
              </a:ext>
            </a:extLst>
          </p:cNvPr>
          <p:cNvSpPr>
            <a:spLocks/>
          </p:cNvSpPr>
          <p:nvPr/>
        </p:nvSpPr>
        <p:spPr>
          <a:xfrm>
            <a:off x="10621859" y="4130405"/>
            <a:ext cx="1144103" cy="751696"/>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Out</a:t>
            </a:r>
          </a:p>
        </p:txBody>
      </p:sp>
      <p:cxnSp>
        <p:nvCxnSpPr>
          <p:cNvPr id="32" name="Straight Arrow Connector 31">
            <a:extLst>
              <a:ext uri="{FF2B5EF4-FFF2-40B4-BE49-F238E27FC236}">
                <a16:creationId xmlns:a16="http://schemas.microsoft.com/office/drawing/2014/main" id="{C66FB2D0-7032-CCE1-9979-2131C9613B13}"/>
              </a:ext>
            </a:extLst>
          </p:cNvPr>
          <p:cNvCxnSpPr>
            <a:cxnSpLocks/>
            <a:stCxn id="30" idx="3"/>
            <a:endCxn id="29" idx="0"/>
          </p:cNvCxnSpPr>
          <p:nvPr/>
        </p:nvCxnSpPr>
        <p:spPr>
          <a:xfrm>
            <a:off x="8544534" y="4506253"/>
            <a:ext cx="444854"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DDE7517-2549-3BB0-1281-4D4A2578F861}"/>
              </a:ext>
            </a:extLst>
          </p:cNvPr>
          <p:cNvCxnSpPr>
            <a:cxnSpLocks/>
            <a:endCxn id="31" idx="1"/>
          </p:cNvCxnSpPr>
          <p:nvPr/>
        </p:nvCxnSpPr>
        <p:spPr>
          <a:xfrm>
            <a:off x="10145490" y="4506253"/>
            <a:ext cx="476369"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4212A5C-E199-FA34-739E-8D8EB4782092}"/>
              </a:ext>
            </a:extLst>
          </p:cNvPr>
          <p:cNvCxnSpPr>
            <a:cxnSpLocks/>
            <a:stCxn id="6" idx="3"/>
            <a:endCxn id="28" idx="1"/>
          </p:cNvCxnSpPr>
          <p:nvPr/>
        </p:nvCxnSpPr>
        <p:spPr>
          <a:xfrm>
            <a:off x="4807790" y="3546870"/>
            <a:ext cx="2265603" cy="84151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61B106BD-FF8B-32AB-5D27-20AA99DDBA60}"/>
              </a:ext>
            </a:extLst>
          </p:cNvPr>
          <p:cNvCxnSpPr>
            <a:cxnSpLocks/>
            <a:stCxn id="22" idx="3"/>
            <a:endCxn id="28" idx="1"/>
          </p:cNvCxnSpPr>
          <p:nvPr/>
        </p:nvCxnSpPr>
        <p:spPr>
          <a:xfrm flipV="1">
            <a:off x="4996068" y="4388383"/>
            <a:ext cx="2077325" cy="1009152"/>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5F4A20D3-9A84-7550-A6E7-EBCDF8FD55AC}"/>
              </a:ext>
            </a:extLst>
          </p:cNvPr>
          <p:cNvSpPr txBox="1"/>
          <p:nvPr/>
        </p:nvSpPr>
        <p:spPr>
          <a:xfrm>
            <a:off x="5843871" y="3223704"/>
            <a:ext cx="738151" cy="646331"/>
          </a:xfrm>
          <a:prstGeom prst="rect">
            <a:avLst/>
          </a:prstGeom>
          <a:noFill/>
        </p:spPr>
        <p:txBody>
          <a:bodyPr wrap="none" rtlCol="0">
            <a:spAutoFit/>
          </a:bodyPr>
          <a:lstStyle/>
          <a:p>
            <a:r>
              <a:rPr lang="en-US"/>
              <a:t>File1</a:t>
            </a:r>
          </a:p>
          <a:p>
            <a:r>
              <a:rPr lang="en-US"/>
              <a:t>… etc</a:t>
            </a:r>
          </a:p>
        </p:txBody>
      </p:sp>
      <p:sp>
        <p:nvSpPr>
          <p:cNvPr id="45" name="TextBox 44">
            <a:extLst>
              <a:ext uri="{FF2B5EF4-FFF2-40B4-BE49-F238E27FC236}">
                <a16:creationId xmlns:a16="http://schemas.microsoft.com/office/drawing/2014/main" id="{E293AD43-F742-F983-2CF1-9C5D82EE073D}"/>
              </a:ext>
            </a:extLst>
          </p:cNvPr>
          <p:cNvSpPr txBox="1"/>
          <p:nvPr/>
        </p:nvSpPr>
        <p:spPr>
          <a:xfrm>
            <a:off x="5783094" y="5074369"/>
            <a:ext cx="738151" cy="646331"/>
          </a:xfrm>
          <a:prstGeom prst="rect">
            <a:avLst/>
          </a:prstGeom>
          <a:noFill/>
        </p:spPr>
        <p:txBody>
          <a:bodyPr wrap="none" rtlCol="0">
            <a:spAutoFit/>
          </a:bodyPr>
          <a:lstStyle/>
          <a:p>
            <a:r>
              <a:rPr lang="en-US"/>
              <a:t>FileA</a:t>
            </a:r>
          </a:p>
          <a:p>
            <a:r>
              <a:rPr lang="en-US"/>
              <a:t>… etc</a:t>
            </a:r>
          </a:p>
        </p:txBody>
      </p:sp>
      <p:sp>
        <p:nvSpPr>
          <p:cNvPr id="48" name="Title 47">
            <a:extLst>
              <a:ext uri="{FF2B5EF4-FFF2-40B4-BE49-F238E27FC236}">
                <a16:creationId xmlns:a16="http://schemas.microsoft.com/office/drawing/2014/main" id="{66DCEF77-1BF4-5A00-8C37-06EE4A7BEBD7}"/>
              </a:ext>
            </a:extLst>
          </p:cNvPr>
          <p:cNvSpPr>
            <a:spLocks noGrp="1"/>
          </p:cNvSpPr>
          <p:nvPr>
            <p:ph type="title"/>
          </p:nvPr>
        </p:nvSpPr>
        <p:spPr/>
        <p:txBody>
          <a:bodyPr/>
          <a:lstStyle/>
          <a:p>
            <a:r>
              <a:rPr lang="en-US"/>
              <a:t>Inputs and outputs are managed dynamically</a:t>
            </a:r>
          </a:p>
        </p:txBody>
      </p:sp>
    </p:spTree>
    <p:extLst>
      <p:ext uri="{BB962C8B-B14F-4D97-AF65-F5344CB8AC3E}">
        <p14:creationId xmlns:p14="http://schemas.microsoft.com/office/powerpoint/2010/main" val="2386541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1D63-F717-9A95-EEA7-F6DD19B563FE}"/>
              </a:ext>
            </a:extLst>
          </p:cNvPr>
          <p:cNvSpPr>
            <a:spLocks noGrp="1"/>
          </p:cNvSpPr>
          <p:nvPr>
            <p:ph type="title"/>
          </p:nvPr>
        </p:nvSpPr>
        <p:spPr/>
        <p:txBody>
          <a:bodyPr/>
          <a:lstStyle/>
          <a:p>
            <a:r>
              <a:rPr lang="en-US"/>
              <a:t>Workflow = data flowing from task to task</a:t>
            </a:r>
          </a:p>
        </p:txBody>
      </p:sp>
      <p:pic>
        <p:nvPicPr>
          <p:cNvPr id="3" name="New picture">
            <a:extLst>
              <a:ext uri="{FF2B5EF4-FFF2-40B4-BE49-F238E27FC236}">
                <a16:creationId xmlns:a16="http://schemas.microsoft.com/office/drawing/2014/main" id="{60434110-7602-F7FD-9EEF-3B9273B68E0D}"/>
              </a:ext>
            </a:extLst>
          </p:cNvPr>
          <p:cNvPicPr>
            <a:picLocks noChangeAspect="1"/>
          </p:cNvPicPr>
          <p:nvPr/>
        </p:nvPicPr>
        <p:blipFill>
          <a:blip r:embed="rId3"/>
          <a:stretch>
            <a:fillRect/>
          </a:stretch>
        </p:blipFill>
        <p:spPr>
          <a:xfrm>
            <a:off x="523245" y="1690688"/>
            <a:ext cx="11145509" cy="3837709"/>
          </a:xfrm>
          <a:prstGeom prst="rect">
            <a:avLst/>
          </a:prstGeom>
        </p:spPr>
      </p:pic>
      <p:sp>
        <p:nvSpPr>
          <p:cNvPr id="4" name="TextBox 3">
            <a:extLst>
              <a:ext uri="{FF2B5EF4-FFF2-40B4-BE49-F238E27FC236}">
                <a16:creationId xmlns:a16="http://schemas.microsoft.com/office/drawing/2014/main" id="{027D454E-0DF3-5D36-8F10-62DD0794F7B5}"/>
              </a:ext>
            </a:extLst>
          </p:cNvPr>
          <p:cNvSpPr txBox="1"/>
          <p:nvPr/>
        </p:nvSpPr>
        <p:spPr>
          <a:xfrm>
            <a:off x="4240234" y="5528397"/>
            <a:ext cx="4327018" cy="369332"/>
          </a:xfrm>
          <a:prstGeom prst="rect">
            <a:avLst/>
          </a:prstGeom>
          <a:noFill/>
        </p:spPr>
        <p:txBody>
          <a:bodyPr wrap="none" rtlCol="0">
            <a:spAutoFit/>
          </a:bodyPr>
          <a:lstStyle/>
          <a:p>
            <a:r>
              <a:rPr lang="en-US"/>
              <a:t>SNPArcher workflow from FAS Informatics</a:t>
            </a:r>
          </a:p>
        </p:txBody>
      </p:sp>
      <p:sp>
        <p:nvSpPr>
          <p:cNvPr id="6" name="Line Callout 2 (Border and Accent Bar) 5">
            <a:extLst>
              <a:ext uri="{FF2B5EF4-FFF2-40B4-BE49-F238E27FC236}">
                <a16:creationId xmlns:a16="http://schemas.microsoft.com/office/drawing/2014/main" id="{792DD375-EBFC-EBD0-5231-F2F5CB0C8387}"/>
              </a:ext>
            </a:extLst>
          </p:cNvPr>
          <p:cNvSpPr/>
          <p:nvPr/>
        </p:nvSpPr>
        <p:spPr>
          <a:xfrm>
            <a:off x="1537855" y="1688535"/>
            <a:ext cx="1094509" cy="373639"/>
          </a:xfrm>
          <a:prstGeom prst="accentBorderCallout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an input</a:t>
            </a:r>
          </a:p>
        </p:txBody>
      </p:sp>
      <p:sp>
        <p:nvSpPr>
          <p:cNvPr id="7" name="Line Callout 2 (Border and Accent Bar) 6">
            <a:extLst>
              <a:ext uri="{FF2B5EF4-FFF2-40B4-BE49-F238E27FC236}">
                <a16:creationId xmlns:a16="http://schemas.microsoft.com/office/drawing/2014/main" id="{06ED0939-E2D8-22C6-A581-4BF99BD3D385}"/>
              </a:ext>
            </a:extLst>
          </p:cNvPr>
          <p:cNvSpPr/>
          <p:nvPr/>
        </p:nvSpPr>
        <p:spPr>
          <a:xfrm>
            <a:off x="3692979" y="1900910"/>
            <a:ext cx="1094509" cy="373639"/>
          </a:xfrm>
          <a:prstGeom prst="accentBorderCallout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 task</a:t>
            </a:r>
          </a:p>
        </p:txBody>
      </p:sp>
      <p:sp>
        <p:nvSpPr>
          <p:cNvPr id="8" name="Line Callout 2 (Border and Accent Bar) 7">
            <a:extLst>
              <a:ext uri="{FF2B5EF4-FFF2-40B4-BE49-F238E27FC236}">
                <a16:creationId xmlns:a16="http://schemas.microsoft.com/office/drawing/2014/main" id="{EF50D98F-C0BC-A3A3-BDD8-AE9C6B17406F}"/>
              </a:ext>
            </a:extLst>
          </p:cNvPr>
          <p:cNvSpPr/>
          <p:nvPr/>
        </p:nvSpPr>
        <p:spPr>
          <a:xfrm>
            <a:off x="11021980" y="1123602"/>
            <a:ext cx="1158705" cy="453194"/>
          </a:xfrm>
          <a:prstGeom prst="accentBorderCallout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an output</a:t>
            </a:r>
          </a:p>
        </p:txBody>
      </p:sp>
    </p:spTree>
    <p:extLst>
      <p:ext uri="{BB962C8B-B14F-4D97-AF65-F5344CB8AC3E}">
        <p14:creationId xmlns:p14="http://schemas.microsoft.com/office/powerpoint/2010/main" val="329691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Thought outline">
            <a:extLst>
              <a:ext uri="{FF2B5EF4-FFF2-40B4-BE49-F238E27FC236}">
                <a16:creationId xmlns:a16="http://schemas.microsoft.com/office/drawing/2014/main" id="{0E5CFA69-4585-FAAC-F622-FD591560F6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34" name="Freeform: Shape 33">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5BBC4BF8-E102-CD8A-B244-0188923A357D}"/>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5600" kern="1200">
                <a:solidFill>
                  <a:srgbClr val="FFFFFF"/>
                </a:solidFill>
                <a:latin typeface="+mj-lt"/>
                <a:ea typeface="+mj-ea"/>
                <a:cs typeface="+mj-cs"/>
              </a:rPr>
              <a:t>Take a moment to think about what your workflow looks like</a:t>
            </a:r>
          </a:p>
        </p:txBody>
      </p:sp>
      <p:sp>
        <p:nvSpPr>
          <p:cNvPr id="3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81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63DF-2106-42F5-68B0-912FF021E909}"/>
              </a:ext>
            </a:extLst>
          </p:cNvPr>
          <p:cNvSpPr>
            <a:spLocks noGrp="1"/>
          </p:cNvSpPr>
          <p:nvPr>
            <p:ph type="title"/>
          </p:nvPr>
        </p:nvSpPr>
        <p:spPr>
          <a:xfrm>
            <a:off x="838200" y="365125"/>
            <a:ext cx="4574628" cy="1325563"/>
          </a:xfrm>
        </p:spPr>
        <p:txBody>
          <a:bodyPr/>
          <a:lstStyle/>
          <a:p>
            <a:r>
              <a:rPr lang="en-US"/>
              <a:t>array job vs nextflow</a:t>
            </a:r>
          </a:p>
        </p:txBody>
      </p:sp>
      <p:sp>
        <p:nvSpPr>
          <p:cNvPr id="3" name="Content Placeholder 2">
            <a:extLst>
              <a:ext uri="{FF2B5EF4-FFF2-40B4-BE49-F238E27FC236}">
                <a16:creationId xmlns:a16="http://schemas.microsoft.com/office/drawing/2014/main" id="{7B3A344B-7096-9811-D01D-46FE6B39C532}"/>
              </a:ext>
            </a:extLst>
          </p:cNvPr>
          <p:cNvSpPr>
            <a:spLocks noGrp="1"/>
          </p:cNvSpPr>
          <p:nvPr>
            <p:ph idx="1"/>
          </p:nvPr>
        </p:nvSpPr>
        <p:spPr>
          <a:xfrm>
            <a:off x="186559" y="1846646"/>
            <a:ext cx="4931979" cy="4351338"/>
          </a:xfrm>
          <a:solidFill>
            <a:schemeClr val="tx1"/>
          </a:solidFill>
        </p:spPr>
        <p:txBody>
          <a:bodyPr>
            <a:normAutofit fontScale="55000" lnSpcReduction="20000"/>
          </a:bodyPr>
          <a:lstStyle/>
          <a:p>
            <a:pPr marL="0" indent="0">
              <a:buNone/>
            </a:pPr>
            <a:r>
              <a:rPr lang="en-US" b="0">
                <a:solidFill>
                  <a:srgbClr val="6A9955"/>
                </a:solidFill>
                <a:effectLst/>
                <a:latin typeface="Menlo" panose="020B0609030804020204" pitchFamily="49" charset="0"/>
              </a:rPr>
              <a:t>#!/bin/bash</a:t>
            </a:r>
            <a:endParaRPr lang="en-US" b="0">
              <a:solidFill>
                <a:srgbClr val="D4D4D4"/>
              </a:solidFill>
              <a:effectLst/>
              <a:latin typeface="Menlo" panose="020B0609030804020204" pitchFamily="49" charset="0"/>
            </a:endParaRPr>
          </a:p>
          <a:p>
            <a:pPr marL="0" indent="0">
              <a:buNone/>
            </a:pPr>
            <a:r>
              <a:rPr lang="en-US" b="0">
                <a:solidFill>
                  <a:srgbClr val="6A9955"/>
                </a:solidFill>
                <a:effectLst/>
                <a:latin typeface="Menlo" panose="020B0609030804020204" pitchFamily="49" charset="0"/>
              </a:rPr>
              <a:t>#SBATCH -J fastqc</a:t>
            </a:r>
          </a:p>
          <a:p>
            <a:pPr marL="0" indent="0">
              <a:buNone/>
            </a:pPr>
            <a:r>
              <a:rPr lang="en-US" b="0">
                <a:solidFill>
                  <a:srgbClr val="6A9955"/>
                </a:solidFill>
                <a:effectLst/>
                <a:latin typeface="Menlo" panose="020B0609030804020204" pitchFamily="49" charset="0"/>
              </a:rPr>
              <a:t>#SBATCH --array=0-7 </a:t>
            </a:r>
          </a:p>
          <a:p>
            <a:pPr marL="0" indent="0">
              <a:buNone/>
            </a:pPr>
            <a:r>
              <a:rPr lang="en-US" b="0">
                <a:solidFill>
                  <a:srgbClr val="6A9955"/>
                </a:solidFill>
                <a:effectLst/>
                <a:latin typeface="Menlo" panose="020B0609030804020204" pitchFamily="49" charset="0"/>
              </a:rPr>
              <a:t>#SBATCH -c 4 </a:t>
            </a:r>
          </a:p>
          <a:p>
            <a:pPr marL="0" indent="0">
              <a:buNone/>
            </a:pPr>
            <a:r>
              <a:rPr lang="en-US" b="0">
                <a:solidFill>
                  <a:srgbClr val="6A9955"/>
                </a:solidFill>
                <a:effectLst/>
                <a:latin typeface="Menlo" panose="020B0609030804020204" pitchFamily="49" charset="0"/>
              </a:rPr>
              <a:t>#SBATCH -p serial_requeue</a:t>
            </a:r>
            <a:endParaRPr lang="en-US" b="0">
              <a:solidFill>
                <a:srgbClr val="D4D4D4"/>
              </a:solidFill>
              <a:effectLst/>
              <a:latin typeface="Menlo" panose="020B0609030804020204" pitchFamily="49" charset="0"/>
            </a:endParaRPr>
          </a:p>
          <a:p>
            <a:pPr marL="0" indent="0">
              <a:buNone/>
            </a:pPr>
            <a:r>
              <a:rPr lang="en-US" b="0">
                <a:solidFill>
                  <a:srgbClr val="6A9955"/>
                </a:solidFill>
                <a:effectLst/>
                <a:latin typeface="Menlo" panose="020B0609030804020204" pitchFamily="49" charset="0"/>
              </a:rPr>
              <a:t>#SBATCH -t 00:10:00 </a:t>
            </a:r>
          </a:p>
          <a:p>
            <a:pPr marL="0" indent="0">
              <a:buNone/>
            </a:pPr>
            <a:r>
              <a:rPr lang="en-US" b="0">
                <a:solidFill>
                  <a:srgbClr val="6A9955"/>
                </a:solidFill>
                <a:effectLst/>
                <a:latin typeface="Menlo" panose="020B0609030804020204" pitchFamily="49" charset="0"/>
              </a:rPr>
              <a:t>#SBATCH --mem=8000</a:t>
            </a:r>
            <a:endParaRPr lang="en-US" b="0">
              <a:solidFill>
                <a:srgbClr val="D4D4D4"/>
              </a:solidFill>
              <a:effectLst/>
              <a:latin typeface="Menlo" panose="020B0609030804020204" pitchFamily="49" charset="0"/>
            </a:endParaRPr>
          </a:p>
          <a:p>
            <a:pPr marL="0" indent="0">
              <a:buNone/>
            </a:pPr>
            <a:r>
              <a:rPr lang="en-US" b="0">
                <a:solidFill>
                  <a:srgbClr val="6A9955"/>
                </a:solidFill>
                <a:effectLst/>
                <a:latin typeface="Menlo" panose="020B0609030804020204" pitchFamily="49" charset="0"/>
              </a:rPr>
              <a:t>#SBATCH -o logs/fastqc_%A_%a.out</a:t>
            </a:r>
            <a:endParaRPr lang="en-US" b="0">
              <a:solidFill>
                <a:srgbClr val="D4D4D4"/>
              </a:solidFill>
              <a:effectLst/>
              <a:latin typeface="Menlo" panose="020B0609030804020204" pitchFamily="49" charset="0"/>
            </a:endParaRPr>
          </a:p>
          <a:p>
            <a:pPr marL="0" indent="0">
              <a:buNone/>
            </a:pPr>
            <a:br>
              <a:rPr lang="en-US" b="0">
                <a:solidFill>
                  <a:srgbClr val="D4D4D4"/>
                </a:solidFill>
                <a:effectLst/>
                <a:latin typeface="Menlo" panose="020B0609030804020204" pitchFamily="49" charset="0"/>
              </a:rPr>
            </a:br>
            <a:r>
              <a:rPr lang="en-US" b="0">
                <a:solidFill>
                  <a:srgbClr val="DCDCAA"/>
                </a:solidFill>
                <a:effectLst/>
                <a:latin typeface="Menlo" panose="020B0609030804020204" pitchFamily="49" charset="0"/>
              </a:rPr>
              <a:t>readarray</a:t>
            </a:r>
            <a:r>
              <a:rPr lang="en-US" b="0">
                <a:solidFill>
                  <a:srgbClr val="D4D4D4"/>
                </a:solidFill>
                <a:effectLst/>
                <a:latin typeface="Menlo" panose="020B0609030804020204" pitchFamily="49" charset="0"/>
              </a:rPr>
              <a:t> </a:t>
            </a:r>
            <a:r>
              <a:rPr lang="en-US" b="0">
                <a:solidFill>
                  <a:srgbClr val="569CD6"/>
                </a:solidFill>
                <a:effectLst/>
                <a:latin typeface="Menlo" panose="020B0609030804020204" pitchFamily="49" charset="0"/>
              </a:rPr>
              <a:t>-t</a:t>
            </a:r>
            <a:r>
              <a:rPr lang="en-US" b="0">
                <a:solidFill>
                  <a:srgbClr val="D4D4D4"/>
                </a:solidFill>
                <a:effectLst/>
                <a:latin typeface="Menlo" panose="020B0609030804020204" pitchFamily="49" charset="0"/>
              </a:rPr>
              <a:t> </a:t>
            </a:r>
            <a:r>
              <a:rPr lang="en-US" b="0">
                <a:solidFill>
                  <a:srgbClr val="CE9178"/>
                </a:solidFill>
                <a:effectLst/>
                <a:latin typeface="Menlo" panose="020B0609030804020204" pitchFamily="49" charset="0"/>
              </a:rPr>
              <a:t>files</a:t>
            </a:r>
            <a:r>
              <a:rPr lang="en-US" b="0">
                <a:solidFill>
                  <a:srgbClr val="D4D4D4"/>
                </a:solidFill>
                <a:effectLst/>
                <a:latin typeface="Menlo" panose="020B0609030804020204" pitchFamily="49" charset="0"/>
              </a:rPr>
              <a:t> &lt; </a:t>
            </a:r>
            <a:r>
              <a:rPr lang="en-US" b="0">
                <a:solidFill>
                  <a:srgbClr val="CE9178"/>
                </a:solidFill>
                <a:effectLst/>
                <a:latin typeface="Menlo" panose="020B0609030804020204" pitchFamily="49" charset="0"/>
              </a:rPr>
              <a:t>&lt;(</a:t>
            </a:r>
            <a:r>
              <a:rPr lang="en-US" b="0">
                <a:solidFill>
                  <a:srgbClr val="DCDCAA"/>
                </a:solidFill>
                <a:effectLst/>
                <a:latin typeface="Menlo" panose="020B0609030804020204" pitchFamily="49" charset="0"/>
              </a:rPr>
              <a:t>ls</a:t>
            </a:r>
            <a:r>
              <a:rPr lang="en-US" b="0">
                <a:solidFill>
                  <a:srgbClr val="CE9178"/>
                </a:solidFill>
                <a:effectLst/>
                <a:latin typeface="Menlo" panose="020B0609030804020204" pitchFamily="49" charset="0"/>
              </a:rPr>
              <a:t> raw/</a:t>
            </a:r>
            <a:r>
              <a:rPr lang="en-US" b="0">
                <a:solidFill>
                  <a:srgbClr val="569CD6"/>
                </a:solidFill>
                <a:effectLst/>
                <a:latin typeface="Menlo" panose="020B0609030804020204" pitchFamily="49" charset="0"/>
              </a:rPr>
              <a:t>*</a:t>
            </a:r>
            <a:r>
              <a:rPr lang="en-US" b="0">
                <a:solidFill>
                  <a:srgbClr val="CE9178"/>
                </a:solidFill>
                <a:effectLst/>
                <a:latin typeface="Menlo" panose="020B0609030804020204" pitchFamily="49" charset="0"/>
              </a:rPr>
              <a:t>.fastq)</a:t>
            </a:r>
            <a:r>
              <a:rPr lang="en-US" b="0">
                <a:solidFill>
                  <a:srgbClr val="D4D4D4"/>
                </a:solidFill>
                <a:effectLst/>
                <a:latin typeface="Menlo" panose="020B0609030804020204" pitchFamily="49" charset="0"/>
              </a:rPr>
              <a:t> </a:t>
            </a:r>
          </a:p>
          <a:p>
            <a:pPr marL="0" indent="0">
              <a:buNone/>
            </a:pPr>
            <a:r>
              <a:rPr lang="en-US" b="0">
                <a:solidFill>
                  <a:srgbClr val="9CDCFE"/>
                </a:solidFill>
                <a:effectLst/>
                <a:latin typeface="Menlo" panose="020B0609030804020204" pitchFamily="49" charset="0"/>
              </a:rPr>
              <a:t>file</a:t>
            </a:r>
            <a:r>
              <a:rPr lang="en-US" b="0">
                <a:solidFill>
                  <a:srgbClr val="D4D4D4"/>
                </a:solidFill>
                <a:effectLst/>
                <a:latin typeface="Menlo" panose="020B0609030804020204" pitchFamily="49" charset="0"/>
              </a:rPr>
              <a:t>=${</a:t>
            </a:r>
            <a:r>
              <a:rPr lang="en-US" b="0">
                <a:solidFill>
                  <a:srgbClr val="9CDCFE"/>
                </a:solidFill>
                <a:effectLst/>
                <a:latin typeface="Menlo" panose="020B0609030804020204" pitchFamily="49" charset="0"/>
              </a:rPr>
              <a:t>files</a:t>
            </a:r>
            <a:r>
              <a:rPr lang="en-US" b="0">
                <a:solidFill>
                  <a:srgbClr val="D4D4D4"/>
                </a:solidFill>
                <a:effectLst/>
                <a:latin typeface="Menlo" panose="020B0609030804020204" pitchFamily="49" charset="0"/>
              </a:rPr>
              <a:t>[${</a:t>
            </a:r>
            <a:r>
              <a:rPr lang="en-US" b="0">
                <a:solidFill>
                  <a:srgbClr val="9CDCFE"/>
                </a:solidFill>
                <a:effectLst/>
                <a:latin typeface="Menlo" panose="020B0609030804020204" pitchFamily="49" charset="0"/>
              </a:rPr>
              <a:t>SLURM_ARRAY_TASK_ID</a:t>
            </a:r>
            <a:r>
              <a:rPr lang="en-US" b="0">
                <a:solidFill>
                  <a:srgbClr val="D4D4D4"/>
                </a:solidFill>
                <a:effectLst/>
                <a:latin typeface="Menlo" panose="020B0609030804020204" pitchFamily="49" charset="0"/>
              </a:rPr>
              <a:t>}]}</a:t>
            </a:r>
          </a:p>
          <a:p>
            <a:pPr marL="0" indent="0">
              <a:buNone/>
            </a:pPr>
            <a:br>
              <a:rPr lang="en-US" b="0">
                <a:solidFill>
                  <a:srgbClr val="D4D4D4"/>
                </a:solidFill>
                <a:effectLst/>
                <a:latin typeface="Menlo" panose="020B0609030804020204" pitchFamily="49" charset="0"/>
              </a:rPr>
            </a:br>
            <a:r>
              <a:rPr lang="en-US" b="0">
                <a:solidFill>
                  <a:srgbClr val="DCDCAA"/>
                </a:solidFill>
                <a:effectLst/>
                <a:latin typeface="Menlo" panose="020B0609030804020204" pitchFamily="49" charset="0"/>
              </a:rPr>
              <a:t>echo</a:t>
            </a:r>
            <a:r>
              <a:rPr lang="en-US" b="0">
                <a:solidFill>
                  <a:srgbClr val="D4D4D4"/>
                </a:solidFill>
                <a:effectLst/>
                <a:latin typeface="Menlo" panose="020B0609030804020204" pitchFamily="49" charset="0"/>
              </a:rPr>
              <a:t> </a:t>
            </a:r>
            <a:r>
              <a:rPr lang="en-US" b="0">
                <a:solidFill>
                  <a:srgbClr val="CE9178"/>
                </a:solidFill>
                <a:effectLst/>
                <a:latin typeface="Menlo" panose="020B0609030804020204" pitchFamily="49" charset="0"/>
              </a:rPr>
              <a:t>"Working on file ${</a:t>
            </a:r>
            <a:r>
              <a:rPr lang="en-US" b="0">
                <a:solidFill>
                  <a:srgbClr val="9CDCFE"/>
                </a:solidFill>
                <a:effectLst/>
                <a:latin typeface="Menlo" panose="020B0609030804020204" pitchFamily="49" charset="0"/>
              </a:rPr>
              <a:t>file</a:t>
            </a:r>
            <a:r>
              <a:rPr lang="en-US" b="0">
                <a:solidFill>
                  <a:srgbClr val="CE9178"/>
                </a:solidFill>
                <a:effectLst/>
                <a:latin typeface="Menlo" panose="020B0609030804020204" pitchFamily="49" charset="0"/>
              </a:rPr>
              <a:t>}</a:t>
            </a:r>
            <a:r>
              <a:rPr lang="en-US" sz="2800" b="0">
                <a:solidFill>
                  <a:srgbClr val="CE9178"/>
                </a:solidFill>
                <a:effectLst/>
                <a:latin typeface="Menlo" panose="020B0609030804020204" pitchFamily="49" charset="0"/>
              </a:rPr>
              <a:t>"</a:t>
            </a:r>
            <a:endParaRPr lang="en-US" b="0">
              <a:solidFill>
                <a:srgbClr val="D4D4D4"/>
              </a:solidFill>
              <a:effectLst/>
              <a:latin typeface="Menlo" panose="020B0609030804020204" pitchFamily="49" charset="0"/>
            </a:endParaRPr>
          </a:p>
          <a:p>
            <a:pPr marL="0" indent="0">
              <a:buNone/>
            </a:pPr>
            <a:br>
              <a:rPr lang="en-US" b="0">
                <a:solidFill>
                  <a:srgbClr val="D4D4D4"/>
                </a:solidFill>
                <a:effectLst/>
                <a:latin typeface="Menlo" panose="020B0609030804020204" pitchFamily="49" charset="0"/>
              </a:rPr>
            </a:br>
            <a:r>
              <a:rPr lang="en-US" b="0">
                <a:solidFill>
                  <a:srgbClr val="DCDCAA"/>
                </a:solidFill>
                <a:effectLst/>
                <a:latin typeface="Menlo" panose="020B0609030804020204" pitchFamily="49" charset="0"/>
              </a:rPr>
              <a:t>fastqc</a:t>
            </a:r>
            <a:r>
              <a:rPr lang="en-US" b="0">
                <a:solidFill>
                  <a:srgbClr val="D4D4D4"/>
                </a:solidFill>
                <a:effectLst/>
                <a:latin typeface="Menlo" panose="020B0609030804020204" pitchFamily="49" charset="0"/>
              </a:rPr>
              <a:t> </a:t>
            </a:r>
            <a:r>
              <a:rPr lang="en-US" b="0">
                <a:solidFill>
                  <a:srgbClr val="569CD6"/>
                </a:solidFill>
                <a:effectLst/>
                <a:latin typeface="Menlo" panose="020B0609030804020204" pitchFamily="49" charset="0"/>
              </a:rPr>
              <a:t>--outdir</a:t>
            </a:r>
            <a:r>
              <a:rPr lang="en-US" b="0">
                <a:solidFill>
                  <a:srgbClr val="D4D4D4"/>
                </a:solidFill>
                <a:effectLst/>
                <a:latin typeface="Menlo" panose="020B0609030804020204" pitchFamily="49" charset="0"/>
              </a:rPr>
              <a:t> </a:t>
            </a:r>
            <a:r>
              <a:rPr lang="en-US" b="0">
                <a:solidFill>
                  <a:srgbClr val="CE9178"/>
                </a:solidFill>
                <a:effectLst/>
                <a:latin typeface="Menlo" panose="020B0609030804020204" pitchFamily="49" charset="0"/>
              </a:rPr>
              <a:t>output</a:t>
            </a:r>
            <a:r>
              <a:rPr lang="en-US" b="0">
                <a:solidFill>
                  <a:srgbClr val="D4D4D4"/>
                </a:solidFill>
                <a:effectLst/>
                <a:latin typeface="Menlo" panose="020B0609030804020204" pitchFamily="49" charset="0"/>
              </a:rPr>
              <a:t> </a:t>
            </a:r>
            <a:r>
              <a:rPr lang="en-US" b="0">
                <a:solidFill>
                  <a:srgbClr val="569CD6"/>
                </a:solidFill>
                <a:effectLst/>
                <a:latin typeface="Menlo" panose="020B0609030804020204" pitchFamily="49" charset="0"/>
              </a:rPr>
              <a:t>--threads</a:t>
            </a:r>
            <a:r>
              <a:rPr lang="en-US" b="0">
                <a:solidFill>
                  <a:srgbClr val="D4D4D4"/>
                </a:solidFill>
                <a:effectLst/>
                <a:latin typeface="Menlo" panose="020B0609030804020204" pitchFamily="49" charset="0"/>
              </a:rPr>
              <a:t> </a:t>
            </a:r>
            <a:r>
              <a:rPr lang="en-US" b="0">
                <a:solidFill>
                  <a:srgbClr val="B5CEA8"/>
                </a:solidFill>
                <a:effectLst/>
                <a:latin typeface="Menlo" panose="020B0609030804020204" pitchFamily="49" charset="0"/>
              </a:rPr>
              <a:t>4</a:t>
            </a:r>
            <a:r>
              <a:rPr lang="en-US" b="0">
                <a:solidFill>
                  <a:srgbClr val="D4D4D4"/>
                </a:solidFill>
                <a:effectLst/>
                <a:latin typeface="Menlo" panose="020B0609030804020204" pitchFamily="49" charset="0"/>
              </a:rPr>
              <a:t> </a:t>
            </a:r>
            <a:r>
              <a:rPr lang="en-US" b="0">
                <a:solidFill>
                  <a:srgbClr val="9CDCFE"/>
                </a:solidFill>
                <a:effectLst/>
                <a:latin typeface="Menlo" panose="020B0609030804020204" pitchFamily="49" charset="0"/>
              </a:rPr>
              <a:t>$file</a:t>
            </a:r>
            <a:endParaRPr lang="en-US" b="0">
              <a:solidFill>
                <a:srgbClr val="D4D4D4"/>
              </a:solidFill>
              <a:effectLst/>
              <a:latin typeface="Menlo" panose="020B0609030804020204" pitchFamily="49" charset="0"/>
            </a:endParaRPr>
          </a:p>
          <a:p>
            <a:pPr marL="0" indent="0">
              <a:buNone/>
            </a:pPr>
            <a:endParaRPr lang="en-US" b="0">
              <a:solidFill>
                <a:srgbClr val="D4D4D4"/>
              </a:solidFill>
              <a:effectLst/>
              <a:latin typeface="Menlo" panose="020B0609030804020204" pitchFamily="49" charset="0"/>
            </a:endParaRPr>
          </a:p>
        </p:txBody>
      </p:sp>
      <p:sp>
        <p:nvSpPr>
          <p:cNvPr id="4" name="Content Placeholder 2">
            <a:extLst>
              <a:ext uri="{FF2B5EF4-FFF2-40B4-BE49-F238E27FC236}">
                <a16:creationId xmlns:a16="http://schemas.microsoft.com/office/drawing/2014/main" id="{0F3A2C12-972D-8702-1C5A-8EE4278CC6EE}"/>
              </a:ext>
            </a:extLst>
          </p:cNvPr>
          <p:cNvSpPr txBox="1">
            <a:spLocks/>
          </p:cNvSpPr>
          <p:nvPr/>
        </p:nvSpPr>
        <p:spPr>
          <a:xfrm>
            <a:off x="5213132" y="231229"/>
            <a:ext cx="6978868" cy="6547944"/>
          </a:xfrm>
          <a:prstGeom prst="rect">
            <a:avLst/>
          </a:prstGeom>
          <a:solidFill>
            <a:schemeClr val="tx1"/>
          </a:solidFill>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US" sz="3700" b="0">
                <a:solidFill>
                  <a:srgbClr val="D4D4D4"/>
                </a:solidFill>
                <a:effectLst/>
                <a:latin typeface="Menlo" panose="020B0609030804020204" pitchFamily="49" charset="0"/>
              </a:rPr>
              <a:t>params.output_dir = </a:t>
            </a:r>
            <a:r>
              <a:rPr lang="en-US" sz="3700" b="0">
                <a:solidFill>
                  <a:srgbClr val="CE9178"/>
                </a:solidFill>
                <a:effectLst/>
                <a:latin typeface="Menlo" panose="020B0609030804020204" pitchFamily="49" charset="0"/>
              </a:rPr>
              <a:t>'output’</a:t>
            </a:r>
            <a:endParaRPr lang="en-US" sz="3700">
              <a:solidFill>
                <a:srgbClr val="D4D4D4"/>
              </a:solidFill>
              <a:latin typeface="Menlo" panose="020B0609030804020204" pitchFamily="49" charset="0"/>
            </a:endParaRPr>
          </a:p>
          <a:p>
            <a:pPr marL="0" indent="0">
              <a:lnSpc>
                <a:spcPct val="120000"/>
              </a:lnSpc>
              <a:spcBef>
                <a:spcPts val="0"/>
              </a:spcBef>
              <a:buNone/>
            </a:pPr>
            <a:r>
              <a:rPr lang="en-US" sz="3700" b="0">
                <a:solidFill>
                  <a:srgbClr val="D4D4D4"/>
                </a:solidFill>
                <a:effectLst/>
                <a:latin typeface="Menlo" panose="020B0609030804020204" pitchFamily="49" charset="0"/>
              </a:rPr>
              <a:t>params.input_dir = </a:t>
            </a:r>
            <a:r>
              <a:rPr lang="en-US" sz="3700" b="0">
                <a:solidFill>
                  <a:srgbClr val="CE9178"/>
                </a:solidFill>
                <a:effectLst/>
                <a:latin typeface="Menlo" panose="020B0609030804020204" pitchFamily="49" charset="0"/>
              </a:rPr>
              <a:t>'raw/*.fastq'</a:t>
            </a:r>
            <a:endParaRPr lang="en-US" sz="3700" b="0">
              <a:solidFill>
                <a:srgbClr val="D4D4D4"/>
              </a:solidFill>
              <a:effectLst/>
              <a:latin typeface="Menlo" panose="020B0609030804020204" pitchFamily="49" charset="0"/>
            </a:endParaRPr>
          </a:p>
          <a:p>
            <a:pPr marL="0" indent="0">
              <a:lnSpc>
                <a:spcPct val="120000"/>
              </a:lnSpc>
              <a:spcBef>
                <a:spcPts val="0"/>
              </a:spcBef>
              <a:buNone/>
            </a:pPr>
            <a:br>
              <a:rPr lang="en-US" sz="3700" b="0">
                <a:solidFill>
                  <a:srgbClr val="D4D4D4"/>
                </a:solidFill>
                <a:effectLst/>
                <a:latin typeface="Menlo" panose="020B0609030804020204" pitchFamily="49" charset="0"/>
              </a:rPr>
            </a:br>
            <a:r>
              <a:rPr lang="en-US" sz="3700" b="0">
                <a:solidFill>
                  <a:srgbClr val="D4D4D4"/>
                </a:solidFill>
                <a:effectLst/>
                <a:latin typeface="Menlo" panose="020B0609030804020204" pitchFamily="49" charset="0"/>
              </a:rPr>
              <a:t>process fastqc {</a:t>
            </a:r>
          </a:p>
          <a:p>
            <a:pPr marL="0" indent="0">
              <a:lnSpc>
                <a:spcPct val="120000"/>
              </a:lnSpc>
              <a:spcBef>
                <a:spcPts val="0"/>
              </a:spcBef>
              <a:buNone/>
            </a:pPr>
            <a:r>
              <a:rPr lang="en-US" sz="3700">
                <a:solidFill>
                  <a:srgbClr val="D4D4D4"/>
                </a:solidFill>
                <a:latin typeface="Menlo" panose="020B0609030804020204" pitchFamily="49" charset="0"/>
              </a:rPr>
              <a:t>  </a:t>
            </a:r>
            <a:r>
              <a:rPr lang="en-US" sz="3700" b="0">
                <a:solidFill>
                  <a:srgbClr val="D4D4D4"/>
                </a:solidFill>
                <a:effectLst/>
                <a:latin typeface="Menlo" panose="020B0609030804020204" pitchFamily="49" charset="0"/>
              </a:rPr>
              <a:t>executor = </a:t>
            </a:r>
            <a:r>
              <a:rPr lang="en-US" sz="3700" b="0">
                <a:solidFill>
                  <a:srgbClr val="CE9178"/>
                </a:solidFill>
                <a:effectLst/>
                <a:latin typeface="Menlo" panose="020B0609030804020204" pitchFamily="49" charset="0"/>
              </a:rPr>
              <a:t>'slurm’</a:t>
            </a:r>
            <a:r>
              <a:rPr lang="en-US" sz="3700">
                <a:solidFill>
                  <a:srgbClr val="CE9178"/>
                </a:solidFill>
                <a:latin typeface="Menlo" panose="020B0609030804020204" pitchFamily="49" charset="0"/>
              </a:rPr>
              <a:t>  </a:t>
            </a:r>
          </a:p>
          <a:p>
            <a:pPr marL="0" indent="0">
              <a:lnSpc>
                <a:spcPct val="120000"/>
              </a:lnSpc>
              <a:spcBef>
                <a:spcPts val="0"/>
              </a:spcBef>
              <a:buNone/>
            </a:pPr>
            <a:r>
              <a:rPr lang="en-US" sz="3700">
                <a:solidFill>
                  <a:srgbClr val="CE9178"/>
                </a:solidFill>
                <a:latin typeface="Menlo" panose="020B0609030804020204" pitchFamily="49" charset="0"/>
              </a:rPr>
              <a:t>  </a:t>
            </a:r>
            <a:r>
              <a:rPr lang="en-US" sz="3700" b="0">
                <a:solidFill>
                  <a:srgbClr val="D4D4D4"/>
                </a:solidFill>
                <a:effectLst/>
                <a:latin typeface="Menlo" panose="020B0609030804020204" pitchFamily="49" charset="0"/>
              </a:rPr>
              <a:t>queue = </a:t>
            </a:r>
            <a:r>
              <a:rPr lang="en-US" sz="3700" b="0">
                <a:solidFill>
                  <a:srgbClr val="CE9178"/>
                </a:solidFill>
                <a:effectLst/>
                <a:latin typeface="Menlo" panose="020B0609030804020204" pitchFamily="49" charset="0"/>
              </a:rPr>
              <a:t>'shared'</a:t>
            </a:r>
            <a:endParaRPr lang="en-US" sz="3700" b="0">
              <a:solidFill>
                <a:srgbClr val="D4D4D4"/>
              </a:solidFill>
              <a:effectLst/>
              <a:latin typeface="Menlo" panose="020B0609030804020204" pitchFamily="49" charset="0"/>
            </a:endParaRPr>
          </a:p>
          <a:p>
            <a:pPr marL="0" indent="0">
              <a:lnSpc>
                <a:spcPct val="120000"/>
              </a:lnSpc>
              <a:spcBef>
                <a:spcPts val="0"/>
              </a:spcBef>
              <a:buNone/>
            </a:pPr>
            <a:r>
              <a:rPr lang="en-US" sz="3700" b="0">
                <a:solidFill>
                  <a:srgbClr val="D4D4D4"/>
                </a:solidFill>
                <a:effectLst/>
                <a:latin typeface="Menlo" panose="020B0609030804020204" pitchFamily="49" charset="0"/>
              </a:rPr>
              <a:t>  cpus = </a:t>
            </a:r>
            <a:r>
              <a:rPr lang="en-US" sz="3700" b="0">
                <a:solidFill>
                  <a:srgbClr val="B5CEA8"/>
                </a:solidFill>
                <a:effectLst/>
                <a:latin typeface="Menlo" panose="020B0609030804020204" pitchFamily="49" charset="0"/>
              </a:rPr>
              <a:t>4 </a:t>
            </a:r>
            <a:endParaRPr lang="en-US" sz="3700" b="0">
              <a:solidFill>
                <a:srgbClr val="D4D4D4"/>
              </a:solidFill>
              <a:effectLst/>
              <a:latin typeface="Menlo" panose="020B0609030804020204" pitchFamily="49" charset="0"/>
            </a:endParaRPr>
          </a:p>
          <a:p>
            <a:pPr marL="0" indent="0">
              <a:lnSpc>
                <a:spcPct val="120000"/>
              </a:lnSpc>
              <a:spcBef>
                <a:spcPts val="0"/>
              </a:spcBef>
              <a:buNone/>
            </a:pPr>
            <a:r>
              <a:rPr lang="en-US" sz="3700" b="0">
                <a:solidFill>
                  <a:srgbClr val="D4D4D4"/>
                </a:solidFill>
                <a:effectLst/>
                <a:latin typeface="Menlo" panose="020B0609030804020204" pitchFamily="49" charset="0"/>
              </a:rPr>
              <a:t>  time = </a:t>
            </a:r>
            <a:r>
              <a:rPr lang="en-US" sz="3700" b="0">
                <a:solidFill>
                  <a:srgbClr val="CE9178"/>
                </a:solidFill>
                <a:effectLst/>
                <a:latin typeface="Menlo" panose="020B0609030804020204" pitchFamily="49" charset="0"/>
              </a:rPr>
              <a:t>'10m'</a:t>
            </a:r>
            <a:endParaRPr lang="en-US" sz="3700" b="0">
              <a:solidFill>
                <a:srgbClr val="D4D4D4"/>
              </a:solidFill>
              <a:effectLst/>
              <a:latin typeface="Menlo" panose="020B0609030804020204" pitchFamily="49" charset="0"/>
            </a:endParaRPr>
          </a:p>
          <a:p>
            <a:pPr marL="0" indent="0">
              <a:lnSpc>
                <a:spcPct val="120000"/>
              </a:lnSpc>
              <a:spcBef>
                <a:spcPts val="0"/>
              </a:spcBef>
              <a:buNone/>
            </a:pPr>
            <a:r>
              <a:rPr lang="en-US" sz="3700" b="0">
                <a:solidFill>
                  <a:srgbClr val="D4D4D4"/>
                </a:solidFill>
                <a:effectLst/>
                <a:latin typeface="Menlo" panose="020B0609030804020204" pitchFamily="49" charset="0"/>
              </a:rPr>
              <a:t>  memory = </a:t>
            </a:r>
            <a:r>
              <a:rPr lang="en-US" sz="3700" b="0">
                <a:solidFill>
                  <a:srgbClr val="CE9178"/>
                </a:solidFill>
                <a:effectLst/>
                <a:latin typeface="Menlo" panose="020B0609030804020204" pitchFamily="49" charset="0"/>
              </a:rPr>
              <a:t>'8 GB'</a:t>
            </a:r>
            <a:endParaRPr lang="en-US" sz="3700" b="0">
              <a:solidFill>
                <a:srgbClr val="D4D4D4"/>
              </a:solidFill>
              <a:effectLst/>
              <a:latin typeface="Menlo" panose="020B0609030804020204" pitchFamily="49" charset="0"/>
            </a:endParaRPr>
          </a:p>
          <a:p>
            <a:pPr marL="0" indent="0">
              <a:lnSpc>
                <a:spcPct val="120000"/>
              </a:lnSpc>
              <a:spcBef>
                <a:spcPts val="0"/>
              </a:spcBef>
              <a:buNone/>
            </a:pPr>
            <a:br>
              <a:rPr lang="en-US" sz="3700" b="0">
                <a:solidFill>
                  <a:srgbClr val="D4D4D4"/>
                </a:solidFill>
                <a:effectLst/>
                <a:latin typeface="Menlo" panose="020B0609030804020204" pitchFamily="49" charset="0"/>
              </a:rPr>
            </a:br>
            <a:r>
              <a:rPr lang="en-US" sz="3700" b="0">
                <a:solidFill>
                  <a:srgbClr val="D4D4D4"/>
                </a:solidFill>
                <a:effectLst/>
                <a:latin typeface="Menlo" panose="020B0609030804020204" pitchFamily="49" charset="0"/>
              </a:rPr>
              <a:t>  input:</a:t>
            </a:r>
          </a:p>
          <a:p>
            <a:pPr marL="0" indent="0">
              <a:lnSpc>
                <a:spcPct val="120000"/>
              </a:lnSpc>
              <a:spcBef>
                <a:spcPts val="0"/>
              </a:spcBef>
              <a:buNone/>
            </a:pPr>
            <a:r>
              <a:rPr lang="en-US" sz="3700" b="0">
                <a:solidFill>
                  <a:srgbClr val="D4D4D4"/>
                </a:solidFill>
                <a:effectLst/>
                <a:latin typeface="Menlo" panose="020B0609030804020204" pitchFamily="49" charset="0"/>
              </a:rPr>
              <a:t>    path file</a:t>
            </a:r>
          </a:p>
          <a:p>
            <a:pPr marL="0" indent="0">
              <a:lnSpc>
                <a:spcPct val="120000"/>
              </a:lnSpc>
              <a:spcBef>
                <a:spcPts val="0"/>
              </a:spcBef>
              <a:buNone/>
            </a:pPr>
            <a:br>
              <a:rPr lang="en-US" sz="3700" b="0">
                <a:solidFill>
                  <a:srgbClr val="D4D4D4"/>
                </a:solidFill>
                <a:effectLst/>
                <a:latin typeface="Menlo" panose="020B0609030804020204" pitchFamily="49" charset="0"/>
              </a:rPr>
            </a:br>
            <a:r>
              <a:rPr lang="en-US" sz="3700" b="0">
                <a:solidFill>
                  <a:srgbClr val="D4D4D4"/>
                </a:solidFill>
                <a:effectLst/>
                <a:latin typeface="Menlo" panose="020B0609030804020204" pitchFamily="49" charset="0"/>
              </a:rPr>
              <a:t>  output:</a:t>
            </a:r>
          </a:p>
          <a:p>
            <a:pPr marL="0" indent="0">
              <a:lnSpc>
                <a:spcPct val="120000"/>
              </a:lnSpc>
              <a:spcBef>
                <a:spcPts val="0"/>
              </a:spcBef>
              <a:buNone/>
            </a:pPr>
            <a:r>
              <a:rPr lang="en-US" sz="3700" b="0">
                <a:solidFill>
                  <a:srgbClr val="D4D4D4"/>
                </a:solidFill>
                <a:effectLst/>
                <a:latin typeface="Menlo" panose="020B0609030804020204" pitchFamily="49" charset="0"/>
              </a:rPr>
              <a:t>  path </a:t>
            </a:r>
            <a:r>
              <a:rPr lang="en-US" sz="3700" b="0">
                <a:solidFill>
                  <a:srgbClr val="CE9178"/>
                </a:solidFill>
                <a:effectLst/>
                <a:latin typeface="Menlo" panose="020B0609030804020204" pitchFamily="49" charset="0"/>
              </a:rPr>
              <a:t>"</a:t>
            </a:r>
            <a:r>
              <a:rPr lang="en-US" sz="3700" b="0">
                <a:solidFill>
                  <a:srgbClr val="569CD6"/>
                </a:solidFill>
                <a:effectLst/>
                <a:latin typeface="Menlo" panose="020B0609030804020204" pitchFamily="49" charset="0"/>
              </a:rPr>
              <a:t>${</a:t>
            </a:r>
            <a:r>
              <a:rPr lang="en-US" sz="3700" b="0">
                <a:solidFill>
                  <a:srgbClr val="D4D4D4"/>
                </a:solidFill>
                <a:effectLst/>
                <a:latin typeface="Menlo" panose="020B0609030804020204" pitchFamily="49" charset="0"/>
              </a:rPr>
              <a:t>params.output_dir</a:t>
            </a:r>
            <a:r>
              <a:rPr lang="en-US" sz="3700" b="0">
                <a:solidFill>
                  <a:srgbClr val="569CD6"/>
                </a:solidFill>
                <a:effectLst/>
                <a:latin typeface="Menlo" panose="020B0609030804020204" pitchFamily="49" charset="0"/>
              </a:rPr>
              <a:t>}</a:t>
            </a:r>
            <a:r>
              <a:rPr lang="en-US" sz="3700" b="0">
                <a:solidFill>
                  <a:srgbClr val="CE9178"/>
                </a:solidFill>
                <a:effectLst/>
                <a:latin typeface="Menlo" panose="020B0609030804020204" pitchFamily="49" charset="0"/>
              </a:rPr>
              <a:t>/</a:t>
            </a:r>
            <a:r>
              <a:rPr lang="en-US" sz="3700" b="0">
                <a:solidFill>
                  <a:srgbClr val="569CD6"/>
                </a:solidFill>
                <a:effectLst/>
                <a:latin typeface="Menlo" panose="020B0609030804020204" pitchFamily="49" charset="0"/>
              </a:rPr>
              <a:t>${</a:t>
            </a:r>
            <a:r>
              <a:rPr lang="en-US" sz="3700" b="0">
                <a:solidFill>
                  <a:srgbClr val="D4D4D4"/>
                </a:solidFill>
                <a:effectLst/>
                <a:latin typeface="Menlo" panose="020B0609030804020204" pitchFamily="49" charset="0"/>
              </a:rPr>
              <a:t>file.simpleName</a:t>
            </a:r>
            <a:r>
              <a:rPr lang="en-US" sz="3700" b="0">
                <a:solidFill>
                  <a:srgbClr val="569CD6"/>
                </a:solidFill>
                <a:effectLst/>
                <a:latin typeface="Menlo" panose="020B0609030804020204" pitchFamily="49" charset="0"/>
              </a:rPr>
              <a:t>}</a:t>
            </a:r>
            <a:r>
              <a:rPr lang="en-US" sz="3700" b="0">
                <a:solidFill>
                  <a:srgbClr val="CE9178"/>
                </a:solidFill>
                <a:effectLst/>
                <a:latin typeface="Menlo" panose="020B0609030804020204" pitchFamily="49" charset="0"/>
              </a:rPr>
              <a:t>_fastqc.*"</a:t>
            </a:r>
            <a:endParaRPr lang="en-US" sz="3700" b="0">
              <a:solidFill>
                <a:srgbClr val="D4D4D4"/>
              </a:solidFill>
              <a:effectLst/>
              <a:latin typeface="Menlo" panose="020B0609030804020204" pitchFamily="49" charset="0"/>
            </a:endParaRPr>
          </a:p>
          <a:p>
            <a:pPr marL="0" indent="0">
              <a:lnSpc>
                <a:spcPct val="120000"/>
              </a:lnSpc>
              <a:spcBef>
                <a:spcPts val="0"/>
              </a:spcBef>
              <a:buNone/>
            </a:pPr>
            <a:br>
              <a:rPr lang="en-US" sz="3700" b="0">
                <a:solidFill>
                  <a:srgbClr val="D4D4D4"/>
                </a:solidFill>
                <a:effectLst/>
                <a:latin typeface="Menlo" panose="020B0609030804020204" pitchFamily="49" charset="0"/>
              </a:rPr>
            </a:br>
            <a:r>
              <a:rPr lang="en-US" sz="3700" b="0">
                <a:solidFill>
                  <a:srgbClr val="D4D4D4"/>
                </a:solidFill>
                <a:effectLst/>
                <a:latin typeface="Menlo" panose="020B0609030804020204" pitchFamily="49" charset="0"/>
              </a:rPr>
              <a:t>  script:</a:t>
            </a:r>
          </a:p>
          <a:p>
            <a:pPr marL="0" indent="0">
              <a:lnSpc>
                <a:spcPct val="120000"/>
              </a:lnSpc>
              <a:spcBef>
                <a:spcPts val="0"/>
              </a:spcBef>
              <a:buNone/>
            </a:pPr>
            <a:r>
              <a:rPr lang="en-US" sz="3700" b="0">
                <a:solidFill>
                  <a:srgbClr val="CE9178"/>
                </a:solidFill>
                <a:effectLst/>
                <a:latin typeface="Menlo" panose="020B0609030804020204" pitchFamily="49" charset="0"/>
              </a:rPr>
              <a:t>  """</a:t>
            </a:r>
            <a:endParaRPr lang="en-US" sz="3700" b="0">
              <a:solidFill>
                <a:srgbClr val="D4D4D4"/>
              </a:solidFill>
              <a:effectLst/>
              <a:latin typeface="Menlo" panose="020B0609030804020204" pitchFamily="49" charset="0"/>
            </a:endParaRPr>
          </a:p>
          <a:p>
            <a:pPr marL="0" indent="0">
              <a:lnSpc>
                <a:spcPct val="120000"/>
              </a:lnSpc>
              <a:spcBef>
                <a:spcPts val="0"/>
              </a:spcBef>
              <a:buNone/>
            </a:pPr>
            <a:r>
              <a:rPr lang="en-US" sz="3700" b="0">
                <a:solidFill>
                  <a:srgbClr val="CE9178"/>
                </a:solidFill>
                <a:effectLst/>
                <a:latin typeface="Menlo" panose="020B0609030804020204" pitchFamily="49" charset="0"/>
              </a:rPr>
              <a:t>  fastqc --outdir </a:t>
            </a:r>
            <a:r>
              <a:rPr lang="en-US" sz="3700" b="0">
                <a:solidFill>
                  <a:srgbClr val="569CD6"/>
                </a:solidFill>
                <a:effectLst/>
                <a:latin typeface="Menlo" panose="020B0609030804020204" pitchFamily="49" charset="0"/>
              </a:rPr>
              <a:t>${</a:t>
            </a:r>
            <a:r>
              <a:rPr lang="en-US" sz="3700" b="0">
                <a:solidFill>
                  <a:srgbClr val="D4D4D4"/>
                </a:solidFill>
                <a:effectLst/>
                <a:latin typeface="Menlo" panose="020B0609030804020204" pitchFamily="49" charset="0"/>
              </a:rPr>
              <a:t>params.output_dir</a:t>
            </a:r>
            <a:r>
              <a:rPr lang="en-US" sz="3700" b="0">
                <a:solidFill>
                  <a:srgbClr val="569CD6"/>
                </a:solidFill>
                <a:effectLst/>
                <a:latin typeface="Menlo" panose="020B0609030804020204" pitchFamily="49" charset="0"/>
              </a:rPr>
              <a:t>}</a:t>
            </a:r>
            <a:r>
              <a:rPr lang="en-US" sz="3700" b="0">
                <a:solidFill>
                  <a:srgbClr val="CE9178"/>
                </a:solidFill>
                <a:effectLst/>
                <a:latin typeface="Menlo" panose="020B0609030804020204" pitchFamily="49" charset="0"/>
              </a:rPr>
              <a:t> \\</a:t>
            </a:r>
          </a:p>
          <a:p>
            <a:pPr marL="0" indent="0">
              <a:lnSpc>
                <a:spcPct val="120000"/>
              </a:lnSpc>
              <a:spcBef>
                <a:spcPts val="0"/>
              </a:spcBef>
              <a:buNone/>
            </a:pPr>
            <a:r>
              <a:rPr lang="en-US" sz="3700">
                <a:solidFill>
                  <a:srgbClr val="CE9178"/>
                </a:solidFill>
                <a:latin typeface="Menlo" panose="020B0609030804020204" pitchFamily="49" charset="0"/>
              </a:rPr>
              <a:t>    </a:t>
            </a:r>
            <a:r>
              <a:rPr lang="en-US" sz="3700" b="0">
                <a:solidFill>
                  <a:srgbClr val="CE9178"/>
                </a:solidFill>
                <a:effectLst/>
                <a:latin typeface="Menlo" panose="020B0609030804020204" pitchFamily="49" charset="0"/>
              </a:rPr>
              <a:t>--threads </a:t>
            </a:r>
            <a:r>
              <a:rPr lang="en-US" sz="3700" b="0">
                <a:solidFill>
                  <a:srgbClr val="569CD6"/>
                </a:solidFill>
                <a:effectLst/>
                <a:latin typeface="Menlo" panose="020B0609030804020204" pitchFamily="49" charset="0"/>
              </a:rPr>
              <a:t>${</a:t>
            </a:r>
            <a:r>
              <a:rPr lang="en-US" sz="3700" b="0">
                <a:solidFill>
                  <a:srgbClr val="D4D4D4"/>
                </a:solidFill>
                <a:effectLst/>
                <a:latin typeface="Menlo" panose="020B0609030804020204" pitchFamily="49" charset="0"/>
              </a:rPr>
              <a:t>task.cpus</a:t>
            </a:r>
            <a:r>
              <a:rPr lang="en-US" sz="3700" b="0">
                <a:solidFill>
                  <a:srgbClr val="569CD6"/>
                </a:solidFill>
                <a:effectLst/>
                <a:latin typeface="Menlo" panose="020B0609030804020204" pitchFamily="49" charset="0"/>
              </a:rPr>
              <a:t>}</a:t>
            </a:r>
            <a:r>
              <a:rPr lang="en-US" sz="3700" b="0">
                <a:solidFill>
                  <a:srgbClr val="CE9178"/>
                </a:solidFill>
                <a:effectLst/>
                <a:latin typeface="Menlo" panose="020B0609030804020204" pitchFamily="49" charset="0"/>
              </a:rPr>
              <a:t> </a:t>
            </a:r>
            <a:r>
              <a:rPr lang="en-US" sz="3700" b="0">
                <a:solidFill>
                  <a:srgbClr val="9CDCFE"/>
                </a:solidFill>
                <a:effectLst/>
                <a:latin typeface="Menlo" panose="020B0609030804020204" pitchFamily="49" charset="0"/>
              </a:rPr>
              <a:t>$file</a:t>
            </a:r>
            <a:endParaRPr lang="en-US" sz="3700" b="0">
              <a:solidFill>
                <a:srgbClr val="D4D4D4"/>
              </a:solidFill>
              <a:effectLst/>
              <a:latin typeface="Menlo" panose="020B0609030804020204" pitchFamily="49" charset="0"/>
            </a:endParaRPr>
          </a:p>
          <a:p>
            <a:pPr marL="0" indent="0">
              <a:lnSpc>
                <a:spcPct val="120000"/>
              </a:lnSpc>
              <a:spcBef>
                <a:spcPts val="0"/>
              </a:spcBef>
              <a:buNone/>
            </a:pPr>
            <a:r>
              <a:rPr lang="en-US" sz="3700" b="0">
                <a:solidFill>
                  <a:srgbClr val="CE9178"/>
                </a:solidFill>
                <a:effectLst/>
                <a:latin typeface="Menlo" panose="020B0609030804020204" pitchFamily="49" charset="0"/>
              </a:rPr>
              <a:t>  """</a:t>
            </a:r>
            <a:endParaRPr lang="en-US" sz="3700" b="0">
              <a:solidFill>
                <a:srgbClr val="D4D4D4"/>
              </a:solidFill>
              <a:effectLst/>
              <a:latin typeface="Menlo" panose="020B0609030804020204" pitchFamily="49" charset="0"/>
            </a:endParaRPr>
          </a:p>
          <a:p>
            <a:pPr marL="0" indent="0">
              <a:lnSpc>
                <a:spcPct val="120000"/>
              </a:lnSpc>
              <a:spcBef>
                <a:spcPts val="0"/>
              </a:spcBef>
              <a:buNone/>
            </a:pPr>
            <a:r>
              <a:rPr lang="en-US" sz="3700" b="0">
                <a:solidFill>
                  <a:srgbClr val="D4D4D4"/>
                </a:solidFill>
                <a:effectLst/>
                <a:latin typeface="Menlo" panose="020B0609030804020204" pitchFamily="49" charset="0"/>
              </a:rPr>
              <a:t>}</a:t>
            </a:r>
          </a:p>
          <a:p>
            <a:pPr marL="0" indent="0">
              <a:lnSpc>
                <a:spcPct val="120000"/>
              </a:lnSpc>
              <a:spcBef>
                <a:spcPts val="0"/>
              </a:spcBef>
              <a:buNone/>
            </a:pPr>
            <a:br>
              <a:rPr lang="en-US" sz="3700" b="0">
                <a:solidFill>
                  <a:srgbClr val="D4D4D4"/>
                </a:solidFill>
                <a:effectLst/>
                <a:latin typeface="Menlo" panose="020B0609030804020204" pitchFamily="49" charset="0"/>
              </a:rPr>
            </a:br>
            <a:r>
              <a:rPr lang="en-US" sz="3700" b="0">
                <a:solidFill>
                  <a:srgbClr val="D4D4D4"/>
                </a:solidFill>
                <a:effectLst/>
                <a:latin typeface="Menlo" panose="020B0609030804020204" pitchFamily="49" charset="0"/>
              </a:rPr>
              <a:t>workflow {</a:t>
            </a:r>
          </a:p>
          <a:p>
            <a:pPr marL="0" indent="0">
              <a:lnSpc>
                <a:spcPct val="120000"/>
              </a:lnSpc>
              <a:spcBef>
                <a:spcPts val="0"/>
              </a:spcBef>
              <a:buNone/>
            </a:pPr>
            <a:r>
              <a:rPr lang="en-US" sz="3700" b="0">
                <a:solidFill>
                  <a:srgbClr val="D4D4D4"/>
                </a:solidFill>
                <a:effectLst/>
                <a:latin typeface="Menlo" panose="020B0609030804020204" pitchFamily="49" charset="0"/>
              </a:rPr>
              <a:t>  files_ch = </a:t>
            </a:r>
            <a:r>
              <a:rPr lang="en-US" sz="3700" b="0">
                <a:solidFill>
                  <a:srgbClr val="4EC9B0"/>
                </a:solidFill>
                <a:effectLst/>
                <a:latin typeface="Menlo" panose="020B0609030804020204" pitchFamily="49" charset="0"/>
              </a:rPr>
              <a:t>Channel</a:t>
            </a:r>
            <a:r>
              <a:rPr lang="en-US" sz="3700" b="0">
                <a:solidFill>
                  <a:srgbClr val="D4D4D4"/>
                </a:solidFill>
                <a:effectLst/>
                <a:latin typeface="Menlo" panose="020B0609030804020204" pitchFamily="49" charset="0"/>
              </a:rPr>
              <a:t>.fromPath(params.input_dir)</a:t>
            </a:r>
          </a:p>
          <a:p>
            <a:pPr marL="0" indent="0">
              <a:lnSpc>
                <a:spcPct val="120000"/>
              </a:lnSpc>
              <a:spcBef>
                <a:spcPts val="0"/>
              </a:spcBef>
              <a:buNone/>
            </a:pPr>
            <a:r>
              <a:rPr lang="en-US" sz="3700" b="0">
                <a:solidFill>
                  <a:srgbClr val="D4D4D4"/>
                </a:solidFill>
                <a:effectLst/>
                <a:latin typeface="Menlo" panose="020B0609030804020204" pitchFamily="49" charset="0"/>
              </a:rPr>
              <a:t>  fastqc(files_ch)</a:t>
            </a:r>
          </a:p>
          <a:p>
            <a:pPr marL="0" indent="0">
              <a:lnSpc>
                <a:spcPct val="120000"/>
              </a:lnSpc>
              <a:spcBef>
                <a:spcPts val="0"/>
              </a:spcBef>
              <a:buNone/>
            </a:pPr>
            <a:r>
              <a:rPr lang="en-US" sz="3700" b="0">
                <a:solidFill>
                  <a:srgbClr val="D4D4D4"/>
                </a:solidFill>
                <a:effectLst/>
                <a:latin typeface="Menlo" panose="020B0609030804020204" pitchFamily="49" charset="0"/>
              </a:rPr>
              <a:t>} </a:t>
            </a:r>
          </a:p>
        </p:txBody>
      </p:sp>
    </p:spTree>
    <p:extLst>
      <p:ext uri="{BB962C8B-B14F-4D97-AF65-F5344CB8AC3E}">
        <p14:creationId xmlns:p14="http://schemas.microsoft.com/office/powerpoint/2010/main" val="197170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1731-EFF3-7A74-EBBB-ACFC4E22EECD}"/>
              </a:ext>
            </a:extLst>
          </p:cNvPr>
          <p:cNvSpPr>
            <a:spLocks noGrp="1"/>
          </p:cNvSpPr>
          <p:nvPr>
            <p:ph type="title"/>
          </p:nvPr>
        </p:nvSpPr>
        <p:spPr/>
        <p:txBody>
          <a:bodyPr/>
          <a:lstStyle/>
          <a:p>
            <a:r>
              <a:rPr lang="en-US"/>
              <a:t>Outline of this workshop</a:t>
            </a:r>
          </a:p>
        </p:txBody>
      </p:sp>
      <p:sp>
        <p:nvSpPr>
          <p:cNvPr id="3" name="Content Placeholder 2">
            <a:extLst>
              <a:ext uri="{FF2B5EF4-FFF2-40B4-BE49-F238E27FC236}">
                <a16:creationId xmlns:a16="http://schemas.microsoft.com/office/drawing/2014/main" id="{CA8BD3FB-0777-1835-68E4-BA50AE5F820D}"/>
              </a:ext>
            </a:extLst>
          </p:cNvPr>
          <p:cNvSpPr>
            <a:spLocks noGrp="1"/>
          </p:cNvSpPr>
          <p:nvPr>
            <p:ph idx="1"/>
          </p:nvPr>
        </p:nvSpPr>
        <p:spPr/>
        <p:txBody>
          <a:bodyPr/>
          <a:lstStyle/>
          <a:p>
            <a:r>
              <a:rPr lang="en-US"/>
              <a:t>Introduction to workflow managers, as a concept</a:t>
            </a:r>
          </a:p>
          <a:p>
            <a:r>
              <a:rPr lang="en-US"/>
              <a:t>Big picture overview of how Nextflow works</a:t>
            </a:r>
          </a:p>
          <a:p>
            <a:r>
              <a:rPr lang="en-US"/>
              <a:t>Hands-on walkthrough on how to run Nextflow workflows</a:t>
            </a:r>
          </a:p>
          <a:p>
            <a:pPr lvl="1"/>
            <a:r>
              <a:rPr lang="en-US"/>
              <a:t>Simple workflow outputs</a:t>
            </a:r>
          </a:p>
          <a:p>
            <a:pPr lvl="1"/>
            <a:r>
              <a:rPr lang="en-US"/>
              <a:t>Configuration modifications</a:t>
            </a:r>
          </a:p>
          <a:p>
            <a:pPr lvl="1"/>
            <a:r>
              <a:rPr lang="en-US"/>
              <a:t>Troubleshooting</a:t>
            </a:r>
          </a:p>
          <a:p>
            <a:r>
              <a:rPr lang="en-US"/>
              <a:t>Presentation and demo on running Nextflow on the Cannon cluster</a:t>
            </a:r>
          </a:p>
        </p:txBody>
      </p:sp>
    </p:spTree>
    <p:extLst>
      <p:ext uri="{BB962C8B-B14F-4D97-AF65-F5344CB8AC3E}">
        <p14:creationId xmlns:p14="http://schemas.microsoft.com/office/powerpoint/2010/main" val="295783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4963A0-F14A-727D-9C6E-27F01146BB46}"/>
              </a:ext>
            </a:extLst>
          </p:cNvPr>
          <p:cNvSpPr>
            <a:spLocks noGrp="1"/>
          </p:cNvSpPr>
          <p:nvPr>
            <p:ph type="title"/>
          </p:nvPr>
        </p:nvSpPr>
        <p:spPr/>
        <p:txBody>
          <a:bodyPr/>
          <a:lstStyle/>
          <a:p>
            <a:r>
              <a:rPr lang="en-US"/>
              <a:t>How nextflow works</a:t>
            </a:r>
          </a:p>
        </p:txBody>
      </p:sp>
      <p:sp>
        <p:nvSpPr>
          <p:cNvPr id="6" name="Content Placeholder 5">
            <a:extLst>
              <a:ext uri="{FF2B5EF4-FFF2-40B4-BE49-F238E27FC236}">
                <a16:creationId xmlns:a16="http://schemas.microsoft.com/office/drawing/2014/main" id="{67DE56B8-250D-48BB-2B78-BCFC3F0446EC}"/>
              </a:ext>
            </a:extLst>
          </p:cNvPr>
          <p:cNvSpPr>
            <a:spLocks noGrp="1"/>
          </p:cNvSpPr>
          <p:nvPr>
            <p:ph idx="1"/>
          </p:nvPr>
        </p:nvSpPr>
        <p:spPr>
          <a:xfrm>
            <a:off x="838200" y="1376855"/>
            <a:ext cx="10515600" cy="4800108"/>
          </a:xfrm>
        </p:spPr>
        <p:txBody>
          <a:bodyPr/>
          <a:lstStyle/>
          <a:p>
            <a:r>
              <a:rPr lang="en-US"/>
              <a:t>Head job (nextflow runtime)</a:t>
            </a:r>
          </a:p>
          <a:p>
            <a:r>
              <a:rPr lang="en-US"/>
              <a:t>Each sub-process has its own work folder</a:t>
            </a:r>
          </a:p>
          <a:p>
            <a:pPr lvl="1"/>
            <a:r>
              <a:rPr lang="en-US"/>
              <a:t>can be in netscratch or local scratch</a:t>
            </a:r>
          </a:p>
          <a:p>
            <a:pPr lvl="1"/>
            <a:r>
              <a:rPr lang="en-US"/>
              <a:t>input files are staged in that folder thru symlinks (default)</a:t>
            </a:r>
          </a:p>
          <a:p>
            <a:r>
              <a:rPr lang="en-US"/>
              <a:t>Optionally ‘publish’ output files over to a separate directory</a:t>
            </a:r>
          </a:p>
          <a:p>
            <a:r>
              <a:rPr lang="en-US"/>
              <a:t>Each task is logged and cached</a:t>
            </a:r>
          </a:p>
          <a:p>
            <a:pPr lvl="1"/>
            <a:r>
              <a:rPr lang="en-US"/>
              <a:t>caching is based on a hash generated from the task and file characteristics</a:t>
            </a:r>
          </a:p>
          <a:p>
            <a:pPr lvl="1"/>
            <a:r>
              <a:rPr lang="en-US"/>
              <a:t>allows resuming from partially complete tasks</a:t>
            </a:r>
          </a:p>
          <a:p>
            <a:r>
              <a:rPr lang="en-US"/>
              <a:t>Software can be conda/spack/containers</a:t>
            </a:r>
          </a:p>
        </p:txBody>
      </p:sp>
    </p:spTree>
    <p:extLst>
      <p:ext uri="{BB962C8B-B14F-4D97-AF65-F5344CB8AC3E}">
        <p14:creationId xmlns:p14="http://schemas.microsoft.com/office/powerpoint/2010/main" val="1309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E7F7-98A7-C75D-5474-3E10D9DDB607}"/>
              </a:ext>
            </a:extLst>
          </p:cNvPr>
          <p:cNvSpPr>
            <a:spLocks noGrp="1"/>
          </p:cNvSpPr>
          <p:nvPr>
            <p:ph type="title"/>
          </p:nvPr>
        </p:nvSpPr>
        <p:spPr/>
        <p:txBody>
          <a:bodyPr/>
          <a:lstStyle/>
          <a:p>
            <a:r>
              <a:rPr lang="en-US"/>
              <a:t>The scope of a single task</a:t>
            </a:r>
          </a:p>
        </p:txBody>
      </p:sp>
      <p:sp>
        <p:nvSpPr>
          <p:cNvPr id="3" name="Content Placeholder 2">
            <a:extLst>
              <a:ext uri="{FF2B5EF4-FFF2-40B4-BE49-F238E27FC236}">
                <a16:creationId xmlns:a16="http://schemas.microsoft.com/office/drawing/2014/main" id="{D83756D6-FFBC-D52A-C252-17DC6D8426E9}"/>
              </a:ext>
            </a:extLst>
          </p:cNvPr>
          <p:cNvSpPr>
            <a:spLocks noGrp="1"/>
          </p:cNvSpPr>
          <p:nvPr>
            <p:ph idx="1"/>
          </p:nvPr>
        </p:nvSpPr>
        <p:spPr/>
        <p:txBody>
          <a:bodyPr/>
          <a:lstStyle/>
          <a:p>
            <a:r>
              <a:rPr lang="en-US"/>
              <a:t>a single, well-defined task</a:t>
            </a:r>
          </a:p>
          <a:p>
            <a:pPr lvl="1"/>
            <a:r>
              <a:rPr lang="en-US"/>
              <a:t>e.g. fasterq-dump: downloads genomes</a:t>
            </a:r>
          </a:p>
          <a:p>
            <a:r>
              <a:rPr lang="en-US"/>
              <a:t>a logically grouped set of closely related operations</a:t>
            </a:r>
          </a:p>
          <a:p>
            <a:pPr lvl="1"/>
            <a:r>
              <a:rPr lang="en-US"/>
              <a:t>e.g. bedtools sort then bedtools intersect: you want your intervals in order before you combine the files</a:t>
            </a:r>
          </a:p>
          <a:p>
            <a:r>
              <a:rPr lang="en-US"/>
              <a:t>minimal dependencies</a:t>
            </a:r>
          </a:p>
          <a:p>
            <a:pPr lvl="1"/>
            <a:r>
              <a:rPr lang="en-US"/>
              <a:t>use just one software or a pair of closely related softwares</a:t>
            </a:r>
          </a:p>
          <a:p>
            <a:r>
              <a:rPr lang="en-US"/>
              <a:t>matched resource needs</a:t>
            </a:r>
          </a:p>
          <a:p>
            <a:pPr lvl="1"/>
            <a:r>
              <a:rPr lang="en-US"/>
              <a:t>don’t combine a high memory task with a low memory task</a:t>
            </a:r>
          </a:p>
          <a:p>
            <a:endParaRPr lang="en-US"/>
          </a:p>
        </p:txBody>
      </p:sp>
    </p:spTree>
    <p:extLst>
      <p:ext uri="{BB962C8B-B14F-4D97-AF65-F5344CB8AC3E}">
        <p14:creationId xmlns:p14="http://schemas.microsoft.com/office/powerpoint/2010/main" val="327467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E212C5-9EDA-8F49-B647-99C0948166C9}"/>
              </a:ext>
            </a:extLst>
          </p:cNvPr>
          <p:cNvSpPr>
            <a:spLocks noGrp="1"/>
          </p:cNvSpPr>
          <p:nvPr>
            <p:ph type="title"/>
          </p:nvPr>
        </p:nvSpPr>
        <p:spPr/>
        <p:txBody>
          <a:bodyPr/>
          <a:lstStyle/>
          <a:p>
            <a:r>
              <a:rPr lang="en-US"/>
              <a:t>Pros/cons of snakemake vs nextflow</a:t>
            </a:r>
          </a:p>
        </p:txBody>
      </p:sp>
      <p:sp>
        <p:nvSpPr>
          <p:cNvPr id="5" name="Text Placeholder 4">
            <a:extLst>
              <a:ext uri="{FF2B5EF4-FFF2-40B4-BE49-F238E27FC236}">
                <a16:creationId xmlns:a16="http://schemas.microsoft.com/office/drawing/2014/main" id="{9FE2A266-179C-532F-12EB-1EB8F37231CE}"/>
              </a:ext>
            </a:extLst>
          </p:cNvPr>
          <p:cNvSpPr>
            <a:spLocks noGrp="1"/>
          </p:cNvSpPr>
          <p:nvPr>
            <p:ph type="body" idx="1"/>
          </p:nvPr>
        </p:nvSpPr>
        <p:spPr/>
        <p:txBody>
          <a:bodyPr/>
          <a:lstStyle/>
          <a:p>
            <a:r>
              <a:rPr lang="en-US"/>
              <a:t>Snakemake</a:t>
            </a:r>
          </a:p>
        </p:txBody>
      </p:sp>
      <p:sp>
        <p:nvSpPr>
          <p:cNvPr id="6" name="Content Placeholder 5">
            <a:extLst>
              <a:ext uri="{FF2B5EF4-FFF2-40B4-BE49-F238E27FC236}">
                <a16:creationId xmlns:a16="http://schemas.microsoft.com/office/drawing/2014/main" id="{E34A0013-CAD3-AC13-11E5-2778790A168D}"/>
              </a:ext>
            </a:extLst>
          </p:cNvPr>
          <p:cNvSpPr>
            <a:spLocks noGrp="1"/>
          </p:cNvSpPr>
          <p:nvPr>
            <p:ph sz="half" idx="2"/>
          </p:nvPr>
        </p:nvSpPr>
        <p:spPr>
          <a:xfrm>
            <a:off x="839788" y="2505075"/>
            <a:ext cx="5157787" cy="4186670"/>
          </a:xfrm>
        </p:spPr>
        <p:txBody>
          <a:bodyPr>
            <a:normAutofit lnSpcReduction="10000"/>
          </a:bodyPr>
          <a:lstStyle/>
          <a:p>
            <a:r>
              <a:rPr lang="en-US"/>
              <a:t>Written in python</a:t>
            </a:r>
          </a:p>
          <a:p>
            <a:r>
              <a:rPr lang="en-US"/>
              <a:t>Syntax is simpler</a:t>
            </a:r>
          </a:p>
          <a:p>
            <a:r>
              <a:rPr lang="en-US"/>
              <a:t>Simpler features -&gt; easier to debug</a:t>
            </a:r>
          </a:p>
          <a:p>
            <a:r>
              <a:rPr lang="en-US"/>
              <a:t>Used frequently in academia</a:t>
            </a:r>
          </a:p>
          <a:p>
            <a:r>
              <a:rPr lang="en-US"/>
              <a:t>Smaller userbase/community</a:t>
            </a:r>
          </a:p>
          <a:p>
            <a:r>
              <a:rPr lang="en-US"/>
              <a:t>Worse documentation &amp; training</a:t>
            </a:r>
          </a:p>
          <a:p>
            <a:r>
              <a:rPr lang="en-US"/>
              <a:t>modules</a:t>
            </a:r>
          </a:p>
        </p:txBody>
      </p:sp>
      <p:sp>
        <p:nvSpPr>
          <p:cNvPr id="7" name="Text Placeholder 6">
            <a:extLst>
              <a:ext uri="{FF2B5EF4-FFF2-40B4-BE49-F238E27FC236}">
                <a16:creationId xmlns:a16="http://schemas.microsoft.com/office/drawing/2014/main" id="{900F27E2-CA80-219E-6C18-9A30BF1AAB67}"/>
              </a:ext>
            </a:extLst>
          </p:cNvPr>
          <p:cNvSpPr>
            <a:spLocks noGrp="1"/>
          </p:cNvSpPr>
          <p:nvPr>
            <p:ph type="body" sz="quarter" idx="3"/>
          </p:nvPr>
        </p:nvSpPr>
        <p:spPr/>
        <p:txBody>
          <a:bodyPr/>
          <a:lstStyle/>
          <a:p>
            <a:r>
              <a:rPr lang="en-US"/>
              <a:t>Nextflow</a:t>
            </a:r>
          </a:p>
        </p:txBody>
      </p:sp>
      <p:sp>
        <p:nvSpPr>
          <p:cNvPr id="8" name="Content Placeholder 7">
            <a:extLst>
              <a:ext uri="{FF2B5EF4-FFF2-40B4-BE49-F238E27FC236}">
                <a16:creationId xmlns:a16="http://schemas.microsoft.com/office/drawing/2014/main" id="{B9F471DE-6240-B44D-9388-7259F2D167F6}"/>
              </a:ext>
            </a:extLst>
          </p:cNvPr>
          <p:cNvSpPr>
            <a:spLocks noGrp="1"/>
          </p:cNvSpPr>
          <p:nvPr>
            <p:ph sz="quarter" idx="4"/>
          </p:nvPr>
        </p:nvSpPr>
        <p:spPr>
          <a:xfrm>
            <a:off x="6172200" y="2505074"/>
            <a:ext cx="5183188" cy="4352925"/>
          </a:xfrm>
        </p:spPr>
        <p:txBody>
          <a:bodyPr>
            <a:normAutofit lnSpcReduction="10000"/>
          </a:bodyPr>
          <a:lstStyle/>
          <a:p>
            <a:r>
              <a:rPr lang="en-US"/>
              <a:t>Written in Groovy (Java)</a:t>
            </a:r>
          </a:p>
          <a:p>
            <a:r>
              <a:rPr lang="en-US"/>
              <a:t>More complicated syntax</a:t>
            </a:r>
          </a:p>
          <a:p>
            <a:r>
              <a:rPr lang="en-US"/>
              <a:t>More features -&gt; harder to debug</a:t>
            </a:r>
          </a:p>
          <a:p>
            <a:r>
              <a:rPr lang="en-US"/>
              <a:t>Used frequently in industry</a:t>
            </a:r>
          </a:p>
          <a:p>
            <a:r>
              <a:rPr lang="en-US"/>
              <a:t>Large userbase/community</a:t>
            </a:r>
          </a:p>
          <a:p>
            <a:r>
              <a:rPr lang="en-US"/>
              <a:t>Comprehensive online training available</a:t>
            </a:r>
          </a:p>
          <a:p>
            <a:r>
              <a:rPr lang="en-US"/>
              <a:t>nf-core</a:t>
            </a:r>
          </a:p>
        </p:txBody>
      </p:sp>
    </p:spTree>
    <p:extLst>
      <p:ext uri="{BB962C8B-B14F-4D97-AF65-F5344CB8AC3E}">
        <p14:creationId xmlns:p14="http://schemas.microsoft.com/office/powerpoint/2010/main" val="264774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FEBC-8DA2-9EDE-D195-37EA4B5DE221}"/>
              </a:ext>
            </a:extLst>
          </p:cNvPr>
          <p:cNvSpPr>
            <a:spLocks noGrp="1"/>
          </p:cNvSpPr>
          <p:nvPr>
            <p:ph type="title"/>
          </p:nvPr>
        </p:nvSpPr>
        <p:spPr/>
        <p:txBody>
          <a:bodyPr/>
          <a:lstStyle/>
          <a:p>
            <a:r>
              <a:rPr lang="en-US"/>
              <a:t>Features/Design of nextflow</a:t>
            </a:r>
          </a:p>
        </p:txBody>
      </p:sp>
      <p:sp>
        <p:nvSpPr>
          <p:cNvPr id="3" name="Text Placeholder 2">
            <a:extLst>
              <a:ext uri="{FF2B5EF4-FFF2-40B4-BE49-F238E27FC236}">
                <a16:creationId xmlns:a16="http://schemas.microsoft.com/office/drawing/2014/main" id="{FEFCBF91-DD26-E725-5E88-A238A957F168}"/>
              </a:ext>
            </a:extLst>
          </p:cNvPr>
          <p:cNvSpPr>
            <a:spLocks noGrp="1"/>
          </p:cNvSpPr>
          <p:nvPr>
            <p:ph type="body" idx="1"/>
          </p:nvPr>
        </p:nvSpPr>
        <p:spPr/>
        <p:txBody>
          <a:bodyPr/>
          <a:lstStyle/>
          <a:p>
            <a:r>
              <a:rPr lang="en-US"/>
              <a:t>Snakemake	</a:t>
            </a:r>
          </a:p>
        </p:txBody>
      </p:sp>
      <p:sp>
        <p:nvSpPr>
          <p:cNvPr id="4" name="Content Placeholder 3">
            <a:extLst>
              <a:ext uri="{FF2B5EF4-FFF2-40B4-BE49-F238E27FC236}">
                <a16:creationId xmlns:a16="http://schemas.microsoft.com/office/drawing/2014/main" id="{10407D42-16A5-2723-A197-7F5A61295B07}"/>
              </a:ext>
            </a:extLst>
          </p:cNvPr>
          <p:cNvSpPr>
            <a:spLocks noGrp="1"/>
          </p:cNvSpPr>
          <p:nvPr>
            <p:ph sz="half" idx="2"/>
          </p:nvPr>
        </p:nvSpPr>
        <p:spPr>
          <a:xfrm>
            <a:off x="839788" y="2505074"/>
            <a:ext cx="5157787" cy="4145107"/>
          </a:xfrm>
        </p:spPr>
        <p:txBody>
          <a:bodyPr>
            <a:normAutofit lnSpcReduction="10000"/>
          </a:bodyPr>
          <a:lstStyle/>
          <a:p>
            <a:r>
              <a:rPr lang="en-US"/>
              <a:t>“pull” philosophy: works backwards from end file</a:t>
            </a:r>
          </a:p>
          <a:p>
            <a:r>
              <a:rPr lang="en-US"/>
              <a:t>Can do dry runs because every task has defined outputs</a:t>
            </a:r>
          </a:p>
          <a:p>
            <a:r>
              <a:rPr lang="en-US"/>
              <a:t>Inputs are files exclusively</a:t>
            </a:r>
          </a:p>
          <a:p>
            <a:r>
              <a:rPr lang="en-US"/>
              <a:t>Workflow executed in working directory</a:t>
            </a:r>
          </a:p>
          <a:p>
            <a:r>
              <a:rPr lang="en-US"/>
              <a:t>Tracks file changes</a:t>
            </a:r>
          </a:p>
        </p:txBody>
      </p:sp>
      <p:sp>
        <p:nvSpPr>
          <p:cNvPr id="6" name="Content Placeholder 5">
            <a:extLst>
              <a:ext uri="{FF2B5EF4-FFF2-40B4-BE49-F238E27FC236}">
                <a16:creationId xmlns:a16="http://schemas.microsoft.com/office/drawing/2014/main" id="{5F968AF6-41A8-E7F1-2406-62617B28D3BB}"/>
              </a:ext>
            </a:extLst>
          </p:cNvPr>
          <p:cNvSpPr>
            <a:spLocks noGrp="1"/>
          </p:cNvSpPr>
          <p:nvPr>
            <p:ph sz="quarter" idx="4"/>
          </p:nvPr>
        </p:nvSpPr>
        <p:spPr>
          <a:xfrm>
            <a:off x="6172200" y="2505075"/>
            <a:ext cx="5183188" cy="4145106"/>
          </a:xfrm>
        </p:spPr>
        <p:txBody>
          <a:bodyPr>
            <a:normAutofit lnSpcReduction="10000"/>
          </a:bodyPr>
          <a:lstStyle/>
          <a:p>
            <a:r>
              <a:rPr lang="en-US"/>
              <a:t>“push” philosophy: start with inputs and push through tasks</a:t>
            </a:r>
          </a:p>
          <a:p>
            <a:r>
              <a:rPr lang="en-US"/>
              <a:t>Can’t do dry runs because outputs can be variable</a:t>
            </a:r>
          </a:p>
          <a:p>
            <a:r>
              <a:rPr lang="en-US"/>
              <a:t>Inputs can be files/values/variables</a:t>
            </a:r>
          </a:p>
          <a:p>
            <a:r>
              <a:rPr lang="en-US"/>
              <a:t>Each instance of a task has its own directory</a:t>
            </a:r>
          </a:p>
          <a:p>
            <a:r>
              <a:rPr lang="en-US"/>
              <a:t>Tracks file, code, &amp; other changes</a:t>
            </a:r>
          </a:p>
        </p:txBody>
      </p:sp>
      <p:sp>
        <p:nvSpPr>
          <p:cNvPr id="5" name="Text Placeholder 4">
            <a:extLst>
              <a:ext uri="{FF2B5EF4-FFF2-40B4-BE49-F238E27FC236}">
                <a16:creationId xmlns:a16="http://schemas.microsoft.com/office/drawing/2014/main" id="{12939812-B291-2462-9670-41E68254C58E}"/>
              </a:ext>
            </a:extLst>
          </p:cNvPr>
          <p:cNvSpPr>
            <a:spLocks noGrp="1"/>
          </p:cNvSpPr>
          <p:nvPr>
            <p:ph type="body" idx="3"/>
          </p:nvPr>
        </p:nvSpPr>
        <p:spPr/>
        <p:txBody>
          <a:bodyPr/>
          <a:lstStyle/>
          <a:p>
            <a:r>
              <a:rPr lang="en-US"/>
              <a:t>Nextflow</a:t>
            </a:r>
          </a:p>
        </p:txBody>
      </p:sp>
    </p:spTree>
    <p:extLst>
      <p:ext uri="{BB962C8B-B14F-4D97-AF65-F5344CB8AC3E}">
        <p14:creationId xmlns:p14="http://schemas.microsoft.com/office/powerpoint/2010/main" val="192183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84E8-268C-2DF6-064E-987FE1D367A2}"/>
              </a:ext>
            </a:extLst>
          </p:cNvPr>
          <p:cNvSpPr>
            <a:spLocks noGrp="1"/>
          </p:cNvSpPr>
          <p:nvPr>
            <p:ph type="title"/>
          </p:nvPr>
        </p:nvSpPr>
        <p:spPr/>
        <p:txBody>
          <a:bodyPr/>
          <a:lstStyle/>
          <a:p>
            <a:r>
              <a:rPr lang="en-US"/>
              <a:t>Vocabulary</a:t>
            </a:r>
          </a:p>
        </p:txBody>
      </p:sp>
      <p:sp>
        <p:nvSpPr>
          <p:cNvPr id="3" name="Content Placeholder 2">
            <a:extLst>
              <a:ext uri="{FF2B5EF4-FFF2-40B4-BE49-F238E27FC236}">
                <a16:creationId xmlns:a16="http://schemas.microsoft.com/office/drawing/2014/main" id="{9BCA8250-BF13-3AE1-DEAF-7478818DBD94}"/>
              </a:ext>
            </a:extLst>
          </p:cNvPr>
          <p:cNvSpPr>
            <a:spLocks noGrp="1"/>
          </p:cNvSpPr>
          <p:nvPr>
            <p:ph idx="1"/>
          </p:nvPr>
        </p:nvSpPr>
        <p:spPr/>
        <p:txBody>
          <a:bodyPr/>
          <a:lstStyle/>
          <a:p>
            <a:r>
              <a:rPr lang="en-US"/>
              <a:t>Workflow: a sequence of data processing steps</a:t>
            </a:r>
          </a:p>
          <a:p>
            <a:r>
              <a:rPr lang="en-US"/>
              <a:t>Workflow management system: software that can automatically run a workflow, among other features</a:t>
            </a:r>
          </a:p>
          <a:p>
            <a:r>
              <a:rPr lang="en-US"/>
              <a:t>Pipeline: synonym for workflow</a:t>
            </a:r>
          </a:p>
          <a:p>
            <a:r>
              <a:rPr lang="en-US"/>
              <a:t>DAG: directed acyclic graph representation of bioinformatics pipeline</a:t>
            </a:r>
          </a:p>
          <a:p>
            <a:pPr marL="0" indent="0">
              <a:buNone/>
            </a:pPr>
            <a:endParaRPr lang="en-US"/>
          </a:p>
        </p:txBody>
      </p:sp>
    </p:spTree>
    <p:extLst>
      <p:ext uri="{BB962C8B-B14F-4D97-AF65-F5344CB8AC3E}">
        <p14:creationId xmlns:p14="http://schemas.microsoft.com/office/powerpoint/2010/main" val="778125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9AF8-8032-A9F1-22C5-AC1051311795}"/>
              </a:ext>
            </a:extLst>
          </p:cNvPr>
          <p:cNvSpPr>
            <a:spLocks noGrp="1"/>
          </p:cNvSpPr>
          <p:nvPr>
            <p:ph type="title"/>
          </p:nvPr>
        </p:nvSpPr>
        <p:spPr/>
        <p:txBody>
          <a:bodyPr/>
          <a:lstStyle/>
          <a:p>
            <a:r>
              <a:rPr lang="en-US"/>
              <a:t>Resources to learn about workflow managers</a:t>
            </a:r>
          </a:p>
        </p:txBody>
      </p:sp>
      <p:sp>
        <p:nvSpPr>
          <p:cNvPr id="3" name="Text Placeholder 2">
            <a:extLst>
              <a:ext uri="{FF2B5EF4-FFF2-40B4-BE49-F238E27FC236}">
                <a16:creationId xmlns:a16="http://schemas.microsoft.com/office/drawing/2014/main" id="{B601D53A-1C30-F9DE-134A-202713591141}"/>
              </a:ext>
            </a:extLst>
          </p:cNvPr>
          <p:cNvSpPr>
            <a:spLocks noGrp="1"/>
          </p:cNvSpPr>
          <p:nvPr>
            <p:ph type="body" idx="1"/>
          </p:nvPr>
        </p:nvSpPr>
        <p:spPr/>
        <p:txBody>
          <a:bodyPr/>
          <a:lstStyle/>
          <a:p>
            <a:r>
              <a:rPr lang="en-US"/>
              <a:t>Snakemake</a:t>
            </a:r>
          </a:p>
        </p:txBody>
      </p:sp>
      <p:sp>
        <p:nvSpPr>
          <p:cNvPr id="4" name="Content Placeholder 3">
            <a:extLst>
              <a:ext uri="{FF2B5EF4-FFF2-40B4-BE49-F238E27FC236}">
                <a16:creationId xmlns:a16="http://schemas.microsoft.com/office/drawing/2014/main" id="{AD27E6DF-3FFB-9F31-9F19-50D17365EAB2}"/>
              </a:ext>
            </a:extLst>
          </p:cNvPr>
          <p:cNvSpPr>
            <a:spLocks noGrp="1"/>
          </p:cNvSpPr>
          <p:nvPr>
            <p:ph sz="half" idx="2"/>
          </p:nvPr>
        </p:nvSpPr>
        <p:spPr/>
        <p:txBody>
          <a:bodyPr>
            <a:normAutofit fontScale="92500" lnSpcReduction="20000"/>
          </a:bodyPr>
          <a:lstStyle/>
          <a:p>
            <a:r>
              <a:rPr lang="en-US">
                <a:hlinkClick r:id="rId2"/>
              </a:rPr>
              <a:t>https://snakemake.readthedocs.io/en/stable/tutorial/tutorial.html</a:t>
            </a:r>
            <a:endParaRPr lang="en-US"/>
          </a:p>
          <a:p>
            <a:r>
              <a:rPr lang="en-US">
                <a:hlinkClick r:id="rId3"/>
              </a:rPr>
              <a:t>https://carpentries-incubator.github.io/snakemake-novice-bioinformatics/index.html</a:t>
            </a:r>
            <a:endParaRPr lang="en-US"/>
          </a:p>
          <a:p>
            <a:r>
              <a:rPr lang="en-US">
                <a:hlinkClick r:id="rId4"/>
              </a:rPr>
              <a:t>https://uppsala.instructure.com/courses/51980/pages/snakemake-1-introduction?module_item_id=243089</a:t>
            </a:r>
            <a:r>
              <a:rPr lang="en-US"/>
              <a:t> </a:t>
            </a:r>
          </a:p>
          <a:p>
            <a:endParaRPr lang="en-US"/>
          </a:p>
          <a:p>
            <a:endParaRPr lang="en-US"/>
          </a:p>
        </p:txBody>
      </p:sp>
      <p:sp>
        <p:nvSpPr>
          <p:cNvPr id="5" name="Text Placeholder 4">
            <a:extLst>
              <a:ext uri="{FF2B5EF4-FFF2-40B4-BE49-F238E27FC236}">
                <a16:creationId xmlns:a16="http://schemas.microsoft.com/office/drawing/2014/main" id="{28A65E4A-BE3E-3EA7-06E3-9AB3C6E643A6}"/>
              </a:ext>
            </a:extLst>
          </p:cNvPr>
          <p:cNvSpPr>
            <a:spLocks noGrp="1"/>
          </p:cNvSpPr>
          <p:nvPr>
            <p:ph type="body" sz="quarter" idx="3"/>
          </p:nvPr>
        </p:nvSpPr>
        <p:spPr/>
        <p:txBody>
          <a:bodyPr/>
          <a:lstStyle/>
          <a:p>
            <a:r>
              <a:rPr lang="en-US"/>
              <a:t>Nextflow</a:t>
            </a:r>
          </a:p>
        </p:txBody>
      </p:sp>
      <p:sp>
        <p:nvSpPr>
          <p:cNvPr id="6" name="Content Placeholder 5">
            <a:extLst>
              <a:ext uri="{FF2B5EF4-FFF2-40B4-BE49-F238E27FC236}">
                <a16:creationId xmlns:a16="http://schemas.microsoft.com/office/drawing/2014/main" id="{6519D55E-4146-D937-C203-3066769AA229}"/>
              </a:ext>
            </a:extLst>
          </p:cNvPr>
          <p:cNvSpPr>
            <a:spLocks noGrp="1"/>
          </p:cNvSpPr>
          <p:nvPr>
            <p:ph sz="quarter" idx="4"/>
          </p:nvPr>
        </p:nvSpPr>
        <p:spPr/>
        <p:txBody>
          <a:bodyPr>
            <a:normAutofit fontScale="92500" lnSpcReduction="20000"/>
          </a:bodyPr>
          <a:lstStyle/>
          <a:p>
            <a:r>
              <a:rPr lang="en-US">
                <a:hlinkClick r:id="rId5"/>
              </a:rPr>
              <a:t>https://training.nextflow.io/</a:t>
            </a:r>
            <a:endParaRPr lang="en-US"/>
          </a:p>
          <a:p>
            <a:r>
              <a:rPr lang="en-US">
                <a:hlinkClick r:id="rId6"/>
              </a:rPr>
              <a:t>https://carpentries-incubator.github.io/workflows-nextflow/index.html</a:t>
            </a:r>
            <a:endParaRPr lang="en-US"/>
          </a:p>
          <a:p>
            <a:r>
              <a:rPr lang="en-US">
                <a:hlinkClick r:id="rId7"/>
              </a:rPr>
              <a:t>https://seqera.io/blog/learn-nextflow-in-2023/</a:t>
            </a:r>
            <a:endParaRPr lang="en-US"/>
          </a:p>
          <a:p>
            <a:endParaRPr lang="en-US"/>
          </a:p>
        </p:txBody>
      </p:sp>
    </p:spTree>
    <p:extLst>
      <p:ext uri="{BB962C8B-B14F-4D97-AF65-F5344CB8AC3E}">
        <p14:creationId xmlns:p14="http://schemas.microsoft.com/office/powerpoint/2010/main" val="1442105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3EAF58-0C37-A002-C798-98412FA36D4A}"/>
              </a:ext>
            </a:extLst>
          </p:cNvPr>
          <p:cNvSpPr>
            <a:spLocks noGrp="1"/>
          </p:cNvSpPr>
          <p:nvPr>
            <p:ph type="title"/>
          </p:nvPr>
        </p:nvSpPr>
        <p:spPr/>
        <p:txBody>
          <a:bodyPr/>
          <a:lstStyle/>
          <a:p>
            <a:r>
              <a:rPr lang="en-US"/>
              <a:t>Nextflow Demo</a:t>
            </a:r>
          </a:p>
        </p:txBody>
      </p:sp>
      <p:sp>
        <p:nvSpPr>
          <p:cNvPr id="8" name="Text Placeholder 7">
            <a:extLst>
              <a:ext uri="{FF2B5EF4-FFF2-40B4-BE49-F238E27FC236}">
                <a16:creationId xmlns:a16="http://schemas.microsoft.com/office/drawing/2014/main" id="{8EDEE602-5916-0E78-90DB-16A15ED8504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0895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FF0CC52-C559-2192-B62E-F4DBCFC2C98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Diagram of workflow</a:t>
            </a:r>
          </a:p>
        </p:txBody>
      </p:sp>
      <p:pic>
        <p:nvPicPr>
          <p:cNvPr id="7" name="Content Placeholder 6" descr="A diagram of a diagram&#10;&#10;Description automatically generated">
            <a:extLst>
              <a:ext uri="{FF2B5EF4-FFF2-40B4-BE49-F238E27FC236}">
                <a16:creationId xmlns:a16="http://schemas.microsoft.com/office/drawing/2014/main" id="{4538AC9B-3488-C449-379E-E4AA05DB53F5}"/>
              </a:ext>
            </a:extLst>
          </p:cNvPr>
          <p:cNvPicPr>
            <a:picLocks noGrp="1" noChangeAspect="1"/>
          </p:cNvPicPr>
          <p:nvPr>
            <p:ph idx="1"/>
          </p:nvPr>
        </p:nvPicPr>
        <p:blipFill>
          <a:blip r:embed="rId3"/>
          <a:stretch>
            <a:fillRect/>
          </a:stretch>
        </p:blipFill>
        <p:spPr>
          <a:xfrm>
            <a:off x="7009730" y="378108"/>
            <a:ext cx="3630561" cy="6101784"/>
          </a:xfrm>
          <a:prstGeom prst="rect">
            <a:avLst/>
          </a:prstGeom>
        </p:spPr>
      </p:pic>
    </p:spTree>
    <p:extLst>
      <p:ext uri="{BB962C8B-B14F-4D97-AF65-F5344CB8AC3E}">
        <p14:creationId xmlns:p14="http://schemas.microsoft.com/office/powerpoint/2010/main" val="1962048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4A48-1ECE-66F6-1B58-642045C1B723}"/>
              </a:ext>
            </a:extLst>
          </p:cNvPr>
          <p:cNvSpPr>
            <a:spLocks noGrp="1"/>
          </p:cNvSpPr>
          <p:nvPr>
            <p:ph type="title"/>
          </p:nvPr>
        </p:nvSpPr>
        <p:spPr/>
        <p:txBody>
          <a:bodyPr/>
          <a:lstStyle/>
          <a:p>
            <a:r>
              <a:rPr lang="en-US"/>
              <a:t>Outline of demo</a:t>
            </a:r>
          </a:p>
        </p:txBody>
      </p:sp>
      <p:sp>
        <p:nvSpPr>
          <p:cNvPr id="3" name="Content Placeholder 2">
            <a:extLst>
              <a:ext uri="{FF2B5EF4-FFF2-40B4-BE49-F238E27FC236}">
                <a16:creationId xmlns:a16="http://schemas.microsoft.com/office/drawing/2014/main" id="{713DB80D-9EB2-7896-46B4-A405EBBA7A2C}"/>
              </a:ext>
            </a:extLst>
          </p:cNvPr>
          <p:cNvSpPr>
            <a:spLocks noGrp="1"/>
          </p:cNvSpPr>
          <p:nvPr>
            <p:ph idx="1"/>
          </p:nvPr>
        </p:nvSpPr>
        <p:spPr/>
        <p:txBody>
          <a:bodyPr/>
          <a:lstStyle/>
          <a:p>
            <a:r>
              <a:rPr lang="en-US"/>
              <a:t>Config file</a:t>
            </a:r>
          </a:p>
          <a:p>
            <a:r>
              <a:rPr lang="en-US"/>
              <a:t>SRA input file</a:t>
            </a:r>
          </a:p>
          <a:p>
            <a:r>
              <a:rPr lang="en-US"/>
              <a:t>Explain nf file</a:t>
            </a:r>
          </a:p>
          <a:p>
            <a:r>
              <a:rPr lang="en-US"/>
              <a:t>Run nextflow in interactive session</a:t>
            </a:r>
          </a:p>
          <a:p>
            <a:r>
              <a:rPr lang="en-US"/>
              <a:t>Show nextflow tower/seqera platform</a:t>
            </a:r>
          </a:p>
          <a:p>
            <a:r>
              <a:rPr lang="en-US"/>
              <a:t>Show working directory vs publish directory</a:t>
            </a:r>
          </a:p>
          <a:p>
            <a:r>
              <a:rPr lang="en-US"/>
              <a:t>Rerun with additional file (SRR20634159) to show caching</a:t>
            </a:r>
          </a:p>
        </p:txBody>
      </p:sp>
    </p:spTree>
    <p:extLst>
      <p:ext uri="{BB962C8B-B14F-4D97-AF65-F5344CB8AC3E}">
        <p14:creationId xmlns:p14="http://schemas.microsoft.com/office/powerpoint/2010/main" val="144223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EBA6-2473-4500-798C-536CF701EF03}"/>
              </a:ext>
            </a:extLst>
          </p:cNvPr>
          <p:cNvSpPr>
            <a:spLocks noGrp="1"/>
          </p:cNvSpPr>
          <p:nvPr>
            <p:ph type="title"/>
          </p:nvPr>
        </p:nvSpPr>
        <p:spPr>
          <a:xfrm>
            <a:off x="6440557" y="500062"/>
            <a:ext cx="4913243" cy="1325563"/>
          </a:xfrm>
        </p:spPr>
        <p:txBody>
          <a:bodyPr/>
          <a:lstStyle/>
          <a:p>
            <a:r>
              <a:rPr lang="en-US"/>
              <a:t>Not covered</a:t>
            </a:r>
          </a:p>
        </p:txBody>
      </p:sp>
      <p:sp>
        <p:nvSpPr>
          <p:cNvPr id="3" name="Content Placeholder 2">
            <a:extLst>
              <a:ext uri="{FF2B5EF4-FFF2-40B4-BE49-F238E27FC236}">
                <a16:creationId xmlns:a16="http://schemas.microsoft.com/office/drawing/2014/main" id="{5198D624-BC89-5247-FEB3-7DC3ED003DB8}"/>
              </a:ext>
            </a:extLst>
          </p:cNvPr>
          <p:cNvSpPr>
            <a:spLocks noGrp="1"/>
          </p:cNvSpPr>
          <p:nvPr>
            <p:ph idx="1"/>
          </p:nvPr>
        </p:nvSpPr>
        <p:spPr>
          <a:xfrm>
            <a:off x="838200" y="1825624"/>
            <a:ext cx="5390322" cy="4906479"/>
          </a:xfrm>
        </p:spPr>
        <p:txBody>
          <a:bodyPr>
            <a:normAutofit/>
          </a:bodyPr>
          <a:lstStyle/>
          <a:p>
            <a:r>
              <a:rPr lang="en-US"/>
              <a:t>What and Why</a:t>
            </a:r>
          </a:p>
          <a:p>
            <a:r>
              <a:rPr lang="en-US"/>
              <a:t>Conceptual overview of how it works</a:t>
            </a:r>
          </a:p>
          <a:p>
            <a:r>
              <a:rPr lang="en-US"/>
              <a:t>Comparison of snakemake and nextflow</a:t>
            </a:r>
          </a:p>
          <a:p>
            <a:r>
              <a:rPr lang="en-US"/>
              <a:t>Demonstration of nextflow on real pipeline and more detail on cool features</a:t>
            </a:r>
          </a:p>
          <a:p>
            <a:r>
              <a:rPr lang="en-US"/>
              <a:t>Where to learn for yourself</a:t>
            </a:r>
          </a:p>
          <a:p>
            <a:endParaRPr lang="en-US"/>
          </a:p>
        </p:txBody>
      </p:sp>
      <p:sp>
        <p:nvSpPr>
          <p:cNvPr id="4" name="Title 1">
            <a:extLst>
              <a:ext uri="{FF2B5EF4-FFF2-40B4-BE49-F238E27FC236}">
                <a16:creationId xmlns:a16="http://schemas.microsoft.com/office/drawing/2014/main" id="{7F168BA7-4DB0-C998-3903-423D0738B545}"/>
              </a:ext>
            </a:extLst>
          </p:cNvPr>
          <p:cNvSpPr txBox="1">
            <a:spLocks/>
          </p:cNvSpPr>
          <p:nvPr/>
        </p:nvSpPr>
        <p:spPr>
          <a:xfrm>
            <a:off x="990600" y="517525"/>
            <a:ext cx="491324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Covered in this seminar</a:t>
            </a:r>
          </a:p>
        </p:txBody>
      </p:sp>
      <p:sp>
        <p:nvSpPr>
          <p:cNvPr id="5" name="Content Placeholder 2">
            <a:extLst>
              <a:ext uri="{FF2B5EF4-FFF2-40B4-BE49-F238E27FC236}">
                <a16:creationId xmlns:a16="http://schemas.microsoft.com/office/drawing/2014/main" id="{1391C377-A4A1-6693-C23E-1E0F98A42F07}"/>
              </a:ext>
            </a:extLst>
          </p:cNvPr>
          <p:cNvSpPr txBox="1">
            <a:spLocks/>
          </p:cNvSpPr>
          <p:nvPr/>
        </p:nvSpPr>
        <p:spPr>
          <a:xfrm>
            <a:off x="6380922" y="1825625"/>
            <a:ext cx="5390322" cy="490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Syntax on snakemake or nextflow</a:t>
            </a:r>
          </a:p>
          <a:p>
            <a:r>
              <a:rPr lang="en-US"/>
              <a:t>How to configure workflows for SLURM or Cannon</a:t>
            </a:r>
          </a:p>
          <a:p>
            <a:r>
              <a:rPr lang="en-US"/>
              <a:t>Details on any other workflow managers</a:t>
            </a:r>
          </a:p>
          <a:p>
            <a:r>
              <a:rPr lang="en-US"/>
              <a:t>How to run community made workflows</a:t>
            </a:r>
          </a:p>
          <a:p>
            <a:endParaRPr lang="en-US"/>
          </a:p>
        </p:txBody>
      </p:sp>
    </p:spTree>
    <p:extLst>
      <p:ext uri="{BB962C8B-B14F-4D97-AF65-F5344CB8AC3E}">
        <p14:creationId xmlns:p14="http://schemas.microsoft.com/office/powerpoint/2010/main" val="305157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8A08-B2FC-C060-5455-BB4EC15342DA}"/>
              </a:ext>
            </a:extLst>
          </p:cNvPr>
          <p:cNvSpPr>
            <a:spLocks noGrp="1"/>
          </p:cNvSpPr>
          <p:nvPr>
            <p:ph type="title"/>
          </p:nvPr>
        </p:nvSpPr>
        <p:spPr/>
        <p:txBody>
          <a:bodyPr/>
          <a:lstStyle/>
          <a:p>
            <a:r>
              <a:rPr lang="en-US"/>
              <a:t>What is a bioinformatics/data workflow?</a:t>
            </a:r>
          </a:p>
        </p:txBody>
      </p:sp>
      <p:sp>
        <p:nvSpPr>
          <p:cNvPr id="3" name="Content Placeholder 2">
            <a:extLst>
              <a:ext uri="{FF2B5EF4-FFF2-40B4-BE49-F238E27FC236}">
                <a16:creationId xmlns:a16="http://schemas.microsoft.com/office/drawing/2014/main" id="{7CBB4E23-6966-9CC0-D521-23D2B0C81F7C}"/>
              </a:ext>
            </a:extLst>
          </p:cNvPr>
          <p:cNvSpPr>
            <a:spLocks noGrp="1"/>
          </p:cNvSpPr>
          <p:nvPr>
            <p:ph idx="1"/>
          </p:nvPr>
        </p:nvSpPr>
        <p:spPr>
          <a:xfrm>
            <a:off x="838200" y="4920528"/>
            <a:ext cx="10515600" cy="1937472"/>
          </a:xfrm>
        </p:spPr>
        <p:txBody>
          <a:bodyPr/>
          <a:lstStyle/>
          <a:p>
            <a:r>
              <a:rPr lang="en-US"/>
              <a:t>Computational actions organized into steps</a:t>
            </a:r>
          </a:p>
          <a:p>
            <a:r>
              <a:rPr lang="en-US"/>
              <a:t>Can be in separate scripts or in a single long file</a:t>
            </a:r>
          </a:p>
          <a:p>
            <a:r>
              <a:rPr lang="en-US"/>
              <a:t>Steps may be repeated across multiple files or variables</a:t>
            </a:r>
          </a:p>
        </p:txBody>
      </p:sp>
      <p:sp>
        <p:nvSpPr>
          <p:cNvPr id="6" name="Folded Corner 5">
            <a:extLst>
              <a:ext uri="{FF2B5EF4-FFF2-40B4-BE49-F238E27FC236}">
                <a16:creationId xmlns:a16="http://schemas.microsoft.com/office/drawing/2014/main" id="{EED5369E-E99A-2050-7F80-3E8BBAC4456F}"/>
              </a:ext>
            </a:extLst>
          </p:cNvPr>
          <p:cNvSpPr/>
          <p:nvPr/>
        </p:nvSpPr>
        <p:spPr>
          <a:xfrm rot="16200000">
            <a:off x="3095329" y="1319859"/>
            <a:ext cx="1191491"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a:t>Step 1:</a:t>
            </a:r>
          </a:p>
          <a:p>
            <a:pPr algn="ctr"/>
            <a:r>
              <a:rPr lang="en-US"/>
              <a:t>Index genome</a:t>
            </a:r>
          </a:p>
        </p:txBody>
      </p:sp>
      <p:sp>
        <p:nvSpPr>
          <p:cNvPr id="7" name="Folded Corner 6">
            <a:extLst>
              <a:ext uri="{FF2B5EF4-FFF2-40B4-BE49-F238E27FC236}">
                <a16:creationId xmlns:a16="http://schemas.microsoft.com/office/drawing/2014/main" id="{C1D55AD3-5EE7-4C9A-D7AA-36ECAF81E7C2}"/>
              </a:ext>
            </a:extLst>
          </p:cNvPr>
          <p:cNvSpPr/>
          <p:nvPr/>
        </p:nvSpPr>
        <p:spPr>
          <a:xfrm rot="16200000">
            <a:off x="3081168" y="2928105"/>
            <a:ext cx="1292423"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a:t>Step 2:</a:t>
            </a:r>
          </a:p>
          <a:p>
            <a:pPr algn="ctr"/>
            <a:r>
              <a:rPr lang="en-US"/>
              <a:t>QC reads</a:t>
            </a:r>
          </a:p>
        </p:txBody>
      </p:sp>
      <p:sp>
        <p:nvSpPr>
          <p:cNvPr id="8" name="Folded Corner 7">
            <a:extLst>
              <a:ext uri="{FF2B5EF4-FFF2-40B4-BE49-F238E27FC236}">
                <a16:creationId xmlns:a16="http://schemas.microsoft.com/office/drawing/2014/main" id="{85E0933E-A0DF-493E-A0F0-08FF16829FD1}"/>
              </a:ext>
            </a:extLst>
          </p:cNvPr>
          <p:cNvSpPr/>
          <p:nvPr/>
        </p:nvSpPr>
        <p:spPr>
          <a:xfrm rot="16200000">
            <a:off x="7561518" y="2182757"/>
            <a:ext cx="2573869"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a:t>Step 3:</a:t>
            </a:r>
          </a:p>
          <a:p>
            <a:pPr algn="ctr"/>
            <a:r>
              <a:rPr lang="en-US"/>
              <a:t>Quantify reads</a:t>
            </a:r>
          </a:p>
        </p:txBody>
      </p:sp>
      <p:sp>
        <p:nvSpPr>
          <p:cNvPr id="10" name="Document 9">
            <a:extLst>
              <a:ext uri="{FF2B5EF4-FFF2-40B4-BE49-F238E27FC236}">
                <a16:creationId xmlns:a16="http://schemas.microsoft.com/office/drawing/2014/main" id="{E162712A-D3FC-976C-716B-6393079498AB}"/>
              </a:ext>
            </a:extLst>
          </p:cNvPr>
          <p:cNvSpPr/>
          <p:nvPr/>
        </p:nvSpPr>
        <p:spPr>
          <a:xfrm>
            <a:off x="5613459" y="1937472"/>
            <a:ext cx="1260763" cy="713509"/>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indexed genome</a:t>
            </a:r>
          </a:p>
        </p:txBody>
      </p:sp>
      <p:sp>
        <p:nvSpPr>
          <p:cNvPr id="11" name="Multidocument 10">
            <a:extLst>
              <a:ext uri="{FF2B5EF4-FFF2-40B4-BE49-F238E27FC236}">
                <a16:creationId xmlns:a16="http://schemas.microsoft.com/office/drawing/2014/main" id="{905DB52C-2BD0-97E3-0E5C-EE8254D495AA}"/>
              </a:ext>
            </a:extLst>
          </p:cNvPr>
          <p:cNvSpPr/>
          <p:nvPr/>
        </p:nvSpPr>
        <p:spPr>
          <a:xfrm>
            <a:off x="5613459" y="3602892"/>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QC’d reads</a:t>
            </a:r>
          </a:p>
        </p:txBody>
      </p:sp>
      <p:sp>
        <p:nvSpPr>
          <p:cNvPr id="12" name="Multidocument 11">
            <a:extLst>
              <a:ext uri="{FF2B5EF4-FFF2-40B4-BE49-F238E27FC236}">
                <a16:creationId xmlns:a16="http://schemas.microsoft.com/office/drawing/2014/main" id="{3B1B838D-9EF1-D315-E971-12E49544FD1F}"/>
              </a:ext>
            </a:extLst>
          </p:cNvPr>
          <p:cNvSpPr/>
          <p:nvPr/>
        </p:nvSpPr>
        <p:spPr>
          <a:xfrm>
            <a:off x="592153" y="3630784"/>
            <a:ext cx="1060704" cy="75895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raw reads</a:t>
            </a:r>
          </a:p>
        </p:txBody>
      </p:sp>
      <p:sp>
        <p:nvSpPr>
          <p:cNvPr id="13" name="Document 12">
            <a:extLst>
              <a:ext uri="{FF2B5EF4-FFF2-40B4-BE49-F238E27FC236}">
                <a16:creationId xmlns:a16="http://schemas.microsoft.com/office/drawing/2014/main" id="{829F49E5-6D6A-DCA9-00D7-9D26FD112D91}"/>
              </a:ext>
            </a:extLst>
          </p:cNvPr>
          <p:cNvSpPr/>
          <p:nvPr/>
        </p:nvSpPr>
        <p:spPr>
          <a:xfrm>
            <a:off x="592153" y="1864725"/>
            <a:ext cx="1260763" cy="713509"/>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reference genome</a:t>
            </a:r>
          </a:p>
        </p:txBody>
      </p:sp>
      <p:sp>
        <p:nvSpPr>
          <p:cNvPr id="15" name="Right Arrow 14">
            <a:extLst>
              <a:ext uri="{FF2B5EF4-FFF2-40B4-BE49-F238E27FC236}">
                <a16:creationId xmlns:a16="http://schemas.microsoft.com/office/drawing/2014/main" id="{D30FE4E3-559A-F97E-08E2-746F5C365103}"/>
              </a:ext>
            </a:extLst>
          </p:cNvPr>
          <p:cNvSpPr/>
          <p:nvPr/>
        </p:nvSpPr>
        <p:spPr>
          <a:xfrm>
            <a:off x="1979697" y="2000334"/>
            <a:ext cx="736194"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70405C2E-35FA-2642-A7AE-68E16B269B92}"/>
              </a:ext>
            </a:extLst>
          </p:cNvPr>
          <p:cNvSpPr/>
          <p:nvPr/>
        </p:nvSpPr>
        <p:spPr>
          <a:xfrm>
            <a:off x="1965987" y="3657955"/>
            <a:ext cx="736194"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7CD4FBDB-DE34-0F15-0945-F281EBBBD8FF}"/>
              </a:ext>
            </a:extLst>
          </p:cNvPr>
          <p:cNvSpPr/>
          <p:nvPr/>
        </p:nvSpPr>
        <p:spPr>
          <a:xfrm>
            <a:off x="4793039" y="2077259"/>
            <a:ext cx="736194"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F3DA6DEE-4D7D-A840-3DD4-0ECB5D7D6519}"/>
              </a:ext>
            </a:extLst>
          </p:cNvPr>
          <p:cNvSpPr/>
          <p:nvPr/>
        </p:nvSpPr>
        <p:spPr>
          <a:xfrm>
            <a:off x="4793039" y="3848149"/>
            <a:ext cx="736194"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F60FA701-3894-5D44-01B5-5BE029A747CC}"/>
              </a:ext>
            </a:extLst>
          </p:cNvPr>
          <p:cNvSpPr/>
          <p:nvPr/>
        </p:nvSpPr>
        <p:spPr>
          <a:xfrm>
            <a:off x="7033218" y="2039034"/>
            <a:ext cx="736194"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BFB2CB8A-A156-09F5-D1C1-61AA642C91DC}"/>
              </a:ext>
            </a:extLst>
          </p:cNvPr>
          <p:cNvSpPr/>
          <p:nvPr/>
        </p:nvSpPr>
        <p:spPr>
          <a:xfrm>
            <a:off x="6983537" y="3679724"/>
            <a:ext cx="736194"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3D027AEA-26F9-5349-17BA-8E3E51B8D54E}"/>
              </a:ext>
            </a:extLst>
          </p:cNvPr>
          <p:cNvSpPr/>
          <p:nvPr/>
        </p:nvSpPr>
        <p:spPr>
          <a:xfrm>
            <a:off x="9950158" y="2882667"/>
            <a:ext cx="736194"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cument 27">
            <a:extLst>
              <a:ext uri="{FF2B5EF4-FFF2-40B4-BE49-F238E27FC236}">
                <a16:creationId xmlns:a16="http://schemas.microsoft.com/office/drawing/2014/main" id="{473DAC9E-0CF3-0FCF-25E2-70F485FE8D59}"/>
              </a:ext>
            </a:extLst>
          </p:cNvPr>
          <p:cNvSpPr/>
          <p:nvPr/>
        </p:nvSpPr>
        <p:spPr>
          <a:xfrm>
            <a:off x="10822683" y="2357156"/>
            <a:ext cx="1260763" cy="1736533"/>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count table of reads</a:t>
            </a:r>
          </a:p>
        </p:txBody>
      </p:sp>
    </p:spTree>
    <p:extLst>
      <p:ext uri="{BB962C8B-B14F-4D97-AF65-F5344CB8AC3E}">
        <p14:creationId xmlns:p14="http://schemas.microsoft.com/office/powerpoint/2010/main" val="154422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10" grpId="0" animBg="1"/>
      <p:bldP spid="11" grpId="0" animBg="1"/>
      <p:bldP spid="15" grpId="0" animBg="1"/>
      <p:bldP spid="16" grpId="0" animBg="1"/>
      <p:bldP spid="17" grpId="0" animBg="1"/>
      <p:bldP spid="18"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EC965-50B1-D807-7051-E2B01E62460C}"/>
              </a:ext>
            </a:extLst>
          </p:cNvPr>
          <p:cNvSpPr>
            <a:spLocks noGrp="1"/>
          </p:cNvSpPr>
          <p:nvPr>
            <p:ph type="title"/>
          </p:nvPr>
        </p:nvSpPr>
        <p:spPr>
          <a:xfrm>
            <a:off x="357809" y="141891"/>
            <a:ext cx="11701669" cy="1325563"/>
          </a:xfrm>
        </p:spPr>
        <p:txBody>
          <a:bodyPr/>
          <a:lstStyle/>
          <a:p>
            <a:r>
              <a:rPr lang="en-US"/>
              <a:t>What if a program could do all this for you?</a:t>
            </a:r>
          </a:p>
        </p:txBody>
      </p:sp>
      <p:sp>
        <p:nvSpPr>
          <p:cNvPr id="3" name="Content Placeholder 2">
            <a:extLst>
              <a:ext uri="{FF2B5EF4-FFF2-40B4-BE49-F238E27FC236}">
                <a16:creationId xmlns:a16="http://schemas.microsoft.com/office/drawing/2014/main" id="{C25FC98F-64CA-F214-D9B7-33146A2286A3}"/>
              </a:ext>
            </a:extLst>
          </p:cNvPr>
          <p:cNvSpPr>
            <a:spLocks noGrp="1"/>
          </p:cNvSpPr>
          <p:nvPr>
            <p:ph idx="1"/>
          </p:nvPr>
        </p:nvSpPr>
        <p:spPr>
          <a:xfrm>
            <a:off x="838200" y="1355834"/>
            <a:ext cx="10515600" cy="5360275"/>
          </a:xfrm>
        </p:spPr>
        <p:txBody>
          <a:bodyPr>
            <a:normAutofit/>
          </a:bodyPr>
          <a:lstStyle/>
          <a:p>
            <a:r>
              <a:rPr lang="en-US"/>
              <a:t>Execute your workflow</a:t>
            </a:r>
          </a:p>
          <a:p>
            <a:pPr lvl="1"/>
            <a:r>
              <a:rPr lang="en-US"/>
              <a:t>multiple times reproducibly</a:t>
            </a:r>
          </a:p>
          <a:p>
            <a:pPr lvl="1"/>
            <a:r>
              <a:rPr lang="en-US"/>
              <a:t>stop/start in the middle</a:t>
            </a:r>
          </a:p>
          <a:p>
            <a:pPr lvl="1"/>
            <a:r>
              <a:rPr lang="en-US"/>
              <a:t>add files without re-running steps for old files</a:t>
            </a:r>
          </a:p>
          <a:p>
            <a:pPr lvl="1"/>
            <a:r>
              <a:rPr lang="en-US"/>
              <a:t>automatically</a:t>
            </a:r>
          </a:p>
          <a:p>
            <a:r>
              <a:rPr lang="en-US"/>
              <a:t>Document your workflow</a:t>
            </a:r>
          </a:p>
          <a:p>
            <a:pPr lvl="1"/>
            <a:r>
              <a:rPr lang="en-US"/>
              <a:t>exact code run</a:t>
            </a:r>
          </a:p>
          <a:p>
            <a:pPr lvl="1"/>
            <a:r>
              <a:rPr lang="en-US"/>
              <a:t>software version used</a:t>
            </a:r>
          </a:p>
          <a:p>
            <a:pPr lvl="1"/>
            <a:r>
              <a:rPr lang="en-US"/>
              <a:t>order of operations and input/output</a:t>
            </a:r>
          </a:p>
          <a:p>
            <a:r>
              <a:rPr lang="en-US"/>
              <a:t>Debug your workflow</a:t>
            </a:r>
          </a:p>
          <a:p>
            <a:pPr lvl="1"/>
            <a:r>
              <a:rPr lang="en-US"/>
              <a:t>benchmarking resource use</a:t>
            </a:r>
          </a:p>
          <a:p>
            <a:r>
              <a:rPr lang="en-US"/>
              <a:t>Share/publish your workflow</a:t>
            </a:r>
          </a:p>
        </p:txBody>
      </p:sp>
    </p:spTree>
    <p:extLst>
      <p:ext uri="{BB962C8B-B14F-4D97-AF65-F5344CB8AC3E}">
        <p14:creationId xmlns:p14="http://schemas.microsoft.com/office/powerpoint/2010/main" val="164164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ADA216DF-C268-4A25-A2DC-51E15F55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8AFE3-B7A5-DF99-2BE6-A6C4217DC4D7}"/>
              </a:ext>
            </a:extLst>
          </p:cNvPr>
          <p:cNvSpPr>
            <a:spLocks noGrp="1"/>
          </p:cNvSpPr>
          <p:nvPr>
            <p:ph type="title"/>
          </p:nvPr>
        </p:nvSpPr>
        <p:spPr>
          <a:xfrm>
            <a:off x="638881" y="4474080"/>
            <a:ext cx="10909640" cy="1065836"/>
          </a:xfrm>
        </p:spPr>
        <p:txBody>
          <a:bodyPr vert="horz" lIns="91440" tIns="45720" rIns="91440" bIns="45720" rtlCol="0" anchor="ctr">
            <a:normAutofit/>
          </a:bodyPr>
          <a:lstStyle/>
          <a:p>
            <a:pPr algn="ctr"/>
            <a:r>
              <a:rPr lang="en-US" sz="5100"/>
              <a:t>It’s not AI/LLMs…It’s workflow managers</a:t>
            </a:r>
          </a:p>
        </p:txBody>
      </p:sp>
      <p:pic>
        <p:nvPicPr>
          <p:cNvPr id="1030" name="Picture 6" descr="Common Workflow Language logo">
            <a:hlinkClick r:id="rId2"/>
            <a:extLst>
              <a:ext uri="{FF2B5EF4-FFF2-40B4-BE49-F238E27FC236}">
                <a16:creationId xmlns:a16="http://schemas.microsoft.com/office/drawing/2014/main" id="{36812AAD-435D-3ACE-BD3D-EC692CF806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1752" y="991564"/>
            <a:ext cx="3758184" cy="2433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hlinkClick r:id="rId4"/>
            <a:extLst>
              <a:ext uri="{FF2B5EF4-FFF2-40B4-BE49-F238E27FC236}">
                <a16:creationId xmlns:a16="http://schemas.microsoft.com/office/drawing/2014/main" id="{CC151B05-BD68-CCE2-3CD4-ACF8C64090B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24528" y="1743201"/>
            <a:ext cx="3758184" cy="9301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extflow Logo">
            <a:hlinkClick r:id="rId6"/>
            <a:extLst>
              <a:ext uri="{FF2B5EF4-FFF2-40B4-BE49-F238E27FC236}">
                <a16:creationId xmlns:a16="http://schemas.microsoft.com/office/drawing/2014/main" id="{C1059FE5-D838-6837-CE85-B09152ADFEF7}"/>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147304" y="1902923"/>
            <a:ext cx="3758184" cy="610705"/>
          </a:xfrm>
          <a:prstGeom prst="rect">
            <a:avLst/>
          </a:prstGeom>
          <a:noFill/>
          <a:extLst>
            <a:ext uri="{909E8E84-426E-40DD-AFC4-6F175D3DCCD1}">
              <a14:hiddenFill xmlns:a14="http://schemas.microsoft.com/office/drawing/2010/main">
                <a:solidFill>
                  <a:srgbClr val="FFFFFF"/>
                </a:solidFill>
              </a14:hiddenFill>
            </a:ext>
          </a:extLst>
        </p:spPr>
      </p:pic>
      <p:sp>
        <p:nvSpPr>
          <p:cNvPr id="1037" name="sketch line">
            <a:extLst>
              <a:ext uri="{FF2B5EF4-FFF2-40B4-BE49-F238E27FC236}">
                <a16:creationId xmlns:a16="http://schemas.microsoft.com/office/drawing/2014/main" id="{DE127D07-37F2-4FE3-9F47-F0CD6740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563476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268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030B-30AA-930B-CA56-2381E10B935D}"/>
              </a:ext>
            </a:extLst>
          </p:cNvPr>
          <p:cNvSpPr>
            <a:spLocks noGrp="1"/>
          </p:cNvSpPr>
          <p:nvPr>
            <p:ph type="title"/>
          </p:nvPr>
        </p:nvSpPr>
        <p:spPr>
          <a:xfrm>
            <a:off x="838200" y="984664"/>
            <a:ext cx="10515600" cy="2444336"/>
          </a:xfrm>
        </p:spPr>
        <p:txBody>
          <a:bodyPr>
            <a:normAutofit fontScale="90000"/>
          </a:bodyPr>
          <a:lstStyle/>
          <a:p>
            <a:r>
              <a:rPr lang="en-US"/>
              <a:t>Workflow managers like snakemake and nextflow will make you love data processing and feel like a god</a:t>
            </a:r>
            <a:br>
              <a:rPr lang="en-US"/>
            </a:br>
            <a:endParaRPr lang="en-US"/>
          </a:p>
        </p:txBody>
      </p:sp>
      <p:pic>
        <p:nvPicPr>
          <p:cNvPr id="1026" name="Picture 2" descr="Goku Super Saiyan God by Radov">
            <a:extLst>
              <a:ext uri="{FF2B5EF4-FFF2-40B4-BE49-F238E27FC236}">
                <a16:creationId xmlns:a16="http://schemas.microsoft.com/office/drawing/2014/main" id="{62E17D22-34CB-A360-E4EB-37F53B3F34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51086" y="2679991"/>
            <a:ext cx="6289828" cy="353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772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E45D-D52A-B7F5-E92F-85FC8828E34A}"/>
              </a:ext>
            </a:extLst>
          </p:cNvPr>
          <p:cNvSpPr>
            <a:spLocks noGrp="1"/>
          </p:cNvSpPr>
          <p:nvPr>
            <p:ph type="title"/>
          </p:nvPr>
        </p:nvSpPr>
        <p:spPr/>
        <p:txBody>
          <a:bodyPr/>
          <a:lstStyle/>
          <a:p>
            <a:r>
              <a:rPr lang="en-US"/>
              <a:t>A story about my first workflow</a:t>
            </a:r>
          </a:p>
        </p:txBody>
      </p:sp>
      <p:sp>
        <p:nvSpPr>
          <p:cNvPr id="4" name="Multidocument 3">
            <a:extLst>
              <a:ext uri="{FF2B5EF4-FFF2-40B4-BE49-F238E27FC236}">
                <a16:creationId xmlns:a16="http://schemas.microsoft.com/office/drawing/2014/main" id="{C9E1D0FA-1633-E7A9-877B-DF7A126A1D41}"/>
              </a:ext>
            </a:extLst>
          </p:cNvPr>
          <p:cNvSpPr/>
          <p:nvPr/>
        </p:nvSpPr>
        <p:spPr>
          <a:xfrm>
            <a:off x="282222" y="2130287"/>
            <a:ext cx="1855304" cy="1298713"/>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100s </a:t>
            </a:r>
          </a:p>
          <a:p>
            <a:pPr algn="ctr"/>
            <a:r>
              <a:rPr lang="en-US" sz="2400" dirty="0"/>
              <a:t>raw fasta</a:t>
            </a:r>
          </a:p>
        </p:txBody>
      </p:sp>
      <p:sp>
        <p:nvSpPr>
          <p:cNvPr id="6" name="Folded Corner 5">
            <a:extLst>
              <a:ext uri="{FF2B5EF4-FFF2-40B4-BE49-F238E27FC236}">
                <a16:creationId xmlns:a16="http://schemas.microsoft.com/office/drawing/2014/main" id="{7747CAB9-8818-BA26-3D7A-9D2C2CD9E162}"/>
              </a:ext>
            </a:extLst>
          </p:cNvPr>
          <p:cNvSpPr/>
          <p:nvPr/>
        </p:nvSpPr>
        <p:spPr>
          <a:xfrm rot="16200000">
            <a:off x="4566969" y="1594555"/>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a:extLst>
              <a:ext uri="{FF2B5EF4-FFF2-40B4-BE49-F238E27FC236}">
                <a16:creationId xmlns:a16="http://schemas.microsoft.com/office/drawing/2014/main" id="{BFBFE55A-3CB8-C5DA-CC11-4A919C1C2682}"/>
              </a:ext>
            </a:extLst>
          </p:cNvPr>
          <p:cNvSpPr/>
          <p:nvPr/>
        </p:nvSpPr>
        <p:spPr>
          <a:xfrm rot="16200000">
            <a:off x="4719369" y="1746955"/>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lded Corner 7">
            <a:extLst>
              <a:ext uri="{FF2B5EF4-FFF2-40B4-BE49-F238E27FC236}">
                <a16:creationId xmlns:a16="http://schemas.microsoft.com/office/drawing/2014/main" id="{F307C854-3F90-5F43-B96A-127AD9E7A93E}"/>
              </a:ext>
            </a:extLst>
          </p:cNvPr>
          <p:cNvSpPr/>
          <p:nvPr/>
        </p:nvSpPr>
        <p:spPr>
          <a:xfrm rot="16200000">
            <a:off x="4871769" y="1899355"/>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a:extLst>
              <a:ext uri="{FF2B5EF4-FFF2-40B4-BE49-F238E27FC236}">
                <a16:creationId xmlns:a16="http://schemas.microsoft.com/office/drawing/2014/main" id="{7D1CB2BA-79E6-C4C3-1382-FBD6FB089D97}"/>
              </a:ext>
            </a:extLst>
          </p:cNvPr>
          <p:cNvSpPr/>
          <p:nvPr/>
        </p:nvSpPr>
        <p:spPr>
          <a:xfrm rot="16200000">
            <a:off x="5024169" y="2051755"/>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ded Corner 9">
            <a:extLst>
              <a:ext uri="{FF2B5EF4-FFF2-40B4-BE49-F238E27FC236}">
                <a16:creationId xmlns:a16="http://schemas.microsoft.com/office/drawing/2014/main" id="{A149DA30-4111-804D-74DF-B815269E6D2E}"/>
              </a:ext>
            </a:extLst>
          </p:cNvPr>
          <p:cNvSpPr/>
          <p:nvPr/>
        </p:nvSpPr>
        <p:spPr>
          <a:xfrm rot="16200000">
            <a:off x="5176569" y="2204155"/>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lded Corner 10">
            <a:extLst>
              <a:ext uri="{FF2B5EF4-FFF2-40B4-BE49-F238E27FC236}">
                <a16:creationId xmlns:a16="http://schemas.microsoft.com/office/drawing/2014/main" id="{9DA2ACAA-27D7-1EC7-4EA6-290AFF3DA92C}"/>
              </a:ext>
            </a:extLst>
          </p:cNvPr>
          <p:cNvSpPr/>
          <p:nvPr/>
        </p:nvSpPr>
        <p:spPr>
          <a:xfrm rot="16200000">
            <a:off x="5328969" y="2356555"/>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lded Corner 11">
            <a:extLst>
              <a:ext uri="{FF2B5EF4-FFF2-40B4-BE49-F238E27FC236}">
                <a16:creationId xmlns:a16="http://schemas.microsoft.com/office/drawing/2014/main" id="{A47BD54C-CE5E-E022-8750-B12D795C6043}"/>
              </a:ext>
            </a:extLst>
          </p:cNvPr>
          <p:cNvSpPr/>
          <p:nvPr/>
        </p:nvSpPr>
        <p:spPr>
          <a:xfrm rot="16200000">
            <a:off x="5481369" y="2508955"/>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a:t>7 different R scripts</a:t>
            </a:r>
          </a:p>
        </p:txBody>
      </p:sp>
      <p:sp>
        <p:nvSpPr>
          <p:cNvPr id="13" name="Right Arrow 12">
            <a:extLst>
              <a:ext uri="{FF2B5EF4-FFF2-40B4-BE49-F238E27FC236}">
                <a16:creationId xmlns:a16="http://schemas.microsoft.com/office/drawing/2014/main" id="{92BB18C7-B59E-5BCA-3506-0783AADE1F05}"/>
              </a:ext>
            </a:extLst>
          </p:cNvPr>
          <p:cNvSpPr/>
          <p:nvPr/>
        </p:nvSpPr>
        <p:spPr>
          <a:xfrm>
            <a:off x="2545091" y="2463797"/>
            <a:ext cx="1219200"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C7AC6A93-6983-6C8A-2242-7D92C20F9FD0}"/>
              </a:ext>
            </a:extLst>
          </p:cNvPr>
          <p:cNvSpPr/>
          <p:nvPr/>
        </p:nvSpPr>
        <p:spPr>
          <a:xfrm>
            <a:off x="7257712" y="2465636"/>
            <a:ext cx="1219200" cy="4402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F58969A-358C-C65A-A219-703A5B74ED05}"/>
              </a:ext>
            </a:extLst>
          </p:cNvPr>
          <p:cNvSpPr txBox="1"/>
          <p:nvPr/>
        </p:nvSpPr>
        <p:spPr>
          <a:xfrm>
            <a:off x="1311965" y="5049078"/>
            <a:ext cx="8693426" cy="923330"/>
          </a:xfrm>
          <a:prstGeom prst="rect">
            <a:avLst/>
          </a:prstGeom>
          <a:solidFill>
            <a:schemeClr val="tx1"/>
          </a:solidFill>
        </p:spPr>
        <p:txBody>
          <a:bodyPr wrap="square" rtlCol="0">
            <a:spAutoFit/>
          </a:bodyPr>
          <a:lstStyle/>
          <a:p>
            <a:r>
              <a:rPr lang="en-US">
                <a:solidFill>
                  <a:schemeClr val="bg2"/>
                </a:solidFill>
                <a:latin typeface="Menlo" panose="020B0609030804020204" pitchFamily="49" charset="0"/>
                <a:ea typeface="Menlo" panose="020B0609030804020204" pitchFamily="49" charset="0"/>
                <a:cs typeface="Menlo" panose="020B0609030804020204" pitchFamily="49" charset="0"/>
              </a:rPr>
              <a:t>Lei@HPC ~/proj_dir $ snakemake</a:t>
            </a:r>
          </a:p>
          <a:p>
            <a:r>
              <a:rPr lang="en-US">
                <a:solidFill>
                  <a:schemeClr val="bg2"/>
                </a:solidFill>
                <a:latin typeface="Menlo" panose="020B0609030804020204" pitchFamily="49" charset="0"/>
                <a:ea typeface="Menlo" panose="020B0609030804020204" pitchFamily="49" charset="0"/>
                <a:cs typeface="Menlo" panose="020B0609030804020204" pitchFamily="49" charset="0"/>
              </a:rPr>
              <a:t>&gt; ...</a:t>
            </a:r>
          </a:p>
          <a:p>
            <a:r>
              <a:rPr lang="en-US">
                <a:solidFill>
                  <a:schemeClr val="bg2"/>
                </a:solidFill>
                <a:latin typeface="Menlo" panose="020B0609030804020204" pitchFamily="49" charset="0"/>
                <a:ea typeface="Menlo" panose="020B0609030804020204" pitchFamily="49" charset="0"/>
                <a:cs typeface="Menlo" panose="020B0609030804020204" pitchFamily="49" charset="0"/>
              </a:rPr>
              <a:t>&gt; done!</a:t>
            </a:r>
          </a:p>
        </p:txBody>
      </p:sp>
      <p:sp>
        <p:nvSpPr>
          <p:cNvPr id="17" name="Document 16">
            <a:extLst>
              <a:ext uri="{FF2B5EF4-FFF2-40B4-BE49-F238E27FC236}">
                <a16:creationId xmlns:a16="http://schemas.microsoft.com/office/drawing/2014/main" id="{C6919BC1-BA93-B344-3D98-E504BB67EAEE}"/>
              </a:ext>
            </a:extLst>
          </p:cNvPr>
          <p:cNvSpPr/>
          <p:nvPr/>
        </p:nvSpPr>
        <p:spPr>
          <a:xfrm>
            <a:off x="9113077" y="1826160"/>
            <a:ext cx="1553991" cy="1736533"/>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1 species count table</a:t>
            </a:r>
          </a:p>
        </p:txBody>
      </p:sp>
    </p:spTree>
    <p:extLst>
      <p:ext uri="{BB962C8B-B14F-4D97-AF65-F5344CB8AC3E}">
        <p14:creationId xmlns:p14="http://schemas.microsoft.com/office/powerpoint/2010/main" val="3782953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1291D562-1911-DA5A-E50A-53038A49A239}"/>
              </a:ext>
            </a:extLst>
          </p:cNvPr>
          <p:cNvSpPr/>
          <p:nvPr/>
        </p:nvSpPr>
        <p:spPr>
          <a:xfrm>
            <a:off x="2924682" y="2287840"/>
            <a:ext cx="6342636" cy="274320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800" b="1">
                <a:ln w="0"/>
                <a:solidFill>
                  <a:schemeClr val="tx1"/>
                </a:solidFill>
                <a:effectLst>
                  <a:outerShdw blurRad="38100" dist="19050" dir="2700000" algn="tl" rotWithShape="0">
                    <a:schemeClr val="dk1">
                      <a:alpha val="40000"/>
                    </a:schemeClr>
                  </a:outerShdw>
                </a:effectLst>
              </a:rPr>
              <a:t>Task</a:t>
            </a:r>
          </a:p>
        </p:txBody>
      </p:sp>
      <p:sp>
        <p:nvSpPr>
          <p:cNvPr id="2" name="Title 1">
            <a:extLst>
              <a:ext uri="{FF2B5EF4-FFF2-40B4-BE49-F238E27FC236}">
                <a16:creationId xmlns:a16="http://schemas.microsoft.com/office/drawing/2014/main" id="{0EF5F268-B5F3-1F8A-122D-3A2D8A5D811E}"/>
              </a:ext>
            </a:extLst>
          </p:cNvPr>
          <p:cNvSpPr>
            <a:spLocks noGrp="1"/>
          </p:cNvSpPr>
          <p:nvPr>
            <p:ph type="title"/>
          </p:nvPr>
        </p:nvSpPr>
        <p:spPr/>
        <p:txBody>
          <a:bodyPr/>
          <a:lstStyle/>
          <a:p>
            <a:r>
              <a:rPr lang="en-US"/>
              <a:t>A workflow is made from distinct tasks</a:t>
            </a:r>
          </a:p>
        </p:txBody>
      </p:sp>
      <p:sp>
        <p:nvSpPr>
          <p:cNvPr id="4" name="Folded Corner 3">
            <a:extLst>
              <a:ext uri="{FF2B5EF4-FFF2-40B4-BE49-F238E27FC236}">
                <a16:creationId xmlns:a16="http://schemas.microsoft.com/office/drawing/2014/main" id="{D5AC3F93-EA95-DAD0-861D-8D4894CC29D3}"/>
              </a:ext>
            </a:extLst>
          </p:cNvPr>
          <p:cNvSpPr/>
          <p:nvPr/>
        </p:nvSpPr>
        <p:spPr>
          <a:xfrm rot="16200000">
            <a:off x="5571067" y="2614974"/>
            <a:ext cx="1049867" cy="1840088"/>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a:t>My_script</a:t>
            </a:r>
          </a:p>
        </p:txBody>
      </p:sp>
      <p:sp>
        <p:nvSpPr>
          <p:cNvPr id="5" name="Multidocument 4">
            <a:extLst>
              <a:ext uri="{FF2B5EF4-FFF2-40B4-BE49-F238E27FC236}">
                <a16:creationId xmlns:a16="http://schemas.microsoft.com/office/drawing/2014/main" id="{2C0D1964-E9B5-ED35-E5F0-17BC6CC9A771}"/>
              </a:ext>
            </a:extLst>
          </p:cNvPr>
          <p:cNvSpPr/>
          <p:nvPr/>
        </p:nvSpPr>
        <p:spPr>
          <a:xfrm>
            <a:off x="2986894" y="2998670"/>
            <a:ext cx="1855304" cy="1298713"/>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input</a:t>
            </a:r>
          </a:p>
        </p:txBody>
      </p:sp>
      <p:sp>
        <p:nvSpPr>
          <p:cNvPr id="6" name="Multidocument 5">
            <a:extLst>
              <a:ext uri="{FF2B5EF4-FFF2-40B4-BE49-F238E27FC236}">
                <a16:creationId xmlns:a16="http://schemas.microsoft.com/office/drawing/2014/main" id="{10DC5889-2F81-2331-9A51-C5F6EF810D3B}"/>
              </a:ext>
            </a:extLst>
          </p:cNvPr>
          <p:cNvSpPr/>
          <p:nvPr/>
        </p:nvSpPr>
        <p:spPr>
          <a:xfrm>
            <a:off x="7349802" y="3010084"/>
            <a:ext cx="1855304" cy="1298713"/>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output</a:t>
            </a:r>
          </a:p>
        </p:txBody>
      </p:sp>
      <p:cxnSp>
        <p:nvCxnSpPr>
          <p:cNvPr id="9" name="Straight Arrow Connector 8">
            <a:extLst>
              <a:ext uri="{FF2B5EF4-FFF2-40B4-BE49-F238E27FC236}">
                <a16:creationId xmlns:a16="http://schemas.microsoft.com/office/drawing/2014/main" id="{276DBADD-9D68-9426-E417-000047337352}"/>
              </a:ext>
            </a:extLst>
          </p:cNvPr>
          <p:cNvCxnSpPr/>
          <p:nvPr/>
        </p:nvCxnSpPr>
        <p:spPr>
          <a:xfrm>
            <a:off x="4842199" y="3657600"/>
            <a:ext cx="33375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26D24D1-3DD9-29A8-A08E-8E083126B670}"/>
              </a:ext>
            </a:extLst>
          </p:cNvPr>
          <p:cNvCxnSpPr/>
          <p:nvPr/>
        </p:nvCxnSpPr>
        <p:spPr>
          <a:xfrm>
            <a:off x="7016045" y="3677478"/>
            <a:ext cx="33375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24384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71804</TotalTime>
  <Words>2900</Words>
  <Application>Microsoft Macintosh PowerPoint</Application>
  <PresentationFormat>Widescreen</PresentationFormat>
  <Paragraphs>293</Paragraphs>
  <Slides>28</Slides>
  <Notes>22</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Menlo</vt:lpstr>
      <vt:lpstr>Office Theme</vt:lpstr>
      <vt:lpstr>Workflow management introduction</vt:lpstr>
      <vt:lpstr>Outline of this workshop</vt:lpstr>
      <vt:lpstr>Not covered</vt:lpstr>
      <vt:lpstr>What is a bioinformatics/data workflow?</vt:lpstr>
      <vt:lpstr>What if a program could do all this for you?</vt:lpstr>
      <vt:lpstr>It’s not AI/LLMs…It’s workflow managers</vt:lpstr>
      <vt:lpstr>Workflow managers like snakemake and nextflow will make you love data processing and feel like a god </vt:lpstr>
      <vt:lpstr>A story about my first workflow</vt:lpstr>
      <vt:lpstr>A workflow is made from distinct tasks</vt:lpstr>
      <vt:lpstr>PowerPoint Presentation</vt:lpstr>
      <vt:lpstr>PowerPoint Presentation</vt:lpstr>
      <vt:lpstr>A rule (aka task) in snakemake</vt:lpstr>
      <vt:lpstr>A process (aka task) in Nextflow</vt:lpstr>
      <vt:lpstr>A workflow strings processes together</vt:lpstr>
      <vt:lpstr>Tasks are executed independently</vt:lpstr>
      <vt:lpstr>Inputs and outputs are managed dynamically</vt:lpstr>
      <vt:lpstr>Workflow = data flowing from task to task</vt:lpstr>
      <vt:lpstr>Take a moment to think about what your workflow looks like</vt:lpstr>
      <vt:lpstr>array job vs nextflow</vt:lpstr>
      <vt:lpstr>How nextflow works</vt:lpstr>
      <vt:lpstr>The scope of a single task</vt:lpstr>
      <vt:lpstr>Pros/cons of snakemake vs nextflow</vt:lpstr>
      <vt:lpstr>Features/Design of nextflow</vt:lpstr>
      <vt:lpstr>Vocabulary</vt:lpstr>
      <vt:lpstr>Resources to learn about workflow managers</vt:lpstr>
      <vt:lpstr>Nextflow Demo</vt:lpstr>
      <vt:lpstr>Diagram of workflow</vt:lpstr>
      <vt:lpstr>Outline of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 Lei</dc:creator>
  <cp:lastModifiedBy>Ma, Lei</cp:lastModifiedBy>
  <cp:revision>21</cp:revision>
  <dcterms:created xsi:type="dcterms:W3CDTF">2024-10-28T17:34:37Z</dcterms:created>
  <dcterms:modified xsi:type="dcterms:W3CDTF">2025-07-23T15:05:15Z</dcterms:modified>
</cp:coreProperties>
</file>