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7D06-ED37-1E45-883D-4F246523E57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D9-9B0F-9140-AF43-E72D7BA1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3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7D06-ED37-1E45-883D-4F246523E57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D9-9B0F-9140-AF43-E72D7BA1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7D06-ED37-1E45-883D-4F246523E57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D9-9B0F-9140-AF43-E72D7BA1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6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7D06-ED37-1E45-883D-4F246523E57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D9-9B0F-9140-AF43-E72D7BA1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7D06-ED37-1E45-883D-4F246523E57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D9-9B0F-9140-AF43-E72D7BA1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8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7D06-ED37-1E45-883D-4F246523E57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D9-9B0F-9140-AF43-E72D7BA1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7D06-ED37-1E45-883D-4F246523E57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D9-9B0F-9140-AF43-E72D7BA1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4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7D06-ED37-1E45-883D-4F246523E57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D9-9B0F-9140-AF43-E72D7BA1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7D06-ED37-1E45-883D-4F246523E57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D9-9B0F-9140-AF43-E72D7BA1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7D06-ED37-1E45-883D-4F246523E57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D9-9B0F-9140-AF43-E72D7BA1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7D06-ED37-1E45-883D-4F246523E57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D9-9B0F-9140-AF43-E72D7BA1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E7D06-ED37-1E45-883D-4F246523E57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EAD9-9B0F-9140-AF43-E72D7BA1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Aim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run common informatics programs easily and reproducibly with the same codebase</a:t>
            </a:r>
          </a:p>
          <a:p>
            <a:r>
              <a:rPr lang="en-US" dirty="0" smtClean="0"/>
              <a:t>To run analyses</a:t>
            </a:r>
          </a:p>
          <a:p>
            <a:pPr lvl="1"/>
            <a:r>
              <a:rPr lang="en-US" dirty="0" smtClean="0"/>
              <a:t>on your laptop</a:t>
            </a:r>
          </a:p>
          <a:p>
            <a:pPr lvl="1"/>
            <a:r>
              <a:rPr lang="en-US" dirty="0" smtClean="0"/>
              <a:t>on a cluster</a:t>
            </a:r>
          </a:p>
          <a:p>
            <a:pPr lvl="1"/>
            <a:r>
              <a:rPr lang="en-US" dirty="0" smtClean="0"/>
              <a:t>from the command line</a:t>
            </a:r>
          </a:p>
          <a:p>
            <a:pPr lvl="1"/>
            <a:r>
              <a:rPr lang="en-US" dirty="0" smtClean="0"/>
              <a:t>from a central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smtClean="0"/>
              <a:t>from the web</a:t>
            </a:r>
          </a:p>
          <a:p>
            <a:pPr lvl="1"/>
            <a:r>
              <a:rPr lang="en-US" dirty="0" smtClean="0"/>
              <a:t>in a workflow with retries</a:t>
            </a:r>
          </a:p>
        </p:txBody>
      </p:sp>
    </p:spTree>
    <p:extLst>
      <p:ext uri="{BB962C8B-B14F-4D97-AF65-F5344CB8AC3E}">
        <p14:creationId xmlns:p14="http://schemas.microsoft.com/office/powerpoint/2010/main" val="302860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will not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a meta language defining command lines</a:t>
            </a:r>
          </a:p>
          <a:p>
            <a:pPr lvl="1"/>
            <a:r>
              <a:rPr lang="en-US" sz="1800" dirty="0" smtClean="0"/>
              <a:t>Modules are written infrequently enough that this is just something else to remember (tm </a:t>
            </a:r>
            <a:r>
              <a:rPr lang="en-US" sz="1800" dirty="0" err="1" smtClean="0"/>
              <a:t>Kitzmiller</a:t>
            </a:r>
            <a:r>
              <a:rPr lang="en-US" sz="1800" dirty="0" smtClean="0"/>
              <a:t>).  Adding new analyses needs a new python module defining the command line(s).</a:t>
            </a:r>
            <a:endParaRPr lang="en-US" sz="1800" dirty="0"/>
          </a:p>
          <a:p>
            <a:r>
              <a:rPr lang="en-US" dirty="0" smtClean="0"/>
              <a:t>Depend on a myriad python modules</a:t>
            </a:r>
          </a:p>
          <a:p>
            <a:r>
              <a:rPr lang="en-US" dirty="0" smtClean="0"/>
              <a:t>Depend on having a </a:t>
            </a:r>
            <a:r>
              <a:rPr lang="en-US" dirty="0" err="1" smtClean="0"/>
              <a:t>db</a:t>
            </a:r>
            <a:r>
              <a:rPr lang="en-US" dirty="0" smtClean="0"/>
              <a:t> backend even if you don’t use it</a:t>
            </a:r>
          </a:p>
          <a:p>
            <a:r>
              <a:rPr lang="en-US" dirty="0" smtClean="0"/>
              <a:t>Have an installation procedure that takes almost a day.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764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015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PogPipe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1954" y="1167932"/>
            <a:ext cx="3224879" cy="428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FastQC</a:t>
            </a:r>
            <a:r>
              <a:rPr lang="en-US" dirty="0" smtClean="0"/>
              <a:t> </a:t>
            </a:r>
            <a:r>
              <a:rPr lang="en-US" dirty="0" err="1" smtClean="0"/>
              <a:t>myfile.fq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9545" y="1226667"/>
            <a:ext cx="154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1954" y="5665176"/>
            <a:ext cx="3224879" cy="1005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Tracking DB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1701" y="5789038"/>
            <a:ext cx="185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progress tracker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9940" y="5665176"/>
            <a:ext cx="20333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Stores each job run</a:t>
            </a:r>
          </a:p>
          <a:p>
            <a:endParaRPr lang="en-US" sz="900" b="1" dirty="0"/>
          </a:p>
          <a:p>
            <a:r>
              <a:rPr lang="en-US" sz="900" dirty="0" smtClean="0"/>
              <a:t>Each analysis has a </a:t>
            </a:r>
            <a:r>
              <a:rPr lang="en-US" sz="900" dirty="0" err="1" smtClean="0"/>
              <a:t>jobid</a:t>
            </a:r>
            <a:endParaRPr lang="en-US" sz="900" dirty="0" smtClean="0"/>
          </a:p>
          <a:p>
            <a:r>
              <a:rPr lang="en-US" sz="900" dirty="0" smtClean="0"/>
              <a:t>Status is tracked</a:t>
            </a:r>
          </a:p>
          <a:p>
            <a:r>
              <a:rPr lang="en-US" sz="900" dirty="0" smtClean="0"/>
              <a:t>Summary data is tracked</a:t>
            </a:r>
          </a:p>
          <a:p>
            <a:r>
              <a:rPr lang="en-US" sz="900" dirty="0" smtClean="0"/>
              <a:t>Jobs can be registered and then run at a later date.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791954" y="3958942"/>
            <a:ext cx="3297092" cy="428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run_analysis</a:t>
            </a:r>
            <a:r>
              <a:rPr lang="en-US" dirty="0" smtClean="0"/>
              <a:t> –a </a:t>
            </a:r>
            <a:r>
              <a:rPr lang="en-US" dirty="0" err="1" smtClean="0"/>
              <a:t>FastQC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 smtClean="0"/>
              <a:t>myfile.fq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1954" y="2210443"/>
            <a:ext cx="3224879" cy="428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FastQC.py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09545" y="2210443"/>
            <a:ext cx="181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class for each analysis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9940" y="1902666"/>
            <a:ext cx="193018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Wrapper for one or more command lines</a:t>
            </a:r>
          </a:p>
          <a:p>
            <a:endParaRPr lang="en-US" sz="800" dirty="0" smtClean="0"/>
          </a:p>
          <a:p>
            <a:r>
              <a:rPr lang="en-US" sz="800" dirty="0" smtClean="0"/>
              <a:t>Stores metadata about each analysis job</a:t>
            </a:r>
          </a:p>
          <a:p>
            <a:r>
              <a:rPr lang="en-US" sz="800" dirty="0"/>
              <a:t>	</a:t>
            </a:r>
            <a:r>
              <a:rPr lang="en-US" sz="800" dirty="0" smtClean="0"/>
              <a:t>input/output </a:t>
            </a:r>
            <a:r>
              <a:rPr lang="en-US" sz="800" dirty="0" err="1" smtClean="0"/>
              <a:t>dir</a:t>
            </a:r>
            <a:endParaRPr lang="en-US" sz="800" dirty="0" smtClean="0"/>
          </a:p>
          <a:p>
            <a:r>
              <a:rPr lang="en-US" sz="800" dirty="0"/>
              <a:t>	</a:t>
            </a:r>
            <a:r>
              <a:rPr lang="en-US" sz="800" dirty="0" smtClean="0"/>
              <a:t>input/output files</a:t>
            </a:r>
          </a:p>
          <a:p>
            <a:r>
              <a:rPr lang="en-US" sz="800" dirty="0"/>
              <a:t>	</a:t>
            </a:r>
            <a:r>
              <a:rPr lang="en-US" sz="800" dirty="0" smtClean="0"/>
              <a:t>parameters</a:t>
            </a:r>
          </a:p>
          <a:p>
            <a:r>
              <a:rPr lang="en-US" sz="800" dirty="0"/>
              <a:t>	</a:t>
            </a:r>
            <a:r>
              <a:rPr lang="en-US" sz="800" dirty="0" smtClean="0"/>
              <a:t>actual command strings</a:t>
            </a:r>
          </a:p>
          <a:p>
            <a:r>
              <a:rPr lang="en-US" sz="800" dirty="0" smtClean="0"/>
              <a:t>	runtime,  </a:t>
            </a:r>
            <a:r>
              <a:rPr lang="en-US" sz="800" dirty="0" err="1" smtClean="0"/>
              <a:t>slurm</a:t>
            </a:r>
            <a:r>
              <a:rPr lang="en-US" sz="800" dirty="0" smtClean="0"/>
              <a:t> details (if any)</a:t>
            </a:r>
          </a:p>
          <a:p>
            <a:r>
              <a:rPr lang="en-US" sz="800" dirty="0" smtClean="0"/>
              <a:t>Runs in </a:t>
            </a:r>
            <a:r>
              <a:rPr lang="en-US" sz="800" dirty="0" err="1" smtClean="0"/>
              <a:t>tmp</a:t>
            </a:r>
            <a:r>
              <a:rPr lang="en-US" sz="800" dirty="0" smtClean="0"/>
              <a:t> space</a:t>
            </a:r>
          </a:p>
          <a:p>
            <a:r>
              <a:rPr lang="en-US" sz="800" dirty="0" smtClean="0"/>
              <a:t>Checks binaries, input files</a:t>
            </a:r>
          </a:p>
          <a:p>
            <a:r>
              <a:rPr lang="en-US" sz="800" dirty="0" smtClean="0"/>
              <a:t>Checks expected output</a:t>
            </a:r>
          </a:p>
          <a:p>
            <a:r>
              <a:rPr lang="en-US" sz="800" dirty="0" smtClean="0"/>
              <a:t>Checks directory space, permissions</a:t>
            </a:r>
          </a:p>
          <a:p>
            <a:endParaRPr lang="en-US" sz="1100" dirty="0" smtClean="0"/>
          </a:p>
          <a:p>
            <a:r>
              <a:rPr lang="en-US" sz="1100" dirty="0"/>
              <a:t>	</a:t>
            </a:r>
            <a:endParaRPr lang="en-US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81758" y="4056211"/>
            <a:ext cx="2044722" cy="66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script to run them all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99940" y="3970225"/>
            <a:ext cx="2313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Runs all analysis modules</a:t>
            </a:r>
          </a:p>
          <a:p>
            <a:endParaRPr lang="en-US" sz="900" dirty="0" smtClean="0"/>
          </a:p>
          <a:p>
            <a:r>
              <a:rPr lang="en-US" sz="900" dirty="0" smtClean="0"/>
              <a:t>Can: </a:t>
            </a:r>
          </a:p>
          <a:p>
            <a:r>
              <a:rPr lang="en-US" sz="900" dirty="0"/>
              <a:t>	R</a:t>
            </a:r>
            <a:r>
              <a:rPr lang="en-US" sz="900" dirty="0" smtClean="0"/>
              <a:t>un locally, serially</a:t>
            </a:r>
          </a:p>
          <a:p>
            <a:r>
              <a:rPr lang="en-US" sz="900" dirty="0" smtClean="0"/>
              <a:t>	Register in a </a:t>
            </a:r>
            <a:r>
              <a:rPr lang="en-US" sz="900" dirty="0" err="1" smtClean="0"/>
              <a:t>db</a:t>
            </a:r>
            <a:r>
              <a:rPr lang="en-US" sz="900" dirty="0" smtClean="0"/>
              <a:t> to be run later</a:t>
            </a:r>
          </a:p>
          <a:p>
            <a:r>
              <a:rPr lang="en-US" sz="900" dirty="0" smtClean="0"/>
              <a:t>	Retrieve from a </a:t>
            </a:r>
            <a:r>
              <a:rPr lang="en-US" sz="900" dirty="0" err="1" smtClean="0"/>
              <a:t>db</a:t>
            </a:r>
            <a:r>
              <a:rPr lang="en-US" sz="900" dirty="0" smtClean="0"/>
              <a:t> and run locally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Submit to </a:t>
            </a:r>
            <a:r>
              <a:rPr lang="en-US" sz="900" dirty="0" err="1" smtClean="0"/>
              <a:t>slurm</a:t>
            </a:r>
            <a:endParaRPr lang="en-US" sz="900" dirty="0" smtClean="0"/>
          </a:p>
          <a:p>
            <a:r>
              <a:rPr lang="en-US" sz="900" dirty="0"/>
              <a:t>	</a:t>
            </a:r>
            <a:r>
              <a:rPr lang="en-US" sz="900" dirty="0" smtClean="0"/>
              <a:t>Check progress of </a:t>
            </a:r>
            <a:r>
              <a:rPr lang="en-US" sz="900" dirty="0" err="1" smtClean="0"/>
              <a:t>slurm</a:t>
            </a:r>
            <a:r>
              <a:rPr lang="en-US" sz="900" dirty="0" smtClean="0"/>
              <a:t> jobs</a:t>
            </a:r>
            <a:r>
              <a:rPr lang="en-US" sz="900" dirty="0"/>
              <a:t>	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99940" y="1228800"/>
            <a:ext cx="231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The </a:t>
            </a:r>
            <a:r>
              <a:rPr lang="en-US" sz="900" dirty="0" err="1" smtClean="0"/>
              <a:t>nitty</a:t>
            </a:r>
            <a:r>
              <a:rPr lang="en-US" sz="900" dirty="0" smtClean="0"/>
              <a:t> gritty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2005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43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Church and State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4662" y="1946049"/>
            <a:ext cx="1297934" cy="813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FastQC.py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1854" y="3522764"/>
            <a:ext cx="1383550" cy="813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Analysis.py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638" y="5204836"/>
            <a:ext cx="2011982" cy="813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AnalysisRunner.py</a:t>
            </a:r>
            <a:endParaRPr lang="en-US" dirty="0" smtClean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463629" y="4336093"/>
            <a:ext cx="0" cy="868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4" idx="0"/>
          </p:cNvCxnSpPr>
          <p:nvPr/>
        </p:nvCxnSpPr>
        <p:spPr>
          <a:xfrm>
            <a:off x="1463629" y="2759378"/>
            <a:ext cx="0" cy="763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88487" y="3734815"/>
            <a:ext cx="2426630" cy="904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AnalysisDBFactory.py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53991" y="1769346"/>
            <a:ext cx="28539" cy="453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81557" y="1857536"/>
            <a:ext cx="28539" cy="453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88823" y="2897508"/>
            <a:ext cx="2426630" cy="904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WebDisplay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260170" y="4055867"/>
            <a:ext cx="2426630" cy="904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WebSubmission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50107" y="1199419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786590" y="1206553"/>
            <a:ext cx="10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60170" y="1280474"/>
            <a:ext cx="25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Web/External submission</a:t>
            </a:r>
          </a:p>
        </p:txBody>
      </p:sp>
    </p:spTree>
    <p:extLst>
      <p:ext uri="{BB962C8B-B14F-4D97-AF65-F5344CB8AC3E}">
        <p14:creationId xmlns:p14="http://schemas.microsoft.com/office/powerpoint/2010/main" val="178813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Commands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9371" y="1562448"/>
            <a:ext cx="8137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/>
                <a:cs typeface="Courier New"/>
              </a:rPr>
              <a:t>run_analysis.py</a:t>
            </a:r>
            <a:r>
              <a:rPr lang="en-US" sz="1200" dirty="0" smtClean="0">
                <a:latin typeface="Courier New"/>
                <a:cs typeface="Courier New"/>
              </a:rPr>
              <a:t> --analysis </a:t>
            </a:r>
            <a:r>
              <a:rPr lang="en-US" sz="1200" dirty="0" err="1" smtClean="0">
                <a:latin typeface="Courier New"/>
                <a:cs typeface="Courier New"/>
              </a:rPr>
              <a:t>FastQC</a:t>
            </a:r>
            <a:r>
              <a:rPr lang="en-US" sz="1200" dirty="0" smtClean="0">
                <a:latin typeface="Courier New"/>
                <a:cs typeface="Courier New"/>
              </a:rPr>
              <a:t> –</a:t>
            </a:r>
            <a:r>
              <a:rPr lang="en-US" sz="1200" dirty="0" err="1" smtClean="0">
                <a:latin typeface="Courier New"/>
                <a:cs typeface="Courier New"/>
              </a:rPr>
              <a:t>input_files</a:t>
            </a: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pogfile.fq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9371" y="2707829"/>
            <a:ext cx="8137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/>
                <a:cs typeface="Courier New"/>
              </a:rPr>
              <a:t>run_analysis.py</a:t>
            </a:r>
            <a:r>
              <a:rPr lang="en-US" sz="1200" dirty="0" smtClean="0">
                <a:latin typeface="Courier New"/>
                <a:cs typeface="Courier New"/>
              </a:rPr>
              <a:t> --analysis </a:t>
            </a:r>
            <a:r>
              <a:rPr lang="en-US" sz="1200" dirty="0" err="1" smtClean="0">
                <a:latin typeface="Courier New"/>
                <a:cs typeface="Courier New"/>
              </a:rPr>
              <a:t>FastQC</a:t>
            </a:r>
            <a:r>
              <a:rPr lang="en-US" sz="1200" dirty="0" smtClean="0">
                <a:latin typeface="Courier New"/>
                <a:cs typeface="Courier New"/>
              </a:rPr>
              <a:t> –</a:t>
            </a:r>
            <a:r>
              <a:rPr lang="en-US" sz="1200" dirty="0" err="1" smtClean="0">
                <a:latin typeface="Courier New"/>
                <a:cs typeface="Courier New"/>
              </a:rPr>
              <a:t>input_files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pogfile.fq</a:t>
            </a:r>
            <a:r>
              <a:rPr lang="en-US" sz="1200" dirty="0" smtClean="0">
                <a:latin typeface="Courier New"/>
                <a:cs typeface="Courier New"/>
              </a:rPr>
              <a:t>  -R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371" y="4050393"/>
            <a:ext cx="8137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/>
                <a:cs typeface="Courier New"/>
              </a:rPr>
              <a:t>run_analysis.py</a:t>
            </a:r>
            <a:r>
              <a:rPr lang="en-US" sz="1200" dirty="0" smtClean="0">
                <a:latin typeface="Courier New"/>
                <a:cs typeface="Courier New"/>
              </a:rPr>
              <a:t> --</a:t>
            </a:r>
            <a:r>
              <a:rPr lang="en-US" sz="1200" dirty="0" err="1" smtClean="0">
                <a:latin typeface="Courier New"/>
                <a:cs typeface="Courier New"/>
              </a:rPr>
              <a:t>jobid</a:t>
            </a:r>
            <a:r>
              <a:rPr lang="en-US" sz="1200" dirty="0" smtClean="0">
                <a:latin typeface="Courier New"/>
                <a:cs typeface="Courier New"/>
              </a:rPr>
              <a:t> 12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371" y="5274943"/>
            <a:ext cx="8137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/>
                <a:cs typeface="Courier New"/>
              </a:rPr>
              <a:t>run_analysis.py</a:t>
            </a:r>
            <a:r>
              <a:rPr lang="en-US" sz="1200" dirty="0" smtClean="0">
                <a:latin typeface="Courier New"/>
                <a:cs typeface="Courier New"/>
              </a:rPr>
              <a:t> –launch 2 –analysis Bowtie2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1379" y="1969110"/>
            <a:ext cx="561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Runs </a:t>
            </a:r>
            <a:r>
              <a:rPr lang="en-US" dirty="0" err="1" smtClean="0"/>
              <a:t>FastQC</a:t>
            </a:r>
            <a:r>
              <a:rPr lang="en-US" dirty="0" smtClean="0"/>
              <a:t> on </a:t>
            </a:r>
            <a:r>
              <a:rPr lang="en-US" dirty="0" err="1" smtClean="0"/>
              <a:t>pogfile.fq</a:t>
            </a:r>
            <a:r>
              <a:rPr lang="en-US" dirty="0" smtClean="0"/>
              <a:t>.  Puts output in default location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1379" y="3286673"/>
            <a:ext cx="299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 </a:t>
            </a:r>
            <a:r>
              <a:rPr lang="en-US" dirty="0" err="1" smtClean="0"/>
              <a:t>FastQC</a:t>
            </a:r>
            <a:r>
              <a:rPr lang="en-US" dirty="0" smtClean="0"/>
              <a:t> job in the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65298" y="4524585"/>
            <a:ext cx="463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Fetches job id 12 from the </a:t>
            </a:r>
            <a:r>
              <a:rPr lang="en-US" dirty="0" err="1" smtClean="0"/>
              <a:t>db</a:t>
            </a:r>
            <a:r>
              <a:rPr lang="en-US" dirty="0" smtClean="0"/>
              <a:t> and runs it locally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65298" y="5824295"/>
            <a:ext cx="647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Fetches the next 2 Bowtie2 jobs from the </a:t>
            </a:r>
            <a:r>
              <a:rPr lang="en-US" dirty="0" err="1" smtClean="0"/>
              <a:t>db</a:t>
            </a:r>
            <a:r>
              <a:rPr lang="en-US" dirty="0" smtClean="0"/>
              <a:t> and runs them serially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7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6817"/>
          </a:xfrm>
        </p:spPr>
        <p:txBody>
          <a:bodyPr/>
          <a:lstStyle/>
          <a:p>
            <a:r>
              <a:rPr lang="en-US" dirty="0" smtClean="0"/>
              <a:t>Watching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9371" y="1562448"/>
            <a:ext cx="8137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/>
                <a:cs typeface="Courier New"/>
              </a:rPr>
              <a:t>AnalysisDBWatcher.py</a:t>
            </a:r>
            <a:r>
              <a:rPr lang="en-US" sz="1200" dirty="0" smtClean="0">
                <a:latin typeface="Courier New"/>
                <a:cs typeface="Courier New"/>
              </a:rPr>
              <a:t>  -s 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1379" y="1969110"/>
            <a:ext cx="291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Summary of all jobs in the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318" y="2758827"/>
            <a:ext cx="6187286" cy="3693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[mclamp@sandy2 </a:t>
            </a:r>
            <a:r>
              <a:rPr lang="en-US" sz="1200" dirty="0" err="1" smtClean="0">
                <a:latin typeface="Courier New"/>
                <a:cs typeface="Courier New"/>
              </a:rPr>
              <a:t>PogPipe</a:t>
            </a:r>
            <a:r>
              <a:rPr lang="en-US" sz="1200" dirty="0" smtClean="0">
                <a:latin typeface="Courier New"/>
                <a:cs typeface="Courier New"/>
              </a:rPr>
              <a:t>]$ python </a:t>
            </a:r>
            <a:r>
              <a:rPr lang="en-US" sz="1200" dirty="0" err="1" smtClean="0">
                <a:latin typeface="Courier New"/>
                <a:cs typeface="Courier New"/>
              </a:rPr>
              <a:t>datamodel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latin typeface="Courier New"/>
                <a:cs typeface="Courier New"/>
              </a:rPr>
              <a:t>AnalysisDBWatcher.py</a:t>
            </a:r>
            <a:r>
              <a:rPr lang="en-US" sz="1200" dirty="0" smtClean="0">
                <a:latin typeface="Courier New"/>
                <a:cs typeface="Courier New"/>
              </a:rPr>
              <a:t> –s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Status at 2014-05-30 09:05:24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          Analysis               Status Count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      Bowtie2    ANALYSIS_FINISHED     7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           Bowtie2               FAILED     6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           Bowtie2                  NEW  3713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           Bowtie2              RUNNING     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9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Watching (2)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7656" y="2623614"/>
            <a:ext cx="6960561" cy="297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/>
                <a:cs typeface="Courier New"/>
              </a:rPr>
              <a:t>Bowtie2 Analysis entries at 2014-05-30 09:05:01</a:t>
            </a:r>
          </a:p>
          <a:p>
            <a:endParaRPr lang="en-US" sz="1100" dirty="0" smtClean="0">
              <a:latin typeface="Courier New"/>
              <a:cs typeface="Courier New"/>
            </a:endParaRPr>
          </a:p>
          <a:p>
            <a:r>
              <a:rPr lang="en-US" sz="1100" dirty="0" smtClean="0">
                <a:latin typeface="Courier New"/>
                <a:cs typeface="Courier New"/>
              </a:rPr>
              <a:t>        ID                 Name        </a:t>
            </a:r>
            <a:r>
              <a:rPr lang="en-US" sz="1100" dirty="0" err="1" smtClean="0">
                <a:latin typeface="Courier New"/>
                <a:cs typeface="Courier New"/>
              </a:rPr>
              <a:t>CurrentStatus</a:t>
            </a:r>
            <a:r>
              <a:rPr lang="en-US" sz="1100" dirty="0" smtClean="0">
                <a:latin typeface="Courier New"/>
                <a:cs typeface="Courier New"/>
              </a:rPr>
              <a:t>               </a:t>
            </a:r>
            <a:r>
              <a:rPr lang="en-US" sz="1100" dirty="0" err="1" smtClean="0">
                <a:latin typeface="Courier New"/>
                <a:cs typeface="Courier New"/>
              </a:rPr>
              <a:t>DateCreated</a:t>
            </a:r>
            <a:endParaRPr lang="en-US" sz="1100" dirty="0" smtClean="0">
              <a:latin typeface="Courier New"/>
              <a:cs typeface="Courier New"/>
            </a:endParaRPr>
          </a:p>
          <a:p>
            <a:r>
              <a:rPr lang="en-US" sz="1100" dirty="0" smtClean="0">
                <a:latin typeface="Courier New"/>
                <a:cs typeface="Courier New"/>
              </a:rPr>
              <a:t>      3727              Bowtie2    ANALYSIS_FINISHED       2014-05-29 15:05:21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   3726              Bowtie2    ANALYSIS_FINISHED       2014-05-29 15:05:11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   3725              Bowtie2              RUNNING       2014-05-29 14:05:02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   3722              Bowtie2               FAILED       2014-05-29 13:05:41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   3724              Bowtie2    ANALYSIS_FINISHED       2014-05-29 13:05:32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   3721              Bowtie2               FAILED       2014-05-29 13:05:14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   3723              Bowtie2               FAILED       2014-05-29 13:05:10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     70              Bowtie2                  NEW       2014-05-25 16:05:59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     71              Bowtie2                  NEW       2014-05-25 16:05:59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     72              Bowtie2                  NEW       2014-05-25 16:05:59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     73              Bowtie2                  NEW       2014-05-25 16:05:59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    324              Bowtie2                  NEW       2014-05-25 16:05:59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    325              Bowtie2                  NEW       2014-05-25 16:05:59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    326              Bowtie2                  NEW       2014-05-25 16:05:59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9371" y="1205724"/>
            <a:ext cx="8137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/>
                <a:cs typeface="Courier New"/>
              </a:rPr>
              <a:t>AnalysisDBWatcher.py</a:t>
            </a:r>
            <a:r>
              <a:rPr lang="en-US" sz="1200" dirty="0" smtClean="0">
                <a:latin typeface="Courier New"/>
                <a:cs typeface="Courier New"/>
              </a:rPr>
              <a:t>  -a Bowtie2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1379" y="1612386"/>
            <a:ext cx="280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list of all Bowtie2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0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5151" y="1742237"/>
            <a:ext cx="7370136" cy="4985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 New"/>
                <a:cs typeface="Courier New"/>
              </a:rPr>
              <a:t>id                   7                   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name                 Bowtie2             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owner                None                </a:t>
            </a:r>
          </a:p>
          <a:p>
            <a:r>
              <a:rPr lang="en-US" sz="600" dirty="0" err="1" smtClean="0">
                <a:latin typeface="Courier New"/>
                <a:cs typeface="Courier New"/>
              </a:rPr>
              <a:t>owner_email</a:t>
            </a:r>
            <a:r>
              <a:rPr lang="en-US" sz="600" dirty="0" smtClean="0">
                <a:latin typeface="Courier New"/>
                <a:cs typeface="Courier New"/>
              </a:rPr>
              <a:t>          None                </a:t>
            </a:r>
          </a:p>
          <a:p>
            <a:r>
              <a:rPr lang="en-US" sz="600" dirty="0" err="1" smtClean="0">
                <a:latin typeface="Courier New"/>
                <a:cs typeface="Courier New"/>
              </a:rPr>
              <a:t>current_status</a:t>
            </a:r>
            <a:r>
              <a:rPr lang="en-US" sz="600" dirty="0" smtClean="0">
                <a:latin typeface="Courier New"/>
                <a:cs typeface="Courier New"/>
              </a:rPr>
              <a:t>       ANALYSIS_FINISHED   </a:t>
            </a:r>
          </a:p>
          <a:p>
            <a:r>
              <a:rPr lang="en-US" sz="600" dirty="0" err="1" smtClean="0">
                <a:latin typeface="Courier New"/>
                <a:cs typeface="Courier New"/>
              </a:rPr>
              <a:t>output_status</a:t>
            </a:r>
            <a:r>
              <a:rPr lang="en-US" sz="600" dirty="0" smtClean="0">
                <a:latin typeface="Courier New"/>
                <a:cs typeface="Courier New"/>
              </a:rPr>
              <a:t>        None                </a:t>
            </a:r>
          </a:p>
          <a:p>
            <a:r>
              <a:rPr lang="en-US" sz="600" dirty="0" err="1" smtClean="0">
                <a:latin typeface="Courier New"/>
                <a:cs typeface="Courier New"/>
              </a:rPr>
              <a:t>runtype</a:t>
            </a:r>
            <a:r>
              <a:rPr lang="en-US" sz="600" dirty="0" smtClean="0">
                <a:latin typeface="Courier New"/>
                <a:cs typeface="Courier New"/>
              </a:rPr>
              <a:t>              local               </a:t>
            </a:r>
          </a:p>
          <a:p>
            <a:r>
              <a:rPr lang="en-US" sz="600" dirty="0" err="1" smtClean="0">
                <a:latin typeface="Courier New"/>
                <a:cs typeface="Courier New"/>
              </a:rPr>
              <a:t>param</a:t>
            </a:r>
            <a:r>
              <a:rPr lang="en-US" sz="600" dirty="0" smtClean="0">
                <a:latin typeface="Courier New"/>
                <a:cs typeface="Courier New"/>
              </a:rPr>
              <a:t>                -x </a:t>
            </a:r>
            <a:r>
              <a:rPr lang="en-US" sz="600" dirty="0" err="1" smtClean="0">
                <a:latin typeface="Courier New"/>
                <a:cs typeface="Courier New"/>
              </a:rPr>
              <a:t>testdata</a:t>
            </a:r>
            <a:r>
              <a:rPr lang="en-US" sz="600" dirty="0" smtClean="0">
                <a:latin typeface="Courier New"/>
                <a:cs typeface="Courier New"/>
              </a:rPr>
              <a:t>/databases/Arabidopsis_TAIR.9.171 -p 20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queue                </a:t>
            </a:r>
            <a:r>
              <a:rPr lang="en-US" sz="600" dirty="0" err="1" smtClean="0">
                <a:latin typeface="Courier New"/>
                <a:cs typeface="Courier New"/>
              </a:rPr>
              <a:t>informatics_dev</a:t>
            </a:r>
            <a:r>
              <a:rPr lang="en-US" sz="600" dirty="0" smtClean="0">
                <a:latin typeface="Courier New"/>
                <a:cs typeface="Courier New"/>
              </a:rPr>
              <a:t>     </a:t>
            </a:r>
          </a:p>
          <a:p>
            <a:r>
              <a:rPr lang="en-US" sz="600" dirty="0" err="1" smtClean="0">
                <a:latin typeface="Courier New"/>
                <a:cs typeface="Courier New"/>
              </a:rPr>
              <a:t>slurmid</a:t>
            </a:r>
            <a:r>
              <a:rPr lang="en-US" sz="600" dirty="0" smtClean="0">
                <a:latin typeface="Courier New"/>
                <a:cs typeface="Courier New"/>
              </a:rPr>
              <a:t>              -1                  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cores                1                   </a:t>
            </a:r>
          </a:p>
          <a:p>
            <a:r>
              <a:rPr lang="en-US" sz="600" dirty="0" err="1" smtClean="0">
                <a:latin typeface="Courier New"/>
                <a:cs typeface="Courier New"/>
              </a:rPr>
              <a:t>mempercore</a:t>
            </a:r>
            <a:r>
              <a:rPr lang="en-US" sz="600" dirty="0" smtClean="0">
                <a:latin typeface="Courier New"/>
                <a:cs typeface="Courier New"/>
              </a:rPr>
              <a:t>           1024                </a:t>
            </a:r>
          </a:p>
          <a:p>
            <a:r>
              <a:rPr lang="en-US" sz="600" dirty="0" err="1" smtClean="0">
                <a:latin typeface="Courier New"/>
                <a:cs typeface="Courier New"/>
              </a:rPr>
              <a:t>output_status</a:t>
            </a:r>
            <a:r>
              <a:rPr lang="en-US" sz="600" dirty="0" smtClean="0">
                <a:latin typeface="Courier New"/>
                <a:cs typeface="Courier New"/>
              </a:rPr>
              <a:t>        None                </a:t>
            </a:r>
          </a:p>
          <a:p>
            <a:r>
              <a:rPr lang="en-US" sz="600" dirty="0" err="1" smtClean="0">
                <a:latin typeface="Courier New"/>
                <a:cs typeface="Courier New"/>
              </a:rPr>
              <a:t>input_dir</a:t>
            </a:r>
            <a:r>
              <a:rPr lang="en-US" sz="600" dirty="0" smtClean="0">
                <a:latin typeface="Courier New"/>
                <a:cs typeface="Courier New"/>
              </a:rPr>
              <a:t>            None                </a:t>
            </a:r>
          </a:p>
          <a:p>
            <a:r>
              <a:rPr lang="en-US" sz="600" dirty="0" err="1" smtClean="0">
                <a:latin typeface="Courier New"/>
                <a:cs typeface="Courier New"/>
              </a:rPr>
              <a:t>working_dir</a:t>
            </a:r>
            <a:r>
              <a:rPr lang="en-US" sz="600" dirty="0" smtClean="0">
                <a:latin typeface="Courier New"/>
                <a:cs typeface="Courier New"/>
              </a:rPr>
              <a:t>          /scratch/           </a:t>
            </a:r>
          </a:p>
          <a:p>
            <a:r>
              <a:rPr lang="en-US" sz="600" dirty="0" err="1" smtClean="0">
                <a:latin typeface="Courier New"/>
                <a:cs typeface="Courier New"/>
              </a:rPr>
              <a:t>output_dir</a:t>
            </a:r>
            <a:r>
              <a:rPr lang="en-US" sz="600" dirty="0" smtClean="0">
                <a:latin typeface="Courier New"/>
                <a:cs typeface="Courier New"/>
              </a:rPr>
              <a:t>           /n/regal/informatics/</a:t>
            </a:r>
            <a:r>
              <a:rPr lang="en-US" sz="600" dirty="0" err="1" smtClean="0">
                <a:latin typeface="Courier New"/>
                <a:cs typeface="Courier New"/>
              </a:rPr>
              <a:t>testout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</a:p>
          <a:p>
            <a:endParaRPr lang="en-US" sz="600" dirty="0" smtClean="0">
              <a:latin typeface="Courier New"/>
              <a:cs typeface="Courier New"/>
            </a:endParaRPr>
          </a:p>
          <a:p>
            <a:r>
              <a:rPr lang="en-US" sz="600" dirty="0" smtClean="0">
                <a:latin typeface="Courier New"/>
                <a:cs typeface="Courier New"/>
              </a:rPr>
              <a:t>   -  Input Files: 1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       - </a:t>
            </a:r>
            <a:r>
              <a:rPr lang="en-US" sz="600" dirty="0" err="1" smtClean="0">
                <a:latin typeface="Courier New"/>
                <a:cs typeface="Courier New"/>
              </a:rPr>
              <a:t>testdata</a:t>
            </a:r>
            <a:r>
              <a:rPr lang="en-US" sz="600" dirty="0" smtClean="0">
                <a:latin typeface="Courier New"/>
                <a:cs typeface="Courier New"/>
              </a:rPr>
              <a:t>/sample_3.fq.gz</a:t>
            </a:r>
          </a:p>
          <a:p>
            <a:endParaRPr lang="en-US" sz="600" dirty="0" smtClean="0">
              <a:latin typeface="Courier New"/>
              <a:cs typeface="Courier New"/>
            </a:endParaRPr>
          </a:p>
          <a:p>
            <a:r>
              <a:rPr lang="en-US" sz="600" dirty="0" smtClean="0">
                <a:latin typeface="Courier New"/>
                <a:cs typeface="Courier New"/>
              </a:rPr>
              <a:t>   -  Input types: 1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       - None</a:t>
            </a:r>
          </a:p>
          <a:p>
            <a:endParaRPr lang="en-US" sz="600" dirty="0" smtClean="0">
              <a:latin typeface="Courier New"/>
              <a:cs typeface="Courier New"/>
            </a:endParaRPr>
          </a:p>
          <a:p>
            <a:r>
              <a:rPr lang="en-US" sz="600" dirty="0" smtClean="0">
                <a:latin typeface="Courier New"/>
                <a:cs typeface="Courier New"/>
              </a:rPr>
              <a:t>   -  Output files: 2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       - /n/regal/informatics/</a:t>
            </a:r>
            <a:r>
              <a:rPr lang="en-US" sz="600" dirty="0" err="1" smtClean="0">
                <a:latin typeface="Courier New"/>
                <a:cs typeface="Courier New"/>
              </a:rPr>
              <a:t>testout</a:t>
            </a:r>
            <a:r>
              <a:rPr lang="en-US" sz="600" dirty="0" smtClean="0">
                <a:latin typeface="Courier New"/>
                <a:cs typeface="Courier New"/>
              </a:rPr>
              <a:t>/sample_3.bam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       - /n/regal/informatics/</a:t>
            </a:r>
            <a:r>
              <a:rPr lang="en-US" sz="600" dirty="0" err="1" smtClean="0">
                <a:latin typeface="Courier New"/>
                <a:cs typeface="Courier New"/>
              </a:rPr>
              <a:t>testout</a:t>
            </a:r>
            <a:r>
              <a:rPr lang="en-US" sz="600" dirty="0" smtClean="0">
                <a:latin typeface="Courier New"/>
                <a:cs typeface="Courier New"/>
              </a:rPr>
              <a:t>/sample_3.bam.bai</a:t>
            </a:r>
          </a:p>
          <a:p>
            <a:endParaRPr lang="en-US" sz="600" dirty="0" smtClean="0">
              <a:latin typeface="Courier New"/>
              <a:cs typeface="Courier New"/>
            </a:endParaRPr>
          </a:p>
          <a:p>
            <a:r>
              <a:rPr lang="en-US" sz="600" dirty="0" smtClean="0">
                <a:latin typeface="Courier New"/>
                <a:cs typeface="Courier New"/>
              </a:rPr>
              <a:t>   -  Output types: 2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       - None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       - None</a:t>
            </a:r>
          </a:p>
          <a:p>
            <a:endParaRPr lang="en-US" sz="600" dirty="0" smtClean="0">
              <a:latin typeface="Courier New"/>
              <a:cs typeface="Courier New"/>
            </a:endParaRPr>
          </a:p>
          <a:p>
            <a:r>
              <a:rPr lang="en-US" sz="600" dirty="0" smtClean="0">
                <a:latin typeface="Courier New"/>
                <a:cs typeface="Courier New"/>
              </a:rPr>
              <a:t>   -  Expected output files: 2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       - sample_3.bam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       - sample_3.bam.bai</a:t>
            </a:r>
          </a:p>
          <a:p>
            <a:endParaRPr lang="en-US" sz="600" dirty="0" smtClean="0">
              <a:latin typeface="Courier New"/>
              <a:cs typeface="Courier New"/>
            </a:endParaRPr>
          </a:p>
          <a:p>
            <a:r>
              <a:rPr lang="en-US" sz="600" dirty="0" smtClean="0">
                <a:latin typeface="Courier New"/>
                <a:cs typeface="Courier New"/>
              </a:rPr>
              <a:t>   -  Commands: 3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       - Command  </a:t>
            </a:r>
            <a:r>
              <a:rPr lang="en-US" sz="600" dirty="0" err="1" smtClean="0">
                <a:latin typeface="Courier New"/>
                <a:cs typeface="Courier New"/>
              </a:rPr>
              <a:t>gunzip</a:t>
            </a:r>
            <a:r>
              <a:rPr lang="en-US" sz="600" dirty="0" smtClean="0">
                <a:latin typeface="Courier New"/>
                <a:cs typeface="Courier New"/>
              </a:rPr>
              <a:t> -c </a:t>
            </a:r>
            <a:r>
              <a:rPr lang="en-US" sz="600" dirty="0" err="1" smtClean="0">
                <a:latin typeface="Courier New"/>
                <a:cs typeface="Courier New"/>
              </a:rPr>
              <a:t>testdata</a:t>
            </a:r>
            <a:r>
              <a:rPr lang="en-US" sz="600" dirty="0" smtClean="0">
                <a:latin typeface="Courier New"/>
                <a:cs typeface="Courier New"/>
              </a:rPr>
              <a:t>/sample_3.fq.gz &gt; /scratch//sample_3.fq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       - Command  /n/</a:t>
            </a:r>
            <a:r>
              <a:rPr lang="en-US" sz="600" dirty="0" err="1" smtClean="0">
                <a:latin typeface="Courier New"/>
                <a:cs typeface="Courier New"/>
              </a:rPr>
              <a:t>home_rc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  <a:r>
              <a:rPr lang="en-US" sz="600" dirty="0" err="1" smtClean="0">
                <a:latin typeface="Courier New"/>
                <a:cs typeface="Courier New"/>
              </a:rPr>
              <a:t>mclamp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  <a:r>
              <a:rPr lang="en-US" sz="600" dirty="0" err="1" smtClean="0">
                <a:latin typeface="Courier New"/>
                <a:cs typeface="Courier New"/>
              </a:rPr>
              <a:t>git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  <a:r>
              <a:rPr lang="en-US" sz="600" dirty="0" err="1" smtClean="0">
                <a:latin typeface="Courier New"/>
                <a:cs typeface="Courier New"/>
              </a:rPr>
              <a:t>bitbucket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  <a:r>
              <a:rPr lang="en-US" sz="600" dirty="0" err="1" smtClean="0">
                <a:latin typeface="Courier New"/>
                <a:cs typeface="Courier New"/>
              </a:rPr>
              <a:t>PogPipe</a:t>
            </a:r>
            <a:r>
              <a:rPr lang="en-US" sz="600" dirty="0" smtClean="0">
                <a:latin typeface="Courier New"/>
                <a:cs typeface="Courier New"/>
              </a:rPr>
              <a:t>/tools/centos6/bowtie2-2.2.2/bowtie2 -x </a:t>
            </a:r>
            <a:r>
              <a:rPr lang="en-US" sz="600" dirty="0" err="1" smtClean="0">
                <a:latin typeface="Courier New"/>
                <a:cs typeface="Courier New"/>
              </a:rPr>
              <a:t>testdata</a:t>
            </a:r>
            <a:r>
              <a:rPr lang="en-US" sz="600" dirty="0" smtClean="0">
                <a:latin typeface="Courier New"/>
                <a:cs typeface="Courier New"/>
              </a:rPr>
              <a:t>/databases/Arabidopsis_TAIR.9.171 -p 20 /scratch//sample_3.fq | /n/</a:t>
            </a:r>
            <a:r>
              <a:rPr lang="en-US" sz="600" dirty="0" err="1" smtClean="0">
                <a:latin typeface="Courier New"/>
                <a:cs typeface="Courier New"/>
              </a:rPr>
              <a:t>home_rc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  <a:r>
              <a:rPr lang="en-US" sz="600" dirty="0" err="1" smtClean="0">
                <a:latin typeface="Courier New"/>
                <a:cs typeface="Courier New"/>
              </a:rPr>
              <a:t>mclamp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  <a:r>
              <a:rPr lang="en-US" sz="600" dirty="0" err="1" smtClean="0">
                <a:latin typeface="Courier New"/>
                <a:cs typeface="Courier New"/>
              </a:rPr>
              <a:t>git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  <a:r>
              <a:rPr lang="en-US" sz="600" dirty="0" err="1" smtClean="0">
                <a:latin typeface="Courier New"/>
                <a:cs typeface="Courier New"/>
              </a:rPr>
              <a:t>bitbucket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  <a:r>
              <a:rPr lang="en-US" sz="600" dirty="0" err="1" smtClean="0">
                <a:latin typeface="Courier New"/>
                <a:cs typeface="Courier New"/>
              </a:rPr>
              <a:t>PogPipe</a:t>
            </a:r>
            <a:r>
              <a:rPr lang="en-US" sz="600" dirty="0" smtClean="0">
                <a:latin typeface="Courier New"/>
                <a:cs typeface="Courier New"/>
              </a:rPr>
              <a:t>/tools/centos6/s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amtools-0.1.19/</a:t>
            </a:r>
            <a:r>
              <a:rPr lang="en-US" sz="600" dirty="0" err="1" smtClean="0">
                <a:latin typeface="Courier New"/>
                <a:cs typeface="Courier New"/>
              </a:rPr>
              <a:t>samtools</a:t>
            </a:r>
            <a:r>
              <a:rPr lang="en-US" sz="600" dirty="0" smtClean="0">
                <a:latin typeface="Courier New"/>
                <a:cs typeface="Courier New"/>
              </a:rPr>
              <a:t> view -</a:t>
            </a:r>
            <a:r>
              <a:rPr lang="en-US" sz="600" dirty="0" err="1" smtClean="0">
                <a:latin typeface="Courier New"/>
                <a:cs typeface="Courier New"/>
              </a:rPr>
              <a:t>bS</a:t>
            </a:r>
            <a:r>
              <a:rPr lang="en-US" sz="600" dirty="0" smtClean="0">
                <a:latin typeface="Courier New"/>
                <a:cs typeface="Courier New"/>
              </a:rPr>
              <a:t> - | /n/</a:t>
            </a:r>
            <a:r>
              <a:rPr lang="en-US" sz="600" dirty="0" err="1" smtClean="0">
                <a:latin typeface="Courier New"/>
                <a:cs typeface="Courier New"/>
              </a:rPr>
              <a:t>home_rc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  <a:r>
              <a:rPr lang="en-US" sz="600" dirty="0" err="1" smtClean="0">
                <a:latin typeface="Courier New"/>
                <a:cs typeface="Courier New"/>
              </a:rPr>
              <a:t>mclamp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  <a:r>
              <a:rPr lang="en-US" sz="600" dirty="0" err="1" smtClean="0">
                <a:latin typeface="Courier New"/>
                <a:cs typeface="Courier New"/>
              </a:rPr>
              <a:t>git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  <a:r>
              <a:rPr lang="en-US" sz="600" dirty="0" err="1" smtClean="0">
                <a:latin typeface="Courier New"/>
                <a:cs typeface="Courier New"/>
              </a:rPr>
              <a:t>bitbucket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  <a:r>
              <a:rPr lang="en-US" sz="600" dirty="0" err="1" smtClean="0">
                <a:latin typeface="Courier New"/>
                <a:cs typeface="Courier New"/>
              </a:rPr>
              <a:t>PogPipe</a:t>
            </a:r>
            <a:r>
              <a:rPr lang="en-US" sz="600" dirty="0" smtClean="0">
                <a:latin typeface="Courier New"/>
                <a:cs typeface="Courier New"/>
              </a:rPr>
              <a:t>/tools/centos6/samtools-0.1.19/</a:t>
            </a:r>
            <a:r>
              <a:rPr lang="en-US" sz="600" dirty="0" err="1" smtClean="0">
                <a:latin typeface="Courier New"/>
                <a:cs typeface="Courier New"/>
              </a:rPr>
              <a:t>samtools</a:t>
            </a:r>
            <a:r>
              <a:rPr lang="en-US" sz="600" dirty="0" smtClean="0">
                <a:latin typeface="Courier New"/>
                <a:cs typeface="Courier New"/>
              </a:rPr>
              <a:t> sort - /scratch//sample_3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       - Command  /n/</a:t>
            </a:r>
            <a:r>
              <a:rPr lang="en-US" sz="600" dirty="0" err="1" smtClean="0">
                <a:latin typeface="Courier New"/>
                <a:cs typeface="Courier New"/>
              </a:rPr>
              <a:t>home_rc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  <a:r>
              <a:rPr lang="en-US" sz="600" dirty="0" err="1" smtClean="0">
                <a:latin typeface="Courier New"/>
                <a:cs typeface="Courier New"/>
              </a:rPr>
              <a:t>mclamp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  <a:r>
              <a:rPr lang="en-US" sz="600" dirty="0" err="1" smtClean="0">
                <a:latin typeface="Courier New"/>
                <a:cs typeface="Courier New"/>
              </a:rPr>
              <a:t>git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  <a:r>
              <a:rPr lang="en-US" sz="600" dirty="0" err="1" smtClean="0">
                <a:latin typeface="Courier New"/>
                <a:cs typeface="Courier New"/>
              </a:rPr>
              <a:t>bitbucket</a:t>
            </a:r>
            <a:r>
              <a:rPr lang="en-US" sz="600" dirty="0" smtClean="0">
                <a:latin typeface="Courier New"/>
                <a:cs typeface="Courier New"/>
              </a:rPr>
              <a:t>/</a:t>
            </a:r>
            <a:r>
              <a:rPr lang="en-US" sz="600" dirty="0" err="1" smtClean="0">
                <a:latin typeface="Courier New"/>
                <a:cs typeface="Courier New"/>
              </a:rPr>
              <a:t>PogPipe</a:t>
            </a:r>
            <a:r>
              <a:rPr lang="en-US" sz="600" dirty="0" smtClean="0">
                <a:latin typeface="Courier New"/>
                <a:cs typeface="Courier New"/>
              </a:rPr>
              <a:t>/tools/centos6/samtools-0.1.19/</a:t>
            </a:r>
            <a:r>
              <a:rPr lang="en-US" sz="600" dirty="0" err="1" smtClean="0">
                <a:latin typeface="Courier New"/>
                <a:cs typeface="Courier New"/>
              </a:rPr>
              <a:t>samtools</a:t>
            </a:r>
            <a:r>
              <a:rPr lang="en-US" sz="600" dirty="0" smtClean="0">
                <a:latin typeface="Courier New"/>
                <a:cs typeface="Courier New"/>
              </a:rPr>
              <a:t> index /scratch//sample_3.bam</a:t>
            </a:r>
          </a:p>
          <a:p>
            <a:endParaRPr lang="en-US" sz="600" dirty="0" smtClean="0">
              <a:latin typeface="Courier New"/>
              <a:cs typeface="Courier New"/>
            </a:endParaRPr>
          </a:p>
          <a:p>
            <a:r>
              <a:rPr lang="en-US" sz="600" dirty="0" smtClean="0">
                <a:latin typeface="Courier New"/>
                <a:cs typeface="Courier New"/>
              </a:rPr>
              <a:t>   -  Output Strings: 0</a:t>
            </a:r>
          </a:p>
          <a:p>
            <a:endParaRPr lang="en-US" sz="600" dirty="0" smtClean="0">
              <a:latin typeface="Courier New"/>
              <a:cs typeface="Courier New"/>
            </a:endParaRPr>
          </a:p>
          <a:p>
            <a:r>
              <a:rPr lang="en-US" sz="600" dirty="0" smtClean="0">
                <a:latin typeface="Courier New"/>
                <a:cs typeface="Courier New"/>
              </a:rPr>
              <a:t>   -  Summary Data: 7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Summary Data             (55.42%) Percent Aligned Exactly 1 Time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Summary Data                38514      Aligned 0 Times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Summary Data               295855 Percent Aligned &gt;1 Time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Summary Data               415631 Aligned Exactly 1 Time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Summary Data               750000      </a:t>
            </a:r>
            <a:r>
              <a:rPr lang="en-US" sz="600" dirty="0" err="1" smtClean="0">
                <a:latin typeface="Courier New"/>
                <a:cs typeface="Courier New"/>
              </a:rPr>
              <a:t>Number_of_Reads</a:t>
            </a:r>
            <a:endParaRPr lang="en-US" sz="600" dirty="0" smtClean="0">
              <a:latin typeface="Courier New"/>
              <a:cs typeface="Courier New"/>
            </a:endParaRPr>
          </a:p>
          <a:p>
            <a:r>
              <a:rPr lang="en-US" sz="600" dirty="0" smtClean="0">
                <a:latin typeface="Courier New"/>
                <a:cs typeface="Courier New"/>
              </a:rPr>
              <a:t>Summary Data               94.86% Overall Alignment Rate</a:t>
            </a:r>
          </a:p>
          <a:p>
            <a:r>
              <a:rPr lang="en-US" sz="600" dirty="0" smtClean="0">
                <a:latin typeface="Courier New"/>
                <a:cs typeface="Courier New"/>
              </a:rPr>
              <a:t>Summary Data              (5.14%) Percent Aligned 0 Times</a:t>
            </a:r>
          </a:p>
          <a:p>
            <a:endParaRPr lang="en-US" sz="600" dirty="0" smtClean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5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Watching (3)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216" y="970287"/>
            <a:ext cx="4480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urier New"/>
                <a:cs typeface="Courier New"/>
              </a:rPr>
              <a:t>AnalysisDBWatcher.py</a:t>
            </a:r>
            <a:r>
              <a:rPr lang="en-US" sz="1200" dirty="0" smtClean="0">
                <a:latin typeface="Courier New"/>
                <a:cs typeface="Courier New"/>
              </a:rPr>
              <a:t>  -j 7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823" y="1357175"/>
            <a:ext cx="343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details of job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0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940</Words>
  <Application>Microsoft Macintosh PowerPoint</Application>
  <PresentationFormat>On-screen Show (4:3)</PresentationFormat>
  <Paragraphs>165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Aim</vt:lpstr>
      <vt:lpstr>What it will not do</vt:lpstr>
      <vt:lpstr>PogPipe</vt:lpstr>
      <vt:lpstr>Church and State</vt:lpstr>
      <vt:lpstr>Run Commands</vt:lpstr>
      <vt:lpstr>Watching</vt:lpstr>
      <vt:lpstr>Watching (2)</vt:lpstr>
      <vt:lpstr>Watching (3)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Clamp</dc:creator>
  <cp:lastModifiedBy>Michele Clamp</cp:lastModifiedBy>
  <cp:revision>10</cp:revision>
  <dcterms:created xsi:type="dcterms:W3CDTF">2014-05-30T12:44:18Z</dcterms:created>
  <dcterms:modified xsi:type="dcterms:W3CDTF">2014-05-30T18:00:53Z</dcterms:modified>
</cp:coreProperties>
</file>