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03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17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72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51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63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41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00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15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1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76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E9D0-2B62-4606-BBEB-1C22B968E8ED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E61B-CBC1-4E54-93F7-6AAE89B760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65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Autofit/>
          </a:bodyPr>
          <a:lstStyle/>
          <a:p>
            <a:r>
              <a:rPr lang="es-ES" sz="6000" dirty="0" smtClean="0"/>
              <a:t>Servidores web de altas prestaciones en entornos virtualizados</a:t>
            </a:r>
            <a:endParaRPr lang="es-ES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509120"/>
            <a:ext cx="6400800" cy="1752600"/>
          </a:xfrm>
        </p:spPr>
        <p:txBody>
          <a:bodyPr/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Ángel Gómez Martín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agomezm@correo.ugr.es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SWAP - ETSIIT 2017-18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5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587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114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669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486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Virtualización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dirty="0" smtClean="0"/>
              <a:t>Es </a:t>
            </a:r>
            <a:r>
              <a:rPr lang="es-ES" dirty="0"/>
              <a:t>la creación a través de software de una versión virtual de algún recurso tecnológico, como puede ser una plataforma de hardware, un sistema operativo, un dispositivo de almacenamiento u otros recursos de red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</a:t>
            </a:r>
            <a:r>
              <a:rPr lang="es-ES" dirty="0"/>
              <a:t>refiere a la </a:t>
            </a:r>
            <a:r>
              <a:rPr lang="es-ES" dirty="0" smtClean="0"/>
              <a:t>abstracción</a:t>
            </a:r>
            <a:r>
              <a:rPr lang="es-ES" dirty="0"/>
              <a:t> de los recursos de una </a:t>
            </a:r>
            <a:r>
              <a:rPr lang="es-ES" dirty="0" smtClean="0"/>
              <a:t>máquina, </a:t>
            </a:r>
            <a:r>
              <a:rPr lang="es-ES" dirty="0"/>
              <a:t>llamada </a:t>
            </a:r>
            <a:r>
              <a:rPr lang="es-ES" dirty="0" err="1" smtClean="0"/>
              <a:t>hypervisor</a:t>
            </a:r>
            <a:r>
              <a:rPr lang="es-ES" dirty="0"/>
              <a:t> o VMM (Virtual Machine Monitor) que crea una capa de abstracción entre el </a:t>
            </a:r>
            <a:r>
              <a:rPr lang="es-ES" dirty="0" smtClean="0"/>
              <a:t>hardware</a:t>
            </a:r>
            <a:r>
              <a:rPr lang="es-ES" dirty="0"/>
              <a:t> de la máquina física (host) y el </a:t>
            </a:r>
            <a:r>
              <a:rPr lang="es-ES" dirty="0" smtClean="0"/>
              <a:t>SO</a:t>
            </a:r>
            <a:r>
              <a:rPr lang="es-ES" dirty="0"/>
              <a:t> de la </a:t>
            </a:r>
            <a:r>
              <a:rPr lang="es-ES" dirty="0" smtClean="0"/>
              <a:t>VM</a:t>
            </a:r>
            <a:r>
              <a:rPr lang="es-ES" dirty="0"/>
              <a:t> (virtual machine, </a:t>
            </a:r>
            <a:r>
              <a:rPr lang="es-ES" dirty="0" err="1"/>
              <a:t>guest</a:t>
            </a:r>
            <a:r>
              <a:rPr lang="es-ES" dirty="0"/>
              <a:t>), dividiéndose el recurso en uno o más entornos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167024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Hypervisor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Un </a:t>
            </a:r>
            <a:r>
              <a:rPr lang="es-ES" b="1" dirty="0" err="1"/>
              <a:t>hipervisor</a:t>
            </a:r>
            <a:r>
              <a:rPr lang="es-ES" dirty="0"/>
              <a:t> una plataforma que permite aplicar diversas técnicas de control de virtualización para utilizar, al mismo tiempo, diferentes sistemas operativos </a:t>
            </a:r>
            <a:r>
              <a:rPr lang="es-ES" dirty="0" smtClean="0"/>
              <a:t>en </a:t>
            </a:r>
            <a:r>
              <a:rPr lang="es-ES" dirty="0"/>
              <a:t>una misma máquina. Presentan a los sistemas operativos virtualizados </a:t>
            </a:r>
            <a:r>
              <a:rPr lang="es-ES" dirty="0" smtClean="0"/>
              <a:t>una </a:t>
            </a:r>
            <a:r>
              <a:rPr lang="es-ES" dirty="0"/>
              <a:t>plataforma operativa </a:t>
            </a:r>
            <a:r>
              <a:rPr lang="es-ES" dirty="0" smtClean="0"/>
              <a:t>virtual, a </a:t>
            </a:r>
            <a:r>
              <a:rPr lang="es-ES" dirty="0"/>
              <a:t>la vez que ocultan a dicho sistema operativo </a:t>
            </a:r>
            <a:r>
              <a:rPr lang="es-ES" dirty="0" err="1"/>
              <a:t>virtualizado</a:t>
            </a:r>
            <a:r>
              <a:rPr lang="es-ES" dirty="0"/>
              <a:t> las características físicas reales del equipo sobre el que operan.</a:t>
            </a:r>
          </a:p>
        </p:txBody>
      </p:sp>
    </p:spTree>
    <p:extLst>
      <p:ext uri="{BB962C8B-B14F-4D97-AF65-F5344CB8AC3E}">
        <p14:creationId xmlns:p14="http://schemas.microsoft.com/office/powerpoint/2010/main" val="346431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</a:t>
            </a:r>
            <a:r>
              <a:rPr lang="es-ES" dirty="0" err="1" smtClean="0"/>
              <a:t>hipervisores</a:t>
            </a:r>
            <a:endParaRPr lang="es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Tipo 1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Tipo 2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0398"/>
            <a:ext cx="3992008" cy="3390850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70398"/>
            <a:ext cx="3840567" cy="37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5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332656"/>
            <a:ext cx="4040188" cy="639762"/>
          </a:xfrm>
        </p:spPr>
        <p:txBody>
          <a:bodyPr/>
          <a:lstStyle/>
          <a:p>
            <a:pPr algn="ctr"/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395536" y="1124744"/>
            <a:ext cx="4032448" cy="5001419"/>
          </a:xfrm>
        </p:spPr>
        <p:txBody>
          <a:bodyPr>
            <a:normAutofit/>
          </a:bodyPr>
          <a:lstStyle/>
          <a:p>
            <a:pPr algn="just"/>
            <a:r>
              <a:rPr lang="es-ES" sz="1600" b="1" dirty="0"/>
              <a:t>Seguridad:</a:t>
            </a:r>
            <a:r>
              <a:rPr lang="es-ES" sz="1600" dirty="0"/>
              <a:t> cada máquina</a:t>
            </a:r>
            <a:r>
              <a:rPr lang="es-ES" sz="1600" b="1" dirty="0"/>
              <a:t> tiene un acceso </a:t>
            </a:r>
            <a:r>
              <a:rPr lang="es-ES" sz="1600" b="1" dirty="0" smtClean="0"/>
              <a:t>privilegiado</a:t>
            </a:r>
            <a:r>
              <a:rPr lang="es-ES" sz="1600" dirty="0" smtClean="0"/>
              <a:t> independiente.</a:t>
            </a:r>
          </a:p>
          <a:p>
            <a:pPr algn="just"/>
            <a:r>
              <a:rPr lang="es-ES" sz="1600" b="1" dirty="0"/>
              <a:t>Aislamiento:</a:t>
            </a:r>
            <a:r>
              <a:rPr lang="es-ES" sz="1600" dirty="0"/>
              <a:t> las máquinas virtuales son totalmente independientes</a:t>
            </a:r>
            <a:r>
              <a:rPr lang="es-ES" sz="1600" dirty="0" smtClean="0"/>
              <a:t>, entre </a:t>
            </a:r>
            <a:r>
              <a:rPr lang="es-ES" sz="1600" dirty="0"/>
              <a:t>sí y con el </a:t>
            </a:r>
            <a:r>
              <a:rPr lang="es-ES" sz="1600" dirty="0" err="1"/>
              <a:t>hypervisor</a:t>
            </a:r>
            <a:r>
              <a:rPr lang="es-ES" sz="1600" dirty="0" smtClean="0"/>
              <a:t>.</a:t>
            </a:r>
          </a:p>
          <a:p>
            <a:pPr algn="just"/>
            <a:r>
              <a:rPr lang="es-ES" sz="1600" b="1" dirty="0" smtClean="0"/>
              <a:t>Portabilidad </a:t>
            </a:r>
            <a:r>
              <a:rPr lang="es-ES" sz="1600" dirty="0" smtClean="0"/>
              <a:t>y </a:t>
            </a:r>
            <a:r>
              <a:rPr lang="es-ES" sz="1600" b="1" dirty="0" smtClean="0"/>
              <a:t>recuperación:</a:t>
            </a:r>
            <a:r>
              <a:rPr lang="es-ES" sz="1600" dirty="0"/>
              <a:t> </a:t>
            </a:r>
            <a:r>
              <a:rPr lang="es-ES" sz="1600" dirty="0" smtClean="0"/>
              <a:t>gracias a las </a:t>
            </a:r>
            <a:r>
              <a:rPr lang="es-ES" sz="1600" dirty="0" err="1" smtClean="0"/>
              <a:t>snapshots</a:t>
            </a:r>
            <a:r>
              <a:rPr lang="es-ES" sz="1600" dirty="0" smtClean="0"/>
              <a:t>.</a:t>
            </a:r>
          </a:p>
          <a:p>
            <a:pPr algn="just"/>
            <a:r>
              <a:rPr lang="es-ES" sz="1600" b="1" dirty="0" smtClean="0"/>
              <a:t>Flexibilidad: </a:t>
            </a:r>
            <a:r>
              <a:rPr lang="es-ES" sz="1600" dirty="0"/>
              <a:t>podemos crear las máquinas virtuales con las características de CPU, memoria, disco y red que </a:t>
            </a:r>
            <a:r>
              <a:rPr lang="es-ES" sz="1600" dirty="0" smtClean="0"/>
              <a:t>necesitemos.</a:t>
            </a:r>
            <a:endParaRPr lang="es-ES" sz="1600" b="1" dirty="0" smtClean="0"/>
          </a:p>
          <a:p>
            <a:pPr algn="just"/>
            <a:r>
              <a:rPr lang="es-ES" sz="1600" b="1" dirty="0" smtClean="0"/>
              <a:t>Agilidad: </a:t>
            </a:r>
            <a:r>
              <a:rPr lang="es-ES" sz="1600" dirty="0"/>
              <a:t>la creación de una máquina virtual es un proceso muy </a:t>
            </a:r>
            <a:r>
              <a:rPr lang="es-ES" sz="1600" dirty="0" smtClean="0"/>
              <a:t>rápido.</a:t>
            </a:r>
          </a:p>
          <a:p>
            <a:pPr algn="just"/>
            <a:r>
              <a:rPr lang="es-ES" sz="1600" b="1" dirty="0" smtClean="0"/>
              <a:t>Reducción de costes:</a:t>
            </a:r>
            <a:r>
              <a:rPr lang="es-ES" sz="1600" dirty="0" smtClean="0"/>
              <a:t> hardware, mantenimiento, energía, …</a:t>
            </a:r>
            <a:endParaRPr lang="es-ES" sz="1600" b="1" dirty="0" smtClean="0"/>
          </a:p>
          <a:p>
            <a:pPr algn="just"/>
            <a:r>
              <a:rPr lang="es-ES" sz="1600" b="1" dirty="0" smtClean="0"/>
              <a:t>Eficiencia: </a:t>
            </a:r>
            <a:r>
              <a:rPr lang="es-ES" sz="1600" dirty="0" smtClean="0"/>
              <a:t>reduciendo el tiempo de inactividad de los servidores.</a:t>
            </a:r>
          </a:p>
          <a:p>
            <a:pPr algn="just"/>
            <a:r>
              <a:rPr lang="es-ES" sz="1600" b="1" dirty="0" smtClean="0"/>
              <a:t>Administración más sencilla.</a:t>
            </a:r>
            <a:endParaRPr lang="es-ES" sz="1600" b="1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332656"/>
            <a:ext cx="4041775" cy="639762"/>
          </a:xfrm>
        </p:spPr>
        <p:txBody>
          <a:bodyPr/>
          <a:lstStyle/>
          <a:p>
            <a:pPr algn="ctr"/>
            <a:r>
              <a:rPr lang="es-ES" dirty="0" smtClean="0"/>
              <a:t>Inconvenientes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4645025" y="1124744"/>
            <a:ext cx="4041775" cy="5001419"/>
          </a:xfrm>
        </p:spPr>
        <p:txBody>
          <a:bodyPr>
            <a:normAutofit/>
          </a:bodyPr>
          <a:lstStyle/>
          <a:p>
            <a:pPr algn="just"/>
            <a:r>
              <a:rPr lang="es-ES" sz="1600" b="1" dirty="0" smtClean="0"/>
              <a:t>Aumento de los costos iniciales: </a:t>
            </a:r>
            <a:r>
              <a:rPr lang="es-ES" sz="1600" dirty="0" smtClean="0"/>
              <a:t>software, estudios previos, …</a:t>
            </a:r>
          </a:p>
          <a:p>
            <a:pPr algn="just"/>
            <a:r>
              <a:rPr lang="es-ES" sz="1600" b="1" dirty="0" smtClean="0"/>
              <a:t>Entorno virtual:</a:t>
            </a:r>
            <a:r>
              <a:rPr lang="es-ES" sz="1600" dirty="0" smtClean="0"/>
              <a:t> necesidad de aprender a manejarlo. Nuevas herramientas.</a:t>
            </a:r>
          </a:p>
          <a:p>
            <a:pPr algn="just"/>
            <a:r>
              <a:rPr lang="es-ES" sz="1600" b="1" dirty="0" smtClean="0"/>
              <a:t>Menor rendimiento:</a:t>
            </a:r>
            <a:r>
              <a:rPr lang="es-ES" sz="1600" dirty="0" smtClean="0"/>
              <a:t> Debido a que las máquinas no corren directamente sobre el hardware.</a:t>
            </a:r>
          </a:p>
          <a:p>
            <a:pPr algn="just"/>
            <a:r>
              <a:rPr lang="es-ES" sz="1600" b="1" dirty="0" err="1" smtClean="0"/>
              <a:t>Saturamiento</a:t>
            </a:r>
            <a:r>
              <a:rPr lang="es-ES" sz="1600" b="1" dirty="0" smtClean="0"/>
              <a:t>:</a:t>
            </a:r>
            <a:r>
              <a:rPr lang="es-ES" sz="1600" dirty="0" smtClean="0"/>
              <a:t> Un elevado número de VM puede llegar a saturar un servidor.</a:t>
            </a:r>
          </a:p>
          <a:p>
            <a:pPr algn="just"/>
            <a:r>
              <a:rPr lang="es-ES" sz="1600" b="1" dirty="0" smtClean="0"/>
              <a:t>Degradación: </a:t>
            </a:r>
            <a:r>
              <a:rPr lang="es-ES" sz="1600" dirty="0" smtClean="0"/>
              <a:t>en las máquinas virtuales y en el almacenamiento.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0786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</a:t>
            </a:r>
            <a:r>
              <a:rPr lang="es-ES" dirty="0" err="1" smtClean="0"/>
              <a:t>hipervisores</a:t>
            </a:r>
            <a:endParaRPr lang="es-ES" dirty="0"/>
          </a:p>
        </p:txBody>
      </p:sp>
      <p:pic>
        <p:nvPicPr>
          <p:cNvPr id="1026" name="Picture 2" descr="C:\Users\Angel\Dropbox\Universidad\Tercero\Segundo Cuatri\SWAP\trabajo\ppt\Hyper-V-Blog-Cover_qrww7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37" y="1383359"/>
            <a:ext cx="5327394" cy="118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gel\Dropbox\Universidad\Tercero\Segundo Cuatri\SWAP\trabajo\ppt\vmware-esxi_original_origin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254676"/>
            <a:ext cx="3312634" cy="9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gel\Dropbox\Universidad\Tercero\Segundo Cuatri\SWAP\trabajo\ppt\Virtualbo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583671"/>
            <a:ext cx="1757561" cy="175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ngel\Dropbox\Universidad\Tercero\Segundo Cuatri\SWAP\trabajo\ppt\proxm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09120"/>
            <a:ext cx="1880061" cy="188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ngel\Dropbox\Universidad\Tercero\Segundo Cuatri\SWAP\trabajo\ppt\kvm-logo-squar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33315"/>
            <a:ext cx="15240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ngel\Dropbox\Universidad\Tercero\Segundo Cuatri\SWAP\trabajo\ppt\logo-xenserv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3" y="1462040"/>
            <a:ext cx="3136876" cy="119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ngel\Dropbox\Universidad\Tercero\Segundo Cuatri\SWAP\trabajo\ppt\Qemu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28" y="3212975"/>
            <a:ext cx="2983583" cy="94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67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476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458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5900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197</Words>
  <Application>Microsoft Office PowerPoint</Application>
  <PresentationFormat>Presentación en pantalla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Servidores web de altas prestaciones en entornos virtualizados</vt:lpstr>
      <vt:lpstr>Virtualización</vt:lpstr>
      <vt:lpstr>Hypervisor</vt:lpstr>
      <vt:lpstr>Tipos de hipervisores</vt:lpstr>
      <vt:lpstr>Presentación de PowerPoint</vt:lpstr>
      <vt:lpstr>Algunos hipervisores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Servidores web de altas prestaciones en entornos virtualizados</dc:title>
  <dc:creator>Angel</dc:creator>
  <cp:lastModifiedBy>Usuario de Windows</cp:lastModifiedBy>
  <cp:revision>8</cp:revision>
  <dcterms:created xsi:type="dcterms:W3CDTF">2018-05-04T16:00:10Z</dcterms:created>
  <dcterms:modified xsi:type="dcterms:W3CDTF">2018-05-06T20:15:00Z</dcterms:modified>
</cp:coreProperties>
</file>