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8" r:id="rId9"/>
    <p:sldId id="266" r:id="rId10"/>
    <p:sldId id="267" r:id="rId11"/>
    <p:sldId id="262" r:id="rId12"/>
    <p:sldId id="269" r:id="rId13"/>
    <p:sldId id="261" r:id="rId14"/>
    <p:sldId id="263" r:id="rId15"/>
    <p:sldId id="275" r:id="rId16"/>
    <p:sldId id="270" r:id="rId17"/>
    <p:sldId id="274" r:id="rId18"/>
    <p:sldId id="276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17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72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51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6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4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0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15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76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65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estcore/SWAP/blob/master/trabajo/trabajo.m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gger.sytes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Autofit/>
          </a:bodyPr>
          <a:lstStyle/>
          <a:p>
            <a:r>
              <a:rPr lang="es-ES" sz="6000" dirty="0" smtClean="0"/>
              <a:t>Servidores web de altas prestaciones en entornos virtualizados</a:t>
            </a:r>
            <a:endParaRPr lang="es-ES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Ángel Gómez Martín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agomezm@correo.ugr.es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SWAP - ETSIIT 2017-18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5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gel\Dropbox\Universidad\Tercero\Segundo Cuatri\SWAP\trabajo\images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4" y="1268760"/>
            <a:ext cx="843369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573" y="332656"/>
            <a:ext cx="8229600" cy="868958"/>
          </a:xfrm>
        </p:spPr>
        <p:txBody>
          <a:bodyPr>
            <a:normAutofit/>
          </a:bodyPr>
          <a:lstStyle/>
          <a:p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066346" y="5805264"/>
            <a:ext cx="49680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 smtClean="0">
                <a:hlinkClick r:id="rId3"/>
              </a:rPr>
              <a:t>Desarrollo en </a:t>
            </a:r>
            <a:r>
              <a:rPr lang="es-ES" sz="4400" dirty="0" err="1" smtClean="0">
                <a:hlinkClick r:id="rId3"/>
              </a:rPr>
              <a:t>GitHub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159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19522"/>
          </a:xfrm>
        </p:spPr>
        <p:txBody>
          <a:bodyPr/>
          <a:lstStyle/>
          <a:p>
            <a:r>
              <a:rPr lang="es-ES" dirty="0" err="1" smtClean="0"/>
              <a:t>XenCenter</a:t>
            </a:r>
            <a:endParaRPr lang="es-ES" dirty="0"/>
          </a:p>
        </p:txBody>
      </p:sp>
      <p:pic>
        <p:nvPicPr>
          <p:cNvPr id="6146" name="Picture 2" descr="C:\Users\Angel\Dropbox\Universidad\Tercero\Segundo Cuatri\SWAP\trabajo\images\XE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192688" cy="532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19522"/>
          </a:xfrm>
        </p:spPr>
        <p:txBody>
          <a:bodyPr/>
          <a:lstStyle/>
          <a:p>
            <a:r>
              <a:rPr lang="es-ES" dirty="0" err="1" smtClean="0"/>
              <a:t>XenCenter</a:t>
            </a:r>
            <a:endParaRPr lang="es-ES" dirty="0"/>
          </a:p>
        </p:txBody>
      </p:sp>
      <p:pic>
        <p:nvPicPr>
          <p:cNvPr id="7170" name="Picture 2" descr="C:\Users\Angel\Dropbox\Universidad\Tercero\Segundo Cuatri\SWAP\trabajo\images\XEN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48589" cy="468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es-ES" dirty="0" err="1" smtClean="0"/>
              <a:t>Networking</a:t>
            </a:r>
            <a:endParaRPr lang="es-ES" dirty="0"/>
          </a:p>
        </p:txBody>
      </p:sp>
      <p:pic>
        <p:nvPicPr>
          <p:cNvPr id="5122" name="Picture 2" descr="C:\Users\Angel\Dropbox\Universidad\Tercero\Segundo Cuatri\SWAP\trabajo\images\networ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92688" cy="52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74751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Firewall</a:t>
            </a:r>
            <a:endParaRPr lang="es-ES" dirty="0"/>
          </a:p>
        </p:txBody>
      </p:sp>
      <p:pic>
        <p:nvPicPr>
          <p:cNvPr id="8194" name="Picture 2" descr="C:\Users\Angel\Dropbox\Universidad\Tercero\Segundo Cuatri\SWAP\trabajo\ppt\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544616" cy="536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6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34777" y="620688"/>
            <a:ext cx="7772400" cy="1008112"/>
          </a:xfrm>
        </p:spPr>
        <p:txBody>
          <a:bodyPr/>
          <a:lstStyle/>
          <a:p>
            <a:r>
              <a:rPr lang="es-ES" dirty="0" err="1" smtClean="0"/>
              <a:t>HAProxy</a:t>
            </a:r>
            <a:endParaRPr lang="es-ES" dirty="0"/>
          </a:p>
        </p:txBody>
      </p:sp>
      <p:pic>
        <p:nvPicPr>
          <p:cNvPr id="10242" name="Picture 2" descr="C:\Users\Angel\Dropbox\Universidad\Tercero\Segundo Cuatri\SWAP\trabajo\images\loadbalancer\configss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242770" cy="397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3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80120"/>
          </a:xfrm>
        </p:spPr>
        <p:txBody>
          <a:bodyPr/>
          <a:lstStyle/>
          <a:p>
            <a:r>
              <a:rPr lang="es-ES" dirty="0" smtClean="0"/>
              <a:t>SSL</a:t>
            </a:r>
            <a:endParaRPr lang="es-ES" dirty="0"/>
          </a:p>
        </p:txBody>
      </p:sp>
      <p:pic>
        <p:nvPicPr>
          <p:cNvPr id="9218" name="Picture 2" descr="C:\Users\Angel\Dropbox\Universidad\Tercero\Segundo Cuatri\SWAP\trabajo\ppt\LetsEncrypt-Certbot-logos-3-1200x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772816"/>
            <a:ext cx="7920882" cy="41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5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66527"/>
          </a:xfrm>
        </p:spPr>
        <p:txBody>
          <a:bodyPr/>
          <a:lstStyle/>
          <a:p>
            <a:r>
              <a:rPr lang="es-ES" dirty="0" err="1" smtClean="0"/>
              <a:t>Benchmarks</a:t>
            </a:r>
            <a:r>
              <a:rPr lang="es-ES" dirty="0" smtClean="0"/>
              <a:t> (AB)</a:t>
            </a:r>
            <a:endParaRPr lang="es-ES" dirty="0"/>
          </a:p>
        </p:txBody>
      </p:sp>
      <p:pic>
        <p:nvPicPr>
          <p:cNvPr id="11266" name="Picture 2" descr="C:\Users\Angel\Dropbox\Universidad\Tercero\Segundo Cuatri\SWAP\trabajo\benchmark\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3811032" cy="226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ngel\Dropbox\Universidad\Tercero\Segundo Cuatri\SWAP\trabajo\benchmark\t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76123"/>
            <a:ext cx="3821816" cy="224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ngel\Dropbox\Universidad\Tercero\Segundo Cuatri\SWAP\trabajo\benchmark\tr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2" y="4149080"/>
            <a:ext cx="3910626" cy="23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Angel\Dropbox\Universidad\Tercero\Segundo Cuatri\SWAP\trabajo\benchmark\ps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92" y="4168887"/>
            <a:ext cx="3821816" cy="228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08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66527"/>
          </a:xfrm>
        </p:spPr>
        <p:txBody>
          <a:bodyPr/>
          <a:lstStyle/>
          <a:p>
            <a:r>
              <a:rPr lang="es-ES" dirty="0" err="1" smtClean="0"/>
              <a:t>Benchmarks</a:t>
            </a:r>
            <a:r>
              <a:rPr lang="es-ES" dirty="0" smtClean="0"/>
              <a:t> (AB)</a:t>
            </a:r>
            <a:endParaRPr lang="es-ES" dirty="0"/>
          </a:p>
        </p:txBody>
      </p:sp>
      <p:pic>
        <p:nvPicPr>
          <p:cNvPr id="12290" name="Picture 2" descr="C:\Users\Angel\Dropbox\Universidad\Tercero\Segundo Cuatri\SWAP\trabajo\benchmark\ps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2" y="1476123"/>
            <a:ext cx="3910626" cy="23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ngel\Dropbox\Universidad\Tercero\Segundo Cuatri\SWAP\trabajo\benchmark\tr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93" y="1488452"/>
            <a:ext cx="3821816" cy="22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Angel\Dropbox\Universidad\Tercero\Segundo Cuatri\SWAP\trabajo\benchmark\ps1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2" y="4168887"/>
            <a:ext cx="3910626" cy="2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Angel\Dropbox\Universidad\Tercero\Segundo Cuatri\SWAP\trabajo\benchmark\tr1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93" y="4168887"/>
            <a:ext cx="3910626" cy="2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1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Virtualización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 smtClean="0"/>
              <a:t>Es </a:t>
            </a:r>
            <a:r>
              <a:rPr lang="es-ES" dirty="0"/>
              <a:t>la creación a través de software de una versión virtual de algún recurso tecnológico, como puede ser una plataforma de hardware, un sistema operativo, un dispositivo de almacenamiento u otros recursos de red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</a:t>
            </a:r>
            <a:r>
              <a:rPr lang="es-ES" dirty="0"/>
              <a:t>refiere a la </a:t>
            </a:r>
            <a:r>
              <a:rPr lang="es-ES" dirty="0" smtClean="0"/>
              <a:t>abstracción</a:t>
            </a:r>
            <a:r>
              <a:rPr lang="es-ES" dirty="0"/>
              <a:t> de los recursos de una </a:t>
            </a:r>
            <a:r>
              <a:rPr lang="es-ES" dirty="0" smtClean="0"/>
              <a:t>máquina, </a:t>
            </a:r>
            <a:r>
              <a:rPr lang="es-ES" dirty="0"/>
              <a:t>llamada </a:t>
            </a:r>
            <a:r>
              <a:rPr lang="es-ES" dirty="0" err="1" smtClean="0"/>
              <a:t>hypervisor</a:t>
            </a:r>
            <a:r>
              <a:rPr lang="es-ES" dirty="0"/>
              <a:t> o VMM (Virtual Machine Monitor) que crea una capa de abstracción entre el </a:t>
            </a:r>
            <a:r>
              <a:rPr lang="es-ES" dirty="0" smtClean="0"/>
              <a:t>hardware</a:t>
            </a:r>
            <a:r>
              <a:rPr lang="es-ES" dirty="0"/>
              <a:t> de la máquina física (host) y el </a:t>
            </a:r>
            <a:r>
              <a:rPr lang="es-ES" dirty="0" smtClean="0"/>
              <a:t>SO</a:t>
            </a:r>
            <a:r>
              <a:rPr lang="es-ES" dirty="0"/>
              <a:t> de la </a:t>
            </a:r>
            <a:r>
              <a:rPr lang="es-ES" dirty="0" smtClean="0"/>
              <a:t>VM</a:t>
            </a:r>
            <a:r>
              <a:rPr lang="es-ES" dirty="0"/>
              <a:t> (virtual machine, </a:t>
            </a:r>
            <a:r>
              <a:rPr lang="es-ES" dirty="0" err="1"/>
              <a:t>guest</a:t>
            </a:r>
            <a:r>
              <a:rPr lang="es-ES" dirty="0"/>
              <a:t>), dividiéndose el recurso en uno o más entornos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167024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Hypervisor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Un </a:t>
            </a:r>
            <a:r>
              <a:rPr lang="es-ES" b="1" dirty="0" err="1"/>
              <a:t>hipervisor</a:t>
            </a:r>
            <a:r>
              <a:rPr lang="es-ES" dirty="0"/>
              <a:t> una plataforma que permite aplicar diversas técnicas de control de virtualización para utilizar, al mismo tiempo, diferentes sistemas operativos </a:t>
            </a:r>
            <a:r>
              <a:rPr lang="es-ES" dirty="0" smtClean="0"/>
              <a:t>en </a:t>
            </a:r>
            <a:r>
              <a:rPr lang="es-ES" dirty="0"/>
              <a:t>una misma máquina. Presentan a los sistemas operativos virtualizados </a:t>
            </a:r>
            <a:r>
              <a:rPr lang="es-ES" dirty="0" smtClean="0"/>
              <a:t>una </a:t>
            </a:r>
            <a:r>
              <a:rPr lang="es-ES" dirty="0"/>
              <a:t>plataforma operativa </a:t>
            </a:r>
            <a:r>
              <a:rPr lang="es-ES" dirty="0" smtClean="0"/>
              <a:t>virtual, a </a:t>
            </a:r>
            <a:r>
              <a:rPr lang="es-ES" dirty="0"/>
              <a:t>la vez que ocultan a dicho sistema operativo </a:t>
            </a:r>
            <a:r>
              <a:rPr lang="es-ES" dirty="0" err="1"/>
              <a:t>virtualizado</a:t>
            </a:r>
            <a:r>
              <a:rPr lang="es-ES" dirty="0"/>
              <a:t> las características físicas reales del equipo sobre el que operan.</a:t>
            </a:r>
          </a:p>
        </p:txBody>
      </p:sp>
    </p:spTree>
    <p:extLst>
      <p:ext uri="{BB962C8B-B14F-4D97-AF65-F5344CB8AC3E}">
        <p14:creationId xmlns:p14="http://schemas.microsoft.com/office/powerpoint/2010/main" val="346431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 err="1" smtClean="0"/>
              <a:t>hipervisores</a:t>
            </a: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Tipo 1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Tipo 2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0398"/>
            <a:ext cx="3992008" cy="33908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70398"/>
            <a:ext cx="3840567" cy="37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332656"/>
            <a:ext cx="4040188" cy="639762"/>
          </a:xfrm>
        </p:spPr>
        <p:txBody>
          <a:bodyPr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395536" y="1124744"/>
            <a:ext cx="4032448" cy="5001419"/>
          </a:xfrm>
        </p:spPr>
        <p:txBody>
          <a:bodyPr>
            <a:normAutofit/>
          </a:bodyPr>
          <a:lstStyle/>
          <a:p>
            <a:pPr algn="just"/>
            <a:r>
              <a:rPr lang="es-ES" sz="1600" b="1" dirty="0"/>
              <a:t>Seguridad:</a:t>
            </a:r>
            <a:r>
              <a:rPr lang="es-ES" sz="1600" dirty="0"/>
              <a:t> cada máquina</a:t>
            </a:r>
            <a:r>
              <a:rPr lang="es-ES" sz="1600" b="1" dirty="0"/>
              <a:t> tiene un acceso </a:t>
            </a:r>
            <a:r>
              <a:rPr lang="es-ES" sz="1600" b="1" dirty="0" smtClean="0"/>
              <a:t>privilegiado</a:t>
            </a:r>
            <a:r>
              <a:rPr lang="es-ES" sz="1600" dirty="0" smtClean="0"/>
              <a:t> independiente.</a:t>
            </a:r>
          </a:p>
          <a:p>
            <a:pPr algn="just"/>
            <a:r>
              <a:rPr lang="es-ES" sz="1600" b="1" dirty="0"/>
              <a:t>Aislamiento:</a:t>
            </a:r>
            <a:r>
              <a:rPr lang="es-ES" sz="1600" dirty="0"/>
              <a:t> las máquinas virtuales son totalmente independientes</a:t>
            </a:r>
            <a:r>
              <a:rPr lang="es-ES" sz="1600" dirty="0" smtClean="0"/>
              <a:t>, entre </a:t>
            </a:r>
            <a:r>
              <a:rPr lang="es-ES" sz="1600" dirty="0"/>
              <a:t>sí y con el </a:t>
            </a:r>
            <a:r>
              <a:rPr lang="es-ES" sz="1600" dirty="0" err="1"/>
              <a:t>hypervisor</a:t>
            </a:r>
            <a:r>
              <a:rPr lang="es-ES" sz="1600" dirty="0" smtClean="0"/>
              <a:t>.</a:t>
            </a:r>
          </a:p>
          <a:p>
            <a:pPr algn="just"/>
            <a:r>
              <a:rPr lang="es-ES" sz="1600" b="1" dirty="0" smtClean="0"/>
              <a:t>Portabilidad </a:t>
            </a:r>
            <a:r>
              <a:rPr lang="es-ES" sz="1600" dirty="0" smtClean="0"/>
              <a:t>y </a:t>
            </a:r>
            <a:r>
              <a:rPr lang="es-ES" sz="1600" b="1" dirty="0" smtClean="0"/>
              <a:t>recuperación:</a:t>
            </a:r>
            <a:r>
              <a:rPr lang="es-ES" sz="1600" dirty="0"/>
              <a:t> </a:t>
            </a:r>
            <a:r>
              <a:rPr lang="es-ES" sz="1600" dirty="0" smtClean="0"/>
              <a:t>gracias a las </a:t>
            </a:r>
            <a:r>
              <a:rPr lang="es-ES" sz="1600" dirty="0" err="1" smtClean="0"/>
              <a:t>snapshots</a:t>
            </a:r>
            <a:r>
              <a:rPr lang="es-ES" sz="1600" dirty="0" smtClean="0"/>
              <a:t>.</a:t>
            </a:r>
          </a:p>
          <a:p>
            <a:pPr algn="just"/>
            <a:r>
              <a:rPr lang="es-ES" sz="1600" b="1" dirty="0" smtClean="0"/>
              <a:t>Flexibilidad: </a:t>
            </a:r>
            <a:r>
              <a:rPr lang="es-ES" sz="1600" dirty="0"/>
              <a:t>podemos crear las máquinas virtuales con las características de CPU, memoria, disco y red que </a:t>
            </a:r>
            <a:r>
              <a:rPr lang="es-ES" sz="1600" dirty="0" smtClean="0"/>
              <a:t>necesitemos.</a:t>
            </a:r>
            <a:endParaRPr lang="es-ES" sz="1600" b="1" dirty="0" smtClean="0"/>
          </a:p>
          <a:p>
            <a:pPr algn="just"/>
            <a:r>
              <a:rPr lang="es-ES" sz="1600" b="1" dirty="0" smtClean="0"/>
              <a:t>Agilidad: </a:t>
            </a:r>
            <a:r>
              <a:rPr lang="es-ES" sz="1600" dirty="0"/>
              <a:t>la creación de una máquina virtual es un proceso muy </a:t>
            </a:r>
            <a:r>
              <a:rPr lang="es-ES" sz="1600" dirty="0" smtClean="0"/>
              <a:t>rápido.</a:t>
            </a:r>
          </a:p>
          <a:p>
            <a:pPr algn="just"/>
            <a:r>
              <a:rPr lang="es-ES" sz="1600" b="1" dirty="0" smtClean="0"/>
              <a:t>Reducción de costes:</a:t>
            </a:r>
            <a:r>
              <a:rPr lang="es-ES" sz="1600" dirty="0" smtClean="0"/>
              <a:t> hardware, mantenimiento, energía, …</a:t>
            </a:r>
            <a:endParaRPr lang="es-ES" sz="1600" b="1" dirty="0" smtClean="0"/>
          </a:p>
          <a:p>
            <a:pPr algn="just"/>
            <a:r>
              <a:rPr lang="es-ES" sz="1600" b="1" dirty="0" smtClean="0"/>
              <a:t>Eficiencia: </a:t>
            </a:r>
            <a:r>
              <a:rPr lang="es-ES" sz="1600" dirty="0" smtClean="0"/>
              <a:t>reduciendo el tiempo de inactividad de los servidores.</a:t>
            </a:r>
          </a:p>
          <a:p>
            <a:pPr algn="just"/>
            <a:r>
              <a:rPr lang="es-ES" sz="1600" b="1" dirty="0" smtClean="0"/>
              <a:t>Administración más sencilla.</a:t>
            </a:r>
            <a:endParaRPr lang="es-ES" sz="1600" b="1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332656"/>
            <a:ext cx="4041775" cy="639762"/>
          </a:xfrm>
        </p:spPr>
        <p:txBody>
          <a:bodyPr/>
          <a:lstStyle/>
          <a:p>
            <a:pPr algn="ctr"/>
            <a:r>
              <a:rPr lang="es-ES" dirty="0" smtClean="0"/>
              <a:t>Inconvenientes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4645025" y="1124744"/>
            <a:ext cx="4041775" cy="5001419"/>
          </a:xfrm>
        </p:spPr>
        <p:txBody>
          <a:bodyPr>
            <a:normAutofit/>
          </a:bodyPr>
          <a:lstStyle/>
          <a:p>
            <a:pPr algn="just"/>
            <a:r>
              <a:rPr lang="es-ES" sz="1600" b="1" dirty="0" smtClean="0"/>
              <a:t>Aumento de los costos iniciales: </a:t>
            </a:r>
            <a:r>
              <a:rPr lang="es-ES" sz="1600" dirty="0" smtClean="0"/>
              <a:t>software, estudios previos, …</a:t>
            </a:r>
          </a:p>
          <a:p>
            <a:pPr algn="just"/>
            <a:r>
              <a:rPr lang="es-ES" sz="1600" b="1" dirty="0" smtClean="0"/>
              <a:t>Entorno virtual:</a:t>
            </a:r>
            <a:r>
              <a:rPr lang="es-ES" sz="1600" dirty="0" smtClean="0"/>
              <a:t> necesidad de aprender a manejarlo. Nuevas herramientas.</a:t>
            </a:r>
          </a:p>
          <a:p>
            <a:pPr algn="just"/>
            <a:r>
              <a:rPr lang="es-ES" sz="1600" b="1" dirty="0" smtClean="0"/>
              <a:t>Menor rendimiento:</a:t>
            </a:r>
            <a:r>
              <a:rPr lang="es-ES" sz="1600" dirty="0" smtClean="0"/>
              <a:t> Debido a que las máquinas no corren directamente sobre el hardware.</a:t>
            </a:r>
          </a:p>
          <a:p>
            <a:pPr algn="just"/>
            <a:r>
              <a:rPr lang="es-ES" sz="1600" b="1" dirty="0" smtClean="0"/>
              <a:t>Saturamiento:</a:t>
            </a:r>
            <a:r>
              <a:rPr lang="es-ES" sz="1600" dirty="0" smtClean="0"/>
              <a:t> Un elevado número de VM puede llegar a saturar un servidor.</a:t>
            </a:r>
          </a:p>
          <a:p>
            <a:pPr algn="just"/>
            <a:r>
              <a:rPr lang="es-ES" sz="1600" b="1" dirty="0" smtClean="0"/>
              <a:t>Degradación: </a:t>
            </a:r>
            <a:r>
              <a:rPr lang="es-ES" sz="1600" dirty="0" smtClean="0"/>
              <a:t>en las máquinas virtuales y en el almacenamiento.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0786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</a:t>
            </a:r>
            <a:r>
              <a:rPr lang="es-ES" dirty="0" err="1" smtClean="0"/>
              <a:t>hipervisores</a:t>
            </a:r>
            <a:endParaRPr lang="es-ES" dirty="0"/>
          </a:p>
        </p:txBody>
      </p:sp>
      <p:pic>
        <p:nvPicPr>
          <p:cNvPr id="1026" name="Picture 2" descr="C:\Users\Angel\Dropbox\Universidad\Tercero\Segundo Cuatri\SWAP\trabajo\ppt\Hyper-V-Blog-Cover_qrww7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37" y="1383359"/>
            <a:ext cx="5327394" cy="11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gel\Dropbox\Universidad\Tercero\Segundo Cuatri\SWAP\trabajo\ppt\vmware-esxi_original_origin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254676"/>
            <a:ext cx="3312634" cy="9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gel\Dropbox\Universidad\Tercero\Segundo Cuatri\SWAP\trabajo\ppt\Virtualbo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83671"/>
            <a:ext cx="1757561" cy="17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ngel\Dropbox\Universidad\Tercero\Segundo Cuatri\SWAP\trabajo\ppt\proxm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1880061" cy="188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ngel\Dropbox\Universidad\Tercero\Segundo Cuatri\SWAP\trabajo\ppt\kvm-logo-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3315"/>
            <a:ext cx="1524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ngel\Dropbox\Universidad\Tercero\Segundo Cuatri\SWAP\trabajo\ppt\logo-xenserv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" y="1462040"/>
            <a:ext cx="3136876" cy="119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ngel\Dropbox\Universidad\Tercero\Segundo Cuatri\SWAP\trabajo\ppt\Qemu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28" y="3212975"/>
            <a:ext cx="2983583" cy="94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67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XenServer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b="1" dirty="0" err="1"/>
              <a:t>Xen</a:t>
            </a:r>
            <a:r>
              <a:rPr lang="es-ES" sz="2800" dirty="0"/>
              <a:t> es un </a:t>
            </a:r>
            <a:r>
              <a:rPr lang="es-ES" sz="2800" dirty="0" err="1" smtClean="0"/>
              <a:t>hipervisor</a:t>
            </a:r>
            <a:r>
              <a:rPr lang="es-ES" sz="2800" dirty="0"/>
              <a:t> de </a:t>
            </a:r>
            <a:r>
              <a:rPr lang="es-ES" sz="2800" b="1" dirty="0" smtClean="0"/>
              <a:t>código abierto </a:t>
            </a:r>
            <a:r>
              <a:rPr lang="es-ES" sz="2800" dirty="0" smtClean="0"/>
              <a:t>y </a:t>
            </a:r>
            <a:r>
              <a:rPr lang="es-ES" sz="2800" b="1" dirty="0" smtClean="0"/>
              <a:t>gratuito</a:t>
            </a:r>
            <a:r>
              <a:rPr lang="es-ES" sz="2800" dirty="0" smtClean="0"/>
              <a:t> desarrollado </a:t>
            </a:r>
            <a:r>
              <a:rPr lang="es-ES" sz="2800" dirty="0"/>
              <a:t>por la </a:t>
            </a:r>
            <a:r>
              <a:rPr lang="es-ES" sz="2800" dirty="0" smtClean="0"/>
              <a:t>Universidad de Cambridge.</a:t>
            </a:r>
            <a:endParaRPr lang="es-ES" sz="2800" dirty="0"/>
          </a:p>
        </p:txBody>
      </p:sp>
      <p:pic>
        <p:nvPicPr>
          <p:cNvPr id="2050" name="Picture 2" descr="C:\Users\Angel\Dropbox\Universidad\Tercero\Segundo Cuatri\SWAP\trabajo\ppt\xenc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32" y="2753112"/>
            <a:ext cx="6965486" cy="37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DEMO – Servidor </a:t>
            </a:r>
            <a:r>
              <a:rPr lang="es-ES" dirty="0" smtClean="0"/>
              <a:t>Web de «altas prestaciones»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7707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Balanceador de carga (</a:t>
            </a:r>
            <a:r>
              <a:rPr lang="es-ES" sz="4000" dirty="0" err="1" smtClean="0"/>
              <a:t>HAProxy</a:t>
            </a:r>
            <a:r>
              <a:rPr lang="es-ES" sz="4000" dirty="0" smtClean="0"/>
              <a:t>)</a:t>
            </a:r>
          </a:p>
          <a:p>
            <a:r>
              <a:rPr lang="es-ES" sz="4000" dirty="0" smtClean="0"/>
              <a:t>Firewall</a:t>
            </a:r>
          </a:p>
          <a:p>
            <a:r>
              <a:rPr lang="es-ES" sz="4000" dirty="0" smtClean="0"/>
              <a:t>Certificado SSL</a:t>
            </a:r>
          </a:p>
          <a:p>
            <a:r>
              <a:rPr lang="es-ES" sz="4000" dirty="0" smtClean="0"/>
              <a:t>Bases de datos replicadas</a:t>
            </a:r>
          </a:p>
          <a:p>
            <a:r>
              <a:rPr lang="es-ES" sz="4000" dirty="0" smtClean="0"/>
              <a:t>Persistencia en sesiones</a:t>
            </a:r>
          </a:p>
          <a:p>
            <a:r>
              <a:rPr lang="es-ES" sz="4000" dirty="0" smtClean="0"/>
              <a:t>Red interna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085728" y="5949280"/>
            <a:ext cx="3197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smtClean="0">
                <a:hlinkClick r:id="rId2"/>
              </a:rPr>
              <a:t>jugger.sytes.net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035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es-ES" dirty="0" err="1" smtClean="0"/>
              <a:t>Specs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/>
          <a:lstStyle/>
          <a:p>
            <a:pPr algn="ctr"/>
            <a:r>
              <a:rPr lang="es-ES" dirty="0" smtClean="0"/>
              <a:t>PC (x1)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425355"/>
          </a:xfrm>
        </p:spPr>
        <p:txBody>
          <a:bodyPr/>
          <a:lstStyle/>
          <a:p>
            <a:r>
              <a:rPr lang="es-ES" sz="1800" dirty="0" smtClean="0"/>
              <a:t>4C/4T @ 4,3GHz Intel </a:t>
            </a:r>
            <a:r>
              <a:rPr lang="es-ES" sz="1800" dirty="0" err="1" smtClean="0"/>
              <a:t>Core</a:t>
            </a:r>
            <a:r>
              <a:rPr lang="es-ES" sz="1800" dirty="0" smtClean="0"/>
              <a:t> I5-4430</a:t>
            </a:r>
          </a:p>
          <a:p>
            <a:r>
              <a:rPr lang="es-ES" sz="1800" dirty="0" smtClean="0"/>
              <a:t>8GB RAM</a:t>
            </a:r>
          </a:p>
          <a:p>
            <a:r>
              <a:rPr lang="es-ES" sz="1800" dirty="0" smtClean="0"/>
              <a:t>240GB SSD</a:t>
            </a:r>
          </a:p>
          <a:p>
            <a:r>
              <a:rPr lang="es-ES" sz="1800" dirty="0" smtClean="0"/>
              <a:t>2x Gigabit NIC</a:t>
            </a:r>
          </a:p>
          <a:p>
            <a:r>
              <a:rPr lang="es-ES" sz="1800" dirty="0" smtClean="0"/>
              <a:t>1x 10/100 NIC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1x </a:t>
            </a:r>
            <a:r>
              <a:rPr lang="es-ES" dirty="0" err="1" smtClean="0"/>
              <a:t>XenServer</a:t>
            </a:r>
            <a:endParaRPr lang="es-ES" dirty="0" smtClean="0"/>
          </a:p>
          <a:p>
            <a:r>
              <a:rPr lang="es-ES" dirty="0" smtClean="0"/>
              <a:t>2x Nodo web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/>
          <a:lstStyle/>
          <a:p>
            <a:pPr algn="ctr"/>
            <a:r>
              <a:rPr lang="es-ES" dirty="0" smtClean="0"/>
              <a:t>Raspberry PI 3B (x2)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>
            <a:normAutofit/>
          </a:bodyPr>
          <a:lstStyle/>
          <a:p>
            <a:r>
              <a:rPr lang="es-ES" sz="1800" dirty="0" smtClean="0"/>
              <a:t>4C/4T @ 1,2GHz </a:t>
            </a:r>
            <a:r>
              <a:rPr lang="es-ES" sz="1800" dirty="0"/>
              <a:t>Broadcom </a:t>
            </a:r>
            <a:r>
              <a:rPr lang="es-ES" sz="1800" dirty="0" smtClean="0"/>
              <a:t>BCM2837</a:t>
            </a:r>
          </a:p>
          <a:p>
            <a:r>
              <a:rPr lang="es-ES" sz="1800" dirty="0" smtClean="0"/>
              <a:t>1GB RAM</a:t>
            </a:r>
          </a:p>
          <a:p>
            <a:r>
              <a:rPr lang="es-ES" sz="1800" dirty="0" smtClean="0"/>
              <a:t>16GB Flash</a:t>
            </a:r>
          </a:p>
          <a:p>
            <a:r>
              <a:rPr lang="es-ES" sz="1800" dirty="0" smtClean="0"/>
              <a:t>1x 10/100 NIC</a:t>
            </a:r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r>
              <a:rPr lang="es-ES" dirty="0" smtClean="0"/>
              <a:t>1x </a:t>
            </a:r>
            <a:r>
              <a:rPr lang="es-ES" dirty="0" err="1" smtClean="0"/>
              <a:t>LoadBalancer</a:t>
            </a:r>
            <a:r>
              <a:rPr lang="es-ES" dirty="0" smtClean="0"/>
              <a:t> (</a:t>
            </a:r>
            <a:r>
              <a:rPr lang="es-ES" dirty="0" err="1" smtClean="0"/>
              <a:t>HAProxy</a:t>
            </a:r>
            <a:r>
              <a:rPr lang="es-ES" dirty="0" smtClean="0"/>
              <a:t>)</a:t>
            </a:r>
          </a:p>
          <a:p>
            <a:r>
              <a:rPr lang="es-ES" dirty="0" smtClean="0"/>
              <a:t>1x Firewall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296</Words>
  <Application>Microsoft Office PowerPoint</Application>
  <PresentationFormat>Presentación en pantalla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Servidores web de altas prestaciones en entornos virtualizados</vt:lpstr>
      <vt:lpstr>Virtualización</vt:lpstr>
      <vt:lpstr>Hypervisor</vt:lpstr>
      <vt:lpstr>Tipos de hipervisores</vt:lpstr>
      <vt:lpstr>Presentación de PowerPoint</vt:lpstr>
      <vt:lpstr>Algunos hipervisores</vt:lpstr>
      <vt:lpstr>XenServer</vt:lpstr>
      <vt:lpstr>DEMO – Servidor Web de «altas prestaciones»</vt:lpstr>
      <vt:lpstr>Specs</vt:lpstr>
      <vt:lpstr>WEB</vt:lpstr>
      <vt:lpstr>XenCenter</vt:lpstr>
      <vt:lpstr>XenCenter</vt:lpstr>
      <vt:lpstr>Networking</vt:lpstr>
      <vt:lpstr>Firewall</vt:lpstr>
      <vt:lpstr>HAProxy</vt:lpstr>
      <vt:lpstr>SSL</vt:lpstr>
      <vt:lpstr>Benchmarks (AB)</vt:lpstr>
      <vt:lpstr>Benchmarks (AB)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web de altas prestaciones en entornos virtualizados</dc:title>
  <dc:creator>Angel</dc:creator>
  <cp:lastModifiedBy>Usuario de Windows</cp:lastModifiedBy>
  <cp:revision>18</cp:revision>
  <dcterms:created xsi:type="dcterms:W3CDTF">2018-05-04T16:00:10Z</dcterms:created>
  <dcterms:modified xsi:type="dcterms:W3CDTF">2018-05-06T22:51:59Z</dcterms:modified>
</cp:coreProperties>
</file>