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Economica"/>
      <p:regular r:id="rId19"/>
      <p:bold r:id="rId20"/>
      <p:italic r:id="rId21"/>
      <p:boldItalic r:id="rId22"/>
    </p:embeddedFont>
    <p:embeddedFont>
      <p:font typeface="Merriweather Light"/>
      <p:regular r:id="rId23"/>
      <p:bold r:id="rId24"/>
      <p:italic r:id="rId25"/>
      <p:boldItalic r:id="rId26"/>
    </p:embeddedFont>
    <p:embeddedFont>
      <p:font typeface="Merriweather"/>
      <p:regular r:id="rId27"/>
      <p:bold r:id="rId28"/>
      <p:italic r:id="rId29"/>
      <p:boldItalic r:id="rId30"/>
    </p:embeddedFont>
    <p:embeddedFont>
      <p:font typeface="Open Sans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conomica-bold.fntdata"/><Relationship Id="rId22" Type="http://schemas.openxmlformats.org/officeDocument/2006/relationships/font" Target="fonts/Economica-boldItalic.fntdata"/><Relationship Id="rId21" Type="http://schemas.openxmlformats.org/officeDocument/2006/relationships/font" Target="fonts/Economica-italic.fntdata"/><Relationship Id="rId24" Type="http://schemas.openxmlformats.org/officeDocument/2006/relationships/font" Target="fonts/MerriweatherLight-bold.fntdata"/><Relationship Id="rId23" Type="http://schemas.openxmlformats.org/officeDocument/2006/relationships/font" Target="fonts/MerriweatherLigh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erriweatherLight-boldItalic.fntdata"/><Relationship Id="rId25" Type="http://schemas.openxmlformats.org/officeDocument/2006/relationships/font" Target="fonts/MerriweatherLight-italic.fntdata"/><Relationship Id="rId28" Type="http://schemas.openxmlformats.org/officeDocument/2006/relationships/font" Target="fonts/Merriweather-bold.fntdata"/><Relationship Id="rId27" Type="http://schemas.openxmlformats.org/officeDocument/2006/relationships/font" Target="fonts/Merriweather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erriweather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penSans-regular.fntdata"/><Relationship Id="rId30" Type="http://schemas.openxmlformats.org/officeDocument/2006/relationships/font" Target="fonts/Merriweather-boldItalic.fntdata"/><Relationship Id="rId11" Type="http://schemas.openxmlformats.org/officeDocument/2006/relationships/slide" Target="slides/slide6.xml"/><Relationship Id="rId33" Type="http://schemas.openxmlformats.org/officeDocument/2006/relationships/font" Target="fonts/OpenSans-italic.fntdata"/><Relationship Id="rId10" Type="http://schemas.openxmlformats.org/officeDocument/2006/relationships/slide" Target="slides/slide5.xml"/><Relationship Id="rId32" Type="http://schemas.openxmlformats.org/officeDocument/2006/relationships/font" Target="fonts/OpenSans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OpenSans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Economica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a643dc9737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a643dc973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a643dc9737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a643dc9737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a643dc9737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a643dc9737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a643dc9737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a643dc9737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a6375a36e4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a6375a36e4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a6375a36e4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a6375a36e4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a6375a36e4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a6375a36e4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a6375a36e4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a6375a36e4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a6375a36e4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a6375a36e4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a6375a36e4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a6375a36e4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a6375a36e4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a6375a36e4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a643dc9737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a643dc9737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2611050" y="1825888"/>
            <a:ext cx="3921900" cy="99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Merriweather"/>
                <a:ea typeface="Merriweather"/>
                <a:cs typeface="Merriweather"/>
                <a:sym typeface="Merriweather"/>
              </a:rPr>
              <a:t>FOROQUEJAS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2887415"/>
            <a:ext cx="3054600" cy="4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Merriweather Light"/>
                <a:ea typeface="Merriweather Light"/>
                <a:cs typeface="Merriweather Light"/>
                <a:sym typeface="Merriweather Light"/>
              </a:rPr>
              <a:t>Foro de quejas</a:t>
            </a:r>
            <a:endParaRPr sz="1600">
              <a:latin typeface="Merriweather Light"/>
              <a:ea typeface="Merriweather Light"/>
              <a:cs typeface="Merriweather Light"/>
              <a:sym typeface="Merriweather Light"/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4795700" y="4531125"/>
            <a:ext cx="4099800" cy="4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00">
                <a:latin typeface="Merriweather"/>
                <a:ea typeface="Merriweather"/>
                <a:cs typeface="Merriweather"/>
                <a:sym typeface="Merriweather"/>
              </a:rPr>
              <a:t>Grupo 5: Ángel Gómez Martín y Javier Sáez de la Coba</a:t>
            </a:r>
            <a:endParaRPr sz="11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Merriweather"/>
                <a:ea typeface="Merriweather"/>
                <a:cs typeface="Merriweather"/>
                <a:sym typeface="Merriweather"/>
              </a:rPr>
              <a:t>Debilidades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11" name="Google Shape;111;p22"/>
          <p:cNvSpPr txBox="1"/>
          <p:nvPr>
            <p:ph idx="1" type="body"/>
          </p:nvPr>
        </p:nvSpPr>
        <p:spPr>
          <a:xfrm>
            <a:off x="311700" y="1225225"/>
            <a:ext cx="8520600" cy="17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Merriweather"/>
              <a:buChar char="-"/>
            </a:pPr>
            <a:r>
              <a:rPr lang="es" sz="1500">
                <a:latin typeface="Merriweather"/>
                <a:ea typeface="Merriweather"/>
                <a:cs typeface="Merriweather"/>
                <a:sym typeface="Merriweather"/>
              </a:rPr>
              <a:t>Asentamiento de las soluciones actuales</a:t>
            </a:r>
            <a:br>
              <a:rPr lang="es" sz="1500">
                <a:latin typeface="Merriweather"/>
                <a:ea typeface="Merriweather"/>
                <a:cs typeface="Merriweather"/>
                <a:sym typeface="Merriweather"/>
              </a:rPr>
            </a:b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Merriweather"/>
              <a:buChar char="-"/>
            </a:pPr>
            <a:r>
              <a:rPr lang="es" sz="1500">
                <a:latin typeface="Merriweather"/>
                <a:ea typeface="Merriweather"/>
                <a:cs typeface="Merriweather"/>
                <a:sym typeface="Merriweather"/>
              </a:rPr>
              <a:t>Falta de efectividad</a:t>
            </a: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Merriweather"/>
              <a:buChar char="-"/>
            </a:pPr>
            <a:r>
              <a:rPr lang="es" sz="1500">
                <a:latin typeface="Merriweather"/>
                <a:ea typeface="Merriweather"/>
                <a:cs typeface="Merriweather"/>
                <a:sym typeface="Merriweather"/>
              </a:rPr>
              <a:t>Falta de transparencia</a:t>
            </a: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Merriweather"/>
              <a:buChar char="-"/>
            </a:pPr>
            <a:r>
              <a:rPr lang="es" sz="1500">
                <a:latin typeface="Merriweather"/>
                <a:ea typeface="Merriweather"/>
                <a:cs typeface="Merriweather"/>
                <a:sym typeface="Merriweather"/>
              </a:rPr>
              <a:t>Falta de canales oficiales</a:t>
            </a: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Merriweather"/>
              <a:buChar char="-"/>
            </a:pPr>
            <a:r>
              <a:rPr lang="es" sz="1500">
                <a:latin typeface="Merriweather"/>
                <a:ea typeface="Merriweather"/>
                <a:cs typeface="Merriweather"/>
                <a:sym typeface="Merriweather"/>
              </a:rPr>
              <a:t>Descentralización</a:t>
            </a: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12" name="Google Shape;112;p22"/>
          <p:cNvSpPr txBox="1"/>
          <p:nvPr>
            <p:ph type="title"/>
          </p:nvPr>
        </p:nvSpPr>
        <p:spPr>
          <a:xfrm>
            <a:off x="383675" y="29622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Merriweather"/>
                <a:ea typeface="Merriweather"/>
                <a:cs typeface="Merriweather"/>
                <a:sym typeface="Merriweather"/>
              </a:rPr>
              <a:t>Amenazas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311700" y="3759800"/>
            <a:ext cx="8520600" cy="9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erriweather"/>
              <a:buChar char="-"/>
            </a:pPr>
            <a:r>
              <a:rPr lang="es" sz="1600">
                <a:latin typeface="Merriweather"/>
                <a:ea typeface="Merriweather"/>
                <a:cs typeface="Merriweather"/>
                <a:sym typeface="Merriweather"/>
              </a:rPr>
              <a:t>Popularidad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erriweather"/>
              <a:buChar char="-"/>
            </a:pPr>
            <a:r>
              <a:rPr lang="es" sz="1600">
                <a:latin typeface="Merriweather"/>
                <a:ea typeface="Merriweather"/>
                <a:cs typeface="Merriweather"/>
                <a:sym typeface="Merriweather"/>
              </a:rPr>
              <a:t>Soporte de entidades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Merriweather"/>
                <a:ea typeface="Merriweather"/>
                <a:cs typeface="Merriweather"/>
                <a:sym typeface="Merriweather"/>
              </a:rPr>
              <a:t>Fortalezas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19" name="Google Shape;119;p23"/>
          <p:cNvSpPr txBox="1"/>
          <p:nvPr>
            <p:ph idx="1" type="body"/>
          </p:nvPr>
        </p:nvSpPr>
        <p:spPr>
          <a:xfrm>
            <a:off x="311700" y="1225225"/>
            <a:ext cx="8520600" cy="9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erriweather"/>
              <a:buChar char="-"/>
            </a:pPr>
            <a:r>
              <a:rPr lang="es" sz="1600">
                <a:latin typeface="Merriweather"/>
                <a:ea typeface="Merriweather"/>
                <a:cs typeface="Merriweather"/>
                <a:sym typeface="Merriweather"/>
              </a:rPr>
              <a:t>Unificación de la experiencia de usuario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erriweather"/>
              <a:buChar char="-"/>
            </a:pPr>
            <a:r>
              <a:rPr lang="es" sz="1600">
                <a:latin typeface="Merriweather"/>
                <a:ea typeface="Merriweather"/>
                <a:cs typeface="Merriweather"/>
                <a:sym typeface="Merriweather"/>
              </a:rPr>
              <a:t>Especificidad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24123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Merriweather"/>
                <a:ea typeface="Merriweather"/>
                <a:cs typeface="Merriweather"/>
                <a:sym typeface="Merriweather"/>
              </a:rPr>
              <a:t>Oportunidades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311700" y="3321625"/>
            <a:ext cx="8520600" cy="9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erriweather"/>
              <a:buChar char="-"/>
            </a:pPr>
            <a:r>
              <a:rPr lang="es" sz="1600">
                <a:latin typeface="Merriweather"/>
                <a:ea typeface="Merriweather"/>
                <a:cs typeface="Merriweather"/>
                <a:sym typeface="Merriweather"/>
              </a:rPr>
              <a:t>Actualmente no existen plataformas específicas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Merriweather"/>
                <a:ea typeface="Merriweather"/>
                <a:cs typeface="Merriweather"/>
                <a:sym typeface="Merriweather"/>
              </a:rPr>
              <a:t>Objetivos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27" name="Google Shape;127;p24"/>
          <p:cNvSpPr txBox="1"/>
          <p:nvPr>
            <p:ph idx="1" type="body"/>
          </p:nvPr>
        </p:nvSpPr>
        <p:spPr>
          <a:xfrm>
            <a:off x="311700" y="1225225"/>
            <a:ext cx="8520600" cy="17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erriweather"/>
              <a:buChar char="-"/>
            </a:pPr>
            <a:r>
              <a:rPr lang="es" sz="1600">
                <a:latin typeface="Merriweather"/>
                <a:ea typeface="Merriweather"/>
                <a:cs typeface="Merriweather"/>
                <a:sym typeface="Merriweather"/>
              </a:rPr>
              <a:t>Creación de la plataforma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erriweather"/>
              <a:buChar char="-"/>
            </a:pPr>
            <a:r>
              <a:rPr lang="es" sz="1600">
                <a:latin typeface="Merriweather"/>
                <a:ea typeface="Merriweather"/>
                <a:cs typeface="Merriweather"/>
                <a:sym typeface="Merriweather"/>
              </a:rPr>
              <a:t>Plan de adhesión a organismos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erriweather"/>
              <a:buChar char="-"/>
            </a:pPr>
            <a:r>
              <a:rPr lang="es" sz="1600">
                <a:latin typeface="Merriweather"/>
                <a:ea typeface="Merriweather"/>
                <a:cs typeface="Merriweather"/>
                <a:sym typeface="Merriweather"/>
              </a:rPr>
              <a:t>Captación de nuevos usuarios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erriweather"/>
              <a:buChar char="-"/>
            </a:pPr>
            <a:r>
              <a:rPr lang="es" sz="1600">
                <a:latin typeface="Merriweather"/>
                <a:ea typeface="Merriweather"/>
                <a:cs typeface="Merriweather"/>
                <a:sym typeface="Merriweather"/>
              </a:rPr>
              <a:t>Simplificar procesos de comunicación y seguimiento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type="title"/>
          </p:nvPr>
        </p:nvSpPr>
        <p:spPr>
          <a:xfrm>
            <a:off x="311700" y="215610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Merriweather"/>
                <a:ea typeface="Merriweather"/>
                <a:cs typeface="Merriweather"/>
                <a:sym typeface="Merriweather"/>
              </a:rPr>
              <a:t>Q&amp;A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Merriweather"/>
                <a:ea typeface="Merriweather"/>
                <a:cs typeface="Merriweather"/>
                <a:sym typeface="Merriweather"/>
              </a:rPr>
              <a:t>¿Qué es?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9075" y="1650200"/>
            <a:ext cx="2965850" cy="296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215610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Merriweather"/>
                <a:ea typeface="Merriweather"/>
                <a:cs typeface="Merriweather"/>
                <a:sym typeface="Merriweather"/>
              </a:rPr>
              <a:t>¿Por qué?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288" y="671039"/>
            <a:ext cx="8097427" cy="380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3075" y="1819425"/>
            <a:ext cx="7637850" cy="150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1363" y="510837"/>
            <a:ext cx="6341274" cy="412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0963" y="441125"/>
            <a:ext cx="7102076" cy="4261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6613" y="336650"/>
            <a:ext cx="5330774" cy="4470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215610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Merriweather"/>
                <a:ea typeface="Merriweather"/>
                <a:cs typeface="Merriweather"/>
                <a:sym typeface="Merriweather"/>
              </a:rPr>
              <a:t>DAFO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