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6"/>
  </p:notesMasterIdLst>
  <p:sldIdLst>
    <p:sldId id="258" r:id="rId3"/>
    <p:sldId id="305" r:id="rId4"/>
    <p:sldId id="288" r:id="rId5"/>
    <p:sldId id="306" r:id="rId6"/>
    <p:sldId id="290" r:id="rId7"/>
    <p:sldId id="291" r:id="rId8"/>
    <p:sldId id="326" r:id="rId9"/>
    <p:sldId id="323" r:id="rId10"/>
    <p:sldId id="297" r:id="rId11"/>
    <p:sldId id="299" r:id="rId12"/>
    <p:sldId id="324" r:id="rId13"/>
    <p:sldId id="304" r:id="rId14"/>
    <p:sldId id="325" r:id="rId15"/>
  </p:sldIdLst>
  <p:sldSz cx="9144000" cy="6858000" type="screen4x3"/>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 initials="WYu" lastIdx="7" clrIdx="0">
    <p:extLst>
      <p:ext uri="{19B8F6BF-5375-455C-9EA6-DF929625EA0E}">
        <p15:presenceInfo xmlns:p15="http://schemas.microsoft.com/office/powerpoint/2012/main" userId="王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120"/>
    <a:srgbClr val="D95319"/>
    <a:srgbClr val="0273BE"/>
    <a:srgbClr val="352FAF"/>
    <a:srgbClr val="170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468" autoAdjust="0"/>
  </p:normalViewPr>
  <p:slideViewPr>
    <p:cSldViewPr snapToGrid="0">
      <p:cViewPr varScale="1">
        <p:scale>
          <a:sx n="98" d="100"/>
          <a:sy n="98" d="100"/>
        </p:scale>
        <p:origin x="1758" y="72"/>
      </p:cViewPr>
      <p:guideLst>
        <p:guide orient="horz" pos="2160"/>
        <p:guide pos="2880"/>
      </p:guideLst>
    </p:cSldViewPr>
  </p:slideViewPr>
  <p:outlineViewPr>
    <p:cViewPr>
      <p:scale>
        <a:sx n="33" d="100"/>
        <a:sy n="33" d="100"/>
      </p:scale>
      <p:origin x="0" y="-151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4008" y="1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6A3D1-0725-4122-A1FA-DAFE2FAB4D8D}"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F374B-71FC-4EA7-A0E8-F5CCB82DF51A}" type="slidenum">
              <a:rPr lang="zh-CN" altLang="en-US" smtClean="0"/>
              <a:t>‹#›</a:t>
            </a:fld>
            <a:endParaRPr lang="zh-CN" altLang="en-US"/>
          </a:p>
        </p:txBody>
      </p:sp>
    </p:spTree>
    <p:extLst>
      <p:ext uri="{BB962C8B-B14F-4D97-AF65-F5344CB8AC3E}">
        <p14:creationId xmlns:p14="http://schemas.microsoft.com/office/powerpoint/2010/main" val="32854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a:t>
            </a:fld>
            <a:endParaRPr lang="zh-CN" altLang="en-US"/>
          </a:p>
        </p:txBody>
      </p:sp>
    </p:spTree>
    <p:extLst>
      <p:ext uri="{BB962C8B-B14F-4D97-AF65-F5344CB8AC3E}">
        <p14:creationId xmlns:p14="http://schemas.microsoft.com/office/powerpoint/2010/main" val="3957908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下面是利用能谱峰位对</a:t>
            </a:r>
            <a:r>
              <a:rPr lang="en-US" altLang="zh-CN" dirty="0" smtClean="0"/>
              <a:t>GEM</a:t>
            </a:r>
            <a:r>
              <a:rPr lang="zh-CN" altLang="en-US" dirty="0" smtClean="0"/>
              <a:t>探测器增益均匀性进行扫面的结果，不均匀性为</a:t>
            </a:r>
            <a:r>
              <a:rPr lang="en-US" altLang="zh-CN" dirty="0" smtClean="0"/>
              <a:t>19%</a:t>
            </a:r>
            <a:r>
              <a:rPr lang="zh-CN" altLang="en-US" dirty="0" smtClean="0"/>
              <a:t>。之后该利用宇宙线事例对系统串扰进行测量，当事例击中</a:t>
            </a:r>
            <a:r>
              <a:rPr lang="en-US" altLang="zh-CN" dirty="0" smtClean="0"/>
              <a:t>pad</a:t>
            </a:r>
            <a:r>
              <a:rPr lang="zh-CN" altLang="en-US" dirty="0" smtClean="0"/>
              <a:t>后，对相应</a:t>
            </a:r>
            <a:r>
              <a:rPr lang="en-US" altLang="zh-CN" dirty="0" smtClean="0"/>
              <a:t>pad</a:t>
            </a:r>
            <a:r>
              <a:rPr lang="zh-CN" altLang="en-US" dirty="0" smtClean="0"/>
              <a:t>周围响应进行统计，有响应的事例数约占</a:t>
            </a:r>
            <a:r>
              <a:rPr lang="en-US" altLang="zh-CN" dirty="0" smtClean="0"/>
              <a:t>1.54%</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11</a:t>
            </a:fld>
            <a:endParaRPr lang="zh-CN" altLang="en-US"/>
          </a:p>
        </p:txBody>
      </p:sp>
    </p:spTree>
    <p:extLst>
      <p:ext uri="{BB962C8B-B14F-4D97-AF65-F5344CB8AC3E}">
        <p14:creationId xmlns:p14="http://schemas.microsoft.com/office/powerpoint/2010/main" val="3973864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目前正在进行第二阶段的设计，下一阶段计划将</a:t>
            </a:r>
            <a:r>
              <a:rPr lang="en-US" altLang="zh-CN" dirty="0" smtClean="0"/>
              <a:t>ASIC</a:t>
            </a:r>
            <a:r>
              <a:rPr lang="zh-CN" altLang="en-US" dirty="0" smtClean="0"/>
              <a:t>集成至探测器读出平面，以减少死区，同时设计新的</a:t>
            </a:r>
            <a:r>
              <a:rPr lang="en-US" altLang="zh-CN" dirty="0" smtClean="0"/>
              <a:t>DIF</a:t>
            </a:r>
            <a:r>
              <a:rPr lang="zh-CN" altLang="en-US" dirty="0" smtClean="0"/>
              <a:t>和</a:t>
            </a:r>
            <a:r>
              <a:rPr lang="en-US" altLang="zh-CN" dirty="0" smtClean="0"/>
              <a:t>DAQ</a:t>
            </a:r>
            <a:r>
              <a:rPr lang="zh-CN" altLang="en-US" dirty="0" smtClean="0"/>
              <a:t>系统，实现多数据链路的读出</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12</a:t>
            </a:fld>
            <a:endParaRPr lang="zh-CN" altLang="en-US"/>
          </a:p>
        </p:txBody>
      </p:sp>
    </p:spTree>
    <p:extLst>
      <p:ext uri="{BB962C8B-B14F-4D97-AF65-F5344CB8AC3E}">
        <p14:creationId xmlns:p14="http://schemas.microsoft.com/office/powerpoint/2010/main" val="109011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ILC</a:t>
            </a:r>
            <a:r>
              <a:rPr lang="zh-CN" altLang="en-US" dirty="0" smtClean="0"/>
              <a:t>对取样型量能器提供的一些可选的方案，量能器可以使用模拟读出和数字读出，模拟读出指的是将能量信息全部记录，最后用于事例重构；数字读出是使用比较器，只记录击中与否的信息，模拟结果表示，数字读出即可实现需要的能量分辨率，为了提高高能时的能量分辨率，可以使用多个阈读出，即所谓的半数字读出。我们的项目中采用的是基于</a:t>
            </a:r>
            <a:r>
              <a:rPr lang="en-US" altLang="zh-CN" dirty="0" smtClean="0"/>
              <a:t>GEM</a:t>
            </a:r>
            <a:r>
              <a:rPr lang="zh-CN" altLang="en-US" dirty="0" smtClean="0"/>
              <a:t>的半数字读出方案。</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2</a:t>
            </a:fld>
            <a:endParaRPr lang="zh-CN" altLang="en-US"/>
          </a:p>
        </p:txBody>
      </p:sp>
    </p:spTree>
    <p:extLst>
      <p:ext uri="{BB962C8B-B14F-4D97-AF65-F5344CB8AC3E}">
        <p14:creationId xmlns:p14="http://schemas.microsoft.com/office/powerpoint/2010/main" val="222612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下面是半数字化读出芯片</a:t>
            </a:r>
            <a:r>
              <a:rPr lang="en-US" altLang="zh-CN" dirty="0" smtClean="0"/>
              <a:t>Microroc</a:t>
            </a:r>
            <a:r>
              <a:rPr lang="zh-CN" altLang="en-US" dirty="0" smtClean="0"/>
              <a:t>。</a:t>
            </a:r>
            <a:r>
              <a:rPr lang="en-US" altLang="zh-CN" dirty="0" smtClean="0"/>
              <a:t>Microroc</a:t>
            </a:r>
            <a:r>
              <a:rPr lang="zh-CN" altLang="en-US" dirty="0" smtClean="0"/>
              <a:t>由法国</a:t>
            </a:r>
            <a:r>
              <a:rPr lang="en-US" altLang="zh-CN" dirty="0" smtClean="0"/>
              <a:t>Omega</a:t>
            </a:r>
            <a:r>
              <a:rPr lang="zh-CN" altLang="en-US" dirty="0" smtClean="0"/>
              <a:t>小组设计，单片</a:t>
            </a:r>
            <a:r>
              <a:rPr lang="en-US" altLang="zh-CN" dirty="0" smtClean="0"/>
              <a:t>ASIC 64</a:t>
            </a:r>
            <a:r>
              <a:rPr lang="zh-CN" altLang="en-US" dirty="0" smtClean="0"/>
              <a:t>通道，每通道由一个电荷灵敏前放和两个增益不同的成形电路构成，高增益成形输出接到一个两路比较器上，低增益成形输出接到一路比较器上，比较器输出通过优先编码为</a:t>
            </a:r>
            <a:r>
              <a:rPr lang="en-US" altLang="zh-CN" dirty="0" smtClean="0"/>
              <a:t>2bit</a:t>
            </a:r>
            <a:r>
              <a:rPr lang="zh-CN" altLang="en-US" dirty="0" smtClean="0"/>
              <a:t>信息实现半数字读出，比较器的阈值通过片上</a:t>
            </a:r>
            <a:r>
              <a:rPr lang="en-US" altLang="zh-CN" dirty="0" smtClean="0"/>
              <a:t>10-bitDAC</a:t>
            </a:r>
            <a:r>
              <a:rPr lang="zh-CN" altLang="en-US" dirty="0" smtClean="0"/>
              <a:t>设置。同时芯片的成形信号还可以通过配置输出用于调试</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3</a:t>
            </a:fld>
            <a:endParaRPr lang="zh-CN" altLang="en-US"/>
          </a:p>
        </p:txBody>
      </p:sp>
    </p:spTree>
    <p:extLst>
      <p:ext uri="{BB962C8B-B14F-4D97-AF65-F5344CB8AC3E}">
        <p14:creationId xmlns:p14="http://schemas.microsoft.com/office/powerpoint/2010/main" val="113869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整套读出系统采用可扩展读出系统结构</a:t>
            </a:r>
            <a:r>
              <a:rPr lang="en-US" altLang="zh-CN" dirty="0" smtClean="0"/>
              <a:t>SRS</a:t>
            </a:r>
            <a:r>
              <a:rPr lang="zh-CN" altLang="en-US" dirty="0" smtClean="0"/>
              <a:t>，这个概念是由</a:t>
            </a:r>
            <a:r>
              <a:rPr lang="en-US" altLang="zh-CN" dirty="0" smtClean="0"/>
              <a:t>CERN</a:t>
            </a:r>
            <a:r>
              <a:rPr lang="zh-CN" altLang="en-US" dirty="0" smtClean="0"/>
              <a:t>的</a:t>
            </a:r>
            <a:r>
              <a:rPr lang="en-US" altLang="zh-CN" dirty="0" smtClean="0"/>
              <a:t>RD51</a:t>
            </a:r>
            <a:r>
              <a:rPr lang="zh-CN" altLang="en-US" dirty="0" smtClean="0"/>
              <a:t>小组提出，由前端板，接口板和数据获取板构成，可以自由的定制系统大小，同时对于不同的探测器，只需要更换相应的读出芯片即可，实现系统复用。下图是计划采用读出系统框图，</a:t>
            </a:r>
            <a:r>
              <a:rPr lang="en-US" altLang="zh-CN" dirty="0" smtClean="0"/>
              <a:t>MICROROC</a:t>
            </a:r>
            <a:r>
              <a:rPr lang="zh-CN" altLang="en-US" dirty="0" smtClean="0"/>
              <a:t>芯片对</a:t>
            </a:r>
            <a:r>
              <a:rPr lang="en-US" altLang="zh-CN" dirty="0" smtClean="0"/>
              <a:t>GEM</a:t>
            </a:r>
            <a:r>
              <a:rPr lang="zh-CN" altLang="en-US" dirty="0" smtClean="0"/>
              <a:t>探测器信号进行读出，由</a:t>
            </a:r>
            <a:r>
              <a:rPr lang="en-US" altLang="zh-CN" dirty="0" smtClean="0"/>
              <a:t>DIF</a:t>
            </a:r>
            <a:r>
              <a:rPr lang="zh-CN" altLang="en-US" dirty="0" smtClean="0"/>
              <a:t>板实现芯片控制和数据读回，</a:t>
            </a:r>
            <a:r>
              <a:rPr lang="en-US" altLang="zh-CN" dirty="0" smtClean="0"/>
              <a:t>DAQ</a:t>
            </a:r>
            <a:r>
              <a:rPr lang="zh-CN" altLang="en-US" dirty="0" smtClean="0"/>
              <a:t>板实现时钟触发同步，以及数据打包</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4</a:t>
            </a:fld>
            <a:endParaRPr lang="zh-CN" altLang="en-US"/>
          </a:p>
        </p:txBody>
      </p:sp>
    </p:spTree>
    <p:extLst>
      <p:ext uri="{BB962C8B-B14F-4D97-AF65-F5344CB8AC3E}">
        <p14:creationId xmlns:p14="http://schemas.microsoft.com/office/powerpoint/2010/main" val="260247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下面是系统第一阶段的设计方案，探测器读出平面和前端电子学板分离设计，在这一阶段，希望验证读出系统通能并对</a:t>
            </a:r>
            <a:r>
              <a:rPr lang="en-US" altLang="zh-CN" dirty="0" smtClean="0"/>
              <a:t>Microroc</a:t>
            </a:r>
            <a:r>
              <a:rPr lang="zh-CN" altLang="en-US" dirty="0" smtClean="0"/>
              <a:t>芯片的性能进行测试</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5</a:t>
            </a:fld>
            <a:endParaRPr lang="zh-CN" altLang="en-US"/>
          </a:p>
        </p:txBody>
      </p:sp>
    </p:spTree>
    <p:extLst>
      <p:ext uri="{BB962C8B-B14F-4D97-AF65-F5344CB8AC3E}">
        <p14:creationId xmlns:p14="http://schemas.microsoft.com/office/powerpoint/2010/main" val="157489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这是读出系统的实物图，阳极读出板，有效区域</a:t>
            </a:r>
            <a:r>
              <a:rPr lang="en-US" altLang="zh-CN" dirty="0" smtClean="0"/>
              <a:t>30</a:t>
            </a:r>
            <a:r>
              <a:rPr lang="zh-CN" altLang="en-US" dirty="0" smtClean="0"/>
              <a:t>*</a:t>
            </a:r>
            <a:r>
              <a:rPr lang="en-US" altLang="zh-CN" dirty="0" smtClean="0"/>
              <a:t>30</a:t>
            </a:r>
            <a:r>
              <a:rPr lang="zh-CN" altLang="en-US" dirty="0" smtClean="0"/>
              <a:t>平方厘米，每个</a:t>
            </a:r>
            <a:r>
              <a:rPr lang="en-US" altLang="zh-CN" dirty="0" smtClean="0"/>
              <a:t>pad</a:t>
            </a:r>
            <a:r>
              <a:rPr lang="zh-CN" altLang="en-US" dirty="0" smtClean="0"/>
              <a:t>大小为</a:t>
            </a:r>
            <a:r>
              <a:rPr lang="en-US" altLang="zh-CN" dirty="0" smtClean="0"/>
              <a:t>1</a:t>
            </a:r>
            <a:r>
              <a:rPr lang="zh-CN" altLang="en-US" dirty="0" smtClean="0"/>
              <a:t>平方厘米；前端电子学板上集成</a:t>
            </a:r>
            <a:r>
              <a:rPr lang="en-US" altLang="zh-CN" dirty="0" smtClean="0"/>
              <a:t>4</a:t>
            </a:r>
            <a:r>
              <a:rPr lang="zh-CN" altLang="en-US" dirty="0" smtClean="0"/>
              <a:t>片</a:t>
            </a:r>
            <a:r>
              <a:rPr lang="en-US" altLang="zh-CN" dirty="0" smtClean="0"/>
              <a:t>MICROROC</a:t>
            </a:r>
            <a:r>
              <a:rPr lang="en-US" altLang="zh-CN" baseline="0" dirty="0" smtClean="0"/>
              <a:t> </a:t>
            </a:r>
            <a:r>
              <a:rPr lang="zh-CN" altLang="en-US" baseline="0" dirty="0" smtClean="0"/>
              <a:t>用菊花链方式连接，探测器接口板，实现系统的控制数据采集和刻度</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6</a:t>
            </a:fld>
            <a:endParaRPr lang="zh-CN" altLang="en-US"/>
          </a:p>
        </p:txBody>
      </p:sp>
    </p:spTree>
    <p:extLst>
      <p:ext uri="{BB962C8B-B14F-4D97-AF65-F5344CB8AC3E}">
        <p14:creationId xmlns:p14="http://schemas.microsoft.com/office/powerpoint/2010/main" val="1704372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这是噪声测试的结果，电子学噪声约为</a:t>
            </a:r>
            <a:r>
              <a:rPr lang="en-US" altLang="zh-CN" dirty="0" smtClean="0"/>
              <a:t>0.25fC</a:t>
            </a:r>
            <a:r>
              <a:rPr lang="zh-CN" altLang="en-US" dirty="0" smtClean="0"/>
              <a:t>，与探测器联调噪声</a:t>
            </a:r>
            <a:r>
              <a:rPr lang="en-US" altLang="zh-CN" dirty="0" smtClean="0"/>
              <a:t>0.35fC</a:t>
            </a:r>
            <a:r>
              <a:rPr lang="zh-CN" altLang="en-US" dirty="0" smtClean="0"/>
              <a:t>，芯片芯片高增益成形电路动态范围</a:t>
            </a:r>
            <a:r>
              <a:rPr lang="en-US" altLang="zh-CN" dirty="0" smtClean="0"/>
              <a:t>140fC</a:t>
            </a:r>
            <a:r>
              <a:rPr lang="zh-CN" altLang="en-US" dirty="0" smtClean="0"/>
              <a:t>，低增益成形电路动态范围</a:t>
            </a:r>
            <a:r>
              <a:rPr lang="en-US" altLang="zh-CN" dirty="0" smtClean="0"/>
              <a:t>500fC</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7</a:t>
            </a:fld>
            <a:endParaRPr lang="zh-CN" altLang="en-US"/>
          </a:p>
        </p:txBody>
      </p:sp>
    </p:spTree>
    <p:extLst>
      <p:ext uri="{BB962C8B-B14F-4D97-AF65-F5344CB8AC3E}">
        <p14:creationId xmlns:p14="http://schemas.microsoft.com/office/powerpoint/2010/main" val="411590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除了噪声以外，影响芯片最小测量电荷量的因素还有通道间的不一致性。通过</a:t>
            </a:r>
            <a:r>
              <a:rPr lang="en-US" altLang="zh-CN" dirty="0" smtClean="0"/>
              <a:t>S</a:t>
            </a:r>
            <a:r>
              <a:rPr lang="zh-CN" altLang="en-US" dirty="0" smtClean="0"/>
              <a:t>曲线还可以分析出芯片的通道间不一致性，首先是各通道增益的不一致性，对</a:t>
            </a:r>
            <a:r>
              <a:rPr lang="en-US" altLang="zh-CN" dirty="0" smtClean="0"/>
              <a:t>64</a:t>
            </a:r>
            <a:r>
              <a:rPr lang="zh-CN" altLang="en-US" dirty="0" smtClean="0"/>
              <a:t>通道的刻度曲线进行线性拟合，对高增益成形的增益差异进行统计，不均匀性小于</a:t>
            </a:r>
            <a:r>
              <a:rPr lang="en-US" altLang="zh-CN" dirty="0" smtClean="0"/>
              <a:t>&lt;1%</a:t>
            </a:r>
            <a:r>
              <a:rPr lang="zh-CN" altLang="en-US" dirty="0" smtClean="0"/>
              <a:t>，换算成电荷量即</a:t>
            </a:r>
            <a:r>
              <a:rPr lang="en-US" altLang="zh-CN" dirty="0" smtClean="0"/>
              <a:t>1.1fC</a:t>
            </a:r>
            <a:r>
              <a:rPr lang="zh-CN" altLang="en-US" dirty="0" smtClean="0"/>
              <a:t>。此外影响芯片小信号测量能力的另外一个因素还有通道间基线的不一致性，将</a:t>
            </a:r>
            <a:r>
              <a:rPr lang="en-US" altLang="zh-CN" dirty="0" smtClean="0"/>
              <a:t>64</a:t>
            </a:r>
            <a:r>
              <a:rPr lang="zh-CN" altLang="en-US" dirty="0" smtClean="0"/>
              <a:t>通道电荷量和刻度值做如下的曲线，可以看到，芯片的基线和</a:t>
            </a:r>
            <a:r>
              <a:rPr lang="en-US" altLang="zh-CN" dirty="0" smtClean="0"/>
              <a:t>1fC</a:t>
            </a:r>
            <a:r>
              <a:rPr lang="zh-CN" altLang="en-US" dirty="0" smtClean="0"/>
              <a:t>电荷量有交叠，因此无法分辨小于</a:t>
            </a:r>
            <a:r>
              <a:rPr lang="en-US" altLang="zh-CN" dirty="0" smtClean="0"/>
              <a:t>1fC</a:t>
            </a:r>
            <a:r>
              <a:rPr lang="zh-CN" altLang="en-US" dirty="0" smtClean="0"/>
              <a:t>电荷量，通道不一致性是影响芯片分辨率的主要因素</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9</a:t>
            </a:fld>
            <a:endParaRPr lang="zh-CN" altLang="en-US"/>
          </a:p>
        </p:txBody>
      </p:sp>
    </p:spTree>
    <p:extLst>
      <p:ext uri="{BB962C8B-B14F-4D97-AF65-F5344CB8AC3E}">
        <p14:creationId xmlns:p14="http://schemas.microsoft.com/office/powerpoint/2010/main" val="2071080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下面是与探测器联调的结果，首先是使用成形输出的调试功能测量能谱，由于是调试功能，在</a:t>
            </a:r>
            <a:r>
              <a:rPr lang="en-US" altLang="zh-CN" dirty="0" smtClean="0"/>
              <a:t>400fC</a:t>
            </a:r>
            <a:r>
              <a:rPr lang="zh-CN" altLang="en-US" dirty="0" smtClean="0"/>
              <a:t>左右即饱和，下面是通过片外</a:t>
            </a:r>
            <a:r>
              <a:rPr lang="en-US" altLang="zh-CN" dirty="0" smtClean="0"/>
              <a:t>ADC</a:t>
            </a:r>
            <a:r>
              <a:rPr lang="zh-CN" altLang="en-US" dirty="0" smtClean="0"/>
              <a:t>测量得到的</a:t>
            </a:r>
            <a:r>
              <a:rPr lang="en-US" altLang="zh-CN" dirty="0" smtClean="0"/>
              <a:t>8keV X</a:t>
            </a:r>
            <a:r>
              <a:rPr lang="zh-CN" altLang="en-US" dirty="0" smtClean="0"/>
              <a:t>射线能谱</a:t>
            </a:r>
            <a:endParaRPr lang="zh-CN" altLang="en-US" dirty="0"/>
          </a:p>
        </p:txBody>
      </p:sp>
      <p:sp>
        <p:nvSpPr>
          <p:cNvPr id="4" name="灯片编号占位符 3"/>
          <p:cNvSpPr>
            <a:spLocks noGrp="1"/>
          </p:cNvSpPr>
          <p:nvPr>
            <p:ph type="sldNum" sz="quarter" idx="10"/>
          </p:nvPr>
        </p:nvSpPr>
        <p:spPr/>
        <p:txBody>
          <a:bodyPr/>
          <a:lstStyle/>
          <a:p>
            <a:fld id="{991F374B-71FC-4EA7-A0E8-F5CCB82DF51A}" type="slidenum">
              <a:rPr lang="zh-CN" altLang="en-US" smtClean="0"/>
              <a:t>10</a:t>
            </a:fld>
            <a:endParaRPr lang="zh-CN" altLang="en-US"/>
          </a:p>
        </p:txBody>
      </p:sp>
    </p:spTree>
    <p:extLst>
      <p:ext uri="{BB962C8B-B14F-4D97-AF65-F5344CB8AC3E}">
        <p14:creationId xmlns:p14="http://schemas.microsoft.com/office/powerpoint/2010/main" val="234961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375649" y="6356350"/>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7432284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41525619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
        <p:nvSpPr>
          <p:cNvPr id="8" name="Text Placeholder 3"/>
          <p:cNvSpPr>
            <a:spLocks noGrp="1"/>
          </p:cNvSpPr>
          <p:nvPr>
            <p:ph type="body" sz="half" idx="2"/>
          </p:nvPr>
        </p:nvSpPr>
        <p:spPr>
          <a:xfrm>
            <a:off x="629841" y="1448656"/>
            <a:ext cx="7270986" cy="4420332"/>
          </a:xfrm>
          <a:prstGeom prst="rect">
            <a:avLst/>
          </a:prstGeom>
        </p:spPr>
        <p:txBody>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952599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3050597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extLst>
              <p:ext uri="{D42A27DB-BD31-4B8C-83A1-F6EECF244321}">
                <p14:modId xmlns:p14="http://schemas.microsoft.com/office/powerpoint/2010/main" val="12076928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6"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内容占位符 2"/>
          <p:cNvSpPr>
            <a:spLocks noGrp="1"/>
          </p:cNvSpPr>
          <p:nvPr>
            <p:ph idx="1"/>
          </p:nvPr>
        </p:nvSpPr>
        <p:spPr>
          <a:xfrm>
            <a:off x="457200" y="1209698"/>
            <a:ext cx="8229600" cy="5172234"/>
          </a:xfrm>
          <a:prstGeom prst="rect">
            <a:avLst/>
          </a:prstGeom>
        </p:spPr>
        <p:txBody>
          <a:bodyPr/>
          <a:lstStyle>
            <a:lvl1pPr>
              <a:defRPr>
                <a:latin typeface="微软雅黑" panose="020B0503020204020204" pitchFamily="34" charset="-122"/>
                <a:ea typeface="微软雅黑" panose="020B0503020204020204" pitchFamily="34" charset="-122"/>
              </a:defRPr>
            </a:lvl1pPr>
            <a:lvl2pPr marL="685800" indent="-228600">
              <a:buSzPct val="70000"/>
              <a:buFont typeface="Calibri" panose="020F0502020204030204" pitchFamily="34" charset="0"/>
              <a:buChar cha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p>
            <a:r>
              <a:rPr lang="zh-CN" altLang="en-US" dirty="0" smtClean="0"/>
              <a:t>单击此处编辑母版标题样式</a:t>
            </a:r>
            <a:endParaRPr lang="en-US" dirty="0"/>
          </a:p>
        </p:txBody>
      </p:sp>
      <p:sp>
        <p:nvSpPr>
          <p:cNvPr id="4" name="日期占位符 9"/>
          <p:cNvSpPr>
            <a:spLocks noGrp="1"/>
          </p:cNvSpPr>
          <p:nvPr>
            <p:ph type="dt" sz="half" idx="10"/>
          </p:nvPr>
        </p:nvSpPr>
        <p:spPr>
          <a:xfrm>
            <a:off x="7572375" y="6408740"/>
            <a:ext cx="1074738" cy="365125"/>
          </a:xfrm>
          <a:prstGeom prst="rect">
            <a:avLst/>
          </a:prstGeom>
        </p:spPr>
        <p:txBody>
          <a:bodyPr/>
          <a:lstStyle>
            <a:lvl1pPr>
              <a:defRPr/>
            </a:lvl1pPr>
          </a:lstStyle>
          <a:p>
            <a:endParaRPr lang="zh-CN" altLang="en-US"/>
          </a:p>
        </p:txBody>
      </p:sp>
      <p:sp>
        <p:nvSpPr>
          <p:cNvPr id="5" name="页脚占位符 21"/>
          <p:cNvSpPr>
            <a:spLocks noGrp="1"/>
          </p:cNvSpPr>
          <p:nvPr>
            <p:ph type="ftr" sz="quarter" idx="11"/>
          </p:nvPr>
        </p:nvSpPr>
        <p:spPr>
          <a:xfrm>
            <a:off x="457200" y="6381932"/>
            <a:ext cx="3159125" cy="365125"/>
          </a:xfrm>
        </p:spPr>
        <p:txBody>
          <a:bodyPr/>
          <a:lstStyle>
            <a:lvl1pPr algn="l">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17"/>
          <p:cNvSpPr>
            <a:spLocks noGrp="1"/>
          </p:cNvSpPr>
          <p:nvPr>
            <p:ph type="sldNum" sz="quarter" idx="12"/>
          </p:nvPr>
        </p:nvSpPr>
        <p:spPr/>
        <p:txBody>
          <a:bodyPr/>
          <a:lstStyle>
            <a:lvl1pPr>
              <a:defRPr/>
            </a:lvl1pPr>
          </a:lstStyle>
          <a:p>
            <a:fld id="{43839631-49CD-487E-A955-9C3740CF100C}" type="slidenum">
              <a:rPr lang="zh-CN" altLang="en-US" smtClean="0"/>
              <a:pPr/>
              <a:t>‹#›</a:t>
            </a:fld>
            <a:endParaRPr lang="zh-CN" altLang="en-US" dirty="0"/>
          </a:p>
        </p:txBody>
      </p:sp>
    </p:spTree>
    <p:extLst>
      <p:ext uri="{BB962C8B-B14F-4D97-AF65-F5344CB8AC3E}">
        <p14:creationId xmlns:p14="http://schemas.microsoft.com/office/powerpoint/2010/main" val="42868921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75956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320209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25721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910084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153121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407530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extLst>
              <p:ext uri="{D42A27DB-BD31-4B8C-83A1-F6EECF244321}">
                <p14:modId xmlns:p14="http://schemas.microsoft.com/office/powerpoint/2010/main" val="28149488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p:cNvSpPr>
          <p:nvPr>
            <p:ph idx="1"/>
          </p:nvPr>
        </p:nvSpPr>
        <p:spPr>
          <a:xfrm>
            <a:off x="628650" y="1273996"/>
            <a:ext cx="7886700" cy="5065376"/>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637789" y="6339372"/>
            <a:ext cx="2057400" cy="365125"/>
          </a:xfrm>
          <a:prstGeom prst="rect">
            <a:avLst/>
          </a:prstGeom>
        </p:spPr>
        <p:txBody>
          <a:bodyPr/>
          <a:lstStyle>
            <a:lvl1pPr algn="r">
              <a:defRPr sz="2000" b="1">
                <a:solidFill>
                  <a:schemeClr val="bg2">
                    <a:lumMod val="75000"/>
                  </a:schemeClr>
                </a:solidFill>
              </a:defRPr>
            </a:lvl1pPr>
          </a:lstStyle>
          <a:p>
            <a:fld id="{751E83E7-BF4F-4EA8-89C7-22E627A5D15F}" type="slidenum">
              <a:rPr lang="zh-CN" altLang="en-US" smtClean="0"/>
              <a:pPr/>
              <a:t>‹#›</a:t>
            </a:fld>
            <a:endParaRPr lang="zh-CN" altLang="en-US" dirty="0"/>
          </a:p>
        </p:txBody>
      </p:sp>
    </p:spTree>
    <p:extLst>
      <p:ext uri="{BB962C8B-B14F-4D97-AF65-F5344CB8AC3E}">
        <p14:creationId xmlns:p14="http://schemas.microsoft.com/office/powerpoint/2010/main" val="6510658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091157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328912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198924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761342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39954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73996"/>
            <a:ext cx="7886700" cy="231168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637789" y="6339372"/>
            <a:ext cx="2057400" cy="365125"/>
          </a:xfrm>
          <a:prstGeom prst="rect">
            <a:avLst/>
          </a:prstGeom>
        </p:spPr>
        <p:txBody>
          <a:bodyPr/>
          <a:lstStyle>
            <a:lvl1pPr algn="r">
              <a:defRPr sz="2000" b="1">
                <a:solidFill>
                  <a:schemeClr val="bg2">
                    <a:lumMod val="10000"/>
                  </a:schemeClr>
                </a:solidFill>
              </a:defRPr>
            </a:lvl1pPr>
          </a:lstStyle>
          <a:p>
            <a:fld id="{751E83E7-BF4F-4EA8-89C7-22E627A5D15F}" type="slidenum">
              <a:rPr lang="zh-CN" altLang="en-US" smtClean="0"/>
              <a:pPr/>
              <a:t>‹#›</a:t>
            </a:fld>
            <a:endParaRPr lang="zh-CN" altLang="en-US" dirty="0"/>
          </a:p>
        </p:txBody>
      </p:sp>
      <p:sp>
        <p:nvSpPr>
          <p:cNvPr id="9" name="Content Placeholder 2"/>
          <p:cNvSpPr>
            <a:spLocks noGrp="1"/>
          </p:cNvSpPr>
          <p:nvPr>
            <p:ph idx="13"/>
          </p:nvPr>
        </p:nvSpPr>
        <p:spPr>
          <a:xfrm>
            <a:off x="628650" y="3708699"/>
            <a:ext cx="7886700" cy="22400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1219631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4108245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481607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10339702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1051430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38837822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1E83E7-BF4F-4EA8-89C7-22E627A5D15F}" type="slidenum">
              <a:rPr lang="zh-CN" altLang="en-US" smtClean="0"/>
              <a:t>‹#›</a:t>
            </a:fld>
            <a:endParaRPr lang="zh-CN" altLang="en-US"/>
          </a:p>
        </p:txBody>
      </p:sp>
    </p:spTree>
    <p:extLst>
      <p:ext uri="{BB962C8B-B14F-4D97-AF65-F5344CB8AC3E}">
        <p14:creationId xmlns:p14="http://schemas.microsoft.com/office/powerpoint/2010/main" val="26380917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16"/>
            </p:custDataLst>
            <p:extLst>
              <p:ext uri="{D42A27DB-BD31-4B8C-83A1-F6EECF244321}">
                <p14:modId xmlns:p14="http://schemas.microsoft.com/office/powerpoint/2010/main" val="4481347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3" name="think-cell Slide" r:id="rId17" imgW="384" imgH="384" progId="TCLayout.ActiveDocument.1">
                  <p:embed/>
                </p:oleObj>
              </mc:Choice>
              <mc:Fallback>
                <p:oleObj name="think-cell Slide" r:id="rId17" imgW="384" imgH="384"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pic>
        <p:nvPicPr>
          <p:cNvPr id="7" name="图片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47263" y="211659"/>
            <a:ext cx="5239137" cy="610919"/>
          </a:xfrm>
          <a:prstGeom prst="rect">
            <a:avLst/>
          </a:prstGeom>
        </p:spPr>
        <p:txBody>
          <a:bodyPr vert="horz" lIns="91440" tIns="45720" rIns="91440" bIns="45720" rtlCol="0" anchor="ctr">
            <a:normAutofit/>
          </a:bodyPr>
          <a:lstStyle/>
          <a:p>
            <a:r>
              <a:rPr lang="zh-CN" altLang="en-US" dirty="0" smtClean="0"/>
              <a:t>单击此处编辑标题</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11" name="Title Placeholder 1"/>
          <p:cNvSpPr txBox="1">
            <a:spLocks/>
          </p:cNvSpPr>
          <p:nvPr userDrawn="1"/>
        </p:nvSpPr>
        <p:spPr>
          <a:xfrm>
            <a:off x="628650" y="1499191"/>
            <a:ext cx="7886700" cy="46453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9" name="Slide Number Placeholder 5"/>
          <p:cNvSpPr>
            <a:spLocks noGrp="1"/>
          </p:cNvSpPr>
          <p:nvPr>
            <p:ph type="sldNum" sz="quarter" idx="4"/>
          </p:nvPr>
        </p:nvSpPr>
        <p:spPr>
          <a:xfrm>
            <a:off x="6896100" y="6416222"/>
            <a:ext cx="2057400" cy="365125"/>
          </a:xfrm>
          <a:prstGeom prst="rect">
            <a:avLst/>
          </a:prstGeom>
        </p:spPr>
        <p:txBody>
          <a:bodyPr/>
          <a:lstStyle>
            <a:lvl1pPr algn="r">
              <a:defRPr b="1">
                <a:solidFill>
                  <a:schemeClr val="bg1">
                    <a:lumMod val="75000"/>
                  </a:schemeClr>
                </a:solidFill>
                <a:latin typeface="微软雅黑" panose="020B0503020204020204" pitchFamily="34" charset="-122"/>
                <a:ea typeface="微软雅黑" panose="020B0503020204020204" pitchFamily="34" charset="-122"/>
              </a:defRPr>
            </a:lvl1pPr>
          </a:lstStyle>
          <a:p>
            <a:fld id="{751E83E7-BF4F-4EA8-89C7-22E627A5D15F}" type="slidenum">
              <a:rPr lang="zh-CN" altLang="en-US" smtClean="0"/>
              <a:pPr/>
              <a:t>‹#›</a:t>
            </a:fld>
            <a:endParaRPr lang="zh-CN" altLang="en-US" dirty="0"/>
          </a:p>
        </p:txBody>
      </p:sp>
    </p:spTree>
    <p:extLst>
      <p:ext uri="{BB962C8B-B14F-4D97-AF65-F5344CB8AC3E}">
        <p14:creationId xmlns:p14="http://schemas.microsoft.com/office/powerpoint/2010/main" val="1473260956"/>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85"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图片 10"/>
          <p:cNvPicPr>
            <a:picLocks noChangeAspect="1"/>
          </p:cNvPicPr>
          <p:nvPr userDrawn="1"/>
        </p:nvPicPr>
        <p:blipFill rotWithShape="1">
          <a:blip r:embed="rId14"/>
          <a:srcRect l="61489" t="25058" r="12143" b="25081"/>
          <a:stretch/>
        </p:blipFill>
        <p:spPr>
          <a:xfrm>
            <a:off x="6115050" y="1870075"/>
            <a:ext cx="2420296" cy="2420296"/>
          </a:xfrm>
          <a:prstGeom prst="ellipse">
            <a:avLst/>
          </a:prstGeom>
        </p:spPr>
      </p:pic>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20DA0-8741-4758-9AC6-66EE5E1DC391}" type="slidenum">
              <a:rPr lang="zh-CN" altLang="en-US" smtClean="0"/>
              <a:t>‹#›</a:t>
            </a:fld>
            <a:endParaRPr lang="zh-CN" altLang="en-US"/>
          </a:p>
        </p:txBody>
      </p:sp>
    </p:spTree>
    <p:extLst>
      <p:ext uri="{BB962C8B-B14F-4D97-AF65-F5344CB8AC3E}">
        <p14:creationId xmlns:p14="http://schemas.microsoft.com/office/powerpoint/2010/main" val="2314108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3.xml"/><Relationship Id="rId7" Type="http://schemas.openxmlformats.org/officeDocument/2006/relationships/image" Target="../media/image19.jp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10" Type="http://schemas.openxmlformats.org/officeDocument/2006/relationships/image" Target="../media/image22.jpeg"/><Relationship Id="rId4" Type="http://schemas.openxmlformats.org/officeDocument/2006/relationships/notesSlide" Target="../notesSlides/notesSlide9.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1197939" y="2546381"/>
            <a:ext cx="6941796" cy="1446550"/>
          </a:xfrm>
          <a:prstGeom prst="rect">
            <a:avLst/>
          </a:prstGeom>
          <a:noFill/>
          <a:ln w="9525">
            <a:noFill/>
            <a:miter lim="800000"/>
            <a:headEnd/>
            <a:tailEnd/>
          </a:ln>
        </p:spPr>
        <p:txBody>
          <a:bodyPr wrap="square">
            <a:spAutoFit/>
          </a:bodyPr>
          <a:lstStyle/>
          <a:p>
            <a:pPr algn="ctr"/>
            <a:r>
              <a:rPr lang="en-US" altLang="zh-CN" sz="4400" b="1" dirty="0" smtClean="0">
                <a:solidFill>
                  <a:srgbClr val="00417C"/>
                </a:solidFill>
                <a:latin typeface="微软雅黑" pitchFamily="34" charset="-122"/>
                <a:ea typeface="微软雅黑" pitchFamily="34" charset="-122"/>
              </a:rPr>
              <a:t>CEPC</a:t>
            </a:r>
            <a:r>
              <a:rPr lang="zh-CN" altLang="en-US" sz="4400" b="1" dirty="0">
                <a:solidFill>
                  <a:srgbClr val="00417C"/>
                </a:solidFill>
                <a:latin typeface="微软雅黑" pitchFamily="34" charset="-122"/>
                <a:ea typeface="微软雅黑" pitchFamily="34" charset="-122"/>
              </a:rPr>
              <a:t>强子量能</a:t>
            </a:r>
            <a:r>
              <a:rPr lang="zh-CN" altLang="en-US" sz="4400" b="1" dirty="0" smtClean="0">
                <a:solidFill>
                  <a:srgbClr val="00417C"/>
                </a:solidFill>
                <a:latin typeface="微软雅黑" pitchFamily="34" charset="-122"/>
                <a:ea typeface="微软雅黑" pitchFamily="34" charset="-122"/>
              </a:rPr>
              <a:t>器</a:t>
            </a:r>
            <a:r>
              <a:rPr lang="en-US" altLang="zh-CN" sz="4400" b="1" dirty="0" smtClean="0">
                <a:solidFill>
                  <a:srgbClr val="00417C"/>
                </a:solidFill>
                <a:latin typeface="微软雅黑" pitchFamily="34" charset="-122"/>
                <a:ea typeface="微软雅黑" pitchFamily="34" charset="-122"/>
              </a:rPr>
              <a:t>GEM</a:t>
            </a:r>
            <a:r>
              <a:rPr lang="zh-CN" altLang="en-US" sz="4400" b="1" dirty="0">
                <a:solidFill>
                  <a:srgbClr val="00417C"/>
                </a:solidFill>
                <a:latin typeface="微软雅黑" pitchFamily="34" charset="-122"/>
                <a:ea typeface="微软雅黑" pitchFamily="34" charset="-122"/>
              </a:rPr>
              <a:t>方案预研</a:t>
            </a:r>
            <a:r>
              <a:rPr lang="zh-CN" altLang="en-US" sz="4400" b="1" dirty="0" smtClean="0">
                <a:solidFill>
                  <a:srgbClr val="00417C"/>
                </a:solidFill>
                <a:latin typeface="微软雅黑" pitchFamily="34" charset="-122"/>
                <a:ea typeface="微软雅黑" pitchFamily="34" charset="-122"/>
              </a:rPr>
              <a:t>进展</a:t>
            </a:r>
            <a:endParaRPr lang="zh-CN" altLang="en-US" sz="1400" dirty="0">
              <a:solidFill>
                <a:srgbClr val="00417C"/>
              </a:solidFill>
              <a:latin typeface="微软雅黑" pitchFamily="34" charset="-122"/>
              <a:ea typeface="微软雅黑" pitchFamily="34" charset="-122"/>
            </a:endParaRPr>
          </a:p>
        </p:txBody>
      </p:sp>
      <p:sp>
        <p:nvSpPr>
          <p:cNvPr id="30" name="矩形 29"/>
          <p:cNvSpPr/>
          <p:nvPr/>
        </p:nvSpPr>
        <p:spPr>
          <a:xfrm>
            <a:off x="0" y="6486065"/>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84" name="矩形 12"/>
          <p:cNvSpPr>
            <a:spLocks noChangeArrowheads="1"/>
          </p:cNvSpPr>
          <p:nvPr/>
        </p:nvSpPr>
        <p:spPr bwMode="auto">
          <a:xfrm>
            <a:off x="4000500" y="1987550"/>
            <a:ext cx="1336675" cy="260350"/>
          </a:xfrm>
          <a:prstGeom prst="rect">
            <a:avLst/>
          </a:prstGeom>
          <a:noFill/>
          <a:ln w="9525">
            <a:noFill/>
            <a:miter lim="800000"/>
            <a:headEnd/>
            <a:tailEnd/>
          </a:ln>
        </p:spPr>
        <p:txBody>
          <a:bodyPr wrap="none">
            <a:spAutoFit/>
          </a:bodyPr>
          <a:lstStyle/>
          <a:p>
            <a:r>
              <a:rPr lang="zh-CN" altLang="en-US" sz="1100" dirty="0">
                <a:solidFill>
                  <a:schemeClr val="bg1"/>
                </a:solidFill>
                <a:latin typeface="微软雅黑" pitchFamily="34" charset="-122"/>
                <a:ea typeface="微软雅黑" pitchFamily="34" charset="-122"/>
              </a:rPr>
              <a:t>添加您的校徽</a:t>
            </a:r>
            <a:r>
              <a:rPr lang="en-US" altLang="zh-CN" sz="1100" dirty="0">
                <a:solidFill>
                  <a:schemeClr val="bg1"/>
                </a:solidFill>
                <a:latin typeface="微软雅黑" pitchFamily="34" charset="-122"/>
                <a:ea typeface="微软雅黑" pitchFamily="34" charset="-122"/>
              </a:rPr>
              <a:t>logo</a:t>
            </a:r>
            <a:endParaRPr lang="zh-CN" altLang="en-US" sz="1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75612230"/>
      </p:ext>
    </p:extLst>
  </p:cSld>
  <p:clrMapOvr>
    <a:masterClrMapping/>
  </p:clrMapOvr>
  <mc:AlternateContent xmlns:mc="http://schemas.openxmlformats.org/markup-compatibility/2006" xmlns:p14="http://schemas.microsoft.com/office/powerpoint/2010/main">
    <mc:Choice Requires="p14">
      <p:transition p14:dur="100" advTm="1541">
        <p:cut/>
      </p:transition>
    </mc:Choice>
    <mc:Fallback xmlns="">
      <p:transition advTm="1541">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对象 26" hidden="1"/>
          <p:cNvGraphicFramePr>
            <a:graphicFrameLocks noChangeAspect="1"/>
          </p:cNvGraphicFramePr>
          <p:nvPr>
            <p:custDataLst>
              <p:tags r:id="rId2"/>
            </p:custDataLst>
            <p:extLst>
              <p:ext uri="{D42A27DB-BD31-4B8C-83A1-F6EECF244321}">
                <p14:modId xmlns:p14="http://schemas.microsoft.com/office/powerpoint/2010/main" val="16418725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1"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内容占位符 1"/>
          <p:cNvSpPr>
            <a:spLocks noGrp="1"/>
          </p:cNvSpPr>
          <p:nvPr>
            <p:ph idx="1"/>
          </p:nvPr>
        </p:nvSpPr>
        <p:spPr/>
        <p:txBody>
          <a:bodyPr/>
          <a:lstStyle/>
          <a:p>
            <a:r>
              <a:rPr lang="zh-CN" altLang="en-US" dirty="0" smtClean="0"/>
              <a:t>利用调试功能测能谱</a:t>
            </a:r>
            <a:endParaRPr lang="zh-CN" altLang="en-US" dirty="0"/>
          </a:p>
        </p:txBody>
      </p:sp>
      <p:sp>
        <p:nvSpPr>
          <p:cNvPr id="3" name="标题 2"/>
          <p:cNvSpPr>
            <a:spLocks noGrp="1"/>
          </p:cNvSpPr>
          <p:nvPr>
            <p:ph type="title"/>
          </p:nvPr>
        </p:nvSpPr>
        <p:spPr/>
        <p:txBody>
          <a:bodyPr/>
          <a:lstStyle/>
          <a:p>
            <a:r>
              <a:rPr lang="zh-CN" altLang="en-US" dirty="0" smtClean="0"/>
              <a:t>探测器联调</a:t>
            </a:r>
            <a:endParaRPr lang="zh-CN" altLang="en-US" dirty="0"/>
          </a:p>
        </p:txBody>
      </p:sp>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4293" y="1099577"/>
            <a:ext cx="3723484" cy="2520000"/>
          </a:xfrm>
          <a:prstGeom prst="rect">
            <a:avLst/>
          </a:prstGeom>
        </p:spPr>
      </p:pic>
      <p:sp>
        <p:nvSpPr>
          <p:cNvPr id="28" name="灯片编号占位符 27"/>
          <p:cNvSpPr>
            <a:spLocks noGrp="1"/>
          </p:cNvSpPr>
          <p:nvPr>
            <p:ph type="sldNum" sz="quarter" idx="12"/>
          </p:nvPr>
        </p:nvSpPr>
        <p:spPr/>
        <p:txBody>
          <a:bodyPr/>
          <a:lstStyle/>
          <a:p>
            <a:fld id="{43839631-49CD-487E-A955-9C3740CF100C}" type="slidenum">
              <a:rPr lang="zh-CN" altLang="en-US" smtClean="0"/>
              <a:pPr/>
              <a:t>10</a:t>
            </a:fld>
            <a:endParaRPr lang="zh-CN" altLang="en-US"/>
          </a:p>
        </p:txBody>
      </p:sp>
      <p:sp>
        <p:nvSpPr>
          <p:cNvPr id="13" name="矩形 12"/>
          <p:cNvSpPr/>
          <p:nvPr/>
        </p:nvSpPr>
        <p:spPr>
          <a:xfrm>
            <a:off x="4770737" y="3576451"/>
            <a:ext cx="4142217"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利用片外</a:t>
            </a:r>
            <a:r>
              <a:rPr lang="en-US" altLang="zh-CN" sz="1600" dirty="0">
                <a:latin typeface="微软雅黑" panose="020B0503020204020204" pitchFamily="34" charset="-122"/>
                <a:ea typeface="微软雅黑" panose="020B0503020204020204" pitchFamily="34" charset="-122"/>
              </a:rPr>
              <a:t>ADC</a:t>
            </a:r>
            <a:r>
              <a:rPr lang="zh-CN" altLang="en-US" sz="1600" dirty="0">
                <a:latin typeface="微软雅黑" panose="020B0503020204020204" pitchFamily="34" charset="-122"/>
                <a:ea typeface="微软雅黑" panose="020B0503020204020204" pitchFamily="34" charset="-122"/>
              </a:rPr>
              <a:t>采</a:t>
            </a:r>
            <a:r>
              <a:rPr lang="en-US" altLang="zh-CN" sz="1600" dirty="0">
                <a:latin typeface="微软雅黑" panose="020B0503020204020204" pitchFamily="34" charset="-122"/>
                <a:ea typeface="微软雅黑" panose="020B0503020204020204" pitchFamily="34" charset="-122"/>
              </a:rPr>
              <a:t>8keV X</a:t>
            </a:r>
            <a:r>
              <a:rPr lang="zh-CN" altLang="en-US" sz="1600" dirty="0">
                <a:latin typeface="微软雅黑" panose="020B0503020204020204" pitchFamily="34" charset="-122"/>
                <a:ea typeface="微软雅黑" panose="020B0503020204020204" pitchFamily="34" charset="-122"/>
              </a:rPr>
              <a:t>射线能谱</a:t>
            </a:r>
            <a:endParaRPr lang="en-US" altLang="zh-CN" sz="16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88496" y="3853450"/>
            <a:ext cx="3849281" cy="2886961"/>
          </a:xfrm>
          <a:prstGeom prst="rect">
            <a:avLst/>
          </a:prstGeom>
        </p:spPr>
      </p:pic>
      <p:sp>
        <p:nvSpPr>
          <p:cNvPr id="24" name="文本框 23"/>
          <p:cNvSpPr txBox="1"/>
          <p:nvPr/>
        </p:nvSpPr>
        <p:spPr>
          <a:xfrm>
            <a:off x="5759197" y="4336266"/>
            <a:ext cx="2165296" cy="461665"/>
          </a:xfrm>
          <a:prstGeom prst="rect">
            <a:avLst/>
          </a:prstGeom>
          <a:noFill/>
        </p:spPr>
        <p:txBody>
          <a:bodyPr wrap="square" rtlCol="0">
            <a:spAutoFit/>
          </a:bodyPr>
          <a:lstStyle/>
          <a:p>
            <a:r>
              <a:rPr lang="en-US" altLang="zh-CN" sz="1200" dirty="0" smtClean="0"/>
              <a:t>Peak value </a:t>
            </a:r>
            <a:r>
              <a:rPr lang="zh-CN" altLang="en-US" sz="1200" dirty="0" smtClean="0"/>
              <a:t>：</a:t>
            </a:r>
            <a:r>
              <a:rPr lang="en-US" altLang="zh-CN" sz="1200" dirty="0" smtClean="0">
                <a:solidFill>
                  <a:srgbClr val="FF0000"/>
                </a:solidFill>
              </a:rPr>
              <a:t>0.779V</a:t>
            </a:r>
          </a:p>
          <a:p>
            <a:r>
              <a:rPr lang="en-US" altLang="zh-CN" sz="1200" dirty="0" smtClean="0">
                <a:solidFill>
                  <a:srgbClr val="FF0000"/>
                </a:solidFill>
              </a:rPr>
              <a:t>Gain</a:t>
            </a:r>
            <a:r>
              <a:rPr lang="zh-CN" altLang="en-US" sz="1200" dirty="0" smtClean="0">
                <a:solidFill>
                  <a:srgbClr val="FF0000"/>
                </a:solidFill>
              </a:rPr>
              <a:t>～</a:t>
            </a:r>
            <a:r>
              <a:rPr lang="en-US" altLang="zh-CN" sz="1200" dirty="0" smtClean="0">
                <a:solidFill>
                  <a:srgbClr val="FF0000"/>
                </a:solidFill>
              </a:rPr>
              <a:t>7300</a:t>
            </a:r>
            <a:endParaRPr lang="en-US" altLang="zh-CN" sz="1200" dirty="0">
              <a:solidFill>
                <a:srgbClr val="FF0000"/>
              </a:solidFill>
            </a:endParaRPr>
          </a:p>
        </p:txBody>
      </p:sp>
      <p:pic>
        <p:nvPicPr>
          <p:cNvPr id="29" name="图片 28"/>
          <p:cNvPicPr>
            <a:picLocks noChangeAspect="1"/>
          </p:cNvPicPr>
          <p:nvPr/>
        </p:nvPicPr>
        <p:blipFill>
          <a:blip r:embed="rId9"/>
          <a:stretch>
            <a:fillRect/>
          </a:stretch>
        </p:blipFill>
        <p:spPr>
          <a:xfrm>
            <a:off x="628650" y="4116555"/>
            <a:ext cx="3240000" cy="2482229"/>
          </a:xfrm>
          <a:prstGeom prst="rect">
            <a:avLst/>
          </a:prstGeom>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8650" y="1692984"/>
            <a:ext cx="3240000" cy="2423571"/>
          </a:xfrm>
          <a:prstGeom prst="rect">
            <a:avLst/>
          </a:prstGeom>
        </p:spPr>
      </p:pic>
    </p:spTree>
    <p:extLst>
      <p:ext uri="{BB962C8B-B14F-4D97-AF65-F5344CB8AC3E}">
        <p14:creationId xmlns:p14="http://schemas.microsoft.com/office/powerpoint/2010/main" val="2258047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857" y="3563923"/>
            <a:ext cx="3804515" cy="2852299"/>
          </a:xfrm>
          <a:prstGeom prst="rect">
            <a:avLst/>
          </a:prstGeom>
        </p:spPr>
      </p:pic>
      <p:sp>
        <p:nvSpPr>
          <p:cNvPr id="3" name="标题 2"/>
          <p:cNvSpPr>
            <a:spLocks noGrp="1"/>
          </p:cNvSpPr>
          <p:nvPr>
            <p:ph type="title"/>
          </p:nvPr>
        </p:nvSpPr>
        <p:spPr/>
        <p:txBody>
          <a:bodyPr/>
          <a:lstStyle/>
          <a:p>
            <a:r>
              <a:rPr lang="zh-CN" altLang="en-US" dirty="0" smtClean="0"/>
              <a:t>增益均匀性</a:t>
            </a:r>
            <a:r>
              <a:rPr lang="en-US" altLang="zh-CN" dirty="0" smtClean="0"/>
              <a:t>&amp;</a:t>
            </a:r>
            <a:r>
              <a:rPr lang="zh-CN" altLang="en-US" dirty="0" smtClean="0"/>
              <a:t>串扰</a:t>
            </a:r>
            <a:endParaRPr lang="zh-CN" altLang="en-US" dirty="0"/>
          </a:p>
        </p:txBody>
      </p:sp>
      <p:pic>
        <p:nvPicPr>
          <p:cNvPr id="16"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30421" y="1404818"/>
            <a:ext cx="2843012" cy="208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379950" y="3331569"/>
            <a:ext cx="2779311" cy="369332"/>
          </a:xfrm>
          <a:prstGeom prst="rect">
            <a:avLst/>
          </a:prstGeom>
          <a:noFill/>
        </p:spPr>
        <p:txBody>
          <a:bodyPr wrap="square" rtlCol="0">
            <a:spAutoFit/>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不同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pad</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幅度</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分布三维图</a:t>
            </a:r>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7977" y="1130392"/>
            <a:ext cx="3086623" cy="2311953"/>
          </a:xfrm>
          <a:prstGeom prst="rect">
            <a:avLst/>
          </a:prstGeom>
        </p:spPr>
      </p:pic>
      <p:sp>
        <p:nvSpPr>
          <p:cNvPr id="19" name="文本框 18"/>
          <p:cNvSpPr txBox="1"/>
          <p:nvPr/>
        </p:nvSpPr>
        <p:spPr>
          <a:xfrm>
            <a:off x="6049121" y="1925092"/>
            <a:ext cx="2008871"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RMS/Mean~19.0%</a:t>
            </a:r>
            <a:endParaRPr lang="zh-CN" altLang="en-US" sz="1600" dirty="0">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rotWithShape="1">
          <a:blip r:embed="rId6">
            <a:extLst>
              <a:ext uri="{28A0092B-C50C-407E-A947-70E740481C1C}">
                <a14:useLocalDpi xmlns:a14="http://schemas.microsoft.com/office/drawing/2010/main" val="0"/>
              </a:ext>
            </a:extLst>
          </a:blip>
          <a:srcRect t="6190" r="7143"/>
          <a:stretch>
            <a:fillRect/>
          </a:stretch>
        </p:blipFill>
        <p:spPr>
          <a:xfrm>
            <a:off x="3000497" y="1405778"/>
            <a:ext cx="2541652" cy="1925791"/>
          </a:xfrm>
          <a:prstGeom prst="rect">
            <a:avLst/>
          </a:prstGeom>
        </p:spPr>
      </p:pic>
      <p:sp>
        <p:nvSpPr>
          <p:cNvPr id="21" name="矩形 20"/>
          <p:cNvSpPr/>
          <p:nvPr/>
        </p:nvSpPr>
        <p:spPr>
          <a:xfrm>
            <a:off x="3141524" y="3331569"/>
            <a:ext cx="2682081" cy="369332"/>
          </a:xfrm>
          <a:prstGeom prst="rect">
            <a:avLst/>
          </a:prstGeom>
        </p:spPr>
        <p:txBody>
          <a:bodyPr wrap="none">
            <a:spAutoFit/>
          </a:bodyPr>
          <a:lstStyle/>
          <a:p>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不同</a:t>
            </a:r>
            <a:r>
              <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pad</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幅度分布</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维</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图</a:t>
            </a:r>
          </a:p>
        </p:txBody>
      </p:sp>
      <p:sp>
        <p:nvSpPr>
          <p:cNvPr id="22" name="文本框 21"/>
          <p:cNvSpPr txBox="1"/>
          <p:nvPr/>
        </p:nvSpPr>
        <p:spPr>
          <a:xfrm>
            <a:off x="247263" y="1074616"/>
            <a:ext cx="2326278" cy="523220"/>
          </a:xfrm>
          <a:prstGeom prst="rect">
            <a:avLst/>
          </a:prstGeom>
          <a:noFill/>
        </p:spPr>
        <p:txBody>
          <a:bodyPr wrap="none" rtlCol="0">
            <a:spAutoFit/>
          </a:bodyPr>
          <a:lstStyle/>
          <a:p>
            <a:pPr marL="342900" indent="-3429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增益均匀性</a:t>
            </a:r>
            <a:endParaRPr lang="zh-CN" altLang="en-US" sz="2800"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7"/>
          <a:stretch>
            <a:fillRect/>
          </a:stretch>
        </p:blipFill>
        <p:spPr>
          <a:xfrm>
            <a:off x="433050" y="4728198"/>
            <a:ext cx="4867562" cy="1237734"/>
          </a:xfrm>
          <a:prstGeom prst="rect">
            <a:avLst/>
          </a:prstGeom>
        </p:spPr>
      </p:pic>
      <p:sp>
        <p:nvSpPr>
          <p:cNvPr id="26" name="文本框 25"/>
          <p:cNvSpPr txBox="1"/>
          <p:nvPr/>
        </p:nvSpPr>
        <p:spPr>
          <a:xfrm>
            <a:off x="362212" y="4101048"/>
            <a:ext cx="1723549"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宇宙线测量</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394322" y="5965696"/>
            <a:ext cx="473444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当事例击中</a:t>
            </a:r>
            <a:r>
              <a:rPr lang="en-US" altLang="zh-CN" sz="2000" dirty="0" smtClean="0">
                <a:latin typeface="微软雅黑" panose="020B0503020204020204" pitchFamily="34" charset="-122"/>
                <a:ea typeface="微软雅黑" panose="020B0503020204020204" pitchFamily="34" charset="-122"/>
              </a:rPr>
              <a:t>pad</a:t>
            </a:r>
            <a:r>
              <a:rPr lang="zh-CN" altLang="en-US" sz="2000" dirty="0" smtClean="0">
                <a:latin typeface="微软雅黑" panose="020B0503020204020204" pitchFamily="34" charset="-122"/>
                <a:ea typeface="微软雅黑" panose="020B0503020204020204" pitchFamily="34" charset="-122"/>
              </a:rPr>
              <a:t>后，对相邻</a:t>
            </a:r>
            <a:r>
              <a:rPr lang="en-US" altLang="zh-CN" sz="2000" dirty="0" smtClean="0">
                <a:latin typeface="微软雅黑" panose="020B0503020204020204" pitchFamily="34" charset="-122"/>
                <a:ea typeface="微软雅黑" panose="020B0503020204020204" pitchFamily="34" charset="-122"/>
              </a:rPr>
              <a:t>pad</a:t>
            </a:r>
            <a:r>
              <a:rPr lang="zh-CN" altLang="en-US" sz="2000" dirty="0" smtClean="0">
                <a:latin typeface="微软雅黑" panose="020B0503020204020204" pitchFamily="34" charset="-122"/>
                <a:ea typeface="微软雅黑" panose="020B0503020204020204" pitchFamily="34" charset="-122"/>
              </a:rPr>
              <a:t>有影响的事例数所占比例为</a:t>
            </a:r>
            <a:r>
              <a:rPr lang="en-US" altLang="zh-CN" sz="2000" dirty="0" smtClean="0">
                <a:latin typeface="微软雅黑" panose="020B0503020204020204" pitchFamily="34" charset="-122"/>
                <a:ea typeface="微软雅黑" panose="020B0503020204020204" pitchFamily="34" charset="-122"/>
              </a:rPr>
              <a:t>1.54%</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3839631-49CD-487E-A955-9C3740CF100C}" type="slidenum">
              <a:rPr lang="zh-CN" altLang="en-US" smtClean="0"/>
              <a:pPr/>
              <a:t>11</a:t>
            </a:fld>
            <a:endParaRPr lang="zh-CN" altLang="en-US" dirty="0"/>
          </a:p>
        </p:txBody>
      </p:sp>
      <p:sp>
        <p:nvSpPr>
          <p:cNvPr id="15" name="文本框 14"/>
          <p:cNvSpPr txBox="1"/>
          <p:nvPr/>
        </p:nvSpPr>
        <p:spPr>
          <a:xfrm>
            <a:off x="6174189" y="6279244"/>
            <a:ext cx="1883803" cy="369332"/>
          </a:xfrm>
          <a:prstGeom prst="rect">
            <a:avLst/>
          </a:prstGeom>
          <a:noFill/>
        </p:spPr>
        <p:txBody>
          <a:bodyPr wrap="square" rtlCol="0">
            <a:spAutoFit/>
          </a:bodyPr>
          <a:lstStyle/>
          <a:p>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宇宙线击中分布</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585604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下一步</a:t>
            </a:r>
          </a:p>
        </p:txBody>
      </p:sp>
      <p:sp>
        <p:nvSpPr>
          <p:cNvPr id="10" name="灯片编号占位符 9"/>
          <p:cNvSpPr>
            <a:spLocks noGrp="1"/>
          </p:cNvSpPr>
          <p:nvPr>
            <p:ph type="sldNum" sz="quarter" idx="12"/>
          </p:nvPr>
        </p:nvSpPr>
        <p:spPr/>
        <p:txBody>
          <a:bodyPr/>
          <a:lstStyle/>
          <a:p>
            <a:fld id="{43839631-49CD-487E-A955-9C3740CF100C}" type="slidenum">
              <a:rPr lang="zh-CN" altLang="en-US" smtClean="0"/>
              <a:pPr/>
              <a:t>12</a:t>
            </a:fld>
            <a:endParaRPr lang="zh-CN" altLang="en-US"/>
          </a:p>
        </p:txBody>
      </p:sp>
      <p:pic>
        <p:nvPicPr>
          <p:cNvPr id="6334" name="图片 6333"/>
          <p:cNvPicPr>
            <a:picLocks noChangeAspect="1"/>
          </p:cNvPicPr>
          <p:nvPr/>
        </p:nvPicPr>
        <p:blipFill>
          <a:blip r:embed="rId3"/>
          <a:stretch>
            <a:fillRect/>
          </a:stretch>
        </p:blipFill>
        <p:spPr>
          <a:xfrm>
            <a:off x="5405625" y="1756899"/>
            <a:ext cx="2980950" cy="3224934"/>
          </a:xfrm>
          <a:prstGeom prst="rect">
            <a:avLst/>
          </a:prstGeom>
        </p:spPr>
      </p:pic>
      <p:pic>
        <p:nvPicPr>
          <p:cNvPr id="327" name="图片 326"/>
          <p:cNvPicPr>
            <a:picLocks noChangeAspect="1"/>
          </p:cNvPicPr>
          <p:nvPr/>
        </p:nvPicPr>
        <p:blipFill>
          <a:blip r:embed="rId4"/>
          <a:stretch>
            <a:fillRect/>
          </a:stretch>
        </p:blipFill>
        <p:spPr>
          <a:xfrm>
            <a:off x="517103" y="1440393"/>
            <a:ext cx="3596641" cy="3600000"/>
          </a:xfrm>
          <a:prstGeom prst="rect">
            <a:avLst/>
          </a:prstGeom>
        </p:spPr>
      </p:pic>
      <p:sp>
        <p:nvSpPr>
          <p:cNvPr id="6335" name="文本框 6334"/>
          <p:cNvSpPr txBox="1"/>
          <p:nvPr/>
        </p:nvSpPr>
        <p:spPr>
          <a:xfrm>
            <a:off x="788795" y="5040393"/>
            <a:ext cx="3324949" cy="707886"/>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ASIC</a:t>
            </a:r>
            <a:r>
              <a:rPr lang="zh-CN" altLang="en-US" sz="2000" dirty="0" smtClean="0">
                <a:latin typeface="微软雅黑" panose="020B0503020204020204" pitchFamily="34" charset="-122"/>
                <a:ea typeface="微软雅黑" panose="020B0503020204020204" pitchFamily="34" charset="-122"/>
              </a:rPr>
              <a:t>集成至探测器读出平面</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盲埋</a:t>
            </a:r>
            <a:r>
              <a:rPr lang="zh-CN" altLang="en-US" sz="2000" dirty="0" smtClean="0">
                <a:latin typeface="微软雅黑" panose="020B0503020204020204" pitchFamily="34" charset="-122"/>
                <a:ea typeface="微软雅黑" panose="020B0503020204020204" pitchFamily="34" charset="-122"/>
              </a:rPr>
              <a:t>孔工艺</a:t>
            </a:r>
            <a:endParaRPr lang="zh-CN" altLang="en-US" sz="2000" dirty="0">
              <a:latin typeface="微软雅黑" panose="020B0503020204020204" pitchFamily="34" charset="-122"/>
              <a:ea typeface="微软雅黑" panose="020B0503020204020204" pitchFamily="34" charset="-122"/>
            </a:endParaRPr>
          </a:p>
        </p:txBody>
      </p:sp>
      <p:sp>
        <p:nvSpPr>
          <p:cNvPr id="329" name="文本框 328"/>
          <p:cNvSpPr txBox="1"/>
          <p:nvPr/>
        </p:nvSpPr>
        <p:spPr>
          <a:xfrm>
            <a:off x="6256982" y="5041647"/>
            <a:ext cx="1278235"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DAQ</a:t>
            </a:r>
            <a:r>
              <a:rPr lang="zh-CN" altLang="en-US" sz="2000" dirty="0" smtClean="0">
                <a:latin typeface="微软雅黑" panose="020B0503020204020204" pitchFamily="34" charset="-122"/>
                <a:ea typeface="微软雅黑" panose="020B0503020204020204" pitchFamily="34" charset="-122"/>
              </a:rPr>
              <a:t>系统</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17175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4163" y="1424468"/>
            <a:ext cx="5145336" cy="5145336"/>
          </a:xfrm>
        </p:spPr>
      </p:pic>
      <p:sp>
        <p:nvSpPr>
          <p:cNvPr id="3" name="标题 2"/>
          <p:cNvSpPr>
            <a:spLocks noGrp="1"/>
          </p:cNvSpPr>
          <p:nvPr>
            <p:ph type="title"/>
          </p:nvPr>
        </p:nvSpPr>
        <p:spPr/>
        <p:txBody>
          <a:bodyPr/>
          <a:lstStyle/>
          <a:p>
            <a:r>
              <a:rPr lang="en-US" altLang="zh-CN" dirty="0" smtClean="0"/>
              <a:t>PCB</a:t>
            </a:r>
            <a:endParaRPr lang="zh-CN" altLang="en-US" dirty="0"/>
          </a:p>
        </p:txBody>
      </p:sp>
      <p:sp>
        <p:nvSpPr>
          <p:cNvPr id="2" name="灯片编号占位符 1"/>
          <p:cNvSpPr>
            <a:spLocks noGrp="1"/>
          </p:cNvSpPr>
          <p:nvPr>
            <p:ph type="sldNum" sz="quarter" idx="12"/>
          </p:nvPr>
        </p:nvSpPr>
        <p:spPr/>
        <p:txBody>
          <a:bodyPr/>
          <a:lstStyle/>
          <a:p>
            <a:fld id="{43839631-49CD-487E-A955-9C3740CF100C}" type="slidenum">
              <a:rPr lang="zh-CN" altLang="en-US" smtClean="0"/>
              <a:pPr/>
              <a:t>13</a:t>
            </a:fld>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501109" y="2731035"/>
            <a:ext cx="3385223" cy="2532201"/>
          </a:xfrm>
          <a:prstGeom prst="rect">
            <a:avLst/>
          </a:prstGeom>
        </p:spPr>
      </p:pic>
    </p:spTree>
    <p:extLst>
      <p:ext uri="{BB962C8B-B14F-4D97-AF65-F5344CB8AC3E}">
        <p14:creationId xmlns:p14="http://schemas.microsoft.com/office/powerpoint/2010/main" val="2162936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noChangeAspect="1"/>
          </p:cNvGrpSpPr>
          <p:nvPr/>
        </p:nvGrpSpPr>
        <p:grpSpPr>
          <a:xfrm>
            <a:off x="247263" y="1675549"/>
            <a:ext cx="4169113" cy="2880000"/>
            <a:chOff x="5486400" y="1289979"/>
            <a:chExt cx="3347271" cy="2312276"/>
          </a:xfrm>
        </p:grpSpPr>
        <p:pic>
          <p:nvPicPr>
            <p:cNvPr id="2" name="图片 1"/>
            <p:cNvPicPr>
              <a:picLocks noChangeAspect="1"/>
            </p:cNvPicPr>
            <p:nvPr/>
          </p:nvPicPr>
          <p:blipFill>
            <a:blip r:embed="rId3"/>
            <a:stretch>
              <a:fillRect/>
            </a:stretch>
          </p:blipFill>
          <p:spPr>
            <a:xfrm>
              <a:off x="5486400" y="1293671"/>
              <a:ext cx="3347271" cy="2308584"/>
            </a:xfrm>
            <a:prstGeom prst="rect">
              <a:avLst/>
            </a:prstGeom>
          </p:spPr>
        </p:pic>
        <p:sp>
          <p:nvSpPr>
            <p:cNvPr id="16" name="文本框 15"/>
            <p:cNvSpPr txBox="1"/>
            <p:nvPr/>
          </p:nvSpPr>
          <p:spPr>
            <a:xfrm>
              <a:off x="7624718" y="1289979"/>
              <a:ext cx="300082" cy="369332"/>
            </a:xfrm>
            <a:prstGeom prst="rect">
              <a:avLst/>
            </a:prstGeom>
            <a:noFill/>
          </p:spPr>
          <p:txBody>
            <a:bodyPr wrap="none" rtlCol="0">
              <a:spAutoFit/>
            </a:bodyPr>
            <a:lstStyle/>
            <a:p>
              <a:r>
                <a:rPr lang="zh-CN" altLang="en-US" dirty="0" smtClean="0"/>
                <a:t>*</a:t>
              </a:r>
              <a:endParaRPr lang="zh-CN" altLang="en-US" dirty="0"/>
            </a:p>
          </p:txBody>
        </p:sp>
      </p:grpSp>
      <p:sp>
        <p:nvSpPr>
          <p:cNvPr id="3" name="标题 2"/>
          <p:cNvSpPr>
            <a:spLocks noGrp="1"/>
          </p:cNvSpPr>
          <p:nvPr>
            <p:ph type="title"/>
          </p:nvPr>
        </p:nvSpPr>
        <p:spPr/>
        <p:txBody>
          <a:bodyPr/>
          <a:lstStyle/>
          <a:p>
            <a:r>
              <a:rPr lang="zh-CN" altLang="en-US" dirty="0" smtClean="0"/>
              <a:t>强子量能器</a:t>
            </a:r>
            <a:endParaRPr lang="zh-CN" altLang="en-US" dirty="0"/>
          </a:p>
        </p:txBody>
      </p:sp>
      <p:sp>
        <p:nvSpPr>
          <p:cNvPr id="4" name="灯片编号占位符 3"/>
          <p:cNvSpPr>
            <a:spLocks noGrp="1"/>
          </p:cNvSpPr>
          <p:nvPr>
            <p:ph type="sldNum" sz="quarter" idx="12"/>
          </p:nvPr>
        </p:nvSpPr>
        <p:spPr/>
        <p:txBody>
          <a:bodyPr/>
          <a:lstStyle/>
          <a:p>
            <a:fld id="{43839631-49CD-487E-A955-9C3740CF100C}" type="slidenum">
              <a:rPr lang="zh-CN" altLang="en-US" smtClean="0"/>
              <a:pPr/>
              <a:t>2</a:t>
            </a:fld>
            <a:endParaRPr lang="zh-CN" altLang="en-US"/>
          </a:p>
        </p:txBody>
      </p:sp>
      <p:sp>
        <p:nvSpPr>
          <p:cNvPr id="8" name="页脚占位符 7"/>
          <p:cNvSpPr>
            <a:spLocks noGrp="1"/>
          </p:cNvSpPr>
          <p:nvPr>
            <p:ph type="ftr" sz="quarter" idx="11"/>
          </p:nvPr>
        </p:nvSpPr>
        <p:spPr/>
        <p:txBody>
          <a:bodyPr/>
          <a:lstStyle/>
          <a:p>
            <a:r>
              <a:rPr lang="en-US" altLang="zh-CN" smtClean="0"/>
              <a:t>*From ILC CDR Volume IV</a:t>
            </a:r>
            <a:endParaRPr lang="zh-CN" altLang="en-US"/>
          </a:p>
        </p:txBody>
      </p:sp>
      <p:sp>
        <p:nvSpPr>
          <p:cNvPr id="14" name="矩形 13"/>
          <p:cNvSpPr/>
          <p:nvPr/>
        </p:nvSpPr>
        <p:spPr>
          <a:xfrm>
            <a:off x="2036762" y="2648961"/>
            <a:ext cx="2550478" cy="190658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164572" y="3961945"/>
            <a:ext cx="868188" cy="4683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47263" y="1182768"/>
            <a:ext cx="4572000" cy="523220"/>
          </a:xfrm>
          <a:prstGeom prst="rect">
            <a:avLst/>
          </a:prstGeom>
        </p:spPr>
        <p:txBody>
          <a:bodyPr>
            <a:spAutoFit/>
          </a:bodyPr>
          <a:lstStyle/>
          <a:p>
            <a:r>
              <a:rPr lang="zh-CN" altLang="en-US" sz="2800" dirty="0">
                <a:latin typeface="微软雅黑" panose="020B0503020204020204" pitchFamily="34" charset="-122"/>
                <a:ea typeface="微软雅黑" panose="020B0503020204020204" pitchFamily="34" charset="-122"/>
              </a:rPr>
              <a:t>可选的读出</a:t>
            </a:r>
            <a:r>
              <a:rPr lang="zh-CN" altLang="en-US" sz="2800" dirty="0" smtClean="0">
                <a:latin typeface="微软雅黑" panose="020B0503020204020204" pitchFamily="34" charset="-122"/>
                <a:ea typeface="微软雅黑" panose="020B0503020204020204" pitchFamily="34" charset="-122"/>
              </a:rPr>
              <a:t>方案</a:t>
            </a:r>
            <a:endParaRPr lang="en-US"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p:cNvSpPr/>
              <p:nvPr/>
            </p:nvSpPr>
            <p:spPr>
              <a:xfrm>
                <a:off x="5196594" y="1228848"/>
                <a:ext cx="4572000" cy="2373407"/>
              </a:xfrm>
              <a:prstGeom prst="rect">
                <a:avLst/>
              </a:prstGeom>
            </p:spPr>
            <p:txBody>
              <a:bodyPr>
                <a:spAutoFit/>
              </a:bodyPr>
              <a:lstStyle/>
              <a:p>
                <a:r>
                  <a:rPr lang="zh-CN" altLang="en-US" sz="2800" dirty="0" smtClean="0">
                    <a:latin typeface="微软雅黑" panose="020B0503020204020204" pitchFamily="34" charset="-122"/>
                    <a:ea typeface="微软雅黑" panose="020B0503020204020204" pitchFamily="34" charset="-122"/>
                  </a:rPr>
                  <a:t>读出</a:t>
                </a:r>
                <a:r>
                  <a:rPr lang="zh-CN" altLang="en-US" sz="2800" dirty="0">
                    <a:latin typeface="微软雅黑" panose="020B0503020204020204" pitchFamily="34" charset="-122"/>
                    <a:ea typeface="微软雅黑" panose="020B0503020204020204" pitchFamily="34" charset="-122"/>
                  </a:rPr>
                  <a:t>需求</a:t>
                </a:r>
                <a:endParaRPr lang="en-US" altLang="zh-CN" sz="28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高颗粒度：单元大小为</a:t>
                </a:r>
                <a14:m>
                  <m:oMath xmlns:m="http://schemas.openxmlformats.org/officeDocument/2006/math">
                    <m:r>
                      <a:rPr lang="zh-CN" altLang="en-US" sz="2000" i="1" dirty="0">
                        <a:latin typeface="Cambria Math" panose="02040503050406030204" pitchFamily="18" charset="0"/>
                        <a:ea typeface="微软雅黑" panose="020B0503020204020204" pitchFamily="34" charset="-122"/>
                      </a:rPr>
                      <m:t> </m:t>
                    </m:r>
                    <m:r>
                      <a:rPr lang="en-US" altLang="zh-CN" sz="2000" i="1">
                        <a:latin typeface="Cambria Math" panose="02040503050406030204" pitchFamily="18" charset="0"/>
                        <a:ea typeface="微软雅黑" panose="020B0503020204020204" pitchFamily="34" charset="-122"/>
                      </a:rPr>
                      <m:t>1</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𝑐𝑚</m:t>
                        </m:r>
                      </m:e>
                      <m:sup>
                        <m:r>
                          <a:rPr lang="en-US" altLang="zh-CN" sz="2000" i="1">
                            <a:latin typeface="Cambria Math" panose="02040503050406030204" pitchFamily="18" charset="0"/>
                            <a:ea typeface="微软雅黑" panose="020B0503020204020204" pitchFamily="34" charset="-122"/>
                          </a:rPr>
                          <m:t>2</m:t>
                        </m:r>
                      </m:sup>
                    </m:sSup>
                  </m:oMath>
                </a14:m>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ASIC</a:t>
                </a:r>
                <a:r>
                  <a:rPr lang="zh-CN" altLang="en-US" sz="2000" dirty="0" smtClean="0">
                    <a:latin typeface="微软雅黑" panose="020B0503020204020204" pitchFamily="34" charset="-122"/>
                    <a:ea typeface="微软雅黑" panose="020B0503020204020204" pitchFamily="34" charset="-122"/>
                  </a:rPr>
                  <a:t>读出</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海量通道</a:t>
                </a:r>
                <a14:m>
                  <m:oMath xmlns:m="http://schemas.openxmlformats.org/officeDocument/2006/math">
                    <m:r>
                      <a:rPr lang="zh-CN" altLang="en-US"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4</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5</m:t>
                        </m:r>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𝑚</m:t>
                        </m:r>
                      </m:e>
                      <m:sup>
                        <m:r>
                          <a:rPr lang="en-US" altLang="zh-CN" sz="2000" i="1">
                            <a:latin typeface="Cambria Math" panose="02040503050406030204" pitchFamily="18" charset="0"/>
                            <a:ea typeface="Cambria Math" panose="02040503050406030204" pitchFamily="18" charset="0"/>
                          </a:rPr>
                          <m:t>3</m:t>
                        </m:r>
                      </m:sup>
                    </m:sSup>
                  </m:oMath>
                </a14:m>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极低功耗： </a:t>
                </a:r>
                <a:r>
                  <a:rPr lang="en-US" altLang="zh-CN" sz="2000" dirty="0">
                    <a:latin typeface="微软雅黑" panose="020B0503020204020204" pitchFamily="34" charset="-122"/>
                    <a:ea typeface="微软雅黑" panose="020B0503020204020204" pitchFamily="34" charset="-122"/>
                  </a:rPr>
                  <a:t>&lt; </a:t>
                </a:r>
                <a14:m>
                  <m:oMath xmlns:m="http://schemas.openxmlformats.org/officeDocument/2006/math">
                    <m:r>
                      <a:rPr lang="en-US" altLang="zh-CN" sz="2000" i="1">
                        <a:latin typeface="Cambria Math" panose="02040503050406030204" pitchFamily="18" charset="0"/>
                        <a:ea typeface="微软雅黑" panose="020B0503020204020204" pitchFamily="34" charset="-122"/>
                      </a:rPr>
                      <m:t>1</m:t>
                    </m:r>
                    <m:r>
                      <a:rPr lang="en-US" altLang="zh-CN" sz="2000" i="1">
                        <a:latin typeface="Cambria Math" panose="02040503050406030204" pitchFamily="18" charset="0"/>
                        <a:ea typeface="微软雅黑" panose="020B0503020204020204" pitchFamily="34" charset="-122"/>
                      </a:rPr>
                      <m:t>𝑚𝑊</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𝐶h𝑎𝑛𝑛𝑒𝑙</m:t>
                    </m:r>
                  </m:oMath>
                </a14:m>
                <a:r>
                  <a:rPr lang="en-US" altLang="zh-CN" sz="2000" dirty="0" smtClean="0">
                    <a:latin typeface="微软雅黑" panose="020B0503020204020204" pitchFamily="34" charset="-122"/>
                    <a:ea typeface="微软雅黑" panose="020B0503020204020204" pitchFamily="34" charset="-122"/>
                  </a:rPr>
                  <a:t> </a:t>
                </a: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前端</a:t>
                </a:r>
                <a:r>
                  <a:rPr lang="zh-CN" altLang="en-US" sz="2000" dirty="0" smtClean="0">
                    <a:latin typeface="微软雅黑" panose="020B0503020204020204" pitchFamily="34" charset="-122"/>
                    <a:ea typeface="微软雅黑" panose="020B0503020204020204" pitchFamily="34" charset="-122"/>
                  </a:rPr>
                  <a:t>电子学厚度：</a:t>
                </a:r>
                <a:r>
                  <a:rPr lang="en-US" altLang="zh-CN" sz="2000" dirty="0" smtClean="0">
                    <a:latin typeface="微软雅黑" panose="020B0503020204020204" pitchFamily="34" charset="-122"/>
                    <a:ea typeface="微软雅黑" panose="020B0503020204020204" pitchFamily="34" charset="-122"/>
                  </a:rPr>
                  <a:t>&lt; </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3</m:t>
                    </m:r>
                    <m:r>
                      <a:rPr lang="en-US" altLang="zh-CN" sz="2000" i="1" dirty="0" smtClean="0">
                        <a:latin typeface="Cambria Math" panose="02040503050406030204" pitchFamily="18" charset="0"/>
                        <a:ea typeface="微软雅黑" panose="020B0503020204020204" pitchFamily="34" charset="-122"/>
                      </a:rPr>
                      <m:t>𝑚𝑚</m:t>
                    </m:r>
                  </m:oMath>
                </a14:m>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紧凑：薄、</a:t>
                </a:r>
                <a:r>
                  <a:rPr lang="zh-CN" altLang="en-US" sz="2000" dirty="0" smtClean="0">
                    <a:latin typeface="微软雅黑" panose="020B0503020204020204" pitchFamily="34" charset="-122"/>
                    <a:ea typeface="微软雅黑" panose="020B0503020204020204" pitchFamily="34" charset="-122"/>
                  </a:rPr>
                  <a:t>大面积</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5196594" y="1228848"/>
                <a:ext cx="4572000" cy="2373407"/>
              </a:xfrm>
              <a:prstGeom prst="rect">
                <a:avLst/>
              </a:prstGeom>
              <a:blipFill rotWithShape="0">
                <a:blip r:embed="rId4"/>
                <a:stretch>
                  <a:fillRect l="-2667" t="-2828" b="-38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26732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9698"/>
            <a:ext cx="7154214" cy="5172234"/>
          </a:xfrm>
        </p:spPr>
        <p:txBody>
          <a:bodyPr/>
          <a:lstStyle/>
          <a:p>
            <a:pPr marL="0" indent="0">
              <a:buNone/>
            </a:pPr>
            <a:r>
              <a:rPr lang="en-US" altLang="zh-CN" dirty="0" smtClean="0"/>
              <a:t>MICROROC</a:t>
            </a:r>
            <a:r>
              <a:rPr lang="zh-CN" altLang="en-US" dirty="0" smtClean="0"/>
              <a:t> </a:t>
            </a:r>
            <a:r>
              <a:rPr lang="en-US" altLang="zh-CN" dirty="0" smtClean="0"/>
              <a:t>ASIC</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读出芯片介绍</a:t>
            </a:r>
            <a:endParaRPr lang="zh-CN" altLang="en-US" dirty="0"/>
          </a:p>
        </p:txBody>
      </p:sp>
      <p:sp>
        <p:nvSpPr>
          <p:cNvPr id="6" name="矩形 5"/>
          <p:cNvSpPr/>
          <p:nvPr/>
        </p:nvSpPr>
        <p:spPr>
          <a:xfrm>
            <a:off x="457200" y="3981275"/>
            <a:ext cx="3719015" cy="1969770"/>
          </a:xfrm>
          <a:prstGeom prst="rect">
            <a:avLst/>
          </a:prstGeom>
        </p:spPr>
        <p:txBody>
          <a:bodyPr wrap="square">
            <a:spAutoFit/>
          </a:bodyPr>
          <a:lstStyle/>
          <a:p>
            <a:pPr>
              <a:lnSpc>
                <a:spcPct val="150000"/>
              </a:lnSpc>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MICROROC</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关键参数</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64</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通道</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阈读出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阈值由片上</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10-bitDAC</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设置</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最小可分辨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电荷量</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2fC</a:t>
            </a:r>
          </a:p>
        </p:txBody>
      </p:sp>
      <p:pic>
        <p:nvPicPr>
          <p:cNvPr id="7" name="图片 6"/>
          <p:cNvPicPr>
            <a:picLocks noChangeAspect="1"/>
          </p:cNvPicPr>
          <p:nvPr/>
        </p:nvPicPr>
        <p:blipFill>
          <a:blip r:embed="rId3"/>
          <a:stretch>
            <a:fillRect/>
          </a:stretch>
        </p:blipFill>
        <p:spPr>
          <a:xfrm>
            <a:off x="976410" y="1953890"/>
            <a:ext cx="1773518" cy="1750386"/>
          </a:xfrm>
          <a:prstGeom prst="rect">
            <a:avLst/>
          </a:prstGeom>
        </p:spPr>
      </p:pic>
      <p:grpSp>
        <p:nvGrpSpPr>
          <p:cNvPr id="10" name="组合 9"/>
          <p:cNvGrpSpPr>
            <a:grpSpLocks noChangeAspect="1"/>
          </p:cNvGrpSpPr>
          <p:nvPr/>
        </p:nvGrpSpPr>
        <p:grpSpPr>
          <a:xfrm>
            <a:off x="4034307" y="1209698"/>
            <a:ext cx="5016334" cy="4140000"/>
            <a:chOff x="3582161" y="1514518"/>
            <a:chExt cx="5546700" cy="4620938"/>
          </a:xfrm>
        </p:grpSpPr>
        <p:pic>
          <p:nvPicPr>
            <p:cNvPr id="8" name="图片 7"/>
            <p:cNvPicPr>
              <a:picLocks noChangeAspect="1"/>
            </p:cNvPicPr>
            <p:nvPr/>
          </p:nvPicPr>
          <p:blipFill>
            <a:blip r:embed="rId4"/>
            <a:stretch>
              <a:fillRect/>
            </a:stretch>
          </p:blipFill>
          <p:spPr>
            <a:xfrm>
              <a:off x="3582161" y="1514518"/>
              <a:ext cx="5546700" cy="4159273"/>
            </a:xfrm>
            <a:prstGeom prst="rect">
              <a:avLst/>
            </a:prstGeom>
          </p:spPr>
        </p:pic>
        <p:sp>
          <p:nvSpPr>
            <p:cNvPr id="9" name="文本框 8"/>
            <p:cNvSpPr txBox="1"/>
            <p:nvPr/>
          </p:nvSpPr>
          <p:spPr>
            <a:xfrm>
              <a:off x="5720530" y="5673791"/>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芯片结构</a:t>
              </a:r>
              <a:endParaRPr lang="zh-CN" altLang="en-US" sz="2400" dirty="0">
                <a:latin typeface="微软雅黑" panose="020B0503020204020204" pitchFamily="34" charset="-122"/>
                <a:ea typeface="微软雅黑" panose="020B0503020204020204" pitchFamily="34" charset="-122"/>
              </a:endParaRPr>
            </a:p>
          </p:txBody>
        </p:sp>
      </p:grpSp>
      <p:sp>
        <p:nvSpPr>
          <p:cNvPr id="5" name="灯片编号占位符 4"/>
          <p:cNvSpPr>
            <a:spLocks noGrp="1"/>
          </p:cNvSpPr>
          <p:nvPr>
            <p:ph type="sldNum" sz="quarter" idx="12"/>
          </p:nvPr>
        </p:nvSpPr>
        <p:spPr/>
        <p:txBody>
          <a:bodyPr/>
          <a:lstStyle/>
          <a:p>
            <a:fld id="{43839631-49CD-487E-A955-9C3740CF100C}" type="slidenum">
              <a:rPr lang="zh-CN" altLang="en-US" smtClean="0"/>
              <a:pPr/>
              <a:t>3</a:t>
            </a:fld>
            <a:endParaRPr lang="zh-CN" altLang="en-US"/>
          </a:p>
        </p:txBody>
      </p:sp>
      <p:sp>
        <p:nvSpPr>
          <p:cNvPr id="4" name="页脚占位符 3"/>
          <p:cNvSpPr>
            <a:spLocks noGrp="1"/>
          </p:cNvSpPr>
          <p:nvPr>
            <p:ph type="ftr" sz="quarter" idx="11"/>
          </p:nvPr>
        </p:nvSpPr>
        <p:spPr/>
        <p:txBody>
          <a:bodyPr/>
          <a:lstStyle/>
          <a:p>
            <a:r>
              <a:rPr lang="en-US" altLang="zh-CN" dirty="0" smtClean="0"/>
              <a:t>*Developed at IN2P3 by OMEGA/LAL</a:t>
            </a:r>
            <a:endParaRPr lang="zh-CN" altLang="en-US" dirty="0"/>
          </a:p>
        </p:txBody>
      </p:sp>
    </p:spTree>
    <p:extLst>
      <p:ext uri="{BB962C8B-B14F-4D97-AF65-F5344CB8AC3E}">
        <p14:creationId xmlns:p14="http://schemas.microsoft.com/office/powerpoint/2010/main" val="185048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25809"/>
            <a:ext cx="2946236" cy="2559251"/>
          </a:xfrm>
        </p:spPr>
        <p:txBody>
          <a:bodyPr/>
          <a:lstStyle/>
          <a:p>
            <a:pPr marL="0" indent="0">
              <a:buNone/>
            </a:pPr>
            <a:r>
              <a:rPr lang="zh-CN" altLang="en-US" dirty="0" smtClean="0"/>
              <a:t>可扩展读出系统</a:t>
            </a:r>
            <a:r>
              <a:rPr lang="en-US" altLang="zh-CN" dirty="0" smtClean="0"/>
              <a:t>(SRS*)</a:t>
            </a:r>
          </a:p>
          <a:p>
            <a:r>
              <a:rPr lang="zh-CN" altLang="en-US" sz="2000" dirty="0" smtClean="0"/>
              <a:t>前端板</a:t>
            </a:r>
            <a:r>
              <a:rPr lang="en-US" altLang="zh-CN" sz="2000" dirty="0" smtClean="0"/>
              <a:t>(FEB)</a:t>
            </a:r>
            <a:r>
              <a:rPr lang="zh-CN" altLang="en-US" sz="2000" dirty="0" smtClean="0"/>
              <a:t>、         接口板</a:t>
            </a:r>
            <a:r>
              <a:rPr lang="en-US" altLang="zh-CN" sz="2000" dirty="0" smtClean="0"/>
              <a:t>(DIF)</a:t>
            </a:r>
            <a:r>
              <a:rPr lang="zh-CN" altLang="en-US" sz="2000" dirty="0" smtClean="0"/>
              <a:t>、          数据获取板</a:t>
            </a:r>
            <a:r>
              <a:rPr lang="en-US" altLang="zh-CN" sz="2000" dirty="0" smtClean="0"/>
              <a:t>(DAQ)</a:t>
            </a:r>
          </a:p>
          <a:p>
            <a:r>
              <a:rPr lang="zh-CN" altLang="en-US" sz="2000" dirty="0" smtClean="0"/>
              <a:t>系统大小可定制</a:t>
            </a:r>
            <a:endParaRPr lang="en-US" altLang="zh-CN" sz="2000" dirty="0" smtClean="0"/>
          </a:p>
          <a:p>
            <a:r>
              <a:rPr lang="zh-CN" altLang="en-US" sz="2000" dirty="0" smtClean="0"/>
              <a:t>获取系统可复用</a:t>
            </a:r>
            <a:endParaRPr lang="en-US" altLang="zh-CN" sz="2000" dirty="0" smtClean="0"/>
          </a:p>
          <a:p>
            <a:pPr lvl="1"/>
            <a:endParaRPr lang="zh-CN" altLang="en-US" sz="2800" dirty="0"/>
          </a:p>
        </p:txBody>
      </p:sp>
      <p:sp>
        <p:nvSpPr>
          <p:cNvPr id="3" name="标题 2"/>
          <p:cNvSpPr>
            <a:spLocks noGrp="1"/>
          </p:cNvSpPr>
          <p:nvPr>
            <p:ph type="title"/>
          </p:nvPr>
        </p:nvSpPr>
        <p:spPr/>
        <p:txBody>
          <a:bodyPr/>
          <a:lstStyle/>
          <a:p>
            <a:r>
              <a:rPr lang="zh-CN" altLang="en-US" dirty="0" smtClean="0"/>
              <a:t>半数字化读出方案设计</a:t>
            </a:r>
            <a:endParaRPr lang="zh-CN" altLang="en-US" dirty="0"/>
          </a:p>
        </p:txBody>
      </p:sp>
      <p:sp>
        <p:nvSpPr>
          <p:cNvPr id="4" name="灯片编号占位符 3"/>
          <p:cNvSpPr>
            <a:spLocks noGrp="1"/>
          </p:cNvSpPr>
          <p:nvPr>
            <p:ph type="sldNum" sz="quarter" idx="12"/>
          </p:nvPr>
        </p:nvSpPr>
        <p:spPr/>
        <p:txBody>
          <a:bodyPr/>
          <a:lstStyle/>
          <a:p>
            <a:fld id="{43839631-49CD-487E-A955-9C3740CF100C}" type="slidenum">
              <a:rPr lang="zh-CN" altLang="en-US" smtClean="0"/>
              <a:pPr/>
              <a:t>4</a:t>
            </a:fld>
            <a:endParaRPr lang="zh-CN" altLang="en-US"/>
          </a:p>
        </p:txBody>
      </p:sp>
      <p:pic>
        <p:nvPicPr>
          <p:cNvPr id="5" name="图片 4"/>
          <p:cNvPicPr>
            <a:picLocks noChangeAspect="1"/>
          </p:cNvPicPr>
          <p:nvPr/>
        </p:nvPicPr>
        <p:blipFill>
          <a:blip r:embed="rId3"/>
          <a:stretch>
            <a:fillRect/>
          </a:stretch>
        </p:blipFill>
        <p:spPr>
          <a:xfrm>
            <a:off x="1312205" y="4085769"/>
            <a:ext cx="7200000" cy="2254872"/>
          </a:xfrm>
          <a:prstGeom prst="rect">
            <a:avLst/>
          </a:prstGeom>
        </p:spPr>
      </p:pic>
      <p:sp>
        <p:nvSpPr>
          <p:cNvPr id="6" name="页脚占位符 5"/>
          <p:cNvSpPr>
            <a:spLocks noGrp="1"/>
          </p:cNvSpPr>
          <p:nvPr>
            <p:ph type="ftr" sz="quarter" idx="11"/>
          </p:nvPr>
        </p:nvSpPr>
        <p:spPr/>
        <p:txBody>
          <a:bodyPr/>
          <a:lstStyle/>
          <a:p>
            <a:r>
              <a:rPr lang="en-US" altLang="zh-CN" dirty="0" smtClean="0"/>
              <a:t>*Developed from CERN RD51 Group</a:t>
            </a:r>
            <a:endParaRPr lang="zh-CN" altLang="en-US" dirty="0"/>
          </a:p>
        </p:txBody>
      </p:sp>
      <p:grpSp>
        <p:nvGrpSpPr>
          <p:cNvPr id="11" name="组合 10"/>
          <p:cNvGrpSpPr>
            <a:grpSpLocks noChangeAspect="1"/>
          </p:cNvGrpSpPr>
          <p:nvPr/>
        </p:nvGrpSpPr>
        <p:grpSpPr>
          <a:xfrm>
            <a:off x="3193500" y="1325809"/>
            <a:ext cx="5760000" cy="1543059"/>
            <a:chOff x="2725494" y="1230406"/>
            <a:chExt cx="6103412" cy="1634678"/>
          </a:xfrm>
        </p:grpSpPr>
        <p:pic>
          <p:nvPicPr>
            <p:cNvPr id="7" name="图片 8" descr="C:\Users\204-2\AppData\Roaming\Tencent\Users\1113160724\QQ\WinTemp\RichOle\6@%}QZ67@(QXFPM@RZ9NE}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5494" y="1263775"/>
              <a:ext cx="3216275" cy="160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9" descr="C:\Users\204-2\AppData\Roaming\Tencent\Users\1113160724\QQ\WinTemp\RichOle\{CM89A9}3W[IL{IVV2YK8C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5569" y="1230406"/>
              <a:ext cx="2963337" cy="16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933632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结构框图</a:t>
            </a:r>
            <a:endParaRPr lang="zh-CN" altLang="en-US" dirty="0"/>
          </a:p>
        </p:txBody>
      </p:sp>
      <p:sp>
        <p:nvSpPr>
          <p:cNvPr id="3" name="标题 2"/>
          <p:cNvSpPr>
            <a:spLocks noGrp="1"/>
          </p:cNvSpPr>
          <p:nvPr>
            <p:ph type="title"/>
          </p:nvPr>
        </p:nvSpPr>
        <p:spPr/>
        <p:txBody>
          <a:bodyPr/>
          <a:lstStyle/>
          <a:p>
            <a:r>
              <a:rPr lang="zh-CN" altLang="en-US" dirty="0" smtClean="0"/>
              <a:t>第一阶段方案</a:t>
            </a:r>
            <a:endParaRPr lang="zh-CN" altLang="en-US" dirty="0"/>
          </a:p>
        </p:txBody>
      </p:sp>
      <p:sp>
        <p:nvSpPr>
          <p:cNvPr id="5" name="内容占位符 1"/>
          <p:cNvSpPr txBox="1">
            <a:spLocks/>
          </p:cNvSpPr>
          <p:nvPr/>
        </p:nvSpPr>
        <p:spPr>
          <a:xfrm>
            <a:off x="247263" y="4614041"/>
            <a:ext cx="8229600" cy="18484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SzPct val="70000"/>
              <a:buFont typeface="Calibri" panose="020F050202020403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r>
              <a:rPr lang="zh-CN" altLang="en-US" dirty="0" smtClean="0"/>
              <a:t>探测器读出平面与</a:t>
            </a:r>
            <a:r>
              <a:rPr lang="zh-CN" altLang="en-US" dirty="0"/>
              <a:t>前</a:t>
            </a:r>
            <a:r>
              <a:rPr lang="zh-CN" altLang="en-US" dirty="0" smtClean="0"/>
              <a:t>端板分离</a:t>
            </a:r>
            <a:endParaRPr lang="en-US" altLang="zh-CN" dirty="0" smtClean="0"/>
          </a:p>
          <a:p>
            <a:pPr marL="800100" lvl="1" indent="-342900"/>
            <a:r>
              <a:rPr lang="zh-CN" altLang="en-US" dirty="0" smtClean="0"/>
              <a:t>用于验证读出系统功能</a:t>
            </a:r>
            <a:endParaRPr lang="en-US" altLang="zh-CN" dirty="0" smtClean="0"/>
          </a:p>
          <a:p>
            <a:pPr marL="800100" lvl="1" indent="-342900"/>
            <a:r>
              <a:rPr lang="zh-CN" altLang="en-US" dirty="0" smtClean="0"/>
              <a:t>测试</a:t>
            </a:r>
            <a:r>
              <a:rPr lang="en-US" altLang="zh-CN" dirty="0" smtClean="0"/>
              <a:t>MICROROC</a:t>
            </a:r>
            <a:r>
              <a:rPr lang="zh-CN" altLang="en-US" dirty="0" smtClean="0"/>
              <a:t>芯片性能</a:t>
            </a:r>
            <a:endParaRPr lang="en-US" altLang="zh-CN" dirty="0" smtClean="0"/>
          </a:p>
          <a:p>
            <a:endParaRPr lang="zh-CN" altLang="en-US" dirty="0"/>
          </a:p>
        </p:txBody>
      </p:sp>
      <p:sp>
        <p:nvSpPr>
          <p:cNvPr id="7" name="灯片编号占位符 6"/>
          <p:cNvSpPr>
            <a:spLocks noGrp="1"/>
          </p:cNvSpPr>
          <p:nvPr>
            <p:ph type="sldNum" sz="quarter" idx="12"/>
          </p:nvPr>
        </p:nvSpPr>
        <p:spPr/>
        <p:txBody>
          <a:bodyPr/>
          <a:lstStyle/>
          <a:p>
            <a:fld id="{43839631-49CD-487E-A955-9C3740CF100C}" type="slidenum">
              <a:rPr lang="zh-CN" altLang="en-US" smtClean="0"/>
              <a:pPr/>
              <a:t>5</a:t>
            </a:fld>
            <a:endParaRPr lang="zh-CN" altLang="en-US"/>
          </a:p>
        </p:txBody>
      </p:sp>
      <p:grpSp>
        <p:nvGrpSpPr>
          <p:cNvPr id="88" name="组合 87"/>
          <p:cNvGrpSpPr/>
          <p:nvPr/>
        </p:nvGrpSpPr>
        <p:grpSpPr>
          <a:xfrm>
            <a:off x="903288" y="1700213"/>
            <a:ext cx="7337425" cy="2611437"/>
            <a:chOff x="903288" y="1700213"/>
            <a:chExt cx="7337425" cy="2611437"/>
          </a:xfrm>
        </p:grpSpPr>
        <p:grpSp>
          <p:nvGrpSpPr>
            <p:cNvPr id="6" name="Group 4"/>
            <p:cNvGrpSpPr>
              <a:grpSpLocks noChangeAspect="1"/>
            </p:cNvGrpSpPr>
            <p:nvPr/>
          </p:nvGrpSpPr>
          <p:grpSpPr bwMode="auto">
            <a:xfrm>
              <a:off x="903288" y="1700213"/>
              <a:ext cx="7337425" cy="2611437"/>
              <a:chOff x="569" y="1071"/>
              <a:chExt cx="4622" cy="1645"/>
            </a:xfrm>
          </p:grpSpPr>
          <p:sp>
            <p:nvSpPr>
              <p:cNvPr id="8" name="AutoShape 3"/>
              <p:cNvSpPr>
                <a:spLocks noChangeAspect="1" noChangeArrowheads="1" noTextEdit="1"/>
              </p:cNvSpPr>
              <p:nvPr/>
            </p:nvSpPr>
            <p:spPr bwMode="auto">
              <a:xfrm>
                <a:off x="569" y="1071"/>
                <a:ext cx="4622"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5"/>
              <p:cNvSpPr>
                <a:spLocks noChangeArrowheads="1"/>
              </p:cNvSpPr>
              <p:nvPr/>
            </p:nvSpPr>
            <p:spPr bwMode="auto">
              <a:xfrm>
                <a:off x="3013" y="1112"/>
                <a:ext cx="2174" cy="1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6"/>
              <p:cNvSpPr>
                <a:spLocks noChangeArrowheads="1"/>
              </p:cNvSpPr>
              <p:nvPr/>
            </p:nvSpPr>
            <p:spPr bwMode="auto">
              <a:xfrm>
                <a:off x="3013" y="1112"/>
                <a:ext cx="2174" cy="1598"/>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7"/>
              <p:cNvSpPr>
                <a:spLocks noChangeArrowheads="1"/>
              </p:cNvSpPr>
              <p:nvPr/>
            </p:nvSpPr>
            <p:spPr bwMode="auto">
              <a:xfrm>
                <a:off x="4001" y="1815"/>
                <a:ext cx="430" cy="4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8"/>
              <p:cNvSpPr>
                <a:spLocks noChangeArrowheads="1"/>
              </p:cNvSpPr>
              <p:nvPr/>
            </p:nvSpPr>
            <p:spPr bwMode="auto">
              <a:xfrm>
                <a:off x="4001" y="1815"/>
                <a:ext cx="430" cy="429"/>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9"/>
              <p:cNvSpPr>
                <a:spLocks noChangeArrowheads="1"/>
              </p:cNvSpPr>
              <p:nvPr/>
            </p:nvSpPr>
            <p:spPr bwMode="auto">
              <a:xfrm>
                <a:off x="4088" y="1916"/>
                <a:ext cx="32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FPGA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10"/>
              <p:cNvSpPr>
                <a:spLocks noChangeArrowheads="1"/>
              </p:cNvSpPr>
              <p:nvPr/>
            </p:nvSpPr>
            <p:spPr bwMode="auto">
              <a:xfrm>
                <a:off x="4160" y="2031"/>
                <a:ext cx="11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Rectangle 11"/>
              <p:cNvSpPr>
                <a:spLocks noChangeArrowheads="1"/>
              </p:cNvSpPr>
              <p:nvPr/>
            </p:nvSpPr>
            <p:spPr bwMode="auto">
              <a:xfrm>
                <a:off x="4229" y="2031"/>
                <a:ext cx="9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7</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3343" y="1354"/>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3"/>
              <p:cNvSpPr>
                <a:spLocks noChangeArrowheads="1"/>
              </p:cNvSpPr>
              <p:nvPr/>
            </p:nvSpPr>
            <p:spPr bwMode="auto">
              <a:xfrm>
                <a:off x="3343" y="1354"/>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4"/>
              <p:cNvSpPr>
                <a:spLocks noChangeArrowheads="1"/>
              </p:cNvSpPr>
              <p:nvPr/>
            </p:nvSpPr>
            <p:spPr bwMode="auto">
              <a:xfrm>
                <a:off x="3461" y="1377"/>
                <a:ext cx="3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OSC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974" y="1354"/>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6"/>
              <p:cNvSpPr>
                <a:spLocks noChangeArrowheads="1"/>
              </p:cNvSpPr>
              <p:nvPr/>
            </p:nvSpPr>
            <p:spPr bwMode="auto">
              <a:xfrm>
                <a:off x="3974" y="1354"/>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7"/>
              <p:cNvSpPr>
                <a:spLocks noChangeArrowheads="1"/>
              </p:cNvSpPr>
              <p:nvPr/>
            </p:nvSpPr>
            <p:spPr bwMode="auto">
              <a:xfrm>
                <a:off x="4054" y="1377"/>
                <a:ext cx="33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DDR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321" y="1377"/>
                <a:ext cx="1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4605" y="1354"/>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0"/>
              <p:cNvSpPr>
                <a:spLocks noChangeArrowheads="1"/>
              </p:cNvSpPr>
              <p:nvPr/>
            </p:nvSpPr>
            <p:spPr bwMode="auto">
              <a:xfrm>
                <a:off x="4605" y="1354"/>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1"/>
              <p:cNvSpPr>
                <a:spLocks noChangeArrowheads="1"/>
              </p:cNvSpPr>
              <p:nvPr/>
            </p:nvSpPr>
            <p:spPr bwMode="auto">
              <a:xfrm>
                <a:off x="4719" y="1377"/>
                <a:ext cx="32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GBE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Rectangle 22"/>
              <p:cNvSpPr>
                <a:spLocks noChangeArrowheads="1"/>
              </p:cNvSpPr>
              <p:nvPr/>
            </p:nvSpPr>
            <p:spPr bwMode="auto">
              <a:xfrm>
                <a:off x="4605" y="1702"/>
                <a:ext cx="485"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3"/>
              <p:cNvSpPr>
                <a:spLocks noChangeArrowheads="1"/>
              </p:cNvSpPr>
              <p:nvPr/>
            </p:nvSpPr>
            <p:spPr bwMode="auto">
              <a:xfrm>
                <a:off x="4605" y="1702"/>
                <a:ext cx="485" cy="193"/>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4"/>
              <p:cNvSpPr>
                <a:spLocks noChangeArrowheads="1"/>
              </p:cNvSpPr>
              <p:nvPr/>
            </p:nvSpPr>
            <p:spPr bwMode="auto">
              <a:xfrm>
                <a:off x="4740" y="1725"/>
                <a:ext cx="28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SFP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4605" y="2050"/>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p:cNvSpPr>
                <a:spLocks noChangeArrowheads="1"/>
              </p:cNvSpPr>
              <p:nvPr/>
            </p:nvSpPr>
            <p:spPr bwMode="auto">
              <a:xfrm>
                <a:off x="4605" y="2050"/>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p:cNvSpPr>
                <a:spLocks noChangeArrowheads="1"/>
              </p:cNvSpPr>
              <p:nvPr/>
            </p:nvSpPr>
            <p:spPr bwMode="auto">
              <a:xfrm>
                <a:off x="4653" y="2073"/>
                <a:ext cx="30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USB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4892" y="2073"/>
                <a:ext cx="1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4954" y="2073"/>
                <a:ext cx="8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4985" y="2073"/>
                <a:ext cx="11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4605" y="2385"/>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2"/>
              <p:cNvSpPr>
                <a:spLocks noChangeArrowheads="1"/>
              </p:cNvSpPr>
              <p:nvPr/>
            </p:nvSpPr>
            <p:spPr bwMode="auto">
              <a:xfrm>
                <a:off x="4605" y="2385"/>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p:cNvSpPr>
                <a:spLocks noChangeArrowheads="1"/>
              </p:cNvSpPr>
              <p:nvPr/>
            </p:nvSpPr>
            <p:spPr bwMode="auto">
              <a:xfrm>
                <a:off x="4675" y="2408"/>
                <a:ext cx="41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UART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3974" y="2385"/>
                <a:ext cx="485"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5"/>
              <p:cNvSpPr>
                <a:spLocks noChangeArrowheads="1"/>
              </p:cNvSpPr>
              <p:nvPr/>
            </p:nvSpPr>
            <p:spPr bwMode="auto">
              <a:xfrm>
                <a:off x="3974" y="2385"/>
                <a:ext cx="485" cy="19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6"/>
              <p:cNvSpPr>
                <a:spLocks noChangeArrowheads="1"/>
              </p:cNvSpPr>
              <p:nvPr/>
            </p:nvSpPr>
            <p:spPr bwMode="auto">
              <a:xfrm>
                <a:off x="4051" y="2408"/>
                <a:ext cx="40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1" i="0" u="none" strike="noStrike" cap="none" normalizeH="0" baseline="0" smtClean="0">
                    <a:ln>
                      <a:noFill/>
                    </a:ln>
                    <a:solidFill>
                      <a:srgbClr val="000000"/>
                    </a:solidFill>
                    <a:effectLst/>
                    <a:latin typeface="Times New Roman" panose="02020603050405020304" pitchFamily="18" charset="0"/>
                  </a:rPr>
                  <a:t>Power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1" name="Rectangle 37"/>
              <p:cNvSpPr>
                <a:spLocks noChangeArrowheads="1"/>
              </p:cNvSpPr>
              <p:nvPr/>
            </p:nvSpPr>
            <p:spPr bwMode="auto">
              <a:xfrm>
                <a:off x="3498" y="2249"/>
                <a:ext cx="33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8"/>
              <p:cNvSpPr>
                <a:spLocks noChangeArrowheads="1"/>
              </p:cNvSpPr>
              <p:nvPr/>
            </p:nvSpPr>
            <p:spPr bwMode="auto">
              <a:xfrm>
                <a:off x="3498" y="2249"/>
                <a:ext cx="330" cy="330"/>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9"/>
              <p:cNvSpPr>
                <a:spLocks noChangeArrowheads="1"/>
              </p:cNvSpPr>
              <p:nvPr/>
            </p:nvSpPr>
            <p:spPr bwMode="auto">
              <a:xfrm>
                <a:off x="3562" y="2358"/>
                <a:ext cx="2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ADC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Rectangle 40"/>
              <p:cNvSpPr>
                <a:spLocks noChangeArrowheads="1"/>
              </p:cNvSpPr>
              <p:nvPr/>
            </p:nvSpPr>
            <p:spPr bwMode="auto">
              <a:xfrm>
                <a:off x="3091" y="1548"/>
                <a:ext cx="212" cy="7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1"/>
              <p:cNvSpPr>
                <a:spLocks noChangeArrowheads="1"/>
              </p:cNvSpPr>
              <p:nvPr/>
            </p:nvSpPr>
            <p:spPr bwMode="auto">
              <a:xfrm>
                <a:off x="3091" y="1548"/>
                <a:ext cx="212" cy="77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2"/>
              <p:cNvSpPr>
                <a:spLocks noChangeArrowheads="1"/>
              </p:cNvSpPr>
              <p:nvPr/>
            </p:nvSpPr>
            <p:spPr bwMode="auto">
              <a:xfrm rot="16200000">
                <a:off x="3105" y="1822"/>
                <a:ext cx="5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00"/>
                    </a:solidFill>
                    <a:effectLst/>
                    <a:latin typeface="Times New Roman" panose="02020603050405020304" pitchFamily="18" charset="0"/>
                  </a:rPr>
                  <a:t>Interface</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43"/>
              <p:cNvSpPr>
                <a:spLocks noChangeArrowheads="1"/>
              </p:cNvSpPr>
              <p:nvPr/>
            </p:nvSpPr>
            <p:spPr bwMode="auto">
              <a:xfrm>
                <a:off x="3241" y="1113"/>
                <a:ext cx="8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70C0"/>
                    </a:solidFill>
                    <a:effectLst/>
                    <a:latin typeface="Times New Roman" panose="02020603050405020304" pitchFamily="18" charset="0"/>
                  </a:rPr>
                  <a:t>SDHCAL DAQ</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8" name="Rectangle 44"/>
              <p:cNvSpPr>
                <a:spLocks noChangeArrowheads="1"/>
              </p:cNvSpPr>
              <p:nvPr/>
            </p:nvSpPr>
            <p:spPr bwMode="auto">
              <a:xfrm>
                <a:off x="1499" y="1112"/>
                <a:ext cx="1262" cy="1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5"/>
              <p:cNvSpPr>
                <a:spLocks noChangeArrowheads="1"/>
              </p:cNvSpPr>
              <p:nvPr/>
            </p:nvSpPr>
            <p:spPr bwMode="auto">
              <a:xfrm>
                <a:off x="1499" y="1112"/>
                <a:ext cx="1262" cy="1598"/>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6"/>
              <p:cNvSpPr>
                <a:spLocks noChangeArrowheads="1"/>
              </p:cNvSpPr>
              <p:nvPr/>
            </p:nvSpPr>
            <p:spPr bwMode="auto">
              <a:xfrm>
                <a:off x="1955" y="2053"/>
                <a:ext cx="330"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7"/>
              <p:cNvSpPr>
                <a:spLocks noChangeArrowheads="1"/>
              </p:cNvSpPr>
              <p:nvPr/>
            </p:nvSpPr>
            <p:spPr bwMode="auto">
              <a:xfrm>
                <a:off x="2086" y="2162"/>
                <a:ext cx="12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48"/>
              <p:cNvSpPr>
                <a:spLocks noChangeArrowheads="1"/>
              </p:cNvSpPr>
              <p:nvPr/>
            </p:nvSpPr>
            <p:spPr bwMode="auto">
              <a:xfrm>
                <a:off x="1955" y="1393"/>
                <a:ext cx="33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9"/>
              <p:cNvSpPr>
                <a:spLocks noChangeArrowheads="1"/>
              </p:cNvSpPr>
              <p:nvPr/>
            </p:nvSpPr>
            <p:spPr bwMode="auto">
              <a:xfrm>
                <a:off x="1955" y="1393"/>
                <a:ext cx="330" cy="329"/>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0"/>
              <p:cNvSpPr>
                <a:spLocks noChangeArrowheads="1"/>
              </p:cNvSpPr>
              <p:nvPr/>
            </p:nvSpPr>
            <p:spPr bwMode="auto">
              <a:xfrm>
                <a:off x="2008" y="1444"/>
                <a:ext cx="2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ASIC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5" name="Rectangle 51"/>
              <p:cNvSpPr>
                <a:spLocks noChangeArrowheads="1"/>
              </p:cNvSpPr>
              <p:nvPr/>
            </p:nvSpPr>
            <p:spPr bwMode="auto">
              <a:xfrm>
                <a:off x="2098" y="1559"/>
                <a:ext cx="9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6" name="Rectangle 52"/>
              <p:cNvSpPr>
                <a:spLocks noChangeArrowheads="1"/>
              </p:cNvSpPr>
              <p:nvPr/>
            </p:nvSpPr>
            <p:spPr bwMode="auto">
              <a:xfrm>
                <a:off x="1955" y="1722"/>
                <a:ext cx="33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3"/>
              <p:cNvSpPr>
                <a:spLocks noChangeArrowheads="1"/>
              </p:cNvSpPr>
              <p:nvPr/>
            </p:nvSpPr>
            <p:spPr bwMode="auto">
              <a:xfrm>
                <a:off x="1955" y="1722"/>
                <a:ext cx="330" cy="329"/>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4"/>
              <p:cNvSpPr>
                <a:spLocks noChangeArrowheads="1"/>
              </p:cNvSpPr>
              <p:nvPr/>
            </p:nvSpPr>
            <p:spPr bwMode="auto">
              <a:xfrm>
                <a:off x="2008" y="1773"/>
                <a:ext cx="2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ASIC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9" name="Rectangle 55"/>
              <p:cNvSpPr>
                <a:spLocks noChangeArrowheads="1"/>
              </p:cNvSpPr>
              <p:nvPr/>
            </p:nvSpPr>
            <p:spPr bwMode="auto">
              <a:xfrm>
                <a:off x="2098" y="1888"/>
                <a:ext cx="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2" name="Rectangle 58"/>
              <p:cNvSpPr>
                <a:spLocks noChangeArrowheads="1"/>
              </p:cNvSpPr>
              <p:nvPr/>
            </p:nvSpPr>
            <p:spPr bwMode="auto">
              <a:xfrm>
                <a:off x="1994" y="2401"/>
                <a:ext cx="29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0000"/>
                    </a:solidFill>
                    <a:effectLst/>
                    <a:latin typeface="Times New Roman" panose="02020603050405020304" pitchFamily="18" charset="0"/>
                  </a:rPr>
                  <a:t>ASIC</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59"/>
              <p:cNvSpPr>
                <a:spLocks noChangeArrowheads="1"/>
              </p:cNvSpPr>
              <p:nvPr/>
            </p:nvSpPr>
            <p:spPr bwMode="auto">
              <a:xfrm>
                <a:off x="2096" y="2495"/>
                <a:ext cx="10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0000"/>
                    </a:solidFill>
                    <a:effectLst/>
                    <a:latin typeface="Times New Roman" panose="02020603050405020304" pitchFamily="18" charset="0"/>
                  </a:rPr>
                  <a:t>n</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4" name="Rectangle 60"/>
              <p:cNvSpPr>
                <a:spLocks noChangeArrowheads="1"/>
              </p:cNvSpPr>
              <p:nvPr/>
            </p:nvSpPr>
            <p:spPr bwMode="auto">
              <a:xfrm>
                <a:off x="2508" y="1548"/>
                <a:ext cx="213" cy="7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1"/>
              <p:cNvSpPr>
                <a:spLocks noChangeArrowheads="1"/>
              </p:cNvSpPr>
              <p:nvPr/>
            </p:nvSpPr>
            <p:spPr bwMode="auto">
              <a:xfrm>
                <a:off x="2508" y="1548"/>
                <a:ext cx="213" cy="77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62"/>
              <p:cNvSpPr>
                <a:spLocks noChangeArrowheads="1"/>
              </p:cNvSpPr>
              <p:nvPr/>
            </p:nvSpPr>
            <p:spPr bwMode="auto">
              <a:xfrm rot="16200000">
                <a:off x="2136" y="1833"/>
                <a:ext cx="5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00"/>
                    </a:solidFill>
                    <a:effectLst/>
                    <a:latin typeface="Times New Roman" panose="02020603050405020304" pitchFamily="18" charset="0"/>
                  </a:rPr>
                  <a:t>Interface</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7" name="Freeform 63"/>
              <p:cNvSpPr>
                <a:spLocks noEditPoints="1"/>
              </p:cNvSpPr>
              <p:nvPr/>
            </p:nvSpPr>
            <p:spPr bwMode="auto">
              <a:xfrm>
                <a:off x="2563" y="1864"/>
                <a:ext cx="657" cy="7"/>
              </a:xfrm>
              <a:custGeom>
                <a:avLst/>
                <a:gdLst>
                  <a:gd name="T0" fmla="*/ 160 w 2048"/>
                  <a:gd name="T1" fmla="*/ 0 h 22"/>
                  <a:gd name="T2" fmla="*/ 160 w 2048"/>
                  <a:gd name="T3" fmla="*/ 22 h 22"/>
                  <a:gd name="T4" fmla="*/ 0 w 2048"/>
                  <a:gd name="T5" fmla="*/ 11 h 22"/>
                  <a:gd name="T6" fmla="*/ 267 w 2048"/>
                  <a:gd name="T7" fmla="*/ 0 h 22"/>
                  <a:gd name="T8" fmla="*/ 278 w 2048"/>
                  <a:gd name="T9" fmla="*/ 11 h 22"/>
                  <a:gd name="T10" fmla="*/ 267 w 2048"/>
                  <a:gd name="T11" fmla="*/ 22 h 22"/>
                  <a:gd name="T12" fmla="*/ 267 w 2048"/>
                  <a:gd name="T13" fmla="*/ 0 h 22"/>
                  <a:gd name="T14" fmla="*/ 374 w 2048"/>
                  <a:gd name="T15" fmla="*/ 0 h 22"/>
                  <a:gd name="T16" fmla="*/ 374 w 2048"/>
                  <a:gd name="T17" fmla="*/ 22 h 22"/>
                  <a:gd name="T18" fmla="*/ 363 w 2048"/>
                  <a:gd name="T19" fmla="*/ 11 h 22"/>
                  <a:gd name="T20" fmla="*/ 480 w 2048"/>
                  <a:gd name="T21" fmla="*/ 0 h 22"/>
                  <a:gd name="T22" fmla="*/ 640 w 2048"/>
                  <a:gd name="T23" fmla="*/ 11 h 22"/>
                  <a:gd name="T24" fmla="*/ 480 w 2048"/>
                  <a:gd name="T25" fmla="*/ 22 h 22"/>
                  <a:gd name="T26" fmla="*/ 480 w 2048"/>
                  <a:gd name="T27" fmla="*/ 0 h 22"/>
                  <a:gd name="T28" fmla="*/ 736 w 2048"/>
                  <a:gd name="T29" fmla="*/ 0 h 22"/>
                  <a:gd name="T30" fmla="*/ 736 w 2048"/>
                  <a:gd name="T31" fmla="*/ 22 h 22"/>
                  <a:gd name="T32" fmla="*/ 726 w 2048"/>
                  <a:gd name="T33" fmla="*/ 11 h 22"/>
                  <a:gd name="T34" fmla="*/ 843 w 2048"/>
                  <a:gd name="T35" fmla="*/ 0 h 22"/>
                  <a:gd name="T36" fmla="*/ 854 w 2048"/>
                  <a:gd name="T37" fmla="*/ 11 h 22"/>
                  <a:gd name="T38" fmla="*/ 843 w 2048"/>
                  <a:gd name="T39" fmla="*/ 22 h 22"/>
                  <a:gd name="T40" fmla="*/ 843 w 2048"/>
                  <a:gd name="T41" fmla="*/ 0 h 22"/>
                  <a:gd name="T42" fmla="*/ 1099 w 2048"/>
                  <a:gd name="T43" fmla="*/ 0 h 22"/>
                  <a:gd name="T44" fmla="*/ 1099 w 2048"/>
                  <a:gd name="T45" fmla="*/ 22 h 22"/>
                  <a:gd name="T46" fmla="*/ 939 w 2048"/>
                  <a:gd name="T47" fmla="*/ 11 h 22"/>
                  <a:gd name="T48" fmla="*/ 1206 w 2048"/>
                  <a:gd name="T49" fmla="*/ 0 h 22"/>
                  <a:gd name="T50" fmla="*/ 1216 w 2048"/>
                  <a:gd name="T51" fmla="*/ 11 h 22"/>
                  <a:gd name="T52" fmla="*/ 1206 w 2048"/>
                  <a:gd name="T53" fmla="*/ 22 h 22"/>
                  <a:gd name="T54" fmla="*/ 1206 w 2048"/>
                  <a:gd name="T55" fmla="*/ 0 h 22"/>
                  <a:gd name="T56" fmla="*/ 1312 w 2048"/>
                  <a:gd name="T57" fmla="*/ 0 h 22"/>
                  <a:gd name="T58" fmla="*/ 1312 w 2048"/>
                  <a:gd name="T59" fmla="*/ 22 h 22"/>
                  <a:gd name="T60" fmla="*/ 1302 w 2048"/>
                  <a:gd name="T61" fmla="*/ 11 h 22"/>
                  <a:gd name="T62" fmla="*/ 1419 w 2048"/>
                  <a:gd name="T63" fmla="*/ 0 h 22"/>
                  <a:gd name="T64" fmla="*/ 1579 w 2048"/>
                  <a:gd name="T65" fmla="*/ 11 h 22"/>
                  <a:gd name="T66" fmla="*/ 1419 w 2048"/>
                  <a:gd name="T67" fmla="*/ 22 h 22"/>
                  <a:gd name="T68" fmla="*/ 1419 w 2048"/>
                  <a:gd name="T69" fmla="*/ 0 h 22"/>
                  <a:gd name="T70" fmla="*/ 1675 w 2048"/>
                  <a:gd name="T71" fmla="*/ 0 h 22"/>
                  <a:gd name="T72" fmla="*/ 1675 w 2048"/>
                  <a:gd name="T73" fmla="*/ 22 h 22"/>
                  <a:gd name="T74" fmla="*/ 1664 w 2048"/>
                  <a:gd name="T75" fmla="*/ 11 h 22"/>
                  <a:gd name="T76" fmla="*/ 1782 w 2048"/>
                  <a:gd name="T77" fmla="*/ 0 h 22"/>
                  <a:gd name="T78" fmla="*/ 1792 w 2048"/>
                  <a:gd name="T79" fmla="*/ 11 h 22"/>
                  <a:gd name="T80" fmla="*/ 1782 w 2048"/>
                  <a:gd name="T81" fmla="*/ 22 h 22"/>
                  <a:gd name="T82" fmla="*/ 1782 w 2048"/>
                  <a:gd name="T83" fmla="*/ 0 h 22"/>
                  <a:gd name="T84" fmla="*/ 2038 w 2048"/>
                  <a:gd name="T85" fmla="*/ 0 h 22"/>
                  <a:gd name="T86" fmla="*/ 2038 w 2048"/>
                  <a:gd name="T87" fmla="*/ 22 h 22"/>
                  <a:gd name="T88" fmla="*/ 1878 w 2048"/>
                  <a:gd name="T8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267" y="0"/>
                    </a:lnTo>
                    <a:cubicBezTo>
                      <a:pt x="273" y="0"/>
                      <a:pt x="278" y="5"/>
                      <a:pt x="278" y="11"/>
                    </a:cubicBezTo>
                    <a:cubicBezTo>
                      <a:pt x="278" y="17"/>
                      <a:pt x="273" y="22"/>
                      <a:pt x="267" y="22"/>
                    </a:cubicBezTo>
                    <a:lnTo>
                      <a:pt x="267" y="22"/>
                    </a:lnTo>
                    <a:cubicBezTo>
                      <a:pt x="261" y="22"/>
                      <a:pt x="256" y="17"/>
                      <a:pt x="256" y="11"/>
                    </a:cubicBezTo>
                    <a:cubicBezTo>
                      <a:pt x="256" y="5"/>
                      <a:pt x="261" y="0"/>
                      <a:pt x="267" y="0"/>
                    </a:cubicBezTo>
                    <a:close/>
                    <a:moveTo>
                      <a:pt x="374" y="0"/>
                    </a:moveTo>
                    <a:lnTo>
                      <a:pt x="374" y="0"/>
                    </a:lnTo>
                    <a:cubicBezTo>
                      <a:pt x="379" y="0"/>
                      <a:pt x="384" y="5"/>
                      <a:pt x="384" y="11"/>
                    </a:cubicBezTo>
                    <a:cubicBezTo>
                      <a:pt x="384" y="17"/>
                      <a:pt x="379" y="22"/>
                      <a:pt x="374" y="22"/>
                    </a:cubicBezTo>
                    <a:lnTo>
                      <a:pt x="374" y="22"/>
                    </a:lnTo>
                    <a:cubicBezTo>
                      <a:pt x="368" y="22"/>
                      <a:pt x="363" y="17"/>
                      <a:pt x="363" y="11"/>
                    </a:cubicBezTo>
                    <a:cubicBezTo>
                      <a:pt x="363" y="5"/>
                      <a:pt x="368" y="0"/>
                      <a:pt x="374" y="0"/>
                    </a:cubicBezTo>
                    <a:close/>
                    <a:moveTo>
                      <a:pt x="480" y="0"/>
                    </a:moveTo>
                    <a:lnTo>
                      <a:pt x="630" y="0"/>
                    </a:lnTo>
                    <a:cubicBezTo>
                      <a:pt x="635" y="0"/>
                      <a:pt x="640" y="5"/>
                      <a:pt x="640" y="11"/>
                    </a:cubicBezTo>
                    <a:cubicBezTo>
                      <a:pt x="640" y="17"/>
                      <a:pt x="635" y="22"/>
                      <a:pt x="630" y="22"/>
                    </a:cubicBezTo>
                    <a:lnTo>
                      <a:pt x="480" y="22"/>
                    </a:lnTo>
                    <a:cubicBezTo>
                      <a:pt x="474" y="22"/>
                      <a:pt x="470" y="17"/>
                      <a:pt x="470" y="11"/>
                    </a:cubicBezTo>
                    <a:cubicBezTo>
                      <a:pt x="470" y="5"/>
                      <a:pt x="474" y="0"/>
                      <a:pt x="480" y="0"/>
                    </a:cubicBezTo>
                    <a:close/>
                    <a:moveTo>
                      <a:pt x="736" y="0"/>
                    </a:moveTo>
                    <a:lnTo>
                      <a:pt x="736" y="0"/>
                    </a:lnTo>
                    <a:cubicBezTo>
                      <a:pt x="742" y="0"/>
                      <a:pt x="747" y="5"/>
                      <a:pt x="747" y="11"/>
                    </a:cubicBezTo>
                    <a:cubicBezTo>
                      <a:pt x="747" y="17"/>
                      <a:pt x="742" y="22"/>
                      <a:pt x="736" y="22"/>
                    </a:cubicBezTo>
                    <a:lnTo>
                      <a:pt x="736" y="22"/>
                    </a:lnTo>
                    <a:cubicBezTo>
                      <a:pt x="730" y="22"/>
                      <a:pt x="726" y="17"/>
                      <a:pt x="726" y="11"/>
                    </a:cubicBezTo>
                    <a:cubicBezTo>
                      <a:pt x="726" y="5"/>
                      <a:pt x="730" y="0"/>
                      <a:pt x="736" y="0"/>
                    </a:cubicBezTo>
                    <a:close/>
                    <a:moveTo>
                      <a:pt x="843" y="0"/>
                    </a:moveTo>
                    <a:lnTo>
                      <a:pt x="843" y="0"/>
                    </a:lnTo>
                    <a:cubicBezTo>
                      <a:pt x="849" y="0"/>
                      <a:pt x="854" y="5"/>
                      <a:pt x="854" y="11"/>
                    </a:cubicBezTo>
                    <a:cubicBezTo>
                      <a:pt x="854" y="17"/>
                      <a:pt x="849" y="22"/>
                      <a:pt x="843" y="22"/>
                    </a:cubicBezTo>
                    <a:lnTo>
                      <a:pt x="843" y="22"/>
                    </a:lnTo>
                    <a:cubicBezTo>
                      <a:pt x="837" y="22"/>
                      <a:pt x="832" y="17"/>
                      <a:pt x="832" y="11"/>
                    </a:cubicBezTo>
                    <a:cubicBezTo>
                      <a:pt x="832" y="5"/>
                      <a:pt x="837" y="0"/>
                      <a:pt x="843" y="0"/>
                    </a:cubicBezTo>
                    <a:close/>
                    <a:moveTo>
                      <a:pt x="950" y="0"/>
                    </a:moveTo>
                    <a:lnTo>
                      <a:pt x="1099" y="0"/>
                    </a:lnTo>
                    <a:cubicBezTo>
                      <a:pt x="1105" y="0"/>
                      <a:pt x="1110" y="5"/>
                      <a:pt x="1110" y="11"/>
                    </a:cubicBezTo>
                    <a:cubicBezTo>
                      <a:pt x="1110" y="17"/>
                      <a:pt x="1105" y="22"/>
                      <a:pt x="1099" y="22"/>
                    </a:cubicBezTo>
                    <a:lnTo>
                      <a:pt x="950" y="22"/>
                    </a:lnTo>
                    <a:cubicBezTo>
                      <a:pt x="944" y="22"/>
                      <a:pt x="939" y="17"/>
                      <a:pt x="939" y="11"/>
                    </a:cubicBezTo>
                    <a:cubicBezTo>
                      <a:pt x="939" y="5"/>
                      <a:pt x="944" y="0"/>
                      <a:pt x="950" y="0"/>
                    </a:cubicBezTo>
                    <a:close/>
                    <a:moveTo>
                      <a:pt x="1206" y="0"/>
                    </a:moveTo>
                    <a:lnTo>
                      <a:pt x="1206" y="0"/>
                    </a:lnTo>
                    <a:cubicBezTo>
                      <a:pt x="1212" y="0"/>
                      <a:pt x="1216" y="5"/>
                      <a:pt x="1216" y="11"/>
                    </a:cubicBezTo>
                    <a:cubicBezTo>
                      <a:pt x="1216" y="17"/>
                      <a:pt x="1212" y="22"/>
                      <a:pt x="1206" y="22"/>
                    </a:cubicBezTo>
                    <a:lnTo>
                      <a:pt x="1206" y="22"/>
                    </a:lnTo>
                    <a:cubicBezTo>
                      <a:pt x="1200" y="22"/>
                      <a:pt x="1195" y="17"/>
                      <a:pt x="1195" y="11"/>
                    </a:cubicBezTo>
                    <a:cubicBezTo>
                      <a:pt x="1195" y="5"/>
                      <a:pt x="1200" y="0"/>
                      <a:pt x="1206" y="0"/>
                    </a:cubicBezTo>
                    <a:close/>
                    <a:moveTo>
                      <a:pt x="1312" y="0"/>
                    </a:moveTo>
                    <a:lnTo>
                      <a:pt x="1312" y="0"/>
                    </a:lnTo>
                    <a:cubicBezTo>
                      <a:pt x="1318" y="0"/>
                      <a:pt x="1323" y="5"/>
                      <a:pt x="1323" y="11"/>
                    </a:cubicBezTo>
                    <a:cubicBezTo>
                      <a:pt x="1323" y="17"/>
                      <a:pt x="1318" y="22"/>
                      <a:pt x="1312" y="22"/>
                    </a:cubicBezTo>
                    <a:lnTo>
                      <a:pt x="1312" y="22"/>
                    </a:lnTo>
                    <a:cubicBezTo>
                      <a:pt x="1306" y="22"/>
                      <a:pt x="1302" y="17"/>
                      <a:pt x="1302" y="11"/>
                    </a:cubicBezTo>
                    <a:cubicBezTo>
                      <a:pt x="1302" y="5"/>
                      <a:pt x="1306" y="0"/>
                      <a:pt x="1312" y="0"/>
                    </a:cubicBezTo>
                    <a:close/>
                    <a:moveTo>
                      <a:pt x="1419" y="0"/>
                    </a:moveTo>
                    <a:lnTo>
                      <a:pt x="1568" y="0"/>
                    </a:lnTo>
                    <a:cubicBezTo>
                      <a:pt x="1574" y="0"/>
                      <a:pt x="1579" y="5"/>
                      <a:pt x="1579" y="11"/>
                    </a:cubicBezTo>
                    <a:cubicBezTo>
                      <a:pt x="1579" y="17"/>
                      <a:pt x="1574" y="22"/>
                      <a:pt x="1568" y="22"/>
                    </a:cubicBezTo>
                    <a:lnTo>
                      <a:pt x="1419" y="22"/>
                    </a:lnTo>
                    <a:cubicBezTo>
                      <a:pt x="1413" y="22"/>
                      <a:pt x="1408" y="17"/>
                      <a:pt x="1408" y="11"/>
                    </a:cubicBezTo>
                    <a:cubicBezTo>
                      <a:pt x="1408" y="5"/>
                      <a:pt x="1413" y="0"/>
                      <a:pt x="1419" y="0"/>
                    </a:cubicBezTo>
                    <a:close/>
                    <a:moveTo>
                      <a:pt x="1675" y="0"/>
                    </a:moveTo>
                    <a:lnTo>
                      <a:pt x="1675" y="0"/>
                    </a:lnTo>
                    <a:cubicBezTo>
                      <a:pt x="1681" y="0"/>
                      <a:pt x="1686" y="5"/>
                      <a:pt x="1686" y="11"/>
                    </a:cubicBezTo>
                    <a:cubicBezTo>
                      <a:pt x="1686" y="17"/>
                      <a:pt x="1681" y="22"/>
                      <a:pt x="1675" y="22"/>
                    </a:cubicBezTo>
                    <a:lnTo>
                      <a:pt x="1675" y="22"/>
                    </a:lnTo>
                    <a:cubicBezTo>
                      <a:pt x="1669" y="22"/>
                      <a:pt x="1664" y="17"/>
                      <a:pt x="1664" y="11"/>
                    </a:cubicBezTo>
                    <a:cubicBezTo>
                      <a:pt x="1664" y="5"/>
                      <a:pt x="1669" y="0"/>
                      <a:pt x="1675" y="0"/>
                    </a:cubicBezTo>
                    <a:close/>
                    <a:moveTo>
                      <a:pt x="1782" y="0"/>
                    </a:moveTo>
                    <a:lnTo>
                      <a:pt x="1782" y="0"/>
                    </a:lnTo>
                    <a:cubicBezTo>
                      <a:pt x="1788" y="0"/>
                      <a:pt x="1792" y="5"/>
                      <a:pt x="1792" y="11"/>
                    </a:cubicBezTo>
                    <a:cubicBezTo>
                      <a:pt x="1792" y="17"/>
                      <a:pt x="1788" y="22"/>
                      <a:pt x="1782" y="22"/>
                    </a:cubicBezTo>
                    <a:lnTo>
                      <a:pt x="1782" y="22"/>
                    </a:lnTo>
                    <a:cubicBezTo>
                      <a:pt x="1776" y="22"/>
                      <a:pt x="1771" y="17"/>
                      <a:pt x="1771" y="11"/>
                    </a:cubicBezTo>
                    <a:cubicBezTo>
                      <a:pt x="1771" y="5"/>
                      <a:pt x="1776" y="0"/>
                      <a:pt x="1782" y="0"/>
                    </a:cubicBezTo>
                    <a:close/>
                    <a:moveTo>
                      <a:pt x="1888" y="0"/>
                    </a:moveTo>
                    <a:lnTo>
                      <a:pt x="2038" y="0"/>
                    </a:lnTo>
                    <a:cubicBezTo>
                      <a:pt x="2044" y="0"/>
                      <a:pt x="2048" y="5"/>
                      <a:pt x="2048" y="11"/>
                    </a:cubicBezTo>
                    <a:cubicBezTo>
                      <a:pt x="2048" y="17"/>
                      <a:pt x="2044" y="22"/>
                      <a:pt x="2038" y="22"/>
                    </a:cubicBezTo>
                    <a:lnTo>
                      <a:pt x="1888" y="22"/>
                    </a:lnTo>
                    <a:cubicBezTo>
                      <a:pt x="1883" y="22"/>
                      <a:pt x="1878" y="17"/>
                      <a:pt x="1878" y="11"/>
                    </a:cubicBezTo>
                    <a:cubicBezTo>
                      <a:pt x="1878" y="5"/>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64"/>
              <p:cNvSpPr>
                <a:spLocks noEditPoints="1"/>
              </p:cNvSpPr>
              <p:nvPr/>
            </p:nvSpPr>
            <p:spPr bwMode="auto">
              <a:xfrm>
                <a:off x="2563" y="1757"/>
                <a:ext cx="657" cy="7"/>
              </a:xfrm>
              <a:custGeom>
                <a:avLst/>
                <a:gdLst>
                  <a:gd name="T0" fmla="*/ 160 w 2048"/>
                  <a:gd name="T1" fmla="*/ 0 h 21"/>
                  <a:gd name="T2" fmla="*/ 160 w 2048"/>
                  <a:gd name="T3" fmla="*/ 21 h 21"/>
                  <a:gd name="T4" fmla="*/ 0 w 2048"/>
                  <a:gd name="T5" fmla="*/ 10 h 21"/>
                  <a:gd name="T6" fmla="*/ 267 w 2048"/>
                  <a:gd name="T7" fmla="*/ 0 h 21"/>
                  <a:gd name="T8" fmla="*/ 278 w 2048"/>
                  <a:gd name="T9" fmla="*/ 10 h 21"/>
                  <a:gd name="T10" fmla="*/ 267 w 2048"/>
                  <a:gd name="T11" fmla="*/ 21 h 21"/>
                  <a:gd name="T12" fmla="*/ 267 w 2048"/>
                  <a:gd name="T13" fmla="*/ 0 h 21"/>
                  <a:gd name="T14" fmla="*/ 374 w 2048"/>
                  <a:gd name="T15" fmla="*/ 0 h 21"/>
                  <a:gd name="T16" fmla="*/ 374 w 2048"/>
                  <a:gd name="T17" fmla="*/ 21 h 21"/>
                  <a:gd name="T18" fmla="*/ 363 w 2048"/>
                  <a:gd name="T19" fmla="*/ 10 h 21"/>
                  <a:gd name="T20" fmla="*/ 480 w 2048"/>
                  <a:gd name="T21" fmla="*/ 0 h 21"/>
                  <a:gd name="T22" fmla="*/ 640 w 2048"/>
                  <a:gd name="T23" fmla="*/ 10 h 21"/>
                  <a:gd name="T24" fmla="*/ 480 w 2048"/>
                  <a:gd name="T25" fmla="*/ 21 h 21"/>
                  <a:gd name="T26" fmla="*/ 480 w 2048"/>
                  <a:gd name="T27" fmla="*/ 0 h 21"/>
                  <a:gd name="T28" fmla="*/ 736 w 2048"/>
                  <a:gd name="T29" fmla="*/ 0 h 21"/>
                  <a:gd name="T30" fmla="*/ 736 w 2048"/>
                  <a:gd name="T31" fmla="*/ 21 h 21"/>
                  <a:gd name="T32" fmla="*/ 726 w 2048"/>
                  <a:gd name="T33" fmla="*/ 10 h 21"/>
                  <a:gd name="T34" fmla="*/ 843 w 2048"/>
                  <a:gd name="T35" fmla="*/ 0 h 21"/>
                  <a:gd name="T36" fmla="*/ 854 w 2048"/>
                  <a:gd name="T37" fmla="*/ 10 h 21"/>
                  <a:gd name="T38" fmla="*/ 843 w 2048"/>
                  <a:gd name="T39" fmla="*/ 21 h 21"/>
                  <a:gd name="T40" fmla="*/ 843 w 2048"/>
                  <a:gd name="T41" fmla="*/ 0 h 21"/>
                  <a:gd name="T42" fmla="*/ 1099 w 2048"/>
                  <a:gd name="T43" fmla="*/ 0 h 21"/>
                  <a:gd name="T44" fmla="*/ 1099 w 2048"/>
                  <a:gd name="T45" fmla="*/ 21 h 21"/>
                  <a:gd name="T46" fmla="*/ 939 w 2048"/>
                  <a:gd name="T47" fmla="*/ 10 h 21"/>
                  <a:gd name="T48" fmla="*/ 1206 w 2048"/>
                  <a:gd name="T49" fmla="*/ 0 h 21"/>
                  <a:gd name="T50" fmla="*/ 1216 w 2048"/>
                  <a:gd name="T51" fmla="*/ 10 h 21"/>
                  <a:gd name="T52" fmla="*/ 1206 w 2048"/>
                  <a:gd name="T53" fmla="*/ 21 h 21"/>
                  <a:gd name="T54" fmla="*/ 1206 w 2048"/>
                  <a:gd name="T55" fmla="*/ 0 h 21"/>
                  <a:gd name="T56" fmla="*/ 1312 w 2048"/>
                  <a:gd name="T57" fmla="*/ 0 h 21"/>
                  <a:gd name="T58" fmla="*/ 1312 w 2048"/>
                  <a:gd name="T59" fmla="*/ 21 h 21"/>
                  <a:gd name="T60" fmla="*/ 1302 w 2048"/>
                  <a:gd name="T61" fmla="*/ 10 h 21"/>
                  <a:gd name="T62" fmla="*/ 1419 w 2048"/>
                  <a:gd name="T63" fmla="*/ 0 h 21"/>
                  <a:gd name="T64" fmla="*/ 1579 w 2048"/>
                  <a:gd name="T65" fmla="*/ 10 h 21"/>
                  <a:gd name="T66" fmla="*/ 1419 w 2048"/>
                  <a:gd name="T67" fmla="*/ 21 h 21"/>
                  <a:gd name="T68" fmla="*/ 1419 w 2048"/>
                  <a:gd name="T69" fmla="*/ 0 h 21"/>
                  <a:gd name="T70" fmla="*/ 1675 w 2048"/>
                  <a:gd name="T71" fmla="*/ 0 h 21"/>
                  <a:gd name="T72" fmla="*/ 1675 w 2048"/>
                  <a:gd name="T73" fmla="*/ 21 h 21"/>
                  <a:gd name="T74" fmla="*/ 1664 w 2048"/>
                  <a:gd name="T75" fmla="*/ 10 h 21"/>
                  <a:gd name="T76" fmla="*/ 1782 w 2048"/>
                  <a:gd name="T77" fmla="*/ 0 h 21"/>
                  <a:gd name="T78" fmla="*/ 1792 w 2048"/>
                  <a:gd name="T79" fmla="*/ 10 h 21"/>
                  <a:gd name="T80" fmla="*/ 1782 w 2048"/>
                  <a:gd name="T81" fmla="*/ 21 h 21"/>
                  <a:gd name="T82" fmla="*/ 1782 w 2048"/>
                  <a:gd name="T83" fmla="*/ 0 h 21"/>
                  <a:gd name="T84" fmla="*/ 2038 w 2048"/>
                  <a:gd name="T85" fmla="*/ 0 h 21"/>
                  <a:gd name="T86" fmla="*/ 2038 w 2048"/>
                  <a:gd name="T87" fmla="*/ 21 h 21"/>
                  <a:gd name="T88" fmla="*/ 1878 w 2048"/>
                  <a:gd name="T8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1">
                    <a:moveTo>
                      <a:pt x="11" y="0"/>
                    </a:moveTo>
                    <a:lnTo>
                      <a:pt x="160" y="0"/>
                    </a:lnTo>
                    <a:cubicBezTo>
                      <a:pt x="166" y="0"/>
                      <a:pt x="171" y="5"/>
                      <a:pt x="171" y="10"/>
                    </a:cubicBezTo>
                    <a:cubicBezTo>
                      <a:pt x="171" y="16"/>
                      <a:pt x="166" y="21"/>
                      <a:pt x="160" y="21"/>
                    </a:cubicBezTo>
                    <a:lnTo>
                      <a:pt x="11" y="21"/>
                    </a:lnTo>
                    <a:cubicBezTo>
                      <a:pt x="5" y="21"/>
                      <a:pt x="0" y="16"/>
                      <a:pt x="0" y="10"/>
                    </a:cubicBezTo>
                    <a:cubicBezTo>
                      <a:pt x="0" y="5"/>
                      <a:pt x="5" y="0"/>
                      <a:pt x="11" y="0"/>
                    </a:cubicBezTo>
                    <a:close/>
                    <a:moveTo>
                      <a:pt x="267" y="0"/>
                    </a:moveTo>
                    <a:lnTo>
                      <a:pt x="267" y="0"/>
                    </a:lnTo>
                    <a:cubicBezTo>
                      <a:pt x="273" y="0"/>
                      <a:pt x="278" y="5"/>
                      <a:pt x="278" y="10"/>
                    </a:cubicBezTo>
                    <a:cubicBezTo>
                      <a:pt x="278" y="16"/>
                      <a:pt x="273" y="21"/>
                      <a:pt x="267" y="21"/>
                    </a:cubicBezTo>
                    <a:lnTo>
                      <a:pt x="267" y="21"/>
                    </a:lnTo>
                    <a:cubicBezTo>
                      <a:pt x="261" y="21"/>
                      <a:pt x="256" y="16"/>
                      <a:pt x="256" y="10"/>
                    </a:cubicBezTo>
                    <a:cubicBezTo>
                      <a:pt x="256" y="5"/>
                      <a:pt x="261" y="0"/>
                      <a:pt x="267" y="0"/>
                    </a:cubicBezTo>
                    <a:close/>
                    <a:moveTo>
                      <a:pt x="374" y="0"/>
                    </a:moveTo>
                    <a:lnTo>
                      <a:pt x="374" y="0"/>
                    </a:lnTo>
                    <a:cubicBezTo>
                      <a:pt x="379" y="0"/>
                      <a:pt x="384" y="5"/>
                      <a:pt x="384" y="10"/>
                    </a:cubicBezTo>
                    <a:cubicBezTo>
                      <a:pt x="384" y="16"/>
                      <a:pt x="379" y="21"/>
                      <a:pt x="374" y="21"/>
                    </a:cubicBezTo>
                    <a:lnTo>
                      <a:pt x="374" y="21"/>
                    </a:lnTo>
                    <a:cubicBezTo>
                      <a:pt x="368" y="21"/>
                      <a:pt x="363" y="16"/>
                      <a:pt x="363" y="10"/>
                    </a:cubicBezTo>
                    <a:cubicBezTo>
                      <a:pt x="363" y="5"/>
                      <a:pt x="368" y="0"/>
                      <a:pt x="374" y="0"/>
                    </a:cubicBezTo>
                    <a:close/>
                    <a:moveTo>
                      <a:pt x="480" y="0"/>
                    </a:moveTo>
                    <a:lnTo>
                      <a:pt x="630" y="0"/>
                    </a:lnTo>
                    <a:cubicBezTo>
                      <a:pt x="635" y="0"/>
                      <a:pt x="640" y="5"/>
                      <a:pt x="640" y="10"/>
                    </a:cubicBezTo>
                    <a:cubicBezTo>
                      <a:pt x="640" y="16"/>
                      <a:pt x="635" y="21"/>
                      <a:pt x="630" y="21"/>
                    </a:cubicBezTo>
                    <a:lnTo>
                      <a:pt x="480" y="21"/>
                    </a:lnTo>
                    <a:cubicBezTo>
                      <a:pt x="474" y="21"/>
                      <a:pt x="470" y="16"/>
                      <a:pt x="470" y="10"/>
                    </a:cubicBezTo>
                    <a:cubicBezTo>
                      <a:pt x="470" y="5"/>
                      <a:pt x="474" y="0"/>
                      <a:pt x="480" y="0"/>
                    </a:cubicBezTo>
                    <a:close/>
                    <a:moveTo>
                      <a:pt x="736" y="0"/>
                    </a:moveTo>
                    <a:lnTo>
                      <a:pt x="736" y="0"/>
                    </a:lnTo>
                    <a:cubicBezTo>
                      <a:pt x="742" y="0"/>
                      <a:pt x="747" y="5"/>
                      <a:pt x="747" y="10"/>
                    </a:cubicBezTo>
                    <a:cubicBezTo>
                      <a:pt x="747" y="16"/>
                      <a:pt x="742" y="21"/>
                      <a:pt x="736" y="21"/>
                    </a:cubicBezTo>
                    <a:lnTo>
                      <a:pt x="736" y="21"/>
                    </a:lnTo>
                    <a:cubicBezTo>
                      <a:pt x="730" y="21"/>
                      <a:pt x="726" y="16"/>
                      <a:pt x="726" y="10"/>
                    </a:cubicBezTo>
                    <a:cubicBezTo>
                      <a:pt x="726" y="5"/>
                      <a:pt x="730" y="0"/>
                      <a:pt x="736" y="0"/>
                    </a:cubicBezTo>
                    <a:close/>
                    <a:moveTo>
                      <a:pt x="843" y="0"/>
                    </a:moveTo>
                    <a:lnTo>
                      <a:pt x="843" y="0"/>
                    </a:lnTo>
                    <a:cubicBezTo>
                      <a:pt x="849" y="0"/>
                      <a:pt x="854" y="5"/>
                      <a:pt x="854" y="10"/>
                    </a:cubicBezTo>
                    <a:cubicBezTo>
                      <a:pt x="854" y="16"/>
                      <a:pt x="849" y="21"/>
                      <a:pt x="843" y="21"/>
                    </a:cubicBezTo>
                    <a:lnTo>
                      <a:pt x="843" y="21"/>
                    </a:lnTo>
                    <a:cubicBezTo>
                      <a:pt x="837" y="21"/>
                      <a:pt x="832" y="16"/>
                      <a:pt x="832" y="10"/>
                    </a:cubicBezTo>
                    <a:cubicBezTo>
                      <a:pt x="832" y="5"/>
                      <a:pt x="837" y="0"/>
                      <a:pt x="843" y="0"/>
                    </a:cubicBezTo>
                    <a:close/>
                    <a:moveTo>
                      <a:pt x="950" y="0"/>
                    </a:moveTo>
                    <a:lnTo>
                      <a:pt x="1099" y="0"/>
                    </a:lnTo>
                    <a:cubicBezTo>
                      <a:pt x="1105" y="0"/>
                      <a:pt x="1110" y="5"/>
                      <a:pt x="1110" y="10"/>
                    </a:cubicBezTo>
                    <a:cubicBezTo>
                      <a:pt x="1110" y="16"/>
                      <a:pt x="1105" y="21"/>
                      <a:pt x="1099" y="21"/>
                    </a:cubicBezTo>
                    <a:lnTo>
                      <a:pt x="950" y="21"/>
                    </a:lnTo>
                    <a:cubicBezTo>
                      <a:pt x="944" y="21"/>
                      <a:pt x="939" y="16"/>
                      <a:pt x="939" y="10"/>
                    </a:cubicBezTo>
                    <a:cubicBezTo>
                      <a:pt x="939" y="5"/>
                      <a:pt x="944" y="0"/>
                      <a:pt x="950" y="0"/>
                    </a:cubicBezTo>
                    <a:close/>
                    <a:moveTo>
                      <a:pt x="1206" y="0"/>
                    </a:moveTo>
                    <a:lnTo>
                      <a:pt x="1206" y="0"/>
                    </a:lnTo>
                    <a:cubicBezTo>
                      <a:pt x="1212" y="0"/>
                      <a:pt x="1216" y="5"/>
                      <a:pt x="1216" y="10"/>
                    </a:cubicBezTo>
                    <a:cubicBezTo>
                      <a:pt x="1216" y="16"/>
                      <a:pt x="1212" y="21"/>
                      <a:pt x="1206" y="21"/>
                    </a:cubicBezTo>
                    <a:lnTo>
                      <a:pt x="1206" y="21"/>
                    </a:lnTo>
                    <a:cubicBezTo>
                      <a:pt x="1200" y="21"/>
                      <a:pt x="1195" y="16"/>
                      <a:pt x="1195" y="10"/>
                    </a:cubicBezTo>
                    <a:cubicBezTo>
                      <a:pt x="1195" y="5"/>
                      <a:pt x="1200" y="0"/>
                      <a:pt x="1206" y="0"/>
                    </a:cubicBezTo>
                    <a:close/>
                    <a:moveTo>
                      <a:pt x="1312" y="0"/>
                    </a:moveTo>
                    <a:lnTo>
                      <a:pt x="1312" y="0"/>
                    </a:lnTo>
                    <a:cubicBezTo>
                      <a:pt x="1318" y="0"/>
                      <a:pt x="1323" y="5"/>
                      <a:pt x="1323" y="10"/>
                    </a:cubicBezTo>
                    <a:cubicBezTo>
                      <a:pt x="1323" y="16"/>
                      <a:pt x="1318" y="21"/>
                      <a:pt x="1312" y="21"/>
                    </a:cubicBezTo>
                    <a:lnTo>
                      <a:pt x="1312" y="21"/>
                    </a:lnTo>
                    <a:cubicBezTo>
                      <a:pt x="1306" y="21"/>
                      <a:pt x="1302" y="16"/>
                      <a:pt x="1302" y="10"/>
                    </a:cubicBezTo>
                    <a:cubicBezTo>
                      <a:pt x="1302" y="5"/>
                      <a:pt x="1306" y="0"/>
                      <a:pt x="1312" y="0"/>
                    </a:cubicBezTo>
                    <a:close/>
                    <a:moveTo>
                      <a:pt x="1419" y="0"/>
                    </a:moveTo>
                    <a:lnTo>
                      <a:pt x="1568" y="0"/>
                    </a:lnTo>
                    <a:cubicBezTo>
                      <a:pt x="1574" y="0"/>
                      <a:pt x="1579" y="5"/>
                      <a:pt x="1579" y="10"/>
                    </a:cubicBezTo>
                    <a:cubicBezTo>
                      <a:pt x="1579" y="16"/>
                      <a:pt x="1574" y="21"/>
                      <a:pt x="1568" y="21"/>
                    </a:cubicBezTo>
                    <a:lnTo>
                      <a:pt x="1419" y="21"/>
                    </a:lnTo>
                    <a:cubicBezTo>
                      <a:pt x="1413" y="21"/>
                      <a:pt x="1408" y="16"/>
                      <a:pt x="1408" y="10"/>
                    </a:cubicBezTo>
                    <a:cubicBezTo>
                      <a:pt x="1408" y="5"/>
                      <a:pt x="1413" y="0"/>
                      <a:pt x="1419" y="0"/>
                    </a:cubicBezTo>
                    <a:close/>
                    <a:moveTo>
                      <a:pt x="1675" y="0"/>
                    </a:moveTo>
                    <a:lnTo>
                      <a:pt x="1675" y="0"/>
                    </a:lnTo>
                    <a:cubicBezTo>
                      <a:pt x="1681" y="0"/>
                      <a:pt x="1686" y="5"/>
                      <a:pt x="1686" y="10"/>
                    </a:cubicBezTo>
                    <a:cubicBezTo>
                      <a:pt x="1686" y="16"/>
                      <a:pt x="1681" y="21"/>
                      <a:pt x="1675" y="21"/>
                    </a:cubicBezTo>
                    <a:lnTo>
                      <a:pt x="1675" y="21"/>
                    </a:lnTo>
                    <a:cubicBezTo>
                      <a:pt x="1669" y="21"/>
                      <a:pt x="1664" y="16"/>
                      <a:pt x="1664" y="10"/>
                    </a:cubicBezTo>
                    <a:cubicBezTo>
                      <a:pt x="1664" y="5"/>
                      <a:pt x="1669" y="0"/>
                      <a:pt x="1675" y="0"/>
                    </a:cubicBezTo>
                    <a:close/>
                    <a:moveTo>
                      <a:pt x="1782" y="0"/>
                    </a:moveTo>
                    <a:lnTo>
                      <a:pt x="1782" y="0"/>
                    </a:lnTo>
                    <a:cubicBezTo>
                      <a:pt x="1788" y="0"/>
                      <a:pt x="1792" y="5"/>
                      <a:pt x="1792" y="10"/>
                    </a:cubicBezTo>
                    <a:cubicBezTo>
                      <a:pt x="1792" y="16"/>
                      <a:pt x="1788" y="21"/>
                      <a:pt x="1782" y="21"/>
                    </a:cubicBezTo>
                    <a:lnTo>
                      <a:pt x="1782" y="21"/>
                    </a:lnTo>
                    <a:cubicBezTo>
                      <a:pt x="1776" y="21"/>
                      <a:pt x="1771" y="16"/>
                      <a:pt x="1771" y="10"/>
                    </a:cubicBezTo>
                    <a:cubicBezTo>
                      <a:pt x="1771" y="5"/>
                      <a:pt x="1776" y="0"/>
                      <a:pt x="1782" y="0"/>
                    </a:cubicBezTo>
                    <a:close/>
                    <a:moveTo>
                      <a:pt x="1888" y="0"/>
                    </a:moveTo>
                    <a:lnTo>
                      <a:pt x="2038" y="0"/>
                    </a:lnTo>
                    <a:cubicBezTo>
                      <a:pt x="2044" y="0"/>
                      <a:pt x="2048" y="5"/>
                      <a:pt x="2048" y="10"/>
                    </a:cubicBezTo>
                    <a:cubicBezTo>
                      <a:pt x="2048" y="16"/>
                      <a:pt x="2044" y="21"/>
                      <a:pt x="2038" y="21"/>
                    </a:cubicBezTo>
                    <a:lnTo>
                      <a:pt x="1888" y="21"/>
                    </a:lnTo>
                    <a:cubicBezTo>
                      <a:pt x="1883" y="21"/>
                      <a:pt x="1878" y="16"/>
                      <a:pt x="1878" y="10"/>
                    </a:cubicBezTo>
                    <a:cubicBezTo>
                      <a:pt x="1878" y="5"/>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5"/>
              <p:cNvSpPr>
                <a:spLocks noEditPoints="1"/>
              </p:cNvSpPr>
              <p:nvPr/>
            </p:nvSpPr>
            <p:spPr bwMode="auto">
              <a:xfrm>
                <a:off x="2563" y="1660"/>
                <a:ext cx="657" cy="7"/>
              </a:xfrm>
              <a:custGeom>
                <a:avLst/>
                <a:gdLst>
                  <a:gd name="T0" fmla="*/ 160 w 2048"/>
                  <a:gd name="T1" fmla="*/ 0 h 22"/>
                  <a:gd name="T2" fmla="*/ 160 w 2048"/>
                  <a:gd name="T3" fmla="*/ 22 h 22"/>
                  <a:gd name="T4" fmla="*/ 0 w 2048"/>
                  <a:gd name="T5" fmla="*/ 11 h 22"/>
                  <a:gd name="T6" fmla="*/ 267 w 2048"/>
                  <a:gd name="T7" fmla="*/ 0 h 22"/>
                  <a:gd name="T8" fmla="*/ 278 w 2048"/>
                  <a:gd name="T9" fmla="*/ 11 h 22"/>
                  <a:gd name="T10" fmla="*/ 267 w 2048"/>
                  <a:gd name="T11" fmla="*/ 22 h 22"/>
                  <a:gd name="T12" fmla="*/ 267 w 2048"/>
                  <a:gd name="T13" fmla="*/ 0 h 22"/>
                  <a:gd name="T14" fmla="*/ 374 w 2048"/>
                  <a:gd name="T15" fmla="*/ 0 h 22"/>
                  <a:gd name="T16" fmla="*/ 374 w 2048"/>
                  <a:gd name="T17" fmla="*/ 22 h 22"/>
                  <a:gd name="T18" fmla="*/ 363 w 2048"/>
                  <a:gd name="T19" fmla="*/ 11 h 22"/>
                  <a:gd name="T20" fmla="*/ 480 w 2048"/>
                  <a:gd name="T21" fmla="*/ 0 h 22"/>
                  <a:gd name="T22" fmla="*/ 640 w 2048"/>
                  <a:gd name="T23" fmla="*/ 11 h 22"/>
                  <a:gd name="T24" fmla="*/ 480 w 2048"/>
                  <a:gd name="T25" fmla="*/ 22 h 22"/>
                  <a:gd name="T26" fmla="*/ 480 w 2048"/>
                  <a:gd name="T27" fmla="*/ 0 h 22"/>
                  <a:gd name="T28" fmla="*/ 736 w 2048"/>
                  <a:gd name="T29" fmla="*/ 0 h 22"/>
                  <a:gd name="T30" fmla="*/ 736 w 2048"/>
                  <a:gd name="T31" fmla="*/ 22 h 22"/>
                  <a:gd name="T32" fmla="*/ 726 w 2048"/>
                  <a:gd name="T33" fmla="*/ 11 h 22"/>
                  <a:gd name="T34" fmla="*/ 843 w 2048"/>
                  <a:gd name="T35" fmla="*/ 0 h 22"/>
                  <a:gd name="T36" fmla="*/ 854 w 2048"/>
                  <a:gd name="T37" fmla="*/ 11 h 22"/>
                  <a:gd name="T38" fmla="*/ 843 w 2048"/>
                  <a:gd name="T39" fmla="*/ 22 h 22"/>
                  <a:gd name="T40" fmla="*/ 843 w 2048"/>
                  <a:gd name="T41" fmla="*/ 0 h 22"/>
                  <a:gd name="T42" fmla="*/ 1099 w 2048"/>
                  <a:gd name="T43" fmla="*/ 0 h 22"/>
                  <a:gd name="T44" fmla="*/ 1099 w 2048"/>
                  <a:gd name="T45" fmla="*/ 22 h 22"/>
                  <a:gd name="T46" fmla="*/ 939 w 2048"/>
                  <a:gd name="T47" fmla="*/ 11 h 22"/>
                  <a:gd name="T48" fmla="*/ 1206 w 2048"/>
                  <a:gd name="T49" fmla="*/ 0 h 22"/>
                  <a:gd name="T50" fmla="*/ 1216 w 2048"/>
                  <a:gd name="T51" fmla="*/ 11 h 22"/>
                  <a:gd name="T52" fmla="*/ 1206 w 2048"/>
                  <a:gd name="T53" fmla="*/ 22 h 22"/>
                  <a:gd name="T54" fmla="*/ 1206 w 2048"/>
                  <a:gd name="T55" fmla="*/ 0 h 22"/>
                  <a:gd name="T56" fmla="*/ 1312 w 2048"/>
                  <a:gd name="T57" fmla="*/ 0 h 22"/>
                  <a:gd name="T58" fmla="*/ 1312 w 2048"/>
                  <a:gd name="T59" fmla="*/ 22 h 22"/>
                  <a:gd name="T60" fmla="*/ 1302 w 2048"/>
                  <a:gd name="T61" fmla="*/ 11 h 22"/>
                  <a:gd name="T62" fmla="*/ 1419 w 2048"/>
                  <a:gd name="T63" fmla="*/ 0 h 22"/>
                  <a:gd name="T64" fmla="*/ 1579 w 2048"/>
                  <a:gd name="T65" fmla="*/ 11 h 22"/>
                  <a:gd name="T66" fmla="*/ 1419 w 2048"/>
                  <a:gd name="T67" fmla="*/ 22 h 22"/>
                  <a:gd name="T68" fmla="*/ 1419 w 2048"/>
                  <a:gd name="T69" fmla="*/ 0 h 22"/>
                  <a:gd name="T70" fmla="*/ 1675 w 2048"/>
                  <a:gd name="T71" fmla="*/ 0 h 22"/>
                  <a:gd name="T72" fmla="*/ 1675 w 2048"/>
                  <a:gd name="T73" fmla="*/ 22 h 22"/>
                  <a:gd name="T74" fmla="*/ 1664 w 2048"/>
                  <a:gd name="T75" fmla="*/ 11 h 22"/>
                  <a:gd name="T76" fmla="*/ 1782 w 2048"/>
                  <a:gd name="T77" fmla="*/ 0 h 22"/>
                  <a:gd name="T78" fmla="*/ 1792 w 2048"/>
                  <a:gd name="T79" fmla="*/ 11 h 22"/>
                  <a:gd name="T80" fmla="*/ 1782 w 2048"/>
                  <a:gd name="T81" fmla="*/ 22 h 22"/>
                  <a:gd name="T82" fmla="*/ 1782 w 2048"/>
                  <a:gd name="T83" fmla="*/ 0 h 22"/>
                  <a:gd name="T84" fmla="*/ 2038 w 2048"/>
                  <a:gd name="T85" fmla="*/ 0 h 22"/>
                  <a:gd name="T86" fmla="*/ 2038 w 2048"/>
                  <a:gd name="T87" fmla="*/ 22 h 22"/>
                  <a:gd name="T88" fmla="*/ 1878 w 2048"/>
                  <a:gd name="T8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267" y="0"/>
                    </a:lnTo>
                    <a:cubicBezTo>
                      <a:pt x="273" y="0"/>
                      <a:pt x="278" y="5"/>
                      <a:pt x="278" y="11"/>
                    </a:cubicBezTo>
                    <a:cubicBezTo>
                      <a:pt x="278" y="17"/>
                      <a:pt x="273" y="22"/>
                      <a:pt x="267" y="22"/>
                    </a:cubicBezTo>
                    <a:lnTo>
                      <a:pt x="267" y="22"/>
                    </a:lnTo>
                    <a:cubicBezTo>
                      <a:pt x="261" y="22"/>
                      <a:pt x="256" y="17"/>
                      <a:pt x="256" y="11"/>
                    </a:cubicBezTo>
                    <a:cubicBezTo>
                      <a:pt x="256" y="5"/>
                      <a:pt x="261" y="0"/>
                      <a:pt x="267" y="0"/>
                    </a:cubicBezTo>
                    <a:close/>
                    <a:moveTo>
                      <a:pt x="374" y="0"/>
                    </a:moveTo>
                    <a:lnTo>
                      <a:pt x="374" y="0"/>
                    </a:lnTo>
                    <a:cubicBezTo>
                      <a:pt x="379" y="0"/>
                      <a:pt x="384" y="5"/>
                      <a:pt x="384" y="11"/>
                    </a:cubicBezTo>
                    <a:cubicBezTo>
                      <a:pt x="384" y="17"/>
                      <a:pt x="379" y="22"/>
                      <a:pt x="374" y="22"/>
                    </a:cubicBezTo>
                    <a:lnTo>
                      <a:pt x="374" y="22"/>
                    </a:lnTo>
                    <a:cubicBezTo>
                      <a:pt x="368" y="22"/>
                      <a:pt x="363" y="17"/>
                      <a:pt x="363" y="11"/>
                    </a:cubicBezTo>
                    <a:cubicBezTo>
                      <a:pt x="363" y="5"/>
                      <a:pt x="368" y="0"/>
                      <a:pt x="374" y="0"/>
                    </a:cubicBezTo>
                    <a:close/>
                    <a:moveTo>
                      <a:pt x="480" y="0"/>
                    </a:moveTo>
                    <a:lnTo>
                      <a:pt x="630" y="0"/>
                    </a:lnTo>
                    <a:cubicBezTo>
                      <a:pt x="635" y="0"/>
                      <a:pt x="640" y="5"/>
                      <a:pt x="640" y="11"/>
                    </a:cubicBezTo>
                    <a:cubicBezTo>
                      <a:pt x="640" y="17"/>
                      <a:pt x="635" y="22"/>
                      <a:pt x="630" y="22"/>
                    </a:cubicBezTo>
                    <a:lnTo>
                      <a:pt x="480" y="22"/>
                    </a:lnTo>
                    <a:cubicBezTo>
                      <a:pt x="474" y="22"/>
                      <a:pt x="470" y="17"/>
                      <a:pt x="470" y="11"/>
                    </a:cubicBezTo>
                    <a:cubicBezTo>
                      <a:pt x="470" y="5"/>
                      <a:pt x="474" y="0"/>
                      <a:pt x="480" y="0"/>
                    </a:cubicBezTo>
                    <a:close/>
                    <a:moveTo>
                      <a:pt x="736" y="0"/>
                    </a:moveTo>
                    <a:lnTo>
                      <a:pt x="736" y="0"/>
                    </a:lnTo>
                    <a:cubicBezTo>
                      <a:pt x="742" y="0"/>
                      <a:pt x="747" y="5"/>
                      <a:pt x="747" y="11"/>
                    </a:cubicBezTo>
                    <a:cubicBezTo>
                      <a:pt x="747" y="17"/>
                      <a:pt x="742" y="22"/>
                      <a:pt x="736" y="22"/>
                    </a:cubicBezTo>
                    <a:lnTo>
                      <a:pt x="736" y="22"/>
                    </a:lnTo>
                    <a:cubicBezTo>
                      <a:pt x="730" y="22"/>
                      <a:pt x="726" y="17"/>
                      <a:pt x="726" y="11"/>
                    </a:cubicBezTo>
                    <a:cubicBezTo>
                      <a:pt x="726" y="5"/>
                      <a:pt x="730" y="0"/>
                      <a:pt x="736" y="0"/>
                    </a:cubicBezTo>
                    <a:close/>
                    <a:moveTo>
                      <a:pt x="843" y="0"/>
                    </a:moveTo>
                    <a:lnTo>
                      <a:pt x="843" y="0"/>
                    </a:lnTo>
                    <a:cubicBezTo>
                      <a:pt x="849" y="0"/>
                      <a:pt x="854" y="5"/>
                      <a:pt x="854" y="11"/>
                    </a:cubicBezTo>
                    <a:cubicBezTo>
                      <a:pt x="854" y="17"/>
                      <a:pt x="849" y="22"/>
                      <a:pt x="843" y="22"/>
                    </a:cubicBezTo>
                    <a:lnTo>
                      <a:pt x="843" y="22"/>
                    </a:lnTo>
                    <a:cubicBezTo>
                      <a:pt x="837" y="22"/>
                      <a:pt x="832" y="17"/>
                      <a:pt x="832" y="11"/>
                    </a:cubicBezTo>
                    <a:cubicBezTo>
                      <a:pt x="832" y="5"/>
                      <a:pt x="837" y="0"/>
                      <a:pt x="843" y="0"/>
                    </a:cubicBezTo>
                    <a:close/>
                    <a:moveTo>
                      <a:pt x="950" y="0"/>
                    </a:moveTo>
                    <a:lnTo>
                      <a:pt x="1099" y="0"/>
                    </a:lnTo>
                    <a:cubicBezTo>
                      <a:pt x="1105" y="0"/>
                      <a:pt x="1110" y="5"/>
                      <a:pt x="1110" y="11"/>
                    </a:cubicBezTo>
                    <a:cubicBezTo>
                      <a:pt x="1110" y="17"/>
                      <a:pt x="1105" y="22"/>
                      <a:pt x="1099" y="22"/>
                    </a:cubicBezTo>
                    <a:lnTo>
                      <a:pt x="950" y="22"/>
                    </a:lnTo>
                    <a:cubicBezTo>
                      <a:pt x="944" y="22"/>
                      <a:pt x="939" y="17"/>
                      <a:pt x="939" y="11"/>
                    </a:cubicBezTo>
                    <a:cubicBezTo>
                      <a:pt x="939" y="5"/>
                      <a:pt x="944" y="0"/>
                      <a:pt x="950" y="0"/>
                    </a:cubicBezTo>
                    <a:close/>
                    <a:moveTo>
                      <a:pt x="1206" y="0"/>
                    </a:moveTo>
                    <a:lnTo>
                      <a:pt x="1206" y="0"/>
                    </a:lnTo>
                    <a:cubicBezTo>
                      <a:pt x="1212" y="0"/>
                      <a:pt x="1216" y="5"/>
                      <a:pt x="1216" y="11"/>
                    </a:cubicBezTo>
                    <a:cubicBezTo>
                      <a:pt x="1216" y="17"/>
                      <a:pt x="1212" y="22"/>
                      <a:pt x="1206" y="22"/>
                    </a:cubicBezTo>
                    <a:lnTo>
                      <a:pt x="1206" y="22"/>
                    </a:lnTo>
                    <a:cubicBezTo>
                      <a:pt x="1200" y="22"/>
                      <a:pt x="1195" y="17"/>
                      <a:pt x="1195" y="11"/>
                    </a:cubicBezTo>
                    <a:cubicBezTo>
                      <a:pt x="1195" y="5"/>
                      <a:pt x="1200" y="0"/>
                      <a:pt x="1206" y="0"/>
                    </a:cubicBezTo>
                    <a:close/>
                    <a:moveTo>
                      <a:pt x="1312" y="0"/>
                    </a:moveTo>
                    <a:lnTo>
                      <a:pt x="1312" y="0"/>
                    </a:lnTo>
                    <a:cubicBezTo>
                      <a:pt x="1318" y="0"/>
                      <a:pt x="1323" y="5"/>
                      <a:pt x="1323" y="11"/>
                    </a:cubicBezTo>
                    <a:cubicBezTo>
                      <a:pt x="1323" y="17"/>
                      <a:pt x="1318" y="22"/>
                      <a:pt x="1312" y="22"/>
                    </a:cubicBezTo>
                    <a:lnTo>
                      <a:pt x="1312" y="22"/>
                    </a:lnTo>
                    <a:cubicBezTo>
                      <a:pt x="1306" y="22"/>
                      <a:pt x="1302" y="17"/>
                      <a:pt x="1302" y="11"/>
                    </a:cubicBezTo>
                    <a:cubicBezTo>
                      <a:pt x="1302" y="5"/>
                      <a:pt x="1306" y="0"/>
                      <a:pt x="1312" y="0"/>
                    </a:cubicBezTo>
                    <a:close/>
                    <a:moveTo>
                      <a:pt x="1419" y="0"/>
                    </a:moveTo>
                    <a:lnTo>
                      <a:pt x="1568" y="0"/>
                    </a:lnTo>
                    <a:cubicBezTo>
                      <a:pt x="1574" y="0"/>
                      <a:pt x="1579" y="5"/>
                      <a:pt x="1579" y="11"/>
                    </a:cubicBezTo>
                    <a:cubicBezTo>
                      <a:pt x="1579" y="17"/>
                      <a:pt x="1574" y="22"/>
                      <a:pt x="1568" y="22"/>
                    </a:cubicBezTo>
                    <a:lnTo>
                      <a:pt x="1419" y="22"/>
                    </a:lnTo>
                    <a:cubicBezTo>
                      <a:pt x="1413" y="22"/>
                      <a:pt x="1408" y="17"/>
                      <a:pt x="1408" y="11"/>
                    </a:cubicBezTo>
                    <a:cubicBezTo>
                      <a:pt x="1408" y="5"/>
                      <a:pt x="1413" y="0"/>
                      <a:pt x="1419" y="0"/>
                    </a:cubicBezTo>
                    <a:close/>
                    <a:moveTo>
                      <a:pt x="1675" y="0"/>
                    </a:moveTo>
                    <a:lnTo>
                      <a:pt x="1675" y="0"/>
                    </a:lnTo>
                    <a:cubicBezTo>
                      <a:pt x="1681" y="0"/>
                      <a:pt x="1686" y="5"/>
                      <a:pt x="1686" y="11"/>
                    </a:cubicBezTo>
                    <a:cubicBezTo>
                      <a:pt x="1686" y="17"/>
                      <a:pt x="1681" y="22"/>
                      <a:pt x="1675" y="22"/>
                    </a:cubicBezTo>
                    <a:lnTo>
                      <a:pt x="1675" y="22"/>
                    </a:lnTo>
                    <a:cubicBezTo>
                      <a:pt x="1669" y="22"/>
                      <a:pt x="1664" y="17"/>
                      <a:pt x="1664" y="11"/>
                    </a:cubicBezTo>
                    <a:cubicBezTo>
                      <a:pt x="1664" y="5"/>
                      <a:pt x="1669" y="0"/>
                      <a:pt x="1675" y="0"/>
                    </a:cubicBezTo>
                    <a:close/>
                    <a:moveTo>
                      <a:pt x="1782" y="0"/>
                    </a:moveTo>
                    <a:lnTo>
                      <a:pt x="1782" y="0"/>
                    </a:lnTo>
                    <a:cubicBezTo>
                      <a:pt x="1788" y="0"/>
                      <a:pt x="1792" y="5"/>
                      <a:pt x="1792" y="11"/>
                    </a:cubicBezTo>
                    <a:cubicBezTo>
                      <a:pt x="1792" y="17"/>
                      <a:pt x="1788" y="22"/>
                      <a:pt x="1782" y="22"/>
                    </a:cubicBezTo>
                    <a:lnTo>
                      <a:pt x="1782" y="22"/>
                    </a:lnTo>
                    <a:cubicBezTo>
                      <a:pt x="1776" y="22"/>
                      <a:pt x="1771" y="17"/>
                      <a:pt x="1771" y="11"/>
                    </a:cubicBezTo>
                    <a:cubicBezTo>
                      <a:pt x="1771" y="5"/>
                      <a:pt x="1776" y="0"/>
                      <a:pt x="1782" y="0"/>
                    </a:cubicBezTo>
                    <a:close/>
                    <a:moveTo>
                      <a:pt x="1888" y="0"/>
                    </a:moveTo>
                    <a:lnTo>
                      <a:pt x="2038" y="0"/>
                    </a:lnTo>
                    <a:cubicBezTo>
                      <a:pt x="2044" y="0"/>
                      <a:pt x="2048" y="5"/>
                      <a:pt x="2048" y="11"/>
                    </a:cubicBezTo>
                    <a:cubicBezTo>
                      <a:pt x="2048" y="17"/>
                      <a:pt x="2044" y="22"/>
                      <a:pt x="2038" y="22"/>
                    </a:cubicBezTo>
                    <a:lnTo>
                      <a:pt x="1888" y="22"/>
                    </a:lnTo>
                    <a:cubicBezTo>
                      <a:pt x="1883" y="22"/>
                      <a:pt x="1878" y="17"/>
                      <a:pt x="1878" y="11"/>
                    </a:cubicBezTo>
                    <a:cubicBezTo>
                      <a:pt x="1878" y="5"/>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6"/>
              <p:cNvSpPr>
                <a:spLocks noEditPoints="1"/>
              </p:cNvSpPr>
              <p:nvPr/>
            </p:nvSpPr>
            <p:spPr bwMode="auto">
              <a:xfrm>
                <a:off x="2563" y="1961"/>
                <a:ext cx="657" cy="7"/>
              </a:xfrm>
              <a:custGeom>
                <a:avLst/>
                <a:gdLst>
                  <a:gd name="T0" fmla="*/ 160 w 2048"/>
                  <a:gd name="T1" fmla="*/ 0 h 21"/>
                  <a:gd name="T2" fmla="*/ 160 w 2048"/>
                  <a:gd name="T3" fmla="*/ 21 h 21"/>
                  <a:gd name="T4" fmla="*/ 0 w 2048"/>
                  <a:gd name="T5" fmla="*/ 10 h 21"/>
                  <a:gd name="T6" fmla="*/ 267 w 2048"/>
                  <a:gd name="T7" fmla="*/ 0 h 21"/>
                  <a:gd name="T8" fmla="*/ 278 w 2048"/>
                  <a:gd name="T9" fmla="*/ 10 h 21"/>
                  <a:gd name="T10" fmla="*/ 267 w 2048"/>
                  <a:gd name="T11" fmla="*/ 21 h 21"/>
                  <a:gd name="T12" fmla="*/ 267 w 2048"/>
                  <a:gd name="T13" fmla="*/ 0 h 21"/>
                  <a:gd name="T14" fmla="*/ 374 w 2048"/>
                  <a:gd name="T15" fmla="*/ 0 h 21"/>
                  <a:gd name="T16" fmla="*/ 374 w 2048"/>
                  <a:gd name="T17" fmla="*/ 21 h 21"/>
                  <a:gd name="T18" fmla="*/ 363 w 2048"/>
                  <a:gd name="T19" fmla="*/ 10 h 21"/>
                  <a:gd name="T20" fmla="*/ 480 w 2048"/>
                  <a:gd name="T21" fmla="*/ 0 h 21"/>
                  <a:gd name="T22" fmla="*/ 640 w 2048"/>
                  <a:gd name="T23" fmla="*/ 10 h 21"/>
                  <a:gd name="T24" fmla="*/ 480 w 2048"/>
                  <a:gd name="T25" fmla="*/ 21 h 21"/>
                  <a:gd name="T26" fmla="*/ 480 w 2048"/>
                  <a:gd name="T27" fmla="*/ 0 h 21"/>
                  <a:gd name="T28" fmla="*/ 736 w 2048"/>
                  <a:gd name="T29" fmla="*/ 0 h 21"/>
                  <a:gd name="T30" fmla="*/ 736 w 2048"/>
                  <a:gd name="T31" fmla="*/ 21 h 21"/>
                  <a:gd name="T32" fmla="*/ 726 w 2048"/>
                  <a:gd name="T33" fmla="*/ 10 h 21"/>
                  <a:gd name="T34" fmla="*/ 843 w 2048"/>
                  <a:gd name="T35" fmla="*/ 0 h 21"/>
                  <a:gd name="T36" fmla="*/ 854 w 2048"/>
                  <a:gd name="T37" fmla="*/ 10 h 21"/>
                  <a:gd name="T38" fmla="*/ 843 w 2048"/>
                  <a:gd name="T39" fmla="*/ 21 h 21"/>
                  <a:gd name="T40" fmla="*/ 843 w 2048"/>
                  <a:gd name="T41" fmla="*/ 0 h 21"/>
                  <a:gd name="T42" fmla="*/ 1099 w 2048"/>
                  <a:gd name="T43" fmla="*/ 0 h 21"/>
                  <a:gd name="T44" fmla="*/ 1099 w 2048"/>
                  <a:gd name="T45" fmla="*/ 21 h 21"/>
                  <a:gd name="T46" fmla="*/ 939 w 2048"/>
                  <a:gd name="T47" fmla="*/ 10 h 21"/>
                  <a:gd name="T48" fmla="*/ 1206 w 2048"/>
                  <a:gd name="T49" fmla="*/ 0 h 21"/>
                  <a:gd name="T50" fmla="*/ 1216 w 2048"/>
                  <a:gd name="T51" fmla="*/ 10 h 21"/>
                  <a:gd name="T52" fmla="*/ 1206 w 2048"/>
                  <a:gd name="T53" fmla="*/ 21 h 21"/>
                  <a:gd name="T54" fmla="*/ 1206 w 2048"/>
                  <a:gd name="T55" fmla="*/ 0 h 21"/>
                  <a:gd name="T56" fmla="*/ 1312 w 2048"/>
                  <a:gd name="T57" fmla="*/ 0 h 21"/>
                  <a:gd name="T58" fmla="*/ 1312 w 2048"/>
                  <a:gd name="T59" fmla="*/ 21 h 21"/>
                  <a:gd name="T60" fmla="*/ 1302 w 2048"/>
                  <a:gd name="T61" fmla="*/ 10 h 21"/>
                  <a:gd name="T62" fmla="*/ 1419 w 2048"/>
                  <a:gd name="T63" fmla="*/ 0 h 21"/>
                  <a:gd name="T64" fmla="*/ 1579 w 2048"/>
                  <a:gd name="T65" fmla="*/ 10 h 21"/>
                  <a:gd name="T66" fmla="*/ 1419 w 2048"/>
                  <a:gd name="T67" fmla="*/ 21 h 21"/>
                  <a:gd name="T68" fmla="*/ 1419 w 2048"/>
                  <a:gd name="T69" fmla="*/ 0 h 21"/>
                  <a:gd name="T70" fmla="*/ 1675 w 2048"/>
                  <a:gd name="T71" fmla="*/ 0 h 21"/>
                  <a:gd name="T72" fmla="*/ 1675 w 2048"/>
                  <a:gd name="T73" fmla="*/ 21 h 21"/>
                  <a:gd name="T74" fmla="*/ 1664 w 2048"/>
                  <a:gd name="T75" fmla="*/ 10 h 21"/>
                  <a:gd name="T76" fmla="*/ 1782 w 2048"/>
                  <a:gd name="T77" fmla="*/ 0 h 21"/>
                  <a:gd name="T78" fmla="*/ 1792 w 2048"/>
                  <a:gd name="T79" fmla="*/ 10 h 21"/>
                  <a:gd name="T80" fmla="*/ 1782 w 2048"/>
                  <a:gd name="T81" fmla="*/ 21 h 21"/>
                  <a:gd name="T82" fmla="*/ 1782 w 2048"/>
                  <a:gd name="T83" fmla="*/ 0 h 21"/>
                  <a:gd name="T84" fmla="*/ 2038 w 2048"/>
                  <a:gd name="T85" fmla="*/ 0 h 21"/>
                  <a:gd name="T86" fmla="*/ 2038 w 2048"/>
                  <a:gd name="T87" fmla="*/ 21 h 21"/>
                  <a:gd name="T88" fmla="*/ 1878 w 2048"/>
                  <a:gd name="T8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8" y="4"/>
                      <a:pt x="278" y="10"/>
                    </a:cubicBezTo>
                    <a:cubicBezTo>
                      <a:pt x="278" y="16"/>
                      <a:pt x="273" y="21"/>
                      <a:pt x="267" y="21"/>
                    </a:cubicBezTo>
                    <a:lnTo>
                      <a:pt x="267" y="21"/>
                    </a:lnTo>
                    <a:cubicBezTo>
                      <a:pt x="261" y="21"/>
                      <a:pt x="256" y="16"/>
                      <a:pt x="256" y="10"/>
                    </a:cubicBezTo>
                    <a:cubicBezTo>
                      <a:pt x="256" y="4"/>
                      <a:pt x="261" y="0"/>
                      <a:pt x="267" y="0"/>
                    </a:cubicBezTo>
                    <a:close/>
                    <a:moveTo>
                      <a:pt x="374" y="0"/>
                    </a:moveTo>
                    <a:lnTo>
                      <a:pt x="374" y="0"/>
                    </a:lnTo>
                    <a:cubicBezTo>
                      <a:pt x="379" y="0"/>
                      <a:pt x="384" y="4"/>
                      <a:pt x="384" y="10"/>
                    </a:cubicBezTo>
                    <a:cubicBezTo>
                      <a:pt x="384" y="16"/>
                      <a:pt x="379" y="21"/>
                      <a:pt x="374" y="21"/>
                    </a:cubicBezTo>
                    <a:lnTo>
                      <a:pt x="374" y="21"/>
                    </a:lnTo>
                    <a:cubicBezTo>
                      <a:pt x="368" y="21"/>
                      <a:pt x="363" y="16"/>
                      <a:pt x="363" y="10"/>
                    </a:cubicBezTo>
                    <a:cubicBezTo>
                      <a:pt x="363" y="4"/>
                      <a:pt x="368" y="0"/>
                      <a:pt x="374" y="0"/>
                    </a:cubicBezTo>
                    <a:close/>
                    <a:moveTo>
                      <a:pt x="480" y="0"/>
                    </a:moveTo>
                    <a:lnTo>
                      <a:pt x="630" y="0"/>
                    </a:lnTo>
                    <a:cubicBezTo>
                      <a:pt x="635" y="0"/>
                      <a:pt x="640" y="4"/>
                      <a:pt x="640" y="10"/>
                    </a:cubicBezTo>
                    <a:cubicBezTo>
                      <a:pt x="640" y="16"/>
                      <a:pt x="635" y="21"/>
                      <a:pt x="630" y="21"/>
                    </a:cubicBezTo>
                    <a:lnTo>
                      <a:pt x="480" y="21"/>
                    </a:lnTo>
                    <a:cubicBezTo>
                      <a:pt x="474" y="21"/>
                      <a:pt x="470" y="16"/>
                      <a:pt x="470" y="10"/>
                    </a:cubicBezTo>
                    <a:cubicBezTo>
                      <a:pt x="470" y="4"/>
                      <a:pt x="474" y="0"/>
                      <a:pt x="480" y="0"/>
                    </a:cubicBezTo>
                    <a:close/>
                    <a:moveTo>
                      <a:pt x="736" y="0"/>
                    </a:moveTo>
                    <a:lnTo>
                      <a:pt x="736" y="0"/>
                    </a:lnTo>
                    <a:cubicBezTo>
                      <a:pt x="742" y="0"/>
                      <a:pt x="747" y="4"/>
                      <a:pt x="747" y="10"/>
                    </a:cubicBezTo>
                    <a:cubicBezTo>
                      <a:pt x="747" y="16"/>
                      <a:pt x="742" y="21"/>
                      <a:pt x="736" y="21"/>
                    </a:cubicBezTo>
                    <a:lnTo>
                      <a:pt x="736" y="21"/>
                    </a:lnTo>
                    <a:cubicBezTo>
                      <a:pt x="730" y="21"/>
                      <a:pt x="726" y="16"/>
                      <a:pt x="726" y="10"/>
                    </a:cubicBezTo>
                    <a:cubicBezTo>
                      <a:pt x="726" y="4"/>
                      <a:pt x="730" y="0"/>
                      <a:pt x="736" y="0"/>
                    </a:cubicBezTo>
                    <a:close/>
                    <a:moveTo>
                      <a:pt x="843" y="0"/>
                    </a:moveTo>
                    <a:lnTo>
                      <a:pt x="843" y="0"/>
                    </a:lnTo>
                    <a:cubicBezTo>
                      <a:pt x="849" y="0"/>
                      <a:pt x="854" y="4"/>
                      <a:pt x="854" y="10"/>
                    </a:cubicBezTo>
                    <a:cubicBezTo>
                      <a:pt x="854" y="16"/>
                      <a:pt x="849" y="21"/>
                      <a:pt x="843" y="21"/>
                    </a:cubicBezTo>
                    <a:lnTo>
                      <a:pt x="843" y="21"/>
                    </a:lnTo>
                    <a:cubicBezTo>
                      <a:pt x="837" y="21"/>
                      <a:pt x="832" y="16"/>
                      <a:pt x="832" y="10"/>
                    </a:cubicBezTo>
                    <a:cubicBezTo>
                      <a:pt x="832"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2" y="0"/>
                      <a:pt x="1216" y="4"/>
                      <a:pt x="1216" y="10"/>
                    </a:cubicBezTo>
                    <a:cubicBezTo>
                      <a:pt x="1216" y="16"/>
                      <a:pt x="1212" y="21"/>
                      <a:pt x="1206" y="21"/>
                    </a:cubicBezTo>
                    <a:lnTo>
                      <a:pt x="1206" y="21"/>
                    </a:lnTo>
                    <a:cubicBezTo>
                      <a:pt x="1200" y="21"/>
                      <a:pt x="1195" y="16"/>
                      <a:pt x="1195" y="10"/>
                    </a:cubicBezTo>
                    <a:cubicBezTo>
                      <a:pt x="1195" y="4"/>
                      <a:pt x="1200" y="0"/>
                      <a:pt x="1206" y="0"/>
                    </a:cubicBezTo>
                    <a:close/>
                    <a:moveTo>
                      <a:pt x="1312" y="0"/>
                    </a:moveTo>
                    <a:lnTo>
                      <a:pt x="1312" y="0"/>
                    </a:lnTo>
                    <a:cubicBezTo>
                      <a:pt x="1318" y="0"/>
                      <a:pt x="1323" y="4"/>
                      <a:pt x="1323" y="10"/>
                    </a:cubicBezTo>
                    <a:cubicBezTo>
                      <a:pt x="1323" y="16"/>
                      <a:pt x="1318" y="21"/>
                      <a:pt x="1312" y="21"/>
                    </a:cubicBezTo>
                    <a:lnTo>
                      <a:pt x="1312" y="21"/>
                    </a:lnTo>
                    <a:cubicBezTo>
                      <a:pt x="1306" y="21"/>
                      <a:pt x="1302" y="16"/>
                      <a:pt x="1302" y="10"/>
                    </a:cubicBezTo>
                    <a:cubicBezTo>
                      <a:pt x="1302" y="4"/>
                      <a:pt x="1306" y="0"/>
                      <a:pt x="1312" y="0"/>
                    </a:cubicBezTo>
                    <a:close/>
                    <a:moveTo>
                      <a:pt x="1419" y="0"/>
                    </a:moveTo>
                    <a:lnTo>
                      <a:pt x="1568" y="0"/>
                    </a:lnTo>
                    <a:cubicBezTo>
                      <a:pt x="1574" y="0"/>
                      <a:pt x="1579" y="4"/>
                      <a:pt x="1579" y="10"/>
                    </a:cubicBezTo>
                    <a:cubicBezTo>
                      <a:pt x="1579" y="16"/>
                      <a:pt x="1574" y="21"/>
                      <a:pt x="1568" y="21"/>
                    </a:cubicBezTo>
                    <a:lnTo>
                      <a:pt x="1419" y="21"/>
                    </a:lnTo>
                    <a:cubicBezTo>
                      <a:pt x="1413" y="21"/>
                      <a:pt x="1408" y="16"/>
                      <a:pt x="1408" y="10"/>
                    </a:cubicBezTo>
                    <a:cubicBezTo>
                      <a:pt x="1408" y="4"/>
                      <a:pt x="1413" y="0"/>
                      <a:pt x="1419" y="0"/>
                    </a:cubicBezTo>
                    <a:close/>
                    <a:moveTo>
                      <a:pt x="1675" y="0"/>
                    </a:moveTo>
                    <a:lnTo>
                      <a:pt x="1675" y="0"/>
                    </a:lnTo>
                    <a:cubicBezTo>
                      <a:pt x="1681" y="0"/>
                      <a:pt x="1686" y="4"/>
                      <a:pt x="1686" y="10"/>
                    </a:cubicBezTo>
                    <a:cubicBezTo>
                      <a:pt x="1686" y="16"/>
                      <a:pt x="1681" y="21"/>
                      <a:pt x="1675" y="21"/>
                    </a:cubicBezTo>
                    <a:lnTo>
                      <a:pt x="1675" y="21"/>
                    </a:lnTo>
                    <a:cubicBezTo>
                      <a:pt x="1669" y="21"/>
                      <a:pt x="1664" y="16"/>
                      <a:pt x="1664" y="10"/>
                    </a:cubicBezTo>
                    <a:cubicBezTo>
                      <a:pt x="1664" y="4"/>
                      <a:pt x="1669" y="0"/>
                      <a:pt x="1675" y="0"/>
                    </a:cubicBezTo>
                    <a:close/>
                    <a:moveTo>
                      <a:pt x="1782" y="0"/>
                    </a:moveTo>
                    <a:lnTo>
                      <a:pt x="1782" y="0"/>
                    </a:lnTo>
                    <a:cubicBezTo>
                      <a:pt x="1788" y="0"/>
                      <a:pt x="1792" y="4"/>
                      <a:pt x="1792" y="10"/>
                    </a:cubicBezTo>
                    <a:cubicBezTo>
                      <a:pt x="1792" y="16"/>
                      <a:pt x="1788" y="21"/>
                      <a:pt x="1782" y="21"/>
                    </a:cubicBezTo>
                    <a:lnTo>
                      <a:pt x="1782" y="21"/>
                    </a:lnTo>
                    <a:cubicBezTo>
                      <a:pt x="1776" y="21"/>
                      <a:pt x="1771" y="16"/>
                      <a:pt x="1771" y="10"/>
                    </a:cubicBezTo>
                    <a:cubicBezTo>
                      <a:pt x="1771" y="4"/>
                      <a:pt x="1776" y="0"/>
                      <a:pt x="1782" y="0"/>
                    </a:cubicBezTo>
                    <a:close/>
                    <a:moveTo>
                      <a:pt x="1888" y="0"/>
                    </a:moveTo>
                    <a:lnTo>
                      <a:pt x="2038" y="0"/>
                    </a:lnTo>
                    <a:cubicBezTo>
                      <a:pt x="2044" y="0"/>
                      <a:pt x="2048" y="4"/>
                      <a:pt x="2048" y="10"/>
                    </a:cubicBezTo>
                    <a:cubicBezTo>
                      <a:pt x="2048" y="16"/>
                      <a:pt x="2044" y="21"/>
                      <a:pt x="2038" y="21"/>
                    </a:cubicBezTo>
                    <a:lnTo>
                      <a:pt x="1888" y="21"/>
                    </a:lnTo>
                    <a:cubicBezTo>
                      <a:pt x="1883" y="21"/>
                      <a:pt x="1878" y="16"/>
                      <a:pt x="1878" y="10"/>
                    </a:cubicBezTo>
                    <a:cubicBezTo>
                      <a:pt x="1878" y="4"/>
                      <a:pt x="1883" y="0"/>
                      <a:pt x="1888"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7"/>
              <p:cNvSpPr>
                <a:spLocks noEditPoints="1"/>
              </p:cNvSpPr>
              <p:nvPr/>
            </p:nvSpPr>
            <p:spPr bwMode="auto">
              <a:xfrm>
                <a:off x="2573" y="2077"/>
                <a:ext cx="657" cy="7"/>
              </a:xfrm>
              <a:custGeom>
                <a:avLst/>
                <a:gdLst>
                  <a:gd name="T0" fmla="*/ 160 w 2049"/>
                  <a:gd name="T1" fmla="*/ 0 h 21"/>
                  <a:gd name="T2" fmla="*/ 160 w 2049"/>
                  <a:gd name="T3" fmla="*/ 21 h 21"/>
                  <a:gd name="T4" fmla="*/ 0 w 2049"/>
                  <a:gd name="T5" fmla="*/ 10 h 21"/>
                  <a:gd name="T6" fmla="*/ 267 w 2049"/>
                  <a:gd name="T7" fmla="*/ 0 h 21"/>
                  <a:gd name="T8" fmla="*/ 278 w 2049"/>
                  <a:gd name="T9" fmla="*/ 10 h 21"/>
                  <a:gd name="T10" fmla="*/ 267 w 2049"/>
                  <a:gd name="T11" fmla="*/ 21 h 21"/>
                  <a:gd name="T12" fmla="*/ 267 w 2049"/>
                  <a:gd name="T13" fmla="*/ 0 h 21"/>
                  <a:gd name="T14" fmla="*/ 374 w 2049"/>
                  <a:gd name="T15" fmla="*/ 0 h 21"/>
                  <a:gd name="T16" fmla="*/ 374 w 2049"/>
                  <a:gd name="T17" fmla="*/ 21 h 21"/>
                  <a:gd name="T18" fmla="*/ 363 w 2049"/>
                  <a:gd name="T19" fmla="*/ 10 h 21"/>
                  <a:gd name="T20" fmla="*/ 481 w 2049"/>
                  <a:gd name="T21" fmla="*/ 0 h 21"/>
                  <a:gd name="T22" fmla="*/ 641 w 2049"/>
                  <a:gd name="T23" fmla="*/ 10 h 21"/>
                  <a:gd name="T24" fmla="*/ 481 w 2049"/>
                  <a:gd name="T25" fmla="*/ 21 h 21"/>
                  <a:gd name="T26" fmla="*/ 481 w 2049"/>
                  <a:gd name="T27" fmla="*/ 0 h 21"/>
                  <a:gd name="T28" fmla="*/ 737 w 2049"/>
                  <a:gd name="T29" fmla="*/ 0 h 21"/>
                  <a:gd name="T30" fmla="*/ 737 w 2049"/>
                  <a:gd name="T31" fmla="*/ 21 h 21"/>
                  <a:gd name="T32" fmla="*/ 726 w 2049"/>
                  <a:gd name="T33" fmla="*/ 10 h 21"/>
                  <a:gd name="T34" fmla="*/ 843 w 2049"/>
                  <a:gd name="T35" fmla="*/ 0 h 21"/>
                  <a:gd name="T36" fmla="*/ 854 w 2049"/>
                  <a:gd name="T37" fmla="*/ 10 h 21"/>
                  <a:gd name="T38" fmla="*/ 843 w 2049"/>
                  <a:gd name="T39" fmla="*/ 21 h 21"/>
                  <a:gd name="T40" fmla="*/ 843 w 2049"/>
                  <a:gd name="T41" fmla="*/ 0 h 21"/>
                  <a:gd name="T42" fmla="*/ 1099 w 2049"/>
                  <a:gd name="T43" fmla="*/ 0 h 21"/>
                  <a:gd name="T44" fmla="*/ 1099 w 2049"/>
                  <a:gd name="T45" fmla="*/ 21 h 21"/>
                  <a:gd name="T46" fmla="*/ 939 w 2049"/>
                  <a:gd name="T47" fmla="*/ 10 h 21"/>
                  <a:gd name="T48" fmla="*/ 1206 w 2049"/>
                  <a:gd name="T49" fmla="*/ 0 h 21"/>
                  <a:gd name="T50" fmla="*/ 1217 w 2049"/>
                  <a:gd name="T51" fmla="*/ 10 h 21"/>
                  <a:gd name="T52" fmla="*/ 1206 w 2049"/>
                  <a:gd name="T53" fmla="*/ 21 h 21"/>
                  <a:gd name="T54" fmla="*/ 1206 w 2049"/>
                  <a:gd name="T55" fmla="*/ 0 h 21"/>
                  <a:gd name="T56" fmla="*/ 1313 w 2049"/>
                  <a:gd name="T57" fmla="*/ 0 h 21"/>
                  <a:gd name="T58" fmla="*/ 1313 w 2049"/>
                  <a:gd name="T59" fmla="*/ 21 h 21"/>
                  <a:gd name="T60" fmla="*/ 1302 w 2049"/>
                  <a:gd name="T61" fmla="*/ 10 h 21"/>
                  <a:gd name="T62" fmla="*/ 1419 w 2049"/>
                  <a:gd name="T63" fmla="*/ 0 h 21"/>
                  <a:gd name="T64" fmla="*/ 1579 w 2049"/>
                  <a:gd name="T65" fmla="*/ 10 h 21"/>
                  <a:gd name="T66" fmla="*/ 1419 w 2049"/>
                  <a:gd name="T67" fmla="*/ 21 h 21"/>
                  <a:gd name="T68" fmla="*/ 1419 w 2049"/>
                  <a:gd name="T69" fmla="*/ 0 h 21"/>
                  <a:gd name="T70" fmla="*/ 1675 w 2049"/>
                  <a:gd name="T71" fmla="*/ 0 h 21"/>
                  <a:gd name="T72" fmla="*/ 1675 w 2049"/>
                  <a:gd name="T73" fmla="*/ 21 h 21"/>
                  <a:gd name="T74" fmla="*/ 1665 w 2049"/>
                  <a:gd name="T75" fmla="*/ 10 h 21"/>
                  <a:gd name="T76" fmla="*/ 1782 w 2049"/>
                  <a:gd name="T77" fmla="*/ 0 h 21"/>
                  <a:gd name="T78" fmla="*/ 1793 w 2049"/>
                  <a:gd name="T79" fmla="*/ 10 h 21"/>
                  <a:gd name="T80" fmla="*/ 1782 w 2049"/>
                  <a:gd name="T81" fmla="*/ 21 h 21"/>
                  <a:gd name="T82" fmla="*/ 1782 w 2049"/>
                  <a:gd name="T83" fmla="*/ 0 h 21"/>
                  <a:gd name="T84" fmla="*/ 2038 w 2049"/>
                  <a:gd name="T85" fmla="*/ 0 h 21"/>
                  <a:gd name="T86" fmla="*/ 2038 w 2049"/>
                  <a:gd name="T87" fmla="*/ 21 h 21"/>
                  <a:gd name="T88" fmla="*/ 1878 w 2049"/>
                  <a:gd name="T8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9"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8" y="4"/>
                      <a:pt x="278" y="10"/>
                    </a:cubicBezTo>
                    <a:cubicBezTo>
                      <a:pt x="278" y="16"/>
                      <a:pt x="273" y="21"/>
                      <a:pt x="267" y="21"/>
                    </a:cubicBezTo>
                    <a:lnTo>
                      <a:pt x="267" y="21"/>
                    </a:lnTo>
                    <a:cubicBezTo>
                      <a:pt x="261" y="21"/>
                      <a:pt x="256" y="16"/>
                      <a:pt x="256" y="10"/>
                    </a:cubicBezTo>
                    <a:cubicBezTo>
                      <a:pt x="256" y="4"/>
                      <a:pt x="261" y="0"/>
                      <a:pt x="267" y="0"/>
                    </a:cubicBezTo>
                    <a:close/>
                    <a:moveTo>
                      <a:pt x="374" y="0"/>
                    </a:moveTo>
                    <a:lnTo>
                      <a:pt x="374" y="0"/>
                    </a:lnTo>
                    <a:cubicBezTo>
                      <a:pt x="380" y="0"/>
                      <a:pt x="385" y="4"/>
                      <a:pt x="385" y="10"/>
                    </a:cubicBezTo>
                    <a:cubicBezTo>
                      <a:pt x="385" y="16"/>
                      <a:pt x="380" y="21"/>
                      <a:pt x="374" y="21"/>
                    </a:cubicBezTo>
                    <a:lnTo>
                      <a:pt x="374" y="21"/>
                    </a:lnTo>
                    <a:cubicBezTo>
                      <a:pt x="368" y="21"/>
                      <a:pt x="363" y="16"/>
                      <a:pt x="363" y="10"/>
                    </a:cubicBezTo>
                    <a:cubicBezTo>
                      <a:pt x="363" y="4"/>
                      <a:pt x="368" y="0"/>
                      <a:pt x="374" y="0"/>
                    </a:cubicBezTo>
                    <a:close/>
                    <a:moveTo>
                      <a:pt x="481" y="0"/>
                    </a:moveTo>
                    <a:lnTo>
                      <a:pt x="630" y="0"/>
                    </a:lnTo>
                    <a:cubicBezTo>
                      <a:pt x="636" y="0"/>
                      <a:pt x="641" y="4"/>
                      <a:pt x="641" y="10"/>
                    </a:cubicBezTo>
                    <a:cubicBezTo>
                      <a:pt x="641" y="16"/>
                      <a:pt x="636" y="21"/>
                      <a:pt x="630" y="21"/>
                    </a:cubicBezTo>
                    <a:lnTo>
                      <a:pt x="481" y="21"/>
                    </a:lnTo>
                    <a:cubicBezTo>
                      <a:pt x="475" y="21"/>
                      <a:pt x="470" y="16"/>
                      <a:pt x="470" y="10"/>
                    </a:cubicBezTo>
                    <a:cubicBezTo>
                      <a:pt x="470" y="4"/>
                      <a:pt x="475" y="0"/>
                      <a:pt x="481" y="0"/>
                    </a:cubicBezTo>
                    <a:close/>
                    <a:moveTo>
                      <a:pt x="737" y="0"/>
                    </a:moveTo>
                    <a:lnTo>
                      <a:pt x="737" y="0"/>
                    </a:lnTo>
                    <a:cubicBezTo>
                      <a:pt x="742" y="0"/>
                      <a:pt x="747" y="4"/>
                      <a:pt x="747" y="10"/>
                    </a:cubicBezTo>
                    <a:cubicBezTo>
                      <a:pt x="747" y="16"/>
                      <a:pt x="742" y="21"/>
                      <a:pt x="737" y="21"/>
                    </a:cubicBezTo>
                    <a:lnTo>
                      <a:pt x="737" y="21"/>
                    </a:lnTo>
                    <a:cubicBezTo>
                      <a:pt x="731" y="21"/>
                      <a:pt x="726" y="16"/>
                      <a:pt x="726" y="10"/>
                    </a:cubicBezTo>
                    <a:cubicBezTo>
                      <a:pt x="726" y="4"/>
                      <a:pt x="731" y="0"/>
                      <a:pt x="737" y="0"/>
                    </a:cubicBezTo>
                    <a:close/>
                    <a:moveTo>
                      <a:pt x="843" y="0"/>
                    </a:moveTo>
                    <a:lnTo>
                      <a:pt x="843" y="0"/>
                    </a:lnTo>
                    <a:cubicBezTo>
                      <a:pt x="849" y="0"/>
                      <a:pt x="854" y="4"/>
                      <a:pt x="854" y="10"/>
                    </a:cubicBezTo>
                    <a:cubicBezTo>
                      <a:pt x="854" y="16"/>
                      <a:pt x="849" y="21"/>
                      <a:pt x="843" y="21"/>
                    </a:cubicBezTo>
                    <a:lnTo>
                      <a:pt x="843" y="21"/>
                    </a:lnTo>
                    <a:cubicBezTo>
                      <a:pt x="837" y="21"/>
                      <a:pt x="833" y="16"/>
                      <a:pt x="833" y="10"/>
                    </a:cubicBezTo>
                    <a:cubicBezTo>
                      <a:pt x="833"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2" y="0"/>
                      <a:pt x="1217" y="4"/>
                      <a:pt x="1217" y="10"/>
                    </a:cubicBezTo>
                    <a:cubicBezTo>
                      <a:pt x="1217" y="16"/>
                      <a:pt x="1212" y="21"/>
                      <a:pt x="1206" y="21"/>
                    </a:cubicBezTo>
                    <a:lnTo>
                      <a:pt x="1206" y="21"/>
                    </a:lnTo>
                    <a:cubicBezTo>
                      <a:pt x="1200" y="21"/>
                      <a:pt x="1195" y="16"/>
                      <a:pt x="1195" y="10"/>
                    </a:cubicBezTo>
                    <a:cubicBezTo>
                      <a:pt x="1195" y="4"/>
                      <a:pt x="1200" y="0"/>
                      <a:pt x="1206" y="0"/>
                    </a:cubicBezTo>
                    <a:close/>
                    <a:moveTo>
                      <a:pt x="1313" y="0"/>
                    </a:moveTo>
                    <a:lnTo>
                      <a:pt x="1313" y="0"/>
                    </a:lnTo>
                    <a:cubicBezTo>
                      <a:pt x="1318" y="0"/>
                      <a:pt x="1323" y="4"/>
                      <a:pt x="1323" y="10"/>
                    </a:cubicBezTo>
                    <a:cubicBezTo>
                      <a:pt x="1323" y="16"/>
                      <a:pt x="1318" y="21"/>
                      <a:pt x="1313" y="21"/>
                    </a:cubicBezTo>
                    <a:lnTo>
                      <a:pt x="1313" y="21"/>
                    </a:lnTo>
                    <a:cubicBezTo>
                      <a:pt x="1307" y="21"/>
                      <a:pt x="1302" y="16"/>
                      <a:pt x="1302" y="10"/>
                    </a:cubicBezTo>
                    <a:cubicBezTo>
                      <a:pt x="1302" y="4"/>
                      <a:pt x="1307" y="0"/>
                      <a:pt x="1313" y="0"/>
                    </a:cubicBezTo>
                    <a:close/>
                    <a:moveTo>
                      <a:pt x="1419" y="0"/>
                    </a:moveTo>
                    <a:lnTo>
                      <a:pt x="1569" y="0"/>
                    </a:lnTo>
                    <a:cubicBezTo>
                      <a:pt x="1574" y="0"/>
                      <a:pt x="1579" y="4"/>
                      <a:pt x="1579" y="10"/>
                    </a:cubicBezTo>
                    <a:cubicBezTo>
                      <a:pt x="1579" y="16"/>
                      <a:pt x="1574" y="21"/>
                      <a:pt x="1569" y="21"/>
                    </a:cubicBezTo>
                    <a:lnTo>
                      <a:pt x="1419" y="21"/>
                    </a:lnTo>
                    <a:cubicBezTo>
                      <a:pt x="1413" y="21"/>
                      <a:pt x="1409" y="16"/>
                      <a:pt x="1409" y="10"/>
                    </a:cubicBezTo>
                    <a:cubicBezTo>
                      <a:pt x="1409" y="4"/>
                      <a:pt x="1413" y="0"/>
                      <a:pt x="1419" y="0"/>
                    </a:cubicBezTo>
                    <a:close/>
                    <a:moveTo>
                      <a:pt x="1675" y="0"/>
                    </a:moveTo>
                    <a:lnTo>
                      <a:pt x="1675" y="0"/>
                    </a:lnTo>
                    <a:cubicBezTo>
                      <a:pt x="1681" y="0"/>
                      <a:pt x="1686" y="4"/>
                      <a:pt x="1686" y="10"/>
                    </a:cubicBezTo>
                    <a:cubicBezTo>
                      <a:pt x="1686" y="16"/>
                      <a:pt x="1681" y="21"/>
                      <a:pt x="1675" y="21"/>
                    </a:cubicBezTo>
                    <a:lnTo>
                      <a:pt x="1675" y="21"/>
                    </a:lnTo>
                    <a:cubicBezTo>
                      <a:pt x="1669" y="21"/>
                      <a:pt x="1665" y="16"/>
                      <a:pt x="1665" y="10"/>
                    </a:cubicBezTo>
                    <a:cubicBezTo>
                      <a:pt x="1665" y="4"/>
                      <a:pt x="1669" y="0"/>
                      <a:pt x="1675" y="0"/>
                    </a:cubicBezTo>
                    <a:close/>
                    <a:moveTo>
                      <a:pt x="1782" y="0"/>
                    </a:moveTo>
                    <a:lnTo>
                      <a:pt x="1782" y="0"/>
                    </a:lnTo>
                    <a:cubicBezTo>
                      <a:pt x="1788" y="0"/>
                      <a:pt x="1793" y="4"/>
                      <a:pt x="1793" y="10"/>
                    </a:cubicBezTo>
                    <a:cubicBezTo>
                      <a:pt x="1793" y="16"/>
                      <a:pt x="1788" y="21"/>
                      <a:pt x="1782" y="21"/>
                    </a:cubicBezTo>
                    <a:lnTo>
                      <a:pt x="1782" y="21"/>
                    </a:lnTo>
                    <a:cubicBezTo>
                      <a:pt x="1776" y="21"/>
                      <a:pt x="1771" y="16"/>
                      <a:pt x="1771" y="10"/>
                    </a:cubicBezTo>
                    <a:cubicBezTo>
                      <a:pt x="1771" y="4"/>
                      <a:pt x="1776" y="0"/>
                      <a:pt x="1782" y="0"/>
                    </a:cubicBezTo>
                    <a:close/>
                    <a:moveTo>
                      <a:pt x="1889" y="0"/>
                    </a:moveTo>
                    <a:lnTo>
                      <a:pt x="2038" y="0"/>
                    </a:lnTo>
                    <a:cubicBezTo>
                      <a:pt x="2044" y="0"/>
                      <a:pt x="2049" y="4"/>
                      <a:pt x="2049" y="10"/>
                    </a:cubicBezTo>
                    <a:cubicBezTo>
                      <a:pt x="2049" y="16"/>
                      <a:pt x="2044" y="21"/>
                      <a:pt x="2038" y="21"/>
                    </a:cubicBezTo>
                    <a:lnTo>
                      <a:pt x="1889" y="21"/>
                    </a:lnTo>
                    <a:cubicBezTo>
                      <a:pt x="1883" y="21"/>
                      <a:pt x="1878" y="16"/>
                      <a:pt x="1878" y="10"/>
                    </a:cubicBezTo>
                    <a:cubicBezTo>
                      <a:pt x="1878" y="4"/>
                      <a:pt x="1883" y="0"/>
                      <a:pt x="1889"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68"/>
              <p:cNvSpPr>
                <a:spLocks noEditPoints="1"/>
              </p:cNvSpPr>
              <p:nvPr/>
            </p:nvSpPr>
            <p:spPr bwMode="auto">
              <a:xfrm>
                <a:off x="2573" y="2174"/>
                <a:ext cx="657" cy="6"/>
              </a:xfrm>
              <a:custGeom>
                <a:avLst/>
                <a:gdLst>
                  <a:gd name="T0" fmla="*/ 160 w 2049"/>
                  <a:gd name="T1" fmla="*/ 0 h 21"/>
                  <a:gd name="T2" fmla="*/ 160 w 2049"/>
                  <a:gd name="T3" fmla="*/ 21 h 21"/>
                  <a:gd name="T4" fmla="*/ 0 w 2049"/>
                  <a:gd name="T5" fmla="*/ 11 h 21"/>
                  <a:gd name="T6" fmla="*/ 267 w 2049"/>
                  <a:gd name="T7" fmla="*/ 0 h 21"/>
                  <a:gd name="T8" fmla="*/ 278 w 2049"/>
                  <a:gd name="T9" fmla="*/ 11 h 21"/>
                  <a:gd name="T10" fmla="*/ 267 w 2049"/>
                  <a:gd name="T11" fmla="*/ 21 h 21"/>
                  <a:gd name="T12" fmla="*/ 267 w 2049"/>
                  <a:gd name="T13" fmla="*/ 0 h 21"/>
                  <a:gd name="T14" fmla="*/ 374 w 2049"/>
                  <a:gd name="T15" fmla="*/ 0 h 21"/>
                  <a:gd name="T16" fmla="*/ 374 w 2049"/>
                  <a:gd name="T17" fmla="*/ 21 h 21"/>
                  <a:gd name="T18" fmla="*/ 363 w 2049"/>
                  <a:gd name="T19" fmla="*/ 11 h 21"/>
                  <a:gd name="T20" fmla="*/ 481 w 2049"/>
                  <a:gd name="T21" fmla="*/ 0 h 21"/>
                  <a:gd name="T22" fmla="*/ 641 w 2049"/>
                  <a:gd name="T23" fmla="*/ 11 h 21"/>
                  <a:gd name="T24" fmla="*/ 481 w 2049"/>
                  <a:gd name="T25" fmla="*/ 21 h 21"/>
                  <a:gd name="T26" fmla="*/ 481 w 2049"/>
                  <a:gd name="T27" fmla="*/ 0 h 21"/>
                  <a:gd name="T28" fmla="*/ 737 w 2049"/>
                  <a:gd name="T29" fmla="*/ 0 h 21"/>
                  <a:gd name="T30" fmla="*/ 737 w 2049"/>
                  <a:gd name="T31" fmla="*/ 21 h 21"/>
                  <a:gd name="T32" fmla="*/ 726 w 2049"/>
                  <a:gd name="T33" fmla="*/ 11 h 21"/>
                  <a:gd name="T34" fmla="*/ 843 w 2049"/>
                  <a:gd name="T35" fmla="*/ 0 h 21"/>
                  <a:gd name="T36" fmla="*/ 854 w 2049"/>
                  <a:gd name="T37" fmla="*/ 11 h 21"/>
                  <a:gd name="T38" fmla="*/ 843 w 2049"/>
                  <a:gd name="T39" fmla="*/ 21 h 21"/>
                  <a:gd name="T40" fmla="*/ 843 w 2049"/>
                  <a:gd name="T41" fmla="*/ 0 h 21"/>
                  <a:gd name="T42" fmla="*/ 1099 w 2049"/>
                  <a:gd name="T43" fmla="*/ 0 h 21"/>
                  <a:gd name="T44" fmla="*/ 1099 w 2049"/>
                  <a:gd name="T45" fmla="*/ 21 h 21"/>
                  <a:gd name="T46" fmla="*/ 939 w 2049"/>
                  <a:gd name="T47" fmla="*/ 11 h 21"/>
                  <a:gd name="T48" fmla="*/ 1206 w 2049"/>
                  <a:gd name="T49" fmla="*/ 0 h 21"/>
                  <a:gd name="T50" fmla="*/ 1217 w 2049"/>
                  <a:gd name="T51" fmla="*/ 11 h 21"/>
                  <a:gd name="T52" fmla="*/ 1206 w 2049"/>
                  <a:gd name="T53" fmla="*/ 21 h 21"/>
                  <a:gd name="T54" fmla="*/ 1206 w 2049"/>
                  <a:gd name="T55" fmla="*/ 0 h 21"/>
                  <a:gd name="T56" fmla="*/ 1313 w 2049"/>
                  <a:gd name="T57" fmla="*/ 0 h 21"/>
                  <a:gd name="T58" fmla="*/ 1313 w 2049"/>
                  <a:gd name="T59" fmla="*/ 21 h 21"/>
                  <a:gd name="T60" fmla="*/ 1302 w 2049"/>
                  <a:gd name="T61" fmla="*/ 11 h 21"/>
                  <a:gd name="T62" fmla="*/ 1419 w 2049"/>
                  <a:gd name="T63" fmla="*/ 0 h 21"/>
                  <a:gd name="T64" fmla="*/ 1579 w 2049"/>
                  <a:gd name="T65" fmla="*/ 11 h 21"/>
                  <a:gd name="T66" fmla="*/ 1419 w 2049"/>
                  <a:gd name="T67" fmla="*/ 21 h 21"/>
                  <a:gd name="T68" fmla="*/ 1419 w 2049"/>
                  <a:gd name="T69" fmla="*/ 0 h 21"/>
                  <a:gd name="T70" fmla="*/ 1675 w 2049"/>
                  <a:gd name="T71" fmla="*/ 0 h 21"/>
                  <a:gd name="T72" fmla="*/ 1675 w 2049"/>
                  <a:gd name="T73" fmla="*/ 21 h 21"/>
                  <a:gd name="T74" fmla="*/ 1665 w 2049"/>
                  <a:gd name="T75" fmla="*/ 11 h 21"/>
                  <a:gd name="T76" fmla="*/ 1782 w 2049"/>
                  <a:gd name="T77" fmla="*/ 0 h 21"/>
                  <a:gd name="T78" fmla="*/ 1793 w 2049"/>
                  <a:gd name="T79" fmla="*/ 11 h 21"/>
                  <a:gd name="T80" fmla="*/ 1782 w 2049"/>
                  <a:gd name="T81" fmla="*/ 21 h 21"/>
                  <a:gd name="T82" fmla="*/ 1782 w 2049"/>
                  <a:gd name="T83" fmla="*/ 0 h 21"/>
                  <a:gd name="T84" fmla="*/ 2038 w 2049"/>
                  <a:gd name="T85" fmla="*/ 0 h 21"/>
                  <a:gd name="T86" fmla="*/ 2038 w 2049"/>
                  <a:gd name="T87" fmla="*/ 21 h 21"/>
                  <a:gd name="T88" fmla="*/ 1878 w 2049"/>
                  <a:gd name="T8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9" h="21">
                    <a:moveTo>
                      <a:pt x="11" y="0"/>
                    </a:moveTo>
                    <a:lnTo>
                      <a:pt x="160" y="0"/>
                    </a:lnTo>
                    <a:cubicBezTo>
                      <a:pt x="166" y="0"/>
                      <a:pt x="171" y="5"/>
                      <a:pt x="171" y="11"/>
                    </a:cubicBezTo>
                    <a:cubicBezTo>
                      <a:pt x="171" y="16"/>
                      <a:pt x="166" y="21"/>
                      <a:pt x="160" y="21"/>
                    </a:cubicBezTo>
                    <a:lnTo>
                      <a:pt x="11" y="21"/>
                    </a:lnTo>
                    <a:cubicBezTo>
                      <a:pt x="5" y="21"/>
                      <a:pt x="0" y="16"/>
                      <a:pt x="0" y="11"/>
                    </a:cubicBezTo>
                    <a:cubicBezTo>
                      <a:pt x="0" y="5"/>
                      <a:pt x="5" y="0"/>
                      <a:pt x="11" y="0"/>
                    </a:cubicBezTo>
                    <a:close/>
                    <a:moveTo>
                      <a:pt x="267" y="0"/>
                    </a:moveTo>
                    <a:lnTo>
                      <a:pt x="267" y="0"/>
                    </a:lnTo>
                    <a:cubicBezTo>
                      <a:pt x="273" y="0"/>
                      <a:pt x="278" y="5"/>
                      <a:pt x="278" y="11"/>
                    </a:cubicBezTo>
                    <a:cubicBezTo>
                      <a:pt x="278" y="16"/>
                      <a:pt x="273" y="21"/>
                      <a:pt x="267" y="21"/>
                    </a:cubicBezTo>
                    <a:lnTo>
                      <a:pt x="267" y="21"/>
                    </a:lnTo>
                    <a:cubicBezTo>
                      <a:pt x="261" y="21"/>
                      <a:pt x="256" y="16"/>
                      <a:pt x="256" y="11"/>
                    </a:cubicBezTo>
                    <a:cubicBezTo>
                      <a:pt x="256" y="5"/>
                      <a:pt x="261" y="0"/>
                      <a:pt x="267" y="0"/>
                    </a:cubicBezTo>
                    <a:close/>
                    <a:moveTo>
                      <a:pt x="374" y="0"/>
                    </a:moveTo>
                    <a:lnTo>
                      <a:pt x="374" y="0"/>
                    </a:lnTo>
                    <a:cubicBezTo>
                      <a:pt x="380" y="0"/>
                      <a:pt x="385" y="5"/>
                      <a:pt x="385" y="11"/>
                    </a:cubicBezTo>
                    <a:cubicBezTo>
                      <a:pt x="385" y="16"/>
                      <a:pt x="380" y="21"/>
                      <a:pt x="374" y="21"/>
                    </a:cubicBezTo>
                    <a:lnTo>
                      <a:pt x="374" y="21"/>
                    </a:lnTo>
                    <a:cubicBezTo>
                      <a:pt x="368" y="21"/>
                      <a:pt x="363" y="16"/>
                      <a:pt x="363" y="11"/>
                    </a:cubicBezTo>
                    <a:cubicBezTo>
                      <a:pt x="363" y="5"/>
                      <a:pt x="368" y="0"/>
                      <a:pt x="374" y="0"/>
                    </a:cubicBezTo>
                    <a:close/>
                    <a:moveTo>
                      <a:pt x="481" y="0"/>
                    </a:moveTo>
                    <a:lnTo>
                      <a:pt x="630" y="0"/>
                    </a:lnTo>
                    <a:cubicBezTo>
                      <a:pt x="636" y="0"/>
                      <a:pt x="641" y="5"/>
                      <a:pt x="641" y="11"/>
                    </a:cubicBezTo>
                    <a:cubicBezTo>
                      <a:pt x="641" y="16"/>
                      <a:pt x="636" y="21"/>
                      <a:pt x="630" y="21"/>
                    </a:cubicBezTo>
                    <a:lnTo>
                      <a:pt x="481" y="21"/>
                    </a:lnTo>
                    <a:cubicBezTo>
                      <a:pt x="475" y="21"/>
                      <a:pt x="470" y="16"/>
                      <a:pt x="470" y="11"/>
                    </a:cubicBezTo>
                    <a:cubicBezTo>
                      <a:pt x="470" y="5"/>
                      <a:pt x="475" y="0"/>
                      <a:pt x="481" y="0"/>
                    </a:cubicBezTo>
                    <a:close/>
                    <a:moveTo>
                      <a:pt x="737" y="0"/>
                    </a:moveTo>
                    <a:lnTo>
                      <a:pt x="737" y="0"/>
                    </a:lnTo>
                    <a:cubicBezTo>
                      <a:pt x="742" y="0"/>
                      <a:pt x="747" y="5"/>
                      <a:pt x="747" y="11"/>
                    </a:cubicBezTo>
                    <a:cubicBezTo>
                      <a:pt x="747" y="16"/>
                      <a:pt x="742" y="21"/>
                      <a:pt x="737" y="21"/>
                    </a:cubicBezTo>
                    <a:lnTo>
                      <a:pt x="737" y="21"/>
                    </a:lnTo>
                    <a:cubicBezTo>
                      <a:pt x="731" y="21"/>
                      <a:pt x="726" y="16"/>
                      <a:pt x="726" y="11"/>
                    </a:cubicBezTo>
                    <a:cubicBezTo>
                      <a:pt x="726" y="5"/>
                      <a:pt x="731" y="0"/>
                      <a:pt x="737" y="0"/>
                    </a:cubicBezTo>
                    <a:close/>
                    <a:moveTo>
                      <a:pt x="843" y="0"/>
                    </a:moveTo>
                    <a:lnTo>
                      <a:pt x="843" y="0"/>
                    </a:lnTo>
                    <a:cubicBezTo>
                      <a:pt x="849" y="0"/>
                      <a:pt x="854" y="5"/>
                      <a:pt x="854" y="11"/>
                    </a:cubicBezTo>
                    <a:cubicBezTo>
                      <a:pt x="854" y="16"/>
                      <a:pt x="849" y="21"/>
                      <a:pt x="843" y="21"/>
                    </a:cubicBezTo>
                    <a:lnTo>
                      <a:pt x="843" y="21"/>
                    </a:lnTo>
                    <a:cubicBezTo>
                      <a:pt x="837" y="21"/>
                      <a:pt x="833" y="16"/>
                      <a:pt x="833" y="11"/>
                    </a:cubicBezTo>
                    <a:cubicBezTo>
                      <a:pt x="833" y="5"/>
                      <a:pt x="837" y="0"/>
                      <a:pt x="843" y="0"/>
                    </a:cubicBezTo>
                    <a:close/>
                    <a:moveTo>
                      <a:pt x="950" y="0"/>
                    </a:moveTo>
                    <a:lnTo>
                      <a:pt x="1099" y="0"/>
                    </a:lnTo>
                    <a:cubicBezTo>
                      <a:pt x="1105" y="0"/>
                      <a:pt x="1110" y="5"/>
                      <a:pt x="1110" y="11"/>
                    </a:cubicBezTo>
                    <a:cubicBezTo>
                      <a:pt x="1110" y="16"/>
                      <a:pt x="1105" y="21"/>
                      <a:pt x="1099" y="21"/>
                    </a:cubicBezTo>
                    <a:lnTo>
                      <a:pt x="950" y="21"/>
                    </a:lnTo>
                    <a:cubicBezTo>
                      <a:pt x="944" y="21"/>
                      <a:pt x="939" y="16"/>
                      <a:pt x="939" y="11"/>
                    </a:cubicBezTo>
                    <a:cubicBezTo>
                      <a:pt x="939" y="5"/>
                      <a:pt x="944" y="0"/>
                      <a:pt x="950" y="0"/>
                    </a:cubicBezTo>
                    <a:close/>
                    <a:moveTo>
                      <a:pt x="1206" y="0"/>
                    </a:moveTo>
                    <a:lnTo>
                      <a:pt x="1206" y="0"/>
                    </a:lnTo>
                    <a:cubicBezTo>
                      <a:pt x="1212" y="0"/>
                      <a:pt x="1217" y="5"/>
                      <a:pt x="1217" y="11"/>
                    </a:cubicBezTo>
                    <a:cubicBezTo>
                      <a:pt x="1217" y="16"/>
                      <a:pt x="1212" y="21"/>
                      <a:pt x="1206" y="21"/>
                    </a:cubicBezTo>
                    <a:lnTo>
                      <a:pt x="1206" y="21"/>
                    </a:lnTo>
                    <a:cubicBezTo>
                      <a:pt x="1200" y="21"/>
                      <a:pt x="1195" y="16"/>
                      <a:pt x="1195" y="11"/>
                    </a:cubicBezTo>
                    <a:cubicBezTo>
                      <a:pt x="1195" y="5"/>
                      <a:pt x="1200" y="0"/>
                      <a:pt x="1206" y="0"/>
                    </a:cubicBezTo>
                    <a:close/>
                    <a:moveTo>
                      <a:pt x="1313" y="0"/>
                    </a:moveTo>
                    <a:lnTo>
                      <a:pt x="1313" y="0"/>
                    </a:lnTo>
                    <a:cubicBezTo>
                      <a:pt x="1318" y="0"/>
                      <a:pt x="1323" y="5"/>
                      <a:pt x="1323" y="11"/>
                    </a:cubicBezTo>
                    <a:cubicBezTo>
                      <a:pt x="1323" y="16"/>
                      <a:pt x="1318" y="21"/>
                      <a:pt x="1313" y="21"/>
                    </a:cubicBezTo>
                    <a:lnTo>
                      <a:pt x="1313" y="21"/>
                    </a:lnTo>
                    <a:cubicBezTo>
                      <a:pt x="1307" y="21"/>
                      <a:pt x="1302" y="16"/>
                      <a:pt x="1302" y="11"/>
                    </a:cubicBezTo>
                    <a:cubicBezTo>
                      <a:pt x="1302" y="5"/>
                      <a:pt x="1307" y="0"/>
                      <a:pt x="1313" y="0"/>
                    </a:cubicBezTo>
                    <a:close/>
                    <a:moveTo>
                      <a:pt x="1419" y="0"/>
                    </a:moveTo>
                    <a:lnTo>
                      <a:pt x="1569" y="0"/>
                    </a:lnTo>
                    <a:cubicBezTo>
                      <a:pt x="1574" y="0"/>
                      <a:pt x="1579" y="5"/>
                      <a:pt x="1579" y="11"/>
                    </a:cubicBezTo>
                    <a:cubicBezTo>
                      <a:pt x="1579" y="16"/>
                      <a:pt x="1574" y="21"/>
                      <a:pt x="1569" y="21"/>
                    </a:cubicBezTo>
                    <a:lnTo>
                      <a:pt x="1419" y="21"/>
                    </a:lnTo>
                    <a:cubicBezTo>
                      <a:pt x="1413" y="21"/>
                      <a:pt x="1409" y="16"/>
                      <a:pt x="1409" y="11"/>
                    </a:cubicBezTo>
                    <a:cubicBezTo>
                      <a:pt x="1409" y="5"/>
                      <a:pt x="1413" y="0"/>
                      <a:pt x="1419" y="0"/>
                    </a:cubicBezTo>
                    <a:close/>
                    <a:moveTo>
                      <a:pt x="1675" y="0"/>
                    </a:moveTo>
                    <a:lnTo>
                      <a:pt x="1675" y="0"/>
                    </a:lnTo>
                    <a:cubicBezTo>
                      <a:pt x="1681" y="0"/>
                      <a:pt x="1686" y="5"/>
                      <a:pt x="1686" y="11"/>
                    </a:cubicBezTo>
                    <a:cubicBezTo>
                      <a:pt x="1686" y="16"/>
                      <a:pt x="1681" y="21"/>
                      <a:pt x="1675" y="21"/>
                    </a:cubicBezTo>
                    <a:lnTo>
                      <a:pt x="1675" y="21"/>
                    </a:lnTo>
                    <a:cubicBezTo>
                      <a:pt x="1669" y="21"/>
                      <a:pt x="1665" y="16"/>
                      <a:pt x="1665" y="11"/>
                    </a:cubicBezTo>
                    <a:cubicBezTo>
                      <a:pt x="1665" y="5"/>
                      <a:pt x="1669" y="0"/>
                      <a:pt x="1675" y="0"/>
                    </a:cubicBezTo>
                    <a:close/>
                    <a:moveTo>
                      <a:pt x="1782" y="0"/>
                    </a:moveTo>
                    <a:lnTo>
                      <a:pt x="1782" y="0"/>
                    </a:lnTo>
                    <a:cubicBezTo>
                      <a:pt x="1788" y="0"/>
                      <a:pt x="1793" y="5"/>
                      <a:pt x="1793" y="11"/>
                    </a:cubicBezTo>
                    <a:cubicBezTo>
                      <a:pt x="1793" y="16"/>
                      <a:pt x="1788" y="21"/>
                      <a:pt x="1782" y="21"/>
                    </a:cubicBezTo>
                    <a:lnTo>
                      <a:pt x="1782" y="21"/>
                    </a:lnTo>
                    <a:cubicBezTo>
                      <a:pt x="1776" y="21"/>
                      <a:pt x="1771" y="16"/>
                      <a:pt x="1771" y="11"/>
                    </a:cubicBezTo>
                    <a:cubicBezTo>
                      <a:pt x="1771" y="5"/>
                      <a:pt x="1776" y="0"/>
                      <a:pt x="1782" y="0"/>
                    </a:cubicBezTo>
                    <a:close/>
                    <a:moveTo>
                      <a:pt x="1889" y="0"/>
                    </a:moveTo>
                    <a:lnTo>
                      <a:pt x="2038" y="0"/>
                    </a:lnTo>
                    <a:cubicBezTo>
                      <a:pt x="2044" y="0"/>
                      <a:pt x="2049" y="5"/>
                      <a:pt x="2049" y="11"/>
                    </a:cubicBezTo>
                    <a:cubicBezTo>
                      <a:pt x="2049" y="16"/>
                      <a:pt x="2044" y="21"/>
                      <a:pt x="2038" y="21"/>
                    </a:cubicBezTo>
                    <a:lnTo>
                      <a:pt x="1889" y="21"/>
                    </a:lnTo>
                    <a:cubicBezTo>
                      <a:pt x="1883" y="21"/>
                      <a:pt x="1878" y="16"/>
                      <a:pt x="1878" y="11"/>
                    </a:cubicBezTo>
                    <a:cubicBezTo>
                      <a:pt x="1878" y="5"/>
                      <a:pt x="1883" y="0"/>
                      <a:pt x="1889"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Rectangle 69"/>
              <p:cNvSpPr>
                <a:spLocks noChangeArrowheads="1"/>
              </p:cNvSpPr>
              <p:nvPr/>
            </p:nvSpPr>
            <p:spPr bwMode="auto">
              <a:xfrm>
                <a:off x="1583" y="1722"/>
                <a:ext cx="146"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70"/>
              <p:cNvSpPr>
                <a:spLocks noChangeArrowheads="1"/>
              </p:cNvSpPr>
              <p:nvPr/>
            </p:nvSpPr>
            <p:spPr bwMode="auto">
              <a:xfrm>
                <a:off x="1583" y="1722"/>
                <a:ext cx="146" cy="426"/>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71"/>
              <p:cNvSpPr>
                <a:spLocks noChangeArrowheads="1"/>
              </p:cNvSpPr>
              <p:nvPr/>
            </p:nvSpPr>
            <p:spPr bwMode="auto">
              <a:xfrm>
                <a:off x="577" y="1524"/>
                <a:ext cx="776" cy="7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2"/>
              <p:cNvSpPr>
                <a:spLocks noChangeArrowheads="1"/>
              </p:cNvSpPr>
              <p:nvPr/>
            </p:nvSpPr>
            <p:spPr bwMode="auto">
              <a:xfrm>
                <a:off x="577" y="1524"/>
                <a:ext cx="776" cy="774"/>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3"/>
              <p:cNvSpPr>
                <a:spLocks noChangeArrowheads="1"/>
              </p:cNvSpPr>
              <p:nvPr/>
            </p:nvSpPr>
            <p:spPr bwMode="auto">
              <a:xfrm>
                <a:off x="792" y="1798"/>
                <a:ext cx="42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Detector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8" name="Rectangle 74"/>
              <p:cNvSpPr>
                <a:spLocks noChangeArrowheads="1"/>
              </p:cNvSpPr>
              <p:nvPr/>
            </p:nvSpPr>
            <p:spPr bwMode="auto">
              <a:xfrm>
                <a:off x="853" y="1912"/>
                <a:ext cx="2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000000"/>
                    </a:solidFill>
                    <a:effectLst/>
                    <a:latin typeface="Times New Roman" panose="02020603050405020304" pitchFamily="18" charset="0"/>
                  </a:rPr>
                  <a:t>GEM</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9" name="Rectangle 75"/>
              <p:cNvSpPr>
                <a:spLocks noChangeArrowheads="1"/>
              </p:cNvSpPr>
              <p:nvPr/>
            </p:nvSpPr>
            <p:spPr bwMode="auto">
              <a:xfrm>
                <a:off x="1146" y="1698"/>
                <a:ext cx="146"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6"/>
              <p:cNvSpPr>
                <a:spLocks noChangeArrowheads="1"/>
              </p:cNvSpPr>
              <p:nvPr/>
            </p:nvSpPr>
            <p:spPr bwMode="auto">
              <a:xfrm>
                <a:off x="1146" y="1698"/>
                <a:ext cx="146" cy="426"/>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7"/>
              <p:cNvSpPr>
                <a:spLocks noEditPoints="1"/>
              </p:cNvSpPr>
              <p:nvPr/>
            </p:nvSpPr>
            <p:spPr bwMode="auto">
              <a:xfrm>
                <a:off x="1235" y="1864"/>
                <a:ext cx="390" cy="7"/>
              </a:xfrm>
              <a:custGeom>
                <a:avLst/>
                <a:gdLst>
                  <a:gd name="T0" fmla="*/ 11 w 1217"/>
                  <a:gd name="T1" fmla="*/ 0 h 22"/>
                  <a:gd name="T2" fmla="*/ 160 w 1217"/>
                  <a:gd name="T3" fmla="*/ 0 h 22"/>
                  <a:gd name="T4" fmla="*/ 171 w 1217"/>
                  <a:gd name="T5" fmla="*/ 11 h 22"/>
                  <a:gd name="T6" fmla="*/ 160 w 1217"/>
                  <a:gd name="T7" fmla="*/ 22 h 22"/>
                  <a:gd name="T8" fmla="*/ 11 w 1217"/>
                  <a:gd name="T9" fmla="*/ 22 h 22"/>
                  <a:gd name="T10" fmla="*/ 0 w 1217"/>
                  <a:gd name="T11" fmla="*/ 11 h 22"/>
                  <a:gd name="T12" fmla="*/ 11 w 1217"/>
                  <a:gd name="T13" fmla="*/ 0 h 22"/>
                  <a:gd name="T14" fmla="*/ 267 w 1217"/>
                  <a:gd name="T15" fmla="*/ 0 h 22"/>
                  <a:gd name="T16" fmla="*/ 267 w 1217"/>
                  <a:gd name="T17" fmla="*/ 0 h 22"/>
                  <a:gd name="T18" fmla="*/ 278 w 1217"/>
                  <a:gd name="T19" fmla="*/ 11 h 22"/>
                  <a:gd name="T20" fmla="*/ 267 w 1217"/>
                  <a:gd name="T21" fmla="*/ 22 h 22"/>
                  <a:gd name="T22" fmla="*/ 267 w 1217"/>
                  <a:gd name="T23" fmla="*/ 22 h 22"/>
                  <a:gd name="T24" fmla="*/ 256 w 1217"/>
                  <a:gd name="T25" fmla="*/ 11 h 22"/>
                  <a:gd name="T26" fmla="*/ 267 w 1217"/>
                  <a:gd name="T27" fmla="*/ 0 h 22"/>
                  <a:gd name="T28" fmla="*/ 374 w 1217"/>
                  <a:gd name="T29" fmla="*/ 0 h 22"/>
                  <a:gd name="T30" fmla="*/ 374 w 1217"/>
                  <a:gd name="T31" fmla="*/ 0 h 22"/>
                  <a:gd name="T32" fmla="*/ 384 w 1217"/>
                  <a:gd name="T33" fmla="*/ 11 h 22"/>
                  <a:gd name="T34" fmla="*/ 374 w 1217"/>
                  <a:gd name="T35" fmla="*/ 22 h 22"/>
                  <a:gd name="T36" fmla="*/ 374 w 1217"/>
                  <a:gd name="T37" fmla="*/ 22 h 22"/>
                  <a:gd name="T38" fmla="*/ 363 w 1217"/>
                  <a:gd name="T39" fmla="*/ 11 h 22"/>
                  <a:gd name="T40" fmla="*/ 374 w 1217"/>
                  <a:gd name="T41" fmla="*/ 0 h 22"/>
                  <a:gd name="T42" fmla="*/ 480 w 1217"/>
                  <a:gd name="T43" fmla="*/ 0 h 22"/>
                  <a:gd name="T44" fmla="*/ 630 w 1217"/>
                  <a:gd name="T45" fmla="*/ 0 h 22"/>
                  <a:gd name="T46" fmla="*/ 640 w 1217"/>
                  <a:gd name="T47" fmla="*/ 11 h 22"/>
                  <a:gd name="T48" fmla="*/ 630 w 1217"/>
                  <a:gd name="T49" fmla="*/ 22 h 22"/>
                  <a:gd name="T50" fmla="*/ 480 w 1217"/>
                  <a:gd name="T51" fmla="*/ 22 h 22"/>
                  <a:gd name="T52" fmla="*/ 470 w 1217"/>
                  <a:gd name="T53" fmla="*/ 11 h 22"/>
                  <a:gd name="T54" fmla="*/ 480 w 1217"/>
                  <a:gd name="T55" fmla="*/ 0 h 22"/>
                  <a:gd name="T56" fmla="*/ 736 w 1217"/>
                  <a:gd name="T57" fmla="*/ 0 h 22"/>
                  <a:gd name="T58" fmla="*/ 736 w 1217"/>
                  <a:gd name="T59" fmla="*/ 0 h 22"/>
                  <a:gd name="T60" fmla="*/ 747 w 1217"/>
                  <a:gd name="T61" fmla="*/ 11 h 22"/>
                  <a:gd name="T62" fmla="*/ 736 w 1217"/>
                  <a:gd name="T63" fmla="*/ 22 h 22"/>
                  <a:gd name="T64" fmla="*/ 736 w 1217"/>
                  <a:gd name="T65" fmla="*/ 22 h 22"/>
                  <a:gd name="T66" fmla="*/ 726 w 1217"/>
                  <a:gd name="T67" fmla="*/ 11 h 22"/>
                  <a:gd name="T68" fmla="*/ 736 w 1217"/>
                  <a:gd name="T69" fmla="*/ 0 h 22"/>
                  <a:gd name="T70" fmla="*/ 843 w 1217"/>
                  <a:gd name="T71" fmla="*/ 0 h 22"/>
                  <a:gd name="T72" fmla="*/ 843 w 1217"/>
                  <a:gd name="T73" fmla="*/ 0 h 22"/>
                  <a:gd name="T74" fmla="*/ 854 w 1217"/>
                  <a:gd name="T75" fmla="*/ 11 h 22"/>
                  <a:gd name="T76" fmla="*/ 843 w 1217"/>
                  <a:gd name="T77" fmla="*/ 22 h 22"/>
                  <a:gd name="T78" fmla="*/ 843 w 1217"/>
                  <a:gd name="T79" fmla="*/ 22 h 22"/>
                  <a:gd name="T80" fmla="*/ 832 w 1217"/>
                  <a:gd name="T81" fmla="*/ 11 h 22"/>
                  <a:gd name="T82" fmla="*/ 843 w 1217"/>
                  <a:gd name="T83" fmla="*/ 0 h 22"/>
                  <a:gd name="T84" fmla="*/ 950 w 1217"/>
                  <a:gd name="T85" fmla="*/ 0 h 22"/>
                  <a:gd name="T86" fmla="*/ 1099 w 1217"/>
                  <a:gd name="T87" fmla="*/ 0 h 22"/>
                  <a:gd name="T88" fmla="*/ 1110 w 1217"/>
                  <a:gd name="T89" fmla="*/ 11 h 22"/>
                  <a:gd name="T90" fmla="*/ 1099 w 1217"/>
                  <a:gd name="T91" fmla="*/ 22 h 22"/>
                  <a:gd name="T92" fmla="*/ 950 w 1217"/>
                  <a:gd name="T93" fmla="*/ 22 h 22"/>
                  <a:gd name="T94" fmla="*/ 939 w 1217"/>
                  <a:gd name="T95" fmla="*/ 11 h 22"/>
                  <a:gd name="T96" fmla="*/ 950 w 1217"/>
                  <a:gd name="T97" fmla="*/ 0 h 22"/>
                  <a:gd name="T98" fmla="*/ 1206 w 1217"/>
                  <a:gd name="T99" fmla="*/ 0 h 22"/>
                  <a:gd name="T100" fmla="*/ 1206 w 1217"/>
                  <a:gd name="T101" fmla="*/ 0 h 22"/>
                  <a:gd name="T102" fmla="*/ 1217 w 1217"/>
                  <a:gd name="T103" fmla="*/ 11 h 22"/>
                  <a:gd name="T104" fmla="*/ 1206 w 1217"/>
                  <a:gd name="T105" fmla="*/ 22 h 22"/>
                  <a:gd name="T106" fmla="*/ 1206 w 1217"/>
                  <a:gd name="T107" fmla="*/ 22 h 22"/>
                  <a:gd name="T108" fmla="*/ 1195 w 1217"/>
                  <a:gd name="T109" fmla="*/ 11 h 22"/>
                  <a:gd name="T110" fmla="*/ 1206 w 1217"/>
                  <a:gd name="T11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7"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267" y="0"/>
                    </a:lnTo>
                    <a:cubicBezTo>
                      <a:pt x="273" y="0"/>
                      <a:pt x="278" y="5"/>
                      <a:pt x="278" y="11"/>
                    </a:cubicBezTo>
                    <a:cubicBezTo>
                      <a:pt x="278" y="17"/>
                      <a:pt x="273" y="22"/>
                      <a:pt x="267" y="22"/>
                    </a:cubicBezTo>
                    <a:lnTo>
                      <a:pt x="267" y="22"/>
                    </a:lnTo>
                    <a:cubicBezTo>
                      <a:pt x="261" y="22"/>
                      <a:pt x="256" y="17"/>
                      <a:pt x="256" y="11"/>
                    </a:cubicBezTo>
                    <a:cubicBezTo>
                      <a:pt x="256" y="5"/>
                      <a:pt x="261" y="0"/>
                      <a:pt x="267" y="0"/>
                    </a:cubicBezTo>
                    <a:close/>
                    <a:moveTo>
                      <a:pt x="374" y="0"/>
                    </a:moveTo>
                    <a:lnTo>
                      <a:pt x="374" y="0"/>
                    </a:lnTo>
                    <a:cubicBezTo>
                      <a:pt x="380" y="0"/>
                      <a:pt x="384" y="5"/>
                      <a:pt x="384" y="11"/>
                    </a:cubicBezTo>
                    <a:cubicBezTo>
                      <a:pt x="384" y="17"/>
                      <a:pt x="380" y="22"/>
                      <a:pt x="374" y="22"/>
                    </a:cubicBezTo>
                    <a:lnTo>
                      <a:pt x="374" y="22"/>
                    </a:lnTo>
                    <a:cubicBezTo>
                      <a:pt x="368" y="22"/>
                      <a:pt x="363" y="17"/>
                      <a:pt x="363" y="11"/>
                    </a:cubicBezTo>
                    <a:cubicBezTo>
                      <a:pt x="363" y="5"/>
                      <a:pt x="368" y="0"/>
                      <a:pt x="374" y="0"/>
                    </a:cubicBezTo>
                    <a:close/>
                    <a:moveTo>
                      <a:pt x="480" y="0"/>
                    </a:moveTo>
                    <a:lnTo>
                      <a:pt x="630" y="0"/>
                    </a:lnTo>
                    <a:cubicBezTo>
                      <a:pt x="636" y="0"/>
                      <a:pt x="640" y="5"/>
                      <a:pt x="640" y="11"/>
                    </a:cubicBezTo>
                    <a:cubicBezTo>
                      <a:pt x="640" y="17"/>
                      <a:pt x="636" y="22"/>
                      <a:pt x="630" y="22"/>
                    </a:cubicBezTo>
                    <a:lnTo>
                      <a:pt x="480" y="22"/>
                    </a:lnTo>
                    <a:cubicBezTo>
                      <a:pt x="475" y="22"/>
                      <a:pt x="470" y="17"/>
                      <a:pt x="470" y="11"/>
                    </a:cubicBezTo>
                    <a:cubicBezTo>
                      <a:pt x="470" y="5"/>
                      <a:pt x="475" y="0"/>
                      <a:pt x="480" y="0"/>
                    </a:cubicBezTo>
                    <a:close/>
                    <a:moveTo>
                      <a:pt x="736" y="0"/>
                    </a:moveTo>
                    <a:lnTo>
                      <a:pt x="736" y="0"/>
                    </a:lnTo>
                    <a:cubicBezTo>
                      <a:pt x="742" y="0"/>
                      <a:pt x="747" y="5"/>
                      <a:pt x="747" y="11"/>
                    </a:cubicBezTo>
                    <a:cubicBezTo>
                      <a:pt x="747" y="17"/>
                      <a:pt x="742" y="22"/>
                      <a:pt x="736" y="22"/>
                    </a:cubicBezTo>
                    <a:lnTo>
                      <a:pt x="736" y="22"/>
                    </a:lnTo>
                    <a:cubicBezTo>
                      <a:pt x="731" y="22"/>
                      <a:pt x="726" y="17"/>
                      <a:pt x="726" y="11"/>
                    </a:cubicBezTo>
                    <a:cubicBezTo>
                      <a:pt x="726" y="5"/>
                      <a:pt x="731" y="0"/>
                      <a:pt x="736" y="0"/>
                    </a:cubicBezTo>
                    <a:close/>
                    <a:moveTo>
                      <a:pt x="843" y="0"/>
                    </a:moveTo>
                    <a:lnTo>
                      <a:pt x="843" y="0"/>
                    </a:lnTo>
                    <a:cubicBezTo>
                      <a:pt x="849" y="0"/>
                      <a:pt x="854" y="5"/>
                      <a:pt x="854" y="11"/>
                    </a:cubicBezTo>
                    <a:cubicBezTo>
                      <a:pt x="854" y="17"/>
                      <a:pt x="849" y="22"/>
                      <a:pt x="843" y="22"/>
                    </a:cubicBezTo>
                    <a:lnTo>
                      <a:pt x="843" y="22"/>
                    </a:lnTo>
                    <a:cubicBezTo>
                      <a:pt x="837" y="22"/>
                      <a:pt x="832" y="17"/>
                      <a:pt x="832" y="11"/>
                    </a:cubicBezTo>
                    <a:cubicBezTo>
                      <a:pt x="832" y="5"/>
                      <a:pt x="837" y="0"/>
                      <a:pt x="843" y="0"/>
                    </a:cubicBezTo>
                    <a:close/>
                    <a:moveTo>
                      <a:pt x="950" y="0"/>
                    </a:moveTo>
                    <a:lnTo>
                      <a:pt x="1099" y="0"/>
                    </a:lnTo>
                    <a:cubicBezTo>
                      <a:pt x="1105" y="0"/>
                      <a:pt x="1110" y="5"/>
                      <a:pt x="1110" y="11"/>
                    </a:cubicBezTo>
                    <a:cubicBezTo>
                      <a:pt x="1110" y="17"/>
                      <a:pt x="1105" y="22"/>
                      <a:pt x="1099" y="22"/>
                    </a:cubicBezTo>
                    <a:lnTo>
                      <a:pt x="950" y="22"/>
                    </a:lnTo>
                    <a:cubicBezTo>
                      <a:pt x="944" y="22"/>
                      <a:pt x="939" y="17"/>
                      <a:pt x="939" y="11"/>
                    </a:cubicBezTo>
                    <a:cubicBezTo>
                      <a:pt x="939" y="5"/>
                      <a:pt x="944" y="0"/>
                      <a:pt x="950" y="0"/>
                    </a:cubicBezTo>
                    <a:close/>
                    <a:moveTo>
                      <a:pt x="1206" y="0"/>
                    </a:moveTo>
                    <a:lnTo>
                      <a:pt x="1206" y="0"/>
                    </a:lnTo>
                    <a:cubicBezTo>
                      <a:pt x="1212" y="0"/>
                      <a:pt x="1217" y="5"/>
                      <a:pt x="1217" y="11"/>
                    </a:cubicBezTo>
                    <a:cubicBezTo>
                      <a:pt x="1217" y="17"/>
                      <a:pt x="1212" y="22"/>
                      <a:pt x="1206" y="22"/>
                    </a:cubicBezTo>
                    <a:lnTo>
                      <a:pt x="1206" y="22"/>
                    </a:lnTo>
                    <a:cubicBezTo>
                      <a:pt x="1200" y="22"/>
                      <a:pt x="1195" y="17"/>
                      <a:pt x="1195" y="11"/>
                    </a:cubicBezTo>
                    <a:cubicBezTo>
                      <a:pt x="1195" y="5"/>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78"/>
              <p:cNvSpPr>
                <a:spLocks noEditPoints="1"/>
              </p:cNvSpPr>
              <p:nvPr/>
            </p:nvSpPr>
            <p:spPr bwMode="auto">
              <a:xfrm>
                <a:off x="1235" y="1757"/>
                <a:ext cx="390" cy="7"/>
              </a:xfrm>
              <a:custGeom>
                <a:avLst/>
                <a:gdLst>
                  <a:gd name="T0" fmla="*/ 11 w 1217"/>
                  <a:gd name="T1" fmla="*/ 0 h 21"/>
                  <a:gd name="T2" fmla="*/ 160 w 1217"/>
                  <a:gd name="T3" fmla="*/ 0 h 21"/>
                  <a:gd name="T4" fmla="*/ 171 w 1217"/>
                  <a:gd name="T5" fmla="*/ 10 h 21"/>
                  <a:gd name="T6" fmla="*/ 160 w 1217"/>
                  <a:gd name="T7" fmla="*/ 21 h 21"/>
                  <a:gd name="T8" fmla="*/ 11 w 1217"/>
                  <a:gd name="T9" fmla="*/ 21 h 21"/>
                  <a:gd name="T10" fmla="*/ 0 w 1217"/>
                  <a:gd name="T11" fmla="*/ 10 h 21"/>
                  <a:gd name="T12" fmla="*/ 11 w 1217"/>
                  <a:gd name="T13" fmla="*/ 0 h 21"/>
                  <a:gd name="T14" fmla="*/ 267 w 1217"/>
                  <a:gd name="T15" fmla="*/ 0 h 21"/>
                  <a:gd name="T16" fmla="*/ 267 w 1217"/>
                  <a:gd name="T17" fmla="*/ 0 h 21"/>
                  <a:gd name="T18" fmla="*/ 278 w 1217"/>
                  <a:gd name="T19" fmla="*/ 10 h 21"/>
                  <a:gd name="T20" fmla="*/ 267 w 1217"/>
                  <a:gd name="T21" fmla="*/ 21 h 21"/>
                  <a:gd name="T22" fmla="*/ 267 w 1217"/>
                  <a:gd name="T23" fmla="*/ 21 h 21"/>
                  <a:gd name="T24" fmla="*/ 256 w 1217"/>
                  <a:gd name="T25" fmla="*/ 10 h 21"/>
                  <a:gd name="T26" fmla="*/ 267 w 1217"/>
                  <a:gd name="T27" fmla="*/ 0 h 21"/>
                  <a:gd name="T28" fmla="*/ 374 w 1217"/>
                  <a:gd name="T29" fmla="*/ 0 h 21"/>
                  <a:gd name="T30" fmla="*/ 374 w 1217"/>
                  <a:gd name="T31" fmla="*/ 0 h 21"/>
                  <a:gd name="T32" fmla="*/ 384 w 1217"/>
                  <a:gd name="T33" fmla="*/ 10 h 21"/>
                  <a:gd name="T34" fmla="*/ 374 w 1217"/>
                  <a:gd name="T35" fmla="*/ 21 h 21"/>
                  <a:gd name="T36" fmla="*/ 374 w 1217"/>
                  <a:gd name="T37" fmla="*/ 21 h 21"/>
                  <a:gd name="T38" fmla="*/ 363 w 1217"/>
                  <a:gd name="T39" fmla="*/ 10 h 21"/>
                  <a:gd name="T40" fmla="*/ 374 w 1217"/>
                  <a:gd name="T41" fmla="*/ 0 h 21"/>
                  <a:gd name="T42" fmla="*/ 480 w 1217"/>
                  <a:gd name="T43" fmla="*/ 0 h 21"/>
                  <a:gd name="T44" fmla="*/ 630 w 1217"/>
                  <a:gd name="T45" fmla="*/ 0 h 21"/>
                  <a:gd name="T46" fmla="*/ 640 w 1217"/>
                  <a:gd name="T47" fmla="*/ 10 h 21"/>
                  <a:gd name="T48" fmla="*/ 630 w 1217"/>
                  <a:gd name="T49" fmla="*/ 21 h 21"/>
                  <a:gd name="T50" fmla="*/ 480 w 1217"/>
                  <a:gd name="T51" fmla="*/ 21 h 21"/>
                  <a:gd name="T52" fmla="*/ 470 w 1217"/>
                  <a:gd name="T53" fmla="*/ 10 h 21"/>
                  <a:gd name="T54" fmla="*/ 480 w 1217"/>
                  <a:gd name="T55" fmla="*/ 0 h 21"/>
                  <a:gd name="T56" fmla="*/ 736 w 1217"/>
                  <a:gd name="T57" fmla="*/ 0 h 21"/>
                  <a:gd name="T58" fmla="*/ 736 w 1217"/>
                  <a:gd name="T59" fmla="*/ 0 h 21"/>
                  <a:gd name="T60" fmla="*/ 747 w 1217"/>
                  <a:gd name="T61" fmla="*/ 10 h 21"/>
                  <a:gd name="T62" fmla="*/ 736 w 1217"/>
                  <a:gd name="T63" fmla="*/ 21 h 21"/>
                  <a:gd name="T64" fmla="*/ 736 w 1217"/>
                  <a:gd name="T65" fmla="*/ 21 h 21"/>
                  <a:gd name="T66" fmla="*/ 726 w 1217"/>
                  <a:gd name="T67" fmla="*/ 10 h 21"/>
                  <a:gd name="T68" fmla="*/ 736 w 1217"/>
                  <a:gd name="T69" fmla="*/ 0 h 21"/>
                  <a:gd name="T70" fmla="*/ 843 w 1217"/>
                  <a:gd name="T71" fmla="*/ 0 h 21"/>
                  <a:gd name="T72" fmla="*/ 843 w 1217"/>
                  <a:gd name="T73" fmla="*/ 0 h 21"/>
                  <a:gd name="T74" fmla="*/ 854 w 1217"/>
                  <a:gd name="T75" fmla="*/ 10 h 21"/>
                  <a:gd name="T76" fmla="*/ 843 w 1217"/>
                  <a:gd name="T77" fmla="*/ 21 h 21"/>
                  <a:gd name="T78" fmla="*/ 843 w 1217"/>
                  <a:gd name="T79" fmla="*/ 21 h 21"/>
                  <a:gd name="T80" fmla="*/ 832 w 1217"/>
                  <a:gd name="T81" fmla="*/ 10 h 21"/>
                  <a:gd name="T82" fmla="*/ 843 w 1217"/>
                  <a:gd name="T83" fmla="*/ 0 h 21"/>
                  <a:gd name="T84" fmla="*/ 950 w 1217"/>
                  <a:gd name="T85" fmla="*/ 0 h 21"/>
                  <a:gd name="T86" fmla="*/ 1099 w 1217"/>
                  <a:gd name="T87" fmla="*/ 0 h 21"/>
                  <a:gd name="T88" fmla="*/ 1110 w 1217"/>
                  <a:gd name="T89" fmla="*/ 10 h 21"/>
                  <a:gd name="T90" fmla="*/ 1099 w 1217"/>
                  <a:gd name="T91" fmla="*/ 21 h 21"/>
                  <a:gd name="T92" fmla="*/ 950 w 1217"/>
                  <a:gd name="T93" fmla="*/ 21 h 21"/>
                  <a:gd name="T94" fmla="*/ 939 w 1217"/>
                  <a:gd name="T95" fmla="*/ 10 h 21"/>
                  <a:gd name="T96" fmla="*/ 950 w 1217"/>
                  <a:gd name="T97" fmla="*/ 0 h 21"/>
                  <a:gd name="T98" fmla="*/ 1206 w 1217"/>
                  <a:gd name="T99" fmla="*/ 0 h 21"/>
                  <a:gd name="T100" fmla="*/ 1206 w 1217"/>
                  <a:gd name="T101" fmla="*/ 0 h 21"/>
                  <a:gd name="T102" fmla="*/ 1217 w 1217"/>
                  <a:gd name="T103" fmla="*/ 10 h 21"/>
                  <a:gd name="T104" fmla="*/ 1206 w 1217"/>
                  <a:gd name="T105" fmla="*/ 21 h 21"/>
                  <a:gd name="T106" fmla="*/ 1206 w 1217"/>
                  <a:gd name="T107" fmla="*/ 21 h 21"/>
                  <a:gd name="T108" fmla="*/ 1195 w 1217"/>
                  <a:gd name="T109" fmla="*/ 10 h 21"/>
                  <a:gd name="T110" fmla="*/ 1206 w 1217"/>
                  <a:gd name="T11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7" h="21">
                    <a:moveTo>
                      <a:pt x="11" y="0"/>
                    </a:moveTo>
                    <a:lnTo>
                      <a:pt x="160" y="0"/>
                    </a:lnTo>
                    <a:cubicBezTo>
                      <a:pt x="166" y="0"/>
                      <a:pt x="171" y="5"/>
                      <a:pt x="171" y="10"/>
                    </a:cubicBezTo>
                    <a:cubicBezTo>
                      <a:pt x="171" y="16"/>
                      <a:pt x="166" y="21"/>
                      <a:pt x="160" y="21"/>
                    </a:cubicBezTo>
                    <a:lnTo>
                      <a:pt x="11" y="21"/>
                    </a:lnTo>
                    <a:cubicBezTo>
                      <a:pt x="5" y="21"/>
                      <a:pt x="0" y="16"/>
                      <a:pt x="0" y="10"/>
                    </a:cubicBezTo>
                    <a:cubicBezTo>
                      <a:pt x="0" y="5"/>
                      <a:pt x="5" y="0"/>
                      <a:pt x="11" y="0"/>
                    </a:cubicBezTo>
                    <a:close/>
                    <a:moveTo>
                      <a:pt x="267" y="0"/>
                    </a:moveTo>
                    <a:lnTo>
                      <a:pt x="267" y="0"/>
                    </a:lnTo>
                    <a:cubicBezTo>
                      <a:pt x="273" y="0"/>
                      <a:pt x="278" y="5"/>
                      <a:pt x="278" y="10"/>
                    </a:cubicBezTo>
                    <a:cubicBezTo>
                      <a:pt x="278" y="16"/>
                      <a:pt x="273" y="21"/>
                      <a:pt x="267" y="21"/>
                    </a:cubicBezTo>
                    <a:lnTo>
                      <a:pt x="267" y="21"/>
                    </a:lnTo>
                    <a:cubicBezTo>
                      <a:pt x="261" y="21"/>
                      <a:pt x="256" y="16"/>
                      <a:pt x="256" y="10"/>
                    </a:cubicBezTo>
                    <a:cubicBezTo>
                      <a:pt x="256" y="5"/>
                      <a:pt x="261" y="0"/>
                      <a:pt x="267" y="0"/>
                    </a:cubicBezTo>
                    <a:close/>
                    <a:moveTo>
                      <a:pt x="374" y="0"/>
                    </a:moveTo>
                    <a:lnTo>
                      <a:pt x="374" y="0"/>
                    </a:lnTo>
                    <a:cubicBezTo>
                      <a:pt x="380" y="0"/>
                      <a:pt x="384" y="5"/>
                      <a:pt x="384" y="10"/>
                    </a:cubicBezTo>
                    <a:cubicBezTo>
                      <a:pt x="384" y="16"/>
                      <a:pt x="380" y="21"/>
                      <a:pt x="374" y="21"/>
                    </a:cubicBezTo>
                    <a:lnTo>
                      <a:pt x="374" y="21"/>
                    </a:lnTo>
                    <a:cubicBezTo>
                      <a:pt x="368" y="21"/>
                      <a:pt x="363" y="16"/>
                      <a:pt x="363" y="10"/>
                    </a:cubicBezTo>
                    <a:cubicBezTo>
                      <a:pt x="363" y="5"/>
                      <a:pt x="368" y="0"/>
                      <a:pt x="374" y="0"/>
                    </a:cubicBezTo>
                    <a:close/>
                    <a:moveTo>
                      <a:pt x="480" y="0"/>
                    </a:moveTo>
                    <a:lnTo>
                      <a:pt x="630" y="0"/>
                    </a:lnTo>
                    <a:cubicBezTo>
                      <a:pt x="636" y="0"/>
                      <a:pt x="640" y="5"/>
                      <a:pt x="640" y="10"/>
                    </a:cubicBezTo>
                    <a:cubicBezTo>
                      <a:pt x="640" y="16"/>
                      <a:pt x="636" y="21"/>
                      <a:pt x="630" y="21"/>
                    </a:cubicBezTo>
                    <a:lnTo>
                      <a:pt x="480" y="21"/>
                    </a:lnTo>
                    <a:cubicBezTo>
                      <a:pt x="475" y="21"/>
                      <a:pt x="470" y="16"/>
                      <a:pt x="470" y="10"/>
                    </a:cubicBezTo>
                    <a:cubicBezTo>
                      <a:pt x="470" y="5"/>
                      <a:pt x="475" y="0"/>
                      <a:pt x="480" y="0"/>
                    </a:cubicBezTo>
                    <a:close/>
                    <a:moveTo>
                      <a:pt x="736" y="0"/>
                    </a:moveTo>
                    <a:lnTo>
                      <a:pt x="736" y="0"/>
                    </a:lnTo>
                    <a:cubicBezTo>
                      <a:pt x="742" y="0"/>
                      <a:pt x="747" y="5"/>
                      <a:pt x="747" y="10"/>
                    </a:cubicBezTo>
                    <a:cubicBezTo>
                      <a:pt x="747" y="16"/>
                      <a:pt x="742" y="21"/>
                      <a:pt x="736" y="21"/>
                    </a:cubicBezTo>
                    <a:lnTo>
                      <a:pt x="736" y="21"/>
                    </a:lnTo>
                    <a:cubicBezTo>
                      <a:pt x="731" y="21"/>
                      <a:pt x="726" y="16"/>
                      <a:pt x="726" y="10"/>
                    </a:cubicBezTo>
                    <a:cubicBezTo>
                      <a:pt x="726" y="5"/>
                      <a:pt x="731" y="0"/>
                      <a:pt x="736" y="0"/>
                    </a:cubicBezTo>
                    <a:close/>
                    <a:moveTo>
                      <a:pt x="843" y="0"/>
                    </a:moveTo>
                    <a:lnTo>
                      <a:pt x="843" y="0"/>
                    </a:lnTo>
                    <a:cubicBezTo>
                      <a:pt x="849" y="0"/>
                      <a:pt x="854" y="5"/>
                      <a:pt x="854" y="10"/>
                    </a:cubicBezTo>
                    <a:cubicBezTo>
                      <a:pt x="854" y="16"/>
                      <a:pt x="849" y="21"/>
                      <a:pt x="843" y="21"/>
                    </a:cubicBezTo>
                    <a:lnTo>
                      <a:pt x="843" y="21"/>
                    </a:lnTo>
                    <a:cubicBezTo>
                      <a:pt x="837" y="21"/>
                      <a:pt x="832" y="16"/>
                      <a:pt x="832" y="10"/>
                    </a:cubicBezTo>
                    <a:cubicBezTo>
                      <a:pt x="832" y="5"/>
                      <a:pt x="837" y="0"/>
                      <a:pt x="843" y="0"/>
                    </a:cubicBezTo>
                    <a:close/>
                    <a:moveTo>
                      <a:pt x="950" y="0"/>
                    </a:moveTo>
                    <a:lnTo>
                      <a:pt x="1099" y="0"/>
                    </a:lnTo>
                    <a:cubicBezTo>
                      <a:pt x="1105" y="0"/>
                      <a:pt x="1110" y="5"/>
                      <a:pt x="1110" y="10"/>
                    </a:cubicBezTo>
                    <a:cubicBezTo>
                      <a:pt x="1110" y="16"/>
                      <a:pt x="1105" y="21"/>
                      <a:pt x="1099" y="21"/>
                    </a:cubicBezTo>
                    <a:lnTo>
                      <a:pt x="950" y="21"/>
                    </a:lnTo>
                    <a:cubicBezTo>
                      <a:pt x="944" y="21"/>
                      <a:pt x="939" y="16"/>
                      <a:pt x="939" y="10"/>
                    </a:cubicBezTo>
                    <a:cubicBezTo>
                      <a:pt x="939" y="5"/>
                      <a:pt x="944" y="0"/>
                      <a:pt x="950" y="0"/>
                    </a:cubicBezTo>
                    <a:close/>
                    <a:moveTo>
                      <a:pt x="1206" y="0"/>
                    </a:moveTo>
                    <a:lnTo>
                      <a:pt x="1206" y="0"/>
                    </a:lnTo>
                    <a:cubicBezTo>
                      <a:pt x="1212" y="0"/>
                      <a:pt x="1217" y="5"/>
                      <a:pt x="1217" y="10"/>
                    </a:cubicBezTo>
                    <a:cubicBezTo>
                      <a:pt x="1217" y="16"/>
                      <a:pt x="1212" y="21"/>
                      <a:pt x="1206" y="21"/>
                    </a:cubicBezTo>
                    <a:lnTo>
                      <a:pt x="1206" y="21"/>
                    </a:lnTo>
                    <a:cubicBezTo>
                      <a:pt x="1200" y="21"/>
                      <a:pt x="1195" y="16"/>
                      <a:pt x="1195" y="10"/>
                    </a:cubicBezTo>
                    <a:cubicBezTo>
                      <a:pt x="1195" y="5"/>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79"/>
              <p:cNvSpPr>
                <a:spLocks noEditPoints="1"/>
              </p:cNvSpPr>
              <p:nvPr/>
            </p:nvSpPr>
            <p:spPr bwMode="auto">
              <a:xfrm>
                <a:off x="1235" y="1961"/>
                <a:ext cx="390" cy="7"/>
              </a:xfrm>
              <a:custGeom>
                <a:avLst/>
                <a:gdLst>
                  <a:gd name="T0" fmla="*/ 11 w 1217"/>
                  <a:gd name="T1" fmla="*/ 0 h 21"/>
                  <a:gd name="T2" fmla="*/ 160 w 1217"/>
                  <a:gd name="T3" fmla="*/ 0 h 21"/>
                  <a:gd name="T4" fmla="*/ 171 w 1217"/>
                  <a:gd name="T5" fmla="*/ 10 h 21"/>
                  <a:gd name="T6" fmla="*/ 160 w 1217"/>
                  <a:gd name="T7" fmla="*/ 21 h 21"/>
                  <a:gd name="T8" fmla="*/ 11 w 1217"/>
                  <a:gd name="T9" fmla="*/ 21 h 21"/>
                  <a:gd name="T10" fmla="*/ 0 w 1217"/>
                  <a:gd name="T11" fmla="*/ 10 h 21"/>
                  <a:gd name="T12" fmla="*/ 11 w 1217"/>
                  <a:gd name="T13" fmla="*/ 0 h 21"/>
                  <a:gd name="T14" fmla="*/ 267 w 1217"/>
                  <a:gd name="T15" fmla="*/ 0 h 21"/>
                  <a:gd name="T16" fmla="*/ 267 w 1217"/>
                  <a:gd name="T17" fmla="*/ 0 h 21"/>
                  <a:gd name="T18" fmla="*/ 278 w 1217"/>
                  <a:gd name="T19" fmla="*/ 10 h 21"/>
                  <a:gd name="T20" fmla="*/ 267 w 1217"/>
                  <a:gd name="T21" fmla="*/ 21 h 21"/>
                  <a:gd name="T22" fmla="*/ 267 w 1217"/>
                  <a:gd name="T23" fmla="*/ 21 h 21"/>
                  <a:gd name="T24" fmla="*/ 256 w 1217"/>
                  <a:gd name="T25" fmla="*/ 10 h 21"/>
                  <a:gd name="T26" fmla="*/ 267 w 1217"/>
                  <a:gd name="T27" fmla="*/ 0 h 21"/>
                  <a:gd name="T28" fmla="*/ 374 w 1217"/>
                  <a:gd name="T29" fmla="*/ 0 h 21"/>
                  <a:gd name="T30" fmla="*/ 374 w 1217"/>
                  <a:gd name="T31" fmla="*/ 0 h 21"/>
                  <a:gd name="T32" fmla="*/ 384 w 1217"/>
                  <a:gd name="T33" fmla="*/ 10 h 21"/>
                  <a:gd name="T34" fmla="*/ 374 w 1217"/>
                  <a:gd name="T35" fmla="*/ 21 h 21"/>
                  <a:gd name="T36" fmla="*/ 374 w 1217"/>
                  <a:gd name="T37" fmla="*/ 21 h 21"/>
                  <a:gd name="T38" fmla="*/ 363 w 1217"/>
                  <a:gd name="T39" fmla="*/ 10 h 21"/>
                  <a:gd name="T40" fmla="*/ 374 w 1217"/>
                  <a:gd name="T41" fmla="*/ 0 h 21"/>
                  <a:gd name="T42" fmla="*/ 480 w 1217"/>
                  <a:gd name="T43" fmla="*/ 0 h 21"/>
                  <a:gd name="T44" fmla="*/ 630 w 1217"/>
                  <a:gd name="T45" fmla="*/ 0 h 21"/>
                  <a:gd name="T46" fmla="*/ 640 w 1217"/>
                  <a:gd name="T47" fmla="*/ 10 h 21"/>
                  <a:gd name="T48" fmla="*/ 630 w 1217"/>
                  <a:gd name="T49" fmla="*/ 21 h 21"/>
                  <a:gd name="T50" fmla="*/ 480 w 1217"/>
                  <a:gd name="T51" fmla="*/ 21 h 21"/>
                  <a:gd name="T52" fmla="*/ 470 w 1217"/>
                  <a:gd name="T53" fmla="*/ 10 h 21"/>
                  <a:gd name="T54" fmla="*/ 480 w 1217"/>
                  <a:gd name="T55" fmla="*/ 0 h 21"/>
                  <a:gd name="T56" fmla="*/ 736 w 1217"/>
                  <a:gd name="T57" fmla="*/ 0 h 21"/>
                  <a:gd name="T58" fmla="*/ 736 w 1217"/>
                  <a:gd name="T59" fmla="*/ 0 h 21"/>
                  <a:gd name="T60" fmla="*/ 747 w 1217"/>
                  <a:gd name="T61" fmla="*/ 10 h 21"/>
                  <a:gd name="T62" fmla="*/ 736 w 1217"/>
                  <a:gd name="T63" fmla="*/ 21 h 21"/>
                  <a:gd name="T64" fmla="*/ 736 w 1217"/>
                  <a:gd name="T65" fmla="*/ 21 h 21"/>
                  <a:gd name="T66" fmla="*/ 726 w 1217"/>
                  <a:gd name="T67" fmla="*/ 10 h 21"/>
                  <a:gd name="T68" fmla="*/ 736 w 1217"/>
                  <a:gd name="T69" fmla="*/ 0 h 21"/>
                  <a:gd name="T70" fmla="*/ 843 w 1217"/>
                  <a:gd name="T71" fmla="*/ 0 h 21"/>
                  <a:gd name="T72" fmla="*/ 843 w 1217"/>
                  <a:gd name="T73" fmla="*/ 0 h 21"/>
                  <a:gd name="T74" fmla="*/ 854 w 1217"/>
                  <a:gd name="T75" fmla="*/ 10 h 21"/>
                  <a:gd name="T76" fmla="*/ 843 w 1217"/>
                  <a:gd name="T77" fmla="*/ 21 h 21"/>
                  <a:gd name="T78" fmla="*/ 843 w 1217"/>
                  <a:gd name="T79" fmla="*/ 21 h 21"/>
                  <a:gd name="T80" fmla="*/ 832 w 1217"/>
                  <a:gd name="T81" fmla="*/ 10 h 21"/>
                  <a:gd name="T82" fmla="*/ 843 w 1217"/>
                  <a:gd name="T83" fmla="*/ 0 h 21"/>
                  <a:gd name="T84" fmla="*/ 950 w 1217"/>
                  <a:gd name="T85" fmla="*/ 0 h 21"/>
                  <a:gd name="T86" fmla="*/ 1099 w 1217"/>
                  <a:gd name="T87" fmla="*/ 0 h 21"/>
                  <a:gd name="T88" fmla="*/ 1110 w 1217"/>
                  <a:gd name="T89" fmla="*/ 10 h 21"/>
                  <a:gd name="T90" fmla="*/ 1099 w 1217"/>
                  <a:gd name="T91" fmla="*/ 21 h 21"/>
                  <a:gd name="T92" fmla="*/ 950 w 1217"/>
                  <a:gd name="T93" fmla="*/ 21 h 21"/>
                  <a:gd name="T94" fmla="*/ 939 w 1217"/>
                  <a:gd name="T95" fmla="*/ 10 h 21"/>
                  <a:gd name="T96" fmla="*/ 950 w 1217"/>
                  <a:gd name="T97" fmla="*/ 0 h 21"/>
                  <a:gd name="T98" fmla="*/ 1206 w 1217"/>
                  <a:gd name="T99" fmla="*/ 0 h 21"/>
                  <a:gd name="T100" fmla="*/ 1206 w 1217"/>
                  <a:gd name="T101" fmla="*/ 0 h 21"/>
                  <a:gd name="T102" fmla="*/ 1217 w 1217"/>
                  <a:gd name="T103" fmla="*/ 10 h 21"/>
                  <a:gd name="T104" fmla="*/ 1206 w 1217"/>
                  <a:gd name="T105" fmla="*/ 21 h 21"/>
                  <a:gd name="T106" fmla="*/ 1206 w 1217"/>
                  <a:gd name="T107" fmla="*/ 21 h 21"/>
                  <a:gd name="T108" fmla="*/ 1195 w 1217"/>
                  <a:gd name="T109" fmla="*/ 10 h 21"/>
                  <a:gd name="T110" fmla="*/ 1206 w 1217"/>
                  <a:gd name="T11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7"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8" y="4"/>
                      <a:pt x="278" y="10"/>
                    </a:cubicBezTo>
                    <a:cubicBezTo>
                      <a:pt x="278" y="16"/>
                      <a:pt x="273" y="21"/>
                      <a:pt x="267" y="21"/>
                    </a:cubicBezTo>
                    <a:lnTo>
                      <a:pt x="267" y="21"/>
                    </a:lnTo>
                    <a:cubicBezTo>
                      <a:pt x="261" y="21"/>
                      <a:pt x="256" y="16"/>
                      <a:pt x="256" y="10"/>
                    </a:cubicBezTo>
                    <a:cubicBezTo>
                      <a:pt x="256" y="4"/>
                      <a:pt x="261" y="0"/>
                      <a:pt x="267" y="0"/>
                    </a:cubicBezTo>
                    <a:close/>
                    <a:moveTo>
                      <a:pt x="374" y="0"/>
                    </a:moveTo>
                    <a:lnTo>
                      <a:pt x="374" y="0"/>
                    </a:lnTo>
                    <a:cubicBezTo>
                      <a:pt x="380" y="0"/>
                      <a:pt x="384" y="4"/>
                      <a:pt x="384" y="10"/>
                    </a:cubicBezTo>
                    <a:cubicBezTo>
                      <a:pt x="384" y="16"/>
                      <a:pt x="380" y="21"/>
                      <a:pt x="374" y="21"/>
                    </a:cubicBezTo>
                    <a:lnTo>
                      <a:pt x="374" y="21"/>
                    </a:lnTo>
                    <a:cubicBezTo>
                      <a:pt x="368" y="21"/>
                      <a:pt x="363" y="16"/>
                      <a:pt x="363" y="10"/>
                    </a:cubicBezTo>
                    <a:cubicBezTo>
                      <a:pt x="363" y="4"/>
                      <a:pt x="368" y="0"/>
                      <a:pt x="374" y="0"/>
                    </a:cubicBezTo>
                    <a:close/>
                    <a:moveTo>
                      <a:pt x="480" y="0"/>
                    </a:moveTo>
                    <a:lnTo>
                      <a:pt x="630" y="0"/>
                    </a:lnTo>
                    <a:cubicBezTo>
                      <a:pt x="636" y="0"/>
                      <a:pt x="640" y="4"/>
                      <a:pt x="640" y="10"/>
                    </a:cubicBezTo>
                    <a:cubicBezTo>
                      <a:pt x="640" y="16"/>
                      <a:pt x="636" y="21"/>
                      <a:pt x="630" y="21"/>
                    </a:cubicBezTo>
                    <a:lnTo>
                      <a:pt x="480" y="21"/>
                    </a:lnTo>
                    <a:cubicBezTo>
                      <a:pt x="475" y="21"/>
                      <a:pt x="470" y="16"/>
                      <a:pt x="470" y="10"/>
                    </a:cubicBezTo>
                    <a:cubicBezTo>
                      <a:pt x="470" y="4"/>
                      <a:pt x="475" y="0"/>
                      <a:pt x="480" y="0"/>
                    </a:cubicBezTo>
                    <a:close/>
                    <a:moveTo>
                      <a:pt x="736" y="0"/>
                    </a:moveTo>
                    <a:lnTo>
                      <a:pt x="736" y="0"/>
                    </a:lnTo>
                    <a:cubicBezTo>
                      <a:pt x="742" y="0"/>
                      <a:pt x="747" y="4"/>
                      <a:pt x="747" y="10"/>
                    </a:cubicBezTo>
                    <a:cubicBezTo>
                      <a:pt x="747" y="16"/>
                      <a:pt x="742" y="21"/>
                      <a:pt x="736" y="21"/>
                    </a:cubicBezTo>
                    <a:lnTo>
                      <a:pt x="736" y="21"/>
                    </a:lnTo>
                    <a:cubicBezTo>
                      <a:pt x="731" y="21"/>
                      <a:pt x="726" y="16"/>
                      <a:pt x="726" y="10"/>
                    </a:cubicBezTo>
                    <a:cubicBezTo>
                      <a:pt x="726" y="4"/>
                      <a:pt x="731" y="0"/>
                      <a:pt x="736" y="0"/>
                    </a:cubicBezTo>
                    <a:close/>
                    <a:moveTo>
                      <a:pt x="843" y="0"/>
                    </a:moveTo>
                    <a:lnTo>
                      <a:pt x="843" y="0"/>
                    </a:lnTo>
                    <a:cubicBezTo>
                      <a:pt x="849" y="0"/>
                      <a:pt x="854" y="4"/>
                      <a:pt x="854" y="10"/>
                    </a:cubicBezTo>
                    <a:cubicBezTo>
                      <a:pt x="854" y="16"/>
                      <a:pt x="849" y="21"/>
                      <a:pt x="843" y="21"/>
                    </a:cubicBezTo>
                    <a:lnTo>
                      <a:pt x="843" y="21"/>
                    </a:lnTo>
                    <a:cubicBezTo>
                      <a:pt x="837" y="21"/>
                      <a:pt x="832" y="16"/>
                      <a:pt x="832" y="10"/>
                    </a:cubicBezTo>
                    <a:cubicBezTo>
                      <a:pt x="832"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2" y="0"/>
                      <a:pt x="1217" y="4"/>
                      <a:pt x="1217" y="10"/>
                    </a:cubicBezTo>
                    <a:cubicBezTo>
                      <a:pt x="1217" y="16"/>
                      <a:pt x="1212" y="21"/>
                      <a:pt x="1206" y="21"/>
                    </a:cubicBezTo>
                    <a:lnTo>
                      <a:pt x="1206" y="21"/>
                    </a:lnTo>
                    <a:cubicBezTo>
                      <a:pt x="1200" y="21"/>
                      <a:pt x="1195" y="16"/>
                      <a:pt x="1195" y="10"/>
                    </a:cubicBezTo>
                    <a:cubicBezTo>
                      <a:pt x="1195" y="4"/>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0"/>
              <p:cNvSpPr>
                <a:spLocks noEditPoints="1"/>
              </p:cNvSpPr>
              <p:nvPr/>
            </p:nvSpPr>
            <p:spPr bwMode="auto">
              <a:xfrm>
                <a:off x="1240" y="2077"/>
                <a:ext cx="391" cy="7"/>
              </a:xfrm>
              <a:custGeom>
                <a:avLst/>
                <a:gdLst>
                  <a:gd name="T0" fmla="*/ 11 w 1216"/>
                  <a:gd name="T1" fmla="*/ 0 h 21"/>
                  <a:gd name="T2" fmla="*/ 160 w 1216"/>
                  <a:gd name="T3" fmla="*/ 0 h 21"/>
                  <a:gd name="T4" fmla="*/ 171 w 1216"/>
                  <a:gd name="T5" fmla="*/ 10 h 21"/>
                  <a:gd name="T6" fmla="*/ 160 w 1216"/>
                  <a:gd name="T7" fmla="*/ 21 h 21"/>
                  <a:gd name="T8" fmla="*/ 11 w 1216"/>
                  <a:gd name="T9" fmla="*/ 21 h 21"/>
                  <a:gd name="T10" fmla="*/ 0 w 1216"/>
                  <a:gd name="T11" fmla="*/ 10 h 21"/>
                  <a:gd name="T12" fmla="*/ 11 w 1216"/>
                  <a:gd name="T13" fmla="*/ 0 h 21"/>
                  <a:gd name="T14" fmla="*/ 267 w 1216"/>
                  <a:gd name="T15" fmla="*/ 0 h 21"/>
                  <a:gd name="T16" fmla="*/ 267 w 1216"/>
                  <a:gd name="T17" fmla="*/ 0 h 21"/>
                  <a:gd name="T18" fmla="*/ 277 w 1216"/>
                  <a:gd name="T19" fmla="*/ 10 h 21"/>
                  <a:gd name="T20" fmla="*/ 267 w 1216"/>
                  <a:gd name="T21" fmla="*/ 21 h 21"/>
                  <a:gd name="T22" fmla="*/ 267 w 1216"/>
                  <a:gd name="T23" fmla="*/ 21 h 21"/>
                  <a:gd name="T24" fmla="*/ 256 w 1216"/>
                  <a:gd name="T25" fmla="*/ 10 h 21"/>
                  <a:gd name="T26" fmla="*/ 267 w 1216"/>
                  <a:gd name="T27" fmla="*/ 0 h 21"/>
                  <a:gd name="T28" fmla="*/ 373 w 1216"/>
                  <a:gd name="T29" fmla="*/ 0 h 21"/>
                  <a:gd name="T30" fmla="*/ 373 w 1216"/>
                  <a:gd name="T31" fmla="*/ 0 h 21"/>
                  <a:gd name="T32" fmla="*/ 384 w 1216"/>
                  <a:gd name="T33" fmla="*/ 10 h 21"/>
                  <a:gd name="T34" fmla="*/ 373 w 1216"/>
                  <a:gd name="T35" fmla="*/ 21 h 21"/>
                  <a:gd name="T36" fmla="*/ 373 w 1216"/>
                  <a:gd name="T37" fmla="*/ 21 h 21"/>
                  <a:gd name="T38" fmla="*/ 363 w 1216"/>
                  <a:gd name="T39" fmla="*/ 10 h 21"/>
                  <a:gd name="T40" fmla="*/ 373 w 1216"/>
                  <a:gd name="T41" fmla="*/ 0 h 21"/>
                  <a:gd name="T42" fmla="*/ 480 w 1216"/>
                  <a:gd name="T43" fmla="*/ 0 h 21"/>
                  <a:gd name="T44" fmla="*/ 629 w 1216"/>
                  <a:gd name="T45" fmla="*/ 0 h 21"/>
                  <a:gd name="T46" fmla="*/ 640 w 1216"/>
                  <a:gd name="T47" fmla="*/ 10 h 21"/>
                  <a:gd name="T48" fmla="*/ 629 w 1216"/>
                  <a:gd name="T49" fmla="*/ 21 h 21"/>
                  <a:gd name="T50" fmla="*/ 480 w 1216"/>
                  <a:gd name="T51" fmla="*/ 21 h 21"/>
                  <a:gd name="T52" fmla="*/ 469 w 1216"/>
                  <a:gd name="T53" fmla="*/ 10 h 21"/>
                  <a:gd name="T54" fmla="*/ 480 w 1216"/>
                  <a:gd name="T55" fmla="*/ 0 h 21"/>
                  <a:gd name="T56" fmla="*/ 736 w 1216"/>
                  <a:gd name="T57" fmla="*/ 0 h 21"/>
                  <a:gd name="T58" fmla="*/ 736 w 1216"/>
                  <a:gd name="T59" fmla="*/ 0 h 21"/>
                  <a:gd name="T60" fmla="*/ 747 w 1216"/>
                  <a:gd name="T61" fmla="*/ 10 h 21"/>
                  <a:gd name="T62" fmla="*/ 736 w 1216"/>
                  <a:gd name="T63" fmla="*/ 21 h 21"/>
                  <a:gd name="T64" fmla="*/ 736 w 1216"/>
                  <a:gd name="T65" fmla="*/ 21 h 21"/>
                  <a:gd name="T66" fmla="*/ 725 w 1216"/>
                  <a:gd name="T67" fmla="*/ 10 h 21"/>
                  <a:gd name="T68" fmla="*/ 736 w 1216"/>
                  <a:gd name="T69" fmla="*/ 0 h 21"/>
                  <a:gd name="T70" fmla="*/ 843 w 1216"/>
                  <a:gd name="T71" fmla="*/ 0 h 21"/>
                  <a:gd name="T72" fmla="*/ 843 w 1216"/>
                  <a:gd name="T73" fmla="*/ 0 h 21"/>
                  <a:gd name="T74" fmla="*/ 854 w 1216"/>
                  <a:gd name="T75" fmla="*/ 10 h 21"/>
                  <a:gd name="T76" fmla="*/ 843 w 1216"/>
                  <a:gd name="T77" fmla="*/ 21 h 21"/>
                  <a:gd name="T78" fmla="*/ 843 w 1216"/>
                  <a:gd name="T79" fmla="*/ 21 h 21"/>
                  <a:gd name="T80" fmla="*/ 832 w 1216"/>
                  <a:gd name="T81" fmla="*/ 10 h 21"/>
                  <a:gd name="T82" fmla="*/ 843 w 1216"/>
                  <a:gd name="T83" fmla="*/ 0 h 21"/>
                  <a:gd name="T84" fmla="*/ 950 w 1216"/>
                  <a:gd name="T85" fmla="*/ 0 h 21"/>
                  <a:gd name="T86" fmla="*/ 1099 w 1216"/>
                  <a:gd name="T87" fmla="*/ 0 h 21"/>
                  <a:gd name="T88" fmla="*/ 1110 w 1216"/>
                  <a:gd name="T89" fmla="*/ 10 h 21"/>
                  <a:gd name="T90" fmla="*/ 1099 w 1216"/>
                  <a:gd name="T91" fmla="*/ 21 h 21"/>
                  <a:gd name="T92" fmla="*/ 950 w 1216"/>
                  <a:gd name="T93" fmla="*/ 21 h 21"/>
                  <a:gd name="T94" fmla="*/ 939 w 1216"/>
                  <a:gd name="T95" fmla="*/ 10 h 21"/>
                  <a:gd name="T96" fmla="*/ 950 w 1216"/>
                  <a:gd name="T97" fmla="*/ 0 h 21"/>
                  <a:gd name="T98" fmla="*/ 1206 w 1216"/>
                  <a:gd name="T99" fmla="*/ 0 h 21"/>
                  <a:gd name="T100" fmla="*/ 1206 w 1216"/>
                  <a:gd name="T101" fmla="*/ 0 h 21"/>
                  <a:gd name="T102" fmla="*/ 1216 w 1216"/>
                  <a:gd name="T103" fmla="*/ 10 h 21"/>
                  <a:gd name="T104" fmla="*/ 1206 w 1216"/>
                  <a:gd name="T105" fmla="*/ 21 h 21"/>
                  <a:gd name="T106" fmla="*/ 1206 w 1216"/>
                  <a:gd name="T107" fmla="*/ 21 h 21"/>
                  <a:gd name="T108" fmla="*/ 1195 w 1216"/>
                  <a:gd name="T109" fmla="*/ 10 h 21"/>
                  <a:gd name="T110" fmla="*/ 1206 w 1216"/>
                  <a:gd name="T11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21">
                    <a:moveTo>
                      <a:pt x="11" y="0"/>
                    </a:moveTo>
                    <a:lnTo>
                      <a:pt x="160" y="0"/>
                    </a:lnTo>
                    <a:cubicBezTo>
                      <a:pt x="166" y="0"/>
                      <a:pt x="171" y="4"/>
                      <a:pt x="171" y="10"/>
                    </a:cubicBezTo>
                    <a:cubicBezTo>
                      <a:pt x="171" y="16"/>
                      <a:pt x="166" y="21"/>
                      <a:pt x="160" y="21"/>
                    </a:cubicBezTo>
                    <a:lnTo>
                      <a:pt x="11" y="21"/>
                    </a:lnTo>
                    <a:cubicBezTo>
                      <a:pt x="5" y="21"/>
                      <a:pt x="0" y="16"/>
                      <a:pt x="0" y="10"/>
                    </a:cubicBezTo>
                    <a:cubicBezTo>
                      <a:pt x="0" y="4"/>
                      <a:pt x="5" y="0"/>
                      <a:pt x="11" y="0"/>
                    </a:cubicBezTo>
                    <a:close/>
                    <a:moveTo>
                      <a:pt x="267" y="0"/>
                    </a:moveTo>
                    <a:lnTo>
                      <a:pt x="267" y="0"/>
                    </a:lnTo>
                    <a:cubicBezTo>
                      <a:pt x="273" y="0"/>
                      <a:pt x="277" y="4"/>
                      <a:pt x="277" y="10"/>
                    </a:cubicBezTo>
                    <a:cubicBezTo>
                      <a:pt x="277" y="16"/>
                      <a:pt x="273" y="21"/>
                      <a:pt x="267" y="21"/>
                    </a:cubicBezTo>
                    <a:lnTo>
                      <a:pt x="267" y="21"/>
                    </a:lnTo>
                    <a:cubicBezTo>
                      <a:pt x="261" y="21"/>
                      <a:pt x="256" y="16"/>
                      <a:pt x="256" y="10"/>
                    </a:cubicBezTo>
                    <a:cubicBezTo>
                      <a:pt x="256" y="4"/>
                      <a:pt x="261" y="0"/>
                      <a:pt x="267" y="0"/>
                    </a:cubicBezTo>
                    <a:close/>
                    <a:moveTo>
                      <a:pt x="373" y="0"/>
                    </a:moveTo>
                    <a:lnTo>
                      <a:pt x="373" y="0"/>
                    </a:lnTo>
                    <a:cubicBezTo>
                      <a:pt x="379" y="0"/>
                      <a:pt x="384" y="4"/>
                      <a:pt x="384" y="10"/>
                    </a:cubicBezTo>
                    <a:cubicBezTo>
                      <a:pt x="384" y="16"/>
                      <a:pt x="379" y="21"/>
                      <a:pt x="373" y="21"/>
                    </a:cubicBezTo>
                    <a:lnTo>
                      <a:pt x="373" y="21"/>
                    </a:lnTo>
                    <a:cubicBezTo>
                      <a:pt x="368" y="21"/>
                      <a:pt x="363" y="16"/>
                      <a:pt x="363" y="10"/>
                    </a:cubicBezTo>
                    <a:cubicBezTo>
                      <a:pt x="363" y="4"/>
                      <a:pt x="368" y="0"/>
                      <a:pt x="373" y="0"/>
                    </a:cubicBezTo>
                    <a:close/>
                    <a:moveTo>
                      <a:pt x="480" y="0"/>
                    </a:moveTo>
                    <a:lnTo>
                      <a:pt x="629" y="0"/>
                    </a:lnTo>
                    <a:cubicBezTo>
                      <a:pt x="635" y="0"/>
                      <a:pt x="640" y="4"/>
                      <a:pt x="640" y="10"/>
                    </a:cubicBezTo>
                    <a:cubicBezTo>
                      <a:pt x="640" y="16"/>
                      <a:pt x="635" y="21"/>
                      <a:pt x="629" y="21"/>
                    </a:cubicBezTo>
                    <a:lnTo>
                      <a:pt x="480" y="21"/>
                    </a:lnTo>
                    <a:cubicBezTo>
                      <a:pt x="474" y="21"/>
                      <a:pt x="469" y="16"/>
                      <a:pt x="469" y="10"/>
                    </a:cubicBezTo>
                    <a:cubicBezTo>
                      <a:pt x="469" y="4"/>
                      <a:pt x="474" y="0"/>
                      <a:pt x="480" y="0"/>
                    </a:cubicBezTo>
                    <a:close/>
                    <a:moveTo>
                      <a:pt x="736" y="0"/>
                    </a:moveTo>
                    <a:lnTo>
                      <a:pt x="736" y="0"/>
                    </a:lnTo>
                    <a:cubicBezTo>
                      <a:pt x="742" y="0"/>
                      <a:pt x="747" y="4"/>
                      <a:pt x="747" y="10"/>
                    </a:cubicBezTo>
                    <a:cubicBezTo>
                      <a:pt x="747" y="16"/>
                      <a:pt x="742" y="21"/>
                      <a:pt x="736" y="21"/>
                    </a:cubicBezTo>
                    <a:lnTo>
                      <a:pt x="736" y="21"/>
                    </a:lnTo>
                    <a:cubicBezTo>
                      <a:pt x="730" y="21"/>
                      <a:pt x="725" y="16"/>
                      <a:pt x="725" y="10"/>
                    </a:cubicBezTo>
                    <a:cubicBezTo>
                      <a:pt x="725" y="4"/>
                      <a:pt x="730" y="0"/>
                      <a:pt x="736" y="0"/>
                    </a:cubicBezTo>
                    <a:close/>
                    <a:moveTo>
                      <a:pt x="843" y="0"/>
                    </a:moveTo>
                    <a:lnTo>
                      <a:pt x="843" y="0"/>
                    </a:lnTo>
                    <a:cubicBezTo>
                      <a:pt x="849" y="0"/>
                      <a:pt x="854" y="4"/>
                      <a:pt x="854" y="10"/>
                    </a:cubicBezTo>
                    <a:cubicBezTo>
                      <a:pt x="854" y="16"/>
                      <a:pt x="849" y="21"/>
                      <a:pt x="843" y="21"/>
                    </a:cubicBezTo>
                    <a:lnTo>
                      <a:pt x="843" y="21"/>
                    </a:lnTo>
                    <a:cubicBezTo>
                      <a:pt x="837" y="21"/>
                      <a:pt x="832" y="16"/>
                      <a:pt x="832" y="10"/>
                    </a:cubicBezTo>
                    <a:cubicBezTo>
                      <a:pt x="832" y="4"/>
                      <a:pt x="837" y="0"/>
                      <a:pt x="843" y="0"/>
                    </a:cubicBezTo>
                    <a:close/>
                    <a:moveTo>
                      <a:pt x="950" y="0"/>
                    </a:moveTo>
                    <a:lnTo>
                      <a:pt x="1099" y="0"/>
                    </a:lnTo>
                    <a:cubicBezTo>
                      <a:pt x="1105" y="0"/>
                      <a:pt x="1110" y="4"/>
                      <a:pt x="1110" y="10"/>
                    </a:cubicBezTo>
                    <a:cubicBezTo>
                      <a:pt x="1110" y="16"/>
                      <a:pt x="1105" y="21"/>
                      <a:pt x="1099" y="21"/>
                    </a:cubicBezTo>
                    <a:lnTo>
                      <a:pt x="950" y="21"/>
                    </a:lnTo>
                    <a:cubicBezTo>
                      <a:pt x="944" y="21"/>
                      <a:pt x="939" y="16"/>
                      <a:pt x="939" y="10"/>
                    </a:cubicBezTo>
                    <a:cubicBezTo>
                      <a:pt x="939" y="4"/>
                      <a:pt x="944" y="0"/>
                      <a:pt x="950" y="0"/>
                    </a:cubicBezTo>
                    <a:close/>
                    <a:moveTo>
                      <a:pt x="1206" y="0"/>
                    </a:moveTo>
                    <a:lnTo>
                      <a:pt x="1206" y="0"/>
                    </a:lnTo>
                    <a:cubicBezTo>
                      <a:pt x="1211" y="0"/>
                      <a:pt x="1216" y="4"/>
                      <a:pt x="1216" y="10"/>
                    </a:cubicBezTo>
                    <a:cubicBezTo>
                      <a:pt x="1216" y="16"/>
                      <a:pt x="1211" y="21"/>
                      <a:pt x="1206" y="21"/>
                    </a:cubicBezTo>
                    <a:lnTo>
                      <a:pt x="1206" y="21"/>
                    </a:lnTo>
                    <a:cubicBezTo>
                      <a:pt x="1200" y="21"/>
                      <a:pt x="1195" y="16"/>
                      <a:pt x="1195" y="10"/>
                    </a:cubicBezTo>
                    <a:cubicBezTo>
                      <a:pt x="1195" y="4"/>
                      <a:pt x="1200" y="0"/>
                      <a:pt x="1206" y="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Rectangle 81"/>
              <p:cNvSpPr>
                <a:spLocks noChangeArrowheads="1"/>
              </p:cNvSpPr>
              <p:nvPr/>
            </p:nvSpPr>
            <p:spPr bwMode="auto">
              <a:xfrm>
                <a:off x="1589" y="1111"/>
                <a:ext cx="56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70C0"/>
                    </a:solidFill>
                    <a:effectLst/>
                    <a:latin typeface="Times New Roman" panose="02020603050405020304" pitchFamily="18" charset="0"/>
                  </a:rPr>
                  <a:t>Microroc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6" name="Rectangle 82"/>
              <p:cNvSpPr>
                <a:spLocks noChangeArrowheads="1"/>
              </p:cNvSpPr>
              <p:nvPr/>
            </p:nvSpPr>
            <p:spPr bwMode="auto">
              <a:xfrm>
                <a:off x="1547" y="1260"/>
                <a:ext cx="6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70C0"/>
                    </a:solidFill>
                    <a:effectLst/>
                    <a:latin typeface="Times New Roman" panose="02020603050405020304" pitchFamily="18" charset="0"/>
                  </a:rPr>
                  <a:t>Test Board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87" name="Rectangle 57"/>
            <p:cNvSpPr>
              <a:spLocks noChangeArrowheads="1"/>
            </p:cNvSpPr>
            <p:nvPr/>
          </p:nvSpPr>
          <p:spPr bwMode="auto">
            <a:xfrm>
              <a:off x="3105152" y="3690938"/>
              <a:ext cx="523875" cy="522287"/>
            </a:xfrm>
            <a:prstGeom prst="rect">
              <a:avLst/>
            </a:pr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794907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41594" y="1354870"/>
            <a:ext cx="5411906" cy="2923262"/>
          </a:xfrm>
        </p:spPr>
        <p:txBody>
          <a:bodyPr/>
          <a:lstStyle/>
          <a:p>
            <a:r>
              <a:rPr lang="zh-CN" altLang="en-US" sz="2400" dirty="0"/>
              <a:t>阳极读出板</a:t>
            </a:r>
            <a:r>
              <a:rPr lang="zh-CN" altLang="en-US" sz="2400" dirty="0" smtClean="0"/>
              <a:t>：</a:t>
            </a:r>
            <a:r>
              <a:rPr lang="en-US" altLang="zh-CN" sz="2400" dirty="0" smtClean="0"/>
              <a:t>30</a:t>
            </a:r>
            <a:r>
              <a:rPr lang="zh-CN" altLang="en-US" sz="2400" dirty="0" smtClean="0"/>
              <a:t>*</a:t>
            </a:r>
            <a:r>
              <a:rPr lang="en-US" altLang="zh-CN" sz="2400" dirty="0" smtClean="0"/>
              <a:t>30cm</a:t>
            </a:r>
            <a:r>
              <a:rPr lang="en-US" altLang="zh-CN" sz="2400" baseline="30000" dirty="0" smtClean="0"/>
              <a:t>2</a:t>
            </a:r>
            <a:r>
              <a:rPr lang="zh-CN" altLang="en-US" sz="2400" dirty="0" smtClean="0"/>
              <a:t>，</a:t>
            </a:r>
            <a:r>
              <a:rPr lang="en-US" altLang="zh-CN" sz="2400" dirty="0" smtClean="0"/>
              <a:t>pad</a:t>
            </a:r>
            <a:r>
              <a:rPr lang="zh-CN" altLang="en-US" sz="2400" dirty="0" smtClean="0"/>
              <a:t>大小</a:t>
            </a:r>
            <a:r>
              <a:rPr lang="en-US" altLang="zh-CN" sz="2400" dirty="0" smtClean="0"/>
              <a:t>1cm</a:t>
            </a:r>
            <a:r>
              <a:rPr lang="en-US" altLang="zh-CN" sz="2400" baseline="30000" dirty="0"/>
              <a:t>2</a:t>
            </a:r>
          </a:p>
          <a:p>
            <a:r>
              <a:rPr lang="en-US" altLang="zh-CN" sz="2400" dirty="0" smtClean="0"/>
              <a:t>FEB</a:t>
            </a:r>
            <a:r>
              <a:rPr lang="zh-CN" altLang="en-US" sz="2400" dirty="0" smtClean="0"/>
              <a:t>板：集成多片</a:t>
            </a:r>
            <a:r>
              <a:rPr lang="en-US" altLang="zh-CN" sz="2400" dirty="0" smtClean="0"/>
              <a:t>MICROROC</a:t>
            </a:r>
            <a:r>
              <a:rPr lang="zh-CN" altLang="en-US" sz="2400" dirty="0" smtClean="0"/>
              <a:t>，用菊花链的形式连接。</a:t>
            </a:r>
          </a:p>
          <a:p>
            <a:r>
              <a:rPr lang="en-US" altLang="zh-CN" sz="2400" dirty="0" smtClean="0"/>
              <a:t>DIF</a:t>
            </a:r>
            <a:r>
              <a:rPr lang="zh-CN" altLang="en-US" sz="2400" dirty="0"/>
              <a:t>板</a:t>
            </a:r>
            <a:r>
              <a:rPr lang="zh-CN" altLang="en-US" sz="2400" dirty="0" smtClean="0"/>
              <a:t>：控制、数据采集、刻度。</a:t>
            </a:r>
            <a:endParaRPr lang="zh-CN" altLang="en-US" sz="2400" dirty="0"/>
          </a:p>
        </p:txBody>
      </p:sp>
      <p:sp>
        <p:nvSpPr>
          <p:cNvPr id="3" name="标题 2"/>
          <p:cNvSpPr>
            <a:spLocks noGrp="1"/>
          </p:cNvSpPr>
          <p:nvPr>
            <p:ph type="title"/>
          </p:nvPr>
        </p:nvSpPr>
        <p:spPr/>
        <p:txBody>
          <a:bodyPr/>
          <a:lstStyle/>
          <a:p>
            <a:r>
              <a:rPr lang="zh-CN" altLang="en-US" dirty="0"/>
              <a:t>第一</a:t>
            </a:r>
            <a:r>
              <a:rPr lang="zh-CN" altLang="en-US" dirty="0" smtClean="0"/>
              <a:t>阶段方案</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263" y="4510114"/>
            <a:ext cx="6987654" cy="1981000"/>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0705" r="11781" b="2002"/>
          <a:stretch/>
        </p:blipFill>
        <p:spPr>
          <a:xfrm>
            <a:off x="247263" y="1318880"/>
            <a:ext cx="3120939" cy="2959252"/>
          </a:xfrm>
          <a:prstGeom prst="rect">
            <a:avLst/>
          </a:prstGeom>
        </p:spPr>
      </p:pic>
      <p:sp>
        <p:nvSpPr>
          <p:cNvPr id="7" name="灯片编号占位符 6"/>
          <p:cNvSpPr>
            <a:spLocks noGrp="1"/>
          </p:cNvSpPr>
          <p:nvPr>
            <p:ph type="sldNum" sz="quarter" idx="12"/>
          </p:nvPr>
        </p:nvSpPr>
        <p:spPr/>
        <p:txBody>
          <a:bodyPr/>
          <a:lstStyle/>
          <a:p>
            <a:fld id="{43839631-49CD-487E-A955-9C3740CF100C}" type="slidenum">
              <a:rPr lang="zh-CN" altLang="en-US" smtClean="0"/>
              <a:pPr/>
              <a:t>6</a:t>
            </a:fld>
            <a:endParaRPr lang="zh-CN" altLang="en-US"/>
          </a:p>
        </p:txBody>
      </p:sp>
    </p:spTree>
    <p:extLst>
      <p:ext uri="{BB962C8B-B14F-4D97-AF65-F5344CB8AC3E}">
        <p14:creationId xmlns:p14="http://schemas.microsoft.com/office/powerpoint/2010/main" val="1386787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最小分辨电荷量</a:t>
            </a:r>
            <a:endParaRPr lang="zh-CN" altLang="en-US"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749" t="5892" r="7098"/>
          <a:stretch/>
        </p:blipFill>
        <p:spPr>
          <a:xfrm>
            <a:off x="665110" y="1388488"/>
            <a:ext cx="3597008" cy="2880000"/>
          </a:xfrm>
          <a:prstGeom prst="rect">
            <a:avLst/>
          </a:prstGeom>
        </p:spPr>
      </p:pic>
      <p:sp>
        <p:nvSpPr>
          <p:cNvPr id="20" name="内容占位符 1"/>
          <p:cNvSpPr>
            <a:spLocks noGrp="1"/>
          </p:cNvSpPr>
          <p:nvPr>
            <p:ph idx="1"/>
          </p:nvPr>
        </p:nvSpPr>
        <p:spPr>
          <a:xfrm>
            <a:off x="935009" y="4494427"/>
            <a:ext cx="3863643" cy="1558031"/>
          </a:xfrm>
        </p:spPr>
        <p:txBody>
          <a:bodyPr/>
          <a:lstStyle/>
          <a:p>
            <a:pPr marL="0" indent="0">
              <a:buNone/>
            </a:pPr>
            <a:r>
              <a:rPr lang="zh-CN" altLang="en-US" dirty="0" smtClean="0"/>
              <a:t>噪声</a:t>
            </a:r>
            <a:r>
              <a:rPr lang="en-US" altLang="zh-CN" dirty="0" smtClean="0"/>
              <a:t>RMS</a:t>
            </a:r>
            <a:endParaRPr lang="en-US" altLang="zh-CN" dirty="0"/>
          </a:p>
          <a:p>
            <a:r>
              <a:rPr lang="zh-CN" altLang="en-US" sz="2400" dirty="0" smtClean="0"/>
              <a:t>电子学噪声</a:t>
            </a:r>
            <a:r>
              <a:rPr lang="en-US" altLang="zh-CN" sz="2400" dirty="0" smtClean="0"/>
              <a:t>~0.25fC</a:t>
            </a:r>
          </a:p>
          <a:p>
            <a:r>
              <a:rPr lang="zh-CN" altLang="en-US" sz="2400" dirty="0" smtClean="0"/>
              <a:t>接上探测器</a:t>
            </a:r>
            <a:r>
              <a:rPr lang="en-US" altLang="zh-CN" sz="2400" dirty="0" smtClean="0"/>
              <a:t>~0.35fC</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9461" y="1254427"/>
            <a:ext cx="4496516" cy="3240000"/>
          </a:xfrm>
          <a:prstGeom prst="rect">
            <a:avLst/>
          </a:prstGeom>
          <a:noFill/>
          <a:ln>
            <a:noFill/>
          </a:ln>
        </p:spPr>
      </p:pic>
      <p:cxnSp>
        <p:nvCxnSpPr>
          <p:cNvPr id="11" name="直接箭头连接符 10"/>
          <p:cNvCxnSpPr/>
          <p:nvPr/>
        </p:nvCxnSpPr>
        <p:spPr bwMode="auto">
          <a:xfrm flipH="1">
            <a:off x="7561434" y="1254427"/>
            <a:ext cx="720017" cy="457508"/>
          </a:xfrm>
          <a:prstGeom prst="straightConnector1">
            <a:avLst/>
          </a:prstGeom>
          <a:solidFill>
            <a:schemeClr val="accent1"/>
          </a:solidFill>
          <a:ln w="19050" cap="flat" cmpd="sng" algn="ctr">
            <a:solidFill>
              <a:srgbClr val="0273BE"/>
            </a:solidFill>
            <a:prstDash val="solid"/>
            <a:round/>
            <a:headEnd type="none" w="med" len="med"/>
            <a:tailEnd type="triangle"/>
          </a:ln>
          <a:effectLst/>
        </p:spPr>
      </p:cxnSp>
      <p:cxnSp>
        <p:nvCxnSpPr>
          <p:cNvPr id="12" name="直接箭头连接符 11"/>
          <p:cNvCxnSpPr/>
          <p:nvPr/>
        </p:nvCxnSpPr>
        <p:spPr bwMode="auto">
          <a:xfrm flipH="1">
            <a:off x="7561435" y="1724005"/>
            <a:ext cx="720016" cy="109217"/>
          </a:xfrm>
          <a:prstGeom prst="straightConnector1">
            <a:avLst/>
          </a:prstGeom>
          <a:solidFill>
            <a:schemeClr val="accent1"/>
          </a:solidFill>
          <a:ln w="19050" cap="flat" cmpd="sng" algn="ctr">
            <a:solidFill>
              <a:srgbClr val="D95319"/>
            </a:solidFill>
            <a:prstDash val="solid"/>
            <a:round/>
            <a:headEnd type="none" w="med" len="med"/>
            <a:tailEnd type="triangle"/>
          </a:ln>
          <a:effectLst/>
        </p:spPr>
      </p:cxnSp>
      <p:sp>
        <p:nvSpPr>
          <p:cNvPr id="13" name="矩形 12"/>
          <p:cNvSpPr/>
          <p:nvPr/>
        </p:nvSpPr>
        <p:spPr>
          <a:xfrm>
            <a:off x="8286862" y="1870992"/>
            <a:ext cx="648084" cy="461665"/>
          </a:xfrm>
          <a:prstGeom prst="rect">
            <a:avLst/>
          </a:prstGeom>
        </p:spPr>
        <p:txBody>
          <a:bodyPr wrap="square">
            <a:spAutoFit/>
          </a:bodyPr>
          <a:lstStyle/>
          <a:p>
            <a:r>
              <a:rPr lang="en-US" altLang="zh-CN" sz="2400" kern="100" dirty="0" smtClean="0">
                <a:solidFill>
                  <a:srgbClr val="EDB120"/>
                </a:solidFill>
                <a:latin typeface="Times New Roman" panose="02020603050405020304" pitchFamily="18" charset="0"/>
                <a:ea typeface="黑体" panose="02010609060101010101" pitchFamily="49" charset="-122"/>
                <a:cs typeface="Times New Roman" panose="02020603050405020304" pitchFamily="18" charset="0"/>
              </a:rPr>
              <a:t>2fC</a:t>
            </a:r>
            <a:endParaRPr lang="zh-CN" altLang="en-US" sz="2400" dirty="0">
              <a:solidFill>
                <a:srgbClr val="EDB12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箭头连接符 13"/>
          <p:cNvCxnSpPr/>
          <p:nvPr/>
        </p:nvCxnSpPr>
        <p:spPr bwMode="auto">
          <a:xfrm flipH="1" flipV="1">
            <a:off x="7561433" y="2047013"/>
            <a:ext cx="720018" cy="94889"/>
          </a:xfrm>
          <a:prstGeom prst="straightConnector1">
            <a:avLst/>
          </a:prstGeom>
          <a:solidFill>
            <a:schemeClr val="accent1"/>
          </a:solidFill>
          <a:ln w="19050" cap="flat" cmpd="sng" algn="ctr">
            <a:solidFill>
              <a:srgbClr val="EDB120"/>
            </a:solidFill>
            <a:prstDash val="solid"/>
            <a:round/>
            <a:headEnd type="none" w="med" len="med"/>
            <a:tailEnd type="triangle"/>
          </a:ln>
          <a:effectLst/>
        </p:spPr>
      </p:cxnSp>
      <p:sp>
        <p:nvSpPr>
          <p:cNvPr id="15" name="矩形 14"/>
          <p:cNvSpPr/>
          <p:nvPr/>
        </p:nvSpPr>
        <p:spPr>
          <a:xfrm>
            <a:off x="8246665" y="1385277"/>
            <a:ext cx="706835" cy="461665"/>
          </a:xfrm>
          <a:prstGeom prst="rect">
            <a:avLst/>
          </a:prstGeom>
        </p:spPr>
        <p:txBody>
          <a:bodyPr wrap="square">
            <a:spAutoFit/>
          </a:bodyPr>
          <a:lstStyle/>
          <a:p>
            <a:r>
              <a:rPr lang="en-US" altLang="zh-CN" sz="2400" kern="100" dirty="0" smtClean="0">
                <a:solidFill>
                  <a:srgbClr val="D95319"/>
                </a:solidFill>
                <a:latin typeface="Times New Roman" panose="02020603050405020304" pitchFamily="18" charset="0"/>
                <a:ea typeface="黑体" panose="02010609060101010101" pitchFamily="49" charset="-122"/>
                <a:cs typeface="Times New Roman" panose="02020603050405020304" pitchFamily="18" charset="0"/>
              </a:rPr>
              <a:t>1fC</a:t>
            </a:r>
            <a:endParaRPr lang="zh-CN" altLang="en-US" sz="2400" dirty="0">
              <a:solidFill>
                <a:srgbClr val="D9531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8195577" y="1074414"/>
            <a:ext cx="830654" cy="461665"/>
          </a:xfrm>
          <a:prstGeom prst="rect">
            <a:avLst/>
          </a:prstGeom>
        </p:spPr>
        <p:txBody>
          <a:bodyPr wrap="square">
            <a:spAutoFit/>
          </a:bodyPr>
          <a:lstStyle/>
          <a:p>
            <a:r>
              <a:rPr lang="zh-CN" altLang="en-US" sz="2400" kern="100" dirty="0" smtClean="0">
                <a:solidFill>
                  <a:srgbClr val="0273BE"/>
                </a:solidFill>
                <a:latin typeface="Times New Roman" panose="02020603050405020304" pitchFamily="18" charset="0"/>
                <a:ea typeface="黑体" panose="02010609060101010101" pitchFamily="49" charset="-122"/>
                <a:cs typeface="Times New Roman" panose="02020603050405020304" pitchFamily="18" charset="0"/>
              </a:rPr>
              <a:t>基线</a:t>
            </a:r>
            <a:endParaRPr lang="zh-CN" altLang="en-US" sz="2400" dirty="0">
              <a:solidFill>
                <a:srgbClr val="0273B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内容占位符 1"/>
          <p:cNvSpPr txBox="1">
            <a:spLocks/>
          </p:cNvSpPr>
          <p:nvPr/>
        </p:nvSpPr>
        <p:spPr>
          <a:xfrm>
            <a:off x="5280357" y="4494427"/>
            <a:ext cx="3863643" cy="21461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SzPct val="70000"/>
              <a:buFont typeface="Calibri" panose="020F050202020403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基线一致性</a:t>
            </a:r>
            <a:endParaRPr lang="en-US" altLang="zh-CN" dirty="0" smtClean="0"/>
          </a:p>
          <a:p>
            <a:r>
              <a:rPr lang="zh-CN" altLang="en-US" sz="2400" dirty="0" smtClean="0"/>
              <a:t>基线和</a:t>
            </a:r>
            <a:r>
              <a:rPr lang="en-US" altLang="zh-CN" sz="2400" dirty="0" smtClean="0"/>
              <a:t>1fC</a:t>
            </a:r>
            <a:r>
              <a:rPr lang="zh-CN" altLang="en-US" sz="2400" dirty="0" smtClean="0"/>
              <a:t>阈值交叠</a:t>
            </a:r>
            <a:endParaRPr lang="en-US" altLang="zh-CN" sz="2400" dirty="0" smtClean="0"/>
          </a:p>
          <a:p>
            <a:r>
              <a:rPr lang="zh-CN" altLang="en-US" sz="2400" dirty="0" smtClean="0"/>
              <a:t>可以区分基线和</a:t>
            </a:r>
            <a:r>
              <a:rPr lang="en-US" altLang="zh-CN" sz="2400" dirty="0" smtClean="0"/>
              <a:t>2fC</a:t>
            </a:r>
          </a:p>
          <a:p>
            <a:endParaRPr lang="en-US" altLang="zh-CN" sz="2000" dirty="0" smtClean="0"/>
          </a:p>
          <a:p>
            <a:endParaRPr lang="en-US" altLang="zh-CN" sz="2000" dirty="0" smtClean="0"/>
          </a:p>
          <a:p>
            <a:endParaRPr lang="en-US" altLang="zh-CN" sz="2000" dirty="0" smtClean="0"/>
          </a:p>
          <a:p>
            <a:endParaRPr lang="en-US" altLang="zh-CN" sz="2400" dirty="0"/>
          </a:p>
        </p:txBody>
      </p:sp>
      <p:sp>
        <p:nvSpPr>
          <p:cNvPr id="2" name="灯片编号占位符 1"/>
          <p:cNvSpPr>
            <a:spLocks noGrp="1"/>
          </p:cNvSpPr>
          <p:nvPr>
            <p:ph type="sldNum" sz="quarter" idx="12"/>
          </p:nvPr>
        </p:nvSpPr>
        <p:spPr/>
        <p:txBody>
          <a:bodyPr/>
          <a:lstStyle/>
          <a:p>
            <a:fld id="{43839631-49CD-487E-A955-9C3740CF100C}" type="slidenum">
              <a:rPr lang="zh-CN" altLang="en-US" smtClean="0"/>
              <a:pPr/>
              <a:t>7</a:t>
            </a:fld>
            <a:endParaRPr lang="zh-CN" altLang="en-US" dirty="0"/>
          </a:p>
        </p:txBody>
      </p:sp>
    </p:spTree>
    <p:extLst>
      <p:ext uri="{BB962C8B-B14F-4D97-AF65-F5344CB8AC3E}">
        <p14:creationId xmlns:p14="http://schemas.microsoft.com/office/powerpoint/2010/main" val="34783343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刻度曲线</a:t>
            </a:r>
            <a:endParaRPr lang="zh-CN" altLang="en-US" dirty="0"/>
          </a:p>
        </p:txBody>
      </p:sp>
      <p:sp>
        <p:nvSpPr>
          <p:cNvPr id="4" name="灯片编号占位符 3"/>
          <p:cNvSpPr>
            <a:spLocks noGrp="1"/>
          </p:cNvSpPr>
          <p:nvPr>
            <p:ph type="sldNum" sz="quarter" idx="12"/>
          </p:nvPr>
        </p:nvSpPr>
        <p:spPr>
          <a:xfrm>
            <a:off x="6634843" y="4082484"/>
            <a:ext cx="2057400" cy="365125"/>
          </a:xfrm>
        </p:spPr>
        <p:txBody>
          <a:bodyPr/>
          <a:lstStyle/>
          <a:p>
            <a:fld id="{43839631-49CD-487E-A955-9C3740CF100C}" type="slidenum">
              <a:rPr lang="zh-CN" altLang="en-US" smtClean="0"/>
              <a:pPr/>
              <a:t>8</a:t>
            </a:fld>
            <a:endParaRPr lang="zh-CN" altLang="en-US"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164"/>
          <a:stretch/>
        </p:blipFill>
        <p:spPr bwMode="auto">
          <a:xfrm>
            <a:off x="186172" y="1135626"/>
            <a:ext cx="4295295" cy="3463403"/>
          </a:xfrm>
          <a:prstGeom prst="rect">
            <a:avLst/>
          </a:prstGeom>
          <a:noFill/>
          <a:ln>
            <a:noFill/>
          </a:ln>
        </p:spPr>
      </p:pic>
      <p:cxnSp>
        <p:nvCxnSpPr>
          <p:cNvPr id="7" name="直接箭头连接符 6"/>
          <p:cNvCxnSpPr/>
          <p:nvPr/>
        </p:nvCxnSpPr>
        <p:spPr bwMode="auto">
          <a:xfrm flipH="1">
            <a:off x="1593576" y="3457448"/>
            <a:ext cx="492367" cy="275543"/>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8" name="矩形 7"/>
          <p:cNvSpPr/>
          <p:nvPr/>
        </p:nvSpPr>
        <p:spPr>
          <a:xfrm>
            <a:off x="1971870" y="3112881"/>
            <a:ext cx="1002286" cy="400110"/>
          </a:xfrm>
          <a:prstGeom prst="rect">
            <a:avLst/>
          </a:prstGeom>
        </p:spPr>
        <p:txBody>
          <a:bodyPr wrap="square">
            <a:spAutoFit/>
          </a:bodyPr>
          <a:lstStyle/>
          <a:p>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140fC</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2293" b="1"/>
          <a:stretch/>
        </p:blipFill>
        <p:spPr bwMode="auto">
          <a:xfrm>
            <a:off x="4511733" y="1061884"/>
            <a:ext cx="4234763" cy="3537145"/>
          </a:xfrm>
          <a:prstGeom prst="rect">
            <a:avLst/>
          </a:prstGeom>
          <a:noFill/>
          <a:ln>
            <a:noFill/>
          </a:ln>
        </p:spPr>
      </p:pic>
      <p:cxnSp>
        <p:nvCxnSpPr>
          <p:cNvPr id="10" name="直接箭头连接符 9"/>
          <p:cNvCxnSpPr/>
          <p:nvPr/>
        </p:nvCxnSpPr>
        <p:spPr bwMode="auto">
          <a:xfrm>
            <a:off x="6806684" y="3732991"/>
            <a:ext cx="878672" cy="42417"/>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1" name="矩形 10"/>
          <p:cNvSpPr/>
          <p:nvPr/>
        </p:nvSpPr>
        <p:spPr>
          <a:xfrm>
            <a:off x="6014982" y="3502159"/>
            <a:ext cx="1049958" cy="400110"/>
          </a:xfrm>
          <a:prstGeom prst="rect">
            <a:avLst/>
          </a:prstGeom>
        </p:spPr>
        <p:txBody>
          <a:bodyPr wrap="square">
            <a:spAutoFit/>
          </a:bodyPr>
          <a:lstStyle/>
          <a:p>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500fC</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内容占位符 1"/>
          <p:cNvSpPr>
            <a:spLocks noGrp="1"/>
          </p:cNvSpPr>
          <p:nvPr>
            <p:ph idx="1"/>
          </p:nvPr>
        </p:nvSpPr>
        <p:spPr>
          <a:xfrm>
            <a:off x="935009" y="4729453"/>
            <a:ext cx="3863643" cy="1558031"/>
          </a:xfrm>
        </p:spPr>
        <p:txBody>
          <a:bodyPr/>
          <a:lstStyle/>
          <a:p>
            <a:pPr marL="0" indent="0">
              <a:buNone/>
            </a:pPr>
            <a:r>
              <a:rPr lang="zh-CN" altLang="en-US" dirty="0"/>
              <a:t>高</a:t>
            </a:r>
            <a:r>
              <a:rPr lang="zh-CN" altLang="en-US" dirty="0" smtClean="0"/>
              <a:t>增益成形</a:t>
            </a:r>
            <a:endParaRPr lang="en-US" altLang="zh-CN" dirty="0"/>
          </a:p>
          <a:p>
            <a:r>
              <a:rPr lang="zh-CN" altLang="en-US" sz="2000" dirty="0" smtClean="0"/>
              <a:t>最大电荷量：</a:t>
            </a:r>
            <a:r>
              <a:rPr lang="en-US" altLang="zh-CN" sz="2000" dirty="0" smtClean="0"/>
              <a:t>140fC</a:t>
            </a:r>
          </a:p>
          <a:p>
            <a:r>
              <a:rPr lang="zh-CN" altLang="en-US" sz="2000" dirty="0" smtClean="0"/>
              <a:t>用于测量小信号</a:t>
            </a:r>
            <a:endParaRPr lang="en-US" altLang="zh-CN" sz="2000" dirty="0" smtClean="0"/>
          </a:p>
        </p:txBody>
      </p:sp>
      <p:sp>
        <p:nvSpPr>
          <p:cNvPr id="14" name="内容占位符 1"/>
          <p:cNvSpPr txBox="1">
            <a:spLocks/>
          </p:cNvSpPr>
          <p:nvPr/>
        </p:nvSpPr>
        <p:spPr>
          <a:xfrm>
            <a:off x="5280357" y="4730317"/>
            <a:ext cx="3863643" cy="1558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SzPct val="70000"/>
              <a:buFont typeface="Calibri" panose="020F050202020403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低</a:t>
            </a:r>
            <a:r>
              <a:rPr lang="zh-CN" altLang="en-US" dirty="0" smtClean="0"/>
              <a:t>增益成形</a:t>
            </a:r>
            <a:endParaRPr lang="en-US" altLang="zh-CN" dirty="0" smtClean="0"/>
          </a:p>
          <a:p>
            <a:r>
              <a:rPr lang="zh-CN" altLang="en-US" sz="2000" dirty="0" smtClean="0"/>
              <a:t>最大电荷量：</a:t>
            </a:r>
            <a:r>
              <a:rPr lang="en-US" altLang="zh-CN" sz="2000" dirty="0" smtClean="0"/>
              <a:t>500fC</a:t>
            </a:r>
          </a:p>
          <a:p>
            <a:r>
              <a:rPr lang="zh-CN" altLang="en-US" sz="2000" dirty="0" smtClean="0"/>
              <a:t>用于测量大信号</a:t>
            </a:r>
            <a:endParaRPr lang="en-US" altLang="zh-CN" sz="2000" dirty="0" smtClean="0"/>
          </a:p>
        </p:txBody>
      </p:sp>
    </p:spTree>
    <p:extLst>
      <p:ext uri="{BB962C8B-B14F-4D97-AF65-F5344CB8AC3E}">
        <p14:creationId xmlns:p14="http://schemas.microsoft.com/office/powerpoint/2010/main" val="2010133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35009" y="4452661"/>
            <a:ext cx="3863643" cy="2146123"/>
          </a:xfrm>
        </p:spPr>
        <p:txBody>
          <a:bodyPr/>
          <a:lstStyle/>
          <a:p>
            <a:pPr marL="0" indent="0">
              <a:buNone/>
            </a:pPr>
            <a:r>
              <a:rPr lang="zh-CN" altLang="en-US" dirty="0" smtClean="0"/>
              <a:t>增益不一致性</a:t>
            </a:r>
            <a:endParaRPr lang="en-US" altLang="zh-CN" dirty="0"/>
          </a:p>
          <a:p>
            <a:r>
              <a:rPr lang="zh-CN" altLang="en-US" sz="2000" dirty="0" smtClean="0"/>
              <a:t>通道间不一致性：</a:t>
            </a:r>
            <a:r>
              <a:rPr lang="en-US" altLang="zh-CN" sz="2000" dirty="0" smtClean="0"/>
              <a:t>0.8%</a:t>
            </a:r>
          </a:p>
          <a:p>
            <a:r>
              <a:rPr lang="zh-CN" altLang="en-US" sz="2000" dirty="0" smtClean="0"/>
              <a:t>等效电荷量差异：</a:t>
            </a:r>
            <a:r>
              <a:rPr lang="en-US" altLang="zh-CN" sz="2000" dirty="0" smtClean="0"/>
              <a:t>1.1fC</a:t>
            </a:r>
            <a:endParaRPr lang="zh-CN" altLang="en-US" sz="2000" dirty="0"/>
          </a:p>
        </p:txBody>
      </p:sp>
      <p:sp>
        <p:nvSpPr>
          <p:cNvPr id="3" name="标题 2"/>
          <p:cNvSpPr>
            <a:spLocks noGrp="1"/>
          </p:cNvSpPr>
          <p:nvPr>
            <p:ph type="title"/>
          </p:nvPr>
        </p:nvSpPr>
        <p:spPr/>
        <p:txBody>
          <a:bodyPr/>
          <a:lstStyle/>
          <a:p>
            <a:r>
              <a:rPr lang="zh-CN" altLang="en-US" dirty="0" smtClean="0"/>
              <a:t>增益不一致性</a:t>
            </a:r>
            <a:endParaRPr lang="zh-CN" altLang="en-US" dirty="0"/>
          </a:p>
        </p:txBody>
      </p:sp>
      <p:sp>
        <p:nvSpPr>
          <p:cNvPr id="6" name="矩形 5"/>
          <p:cNvSpPr/>
          <p:nvPr/>
        </p:nvSpPr>
        <p:spPr>
          <a:xfrm>
            <a:off x="1042108" y="3624723"/>
            <a:ext cx="2529995" cy="400110"/>
          </a:xfrm>
          <a:prstGeom prst="rect">
            <a:avLst/>
          </a:prstGeom>
          <a:solidFill>
            <a:schemeClr val="bg1"/>
          </a:solidFill>
        </p:spPr>
        <p:txBody>
          <a:bodyPr wrap="square">
            <a:spAutoFit/>
          </a:bodyPr>
          <a:lstStyle/>
          <a:p>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小信号情况下刻度值</a:t>
            </a:r>
            <a:endParaRPr lang="zh-CN" altLang="en-US" sz="2000" dirty="0">
              <a:latin typeface="微软雅黑" panose="020B0503020204020204" pitchFamily="34" charset="-122"/>
              <a:ea typeface="微软雅黑" panose="020B0503020204020204" pitchFamily="34" charset="-122"/>
            </a:endParaRPr>
          </a:p>
        </p:txBody>
      </p:sp>
      <p:sp>
        <p:nvSpPr>
          <p:cNvPr id="15" name="灯片编号占位符 14"/>
          <p:cNvSpPr>
            <a:spLocks noGrp="1"/>
          </p:cNvSpPr>
          <p:nvPr>
            <p:ph type="sldNum" sz="quarter" idx="12"/>
          </p:nvPr>
        </p:nvSpPr>
        <p:spPr/>
        <p:txBody>
          <a:bodyPr/>
          <a:lstStyle/>
          <a:p>
            <a:fld id="{43839631-49CD-487E-A955-9C3740CF100C}" type="slidenum">
              <a:rPr lang="zh-CN" altLang="en-US" smtClean="0"/>
              <a:pPr/>
              <a:t>9</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00" y="1118638"/>
            <a:ext cx="4320000" cy="32400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428" y="1118638"/>
            <a:ext cx="4320000" cy="3240000"/>
          </a:xfrm>
          <a:prstGeom prst="rect">
            <a:avLst/>
          </a:prstGeom>
        </p:spPr>
      </p:pic>
      <p:sp>
        <p:nvSpPr>
          <p:cNvPr id="14" name="右箭头 13"/>
          <p:cNvSpPr/>
          <p:nvPr/>
        </p:nvSpPr>
        <p:spPr>
          <a:xfrm>
            <a:off x="4318333" y="3006174"/>
            <a:ext cx="1011334" cy="484632"/>
          </a:xfrm>
          <a:prstGeom prst="rightArrow">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4321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王宇_华为奖学金答辩PPT.pptx" id="{01A57A79-951F-47E7-906D-958F6429F581}" vid="{AF661AB3-DFCE-4658-8202-C5637051A80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王宇_华为奖学金答辩PPT.pptx" id="{01A57A79-951F-47E7-906D-958F6429F581}" vid="{9BC8D56B-93F1-4E31-9EA2-E19F747457B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USTC_GrayAndBlue</Template>
  <TotalTime>1385</TotalTime>
  <Words>1099</Words>
  <Application>Microsoft Office PowerPoint</Application>
  <PresentationFormat>全屏显示(4:3)</PresentationFormat>
  <Paragraphs>147</Paragraphs>
  <Slides>13</Slides>
  <Notes>11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24" baseType="lpstr">
      <vt:lpstr>黑体</vt:lpstr>
      <vt:lpstr>宋体</vt:lpstr>
      <vt:lpstr>微软雅黑</vt:lpstr>
      <vt:lpstr>Arial</vt:lpstr>
      <vt:lpstr>Calibri</vt:lpstr>
      <vt:lpstr>Calibri Light</vt:lpstr>
      <vt:lpstr>Cambria Math</vt:lpstr>
      <vt:lpstr>Times New Roman</vt:lpstr>
      <vt:lpstr>Office 主题</vt:lpstr>
      <vt:lpstr>自定义设计方案</vt:lpstr>
      <vt:lpstr>think-cell Slide</vt:lpstr>
      <vt:lpstr>PowerPoint 演示文稿</vt:lpstr>
      <vt:lpstr>强子量能器</vt:lpstr>
      <vt:lpstr>读出芯片介绍</vt:lpstr>
      <vt:lpstr>半数字化读出方案设计</vt:lpstr>
      <vt:lpstr>第一阶段方案</vt:lpstr>
      <vt:lpstr>第一阶段方案</vt:lpstr>
      <vt:lpstr>最小分辨电荷量</vt:lpstr>
      <vt:lpstr>刻度曲线</vt:lpstr>
      <vt:lpstr>增益不一致性</vt:lpstr>
      <vt:lpstr>探测器联调</vt:lpstr>
      <vt:lpstr>增益均匀性&amp;串扰</vt:lpstr>
      <vt:lpstr>下一步</vt:lpstr>
      <vt:lpstr>PCB</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dc:creator>
  <cp:lastModifiedBy>Wang Yu</cp:lastModifiedBy>
  <cp:revision>103</cp:revision>
  <dcterms:created xsi:type="dcterms:W3CDTF">2017-11-03T08:04:33Z</dcterms:created>
  <dcterms:modified xsi:type="dcterms:W3CDTF">2018-05-21T10:18:36Z</dcterms:modified>
</cp:coreProperties>
</file>