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32404050" cy="43205400"/>
  <p:notesSz cx="6858000" cy="9947275"/>
  <p:defaultTextStyle>
    <a:defPPr>
      <a:defRPr lang="zh-CN"/>
    </a:defPPr>
    <a:lvl1pPr algn="l" defTabSz="4319588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2159000" indent="-1701800" algn="l" defTabSz="4319588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4319588" indent="-3405188" algn="l" defTabSz="4319588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6480175" indent="-5108575" algn="l" defTabSz="4319588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8640763" indent="-6811963" algn="l" defTabSz="4319588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85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85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85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85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DC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>
        <p:scale>
          <a:sx n="25" d="100"/>
          <a:sy n="25" d="100"/>
        </p:scale>
        <p:origin x="-1380" y="2748"/>
      </p:cViewPr>
      <p:guideLst>
        <p:guide orient="horz" pos="13608"/>
        <p:guide pos="10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375A91-D49E-4AD9-BFEF-27D636FA23AE}" type="doc">
      <dgm:prSet loTypeId="urn:microsoft.com/office/officeart/2005/8/layout/hList1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2C33CC82-F668-49CF-9723-0E9145740576}">
      <dgm:prSet custT="1"/>
      <dgm:spPr/>
      <dgm:t>
        <a:bodyPr/>
        <a:lstStyle/>
        <a:p>
          <a:pPr rtl="0"/>
          <a:r>
            <a:rPr lang="el-GR" sz="5400" i="1" dirty="0" smtClean="0"/>
            <a:t>α</a:t>
          </a:r>
          <a:r>
            <a:rPr lang="en-US" sz="5400" dirty="0" smtClean="0"/>
            <a:t>-</a:t>
          </a:r>
          <a:r>
            <a:rPr lang="zh-CN" sz="5400" dirty="0" smtClean="0"/>
            <a:t>蒎烯球棍模型</a:t>
          </a:r>
          <a:endParaRPr lang="zh-CN" sz="5400" dirty="0"/>
        </a:p>
      </dgm:t>
    </dgm:pt>
    <dgm:pt modelId="{03EBE842-885A-431A-A964-ECB236732C88}" type="parTrans" cxnId="{57B845DA-0302-448D-B6E8-FB6FD1DF07E1}">
      <dgm:prSet/>
      <dgm:spPr/>
      <dgm:t>
        <a:bodyPr/>
        <a:lstStyle/>
        <a:p>
          <a:endParaRPr lang="zh-CN" altLang="en-US"/>
        </a:p>
      </dgm:t>
    </dgm:pt>
    <dgm:pt modelId="{5154825E-8363-4784-9900-A16822DD1A54}" type="sibTrans" cxnId="{57B845DA-0302-448D-B6E8-FB6FD1DF07E1}">
      <dgm:prSet/>
      <dgm:spPr/>
      <dgm:t>
        <a:bodyPr/>
        <a:lstStyle/>
        <a:p>
          <a:endParaRPr lang="zh-CN" altLang="en-US"/>
        </a:p>
      </dgm:t>
    </dgm:pt>
    <dgm:pt modelId="{895BF0E3-55A0-4EA2-B7EF-380B1DA3CE9C}">
      <dgm:prSet custT="1"/>
      <dgm:spPr/>
      <dgm:t>
        <a:bodyPr/>
        <a:lstStyle/>
        <a:p>
          <a:pPr rtl="0"/>
          <a:r>
            <a:rPr lang="el-GR" sz="5400" i="1" dirty="0" smtClean="0"/>
            <a:t>α</a:t>
          </a:r>
          <a:r>
            <a:rPr lang="en-US" sz="5400" i="1" dirty="0" smtClean="0"/>
            <a:t>-</a:t>
          </a:r>
          <a:r>
            <a:rPr lang="zh-CN" sz="5400" i="0" dirty="0" smtClean="0"/>
            <a:t>蒎烯比例模型</a:t>
          </a:r>
          <a:endParaRPr lang="zh-CN" sz="5400" i="0" dirty="0"/>
        </a:p>
      </dgm:t>
    </dgm:pt>
    <dgm:pt modelId="{9E80ED1B-1BD4-4219-B51B-A0912E265994}" type="parTrans" cxnId="{D189E870-5EA7-40F2-90CA-46C84620D74C}">
      <dgm:prSet/>
      <dgm:spPr/>
      <dgm:t>
        <a:bodyPr/>
        <a:lstStyle/>
        <a:p>
          <a:endParaRPr lang="zh-CN" altLang="en-US"/>
        </a:p>
      </dgm:t>
    </dgm:pt>
    <dgm:pt modelId="{0D771971-11D1-4BD9-8686-70602ED8B79C}" type="sibTrans" cxnId="{D189E870-5EA7-40F2-90CA-46C84620D74C}">
      <dgm:prSet/>
      <dgm:spPr/>
      <dgm:t>
        <a:bodyPr/>
        <a:lstStyle/>
        <a:p>
          <a:endParaRPr lang="zh-CN" altLang="en-US"/>
        </a:p>
      </dgm:t>
    </dgm:pt>
    <dgm:pt modelId="{3EE41765-58CE-42DC-A2AF-901FB0372B0A}" type="pres">
      <dgm:prSet presAssocID="{BE375A91-D49E-4AD9-BFEF-27D636FA23A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28DCC5E-2524-4924-A930-BB45AF56DF9E}" type="pres">
      <dgm:prSet presAssocID="{2C33CC82-F668-49CF-9723-0E9145740576}" presName="composite" presStyleCnt="0"/>
      <dgm:spPr/>
    </dgm:pt>
    <dgm:pt modelId="{1A79B249-16B4-48BF-9707-4A0D57E3A775}" type="pres">
      <dgm:prSet presAssocID="{2C33CC82-F668-49CF-9723-0E9145740576}" presName="parTx" presStyleLbl="alignNode1" presStyleIdx="0" presStyleCnt="2" custScaleX="102917" custScaleY="100681" custLinFactNeighborX="4411" custLinFactNeighborY="-697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998BDF-C753-4943-B2ED-6BF7A40AFE04}" type="pres">
      <dgm:prSet presAssocID="{2C33CC82-F668-49CF-9723-0E9145740576}" presName="desTx" presStyleLbl="alignAccFollowNode1" presStyleIdx="0" presStyleCnt="2" custScaleX="106053" custScaleY="132656" custLinFactNeighborX="2936" custLinFactNeighborY="15298">
        <dgm:presLayoutVars>
          <dgm:bulletEnabled val="1"/>
        </dgm:presLayoutVars>
      </dgm:prSet>
      <dgm:spPr/>
    </dgm:pt>
    <dgm:pt modelId="{A751427E-648A-4F80-BC56-F2B30F867585}" type="pres">
      <dgm:prSet presAssocID="{5154825E-8363-4784-9900-A16822DD1A54}" presName="space" presStyleCnt="0"/>
      <dgm:spPr/>
    </dgm:pt>
    <dgm:pt modelId="{72F4C398-518A-4B93-A57A-C8E7C97F403A}" type="pres">
      <dgm:prSet presAssocID="{895BF0E3-55A0-4EA2-B7EF-380B1DA3CE9C}" presName="composite" presStyleCnt="0"/>
      <dgm:spPr/>
    </dgm:pt>
    <dgm:pt modelId="{5ED528FB-EBF9-4916-9680-420A07145A08}" type="pres">
      <dgm:prSet presAssocID="{895BF0E3-55A0-4EA2-B7EF-380B1DA3CE9C}" presName="parTx" presStyleLbl="alignNode1" presStyleIdx="1" presStyleCnt="2" custScaleX="109095" custScaleY="100000" custLinFactNeighborX="-4016" custLinFactNeighborY="-406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EF3710-FC25-46BE-81DC-1510D909A5CF}" type="pres">
      <dgm:prSet presAssocID="{895BF0E3-55A0-4EA2-B7EF-380B1DA3CE9C}" presName="desTx" presStyleLbl="alignAccFollowNode1" presStyleIdx="1" presStyleCnt="2" custScaleX="110720" custScaleY="134158" custLinFactNeighborX="-3538" custLinFactNeighborY="17033">
        <dgm:presLayoutVars>
          <dgm:bulletEnabled val="1"/>
        </dgm:presLayoutVars>
      </dgm:prSet>
      <dgm:spPr/>
    </dgm:pt>
  </dgm:ptLst>
  <dgm:cxnLst>
    <dgm:cxn modelId="{D189E870-5EA7-40F2-90CA-46C84620D74C}" srcId="{BE375A91-D49E-4AD9-BFEF-27D636FA23AE}" destId="{895BF0E3-55A0-4EA2-B7EF-380B1DA3CE9C}" srcOrd="1" destOrd="0" parTransId="{9E80ED1B-1BD4-4219-B51B-A0912E265994}" sibTransId="{0D771971-11D1-4BD9-8686-70602ED8B79C}"/>
    <dgm:cxn modelId="{CD8F68B9-413F-40E8-9A1E-F31023BB2EC7}" type="presOf" srcId="{895BF0E3-55A0-4EA2-B7EF-380B1DA3CE9C}" destId="{5ED528FB-EBF9-4916-9680-420A07145A08}" srcOrd="0" destOrd="0" presId="urn:microsoft.com/office/officeart/2005/8/layout/hList1"/>
    <dgm:cxn modelId="{5BDF8277-89FF-425C-A463-0B19962349A7}" type="presOf" srcId="{BE375A91-D49E-4AD9-BFEF-27D636FA23AE}" destId="{3EE41765-58CE-42DC-A2AF-901FB0372B0A}" srcOrd="0" destOrd="0" presId="urn:microsoft.com/office/officeart/2005/8/layout/hList1"/>
    <dgm:cxn modelId="{8CF52157-8361-414D-A051-EA03CDAA695D}" type="presOf" srcId="{2C33CC82-F668-49CF-9723-0E9145740576}" destId="{1A79B249-16B4-48BF-9707-4A0D57E3A775}" srcOrd="0" destOrd="0" presId="urn:microsoft.com/office/officeart/2005/8/layout/hList1"/>
    <dgm:cxn modelId="{57B845DA-0302-448D-B6E8-FB6FD1DF07E1}" srcId="{BE375A91-D49E-4AD9-BFEF-27D636FA23AE}" destId="{2C33CC82-F668-49CF-9723-0E9145740576}" srcOrd="0" destOrd="0" parTransId="{03EBE842-885A-431A-A964-ECB236732C88}" sibTransId="{5154825E-8363-4784-9900-A16822DD1A54}"/>
    <dgm:cxn modelId="{4AE6E057-B19C-4565-B508-855EEBBA484F}" type="presParOf" srcId="{3EE41765-58CE-42DC-A2AF-901FB0372B0A}" destId="{028DCC5E-2524-4924-A930-BB45AF56DF9E}" srcOrd="0" destOrd="0" presId="urn:microsoft.com/office/officeart/2005/8/layout/hList1"/>
    <dgm:cxn modelId="{64C2C30A-4CDA-4F96-B2F5-FA99D901FE8E}" type="presParOf" srcId="{028DCC5E-2524-4924-A930-BB45AF56DF9E}" destId="{1A79B249-16B4-48BF-9707-4A0D57E3A775}" srcOrd="0" destOrd="0" presId="urn:microsoft.com/office/officeart/2005/8/layout/hList1"/>
    <dgm:cxn modelId="{E76007B9-11FD-4BA9-A173-3DE7AE3D6D0E}" type="presParOf" srcId="{028DCC5E-2524-4924-A930-BB45AF56DF9E}" destId="{8A998BDF-C753-4943-B2ED-6BF7A40AFE04}" srcOrd="1" destOrd="0" presId="urn:microsoft.com/office/officeart/2005/8/layout/hList1"/>
    <dgm:cxn modelId="{552FB807-EEE0-43F9-B967-8B57E37434DE}" type="presParOf" srcId="{3EE41765-58CE-42DC-A2AF-901FB0372B0A}" destId="{A751427E-648A-4F80-BC56-F2B30F867585}" srcOrd="1" destOrd="0" presId="urn:microsoft.com/office/officeart/2005/8/layout/hList1"/>
    <dgm:cxn modelId="{AE7383BD-889B-4EEE-A032-CAA6A1A1BC85}" type="presParOf" srcId="{3EE41765-58CE-42DC-A2AF-901FB0372B0A}" destId="{72F4C398-518A-4B93-A57A-C8E7C97F403A}" srcOrd="2" destOrd="0" presId="urn:microsoft.com/office/officeart/2005/8/layout/hList1"/>
    <dgm:cxn modelId="{03D62CAB-B560-4C78-A73E-8DBF3961D10F}" type="presParOf" srcId="{72F4C398-518A-4B93-A57A-C8E7C97F403A}" destId="{5ED528FB-EBF9-4916-9680-420A07145A08}" srcOrd="0" destOrd="0" presId="urn:microsoft.com/office/officeart/2005/8/layout/hList1"/>
    <dgm:cxn modelId="{218BAC51-D93F-49C0-8514-8CB20B0F0A40}" type="presParOf" srcId="{72F4C398-518A-4B93-A57A-C8E7C97F403A}" destId="{53EF3710-FC25-46BE-81DC-1510D909A5CF}" srcOrd="1" destOrd="0" presId="urn:microsoft.com/office/officeart/2005/8/layout/hList1"/>
  </dgm:cxnLst>
  <dgm:bg/>
  <dgm:whole/>
  <dgm:extLst>
    <a:ext uri="{C62137D5-CB1D-491B-B009-E17868A290BF}"/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30304" y="13421680"/>
            <a:ext cx="27543443" cy="926115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23483-F4D3-4996-B45E-C5551C5CCE7F}" type="datetimeFigureOut">
              <a:rPr lang="zh-CN" altLang="en-US"/>
              <a:pPr>
                <a:defRPr/>
              </a:pPr>
              <a:t>2013-12-5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89C67-AAB3-4459-A2E7-A856BC2B9E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B2807-3C58-4556-9193-42E7C0005704}" type="datetimeFigureOut">
              <a:rPr lang="zh-CN" altLang="en-US"/>
              <a:pPr>
                <a:defRPr/>
              </a:pPr>
              <a:t>2013-12-5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6BE42-4FE3-4E97-86DD-281B65BFAC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254782" y="10901365"/>
            <a:ext cx="25833229" cy="23224902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43847" y="10901365"/>
            <a:ext cx="76970870" cy="23224902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2B763-3138-47AA-BB47-C739D0A69B65}" type="datetimeFigureOut">
              <a:rPr lang="zh-CN" altLang="en-US"/>
              <a:pPr>
                <a:defRPr/>
              </a:pPr>
              <a:t>2013-12-5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CE023-FCEC-4CFD-899B-0485F31BE4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48836-251A-47F6-8FC1-02C640E4D3F2}" type="datetimeFigureOut">
              <a:rPr lang="zh-CN" altLang="en-US"/>
              <a:pPr>
                <a:defRPr/>
              </a:pPr>
              <a:t>2013-12-5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17CE1-4916-4AEF-B82E-92362EEB33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2AC40-58CE-4666-B83B-C4107FAC72AE}" type="datetimeFigureOut">
              <a:rPr lang="zh-CN" altLang="en-US"/>
              <a:pPr>
                <a:defRPr/>
              </a:pPr>
              <a:t>2013-12-5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0D297-7298-4058-970E-43A045D083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43846" y="63507940"/>
            <a:ext cx="51402048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85960" y="63507940"/>
            <a:ext cx="51402051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0D9CD-43F9-4716-925F-52C9A1E6A235}" type="datetimeFigureOut">
              <a:rPr lang="zh-CN" altLang="en-US"/>
              <a:pPr>
                <a:defRPr/>
              </a:pPr>
              <a:t>2013-12-5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61E02-BB2F-485A-BEC5-56E5F17317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D94D3-714A-4976-9F11-07B1456409AD}" type="datetimeFigureOut">
              <a:rPr lang="zh-CN" altLang="en-US"/>
              <a:pPr>
                <a:defRPr/>
              </a:pPr>
              <a:t>2013-12-5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48D8C-3A04-44F8-95B6-6DC15C3166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30568-88AB-4988-8BBD-56747007B02D}" type="datetimeFigureOut">
              <a:rPr lang="zh-CN" altLang="en-US"/>
              <a:pPr>
                <a:defRPr/>
              </a:pPr>
              <a:t>2013-12-5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BA41B-1173-49D4-A5B0-193FB23EE0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0F407-05D0-44F3-84A2-402CD7EFB4E4}" type="datetimeFigureOut">
              <a:rPr lang="zh-CN" altLang="en-US"/>
              <a:pPr>
                <a:defRPr/>
              </a:pPr>
              <a:t>2013-12-5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8019B-4A6A-4DFE-9610-2F74D35BDA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F4C9D-FC08-441D-A0B6-0C3A4CF683D8}" type="datetimeFigureOut">
              <a:rPr lang="zh-CN" altLang="en-US"/>
              <a:pPr>
                <a:defRPr/>
              </a:pPr>
              <a:t>2013-12-5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83362-C3D3-4A2C-AD09-2D7D6DFDDC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</p:spPr>
        <p:txBody>
          <a:bodyPr rtlCol="0">
            <a:normAutofit/>
          </a:bodyPr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1DEE8-154C-421D-B63C-B21C578B7271}" type="datetimeFigureOut">
              <a:rPr lang="zh-CN" altLang="en-US"/>
              <a:pPr>
                <a:defRPr/>
              </a:pPr>
              <a:t>2013-12-5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57797-C453-4BFB-844B-686FBAC5BA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占位符 1"/>
          <p:cNvSpPr>
            <a:spLocks noGrp="1"/>
          </p:cNvSpPr>
          <p:nvPr>
            <p:ph type="title"/>
          </p:nvPr>
        </p:nvSpPr>
        <p:spPr bwMode="auto">
          <a:xfrm>
            <a:off x="1620838" y="1730375"/>
            <a:ext cx="29162375" cy="720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2054" tIns="216027" rIns="432054" bIns="21602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33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620838" y="10080625"/>
            <a:ext cx="29162375" cy="285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2054" tIns="216027" rIns="432054" bIns="2160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 defTabSz="4320540" fontAlgn="auto">
              <a:spcBef>
                <a:spcPts val="0"/>
              </a:spcBef>
              <a:spcAft>
                <a:spcPts val="0"/>
              </a:spcAft>
              <a:defRPr sz="57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5C5551-71C5-4396-BC09-4396FCF18B2C}" type="datetimeFigureOut">
              <a:rPr lang="zh-CN" altLang="en-US"/>
              <a:pPr>
                <a:defRPr/>
              </a:pPr>
              <a:t>2013-12-5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 defTabSz="4320540" fontAlgn="auto">
              <a:spcBef>
                <a:spcPts val="0"/>
              </a:spcBef>
              <a:spcAft>
                <a:spcPts val="0"/>
              </a:spcAft>
              <a:defRPr sz="57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 vert="horz" wrap="square" lIns="432054" tIns="216027" rIns="432054" bIns="216027" numCol="1" anchor="ctr" anchorCtr="0" compatLnSpc="1">
            <a:prstTxWarp prst="textNoShape">
              <a:avLst/>
            </a:prstTxWarp>
          </a:bodyPr>
          <a:lstStyle>
            <a:lvl1pPr algn="r">
              <a:defRPr sz="57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F3FBDF9-C55A-4687-B6AD-7924646C98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319588" rtl="0" fontAlgn="base">
        <a:spcBef>
          <a:spcPct val="0"/>
        </a:spcBef>
        <a:spcAft>
          <a:spcPct val="0"/>
        </a:spcAft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319588" rtl="0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319588" rtl="0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319588" rtl="0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319588" rtl="0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319588" rtl="0" eaLnBrk="1" fontAlgn="base" hangingPunct="1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319588" rtl="0" eaLnBrk="1" fontAlgn="base" hangingPunct="1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319588" rtl="0" eaLnBrk="1" fontAlgn="base" hangingPunct="1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319588" rtl="0" eaLnBrk="1" fontAlgn="base" hangingPunct="1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1619250" indent="-1619250" algn="l" defTabSz="4319588" rtl="0" fontAlgn="base">
        <a:spcBef>
          <a:spcPct val="20000"/>
        </a:spcBef>
        <a:spcAft>
          <a:spcPct val="0"/>
        </a:spcAft>
        <a:buFont typeface="Arial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963" indent="-1349375" algn="l" defTabSz="4319588" rtl="0" fontAlgn="base">
        <a:spcBef>
          <a:spcPct val="20000"/>
        </a:spcBef>
        <a:spcAft>
          <a:spcPct val="0"/>
        </a:spcAft>
        <a:buFont typeface="Arial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79500" algn="l" defTabSz="4319588" rtl="0" fontAlgn="base">
        <a:spcBef>
          <a:spcPct val="20000"/>
        </a:spcBef>
        <a:spcAft>
          <a:spcPct val="0"/>
        </a:spcAft>
        <a:buFont typeface="Arial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9675" indent="-1079500" algn="l" defTabSz="4319588" rtl="0" fontAlgn="base">
        <a:spcBef>
          <a:spcPct val="20000"/>
        </a:spcBef>
        <a:spcAft>
          <a:spcPct val="0"/>
        </a:spcAft>
        <a:buFont typeface="Arial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0263" indent="-1079500" algn="l" defTabSz="4319588" rtl="0" fontAlgn="base">
        <a:spcBef>
          <a:spcPct val="20000"/>
        </a:spcBef>
        <a:spcAft>
          <a:spcPct val="0"/>
        </a:spcAft>
        <a:buFont typeface="Arial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oleObject" Target="../embeddings/oleObject2.bin"/><Relationship Id="rId4" Type="http://schemas.openxmlformats.org/officeDocument/2006/relationships/diagramLayout" Target="../diagrams/layout1.xml"/><Relationship Id="rId9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占位符 6"/>
          <p:cNvSpPr txBox="1">
            <a:spLocks/>
          </p:cNvSpPr>
          <p:nvPr/>
        </p:nvSpPr>
        <p:spPr bwMode="auto">
          <a:xfrm>
            <a:off x="6337300" y="6757988"/>
            <a:ext cx="2436813" cy="2624137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432054" tIns="216027" rIns="432054" bIns="216027" anchor="b"/>
          <a:lstStyle>
            <a:lvl1pPr marL="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13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6027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2054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8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48081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64108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80135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96162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12189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28216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9" name="文本占位符 6"/>
          <p:cNvSpPr txBox="1">
            <a:spLocks/>
          </p:cNvSpPr>
          <p:nvPr/>
        </p:nvSpPr>
        <p:spPr bwMode="auto">
          <a:xfrm>
            <a:off x="8796338" y="7272338"/>
            <a:ext cx="2436812" cy="2189162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432054" tIns="216027" rIns="432054" bIns="216027" anchor="b"/>
          <a:lstStyle>
            <a:lvl1pPr marL="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13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6027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2054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8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48081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64108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80135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96162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12189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28216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8" name="文本占位符 6"/>
          <p:cNvSpPr txBox="1">
            <a:spLocks/>
          </p:cNvSpPr>
          <p:nvPr/>
        </p:nvSpPr>
        <p:spPr bwMode="auto">
          <a:xfrm>
            <a:off x="11233150" y="7858125"/>
            <a:ext cx="2436813" cy="2187575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432054" tIns="216027" rIns="432054" bIns="216027" anchor="b"/>
          <a:lstStyle>
            <a:lvl1pPr marL="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13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6027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2054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8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48081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64108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80135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96162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12189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28216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7" name="文本占位符 6"/>
          <p:cNvSpPr txBox="1">
            <a:spLocks/>
          </p:cNvSpPr>
          <p:nvPr/>
        </p:nvSpPr>
        <p:spPr bwMode="auto">
          <a:xfrm>
            <a:off x="13765213" y="32880300"/>
            <a:ext cx="2436812" cy="2187575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432054" tIns="216027" rIns="432054" bIns="216027" anchor="b"/>
          <a:lstStyle>
            <a:lvl1pPr marL="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13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6027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2054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8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48081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64108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80135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96162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12189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28216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6" name="文本占位符 6"/>
          <p:cNvSpPr txBox="1">
            <a:spLocks/>
          </p:cNvSpPr>
          <p:nvPr/>
        </p:nvSpPr>
        <p:spPr bwMode="auto">
          <a:xfrm>
            <a:off x="13681075" y="8424863"/>
            <a:ext cx="2438400" cy="2187575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432054" tIns="216027" rIns="432054" bIns="216027" anchor="b"/>
          <a:lstStyle>
            <a:lvl1pPr marL="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13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6027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2054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8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48081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64108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80135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96162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12189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28216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dirty="0"/>
          </a:p>
        </p:txBody>
      </p:sp>
      <p:graphicFrame>
        <p:nvGraphicFramePr>
          <p:cNvPr id="8" name="图示 7"/>
          <p:cNvGraphicFramePr/>
          <p:nvPr/>
        </p:nvGraphicFramePr>
        <p:xfrm>
          <a:off x="473548" y="23474908"/>
          <a:ext cx="15464071" cy="7660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圆角矩形 2"/>
          <p:cNvSpPr/>
          <p:nvPr/>
        </p:nvSpPr>
        <p:spPr>
          <a:xfrm>
            <a:off x="473075" y="215900"/>
            <a:ext cx="31067375" cy="475297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098" name="图片 16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8925" y="2663825"/>
            <a:ext cx="4564063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47700" y="-144463"/>
            <a:ext cx="30892750" cy="5268913"/>
          </a:xfrm>
        </p:spPr>
        <p:txBody>
          <a:bodyPr/>
          <a:lstStyle/>
          <a:p>
            <a:r>
              <a:rPr lang="en-US" altLang="zh-CN" sz="11000" b="1" smtClean="0">
                <a:latin typeface="Times New Roman" pitchFamily="18" charset="0"/>
                <a:cs typeface="Times New Roman" pitchFamily="18" charset="0"/>
              </a:rPr>
              <a:t>UNIFAC</a:t>
            </a:r>
            <a:r>
              <a:rPr lang="zh-CN" altLang="zh-CN" sz="11000" b="1" smtClean="0">
                <a:latin typeface="Times New Roman" pitchFamily="18" charset="0"/>
                <a:cs typeface="Times New Roman" pitchFamily="18" charset="0"/>
              </a:rPr>
              <a:t>模型预测含</a:t>
            </a:r>
            <a:r>
              <a:rPr lang="en-US" altLang="zh-CN" sz="11000" b="1" i="1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sz="11000" b="1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zh-CN" sz="11000" b="1" smtClean="0">
                <a:latin typeface="Times New Roman" pitchFamily="18" charset="0"/>
                <a:cs typeface="Times New Roman" pitchFamily="18" charset="0"/>
              </a:rPr>
              <a:t>蒎烯体系的气液平衡数据</a:t>
            </a:r>
            <a:r>
              <a:rPr lang="en-US" altLang="zh-CN" sz="12400" b="1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12400" b="1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7800" b="1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altLang="zh-CN" sz="7800" b="1" smtClean="0">
                <a:solidFill>
                  <a:srgbClr val="000000"/>
                </a:solidFill>
                <a:latin typeface="Arial" charset="0"/>
              </a:rPr>
            </a:br>
            <a:r>
              <a:rPr lang="zh-CN" altLang="en-US" sz="4000" b="1" i="1" smtClean="0">
                <a:solidFill>
                  <a:srgbClr val="000000"/>
                </a:solidFill>
                <a:latin typeface="Arial" charset="0"/>
              </a:rPr>
              <a:t>单位名称   </a:t>
            </a:r>
            <a:r>
              <a:rPr lang="zh-CN" altLang="zh-CN" sz="4000" smtClean="0">
                <a:latin typeface="Times New Roman" pitchFamily="18" charset="0"/>
                <a:cs typeface="Times New Roman" pitchFamily="18" charset="0"/>
              </a:rPr>
              <a:t>广西大学化学化工学院，广西南宁市　</a:t>
            </a:r>
            <a:r>
              <a:rPr lang="en-US" altLang="zh-CN" sz="4000" smtClean="0">
                <a:latin typeface="Times New Roman" pitchFamily="18" charset="0"/>
              </a:rPr>
              <a:t>530004</a:t>
            </a:r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473548" y="32331892"/>
            <a:ext cx="6159947" cy="518570"/>
          </a:xfrm>
          <a:effectLst>
            <a:glow>
              <a:schemeClr val="accent6">
                <a:alpha val="58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0"/>
          </a:effectLst>
          <a:extLst>
            <a:ext uri="{909E8E84-426E-40DD-AFC4-6F175D3DCCD1}"/>
            <a:ext uri="{91240B29-F687-4F45-9708-019B960494DF}"/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en-US" altLang="zh-CN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8800" dirty="0">
                <a:ln w="3175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基团划分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>
          <a:xfrm>
            <a:off x="16202025" y="5175250"/>
            <a:ext cx="15338425" cy="2170113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  <p:sp>
        <p:nvSpPr>
          <p:cNvPr id="9" name="文本占位符 6"/>
          <p:cNvSpPr txBox="1">
            <a:spLocks/>
          </p:cNvSpPr>
          <p:nvPr/>
        </p:nvSpPr>
        <p:spPr bwMode="auto">
          <a:xfrm>
            <a:off x="664954" y="8641260"/>
            <a:ext cx="3367719" cy="351332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432054" tIns="216027" rIns="432054" bIns="216027" anchor="b"/>
          <a:lstStyle>
            <a:lvl1pPr marL="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13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6027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2054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8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48081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64108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80135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96162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12189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28216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8800" dirty="0" smtClean="0">
                <a:ln w="3175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介绍</a:t>
            </a:r>
            <a:endParaRPr lang="zh-CN" altLang="en-US" sz="8800" dirty="0">
              <a:ln w="3175">
                <a:solidFill>
                  <a:schemeClr val="accent6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quarter" idx="4"/>
          </p:nvPr>
        </p:nvGraphicFramePr>
        <p:xfrm>
          <a:off x="18722975" y="9975850"/>
          <a:ext cx="6788150" cy="13049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82635"/>
                <a:gridCol w="405168"/>
              </a:tblGrid>
              <a:tr h="13050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>
            <a:off x="16456025" y="5484813"/>
            <a:ext cx="15435263" cy="37184012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47700" y="9240838"/>
            <a:ext cx="15289213" cy="15170150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zh-CN" sz="40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endParaRPr lang="zh-CN" altLang="en-US" sz="48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87" name="Object 63"/>
          <p:cNvGraphicFramePr>
            <a:graphicFrameLocks noChangeAspect="1"/>
          </p:cNvGraphicFramePr>
          <p:nvPr/>
        </p:nvGraphicFramePr>
        <p:xfrm>
          <a:off x="1439863" y="26514425"/>
          <a:ext cx="5194300" cy="4449763"/>
        </p:xfrm>
        <a:graphic>
          <a:graphicData uri="http://schemas.openxmlformats.org/presentationml/2006/ole">
            <p:oleObj spid="_x0000_s1087" name="Chem3D XML" r:id="rId9" imgW="4872960" imgH="4185000" progId="">
              <p:embed/>
            </p:oleObj>
          </a:graphicData>
        </a:graphic>
      </p:graphicFrame>
      <p:graphicFrame>
        <p:nvGraphicFramePr>
          <p:cNvPr id="1088" name="Object 64"/>
          <p:cNvGraphicFramePr>
            <a:graphicFrameLocks noChangeAspect="1"/>
          </p:cNvGraphicFramePr>
          <p:nvPr/>
        </p:nvGraphicFramePr>
        <p:xfrm>
          <a:off x="9369425" y="26441400"/>
          <a:ext cx="5313363" cy="4665663"/>
        </p:xfrm>
        <a:graphic>
          <a:graphicData uri="http://schemas.openxmlformats.org/presentationml/2006/ole">
            <p:oleObj spid="_x0000_s1088" name="Chem3D XML" r:id="rId10" imgW="6040440" imgH="5316840" progId="">
              <p:embed/>
            </p:oleObj>
          </a:graphicData>
        </a:graphic>
      </p:graphicFrame>
      <p:sp>
        <p:nvSpPr>
          <p:cNvPr id="25" name="文本占位符 4"/>
          <p:cNvSpPr txBox="1">
            <a:spLocks/>
          </p:cNvSpPr>
          <p:nvPr/>
        </p:nvSpPr>
        <p:spPr bwMode="auto">
          <a:xfrm>
            <a:off x="16489363" y="6640513"/>
            <a:ext cx="5483225" cy="344487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432054" tIns="216027" rIns="432054" bIns="216027" anchor="b"/>
          <a:lstStyle>
            <a:lvl1pPr marL="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13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6027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2054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8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48081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64108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80135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96162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12189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28216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 sz="7200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defRPr/>
            </a:pPr>
            <a:endParaRPr lang="en-US" altLang="zh-CN" sz="7200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defRPr/>
            </a:pPr>
            <a:endParaRPr lang="en-US" altLang="zh-CN" sz="7200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defRPr/>
            </a:pPr>
            <a:endParaRPr lang="en-US" altLang="zh-CN" sz="7200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defRPr/>
            </a:pPr>
            <a:endParaRPr lang="en-US" altLang="zh-CN" sz="7200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defRPr/>
            </a:pPr>
            <a:r>
              <a:rPr lang="zh-CN" altLang="en-US" sz="7200" b="0" dirty="0">
                <a:ln w="0">
                  <a:noFill/>
                </a:ln>
                <a:solidFill>
                  <a:schemeClr val="tx1"/>
                </a:solidFill>
              </a:rPr>
              <a:t>参数拟合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6552863" y="11306175"/>
            <a:ext cx="15357475" cy="2119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endParaRPr lang="zh-CN" altLang="zh-CN" sz="4800">
              <a:latin typeface="Times New Roman" pitchFamily="18" charset="0"/>
              <a:cs typeface="Times New Roman" pitchFamily="18" charset="0"/>
            </a:endParaRPr>
          </a:p>
          <a:p>
            <a:endParaRPr lang="zh-CN" altLang="en-US"/>
          </a:p>
        </p:txBody>
      </p:sp>
      <p:sp>
        <p:nvSpPr>
          <p:cNvPr id="31" name="文本占位符 4"/>
          <p:cNvSpPr txBox="1">
            <a:spLocks/>
          </p:cNvSpPr>
          <p:nvPr/>
        </p:nvSpPr>
        <p:spPr bwMode="auto">
          <a:xfrm>
            <a:off x="16489363" y="14114463"/>
            <a:ext cx="10225087" cy="368300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432054" tIns="216027" rIns="432054" bIns="216027" anchor="b"/>
          <a:lstStyle>
            <a:lvl1pPr marL="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13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6027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2054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8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48081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64108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80135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96162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12189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28216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 sz="7200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defRPr/>
            </a:pPr>
            <a:endParaRPr lang="en-US" altLang="zh-CN" sz="7200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defRPr/>
            </a:pPr>
            <a:endParaRPr lang="en-US" altLang="zh-CN" sz="7200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defRPr/>
            </a:pPr>
            <a:endParaRPr lang="en-US" altLang="zh-CN" sz="7200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defRPr/>
            </a:pPr>
            <a:endParaRPr lang="en-US" altLang="zh-CN" sz="7200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defRPr/>
            </a:pPr>
            <a:r>
              <a:rPr lang="zh-CN" altLang="en-US" sz="7200" b="0" dirty="0">
                <a:ln w="0">
                  <a:noFill/>
                </a:ln>
                <a:solidFill>
                  <a:schemeClr val="tx1"/>
                </a:solidFill>
              </a:rPr>
              <a:t>气液平衡数据预测</a:t>
            </a:r>
          </a:p>
        </p:txBody>
      </p:sp>
      <p:sp>
        <p:nvSpPr>
          <p:cNvPr id="32" name="文本占位符 4"/>
          <p:cNvSpPr txBox="1">
            <a:spLocks/>
          </p:cNvSpPr>
          <p:nvPr/>
        </p:nvSpPr>
        <p:spPr bwMode="auto">
          <a:xfrm>
            <a:off x="16443325" y="14482763"/>
            <a:ext cx="9623425" cy="309562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432054" tIns="216027" rIns="432054" bIns="216027" anchor="b"/>
          <a:lstStyle>
            <a:lvl1pPr marL="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13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6027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2054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8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48081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64108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80135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96162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12189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28216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defRPr/>
            </a:pPr>
            <a:endParaRPr lang="en-US" altLang="zh-CN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defRPr/>
            </a:pPr>
            <a:endParaRPr lang="en-US" altLang="zh-CN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defRPr/>
            </a:pPr>
            <a:endParaRPr lang="en-US" altLang="zh-CN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defRPr/>
            </a:pPr>
            <a:endParaRPr lang="en-US" altLang="zh-CN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文本占位符 4"/>
          <p:cNvSpPr txBox="1">
            <a:spLocks/>
          </p:cNvSpPr>
          <p:nvPr/>
        </p:nvSpPr>
        <p:spPr bwMode="auto">
          <a:xfrm>
            <a:off x="16476663" y="6985000"/>
            <a:ext cx="4981575" cy="3079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432054" tIns="216027" rIns="432054" bIns="216027" anchor="b"/>
          <a:lstStyle>
            <a:lvl1pPr marL="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13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6027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2054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8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48081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64108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80135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96162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12189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28216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defRPr/>
            </a:pPr>
            <a:endParaRPr lang="en-US" altLang="zh-CN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defRPr/>
            </a:pPr>
            <a:endParaRPr lang="en-US" altLang="zh-CN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defRPr/>
            </a:pPr>
            <a:endParaRPr lang="en-US" altLang="zh-CN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defRPr/>
            </a:pPr>
            <a:endParaRPr lang="en-US" altLang="zh-CN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文本占位符 4"/>
          <p:cNvSpPr txBox="1">
            <a:spLocks/>
          </p:cNvSpPr>
          <p:nvPr/>
        </p:nvSpPr>
        <p:spPr bwMode="auto">
          <a:xfrm>
            <a:off x="16489363" y="29667200"/>
            <a:ext cx="5454650" cy="298450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432054" tIns="216027" rIns="432054" bIns="216027" anchor="b"/>
          <a:lstStyle>
            <a:lvl1pPr marL="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13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6027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2054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8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48081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64108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80135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96162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12189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28216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 sz="7200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defRPr/>
            </a:pPr>
            <a:endParaRPr lang="en-US" altLang="zh-CN" sz="7200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defRPr/>
            </a:pPr>
            <a:endParaRPr lang="en-US" altLang="zh-CN" sz="7200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defRPr/>
            </a:pPr>
            <a:endParaRPr lang="en-US" altLang="zh-CN" sz="7200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defRPr/>
            </a:pPr>
            <a:endParaRPr lang="en-US" altLang="zh-CN" sz="7200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defRPr/>
            </a:pPr>
            <a:r>
              <a:rPr lang="zh-CN" altLang="en-US" sz="7200" b="0" dirty="0" smtClean="0">
                <a:ln w="0">
                  <a:noFill/>
                </a:ln>
                <a:solidFill>
                  <a:schemeClr val="tx1"/>
                </a:solidFill>
              </a:rPr>
              <a:t>结果讨论</a:t>
            </a:r>
            <a:endParaRPr lang="zh-CN" altLang="en-US" sz="7200" b="0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6" name="文本占位符 4"/>
          <p:cNvSpPr txBox="1">
            <a:spLocks/>
          </p:cNvSpPr>
          <p:nvPr/>
        </p:nvSpPr>
        <p:spPr bwMode="auto">
          <a:xfrm>
            <a:off x="16470313" y="29965650"/>
            <a:ext cx="4987925" cy="3079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432054" tIns="216027" rIns="432054" bIns="216027" anchor="b"/>
          <a:lstStyle>
            <a:lvl1pPr marL="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13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6027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2054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8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48081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64108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80135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96162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12189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28216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defRPr/>
            </a:pPr>
            <a:endParaRPr lang="en-US" altLang="zh-CN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defRPr/>
            </a:pPr>
            <a:endParaRPr lang="en-US" altLang="zh-CN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defRPr/>
            </a:pPr>
            <a:endParaRPr lang="en-US" altLang="zh-CN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defRPr/>
            </a:pPr>
            <a:endParaRPr lang="en-US" altLang="zh-CN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文本占位符 4"/>
          <p:cNvSpPr txBox="1">
            <a:spLocks/>
          </p:cNvSpPr>
          <p:nvPr/>
        </p:nvSpPr>
        <p:spPr bwMode="auto">
          <a:xfrm>
            <a:off x="16489363" y="38092063"/>
            <a:ext cx="5454650" cy="298450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432054" tIns="216027" rIns="432054" bIns="216027" anchor="b"/>
          <a:lstStyle>
            <a:lvl1pPr marL="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13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6027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2054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8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48081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64108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80135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96162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12189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28216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defRPr/>
            </a:pPr>
            <a:endParaRPr lang="en-US" altLang="zh-CN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defRPr/>
            </a:pPr>
            <a:endParaRPr lang="en-US" altLang="zh-CN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defRPr/>
            </a:pPr>
            <a:endParaRPr lang="en-US" altLang="zh-CN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defRPr/>
            </a:pPr>
            <a:endParaRPr lang="en-US" altLang="zh-CN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defRPr/>
            </a:pPr>
            <a:r>
              <a:rPr lang="zh-CN" altLang="en-US" sz="7200" b="0" dirty="0" smtClean="0">
                <a:ln w="0">
                  <a:noFill/>
                </a:ln>
                <a:solidFill>
                  <a:schemeClr val="tx1"/>
                </a:solidFill>
              </a:rPr>
              <a:t>相关介绍</a:t>
            </a:r>
            <a:endParaRPr lang="zh-CN" altLang="en-US" sz="7200" b="0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9" name="文本占位符 4"/>
          <p:cNvSpPr txBox="1">
            <a:spLocks/>
          </p:cNvSpPr>
          <p:nvPr/>
        </p:nvSpPr>
        <p:spPr bwMode="auto">
          <a:xfrm>
            <a:off x="16489363" y="38390513"/>
            <a:ext cx="4989512" cy="307975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432054" tIns="216027" rIns="432054" bIns="216027" anchor="b"/>
          <a:lstStyle>
            <a:lvl1pPr marL="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13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6027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2054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85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48081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641080" indent="0" algn="l" defTabSz="4319588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80135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96162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12189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282160" indent="0" algn="l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7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defRPr/>
            </a:pPr>
            <a:endParaRPr lang="en-US" altLang="zh-CN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defRPr/>
            </a:pPr>
            <a:endParaRPr lang="en-US" altLang="zh-CN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defRPr/>
            </a:pPr>
            <a:endParaRPr lang="en-US" altLang="zh-CN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defRPr/>
            </a:pPr>
            <a:endParaRPr lang="en-US" altLang="zh-CN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72" name="文本框 40"/>
          <p:cNvSpPr txBox="1">
            <a:spLocks noChangeArrowheads="1"/>
          </p:cNvSpPr>
          <p:nvPr/>
        </p:nvSpPr>
        <p:spPr bwMode="auto">
          <a:xfrm>
            <a:off x="16552863" y="38698488"/>
            <a:ext cx="15346362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/>
              <a:t>1 Reich Ricardo, Sanhueza Vilma. Vapor-liquid equilibria for </a:t>
            </a:r>
            <a:r>
              <a:rPr lang="en-US" altLang="zh-CN" sz="3600" i="1"/>
              <a:t>α</a:t>
            </a:r>
            <a:r>
              <a:rPr lang="en-US" altLang="zh-CN" sz="3600"/>
              <a:t>-pinene and β-pinene and for these pinenes with heptane, cyclohexane, 1-octene and cyclohexene [J]. Fluid Phase Equilib., 1992, 77: 313-25.</a:t>
            </a:r>
            <a:endParaRPr lang="zh-CN" altLang="zh-CN" sz="3600"/>
          </a:p>
          <a:p>
            <a:r>
              <a:rPr lang="en-US" altLang="zh-CN" sz="3600"/>
              <a:t>2 </a:t>
            </a:r>
            <a:r>
              <a:rPr lang="zh-CN" altLang="zh-CN" sz="3600"/>
              <a:t>童张法</a:t>
            </a:r>
            <a:r>
              <a:rPr lang="en-US" altLang="zh-CN" sz="3600"/>
              <a:t>, </a:t>
            </a:r>
            <a:r>
              <a:rPr lang="zh-CN" altLang="zh-CN" sz="3600"/>
              <a:t>王坤</a:t>
            </a:r>
            <a:r>
              <a:rPr lang="en-US" altLang="zh-CN" sz="3600"/>
              <a:t>, </a:t>
            </a:r>
            <a:r>
              <a:rPr lang="zh-CN" altLang="zh-CN" sz="3600"/>
              <a:t>孙丽霞</a:t>
            </a:r>
            <a:r>
              <a:rPr lang="en-US" altLang="zh-CN" sz="3600"/>
              <a:t>, </a:t>
            </a:r>
            <a:r>
              <a:rPr lang="zh-CN" altLang="zh-CN" sz="3600"/>
              <a:t>等</a:t>
            </a:r>
            <a:r>
              <a:rPr lang="en-US" altLang="zh-CN" sz="3600"/>
              <a:t>. </a:t>
            </a:r>
            <a:r>
              <a:rPr lang="en-US" altLang="zh-CN" sz="3600" i="1"/>
              <a:t>α</a:t>
            </a:r>
            <a:r>
              <a:rPr lang="en-US" altLang="zh-CN" sz="3600"/>
              <a:t>-</a:t>
            </a:r>
            <a:r>
              <a:rPr lang="zh-CN" altLang="zh-CN" sz="3600"/>
              <a:t>蒎烯</a:t>
            </a:r>
            <a:r>
              <a:rPr lang="en-US" altLang="zh-CN" sz="3600"/>
              <a:t>+</a:t>
            </a:r>
            <a:r>
              <a:rPr lang="zh-CN" altLang="zh-CN" sz="3600"/>
              <a:t>对伞花烃和</a:t>
            </a:r>
            <a:r>
              <a:rPr lang="en-US" altLang="zh-CN" sz="3600"/>
              <a:t>β-</a:t>
            </a:r>
            <a:r>
              <a:rPr lang="zh-CN" altLang="zh-CN" sz="3600"/>
              <a:t>蒎烯</a:t>
            </a:r>
            <a:r>
              <a:rPr lang="en-US" altLang="zh-CN" sz="3600"/>
              <a:t>+</a:t>
            </a:r>
            <a:r>
              <a:rPr lang="zh-CN" altLang="zh-CN" sz="3600"/>
              <a:t>对伞花烃体系减压汽液平衡数据的测定与关联</a:t>
            </a:r>
            <a:r>
              <a:rPr lang="en-US" altLang="zh-CN" sz="3600"/>
              <a:t> [J]. </a:t>
            </a:r>
            <a:r>
              <a:rPr lang="zh-CN" altLang="zh-CN" sz="3600"/>
              <a:t>高校化学工程学报</a:t>
            </a:r>
            <a:r>
              <a:rPr lang="en-US" altLang="zh-CN" sz="3600"/>
              <a:t>, 2011, (05): 734-739.</a:t>
            </a:r>
            <a:endParaRPr lang="zh-CN" altLang="zh-CN" sz="3600"/>
          </a:p>
          <a:p>
            <a:r>
              <a:rPr lang="en-US" altLang="zh-CN" sz="3600"/>
              <a:t>3 </a:t>
            </a:r>
            <a:r>
              <a:rPr lang="zh-CN" altLang="zh-CN" sz="3600"/>
              <a:t>徐晓琴</a:t>
            </a:r>
            <a:r>
              <a:rPr lang="en-US" altLang="zh-CN" sz="3600"/>
              <a:t>. </a:t>
            </a:r>
            <a:r>
              <a:rPr lang="en-US" altLang="zh-CN" sz="3600" i="1"/>
              <a:t>α</a:t>
            </a:r>
            <a:r>
              <a:rPr lang="en-US" altLang="zh-CN" sz="3600"/>
              <a:t>-</a:t>
            </a:r>
            <a:r>
              <a:rPr lang="zh-CN" altLang="zh-CN" sz="3600"/>
              <a:t>蒎烯</a:t>
            </a:r>
            <a:r>
              <a:rPr lang="en-US" altLang="zh-CN" sz="3600"/>
              <a:t>+β-</a:t>
            </a:r>
            <a:r>
              <a:rPr lang="zh-CN" altLang="zh-CN" sz="3600"/>
              <a:t>蒎烯</a:t>
            </a:r>
            <a:r>
              <a:rPr lang="en-US" altLang="zh-CN" sz="3600"/>
              <a:t>+</a:t>
            </a:r>
            <a:r>
              <a:rPr lang="zh-CN" altLang="zh-CN" sz="3600"/>
              <a:t>对伞花烃常压汽液平衡测定与关联</a:t>
            </a:r>
            <a:r>
              <a:rPr lang="en-US" altLang="zh-CN" sz="3600"/>
              <a:t> [D]. 2007.</a:t>
            </a:r>
            <a:endParaRPr lang="zh-CN" altLang="zh-CN" sz="3600"/>
          </a:p>
          <a:p>
            <a:endParaRPr lang="zh-CN" altLang="en-US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postermodel1</Template>
  <TotalTime>672</TotalTime>
  <Words>166</Words>
  <Application>Microsoft Office PowerPoint</Application>
  <PresentationFormat>自定义</PresentationFormat>
  <Paragraphs>42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演示文稿设计模板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宋体</vt:lpstr>
      <vt:lpstr>Calibri</vt:lpstr>
      <vt:lpstr>Times New Roman</vt:lpstr>
      <vt:lpstr>Office 主题</vt:lpstr>
      <vt:lpstr>Chem3D XML</vt:lpstr>
      <vt:lpstr>UNIFAC模型预测含α-蒎烯体系的气液平衡数据  单位名称   广西大学化学化工学院，广西南宁市　530004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冯琦</dc:creator>
  <cp:lastModifiedBy>微软用户</cp:lastModifiedBy>
  <cp:revision>35</cp:revision>
  <cp:lastPrinted>2013-09-16T09:28:49Z</cp:lastPrinted>
  <dcterms:created xsi:type="dcterms:W3CDTF">2013-09-13T01:33:44Z</dcterms:created>
  <dcterms:modified xsi:type="dcterms:W3CDTF">2013-12-05T08:41:28Z</dcterms:modified>
</cp:coreProperties>
</file>