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5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1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0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31F97-E2AF-491E-B751-B400E9618E7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2BB0-A1BC-4959-868A-AB9CB72D6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4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SPIROC2b</a:t>
            </a:r>
            <a:r>
              <a:rPr lang="zh-CN" altLang="en-US" dirty="0" smtClean="0"/>
              <a:t>测试进展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赵申森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60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SiPM</a:t>
            </a:r>
            <a:r>
              <a:rPr lang="zh-CN" altLang="en-US" dirty="0" smtClean="0"/>
              <a:t>暗噪声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32" y="880215"/>
            <a:ext cx="3616361" cy="2790525"/>
          </a:xfrm>
        </p:spPr>
      </p:pic>
      <p:sp>
        <p:nvSpPr>
          <p:cNvPr id="5" name="文本框 4"/>
          <p:cNvSpPr txBox="1"/>
          <p:nvPr/>
        </p:nvSpPr>
        <p:spPr>
          <a:xfrm>
            <a:off x="697017" y="1922803"/>
            <a:ext cx="28071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蓝色为高阈值采集的数据</a:t>
            </a:r>
            <a:endParaRPr lang="en-US" altLang="zh-CN" dirty="0" smtClean="0"/>
          </a:p>
          <a:p>
            <a:r>
              <a:rPr lang="zh-CN" altLang="en-US" dirty="0"/>
              <a:t>峰</a:t>
            </a:r>
            <a:r>
              <a:rPr lang="zh-CN" altLang="en-US" dirty="0" smtClean="0"/>
              <a:t>间距约为：</a:t>
            </a:r>
            <a:r>
              <a:rPr lang="en-US" altLang="zh-CN" dirty="0" smtClean="0"/>
              <a:t>85</a:t>
            </a:r>
          </a:p>
          <a:p>
            <a:r>
              <a:rPr lang="zh-CN" altLang="en-US" dirty="0" smtClean="0"/>
              <a:t>根据刻度结果约为：</a:t>
            </a:r>
            <a:r>
              <a:rPr lang="en-US" altLang="zh-CN" dirty="0" smtClean="0"/>
              <a:t>238fC</a:t>
            </a:r>
          </a:p>
          <a:p>
            <a:endParaRPr lang="en-US" altLang="zh-CN" dirty="0"/>
          </a:p>
          <a:p>
            <a:r>
              <a:rPr lang="en-US" altLang="zh-CN" dirty="0" smtClean="0"/>
              <a:t>SiPM</a:t>
            </a:r>
            <a:r>
              <a:rPr lang="zh-CN" altLang="en-US" dirty="0" smtClean="0"/>
              <a:t>型号：</a:t>
            </a:r>
            <a:endParaRPr lang="en-US" altLang="zh-CN" dirty="0" smtClean="0"/>
          </a:p>
          <a:p>
            <a:r>
              <a:rPr lang="pt-BR" altLang="zh-CN" dirty="0"/>
              <a:t>S12572-025P</a:t>
            </a:r>
            <a:r>
              <a:rPr lang="pt-BR" altLang="zh-CN" dirty="0" smtClean="0"/>
              <a:t>,</a:t>
            </a:r>
          </a:p>
          <a:p>
            <a:r>
              <a:rPr lang="pt-BR" altLang="zh-CN" dirty="0" smtClean="0"/>
              <a:t>SerialNo:13389</a:t>
            </a:r>
            <a:r>
              <a:rPr lang="pt-BR" altLang="zh-CN" dirty="0"/>
              <a:t>, </a:t>
            </a:r>
            <a:endParaRPr lang="pt-BR" altLang="zh-CN" dirty="0" smtClean="0"/>
          </a:p>
          <a:p>
            <a:r>
              <a:rPr lang="pt-BR" altLang="zh-CN" dirty="0" smtClean="0"/>
              <a:t>Vop </a:t>
            </a:r>
            <a:r>
              <a:rPr lang="pt-BR" altLang="zh-CN" dirty="0"/>
              <a:t>= 68.88V</a:t>
            </a:r>
            <a:r>
              <a:rPr lang="pt-BR" altLang="zh-CN" dirty="0" smtClean="0"/>
              <a:t>,</a:t>
            </a:r>
          </a:p>
          <a:p>
            <a:r>
              <a:rPr lang="pt-BR" altLang="zh-CN" dirty="0" smtClean="0"/>
              <a:t>M:5.17E</a:t>
            </a:r>
            <a:r>
              <a:rPr lang="pt-BR" altLang="zh-CN" dirty="0"/>
              <a:t>+-5</a:t>
            </a:r>
            <a:r>
              <a:rPr lang="pt-BR" altLang="zh-CN" dirty="0" smtClean="0"/>
              <a:t>,</a:t>
            </a:r>
          </a:p>
          <a:p>
            <a:r>
              <a:rPr lang="pt-BR" altLang="zh-CN" dirty="0" smtClean="0"/>
              <a:t>Dark:0.68M </a:t>
            </a:r>
            <a:r>
              <a:rPr lang="pt-BR" altLang="zh-CN" dirty="0"/>
              <a:t>@25°C </a:t>
            </a:r>
            <a:endParaRPr lang="pt-BR" altLang="zh-CN" dirty="0" smtClean="0"/>
          </a:p>
          <a:p>
            <a:endParaRPr lang="pt-BR" altLang="zh-CN" dirty="0"/>
          </a:p>
          <a:p>
            <a:r>
              <a:rPr lang="zh-CN" altLang="en-US" dirty="0" smtClean="0"/>
              <a:t>实际高压</a:t>
            </a:r>
            <a:r>
              <a:rPr lang="en-US" altLang="zh-CN" smtClean="0"/>
              <a:t>69V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31" y="3734511"/>
            <a:ext cx="3622137" cy="29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上次汇报回顾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1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Delay</a:t>
            </a:r>
            <a:r>
              <a:rPr lang="zh-CN" altLang="en-US" dirty="0" smtClean="0"/>
              <a:t>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165683" cy="4351338"/>
          </a:xfrm>
        </p:spPr>
        <p:txBody>
          <a:bodyPr/>
          <a:lstStyle/>
          <a:p>
            <a:r>
              <a:rPr lang="en-US" altLang="zh-CN" dirty="0" smtClean="0"/>
              <a:t>Delay</a:t>
            </a:r>
            <a:r>
              <a:rPr lang="zh-CN" altLang="en-US" dirty="0" smtClean="0"/>
              <a:t>由</a:t>
            </a:r>
            <a:r>
              <a:rPr lang="en-US" altLang="zh-CN" dirty="0" smtClean="0"/>
              <a:t>000011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111111</a:t>
            </a:r>
          </a:p>
          <a:p>
            <a:endParaRPr lang="en-US" altLang="zh-CN" dirty="0"/>
          </a:p>
          <a:p>
            <a:r>
              <a:rPr lang="en-US" altLang="zh-CN" dirty="0" smtClean="0"/>
              <a:t>Stephane</a:t>
            </a:r>
            <a:r>
              <a:rPr lang="zh-CN" altLang="en-US" dirty="0" smtClean="0"/>
              <a:t>回复</a:t>
            </a:r>
            <a:r>
              <a:rPr lang="en-US" altLang="zh-CN" dirty="0" smtClean="0"/>
              <a:t>2ns/LSB,</a:t>
            </a:r>
            <a:r>
              <a:rPr lang="zh-CN" altLang="en-US" dirty="0" smtClean="0"/>
              <a:t>但是有近几十</a:t>
            </a:r>
            <a:r>
              <a:rPr lang="en-US" altLang="zh-CN" dirty="0" smtClean="0"/>
              <a:t>ns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offset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72" y="675117"/>
            <a:ext cx="3161198" cy="2447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63" y="3432861"/>
            <a:ext cx="4324172" cy="32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8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光电子峰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2917855" cy="4351338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50 ohm+100nf</a:t>
            </a:r>
            <a:r>
              <a:rPr lang="zh-CN" altLang="en-US" sz="1800" dirty="0" smtClean="0"/>
              <a:t>电容负载改为</a:t>
            </a:r>
            <a:r>
              <a:rPr lang="en-US" altLang="zh-CN" sz="1800" dirty="0" smtClean="0"/>
              <a:t>1k ohm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disable input-DAC</a:t>
            </a:r>
          </a:p>
          <a:p>
            <a:r>
              <a:rPr lang="zh-CN" altLang="en-US" sz="1800" dirty="0" smtClean="0"/>
              <a:t>将</a:t>
            </a:r>
            <a:r>
              <a:rPr lang="en-US" altLang="zh-CN" sz="1800" dirty="0" smtClean="0"/>
              <a:t>delay</a:t>
            </a:r>
            <a:r>
              <a:rPr lang="zh-CN" altLang="en-US" sz="1800" dirty="0" smtClean="0"/>
              <a:t>设置到峰值附近</a:t>
            </a:r>
            <a:endParaRPr lang="en-US" altLang="zh-CN" sz="1800" dirty="0" smtClean="0"/>
          </a:p>
          <a:p>
            <a:r>
              <a:rPr lang="zh-CN" altLang="en-US" sz="1800" dirty="0" smtClean="0"/>
              <a:t>阈值调整至靠近基线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峰间距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道址，半高宽约</a:t>
            </a:r>
            <a:r>
              <a:rPr lang="en-US" altLang="zh-CN" sz="1800" dirty="0" smtClean="0"/>
              <a:t>40</a:t>
            </a:r>
            <a:r>
              <a:rPr lang="zh-CN" altLang="en-US" sz="1800" dirty="0" smtClean="0"/>
              <a:t>道址。采用</a:t>
            </a:r>
            <a:r>
              <a:rPr lang="en-US" altLang="zh-CN" sz="1800" dirty="0" smtClean="0"/>
              <a:t>mppc</a:t>
            </a:r>
            <a:r>
              <a:rPr lang="zh-CN" altLang="en-US" sz="1800" dirty="0" smtClean="0"/>
              <a:t>的单光电子电荷量约为</a:t>
            </a:r>
            <a:r>
              <a:rPr lang="en-US" altLang="zh-CN" sz="1800" dirty="0" smtClean="0"/>
              <a:t>80fC</a:t>
            </a:r>
            <a:r>
              <a:rPr lang="zh-CN" altLang="en-US" sz="1800" dirty="0" smtClean="0"/>
              <a:t>，故等效噪声约为</a:t>
            </a:r>
            <a:r>
              <a:rPr lang="en-US" altLang="zh-CN" sz="1800" dirty="0" smtClean="0"/>
              <a:t>40fC</a:t>
            </a:r>
          </a:p>
          <a:p>
            <a:endParaRPr lang="en-US" altLang="zh-CN" sz="1800" dirty="0"/>
          </a:p>
          <a:p>
            <a:r>
              <a:rPr lang="zh-CN" altLang="en-US" sz="1800" dirty="0" smtClean="0"/>
              <a:t>动态范围不足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68" y="3500906"/>
            <a:ext cx="4072682" cy="31501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19" y="777668"/>
            <a:ext cx="3025211" cy="22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7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Delay</a:t>
            </a:r>
            <a:r>
              <a:rPr lang="zh-CN" altLang="en-US" dirty="0" smtClean="0"/>
              <a:t>的进一步测试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</a:t>
            </a:r>
            <a:r>
              <a:rPr lang="zh-CN" altLang="en-US" dirty="0" smtClean="0"/>
              <a:t>触发模式，扫描触发信号的延迟时间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96" y="2510053"/>
            <a:ext cx="2717562" cy="20381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94" y="2510053"/>
            <a:ext cx="2713823" cy="2035368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954299" y="3252594"/>
            <a:ext cx="1110953" cy="550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Delay</a:t>
            </a:r>
            <a:r>
              <a:rPr lang="zh-CN" altLang="en-US" dirty="0" smtClean="0"/>
              <a:t>的进一步测试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4" y="1690688"/>
            <a:ext cx="4746655" cy="2285807"/>
          </a:xfrm>
        </p:spPr>
      </p:pic>
      <p:sp>
        <p:nvSpPr>
          <p:cNvPr id="5" name="文本框 4"/>
          <p:cNvSpPr txBox="1"/>
          <p:nvPr/>
        </p:nvSpPr>
        <p:spPr>
          <a:xfrm>
            <a:off x="316195" y="2187261"/>
            <a:ext cx="35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内部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设定值为</a:t>
            </a:r>
            <a:r>
              <a:rPr lang="en-US" altLang="zh-CN" dirty="0" smtClean="0"/>
              <a:t>011111</a:t>
            </a:r>
          </a:p>
          <a:p>
            <a:r>
              <a:rPr lang="zh-CN" altLang="en-US" dirty="0" smtClean="0"/>
              <a:t>在外部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68.38ns</a:t>
            </a:r>
            <a:r>
              <a:rPr lang="zh-CN" altLang="en-US" dirty="0" smtClean="0"/>
              <a:t>时达到峰值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4" y="4080194"/>
            <a:ext cx="4746655" cy="2359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6195" y="4937018"/>
            <a:ext cx="35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内部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设定值为</a:t>
            </a:r>
            <a:r>
              <a:rPr lang="en-US" altLang="zh-CN" dirty="0" smtClean="0"/>
              <a:t>001111</a:t>
            </a:r>
          </a:p>
          <a:p>
            <a:r>
              <a:rPr lang="zh-CN" altLang="en-US" dirty="0" smtClean="0"/>
              <a:t>在外部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101.5ns</a:t>
            </a:r>
            <a:r>
              <a:rPr lang="zh-CN" altLang="en-US" dirty="0" smtClean="0"/>
              <a:t>时达到峰值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8564" y="3674692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结论：</a:t>
            </a:r>
            <a:r>
              <a:rPr lang="en-US" altLang="zh-CN" dirty="0" smtClean="0">
                <a:solidFill>
                  <a:srgbClr val="FF0000"/>
                </a:solidFill>
              </a:rPr>
              <a:t>010000 = 33.12ns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LSB = 2.07ns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Delay</a:t>
            </a:r>
            <a:r>
              <a:rPr lang="zh-CN" altLang="en-US" dirty="0" smtClean="0"/>
              <a:t>的进一步测试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54" y="3852677"/>
            <a:ext cx="4746655" cy="2285807"/>
          </a:xfrm>
        </p:spPr>
      </p:pic>
      <p:sp>
        <p:nvSpPr>
          <p:cNvPr id="5" name="文本框 4"/>
          <p:cNvSpPr txBox="1"/>
          <p:nvPr/>
        </p:nvSpPr>
        <p:spPr>
          <a:xfrm>
            <a:off x="128187" y="2340443"/>
            <a:ext cx="4838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实际触发前沿与达峰位置间隔约</a:t>
            </a:r>
            <a:r>
              <a:rPr lang="en-US" altLang="zh-CN" dirty="0" smtClean="0"/>
              <a:t>170ns</a:t>
            </a:r>
          </a:p>
          <a:p>
            <a:endParaRPr lang="en-US" altLang="zh-CN" dirty="0"/>
          </a:p>
          <a:p>
            <a:r>
              <a:rPr lang="zh-CN" altLang="en-US" dirty="0" smtClean="0"/>
              <a:t>故</a:t>
            </a:r>
            <a:r>
              <a:rPr lang="en-US" altLang="zh-CN" dirty="0">
                <a:solidFill>
                  <a:srgbClr val="FF0000"/>
                </a:solidFill>
              </a:rPr>
              <a:t>offset</a:t>
            </a:r>
            <a:r>
              <a:rPr lang="zh-CN" altLang="en-US" dirty="0">
                <a:solidFill>
                  <a:srgbClr val="FF0000"/>
                </a:solidFill>
              </a:rPr>
              <a:t>约为</a:t>
            </a:r>
            <a:r>
              <a:rPr lang="en-US" altLang="zh-CN" dirty="0">
                <a:solidFill>
                  <a:srgbClr val="FF0000"/>
                </a:solidFill>
              </a:rPr>
              <a:t>170ns - 68.38ns - 31*2.07 = 37.45ns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99" y="1752597"/>
            <a:ext cx="2717562" cy="20381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7649" y="4469450"/>
            <a:ext cx="3603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综</a:t>
            </a:r>
            <a:r>
              <a:rPr lang="zh-CN" altLang="en-US" dirty="0" smtClean="0"/>
              <a:t>上，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的时间点计算方法为：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T = 37.45 ns  +  2.07 * </a:t>
            </a:r>
            <a:r>
              <a:rPr lang="en-US" altLang="zh-CN" dirty="0" err="1" smtClean="0">
                <a:solidFill>
                  <a:srgbClr val="FF0000"/>
                </a:solidFill>
              </a:rPr>
              <a:t>delay_code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Trigger</a:t>
            </a:r>
            <a:r>
              <a:rPr lang="zh-CN" altLang="en-US" dirty="0" smtClean="0"/>
              <a:t>前沿位置</a:t>
            </a:r>
            <a:r>
              <a:rPr lang="en-US" altLang="zh-CN" dirty="0" smtClean="0"/>
              <a:t>T =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1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刻度（高增益）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3195170"/>
          </a:xfrm>
        </p:spPr>
      </p:pic>
      <p:sp>
        <p:nvSpPr>
          <p:cNvPr id="5" name="文本框 4"/>
          <p:cNvSpPr txBox="1"/>
          <p:nvPr/>
        </p:nvSpPr>
        <p:spPr>
          <a:xfrm>
            <a:off x="1307507" y="5426579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Charge = 2.81 * </a:t>
            </a:r>
            <a:r>
              <a:rPr lang="en-US" altLang="zh-CN" b="1" dirty="0" err="1" smtClean="0"/>
              <a:t>ADC_code</a:t>
            </a:r>
            <a:r>
              <a:rPr lang="en-US" altLang="zh-CN" b="1" dirty="0" smtClean="0"/>
              <a:t> – 885.0478 (</a:t>
            </a:r>
            <a:r>
              <a:rPr lang="en-US" altLang="zh-CN" b="1" dirty="0" err="1" smtClean="0"/>
              <a:t>fC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338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刻度（低增益）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83532"/>
            <a:ext cx="7886700" cy="3912577"/>
          </a:xfrm>
        </p:spPr>
      </p:pic>
      <p:sp>
        <p:nvSpPr>
          <p:cNvPr id="5" name="文本框 4"/>
          <p:cNvSpPr txBox="1"/>
          <p:nvPr/>
        </p:nvSpPr>
        <p:spPr>
          <a:xfrm>
            <a:off x="1324599" y="5822925"/>
            <a:ext cx="399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b="1" dirty="0"/>
              <a:t>Charge = 15.53 * adc_code - 2326.8 (fC)</a:t>
            </a:r>
            <a:r>
              <a:rPr lang="fr-FR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5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250</Words>
  <Application>Microsoft Office PowerPoint</Application>
  <PresentationFormat>全屏显示(4:3)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 SPIROC2b测试进展</vt:lpstr>
      <vt:lpstr>上次汇报回顾</vt:lpstr>
      <vt:lpstr>Delay扫描</vt:lpstr>
      <vt:lpstr>单光电子峰</vt:lpstr>
      <vt:lpstr>Delay的进一步测试</vt:lpstr>
      <vt:lpstr>Delay的进一步测试</vt:lpstr>
      <vt:lpstr>Delay的进一步测试</vt:lpstr>
      <vt:lpstr>刻度（高增益）</vt:lpstr>
      <vt:lpstr>刻度（低增益）</vt:lpstr>
      <vt:lpstr>SiPM暗噪声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SPIROC2b测试进展</dc:title>
  <dc:creator>Shensen Zhao</dc:creator>
  <cp:lastModifiedBy>Shensen Zhao</cp:lastModifiedBy>
  <cp:revision>5</cp:revision>
  <dcterms:created xsi:type="dcterms:W3CDTF">2017-05-10T00:46:10Z</dcterms:created>
  <dcterms:modified xsi:type="dcterms:W3CDTF">2017-05-23T15:36:33Z</dcterms:modified>
</cp:coreProperties>
</file>