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6" r:id="rId2"/>
    <p:sldId id="257" r:id="rId3"/>
    <p:sldId id="259" r:id="rId4"/>
    <p:sldId id="258" r:id="rId5"/>
    <p:sldId id="260" r:id="rId6"/>
    <p:sldId id="261" r:id="rId7"/>
    <p:sldId id="262" r:id="rId8"/>
    <p:sldId id="265" r:id="rId9"/>
    <p:sldId id="263" r:id="rId10"/>
    <p:sldId id="264"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00B0F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5" d="100"/>
          <a:sy n="125" d="100"/>
        </p:scale>
        <p:origin x="1230"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2747728"/>
          </a:xfrm>
        </p:spPr>
        <p:txBody>
          <a:bodyPr anchor="b">
            <a:normAutofit/>
          </a:bodyPr>
          <a:lstStyle>
            <a:lvl1pPr algn="ctr">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2960" y="3594519"/>
            <a:ext cx="7543800" cy="1143000"/>
          </a:xfrm>
        </p:spPr>
        <p:txBody>
          <a:bodyPr lIns="91440" rIns="91440">
            <a:normAutofit/>
          </a:bodyPr>
          <a:lstStyle>
            <a:lvl1pPr marL="0" indent="0" algn="ctr">
              <a:buNone/>
              <a:defRPr sz="2400" cap="all" spc="200" baseline="0">
                <a:solidFill>
                  <a:schemeClr val="tx1"/>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lvl="0"/>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4/14/2017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896866" y="3535532"/>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278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4/14/2017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71903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4/14/2017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90035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814227"/>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ormAutofit/>
          </a:bodyPr>
          <a:lstStyle>
            <a:lvl1pPr marL="91440" indent="-91440">
              <a:buClr>
                <a:schemeClr val="tx1"/>
              </a:buClr>
              <a:buFont typeface="Wingdings" panose="05000000000000000000" pitchFamily="2" charset="2"/>
              <a:buChar char="Ø"/>
              <a:defRPr sz="2800"/>
            </a:lvl1pPr>
            <a:lvl2pPr>
              <a:buClr>
                <a:schemeClr val="tx1"/>
              </a:buClr>
              <a:defRPr sz="2400"/>
            </a:lvl2pPr>
            <a:lvl3pPr>
              <a:buClr>
                <a:schemeClr val="tx1"/>
              </a:buClr>
              <a:defRPr sz="1800"/>
            </a:lvl3pPr>
            <a:lvl4pPr>
              <a:buClr>
                <a:schemeClr val="tx1"/>
              </a:buClr>
              <a:defRPr sz="1800"/>
            </a:lvl4pPr>
            <a:lvl5pPr>
              <a:buClr>
                <a:schemeClr val="tx1"/>
              </a:buCl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4/14/2017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715616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smtClean="0"/>
              <a:t>4/14/2017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19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4/14/2017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2647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4/14/2017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5481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4/14/2017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74849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4/14/2017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5575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2ABBEA6-7C60-4B02-AE87-00D78D8422AF}" type="datetimeFigureOut">
              <a:rPr lang="en-US" smtClean="0"/>
              <a:t>4/14/2017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05085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smtClean="0"/>
              <a:t>4/14/2017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60245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814227"/>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22959" y="1175395"/>
            <a:ext cx="7543801" cy="4693699"/>
          </a:xfrm>
          <a:prstGeom prst="rect">
            <a:avLst/>
          </a:prstGeom>
        </p:spPr>
        <p:txBody>
          <a:bodyPr vert="horz" lIns="0" tIns="45720" rIns="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4/14/2017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22959" y="1116408"/>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64057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t>CEPC HCAL</a:t>
            </a:r>
            <a:br>
              <a:rPr lang="en-US" altLang="zh-CN" dirty="0" smtClean="0"/>
            </a:br>
            <a:r>
              <a:rPr lang="en-US" altLang="zh-CN" dirty="0"/>
              <a:t>Readout Electronics</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697585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SDHCAL Readout </a:t>
            </a:r>
            <a:r>
              <a:rPr lang="en-US" altLang="zh-CN" dirty="0" smtClean="0"/>
              <a:t>ASIC</a:t>
            </a:r>
            <a:endParaRPr lang="zh-CN" altLang="en-US" dirty="0"/>
          </a:p>
        </p:txBody>
      </p:sp>
      <p:sp>
        <p:nvSpPr>
          <p:cNvPr id="3" name="内容占位符 2"/>
          <p:cNvSpPr>
            <a:spLocks noGrp="1"/>
          </p:cNvSpPr>
          <p:nvPr>
            <p:ph idx="1"/>
          </p:nvPr>
        </p:nvSpPr>
        <p:spPr/>
        <p:txBody>
          <a:bodyPr/>
          <a:lstStyle/>
          <a:p>
            <a:r>
              <a:rPr lang="en-US" altLang="zh-CN" dirty="0" err="1" smtClean="0"/>
              <a:t>Hardroc</a:t>
            </a:r>
            <a:endParaRPr lang="en-US" altLang="zh-CN" dirty="0" smtClean="0"/>
          </a:p>
          <a:p>
            <a:pPr lvl="1"/>
            <a:r>
              <a:rPr lang="en-US" altLang="zh-CN" dirty="0" err="1" smtClean="0">
                <a:solidFill>
                  <a:srgbClr val="FF0000"/>
                </a:solidFill>
              </a:rPr>
              <a:t>HA</a:t>
            </a:r>
            <a:r>
              <a:rPr lang="en-US" altLang="zh-CN" dirty="0" err="1" smtClean="0"/>
              <a:t>dronic</a:t>
            </a:r>
            <a:r>
              <a:rPr lang="en-US" altLang="zh-CN" dirty="0" smtClean="0"/>
              <a:t> </a:t>
            </a:r>
            <a:r>
              <a:rPr lang="en-US" altLang="zh-CN" dirty="0" err="1" smtClean="0">
                <a:solidFill>
                  <a:srgbClr val="FF0000"/>
                </a:solidFill>
              </a:rPr>
              <a:t>R</a:t>
            </a:r>
            <a:r>
              <a:rPr lang="en-US" altLang="zh-CN" dirty="0" err="1" smtClean="0"/>
              <a:t>pc</a:t>
            </a:r>
            <a:r>
              <a:rPr lang="en-US" altLang="zh-CN" dirty="0" smtClean="0"/>
              <a:t> </a:t>
            </a:r>
            <a:r>
              <a:rPr lang="en-US" altLang="zh-CN" dirty="0" smtClean="0">
                <a:solidFill>
                  <a:srgbClr val="FF0000"/>
                </a:solidFill>
              </a:rPr>
              <a:t>D</a:t>
            </a:r>
            <a:r>
              <a:rPr lang="en-US" altLang="zh-CN" dirty="0" smtClean="0"/>
              <a:t>etector </a:t>
            </a:r>
            <a:r>
              <a:rPr lang="en-US" altLang="zh-CN" dirty="0" err="1" smtClean="0">
                <a:solidFill>
                  <a:srgbClr val="FF0000"/>
                </a:solidFill>
              </a:rPr>
              <a:t>R</a:t>
            </a:r>
            <a:r>
              <a:rPr lang="en-US" altLang="zh-CN" dirty="0" err="1" smtClean="0"/>
              <a:t>ead</a:t>
            </a:r>
            <a:r>
              <a:rPr lang="en-US" altLang="zh-CN" dirty="0" err="1" smtClean="0">
                <a:solidFill>
                  <a:srgbClr val="FF0000"/>
                </a:solidFill>
              </a:rPr>
              <a:t>O</a:t>
            </a:r>
            <a:r>
              <a:rPr lang="en-US" altLang="zh-CN" dirty="0" err="1" smtClean="0"/>
              <a:t>ut</a:t>
            </a:r>
            <a:r>
              <a:rPr lang="en-US" altLang="zh-CN" dirty="0" smtClean="0"/>
              <a:t> </a:t>
            </a:r>
            <a:r>
              <a:rPr lang="en-US" altLang="zh-CN" dirty="0" smtClean="0">
                <a:solidFill>
                  <a:srgbClr val="FF0000"/>
                </a:solidFill>
              </a:rPr>
              <a:t>C</a:t>
            </a:r>
            <a:r>
              <a:rPr lang="en-US" altLang="zh-CN" dirty="0" smtClean="0"/>
              <a:t>hip</a:t>
            </a:r>
          </a:p>
          <a:p>
            <a:pPr lvl="1"/>
            <a:r>
              <a:rPr lang="en-US" altLang="zh-CN" dirty="0" smtClean="0"/>
              <a:t>Dynamic range: 10fC ~ 10pC</a:t>
            </a:r>
          </a:p>
          <a:p>
            <a:pPr lvl="1"/>
            <a:r>
              <a:rPr lang="en-US" altLang="zh-CN" dirty="0" smtClean="0"/>
              <a:t>3 DAC </a:t>
            </a:r>
            <a:r>
              <a:rPr lang="en-US" altLang="zh-CN" smtClean="0"/>
              <a:t>for threshold</a:t>
            </a:r>
            <a:endParaRPr lang="en-US" altLang="zh-CN" dirty="0" smtClean="0"/>
          </a:p>
          <a:p>
            <a:r>
              <a:rPr lang="en-US" altLang="zh-CN" dirty="0" err="1" smtClean="0"/>
              <a:t>Microroc</a:t>
            </a:r>
            <a:endParaRPr lang="en-US" altLang="zh-CN" dirty="0" smtClean="0"/>
          </a:p>
        </p:txBody>
      </p:sp>
    </p:spTree>
    <p:extLst>
      <p:ext uri="{BB962C8B-B14F-4D97-AF65-F5344CB8AC3E}">
        <p14:creationId xmlns:p14="http://schemas.microsoft.com/office/powerpoint/2010/main" val="3410523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solidFill>
                  <a:schemeClr val="bg1">
                    <a:lumMod val="85000"/>
                  </a:schemeClr>
                </a:solidFill>
              </a:rPr>
              <a:t>Background</a:t>
            </a:r>
          </a:p>
          <a:p>
            <a:pPr lvl="1"/>
            <a:r>
              <a:rPr lang="en-US" altLang="zh-CN" dirty="0" smtClean="0">
                <a:solidFill>
                  <a:schemeClr val="bg1">
                    <a:lumMod val="85000"/>
                  </a:schemeClr>
                </a:solidFill>
              </a:rPr>
              <a:t>CEPC </a:t>
            </a:r>
            <a:r>
              <a:rPr lang="en-US" altLang="zh-CN" dirty="0" smtClean="0">
                <a:solidFill>
                  <a:schemeClr val="bg1">
                    <a:lumMod val="85000"/>
                  </a:schemeClr>
                </a:solidFill>
              </a:rPr>
              <a:t>Calorimeters</a:t>
            </a:r>
          </a:p>
          <a:p>
            <a:pPr lvl="1"/>
            <a:r>
              <a:rPr lang="en-US" altLang="zh-CN" dirty="0" smtClean="0">
                <a:solidFill>
                  <a:schemeClr val="bg1">
                    <a:lumMod val="85000"/>
                  </a:schemeClr>
                </a:solidFill>
              </a:rPr>
              <a:t>CEPC HCAL</a:t>
            </a:r>
            <a:endParaRPr lang="en-US" altLang="zh-CN" dirty="0" smtClean="0">
              <a:solidFill>
                <a:schemeClr val="bg1">
                  <a:lumMod val="85000"/>
                </a:schemeClr>
              </a:solidFill>
            </a:endParaRPr>
          </a:p>
          <a:p>
            <a:pPr lvl="1"/>
            <a:r>
              <a:rPr lang="en-US" altLang="zh-CN" dirty="0" smtClean="0">
                <a:solidFill>
                  <a:schemeClr val="bg1">
                    <a:lumMod val="85000"/>
                  </a:schemeClr>
                </a:solidFill>
              </a:rPr>
              <a:t>USTC SDHCAL</a:t>
            </a:r>
            <a:endParaRPr lang="en-US" altLang="zh-CN" dirty="0">
              <a:solidFill>
                <a:schemeClr val="bg1">
                  <a:lumMod val="85000"/>
                </a:schemeClr>
              </a:solidFill>
            </a:endParaRPr>
          </a:p>
          <a:p>
            <a:pPr lvl="1"/>
            <a:r>
              <a:rPr lang="en-US" altLang="zh-CN" dirty="0">
                <a:solidFill>
                  <a:schemeClr val="bg1">
                    <a:lumMod val="85000"/>
                  </a:schemeClr>
                </a:solidFill>
              </a:rPr>
              <a:t>SDHCAL Readout ASIC</a:t>
            </a:r>
          </a:p>
          <a:p>
            <a:r>
              <a:rPr lang="en-US" altLang="zh-CN" dirty="0" smtClean="0"/>
              <a:t>Design </a:t>
            </a:r>
            <a:r>
              <a:rPr lang="en-US" altLang="zh-CN" dirty="0" smtClean="0"/>
              <a:t>of the Test-Board</a:t>
            </a:r>
          </a:p>
          <a:p>
            <a:pPr lvl="1"/>
            <a:r>
              <a:rPr lang="en-US" altLang="zh-CN" dirty="0" smtClean="0"/>
              <a:t>Introduction of </a:t>
            </a:r>
            <a:r>
              <a:rPr lang="en-US" altLang="zh-CN" dirty="0" err="1" smtClean="0"/>
              <a:t>Microroc</a:t>
            </a:r>
            <a:endParaRPr lang="en-US" altLang="zh-CN" dirty="0" smtClean="0"/>
          </a:p>
          <a:p>
            <a:pPr lvl="1"/>
            <a:r>
              <a:rPr lang="en-US" altLang="zh-CN" dirty="0" smtClean="0"/>
              <a:t>Design of the Stage1 Test-Board</a:t>
            </a:r>
          </a:p>
          <a:p>
            <a:pPr lvl="1"/>
            <a:r>
              <a:rPr lang="en-US" altLang="zh-CN" dirty="0" smtClean="0"/>
              <a:t>Progress</a:t>
            </a:r>
          </a:p>
          <a:p>
            <a:pPr lvl="1"/>
            <a:r>
              <a:rPr lang="en-US" altLang="zh-CN" dirty="0" smtClean="0"/>
              <a:t>Problem</a:t>
            </a:r>
          </a:p>
          <a:p>
            <a:r>
              <a:rPr lang="en-US" altLang="zh-CN" dirty="0" smtClean="0">
                <a:solidFill>
                  <a:schemeClr val="bg1">
                    <a:lumMod val="85000"/>
                  </a:schemeClr>
                </a:solidFill>
              </a:rPr>
              <a:t>Future Work</a:t>
            </a:r>
          </a:p>
          <a:p>
            <a:pPr lvl="1"/>
            <a:r>
              <a:rPr lang="en-US" altLang="zh-CN" dirty="0" smtClean="0">
                <a:solidFill>
                  <a:schemeClr val="bg1">
                    <a:lumMod val="85000"/>
                  </a:schemeClr>
                </a:solidFill>
              </a:rPr>
              <a:t>Design a Read-out Array</a:t>
            </a:r>
          </a:p>
          <a:p>
            <a:pPr lvl="1"/>
            <a:r>
              <a:rPr lang="en-US" altLang="zh-CN" dirty="0" smtClean="0">
                <a:solidFill>
                  <a:schemeClr val="bg1">
                    <a:lumMod val="85000"/>
                  </a:schemeClr>
                </a:solidFill>
              </a:rPr>
              <a:t>Prototype Machine</a:t>
            </a:r>
            <a:endParaRPr lang="zh-CN" altLang="en-US" dirty="0">
              <a:solidFill>
                <a:schemeClr val="bg1">
                  <a:lumMod val="85000"/>
                </a:schemeClr>
              </a:solidFill>
            </a:endParaRPr>
          </a:p>
        </p:txBody>
      </p:sp>
    </p:spTree>
    <p:extLst>
      <p:ext uri="{BB962C8B-B14F-4D97-AF65-F5344CB8AC3E}">
        <p14:creationId xmlns:p14="http://schemas.microsoft.com/office/powerpoint/2010/main" val="1774096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Background</a:t>
            </a:r>
          </a:p>
          <a:p>
            <a:pPr lvl="1"/>
            <a:r>
              <a:rPr lang="en-US" altLang="zh-CN" dirty="0" smtClean="0"/>
              <a:t>CEPC </a:t>
            </a:r>
            <a:r>
              <a:rPr lang="en-US" altLang="zh-CN" dirty="0" smtClean="0"/>
              <a:t>Calorimeters</a:t>
            </a:r>
          </a:p>
          <a:p>
            <a:pPr lvl="1"/>
            <a:r>
              <a:rPr lang="en-US" altLang="zh-CN" dirty="0" smtClean="0"/>
              <a:t>CEPC HCAL</a:t>
            </a:r>
            <a:endParaRPr lang="en-US" altLang="zh-CN" dirty="0" smtClean="0"/>
          </a:p>
          <a:p>
            <a:pPr lvl="1"/>
            <a:r>
              <a:rPr lang="en-US" altLang="zh-CN" dirty="0" smtClean="0"/>
              <a:t>USTC SDHCAL</a:t>
            </a:r>
            <a:endParaRPr lang="en-US" altLang="zh-CN" dirty="0"/>
          </a:p>
          <a:p>
            <a:pPr lvl="1"/>
            <a:r>
              <a:rPr lang="en-US" altLang="zh-CN" dirty="0"/>
              <a:t>SDHCAL Readout ASIC</a:t>
            </a:r>
          </a:p>
          <a:p>
            <a:r>
              <a:rPr lang="en-US" altLang="zh-CN" dirty="0" smtClean="0"/>
              <a:t>Design </a:t>
            </a:r>
            <a:r>
              <a:rPr lang="en-US" altLang="zh-CN" dirty="0" smtClean="0"/>
              <a:t>of the Test-Board</a:t>
            </a:r>
          </a:p>
          <a:p>
            <a:pPr lvl="1"/>
            <a:r>
              <a:rPr lang="en-US" altLang="zh-CN" dirty="0" smtClean="0"/>
              <a:t>Introduction of </a:t>
            </a:r>
            <a:r>
              <a:rPr lang="en-US" altLang="zh-CN" dirty="0" err="1" smtClean="0"/>
              <a:t>Microroc</a:t>
            </a:r>
            <a:endParaRPr lang="en-US" altLang="zh-CN" dirty="0" smtClean="0"/>
          </a:p>
          <a:p>
            <a:pPr lvl="1"/>
            <a:r>
              <a:rPr lang="en-US" altLang="zh-CN" dirty="0" smtClean="0"/>
              <a:t>Design of the Stage1 Test-Board</a:t>
            </a:r>
          </a:p>
          <a:p>
            <a:pPr lvl="1"/>
            <a:r>
              <a:rPr lang="en-US" altLang="zh-CN" dirty="0" smtClean="0"/>
              <a:t>Progress</a:t>
            </a:r>
          </a:p>
          <a:p>
            <a:pPr lvl="1"/>
            <a:r>
              <a:rPr lang="en-US" altLang="zh-CN" dirty="0" smtClean="0"/>
              <a:t>Problem</a:t>
            </a:r>
          </a:p>
          <a:p>
            <a:r>
              <a:rPr lang="en-US" altLang="zh-CN" dirty="0" smtClean="0"/>
              <a:t>Future Work</a:t>
            </a:r>
          </a:p>
          <a:p>
            <a:pPr lvl="1"/>
            <a:r>
              <a:rPr lang="en-US" altLang="zh-CN" dirty="0" smtClean="0"/>
              <a:t>Design a Read-out Array</a:t>
            </a:r>
          </a:p>
          <a:p>
            <a:pPr lvl="1"/>
            <a:r>
              <a:rPr lang="en-US" altLang="zh-CN" dirty="0" smtClean="0"/>
              <a:t>Prototype Machine</a:t>
            </a:r>
            <a:endParaRPr lang="zh-CN" altLang="en-US" dirty="0"/>
          </a:p>
        </p:txBody>
      </p:sp>
    </p:spTree>
    <p:extLst>
      <p:ext uri="{BB962C8B-B14F-4D97-AF65-F5344CB8AC3E}">
        <p14:creationId xmlns:p14="http://schemas.microsoft.com/office/powerpoint/2010/main" val="2572483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Background</a:t>
            </a:r>
          </a:p>
          <a:p>
            <a:pPr lvl="1"/>
            <a:r>
              <a:rPr lang="en-US" altLang="zh-CN" dirty="0"/>
              <a:t>CEPC Calorimeters</a:t>
            </a:r>
          </a:p>
          <a:p>
            <a:pPr lvl="1"/>
            <a:r>
              <a:rPr lang="en-US" altLang="zh-CN" dirty="0"/>
              <a:t>CEPC HCAL</a:t>
            </a:r>
          </a:p>
          <a:p>
            <a:pPr lvl="1"/>
            <a:r>
              <a:rPr lang="en-US" altLang="zh-CN" dirty="0" smtClean="0"/>
              <a:t>USTC SDHCAL</a:t>
            </a:r>
            <a:endParaRPr lang="en-US" altLang="zh-CN" dirty="0"/>
          </a:p>
          <a:p>
            <a:pPr lvl="1"/>
            <a:r>
              <a:rPr lang="en-US" altLang="zh-CN" dirty="0"/>
              <a:t>SDHCAL Readout ASIC</a:t>
            </a:r>
          </a:p>
          <a:p>
            <a:r>
              <a:rPr lang="en-US" altLang="zh-CN" dirty="0" smtClean="0">
                <a:solidFill>
                  <a:schemeClr val="bg1">
                    <a:lumMod val="85000"/>
                  </a:schemeClr>
                </a:solidFill>
              </a:rPr>
              <a:t>Design of the Test-Board</a:t>
            </a:r>
          </a:p>
          <a:p>
            <a:pPr lvl="1"/>
            <a:r>
              <a:rPr lang="en-US" altLang="zh-CN" dirty="0" smtClean="0">
                <a:solidFill>
                  <a:schemeClr val="bg1">
                    <a:lumMod val="85000"/>
                  </a:schemeClr>
                </a:solidFill>
              </a:rPr>
              <a:t>Introduction of Readout ASIC</a:t>
            </a:r>
          </a:p>
          <a:p>
            <a:pPr lvl="1"/>
            <a:r>
              <a:rPr lang="en-US" altLang="zh-CN" dirty="0" smtClean="0">
                <a:solidFill>
                  <a:schemeClr val="bg1">
                    <a:lumMod val="85000"/>
                  </a:schemeClr>
                </a:solidFill>
              </a:rPr>
              <a:t>Design of the Stage1 Test-Board</a:t>
            </a:r>
          </a:p>
          <a:p>
            <a:pPr lvl="1"/>
            <a:r>
              <a:rPr lang="en-US" altLang="zh-CN" dirty="0" smtClean="0">
                <a:solidFill>
                  <a:schemeClr val="bg1">
                    <a:lumMod val="85000"/>
                  </a:schemeClr>
                </a:solidFill>
              </a:rPr>
              <a:t>Progress</a:t>
            </a:r>
          </a:p>
          <a:p>
            <a:pPr lvl="1"/>
            <a:r>
              <a:rPr lang="en-US" altLang="zh-CN" dirty="0" smtClean="0">
                <a:solidFill>
                  <a:schemeClr val="bg1">
                    <a:lumMod val="85000"/>
                  </a:schemeClr>
                </a:solidFill>
              </a:rPr>
              <a:t>Problem</a:t>
            </a:r>
          </a:p>
          <a:p>
            <a:r>
              <a:rPr lang="en-US" altLang="zh-CN" dirty="0" smtClean="0">
                <a:solidFill>
                  <a:schemeClr val="bg1">
                    <a:lumMod val="85000"/>
                  </a:schemeClr>
                </a:solidFill>
              </a:rPr>
              <a:t>Future Work</a:t>
            </a:r>
          </a:p>
          <a:p>
            <a:pPr lvl="1"/>
            <a:r>
              <a:rPr lang="en-US" altLang="zh-CN" dirty="0" smtClean="0">
                <a:solidFill>
                  <a:schemeClr val="bg1">
                    <a:lumMod val="85000"/>
                  </a:schemeClr>
                </a:solidFill>
              </a:rPr>
              <a:t>Design a Read-out Array</a:t>
            </a:r>
          </a:p>
          <a:p>
            <a:pPr lvl="1"/>
            <a:r>
              <a:rPr lang="en-US" altLang="zh-CN" dirty="0" smtClean="0">
                <a:solidFill>
                  <a:schemeClr val="bg1">
                    <a:lumMod val="85000"/>
                  </a:schemeClr>
                </a:solidFill>
              </a:rPr>
              <a:t>Prototype Machine</a:t>
            </a:r>
            <a:endParaRPr lang="zh-CN" altLang="en-US" dirty="0">
              <a:solidFill>
                <a:schemeClr val="bg1">
                  <a:lumMod val="85000"/>
                </a:schemeClr>
              </a:solidFill>
            </a:endParaRPr>
          </a:p>
        </p:txBody>
      </p:sp>
    </p:spTree>
    <p:extLst>
      <p:ext uri="{BB962C8B-B14F-4D97-AF65-F5344CB8AC3E}">
        <p14:creationId xmlns:p14="http://schemas.microsoft.com/office/powerpoint/2010/main" val="2981552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CEPC Calorimeters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Key Calorimeters</a:t>
            </a:r>
          </a:p>
          <a:p>
            <a:pPr lvl="1"/>
            <a:r>
              <a:rPr lang="en-US" altLang="zh-CN" dirty="0" smtClean="0"/>
              <a:t>Electromagnetic </a:t>
            </a:r>
            <a:r>
              <a:rPr lang="en-US" altLang="zh-CN" dirty="0"/>
              <a:t>calorimeter (ECAL) </a:t>
            </a:r>
            <a:endParaRPr lang="en-US" altLang="zh-CN" dirty="0" smtClean="0"/>
          </a:p>
          <a:p>
            <a:pPr lvl="1"/>
            <a:r>
              <a:rPr lang="en-US" altLang="zh-CN" dirty="0" smtClean="0"/>
              <a:t>Hadron </a:t>
            </a:r>
            <a:r>
              <a:rPr lang="en-US" altLang="zh-CN" dirty="0"/>
              <a:t>calorimeter (HCAL</a:t>
            </a:r>
            <a:r>
              <a:rPr lang="en-US" altLang="zh-CN" dirty="0" smtClean="0"/>
              <a:t>)</a:t>
            </a:r>
          </a:p>
          <a:p>
            <a:r>
              <a:rPr lang="en-US" altLang="zh-CN" dirty="0" smtClean="0"/>
              <a:t>Designed </a:t>
            </a:r>
            <a:r>
              <a:rPr lang="en-US" altLang="zh-CN" dirty="0"/>
              <a:t>for precise energy measurements of electrons, photons, </a:t>
            </a:r>
            <a:r>
              <a:rPr lang="en-US" altLang="zh-CN" dirty="0" err="1"/>
              <a:t>taus</a:t>
            </a:r>
            <a:r>
              <a:rPr lang="en-US" altLang="zh-CN" dirty="0"/>
              <a:t> and hadronic jets</a:t>
            </a:r>
            <a:r>
              <a:rPr lang="en-US" altLang="zh-CN" dirty="0" smtClean="0"/>
              <a:t>.</a:t>
            </a:r>
          </a:p>
          <a:p>
            <a:r>
              <a:rPr lang="en-US" altLang="zh-CN" dirty="0" smtClean="0"/>
              <a:t>Basic </a:t>
            </a:r>
            <a:r>
              <a:rPr lang="en-US" altLang="zh-CN" dirty="0"/>
              <a:t>resolution </a:t>
            </a:r>
            <a:r>
              <a:rPr lang="en-US" altLang="zh-CN" dirty="0" smtClean="0"/>
              <a:t>requirements</a:t>
            </a:r>
          </a:p>
          <a:p>
            <a:pPr lvl="1"/>
            <a:r>
              <a:rPr lang="en-US" altLang="zh-CN" dirty="0" smtClean="0"/>
              <a:t>ECAL: </a:t>
            </a:r>
            <a:r>
              <a:rPr lang="en-US" altLang="zh-CN" dirty="0"/>
              <a:t>16%/√(</a:t>
            </a:r>
            <a:r>
              <a:rPr lang="zh-CN" altLang="en-US" dirty="0"/>
              <a:t>𝐸</a:t>
            </a:r>
            <a:r>
              <a:rPr lang="en-US" altLang="zh-CN" dirty="0"/>
              <a:t>(</a:t>
            </a:r>
            <a:r>
              <a:rPr lang="zh-CN" altLang="en-US" dirty="0"/>
              <a:t>𝐺𝑒𝑉</a:t>
            </a:r>
            <a:r>
              <a:rPr lang="en-US" altLang="zh-CN" dirty="0"/>
              <a:t>)) </a:t>
            </a:r>
            <a:endParaRPr lang="en-US" altLang="zh-CN" dirty="0" smtClean="0"/>
          </a:p>
          <a:p>
            <a:pPr lvl="1"/>
            <a:r>
              <a:rPr lang="en-US" altLang="zh-CN" dirty="0" smtClean="0"/>
              <a:t>HCAL: 50</a:t>
            </a:r>
            <a:r>
              <a:rPr lang="en-US" altLang="zh-CN" dirty="0"/>
              <a:t>%/√(</a:t>
            </a:r>
            <a:r>
              <a:rPr lang="zh-CN" altLang="en-US" dirty="0"/>
              <a:t>𝐸</a:t>
            </a:r>
            <a:r>
              <a:rPr lang="en-US" altLang="zh-CN" dirty="0"/>
              <a:t>(</a:t>
            </a:r>
            <a:r>
              <a:rPr lang="zh-CN" altLang="en-US" dirty="0"/>
              <a:t>𝐺𝑒𝑉</a:t>
            </a:r>
            <a:r>
              <a:rPr lang="en-US" altLang="zh-CN" dirty="0"/>
              <a:t>)).</a:t>
            </a:r>
          </a:p>
          <a:p>
            <a:r>
              <a:rPr lang="en-US" altLang="zh-CN" dirty="0"/>
              <a:t>To achieve these, a Particle Algorithm oriented calorimetry system is being considered as the baseline design.</a:t>
            </a:r>
          </a:p>
          <a:p>
            <a:pPr lvl="1"/>
            <a:endParaRPr lang="zh-CN" altLang="en-US" dirty="0"/>
          </a:p>
        </p:txBody>
      </p:sp>
    </p:spTree>
    <p:extLst>
      <p:ext uri="{BB962C8B-B14F-4D97-AF65-F5344CB8AC3E}">
        <p14:creationId xmlns:p14="http://schemas.microsoft.com/office/powerpoint/2010/main" val="3533558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CEPC Calorimeters</a:t>
            </a:r>
            <a:endParaRPr lang="zh-CN" altLang="en-US" dirty="0"/>
          </a:p>
        </p:txBody>
      </p:sp>
      <p:sp>
        <p:nvSpPr>
          <p:cNvPr id="3" name="内容占位符 2"/>
          <p:cNvSpPr>
            <a:spLocks noGrp="1"/>
          </p:cNvSpPr>
          <p:nvPr>
            <p:ph idx="1"/>
          </p:nvPr>
        </p:nvSpPr>
        <p:spPr>
          <a:xfrm>
            <a:off x="822960" y="1175395"/>
            <a:ext cx="7543800" cy="4693699"/>
          </a:xfrm>
        </p:spPr>
        <p:txBody>
          <a:bodyPr>
            <a:normAutofit/>
          </a:bodyPr>
          <a:lstStyle/>
          <a:p>
            <a:r>
              <a:rPr lang="en-US" altLang="zh-CN" dirty="0"/>
              <a:t>Particle Flow Algorithm (PFA</a:t>
            </a:r>
            <a:r>
              <a:rPr lang="en-US" altLang="zh-CN" dirty="0" smtClean="0"/>
              <a:t>)</a:t>
            </a:r>
          </a:p>
          <a:p>
            <a:pPr lvl="1"/>
            <a:r>
              <a:rPr lang="en-US" altLang="zh-CN" dirty="0"/>
              <a:t>Charged particles </a:t>
            </a:r>
            <a:r>
              <a:rPr lang="en-US" altLang="zh-CN" dirty="0" smtClean="0"/>
              <a:t>–&gt;tracker</a:t>
            </a:r>
            <a:endParaRPr lang="en-US" altLang="zh-CN" dirty="0"/>
          </a:p>
          <a:p>
            <a:pPr lvl="1"/>
            <a:r>
              <a:rPr lang="en-US" altLang="zh-CN" dirty="0"/>
              <a:t>Photons – </a:t>
            </a:r>
            <a:r>
              <a:rPr lang="en-US" altLang="zh-CN" dirty="0" smtClean="0"/>
              <a:t>&gt;electromagnetic </a:t>
            </a:r>
            <a:r>
              <a:rPr lang="en-US" altLang="zh-CN" dirty="0"/>
              <a:t>calorimeter </a:t>
            </a:r>
          </a:p>
          <a:p>
            <a:pPr lvl="1"/>
            <a:r>
              <a:rPr lang="en-US" altLang="zh-CN" dirty="0"/>
              <a:t>Neutral hadrons </a:t>
            </a:r>
            <a:r>
              <a:rPr lang="en-US" altLang="zh-CN" dirty="0" smtClean="0"/>
              <a:t>–&gt; </a:t>
            </a:r>
            <a:r>
              <a:rPr lang="en-US" altLang="zh-CN" dirty="0"/>
              <a:t>hadronic </a:t>
            </a:r>
            <a:r>
              <a:rPr lang="en-US" altLang="zh-CN" dirty="0" smtClean="0"/>
              <a:t>calorimeter</a:t>
            </a:r>
          </a:p>
          <a:p>
            <a:pPr lvl="1"/>
            <a:r>
              <a:rPr lang="en-US" altLang="zh-CN" dirty="0" smtClean="0"/>
              <a:t>Approximately </a:t>
            </a:r>
            <a:r>
              <a:rPr lang="en-US" altLang="zh-CN" dirty="0"/>
              <a:t>72% of the jet energy is </a:t>
            </a:r>
            <a:r>
              <a:rPr lang="en-US" altLang="zh-CN" dirty="0" smtClean="0"/>
              <a:t>measured</a:t>
            </a:r>
          </a:p>
          <a:p>
            <a:r>
              <a:rPr lang="en-US" altLang="zh-CN" dirty="0"/>
              <a:t>Both ECAL and HCAL are high granularity</a:t>
            </a:r>
          </a:p>
          <a:p>
            <a:endParaRPr lang="en-US" altLang="zh-CN" dirty="0" smtClean="0"/>
          </a:p>
          <a:p>
            <a:pPr lvl="1"/>
            <a:endParaRPr lang="en-US" altLang="zh-CN" dirty="0"/>
          </a:p>
          <a:p>
            <a:pPr lvl="1"/>
            <a:endParaRPr lang="zh-CN" altLang="en-US" dirty="0"/>
          </a:p>
        </p:txBody>
      </p:sp>
      <p:pic>
        <p:nvPicPr>
          <p:cNvPr id="4" name="图片 3"/>
          <p:cNvPicPr>
            <a:picLocks noChangeAspect="1"/>
          </p:cNvPicPr>
          <p:nvPr/>
        </p:nvPicPr>
        <p:blipFill rotWithShape="1">
          <a:blip r:embed="rId2"/>
          <a:srcRect r="829"/>
          <a:stretch/>
        </p:blipFill>
        <p:spPr>
          <a:xfrm>
            <a:off x="2424770" y="4005396"/>
            <a:ext cx="4340180" cy="2160000"/>
          </a:xfrm>
          <a:prstGeom prst="rect">
            <a:avLst/>
          </a:prstGeom>
        </p:spPr>
      </p:pic>
    </p:spTree>
    <p:extLst>
      <p:ext uri="{BB962C8B-B14F-4D97-AF65-F5344CB8AC3E}">
        <p14:creationId xmlns:p14="http://schemas.microsoft.com/office/powerpoint/2010/main" val="841742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CEPC HCAL</a:t>
            </a:r>
            <a:endParaRPr lang="zh-CN" altLang="en-US" sz="4000" dirty="0"/>
          </a:p>
        </p:txBody>
      </p:sp>
      <p:sp>
        <p:nvSpPr>
          <p:cNvPr id="3" name="内容占位符 2"/>
          <p:cNvSpPr>
            <a:spLocks noGrp="1"/>
          </p:cNvSpPr>
          <p:nvPr>
            <p:ph idx="1"/>
          </p:nvPr>
        </p:nvSpPr>
        <p:spPr/>
        <p:txBody>
          <a:bodyPr/>
          <a:lstStyle/>
          <a:p>
            <a:r>
              <a:rPr lang="en-US" altLang="zh-CN" dirty="0" smtClean="0">
                <a:gradFill>
                  <a:gsLst>
                    <a:gs pos="2917">
                      <a:schemeClr val="tx1"/>
                    </a:gs>
                    <a:gs pos="30000">
                      <a:schemeClr val="tx1"/>
                    </a:gs>
                  </a:gsLst>
                  <a:lin ang="5400000" scaled="0"/>
                </a:gradFill>
                <a:latin typeface="Times New Roman" panose="02020603050405020304" pitchFamily="18" charset="0"/>
                <a:cs typeface="Times New Roman" panose="02020603050405020304" pitchFamily="18" charset="0"/>
              </a:rPr>
              <a:t>HCAL</a:t>
            </a:r>
          </a:p>
          <a:p>
            <a:pPr lvl="1"/>
            <a:r>
              <a:rPr lang="en-US" altLang="zh-CN" dirty="0" smtClean="0">
                <a:gradFill>
                  <a:gsLst>
                    <a:gs pos="2917">
                      <a:schemeClr val="tx1"/>
                    </a:gs>
                    <a:gs pos="30000">
                      <a:schemeClr val="tx1"/>
                    </a:gs>
                  </a:gsLst>
                  <a:lin ang="5400000" scaled="0"/>
                </a:gradFill>
                <a:latin typeface="Times New Roman" panose="02020603050405020304" pitchFamily="18" charset="0"/>
                <a:cs typeface="Times New Roman" panose="02020603050405020304" pitchFamily="18" charset="0"/>
              </a:rPr>
              <a:t>A </a:t>
            </a:r>
            <a:r>
              <a:rPr lang="en-US" altLang="zh-CN" dirty="0">
                <a:gradFill>
                  <a:gsLst>
                    <a:gs pos="2917">
                      <a:schemeClr val="tx1"/>
                    </a:gs>
                    <a:gs pos="30000">
                      <a:schemeClr val="tx1"/>
                    </a:gs>
                  </a:gsLst>
                  <a:lin ang="5400000" scaled="0"/>
                </a:gradFill>
                <a:latin typeface="Times New Roman" panose="02020603050405020304" pitchFamily="18" charset="0"/>
                <a:cs typeface="Times New Roman" panose="02020603050405020304" pitchFamily="18" charset="0"/>
              </a:rPr>
              <a:t>high-granularity HCAL plays an essential role in CEPC. It allows separation of energy deposits from charged and neutral hadrons. The measurement accuracy of the neutral hadrons is the leading contribution to the jet energy resolution for jets with energy up to 100GeV</a:t>
            </a:r>
            <a:r>
              <a:rPr lang="en-US" altLang="zh-CN" dirty="0" smtClean="0">
                <a:gradFill>
                  <a:gsLst>
                    <a:gs pos="2917">
                      <a:schemeClr val="tx1"/>
                    </a:gs>
                    <a:gs pos="30000">
                      <a:schemeClr val="tx1"/>
                    </a:gs>
                  </a:gsLst>
                  <a:lin ang="5400000" scaled="0"/>
                </a:gradFill>
                <a:latin typeface="Times New Roman" panose="02020603050405020304" pitchFamily="18" charset="0"/>
                <a:cs typeface="Times New Roman" panose="02020603050405020304" pitchFamily="18" charset="0"/>
              </a:rPr>
              <a:t>.</a:t>
            </a:r>
          </a:p>
          <a:p>
            <a:pPr lvl="1"/>
            <a:r>
              <a:rPr lang="en-US" altLang="zh-CN" dirty="0">
                <a:gradFill>
                  <a:gsLst>
                    <a:gs pos="2917">
                      <a:schemeClr val="tx1"/>
                    </a:gs>
                    <a:gs pos="30000">
                      <a:schemeClr val="tx1"/>
                    </a:gs>
                  </a:gsLst>
                  <a:lin ang="5400000" scaled="0"/>
                </a:gradFill>
                <a:latin typeface="Times New Roman" panose="02020603050405020304" pitchFamily="18" charset="0"/>
                <a:cs typeface="Times New Roman" panose="02020603050405020304" pitchFamily="18" charset="0"/>
              </a:rPr>
              <a:t>The HCAL is a sampling calorimeter with </a:t>
            </a:r>
            <a:r>
              <a:rPr lang="en-US" altLang="zh-CN" dirty="0">
                <a:solidFill>
                  <a:srgbClr val="FFC000"/>
                </a:solidFill>
                <a:latin typeface="Times New Roman" panose="02020603050405020304" pitchFamily="18" charset="0"/>
                <a:cs typeface="Times New Roman" panose="02020603050405020304" pitchFamily="18" charset="0"/>
              </a:rPr>
              <a:t>steel</a:t>
            </a:r>
            <a:r>
              <a:rPr lang="en-US" altLang="zh-CN" dirty="0">
                <a:gradFill>
                  <a:gsLst>
                    <a:gs pos="2917">
                      <a:schemeClr val="tx1"/>
                    </a:gs>
                    <a:gs pos="30000">
                      <a:schemeClr val="tx1"/>
                    </a:gs>
                  </a:gsLst>
                  <a:lin ang="5400000" scaled="0"/>
                </a:gradFill>
                <a:latin typeface="Times New Roman" panose="02020603050405020304" pitchFamily="18" charset="0"/>
                <a:cs typeface="Times New Roman" panose="02020603050405020304" pitchFamily="18" charset="0"/>
              </a:rPr>
              <a:t> as the absorber and scintillator tiles or gaseous devices with embedded electronics. </a:t>
            </a:r>
            <a:endParaRPr lang="zh-CN" altLang="en-US" dirty="0">
              <a:gradFill>
                <a:gsLst>
                  <a:gs pos="2917">
                    <a:schemeClr val="tx1"/>
                  </a:gs>
                  <a:gs pos="30000">
                    <a:schemeClr val="tx1"/>
                  </a:gs>
                </a:gsLst>
                <a:lin ang="5400000" scaled="0"/>
              </a:gradFill>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856733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CEPC </a:t>
            </a:r>
            <a:r>
              <a:rPr lang="en-US" altLang="zh-CN" dirty="0"/>
              <a:t>H</a:t>
            </a:r>
            <a:r>
              <a:rPr lang="en-US" altLang="zh-CN" dirty="0" smtClean="0"/>
              <a:t>CAL</a:t>
            </a:r>
            <a:endParaRPr lang="zh-CN" altLang="en-US" dirty="0"/>
          </a:p>
        </p:txBody>
      </p:sp>
      <p:sp>
        <p:nvSpPr>
          <p:cNvPr id="3" name="内容占位符 2"/>
          <p:cNvSpPr>
            <a:spLocks noGrp="1"/>
          </p:cNvSpPr>
          <p:nvPr>
            <p:ph idx="1"/>
          </p:nvPr>
        </p:nvSpPr>
        <p:spPr/>
        <p:txBody>
          <a:bodyPr/>
          <a:lstStyle/>
          <a:p>
            <a:r>
              <a:rPr lang="en-US" altLang="zh-CN" dirty="0">
                <a:gradFill>
                  <a:gsLst>
                    <a:gs pos="2917">
                      <a:schemeClr val="tx1"/>
                    </a:gs>
                    <a:gs pos="30000">
                      <a:schemeClr val="tx1"/>
                    </a:gs>
                  </a:gsLst>
                  <a:lin ang="5400000" scaled="0"/>
                </a:gradFill>
                <a:latin typeface="Times New Roman" panose="02020603050405020304" pitchFamily="18" charset="0"/>
                <a:cs typeface="Times New Roman" panose="02020603050405020304" pitchFamily="18" charset="0"/>
              </a:rPr>
              <a:t>HCAL Detector Options</a:t>
            </a:r>
            <a:endParaRPr lang="zh-CN" altLang="en-US" dirty="0">
              <a:gradFill>
                <a:gsLst>
                  <a:gs pos="2917">
                    <a:schemeClr val="tx1"/>
                  </a:gs>
                  <a:gs pos="30000">
                    <a:schemeClr val="tx1"/>
                  </a:gs>
                </a:gsLst>
                <a:lin ang="5400000" scaled="0"/>
              </a:gradFill>
              <a:latin typeface="Times New Roman" panose="02020603050405020304" pitchFamily="18" charset="0"/>
              <a:cs typeface="Times New Roman" panose="02020603050405020304" pitchFamily="18" charset="0"/>
            </a:endParaRPr>
          </a:p>
          <a:p>
            <a:endParaRPr lang="zh-CN" altLang="en-US" dirty="0"/>
          </a:p>
        </p:txBody>
      </p:sp>
      <p:grpSp>
        <p:nvGrpSpPr>
          <p:cNvPr id="4" name="组合 3"/>
          <p:cNvGrpSpPr/>
          <p:nvPr/>
        </p:nvGrpSpPr>
        <p:grpSpPr>
          <a:xfrm>
            <a:off x="63428" y="1175395"/>
            <a:ext cx="9062862" cy="5102347"/>
            <a:chOff x="59275" y="2618474"/>
            <a:chExt cx="9062862" cy="5102347"/>
          </a:xfrm>
        </p:grpSpPr>
        <p:sp>
          <p:nvSpPr>
            <p:cNvPr id="6" name="左大括号 5"/>
            <p:cNvSpPr/>
            <p:nvPr/>
          </p:nvSpPr>
          <p:spPr>
            <a:xfrm>
              <a:off x="1017823" y="3983549"/>
              <a:ext cx="162593" cy="2551483"/>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59275" y="4601105"/>
              <a:ext cx="1121141" cy="627864"/>
            </a:xfrm>
            <a:prstGeom prst="rect">
              <a:avLst/>
            </a:prstGeom>
            <a:noFill/>
          </p:spPr>
          <p:txBody>
            <a:bodyPr wrap="none" lIns="182880" tIns="146304" rIns="182880" bIns="146304" rtlCol="0">
              <a:spAutoFit/>
            </a:bodyPr>
            <a:lstStyle/>
            <a:p>
              <a:pPr>
                <a:lnSpc>
                  <a:spcPct val="90000"/>
                </a:lnSpc>
                <a:spcAft>
                  <a:spcPts val="600"/>
                </a:spcAft>
              </a:pPr>
              <a:r>
                <a:rPr lang="en-US" altLang="zh-CN" sz="2400" dirty="0" smtClean="0">
                  <a:gradFill>
                    <a:gsLst>
                      <a:gs pos="2917">
                        <a:schemeClr val="tx1"/>
                      </a:gs>
                      <a:gs pos="30000">
                        <a:schemeClr val="tx1"/>
                      </a:gs>
                    </a:gsLst>
                    <a:lin ang="5400000" scaled="0"/>
                  </a:gradFill>
                </a:rPr>
                <a:t>HCAL</a:t>
              </a:r>
              <a:endParaRPr lang="zh-CN" altLang="en-US" sz="2400" dirty="0" err="1" smtClean="0">
                <a:gradFill>
                  <a:gsLst>
                    <a:gs pos="2917">
                      <a:schemeClr val="tx1"/>
                    </a:gs>
                    <a:gs pos="30000">
                      <a:schemeClr val="tx1"/>
                    </a:gs>
                  </a:gsLst>
                  <a:lin ang="5400000" scaled="0"/>
                </a:gradFill>
              </a:endParaRPr>
            </a:p>
          </p:txBody>
        </p:sp>
        <p:sp>
          <p:nvSpPr>
            <p:cNvPr id="8" name="文本框 7"/>
            <p:cNvSpPr txBox="1"/>
            <p:nvPr/>
          </p:nvSpPr>
          <p:spPr>
            <a:xfrm>
              <a:off x="1102692" y="3698445"/>
              <a:ext cx="1319913" cy="627864"/>
            </a:xfrm>
            <a:prstGeom prst="rect">
              <a:avLst/>
            </a:prstGeom>
            <a:noFill/>
          </p:spPr>
          <p:txBody>
            <a:bodyPr wrap="none" lIns="182880" tIns="146304" rIns="182880" bIns="146304" rtlCol="0">
              <a:spAutoFit/>
            </a:bodyPr>
            <a:lstStyle/>
            <a:p>
              <a:pPr>
                <a:lnSpc>
                  <a:spcPct val="90000"/>
                </a:lnSpc>
                <a:spcAft>
                  <a:spcPts val="600"/>
                </a:spcAft>
              </a:pPr>
              <a:r>
                <a:rPr lang="en-US" altLang="zh-CN" sz="2400" dirty="0" smtClean="0">
                  <a:gradFill>
                    <a:gsLst>
                      <a:gs pos="2917">
                        <a:schemeClr val="tx1"/>
                      </a:gs>
                      <a:gs pos="30000">
                        <a:schemeClr val="tx1"/>
                      </a:gs>
                    </a:gsLst>
                    <a:lin ang="5400000" scaled="0"/>
                  </a:gradFill>
                </a:rPr>
                <a:t>AHCAL</a:t>
              </a:r>
              <a:endParaRPr lang="zh-CN" altLang="en-US" sz="2400" dirty="0" err="1" smtClean="0">
                <a:gradFill>
                  <a:gsLst>
                    <a:gs pos="2917">
                      <a:schemeClr val="tx1"/>
                    </a:gs>
                    <a:gs pos="30000">
                      <a:schemeClr val="tx1"/>
                    </a:gs>
                  </a:gsLst>
                  <a:lin ang="5400000" scaled="0"/>
                </a:gradFill>
              </a:endParaRPr>
            </a:p>
          </p:txBody>
        </p:sp>
        <p:sp>
          <p:nvSpPr>
            <p:cNvPr id="9" name="文本框 8"/>
            <p:cNvSpPr txBox="1"/>
            <p:nvPr/>
          </p:nvSpPr>
          <p:spPr>
            <a:xfrm>
              <a:off x="1085059" y="4962188"/>
              <a:ext cx="1337546" cy="627864"/>
            </a:xfrm>
            <a:prstGeom prst="rect">
              <a:avLst/>
            </a:prstGeom>
            <a:noFill/>
          </p:spPr>
          <p:txBody>
            <a:bodyPr wrap="none" lIns="182880" tIns="146304" rIns="182880" bIns="146304" rtlCol="0">
              <a:spAutoFit/>
            </a:bodyPr>
            <a:lstStyle/>
            <a:p>
              <a:pPr>
                <a:lnSpc>
                  <a:spcPct val="90000"/>
                </a:lnSpc>
                <a:spcAft>
                  <a:spcPts val="600"/>
                </a:spcAft>
              </a:pPr>
              <a:r>
                <a:rPr lang="en-US" altLang="zh-CN" sz="2400" dirty="0">
                  <a:gradFill>
                    <a:gsLst>
                      <a:gs pos="2917">
                        <a:schemeClr val="tx1"/>
                      </a:gs>
                      <a:gs pos="30000">
                        <a:schemeClr val="tx1"/>
                      </a:gs>
                    </a:gsLst>
                    <a:lin ang="5400000" scaled="0"/>
                  </a:gradFill>
                </a:rPr>
                <a:t>D</a:t>
              </a:r>
              <a:r>
                <a:rPr lang="en-US" altLang="zh-CN" sz="2400" dirty="0" smtClean="0">
                  <a:gradFill>
                    <a:gsLst>
                      <a:gs pos="2917">
                        <a:schemeClr val="tx1"/>
                      </a:gs>
                      <a:gs pos="30000">
                        <a:schemeClr val="tx1"/>
                      </a:gs>
                    </a:gsLst>
                    <a:lin ang="5400000" scaled="0"/>
                  </a:gradFill>
                </a:rPr>
                <a:t>HCAL</a:t>
              </a:r>
              <a:endParaRPr lang="zh-CN" altLang="en-US" sz="2400" dirty="0" err="1" smtClean="0">
                <a:gradFill>
                  <a:gsLst>
                    <a:gs pos="2917">
                      <a:schemeClr val="tx1"/>
                    </a:gs>
                    <a:gs pos="30000">
                      <a:schemeClr val="tx1"/>
                    </a:gs>
                  </a:gsLst>
                  <a:lin ang="5400000" scaled="0"/>
                </a:gradFill>
              </a:endParaRPr>
            </a:p>
          </p:txBody>
        </p:sp>
        <p:sp>
          <p:nvSpPr>
            <p:cNvPr id="10" name="文本框 9"/>
            <p:cNvSpPr txBox="1"/>
            <p:nvPr/>
          </p:nvSpPr>
          <p:spPr>
            <a:xfrm>
              <a:off x="1180416" y="6120056"/>
              <a:ext cx="1501052" cy="627864"/>
            </a:xfrm>
            <a:prstGeom prst="rect">
              <a:avLst/>
            </a:prstGeom>
            <a:noFill/>
          </p:spPr>
          <p:txBody>
            <a:bodyPr wrap="none" lIns="182880" tIns="146304" rIns="182880" bIns="146304" rtlCol="0">
              <a:spAutoFit/>
            </a:bodyPr>
            <a:lstStyle/>
            <a:p>
              <a:pPr>
                <a:lnSpc>
                  <a:spcPct val="90000"/>
                </a:lnSpc>
                <a:spcAft>
                  <a:spcPts val="600"/>
                </a:spcAft>
              </a:pPr>
              <a:r>
                <a:rPr lang="en-US" altLang="zh-CN" sz="2400" dirty="0" smtClean="0">
                  <a:solidFill>
                    <a:srgbClr val="92D050"/>
                  </a:solidFill>
                </a:rPr>
                <a:t>SDHCAL</a:t>
              </a:r>
              <a:endParaRPr lang="zh-CN" altLang="en-US" sz="2400" dirty="0" err="1" smtClean="0">
                <a:solidFill>
                  <a:srgbClr val="92D050"/>
                </a:solidFill>
              </a:endParaRPr>
            </a:p>
          </p:txBody>
        </p:sp>
        <p:sp>
          <p:nvSpPr>
            <p:cNvPr id="11" name="文本框 10"/>
            <p:cNvSpPr txBox="1"/>
            <p:nvPr/>
          </p:nvSpPr>
          <p:spPr>
            <a:xfrm>
              <a:off x="2271635" y="3693097"/>
              <a:ext cx="6663365" cy="1114151"/>
            </a:xfrm>
            <a:prstGeom prst="rect">
              <a:avLst/>
            </a:prstGeom>
            <a:noFill/>
          </p:spPr>
          <p:txBody>
            <a:bodyPr wrap="square" lIns="182880" tIns="146304" rIns="182880" bIns="146304" rtlCol="0">
              <a:spAutoFit/>
            </a:bodyPr>
            <a:lstStyle/>
            <a:p>
              <a:pPr>
                <a:lnSpc>
                  <a:spcPct val="90000"/>
                </a:lnSpc>
                <a:spcAft>
                  <a:spcPts val="600"/>
                </a:spcAft>
              </a:pPr>
              <a:r>
                <a:rPr lang="en-US" altLang="zh-CN" sz="1600" dirty="0" smtClean="0">
                  <a:gradFill>
                    <a:gsLst>
                      <a:gs pos="2917">
                        <a:schemeClr val="tx1"/>
                      </a:gs>
                      <a:gs pos="30000">
                        <a:schemeClr val="tx1"/>
                      </a:gs>
                    </a:gsLst>
                    <a:lin ang="5400000" scaled="0"/>
                  </a:gradFill>
                  <a:latin typeface="Times New Roman" panose="02020603050405020304" pitchFamily="18" charset="0"/>
                  <a:cs typeface="Times New Roman" panose="02020603050405020304" pitchFamily="18" charset="0"/>
                </a:rPr>
                <a:t>Scintillator + </a:t>
              </a:r>
              <a:r>
                <a:rPr lang="en-US" altLang="zh-CN" sz="1600" dirty="0" err="1" smtClean="0">
                  <a:gradFill>
                    <a:gsLst>
                      <a:gs pos="2917">
                        <a:schemeClr val="tx1"/>
                      </a:gs>
                      <a:gs pos="30000">
                        <a:schemeClr val="tx1"/>
                      </a:gs>
                    </a:gsLst>
                    <a:lin ang="5400000" scaled="0"/>
                  </a:gradFill>
                  <a:latin typeface="Times New Roman" panose="02020603050405020304" pitchFamily="18" charset="0"/>
                  <a:cs typeface="Times New Roman" panose="02020603050405020304" pitchFamily="18" charset="0"/>
                </a:rPr>
                <a:t>SiPM</a:t>
              </a:r>
              <a:r>
                <a:rPr lang="en-US" altLang="zh-CN" sz="1600" dirty="0" smtClean="0">
                  <a:gradFill>
                    <a:gsLst>
                      <a:gs pos="2917">
                        <a:schemeClr val="tx1"/>
                      </a:gs>
                      <a:gs pos="30000">
                        <a:schemeClr val="tx1"/>
                      </a:gs>
                    </a:gsLst>
                    <a:lin ang="5400000" scaled="0"/>
                  </a:gradFill>
                  <a:latin typeface="Times New Roman" panose="02020603050405020304" pitchFamily="18" charset="0"/>
                  <a:cs typeface="Times New Roman" panose="02020603050405020304" pitchFamily="18" charset="0"/>
                </a:rPr>
                <a:t> + SPIROC(ASIC),   </a:t>
              </a:r>
              <a:r>
                <a:rPr lang="en-US" altLang="zh-CN" sz="1600" dirty="0" smtClean="0">
                  <a:gradFill>
                    <a:gsLst>
                      <a:gs pos="2917">
                        <a:schemeClr val="tx1"/>
                      </a:gs>
                      <a:gs pos="30000">
                        <a:schemeClr val="tx1"/>
                      </a:gs>
                    </a:gsLst>
                    <a:lin ang="5400000" scaled="0"/>
                  </a:gradFill>
                  <a:latin typeface="Times New Roman" panose="02020603050405020304" pitchFamily="18" charset="0"/>
                  <a:cs typeface="Times New Roman" panose="02020603050405020304" pitchFamily="18" charset="0"/>
                </a:rPr>
                <a:t>8148channels,1m</a:t>
              </a:r>
              <a:r>
                <a:rPr lang="en-US" altLang="zh-CN" sz="1600" baseline="30000" dirty="0" smtClean="0">
                  <a:gradFill>
                    <a:gsLst>
                      <a:gs pos="2917">
                        <a:schemeClr val="tx1"/>
                      </a:gs>
                      <a:gs pos="30000">
                        <a:schemeClr val="tx1"/>
                      </a:gs>
                    </a:gsLst>
                    <a:lin ang="5400000" scaled="0"/>
                  </a:gradFill>
                  <a:latin typeface="Times New Roman" panose="02020603050405020304" pitchFamily="18" charset="0"/>
                  <a:cs typeface="Times New Roman" panose="02020603050405020304" pitchFamily="18" charset="0"/>
                </a:rPr>
                <a:t>3</a:t>
              </a:r>
            </a:p>
            <a:p>
              <a:pPr marL="285750" indent="-285750">
                <a:lnSpc>
                  <a:spcPct val="90000"/>
                </a:lnSpc>
                <a:spcAft>
                  <a:spcPts val="600"/>
                </a:spcAft>
                <a:buFont typeface="Arial" panose="020B0604020202020204" pitchFamily="34" charset="0"/>
                <a:buChar char="•"/>
              </a:pPr>
              <a:r>
                <a:rPr lang="en-US" altLang="zh-CN" sz="1600" dirty="0" smtClean="0">
                  <a:solidFill>
                    <a:srgbClr val="0070C0"/>
                  </a:solidFill>
                </a:rPr>
                <a:t>Analog Hadron Calorimeters(AHCAL). </a:t>
              </a:r>
            </a:p>
            <a:p>
              <a:pPr marL="285750" indent="-285750">
                <a:lnSpc>
                  <a:spcPct val="90000"/>
                </a:lnSpc>
                <a:spcAft>
                  <a:spcPts val="600"/>
                </a:spcAft>
                <a:buFont typeface="Arial" panose="020B0604020202020204" pitchFamily="34" charset="0"/>
                <a:buChar char="•"/>
              </a:pPr>
              <a:r>
                <a:rPr lang="en-US" altLang="zh-CN" sz="1600" dirty="0" smtClean="0">
                  <a:solidFill>
                    <a:srgbClr val="FF0000"/>
                  </a:solidFill>
                </a:rPr>
                <a:t>High power consumption, expensive readout electronics</a:t>
              </a:r>
              <a:endParaRPr lang="zh-CN" altLang="en-US" sz="1600" dirty="0" err="1">
                <a:solidFill>
                  <a:srgbClr val="FF0000"/>
                </a:solidFill>
              </a:endParaRPr>
            </a:p>
          </p:txBody>
        </p:sp>
        <mc:AlternateContent xmlns:mc="http://schemas.openxmlformats.org/markup-compatibility/2006">
          <mc:Choice xmlns:a14="http://schemas.microsoft.com/office/drawing/2010/main" Requires="a14">
            <p:sp>
              <p:nvSpPr>
                <p:cNvPr id="12" name="文本框 11"/>
                <p:cNvSpPr txBox="1"/>
                <p:nvPr/>
              </p:nvSpPr>
              <p:spPr>
                <a:xfrm>
                  <a:off x="2218301" y="4856313"/>
                  <a:ext cx="6689915" cy="1335237"/>
                </a:xfrm>
                <a:prstGeom prst="rect">
                  <a:avLst/>
                </a:prstGeom>
                <a:noFill/>
              </p:spPr>
              <p:txBody>
                <a:bodyPr wrap="square" lIns="182880" tIns="146304" rIns="182880" bIns="146304" rtlCol="0">
                  <a:spAutoFit/>
                </a:bodyPr>
                <a:lstStyle/>
                <a:p>
                  <a:pPr>
                    <a:lnSpc>
                      <a:spcPct val="90000"/>
                    </a:lnSpc>
                    <a:spcAft>
                      <a:spcPts val="600"/>
                    </a:spcAft>
                  </a:pPr>
                  <a:r>
                    <a:rPr lang="en-US" altLang="zh-CN" sz="1600" dirty="0" smtClean="0">
                      <a:gradFill>
                        <a:gsLst>
                          <a:gs pos="2917">
                            <a:schemeClr val="tx1"/>
                          </a:gs>
                          <a:gs pos="30000">
                            <a:schemeClr val="tx1"/>
                          </a:gs>
                        </a:gsLst>
                        <a:lin ang="5400000" scaled="0"/>
                      </a:gradFill>
                      <a:latin typeface="Times New Roman" panose="02020603050405020304" pitchFamily="18" charset="0"/>
                      <a:cs typeface="Times New Roman" panose="02020603050405020304" pitchFamily="18" charset="0"/>
                    </a:rPr>
                    <a:t>GEM/RPC/</a:t>
                  </a:r>
                  <a:r>
                    <a:rPr lang="en-US" altLang="zh-CN" sz="1600" dirty="0" err="1" smtClean="0">
                      <a:gradFill>
                        <a:gsLst>
                          <a:gs pos="2917">
                            <a:schemeClr val="tx1"/>
                          </a:gs>
                          <a:gs pos="30000">
                            <a:schemeClr val="tx1"/>
                          </a:gs>
                        </a:gsLst>
                        <a:lin ang="5400000" scaled="0"/>
                      </a:gradFill>
                      <a:latin typeface="Times New Roman" panose="02020603050405020304" pitchFamily="18" charset="0"/>
                      <a:cs typeface="Times New Roman" panose="02020603050405020304" pitchFamily="18" charset="0"/>
                    </a:rPr>
                    <a:t>Micromegas</a:t>
                  </a:r>
                  <a:r>
                    <a:rPr lang="en-US" altLang="zh-CN" sz="1600" dirty="0" smtClean="0">
                      <a:gradFill>
                        <a:gsLst>
                          <a:gs pos="2917">
                            <a:schemeClr val="tx1"/>
                          </a:gs>
                          <a:gs pos="30000">
                            <a:schemeClr val="tx1"/>
                          </a:gs>
                        </a:gsLst>
                        <a:lin ang="5400000" scaled="0"/>
                      </a:gradFill>
                      <a:latin typeface="Times New Roman" panose="02020603050405020304" pitchFamily="18" charset="0"/>
                      <a:cs typeface="Times New Roman" panose="02020603050405020304" pitchFamily="18" charset="0"/>
                    </a:rPr>
                    <a:t> + DCAL(ASIC), </a:t>
                  </a:r>
                  <a14:m>
                    <m:oMath xmlns:m="http://schemas.openxmlformats.org/officeDocument/2006/math">
                      <m:r>
                        <a:rPr lang="en-US" altLang="zh-CN" sz="1600" b="0" i="1" smtClean="0">
                          <a:gradFill>
                            <a:gsLst>
                              <a:gs pos="2917">
                                <a:schemeClr val="tx1"/>
                              </a:gs>
                              <a:gs pos="30000">
                                <a:schemeClr val="tx1"/>
                              </a:gs>
                            </a:gsLst>
                            <a:lin ang="5400000" scaled="0"/>
                          </a:gradFill>
                          <a:latin typeface="Cambria Math" panose="02040503050406030204" pitchFamily="18" charset="0"/>
                          <a:cs typeface="Times New Roman" panose="02020603050405020304" pitchFamily="18" charset="0"/>
                        </a:rPr>
                        <m:t>4</m:t>
                      </m:r>
                      <m:r>
                        <a:rPr lang="en-US" altLang="zh-CN" sz="1600" b="0" i="1" smtClean="0">
                          <a:gradFill>
                            <a:gsLst>
                              <a:gs pos="2917">
                                <a:schemeClr val="tx1"/>
                              </a:gs>
                              <a:gs pos="30000">
                                <a:schemeClr val="tx1"/>
                              </a:gs>
                            </a:gsLst>
                            <a:lin ang="5400000" scaled="0"/>
                          </a:gra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1600" b="0" i="1" smtClean="0">
                              <a:gradFill>
                                <a:gsLst>
                                  <a:gs pos="2917">
                                    <a:schemeClr val="tx1"/>
                                  </a:gs>
                                  <a:gs pos="30000">
                                    <a:schemeClr val="tx1"/>
                                  </a:gs>
                                </a:gsLst>
                                <a:lin ang="5400000" scaled="0"/>
                              </a:gra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b="0" i="1" smtClean="0">
                              <a:gradFill>
                                <a:gsLst>
                                  <a:gs pos="2917">
                                    <a:schemeClr val="tx1"/>
                                  </a:gs>
                                  <a:gs pos="30000">
                                    <a:schemeClr val="tx1"/>
                                  </a:gs>
                                </a:gsLst>
                                <a:lin ang="5400000" scaled="0"/>
                              </a:gradFill>
                              <a:latin typeface="Cambria Math" panose="02040503050406030204" pitchFamily="18" charset="0"/>
                              <a:ea typeface="Cambria Math" panose="02040503050406030204" pitchFamily="18" charset="0"/>
                              <a:cs typeface="Times New Roman" panose="02020603050405020304" pitchFamily="18" charset="0"/>
                            </a:rPr>
                            <m:t>10</m:t>
                          </m:r>
                        </m:e>
                        <m:sup>
                          <m:r>
                            <a:rPr lang="en-US" altLang="zh-CN" sz="1600" b="0" i="1" smtClean="0">
                              <a:gradFill>
                                <a:gsLst>
                                  <a:gs pos="2917">
                                    <a:schemeClr val="tx1"/>
                                  </a:gs>
                                  <a:gs pos="30000">
                                    <a:schemeClr val="tx1"/>
                                  </a:gs>
                                </a:gsLst>
                                <a:lin ang="5400000" scaled="0"/>
                              </a:gradFill>
                              <a:latin typeface="Cambria Math" panose="02040503050406030204" pitchFamily="18" charset="0"/>
                              <a:ea typeface="Cambria Math" panose="02040503050406030204" pitchFamily="18" charset="0"/>
                              <a:cs typeface="Times New Roman" panose="02020603050405020304" pitchFamily="18" charset="0"/>
                            </a:rPr>
                            <m:t>5</m:t>
                          </m:r>
                        </m:sup>
                      </m:sSup>
                    </m:oMath>
                  </a14:m>
                  <a:r>
                    <a:rPr lang="en-US" altLang="zh-CN" sz="1600" b="0" dirty="0" smtClean="0">
                      <a:gradFill>
                        <a:gsLst>
                          <a:gs pos="2917">
                            <a:schemeClr val="tx1"/>
                          </a:gs>
                          <a:gs pos="30000">
                            <a:schemeClr val="tx1"/>
                          </a:gs>
                        </a:gsLst>
                        <a:lin ang="5400000" scaled="0"/>
                      </a:gradFill>
                      <a:latin typeface="Times New Roman" panose="02020603050405020304" pitchFamily="18" charset="0"/>
                      <a:ea typeface="Cambria Math" panose="02040503050406030204" pitchFamily="18" charset="0"/>
                      <a:cs typeface="Times New Roman" panose="02020603050405020304" pitchFamily="18" charset="0"/>
                    </a:rPr>
                    <a:t> chn/m</a:t>
                  </a:r>
                  <a:r>
                    <a:rPr lang="en-US" altLang="zh-CN" sz="1600" b="0" baseline="30000" dirty="0" smtClean="0">
                      <a:gradFill>
                        <a:gsLst>
                          <a:gs pos="2917">
                            <a:schemeClr val="tx1"/>
                          </a:gs>
                          <a:gs pos="30000">
                            <a:schemeClr val="tx1"/>
                          </a:gs>
                        </a:gsLst>
                        <a:lin ang="5400000" scaled="0"/>
                      </a:gradFill>
                      <a:latin typeface="Times New Roman" panose="02020603050405020304" pitchFamily="18" charset="0"/>
                      <a:ea typeface="Cambria Math" panose="02040503050406030204" pitchFamily="18" charset="0"/>
                      <a:cs typeface="Times New Roman" panose="02020603050405020304" pitchFamily="18" charset="0"/>
                    </a:rPr>
                    <a:t>3</a:t>
                  </a:r>
                </a:p>
                <a:p>
                  <a:pPr marL="285750" indent="-285750">
                    <a:buFont typeface="Arial" panose="020B0604020202020204" pitchFamily="34" charset="0"/>
                    <a:buChar char="•"/>
                  </a:pPr>
                  <a:r>
                    <a:rPr lang="en-US" altLang="zh-CN" sz="1600" dirty="0">
                      <a:solidFill>
                        <a:srgbClr val="0070C0"/>
                      </a:solidFill>
                    </a:rPr>
                    <a:t>A hadron calorimeter with only one threshold readout </a:t>
                  </a:r>
                  <a:r>
                    <a:rPr lang="en-US" altLang="zh-CN" sz="1600" dirty="0" smtClean="0">
                      <a:solidFill>
                        <a:srgbClr val="0070C0"/>
                      </a:solidFill>
                    </a:rPr>
                    <a:t>is called a Digital </a:t>
                  </a:r>
                  <a:r>
                    <a:rPr lang="en-US" altLang="zh-CN" sz="1600" dirty="0">
                      <a:solidFill>
                        <a:srgbClr val="0070C0"/>
                      </a:solidFill>
                    </a:rPr>
                    <a:t>Hadron Calorimeter (DHCAL</a:t>
                  </a:r>
                  <a:r>
                    <a:rPr lang="en-US" altLang="zh-CN" sz="1600" dirty="0" smtClean="0">
                      <a:solidFill>
                        <a:srgbClr val="0070C0"/>
                      </a:solidFill>
                    </a:rPr>
                    <a:t>).</a:t>
                  </a:r>
                </a:p>
                <a:p>
                  <a:pPr marL="285750" indent="-285750">
                    <a:buFont typeface="Arial" panose="020B0604020202020204" pitchFamily="34" charset="0"/>
                    <a:buChar char="•"/>
                  </a:pPr>
                  <a:r>
                    <a:rPr lang="en-US" altLang="zh-CN" sz="1600" dirty="0" smtClean="0">
                      <a:solidFill>
                        <a:srgbClr val="FF0000"/>
                      </a:solidFill>
                    </a:rPr>
                    <a:t>Simple, but poor accuracy. Hard to satisfy PFA</a:t>
                  </a:r>
                  <a:endParaRPr lang="en-US" altLang="zh-CN" sz="1600" dirty="0">
                    <a:solidFill>
                      <a:srgbClr val="FF0000"/>
                    </a:solidFill>
                  </a:endParaRPr>
                </a:p>
              </p:txBody>
            </p:sp>
          </mc:Choice>
          <mc:Fallback>
            <p:sp>
              <p:nvSpPr>
                <p:cNvPr id="12" name="文本框 11"/>
                <p:cNvSpPr txBox="1">
                  <a:spLocks noRot="1" noChangeAspect="1" noMove="1" noResize="1" noEditPoints="1" noAdjustHandles="1" noChangeArrowheads="1" noChangeShapeType="1" noTextEdit="1"/>
                </p:cNvSpPr>
                <p:nvPr/>
              </p:nvSpPr>
              <p:spPr>
                <a:xfrm>
                  <a:off x="2218301" y="4856313"/>
                  <a:ext cx="6689915" cy="1335237"/>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2271635" y="6139362"/>
                  <a:ext cx="6670987" cy="1581459"/>
                </a:xfrm>
                <a:prstGeom prst="rect">
                  <a:avLst/>
                </a:prstGeom>
                <a:noFill/>
              </p:spPr>
              <p:txBody>
                <a:bodyPr wrap="square" lIns="182880" tIns="146304" rIns="182880" bIns="146304" rtlCol="0">
                  <a:spAutoFit/>
                </a:bodyPr>
                <a:lstStyle/>
                <a:p>
                  <a:pPr>
                    <a:lnSpc>
                      <a:spcPct val="90000"/>
                    </a:lnSpc>
                    <a:spcAft>
                      <a:spcPts val="600"/>
                    </a:spcAft>
                  </a:pPr>
                  <a:r>
                    <a:rPr lang="en-US" altLang="zh-CN" sz="1600" dirty="0" smtClean="0">
                      <a:gradFill>
                        <a:gsLst>
                          <a:gs pos="2917">
                            <a:schemeClr val="tx1"/>
                          </a:gs>
                          <a:gs pos="30000">
                            <a:schemeClr val="tx1"/>
                          </a:gs>
                        </a:gsLst>
                        <a:lin ang="5400000" scaled="0"/>
                      </a:gradFill>
                      <a:latin typeface="Times New Roman" panose="02020603050405020304" pitchFamily="18" charset="0"/>
                      <a:cs typeface="Times New Roman" panose="02020603050405020304" pitchFamily="18" charset="0"/>
                    </a:rPr>
                    <a:t>GEM/RPC/</a:t>
                  </a:r>
                  <a:r>
                    <a:rPr lang="en-US" altLang="zh-CN" sz="1600" dirty="0" err="1" smtClean="0">
                      <a:gradFill>
                        <a:gsLst>
                          <a:gs pos="2917">
                            <a:schemeClr val="tx1"/>
                          </a:gs>
                          <a:gs pos="30000">
                            <a:schemeClr val="tx1"/>
                          </a:gs>
                        </a:gsLst>
                        <a:lin ang="5400000" scaled="0"/>
                      </a:gradFill>
                      <a:latin typeface="Times New Roman" panose="02020603050405020304" pitchFamily="18" charset="0"/>
                      <a:cs typeface="Times New Roman" panose="02020603050405020304" pitchFamily="18" charset="0"/>
                    </a:rPr>
                    <a:t>Micromegas</a:t>
                  </a:r>
                  <a:r>
                    <a:rPr lang="en-US" altLang="zh-CN" sz="1600" dirty="0" smtClean="0">
                      <a:gradFill>
                        <a:gsLst>
                          <a:gs pos="2917">
                            <a:schemeClr val="tx1"/>
                          </a:gs>
                          <a:gs pos="30000">
                            <a:schemeClr val="tx1"/>
                          </a:gs>
                        </a:gsLst>
                        <a:lin ang="5400000" scaled="0"/>
                      </a:gradFill>
                      <a:latin typeface="Times New Roman" panose="02020603050405020304" pitchFamily="18" charset="0"/>
                      <a:cs typeface="Times New Roman" panose="02020603050405020304" pitchFamily="18" charset="0"/>
                    </a:rPr>
                    <a:t> + HARDROC(ASIC), </a:t>
                  </a:r>
                  <a14:m>
                    <m:oMath xmlns:m="http://schemas.openxmlformats.org/officeDocument/2006/math">
                      <m:r>
                        <a:rPr lang="en-US" altLang="zh-CN" sz="1600" i="1">
                          <a:gradFill>
                            <a:gsLst>
                              <a:gs pos="2917">
                                <a:schemeClr val="tx1"/>
                              </a:gs>
                              <a:gs pos="30000">
                                <a:schemeClr val="tx1"/>
                              </a:gs>
                            </a:gsLst>
                            <a:lin ang="5400000" scaled="0"/>
                          </a:gradFill>
                          <a:latin typeface="Cambria Math" panose="02040503050406030204" pitchFamily="18" charset="0"/>
                          <a:cs typeface="Times New Roman" panose="02020603050405020304" pitchFamily="18" charset="0"/>
                        </a:rPr>
                        <m:t>4</m:t>
                      </m:r>
                      <m:r>
                        <a:rPr lang="en-US" altLang="zh-CN" sz="1600" i="1">
                          <a:gradFill>
                            <a:gsLst>
                              <a:gs pos="2917">
                                <a:schemeClr val="tx1"/>
                              </a:gs>
                              <a:gs pos="30000">
                                <a:schemeClr val="tx1"/>
                              </a:gs>
                            </a:gsLst>
                            <a:lin ang="5400000" scaled="0"/>
                          </a:gra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1600" i="1">
                              <a:gradFill>
                                <a:gsLst>
                                  <a:gs pos="2917">
                                    <a:schemeClr val="tx1"/>
                                  </a:gs>
                                  <a:gs pos="30000">
                                    <a:schemeClr val="tx1"/>
                                  </a:gs>
                                </a:gsLst>
                                <a:lin ang="5400000" scaled="0"/>
                              </a:gra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a:gradFill>
                                <a:gsLst>
                                  <a:gs pos="2917">
                                    <a:schemeClr val="tx1"/>
                                  </a:gs>
                                  <a:gs pos="30000">
                                    <a:schemeClr val="tx1"/>
                                  </a:gs>
                                </a:gsLst>
                                <a:lin ang="5400000" scaled="0"/>
                              </a:gradFill>
                              <a:latin typeface="Cambria Math" panose="02040503050406030204" pitchFamily="18" charset="0"/>
                              <a:ea typeface="Cambria Math" panose="02040503050406030204" pitchFamily="18" charset="0"/>
                              <a:cs typeface="Times New Roman" panose="02020603050405020304" pitchFamily="18" charset="0"/>
                            </a:rPr>
                            <m:t>10</m:t>
                          </m:r>
                        </m:e>
                        <m:sup>
                          <m:r>
                            <a:rPr lang="en-US" altLang="zh-CN" sz="1600" i="1">
                              <a:gradFill>
                                <a:gsLst>
                                  <a:gs pos="2917">
                                    <a:schemeClr val="tx1"/>
                                  </a:gs>
                                  <a:gs pos="30000">
                                    <a:schemeClr val="tx1"/>
                                  </a:gs>
                                </a:gsLst>
                                <a:lin ang="5400000" scaled="0"/>
                              </a:gradFill>
                              <a:latin typeface="Cambria Math" panose="02040503050406030204" pitchFamily="18" charset="0"/>
                              <a:ea typeface="Cambria Math" panose="02040503050406030204" pitchFamily="18" charset="0"/>
                              <a:cs typeface="Times New Roman" panose="02020603050405020304" pitchFamily="18" charset="0"/>
                            </a:rPr>
                            <m:t>5</m:t>
                          </m:r>
                        </m:sup>
                      </m:sSup>
                    </m:oMath>
                  </a14:m>
                  <a:r>
                    <a:rPr lang="en-US" altLang="zh-CN" sz="1600" dirty="0">
                      <a:gradFill>
                        <a:gsLst>
                          <a:gs pos="2917">
                            <a:schemeClr val="tx1"/>
                          </a:gs>
                          <a:gs pos="30000">
                            <a:schemeClr val="tx1"/>
                          </a:gs>
                        </a:gsLst>
                        <a:lin ang="5400000" scaled="0"/>
                      </a:gradFill>
                      <a:latin typeface="Times New Roman" panose="02020603050405020304" pitchFamily="18" charset="0"/>
                      <a:ea typeface="Cambria Math" panose="02040503050406030204" pitchFamily="18" charset="0"/>
                      <a:cs typeface="Times New Roman" panose="02020603050405020304" pitchFamily="18" charset="0"/>
                    </a:rPr>
                    <a:t> </a:t>
                  </a:r>
                  <a:r>
                    <a:rPr lang="en-US" altLang="zh-CN" sz="1600" dirty="0" smtClean="0">
                      <a:gradFill>
                        <a:gsLst>
                          <a:gs pos="2917">
                            <a:schemeClr val="tx1"/>
                          </a:gs>
                          <a:gs pos="30000">
                            <a:schemeClr val="tx1"/>
                          </a:gs>
                        </a:gsLst>
                        <a:lin ang="5400000" scaled="0"/>
                      </a:gradFill>
                      <a:latin typeface="Times New Roman" panose="02020603050405020304" pitchFamily="18" charset="0"/>
                      <a:ea typeface="Cambria Math" panose="02040503050406030204" pitchFamily="18" charset="0"/>
                      <a:cs typeface="Times New Roman" panose="02020603050405020304" pitchFamily="18" charset="0"/>
                    </a:rPr>
                    <a:t>chn/m</a:t>
                  </a:r>
                  <a:r>
                    <a:rPr lang="en-US" altLang="zh-CN" sz="1600" baseline="30000" dirty="0" smtClean="0">
                      <a:gradFill>
                        <a:gsLst>
                          <a:gs pos="2917">
                            <a:schemeClr val="tx1"/>
                          </a:gs>
                          <a:gs pos="30000">
                            <a:schemeClr val="tx1"/>
                          </a:gs>
                        </a:gsLst>
                        <a:lin ang="5400000" scaled="0"/>
                      </a:gradFill>
                      <a:latin typeface="Times New Roman" panose="02020603050405020304" pitchFamily="18" charset="0"/>
                      <a:ea typeface="Cambria Math" panose="02040503050406030204" pitchFamily="18" charset="0"/>
                      <a:cs typeface="Times New Roman" panose="02020603050405020304" pitchFamily="18" charset="0"/>
                    </a:rPr>
                    <a:t>3</a:t>
                  </a:r>
                </a:p>
                <a:p>
                  <a:pPr marL="285750" indent="-285750">
                    <a:buFont typeface="Arial" panose="020B0604020202020204" pitchFamily="34" charset="0"/>
                    <a:buChar char="•"/>
                  </a:pPr>
                  <a:r>
                    <a:rPr lang="en-US" altLang="zh-CN" sz="1600" dirty="0">
                      <a:solidFill>
                        <a:srgbClr val="0070C0"/>
                      </a:solidFill>
                    </a:rPr>
                    <a:t>A more </a:t>
                  </a:r>
                  <a:r>
                    <a:rPr lang="en-US" altLang="zh-CN" sz="1600" dirty="0" smtClean="0">
                      <a:solidFill>
                        <a:srgbClr val="0070C0"/>
                      </a:solidFill>
                    </a:rPr>
                    <a:t>general calorimeter </a:t>
                  </a:r>
                  <a:r>
                    <a:rPr lang="en-US" altLang="zh-CN" sz="1600" dirty="0">
                      <a:solidFill>
                        <a:srgbClr val="0070C0"/>
                      </a:solidFill>
                    </a:rPr>
                    <a:t>with multi-threshold readout (e.g. 3 thresholds) is therefore also </a:t>
                  </a:r>
                  <a:r>
                    <a:rPr lang="en-US" altLang="zh-CN" sz="1600" dirty="0" smtClean="0">
                      <a:solidFill>
                        <a:srgbClr val="0070C0"/>
                      </a:solidFill>
                    </a:rPr>
                    <a:t>considered, a </a:t>
                  </a:r>
                  <a:r>
                    <a:rPr lang="en-US" altLang="zh-CN" sz="1600" dirty="0">
                      <a:solidFill>
                        <a:srgbClr val="0070C0"/>
                      </a:solidFill>
                    </a:rPr>
                    <a:t>so-called Semi-Digital Hadron Calorimeter (SDHCAL</a:t>
                  </a:r>
                  <a:r>
                    <a:rPr lang="en-US" altLang="zh-CN" sz="1600" dirty="0" smtClean="0">
                      <a:solidFill>
                        <a:srgbClr val="0070C0"/>
                      </a:solidFill>
                    </a:rPr>
                    <a:t>).</a:t>
                  </a:r>
                </a:p>
                <a:p>
                  <a:pPr marL="285750" indent="-285750">
                    <a:buFont typeface="Arial" panose="020B0604020202020204" pitchFamily="34" charset="0"/>
                    <a:buChar char="•"/>
                  </a:pPr>
                  <a:r>
                    <a:rPr lang="en-US" altLang="zh-CN" sz="1600" dirty="0" smtClean="0">
                      <a:solidFill>
                        <a:srgbClr val="FF0000"/>
                      </a:solidFill>
                      <a:latin typeface="Times New Roman" panose="02020603050405020304" pitchFamily="18" charset="0"/>
                      <a:cs typeface="Times New Roman" panose="02020603050405020304" pitchFamily="18" charset="0"/>
                    </a:rPr>
                    <a:t>A balanced choice for CEPC HCAL</a:t>
                  </a:r>
                  <a:endParaRPr lang="zh-CN" altLang="en-US" sz="1600" dirty="0" err="1" smtClean="0">
                    <a:solidFill>
                      <a:srgbClr val="FF0000"/>
                    </a:solidFill>
                    <a:latin typeface="Times New Roman" panose="02020603050405020304" pitchFamily="18" charset="0"/>
                    <a:cs typeface="Times New Roman" panose="02020603050405020304" pitchFamily="18" charset="0"/>
                  </a:endParaRPr>
                </a:p>
              </p:txBody>
            </p:sp>
          </mc:Choice>
          <mc:Fallback>
            <p:sp>
              <p:nvSpPr>
                <p:cNvPr id="13" name="文本框 12"/>
                <p:cNvSpPr txBox="1">
                  <a:spLocks noRot="1" noChangeAspect="1" noMove="1" noResize="1" noEditPoints="1" noAdjustHandles="1" noChangeArrowheads="1" noChangeShapeType="1" noTextEdit="1"/>
                </p:cNvSpPr>
                <p:nvPr/>
              </p:nvSpPr>
              <p:spPr>
                <a:xfrm>
                  <a:off x="2271635" y="6139362"/>
                  <a:ext cx="6670987" cy="1581459"/>
                </a:xfrm>
                <a:prstGeom prst="rect">
                  <a:avLst/>
                </a:prstGeom>
                <a:blipFill rotWithShape="0">
                  <a:blip r:embed="rId3"/>
                  <a:stretch>
                    <a:fillRect/>
                  </a:stretch>
                </a:blipFill>
              </p:spPr>
              <p:txBody>
                <a:bodyPr/>
                <a:lstStyle/>
                <a:p>
                  <a:r>
                    <a:rPr lang="zh-CN" altLang="en-US">
                      <a:noFill/>
                    </a:rPr>
                    <a:t> </a:t>
                  </a:r>
                </a:p>
              </p:txBody>
            </p:sp>
          </mc:Fallback>
        </mc:AlternateContent>
        <p:sp>
          <p:nvSpPr>
            <p:cNvPr id="14" name="文本框 13"/>
            <p:cNvSpPr txBox="1"/>
            <p:nvPr/>
          </p:nvSpPr>
          <p:spPr>
            <a:xfrm>
              <a:off x="4851096" y="2618474"/>
              <a:ext cx="4271041" cy="1037207"/>
            </a:xfrm>
            <a:prstGeom prst="rect">
              <a:avLst/>
            </a:prstGeom>
            <a:noFill/>
          </p:spPr>
          <p:txBody>
            <a:bodyPr wrap="none" lIns="182880" tIns="146304" rIns="182880" bIns="146304" rtlCol="0">
              <a:spAutoFit/>
            </a:bodyPr>
            <a:lstStyle/>
            <a:p>
              <a:pPr>
                <a:lnSpc>
                  <a:spcPct val="90000"/>
                </a:lnSpc>
                <a:spcAft>
                  <a:spcPts val="600"/>
                </a:spcAft>
              </a:pPr>
              <a:r>
                <a:rPr lang="en-US" altLang="zh-CN" sz="2400" dirty="0" smtClean="0">
                  <a:gradFill>
                    <a:gsLst>
                      <a:gs pos="2917">
                        <a:schemeClr val="tx1"/>
                      </a:gs>
                      <a:gs pos="30000">
                        <a:schemeClr val="tx1"/>
                      </a:gs>
                    </a:gsLst>
                    <a:lin ang="5400000" scaled="0"/>
                  </a:gradFill>
                  <a:latin typeface="Times New Roman" panose="02020603050405020304" pitchFamily="18" charset="0"/>
                  <a:cs typeface="Times New Roman" panose="02020603050405020304" pitchFamily="18" charset="0"/>
                </a:rPr>
                <a:t>Absorber: </a:t>
              </a:r>
              <a:r>
                <a:rPr lang="en-US" altLang="zh-CN" sz="2400" dirty="0" smtClean="0">
                  <a:solidFill>
                    <a:srgbClr val="0070C0"/>
                  </a:solidFill>
                  <a:latin typeface="Times New Roman" panose="02020603050405020304" pitchFamily="18" charset="0"/>
                  <a:cs typeface="Times New Roman" panose="02020603050405020304" pitchFamily="18" charset="0"/>
                </a:rPr>
                <a:t>steel</a:t>
              </a:r>
            </a:p>
            <a:p>
              <a:pPr>
                <a:lnSpc>
                  <a:spcPct val="90000"/>
                </a:lnSpc>
                <a:spcAft>
                  <a:spcPts val="600"/>
                </a:spcAft>
              </a:pPr>
              <a:r>
                <a:rPr lang="en-US" altLang="zh-CN" sz="2400" dirty="0" smtClean="0">
                  <a:gradFill>
                    <a:gsLst>
                      <a:gs pos="2917">
                        <a:schemeClr val="tx1"/>
                      </a:gs>
                      <a:gs pos="30000">
                        <a:schemeClr val="tx1"/>
                      </a:gs>
                    </a:gsLst>
                    <a:lin ang="5400000" scaled="0"/>
                  </a:gradFill>
                  <a:latin typeface="Times New Roman" panose="02020603050405020304" pitchFamily="18" charset="0"/>
                  <a:cs typeface="Times New Roman" panose="02020603050405020304" pitchFamily="18" charset="0"/>
                </a:rPr>
                <a:t>Active layers: </a:t>
              </a:r>
              <a:r>
                <a:rPr lang="en-US" altLang="zh-CN" sz="2400" dirty="0" smtClean="0">
                  <a:solidFill>
                    <a:srgbClr val="0070C0"/>
                  </a:solidFill>
                  <a:latin typeface="Times New Roman" panose="02020603050405020304" pitchFamily="18" charset="0"/>
                  <a:cs typeface="Times New Roman" panose="02020603050405020304" pitchFamily="18" charset="0"/>
                </a:rPr>
                <a:t>Gaseous detector</a:t>
              </a:r>
              <a:endParaRPr lang="zh-CN" altLang="en-US" sz="2400" dirty="0" err="1" smtClean="0">
                <a:solidFill>
                  <a:srgbClr val="0070C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545045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USTC SDHCAL</a:t>
            </a:r>
            <a:endParaRPr lang="zh-CN" altLang="en-US" dirty="0"/>
          </a:p>
        </p:txBody>
      </p:sp>
      <p:pic>
        <p:nvPicPr>
          <p:cNvPr id="4" name="图片 3"/>
          <p:cNvPicPr>
            <a:picLocks noChangeAspect="1"/>
          </p:cNvPicPr>
          <p:nvPr/>
        </p:nvPicPr>
        <p:blipFill>
          <a:blip r:embed="rId2"/>
          <a:stretch>
            <a:fillRect/>
          </a:stretch>
        </p:blipFill>
        <p:spPr>
          <a:xfrm>
            <a:off x="77086" y="2267479"/>
            <a:ext cx="4132749" cy="3717009"/>
          </a:xfrm>
          <a:prstGeom prst="rect">
            <a:avLst/>
          </a:prstGeom>
        </p:spPr>
      </p:pic>
      <p:sp>
        <p:nvSpPr>
          <p:cNvPr id="6" name="文本框 4"/>
          <p:cNvSpPr txBox="1"/>
          <p:nvPr/>
        </p:nvSpPr>
        <p:spPr>
          <a:xfrm>
            <a:off x="273372" y="1347137"/>
            <a:ext cx="4052884" cy="549672"/>
          </a:xfrm>
          <a:prstGeom prst="rect">
            <a:avLst/>
          </a:prstGeom>
          <a:noFill/>
        </p:spPr>
        <p:txBody>
          <a:bodyPr wrap="none" lIns="134483" tIns="107586" rIns="134483" bIns="107586"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41"/>
              </a:spcAft>
            </a:pPr>
            <a:r>
              <a:rPr lang="en-US" altLang="zh-CN" sz="2400" dirty="0">
                <a:solidFill>
                  <a:srgbClr val="00B0F0"/>
                </a:solidFill>
                <a:latin typeface="Times New Roman" panose="02020603050405020304" pitchFamily="18" charset="0"/>
                <a:cs typeface="Times New Roman" panose="02020603050405020304" pitchFamily="18" charset="0"/>
              </a:rPr>
              <a:t>A</a:t>
            </a:r>
            <a:r>
              <a:rPr lang="en-US" altLang="zh-CN" sz="2400" dirty="0" smtClean="0">
                <a:solidFill>
                  <a:srgbClr val="00B0F0"/>
                </a:solidFill>
                <a:latin typeface="Times New Roman" panose="02020603050405020304" pitchFamily="18" charset="0"/>
                <a:cs typeface="Times New Roman" panose="02020603050405020304" pitchFamily="18" charset="0"/>
              </a:rPr>
              <a:t>rchitectural of the SDHCAL </a:t>
            </a:r>
            <a:endParaRPr lang="zh-CN" altLang="en-US" sz="2400" dirty="0" err="1">
              <a:solidFill>
                <a:srgbClr val="00B0F0"/>
              </a:solidFill>
              <a:latin typeface="Times New Roman" panose="02020603050405020304" pitchFamily="18" charset="0"/>
              <a:cs typeface="Times New Roman" panose="02020603050405020304" pitchFamily="18" charset="0"/>
            </a:endParaRPr>
          </a:p>
        </p:txBody>
      </p:sp>
      <p:sp>
        <p:nvSpPr>
          <p:cNvPr id="7" name="文本框 5"/>
          <p:cNvSpPr txBox="1"/>
          <p:nvPr/>
        </p:nvSpPr>
        <p:spPr>
          <a:xfrm>
            <a:off x="4622377" y="1356872"/>
            <a:ext cx="4146227" cy="771271"/>
          </a:xfrm>
          <a:prstGeom prst="rect">
            <a:avLst/>
          </a:prstGeom>
          <a:noFill/>
        </p:spPr>
        <p:txBody>
          <a:bodyPr wrap="square" lIns="134483" tIns="107586" rIns="134483" bIns="107586"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41"/>
              </a:spcAft>
            </a:pPr>
            <a:r>
              <a:rPr lang="en-US" altLang="zh-CN" sz="2000" dirty="0" smtClean="0">
                <a:solidFill>
                  <a:srgbClr val="00B0F0"/>
                </a:solidFill>
                <a:latin typeface="Times New Roman" panose="02020603050405020304" pitchFamily="18" charset="0"/>
                <a:cs typeface="Times New Roman" panose="02020603050405020304" pitchFamily="18" charset="0"/>
              </a:rPr>
              <a:t>A scheme of the ASU used to readout 1m</a:t>
            </a:r>
            <a:r>
              <a:rPr lang="en-US" altLang="zh-CN" sz="2000" baseline="30000" dirty="0" smtClean="0">
                <a:solidFill>
                  <a:srgbClr val="00B0F0"/>
                </a:solidFill>
                <a:latin typeface="Times New Roman" panose="02020603050405020304" pitchFamily="18" charset="0"/>
                <a:cs typeface="Times New Roman" panose="02020603050405020304" pitchFamily="18" charset="0"/>
              </a:rPr>
              <a:t>2</a:t>
            </a:r>
            <a:r>
              <a:rPr lang="en-US" altLang="zh-CN" sz="2000" dirty="0">
                <a:solidFill>
                  <a:srgbClr val="00B0F0"/>
                </a:solidFill>
                <a:latin typeface="Times New Roman" panose="02020603050405020304" pitchFamily="18" charset="0"/>
                <a:cs typeface="Times New Roman" panose="02020603050405020304" pitchFamily="18" charset="0"/>
              </a:rPr>
              <a:t> </a:t>
            </a:r>
            <a:r>
              <a:rPr lang="en-US" altLang="zh-CN" sz="2000" dirty="0" smtClean="0">
                <a:solidFill>
                  <a:srgbClr val="00B0F0"/>
                </a:solidFill>
                <a:latin typeface="Times New Roman" panose="02020603050405020304" pitchFamily="18" charset="0"/>
                <a:cs typeface="Times New Roman" panose="02020603050405020304" pitchFamily="18" charset="0"/>
              </a:rPr>
              <a:t>detector</a:t>
            </a:r>
            <a:endParaRPr lang="zh-CN" altLang="en-US" sz="2000" baseline="30000" dirty="0" err="1">
              <a:solidFill>
                <a:srgbClr val="00B0F0"/>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2252936" y="2232554"/>
            <a:ext cx="1233479" cy="276999"/>
          </a:xfrm>
          <a:prstGeom prst="rect">
            <a:avLst/>
          </a:prstGeom>
          <a:solidFill>
            <a:schemeClr val="bg1"/>
          </a:solidFill>
        </p:spPr>
        <p:txBody>
          <a:bodyPr wrap="none" rtlCol="0">
            <a:spAutoFit/>
          </a:bodyPr>
          <a:lstStyle/>
          <a:p>
            <a:r>
              <a:rPr lang="en-US" altLang="zh-CN" sz="1200" dirty="0" smtClean="0">
                <a:solidFill>
                  <a:srgbClr val="7F7F7F"/>
                </a:solidFill>
                <a:latin typeface="Times New Roman" panose="02020603050405020304" pitchFamily="18" charset="0"/>
                <a:cs typeface="Times New Roman" panose="02020603050405020304" pitchFamily="18" charset="0"/>
              </a:rPr>
              <a:t>Absorber(Fe, W)</a:t>
            </a:r>
            <a:endParaRPr lang="zh-CN" altLang="en-US" sz="1200" dirty="0">
              <a:solidFill>
                <a:srgbClr val="7F7F7F"/>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2248607" y="2484153"/>
            <a:ext cx="2241319" cy="307777"/>
          </a:xfrm>
          <a:prstGeom prst="rect">
            <a:avLst/>
          </a:prstGeom>
          <a:solidFill>
            <a:schemeClr val="bg1"/>
          </a:solidFill>
        </p:spPr>
        <p:txBody>
          <a:bodyPr wrap="none" rtlCol="0">
            <a:spAutoFit/>
          </a:bodyPr>
          <a:lstStyle/>
          <a:p>
            <a:r>
              <a:rPr lang="en-US" altLang="zh-CN" sz="1200" dirty="0" smtClean="0">
                <a:solidFill>
                  <a:srgbClr val="00B0F0"/>
                </a:solidFill>
                <a:latin typeface="Times New Roman" panose="02020603050405020304" pitchFamily="18" charset="0"/>
                <a:cs typeface="Times New Roman" panose="02020603050405020304" pitchFamily="18" charset="0"/>
              </a:rPr>
              <a:t>Sensor(RPC,MM,GEMTHGEM</a:t>
            </a:r>
            <a:r>
              <a:rPr lang="en-US" altLang="zh-CN" sz="1400" dirty="0" smtClean="0">
                <a:solidFill>
                  <a:srgbClr val="00B0F0"/>
                </a:solidFill>
                <a:latin typeface="Times New Roman" panose="02020603050405020304" pitchFamily="18" charset="0"/>
                <a:cs typeface="Times New Roman" panose="02020603050405020304" pitchFamily="18" charset="0"/>
              </a:rPr>
              <a:t>)</a:t>
            </a:r>
            <a:endParaRPr lang="zh-CN" altLang="en-US" sz="1400" dirty="0">
              <a:solidFill>
                <a:srgbClr val="00B0F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2271986" y="2756265"/>
            <a:ext cx="474810" cy="276999"/>
          </a:xfrm>
          <a:prstGeom prst="rect">
            <a:avLst/>
          </a:prstGeom>
          <a:solidFill>
            <a:schemeClr val="bg1"/>
          </a:solidFill>
        </p:spPr>
        <p:txBody>
          <a:bodyPr wrap="none" rtlCol="0">
            <a:spAutoFit/>
          </a:bodyPr>
          <a:lstStyle/>
          <a:p>
            <a:r>
              <a:rPr lang="en-US" altLang="zh-CN" sz="1200" dirty="0" smtClean="0">
                <a:solidFill>
                  <a:srgbClr val="92D050"/>
                </a:solidFill>
                <a:latin typeface="Times New Roman" panose="02020603050405020304" pitchFamily="18" charset="0"/>
                <a:cs typeface="Times New Roman" panose="02020603050405020304" pitchFamily="18" charset="0"/>
              </a:rPr>
              <a:t>PCB</a:t>
            </a:r>
            <a:endParaRPr lang="zh-CN" altLang="en-US" sz="1200" dirty="0">
              <a:solidFill>
                <a:srgbClr val="92D050"/>
              </a:solidFill>
              <a:latin typeface="Times New Roman" panose="02020603050405020304" pitchFamily="18" charset="0"/>
              <a:cs typeface="Times New Roman" panose="02020603050405020304" pitchFamily="18" charset="0"/>
            </a:endParaRPr>
          </a:p>
        </p:txBody>
      </p:sp>
      <p:pic>
        <p:nvPicPr>
          <p:cNvPr id="11" name="图片 10"/>
          <p:cNvPicPr>
            <a:picLocks noChangeAspect="1"/>
          </p:cNvPicPr>
          <p:nvPr/>
        </p:nvPicPr>
        <p:blipFill>
          <a:blip r:embed="rId3"/>
          <a:stretch>
            <a:fillRect/>
          </a:stretch>
        </p:blipFill>
        <p:spPr>
          <a:xfrm>
            <a:off x="4326256" y="2484153"/>
            <a:ext cx="4173109" cy="3240000"/>
          </a:xfrm>
          <a:prstGeom prst="rect">
            <a:avLst/>
          </a:prstGeom>
        </p:spPr>
      </p:pic>
    </p:spTree>
    <p:extLst>
      <p:ext uri="{BB962C8B-B14F-4D97-AF65-F5344CB8AC3E}">
        <p14:creationId xmlns:p14="http://schemas.microsoft.com/office/powerpoint/2010/main" val="199097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USTC SDHCAL</a:t>
            </a:r>
            <a:endParaRPr lang="zh-CN" altLang="en-US" dirty="0"/>
          </a:p>
        </p:txBody>
      </p:sp>
      <p:sp>
        <p:nvSpPr>
          <p:cNvPr id="4" name="TextBox 30"/>
          <p:cNvSpPr txBox="1"/>
          <p:nvPr/>
        </p:nvSpPr>
        <p:spPr>
          <a:xfrm>
            <a:off x="96730" y="1214473"/>
            <a:ext cx="5159375" cy="3416300"/>
          </a:xfrm>
          <a:prstGeom prst="rect">
            <a:avLst/>
          </a:prstGeom>
          <a:noFill/>
          <a:ln>
            <a:noFill/>
          </a:ln>
        </p:spPr>
        <p:txBody>
          <a:bodyPr>
            <a:spAutoFit/>
          </a:bodyPr>
          <a:lstStyle/>
          <a:p>
            <a:pPr marL="285750" indent="-285750">
              <a:buFont typeface="Wingdings" panose="05000000000000000000" pitchFamily="2" charset="2"/>
              <a:buChar char="l"/>
              <a:defRPr/>
            </a:pPr>
            <a:r>
              <a:rPr lang="en-US" altLang="zh-CN" dirty="0">
                <a:latin typeface="Times New Roman" panose="02020603050405020304" pitchFamily="18" charset="0"/>
                <a:cs typeface="Times New Roman" panose="02020603050405020304" pitchFamily="18" charset="0"/>
              </a:rPr>
              <a:t>Approximatively, 95% Energy included longitudinal length:</a:t>
            </a:r>
          </a:p>
          <a:p>
            <a:pPr>
              <a:defRPr/>
            </a:pPr>
            <a:r>
              <a:rPr lang="en-US" altLang="zh-CN" dirty="0">
                <a:solidFill>
                  <a:srgbClr val="00B0F0"/>
                </a:solidFill>
                <a:latin typeface="Times New Roman" panose="02020603050405020304" pitchFamily="18" charset="0"/>
                <a:cs typeface="Times New Roman" panose="02020603050405020304" pitchFamily="18" charset="0"/>
              </a:rPr>
              <a:t>     L(95%)=[0.56*ln(E/GeV)+2.33]</a:t>
            </a:r>
            <a:r>
              <a:rPr lang="el-GR" altLang="zh-CN" dirty="0">
                <a:solidFill>
                  <a:srgbClr val="00B0F0"/>
                </a:solidFill>
                <a:latin typeface="Times New Roman" panose="02020603050405020304" pitchFamily="18" charset="0"/>
                <a:ea typeface="华文仿宋"/>
                <a:cs typeface="Times New Roman" panose="02020603050405020304" pitchFamily="18" charset="0"/>
              </a:rPr>
              <a:t> λ</a:t>
            </a:r>
            <a:r>
              <a:rPr lang="en-US" altLang="zh-CN" baseline="-25000" dirty="0">
                <a:solidFill>
                  <a:srgbClr val="00B0F0"/>
                </a:solidFill>
                <a:latin typeface="Times New Roman" panose="02020603050405020304" pitchFamily="18" charset="0"/>
                <a:ea typeface="华文仿宋"/>
                <a:cs typeface="Times New Roman" panose="02020603050405020304" pitchFamily="18" charset="0"/>
              </a:rPr>
              <a:t>I </a:t>
            </a:r>
            <a:r>
              <a:rPr lang="en-US" altLang="zh-CN" dirty="0">
                <a:solidFill>
                  <a:srgbClr val="00B0F0"/>
                </a:solidFill>
                <a:latin typeface="Times New Roman" panose="02020603050405020304" pitchFamily="18" charset="0"/>
                <a:ea typeface="华文仿宋"/>
                <a:cs typeface="Times New Roman" panose="02020603050405020304" pitchFamily="18" charset="0"/>
              </a:rPr>
              <a:t> </a:t>
            </a:r>
          </a:p>
          <a:p>
            <a:pPr>
              <a:defRPr/>
            </a:pPr>
            <a:r>
              <a:rPr lang="en-US" altLang="zh-CN" dirty="0">
                <a:solidFill>
                  <a:srgbClr val="00B0F0"/>
                </a:solidFill>
                <a:latin typeface="Times New Roman" panose="02020603050405020304" pitchFamily="18" charset="0"/>
                <a:ea typeface="华文仿宋"/>
                <a:cs typeface="Times New Roman" panose="02020603050405020304" pitchFamily="18" charset="0"/>
              </a:rPr>
              <a:t>     E=100GeV, </a:t>
            </a:r>
            <a:r>
              <a:rPr lang="en-US" altLang="zh-CN" dirty="0">
                <a:solidFill>
                  <a:srgbClr val="00B0F0"/>
                </a:solidFill>
                <a:latin typeface="Times New Roman" panose="02020603050405020304" pitchFamily="18" charset="0"/>
                <a:cs typeface="Times New Roman" panose="02020603050405020304" pitchFamily="18" charset="0"/>
              </a:rPr>
              <a:t>L(95%)=4.9</a:t>
            </a:r>
            <a:r>
              <a:rPr lang="el-GR" altLang="zh-CN" dirty="0">
                <a:solidFill>
                  <a:srgbClr val="00B0F0"/>
                </a:solidFill>
                <a:latin typeface="Times New Roman" panose="02020603050405020304" pitchFamily="18" charset="0"/>
                <a:ea typeface="华文仿宋"/>
                <a:cs typeface="Times New Roman" panose="02020603050405020304" pitchFamily="18" charset="0"/>
              </a:rPr>
              <a:t> λ</a:t>
            </a:r>
            <a:r>
              <a:rPr lang="en-US" altLang="zh-CN" baseline="-25000" dirty="0">
                <a:solidFill>
                  <a:srgbClr val="00B0F0"/>
                </a:solidFill>
                <a:latin typeface="Times New Roman" panose="02020603050405020304" pitchFamily="18" charset="0"/>
                <a:ea typeface="华文仿宋"/>
                <a:cs typeface="Times New Roman" panose="02020603050405020304" pitchFamily="18" charset="0"/>
              </a:rPr>
              <a:t>I</a:t>
            </a:r>
            <a:r>
              <a:rPr lang="en-US" altLang="zh-CN" dirty="0">
                <a:solidFill>
                  <a:srgbClr val="00B0F0"/>
                </a:solidFill>
                <a:latin typeface="Times New Roman" panose="02020603050405020304" pitchFamily="18" charset="0"/>
                <a:ea typeface="华文仿宋"/>
                <a:cs typeface="Times New Roman" panose="02020603050405020304" pitchFamily="18" charset="0"/>
              </a:rPr>
              <a:t>     =82.2cm(Fe)=48.7cm(W)=75.1cm(Cu)</a:t>
            </a:r>
          </a:p>
          <a:p>
            <a:pPr>
              <a:defRPr/>
            </a:pPr>
            <a:endParaRPr lang="en-US" altLang="zh-CN" dirty="0">
              <a:solidFill>
                <a:srgbClr val="FF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defRPr/>
            </a:pPr>
            <a:r>
              <a:rPr lang="en-US" altLang="zh-CN" dirty="0">
                <a:latin typeface="Times New Roman" panose="02020603050405020304" pitchFamily="18" charset="0"/>
                <a:ea typeface="华文仿宋"/>
                <a:cs typeface="Times New Roman" panose="02020603050405020304" pitchFamily="18" charset="0"/>
              </a:rPr>
              <a:t>The energy resolution of HCAL will be improved by using more sampling layers, but it won’t work any more when </a:t>
            </a:r>
            <a:r>
              <a:rPr lang="en-US" altLang="zh-CN" dirty="0">
                <a:solidFill>
                  <a:srgbClr val="00B0F0"/>
                </a:solidFill>
                <a:latin typeface="Times New Roman" panose="02020603050405020304" pitchFamily="18" charset="0"/>
                <a:ea typeface="华文仿宋"/>
                <a:cs typeface="Times New Roman" panose="02020603050405020304" pitchFamily="18" charset="0"/>
              </a:rPr>
              <a:t>d&lt;2cm</a:t>
            </a:r>
            <a:r>
              <a:rPr lang="en-US" altLang="zh-CN" dirty="0">
                <a:solidFill>
                  <a:srgbClr val="FFFF00"/>
                </a:solidFill>
                <a:latin typeface="Times New Roman" panose="02020603050405020304" pitchFamily="18" charset="0"/>
                <a:ea typeface="华文仿宋"/>
                <a:cs typeface="Times New Roman" panose="02020603050405020304" pitchFamily="18" charset="0"/>
              </a:rPr>
              <a:t> </a:t>
            </a:r>
            <a:r>
              <a:rPr lang="en-US" altLang="zh-CN" dirty="0">
                <a:latin typeface="Times New Roman" panose="02020603050405020304" pitchFamily="18" charset="0"/>
                <a:ea typeface="华文仿宋"/>
                <a:cs typeface="Times New Roman" panose="02020603050405020304" pitchFamily="18" charset="0"/>
              </a:rPr>
              <a:t>(for Fe) .</a:t>
            </a:r>
          </a:p>
          <a:p>
            <a:pPr marL="285750" indent="-285750">
              <a:buFont typeface="Wingdings" panose="05000000000000000000" pitchFamily="2" charset="2"/>
              <a:buChar char="l"/>
              <a:defRPr/>
            </a:pPr>
            <a:endParaRPr lang="en-US" altLang="zh-CN" dirty="0">
              <a:latin typeface="Times New Roman" panose="02020603050405020304" pitchFamily="18" charset="0"/>
              <a:ea typeface="华文仿宋"/>
              <a:cs typeface="Times New Roman" panose="02020603050405020304" pitchFamily="18" charset="0"/>
            </a:endParaRPr>
          </a:p>
          <a:p>
            <a:pPr marL="285750" indent="-285750">
              <a:buFont typeface="Wingdings" panose="05000000000000000000" pitchFamily="2" charset="2"/>
              <a:buChar char="l"/>
              <a:defRPr/>
            </a:pPr>
            <a:r>
              <a:rPr lang="en-US" altLang="zh-CN" dirty="0">
                <a:latin typeface="Times New Roman" panose="02020603050405020304" pitchFamily="18" charset="0"/>
                <a:ea typeface="华文仿宋"/>
                <a:cs typeface="Times New Roman" panose="02020603050405020304" pitchFamily="18" charset="0"/>
              </a:rPr>
              <a:t>95% </a:t>
            </a:r>
            <a:r>
              <a:rPr lang="en-US" altLang="zh-CN" dirty="0">
                <a:latin typeface="Times New Roman" panose="02020603050405020304" pitchFamily="18" charset="0"/>
                <a:cs typeface="Times New Roman" panose="02020603050405020304" pitchFamily="18" charset="0"/>
              </a:rPr>
              <a:t>Energy included transverse  radius: ~30cm for 50GeV </a:t>
            </a:r>
            <a:r>
              <a:rPr lang="el-GR" altLang="zh-CN" dirty="0">
                <a:latin typeface="Calibri"/>
                <a:cs typeface="Calibri"/>
              </a:rPr>
              <a:t>π</a:t>
            </a:r>
            <a:r>
              <a:rPr lang="el-GR" altLang="zh-CN" baseline="30000" dirty="0" smtClean="0">
                <a:latin typeface="Calibri"/>
                <a:cs typeface="Calibri"/>
              </a:rPr>
              <a:t>±</a:t>
            </a:r>
            <a:r>
              <a:rPr lang="en-US" altLang="zh-CN" dirty="0" smtClean="0">
                <a:solidFill>
                  <a:srgbClr val="00B0F0"/>
                </a:solidFill>
                <a:latin typeface="Calibri"/>
                <a:cs typeface="Calibri"/>
              </a:rPr>
              <a:t>, </a:t>
            </a:r>
            <a:r>
              <a:rPr lang="en-US" altLang="zh-CN" dirty="0">
                <a:solidFill>
                  <a:srgbClr val="00B0F0"/>
                </a:solidFill>
                <a:latin typeface="Times New Roman" panose="02020603050405020304" pitchFamily="18" charset="0"/>
                <a:cs typeface="Times New Roman" panose="02020603050405020304" pitchFamily="18" charset="0"/>
              </a:rPr>
              <a:t>99% hits in 70cm× 70cm</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ea typeface="华文仿宋"/>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5319646" y="891676"/>
            <a:ext cx="3866032" cy="3477123"/>
          </a:xfrm>
          <a:prstGeom prst="rect">
            <a:avLst/>
          </a:prstGeom>
        </p:spPr>
      </p:pic>
      <p:pic>
        <p:nvPicPr>
          <p:cNvPr id="6" name="图片 5"/>
          <p:cNvPicPr>
            <a:picLocks noChangeAspect="1"/>
          </p:cNvPicPr>
          <p:nvPr/>
        </p:nvPicPr>
        <p:blipFill>
          <a:blip r:embed="rId3"/>
          <a:stretch>
            <a:fillRect/>
          </a:stretch>
        </p:blipFill>
        <p:spPr>
          <a:xfrm>
            <a:off x="205722" y="4630773"/>
            <a:ext cx="2303404" cy="2235728"/>
          </a:xfrm>
          <a:prstGeom prst="rect">
            <a:avLst/>
          </a:prstGeom>
        </p:spPr>
      </p:pic>
      <p:pic>
        <p:nvPicPr>
          <p:cNvPr id="8" name="图片 7"/>
          <p:cNvPicPr>
            <a:picLocks noChangeAspect="1"/>
          </p:cNvPicPr>
          <p:nvPr/>
        </p:nvPicPr>
        <p:blipFill>
          <a:blip r:embed="rId4"/>
          <a:stretch>
            <a:fillRect/>
          </a:stretch>
        </p:blipFill>
        <p:spPr>
          <a:xfrm>
            <a:off x="5319646" y="5133768"/>
            <a:ext cx="3933946" cy="1437128"/>
          </a:xfrm>
          <a:prstGeom prst="rect">
            <a:avLst/>
          </a:prstGeom>
        </p:spPr>
      </p:pic>
    </p:spTree>
    <p:extLst>
      <p:ext uri="{BB962C8B-B14F-4D97-AF65-F5344CB8AC3E}">
        <p14:creationId xmlns:p14="http://schemas.microsoft.com/office/powerpoint/2010/main" val="1801815"/>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演示文稿1" id="{1D23419A-B4E6-44C1-9EED-D52E03EEE481}" vid="{C4535885-2362-41A4-B44D-113D13BCBEEA}"/>
    </a:ext>
  </a:extLst>
</a:theme>
</file>

<file path=docProps/app.xml><?xml version="1.0" encoding="utf-8"?>
<Properties xmlns="http://schemas.openxmlformats.org/officeDocument/2006/extended-properties" xmlns:vt="http://schemas.openxmlformats.org/officeDocument/2006/docPropsVTypes">
  <Template>汇报母版</Template>
  <TotalTime>198</TotalTime>
  <Words>458</Words>
  <Application>Microsoft Office PowerPoint</Application>
  <PresentationFormat>全屏显示(4:3)</PresentationFormat>
  <Paragraphs>101</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华文仿宋</vt:lpstr>
      <vt:lpstr>宋体</vt:lpstr>
      <vt:lpstr>Arial</vt:lpstr>
      <vt:lpstr>Calibri</vt:lpstr>
      <vt:lpstr>Calibri Light</vt:lpstr>
      <vt:lpstr>Cambria Math</vt:lpstr>
      <vt:lpstr>Times New Roman</vt:lpstr>
      <vt:lpstr>Wingdings</vt:lpstr>
      <vt:lpstr>回顾</vt:lpstr>
      <vt:lpstr>CEPC HCAL Readout Electronics</vt:lpstr>
      <vt:lpstr>Content</vt:lpstr>
      <vt:lpstr>Content</vt:lpstr>
      <vt:lpstr>CEPC Calorimeters</vt:lpstr>
      <vt:lpstr>CEPC Calorimeters</vt:lpstr>
      <vt:lpstr>CEPC HCAL</vt:lpstr>
      <vt:lpstr>CEPC HCAL</vt:lpstr>
      <vt:lpstr>USTC SDHCAL</vt:lpstr>
      <vt:lpstr>USTC SDHCAL</vt:lpstr>
      <vt:lpstr>SDHCAL Readout ASIC</vt:lpstr>
      <vt:lpstr>Content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王宇</dc:creator>
  <cp:lastModifiedBy>王宇</cp:lastModifiedBy>
  <cp:revision>16</cp:revision>
  <dcterms:created xsi:type="dcterms:W3CDTF">2017-04-13T06:29:53Z</dcterms:created>
  <dcterms:modified xsi:type="dcterms:W3CDTF">2017-04-14T09:00:19Z</dcterms:modified>
</cp:coreProperties>
</file>