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1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77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6793992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1742" y="758311"/>
            <a:ext cx="7726236" cy="2747728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Romantic" panose="00000400000000000000" pitchFamily="2" charset="2"/>
                <a:cs typeface="Times New Roman" panose="02020603050405020304" pitchFamily="18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2960" y="3594519"/>
            <a:ext cx="7543800" cy="1143000"/>
          </a:xfrm>
        </p:spPr>
        <p:txBody>
          <a:bodyPr lIns="91440" rIns="91440">
            <a:normAutofit/>
          </a:bodyPr>
          <a:lstStyle>
            <a:lvl1pPr marL="0" indent="0" algn="r">
              <a:buNone/>
              <a:defRPr sz="2400" cap="all" spc="200" baseline="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lvl="0"/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BDF68E2-58F2-4D09-BE8B-E3BD06533059}" type="datetimeFigureOut">
              <a:rPr lang="en-US" smtClean="0"/>
              <a:pPr/>
              <a:t>8/16/2017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896866" y="3535532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0278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8/16/2017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903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8/16/2017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035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81422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91440" indent="-91440">
              <a:buClr>
                <a:schemeClr val="tx1"/>
              </a:buClr>
              <a:buFont typeface="Wingdings" panose="05000000000000000000" pitchFamily="2" charset="2"/>
              <a:buChar char="Ø"/>
              <a:defRPr/>
            </a:lvl1pPr>
            <a:lvl2pPr>
              <a:buClr>
                <a:schemeClr val="tx1"/>
              </a:buClr>
              <a:defRPr/>
            </a:lvl2pPr>
            <a:lvl3pPr>
              <a:buClr>
                <a:schemeClr val="tx1"/>
              </a:buClr>
              <a:defRPr/>
            </a:lvl3pPr>
            <a:lvl4pPr>
              <a:buClr>
                <a:schemeClr val="tx1"/>
              </a:buClr>
              <a:defRPr/>
            </a:lvl4pPr>
            <a:lvl5pPr>
              <a:buClr>
                <a:schemeClr val="tx1"/>
              </a:buCl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t>8/16/2017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616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8/16/2017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19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8/16/2017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470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8/16/2017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813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8/16/2017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849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8/16/2017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75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smtClean="0"/>
              <a:t>8/16/2017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085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8/16/2017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245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-11432" y="6800789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8142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175395"/>
            <a:ext cx="7543801" cy="469369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98624D31-43A5-475A-80CF-332C9F6DCF35}" type="datetimeFigureOut">
              <a:rPr lang="en-US" smtClean="0"/>
              <a:pPr/>
              <a:t>8/16/2017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22959" y="1116408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6640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3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SDHCal</a:t>
            </a:r>
            <a:r>
              <a:rPr lang="zh-CN" altLang="en-US" dirty="0"/>
              <a:t>设计方案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王宇</a:t>
            </a:r>
            <a:endParaRPr lang="en-US" altLang="zh-CN" dirty="0" smtClean="0"/>
          </a:p>
          <a:p>
            <a:r>
              <a:rPr lang="en-US" altLang="zh-CN" dirty="0" smtClean="0"/>
              <a:t>2017/08/16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75855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进度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计划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进度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DIF</a:t>
            </a:r>
            <a:r>
              <a:rPr lang="zh-CN" altLang="en-US" dirty="0" smtClean="0"/>
              <a:t>板原理图除</a:t>
            </a:r>
            <a:r>
              <a:rPr lang="en-US" altLang="zh-CN" dirty="0" smtClean="0"/>
              <a:t>FPGA</a:t>
            </a:r>
            <a:r>
              <a:rPr lang="zh-CN" altLang="en-US" dirty="0" smtClean="0"/>
              <a:t>外完成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正在设计</a:t>
            </a:r>
            <a:r>
              <a:rPr lang="en-US" altLang="zh-CN" dirty="0" smtClean="0"/>
              <a:t>FEB</a:t>
            </a:r>
            <a:r>
              <a:rPr lang="zh-CN" altLang="en-US" dirty="0" smtClean="0"/>
              <a:t>板原理图</a:t>
            </a:r>
            <a:endParaRPr lang="en-US" altLang="zh-CN" dirty="0" smtClean="0"/>
          </a:p>
          <a:p>
            <a:r>
              <a:rPr lang="zh-CN" altLang="en-US" dirty="0" smtClean="0"/>
              <a:t>计划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先设计</a:t>
            </a:r>
            <a:r>
              <a:rPr lang="en-US" altLang="zh-CN" dirty="0" smtClean="0"/>
              <a:t>FEB</a:t>
            </a:r>
            <a:r>
              <a:rPr lang="zh-CN" altLang="en-US" dirty="0" smtClean="0"/>
              <a:t>板</a:t>
            </a:r>
            <a:r>
              <a:rPr lang="en-US" altLang="zh-CN" dirty="0" smtClean="0"/>
              <a:t>PCB</a:t>
            </a:r>
            <a:r>
              <a:rPr lang="zh-CN" altLang="en-US" dirty="0" smtClean="0"/>
              <a:t>，以确定连接器信号顺序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再设计</a:t>
            </a:r>
            <a:r>
              <a:rPr lang="en-US" altLang="zh-CN" dirty="0" smtClean="0"/>
              <a:t>DIF</a:t>
            </a:r>
            <a:r>
              <a:rPr lang="zh-CN" altLang="en-US" dirty="0" smtClean="0"/>
              <a:t>板</a:t>
            </a:r>
            <a:r>
              <a:rPr lang="en-US" altLang="zh-CN" dirty="0" smtClean="0"/>
              <a:t>PCB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4218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阳极</a:t>
            </a:r>
            <a:r>
              <a:rPr lang="zh-CN" altLang="en-US" dirty="0" smtClean="0"/>
              <a:t>板</a:t>
            </a:r>
            <a:r>
              <a:rPr lang="en-US" altLang="zh-CN" dirty="0" smtClean="0"/>
              <a:t>(FEB)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2959" y="1219200"/>
            <a:ext cx="4053841" cy="5567082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阳极板分为</a:t>
            </a:r>
            <a:r>
              <a:rPr lang="en-US" altLang="zh-CN" sz="2800" dirty="0" smtClean="0"/>
              <a:t>16</a:t>
            </a:r>
            <a:r>
              <a:rPr lang="zh-CN" altLang="en-US" sz="2800" dirty="0" smtClean="0"/>
              <a:t>个区域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不足</a:t>
            </a:r>
            <a:r>
              <a:rPr lang="en-US" altLang="zh-CN" sz="2400" dirty="0" smtClean="0"/>
              <a:t>64</a:t>
            </a:r>
            <a:r>
              <a:rPr lang="zh-CN" altLang="en-US" sz="2400" dirty="0" smtClean="0"/>
              <a:t>个</a:t>
            </a:r>
            <a:r>
              <a:rPr lang="en-US" altLang="zh-CN" sz="2400" dirty="0" smtClean="0"/>
              <a:t>Pad</a:t>
            </a:r>
            <a:r>
              <a:rPr lang="zh-CN" altLang="en-US" sz="2400" dirty="0" smtClean="0"/>
              <a:t>区域</a:t>
            </a:r>
            <a:r>
              <a:rPr lang="en-US" altLang="zh-CN" sz="2400" dirty="0" smtClean="0"/>
              <a:t>ASIC</a:t>
            </a:r>
            <a:r>
              <a:rPr lang="zh-CN" altLang="en-US" sz="2400" dirty="0" smtClean="0"/>
              <a:t>输入端接地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所有的</a:t>
            </a:r>
            <a:r>
              <a:rPr lang="en-US" altLang="zh-CN" sz="2400" dirty="0" smtClean="0"/>
              <a:t>Pad</a:t>
            </a:r>
            <a:r>
              <a:rPr lang="zh-CN" altLang="en-US" sz="2400" dirty="0" smtClean="0"/>
              <a:t>用</a:t>
            </a:r>
            <a:r>
              <a:rPr lang="en-US" altLang="zh-CN" sz="2400" dirty="0" smtClean="0"/>
              <a:t>0603</a:t>
            </a:r>
            <a:r>
              <a:rPr lang="zh-CN" altLang="en-US" sz="2400" dirty="0" smtClean="0"/>
              <a:t>的电阻</a:t>
            </a:r>
            <a:r>
              <a:rPr lang="en-US" altLang="zh-CN" sz="2400" dirty="0" smtClean="0"/>
              <a:t>1MΩ</a:t>
            </a:r>
            <a:r>
              <a:rPr lang="zh-CN" altLang="en-US" sz="2400" dirty="0" smtClean="0"/>
              <a:t>接地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每个区域选一个</a:t>
            </a:r>
            <a:r>
              <a:rPr lang="en-US" altLang="zh-CN" sz="2400" dirty="0" smtClean="0"/>
              <a:t>pad</a:t>
            </a:r>
            <a:r>
              <a:rPr lang="zh-CN" altLang="en-US" sz="2400" dirty="0" smtClean="0"/>
              <a:t>引出到</a:t>
            </a:r>
            <a:r>
              <a:rPr lang="en-US" altLang="zh-CN" sz="2400" dirty="0" smtClean="0"/>
              <a:t>SMA</a:t>
            </a:r>
            <a:r>
              <a:rPr lang="zh-CN" altLang="en-US" sz="2400" dirty="0" smtClean="0"/>
              <a:t>上</a:t>
            </a:r>
            <a:r>
              <a:rPr lang="en-US" altLang="zh-CN" sz="2400" dirty="0" smtClean="0"/>
              <a:t>(</a:t>
            </a:r>
            <a:r>
              <a:rPr lang="zh-CN" altLang="en-US" sz="2400" dirty="0" smtClean="0"/>
              <a:t>用</a:t>
            </a:r>
            <a:r>
              <a:rPr lang="en-US" altLang="zh-CN" sz="2400" dirty="0" smtClean="0"/>
              <a:t>0Ω</a:t>
            </a:r>
            <a:r>
              <a:rPr lang="zh-CN" altLang="en-US" sz="2400" dirty="0" smtClean="0"/>
              <a:t>电阻做跳线</a:t>
            </a:r>
            <a:r>
              <a:rPr lang="en-US" altLang="zh-CN" sz="2400" dirty="0" smtClean="0"/>
              <a:t>)</a:t>
            </a:r>
            <a:endParaRPr lang="zh-CN" alt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1659" y="2384611"/>
            <a:ext cx="4535094" cy="453932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1956" y="1162054"/>
            <a:ext cx="3034500" cy="1161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532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电源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电源</a:t>
            </a:r>
            <a:r>
              <a:rPr lang="zh-CN" altLang="en-US" dirty="0"/>
              <a:t>芯片</a:t>
            </a:r>
            <a:r>
              <a:rPr lang="en-US" altLang="zh-CN" dirty="0" smtClean="0"/>
              <a:t>TPS7A85</a:t>
            </a:r>
          </a:p>
          <a:p>
            <a:pPr lvl="1"/>
            <a:r>
              <a:rPr lang="zh-CN" altLang="en-US" dirty="0" smtClean="0"/>
              <a:t>最大电流</a:t>
            </a:r>
            <a:r>
              <a:rPr lang="en-US" altLang="zh-CN" dirty="0" smtClean="0"/>
              <a:t>4A</a:t>
            </a:r>
          </a:p>
          <a:p>
            <a:pPr lvl="1"/>
            <a:r>
              <a:rPr lang="en-US" altLang="zh-CN" dirty="0" smtClean="0"/>
              <a:t>RMS</a:t>
            </a:r>
            <a:r>
              <a:rPr lang="zh-CN" altLang="en-US" dirty="0" smtClean="0"/>
              <a:t>噪声</a:t>
            </a:r>
            <a:r>
              <a:rPr lang="en-US" altLang="zh-CN" dirty="0" smtClean="0"/>
              <a:t>4.4uV</a:t>
            </a:r>
          </a:p>
          <a:p>
            <a:pPr lvl="1"/>
            <a:r>
              <a:rPr lang="en-US" altLang="zh-CN" dirty="0" smtClean="0"/>
              <a:t>PSRR(</a:t>
            </a:r>
            <a:r>
              <a:rPr lang="zh-CN" altLang="en-US" dirty="0" smtClean="0"/>
              <a:t>纹波抑制比</a:t>
            </a:r>
            <a:r>
              <a:rPr lang="en-US" altLang="zh-CN" dirty="0" smtClean="0"/>
              <a:t>): 40dB(f = 10kHz, </a:t>
            </a:r>
            <a:r>
              <a:rPr lang="en-US" altLang="zh-CN" dirty="0" err="1" smtClean="0"/>
              <a:t>Vout</a:t>
            </a:r>
            <a:r>
              <a:rPr lang="en-US" altLang="zh-CN" dirty="0" smtClean="0"/>
              <a:t> = 3.3V)</a:t>
            </a:r>
          </a:p>
          <a:p>
            <a:r>
              <a:rPr lang="en-US" altLang="zh-CN" dirty="0" smtClean="0"/>
              <a:t>FEB</a:t>
            </a:r>
            <a:r>
              <a:rPr lang="zh-CN" altLang="en-US" dirty="0" smtClean="0"/>
              <a:t>板上有一片</a:t>
            </a:r>
            <a:r>
              <a:rPr lang="en-US" altLang="zh-CN" dirty="0" smtClean="0"/>
              <a:t>TPS7A85</a:t>
            </a:r>
            <a:r>
              <a:rPr lang="zh-CN" altLang="en-US" dirty="0" smtClean="0"/>
              <a:t>提供</a:t>
            </a:r>
            <a:r>
              <a:rPr lang="en-US" altLang="zh-CN" dirty="0" smtClean="0"/>
              <a:t>3.3V</a:t>
            </a:r>
            <a:r>
              <a:rPr lang="zh-CN" altLang="en-US" dirty="0" smtClean="0"/>
              <a:t>电源</a:t>
            </a:r>
            <a:endParaRPr lang="en-US" altLang="zh-CN" dirty="0" smtClean="0"/>
          </a:p>
          <a:p>
            <a:r>
              <a:rPr lang="zh-CN" altLang="en-US" dirty="0"/>
              <a:t>也</a:t>
            </a:r>
            <a:r>
              <a:rPr lang="zh-CN" altLang="en-US" dirty="0" smtClean="0"/>
              <a:t>可以通过连接器由</a:t>
            </a:r>
            <a:r>
              <a:rPr lang="en-US" altLang="zh-CN" dirty="0" smtClean="0"/>
              <a:t>DIF</a:t>
            </a:r>
            <a:r>
              <a:rPr lang="zh-CN" altLang="en-US" dirty="0" smtClean="0"/>
              <a:t>板提供</a:t>
            </a:r>
            <a:r>
              <a:rPr lang="en-US" altLang="zh-CN" dirty="0" smtClean="0"/>
              <a:t>3.3V</a:t>
            </a:r>
            <a:r>
              <a:rPr lang="zh-CN" altLang="en-US" dirty="0" smtClean="0"/>
              <a:t>电源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7512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Microroc</a:t>
            </a:r>
            <a:r>
              <a:rPr lang="zh-CN" altLang="en-US" dirty="0" smtClean="0"/>
              <a:t>控制信号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LVDS</a:t>
            </a:r>
            <a:r>
              <a:rPr lang="zh-CN" altLang="en-US" dirty="0" smtClean="0"/>
              <a:t>信号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</a:t>
            </a:r>
            <a:r>
              <a:rPr lang="en-US" altLang="zh-CN" dirty="0" smtClean="0"/>
              <a:t>LVDS</a:t>
            </a:r>
            <a:r>
              <a:rPr lang="zh-CN" altLang="en-US" dirty="0" smtClean="0"/>
              <a:t>驱动器</a:t>
            </a:r>
            <a:r>
              <a:rPr lang="en-US" altLang="zh-CN" dirty="0" smtClean="0"/>
              <a:t>DS91M125</a:t>
            </a:r>
          </a:p>
          <a:p>
            <a:pPr lvl="1"/>
            <a:r>
              <a:rPr lang="en-US" altLang="zh-CN" dirty="0" smtClean="0"/>
              <a:t>1 to 4 M-LVDS</a:t>
            </a:r>
            <a:r>
              <a:rPr lang="zh-CN" altLang="en-US" dirty="0" smtClean="0"/>
              <a:t>驱动器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最高工作频率</a:t>
            </a:r>
            <a:r>
              <a:rPr lang="en-US" altLang="zh-CN" dirty="0" smtClean="0"/>
              <a:t>125M</a:t>
            </a:r>
          </a:p>
          <a:p>
            <a:pPr lvl="1"/>
            <a:r>
              <a:rPr lang="zh-CN" altLang="en-US" dirty="0" smtClean="0"/>
              <a:t>一片</a:t>
            </a:r>
            <a:r>
              <a:rPr lang="en-US" altLang="zh-CN" dirty="0" smtClean="0"/>
              <a:t>Microroc</a:t>
            </a:r>
            <a:r>
              <a:rPr lang="zh-CN" altLang="en-US" dirty="0" smtClean="0"/>
              <a:t>需要</a:t>
            </a:r>
            <a:r>
              <a:rPr lang="en-US" altLang="zh-CN" dirty="0" smtClean="0"/>
              <a:t>4</a:t>
            </a:r>
            <a:r>
              <a:rPr lang="zh-CN" altLang="en-US" dirty="0" smtClean="0"/>
              <a:t>对</a:t>
            </a:r>
            <a:r>
              <a:rPr lang="en-US" altLang="zh-CN" dirty="0" smtClean="0"/>
              <a:t>LVDS</a:t>
            </a:r>
            <a:r>
              <a:rPr lang="zh-CN" altLang="en-US" dirty="0" smtClean="0"/>
              <a:t>信号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59" y="3723287"/>
            <a:ext cx="1255719" cy="223148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0233" y="3723287"/>
            <a:ext cx="5083767" cy="3044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69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Microroc</a:t>
            </a:r>
            <a:r>
              <a:rPr lang="zh-CN" altLang="en-US" dirty="0" smtClean="0"/>
              <a:t>控制信号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LVCMOS</a:t>
            </a:r>
            <a:r>
              <a:rPr lang="zh-CN" altLang="en-US" dirty="0" smtClean="0"/>
              <a:t>信号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信号分为两类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由</a:t>
            </a:r>
            <a:r>
              <a:rPr lang="en-US" altLang="zh-CN" dirty="0" smtClean="0"/>
              <a:t>FPGA</a:t>
            </a:r>
            <a:r>
              <a:rPr lang="zh-CN" altLang="en-US" dirty="0"/>
              <a:t>独立</a:t>
            </a:r>
            <a:r>
              <a:rPr lang="zh-CN" altLang="en-US" dirty="0" smtClean="0"/>
              <a:t>提供给每一串</a:t>
            </a:r>
            <a:r>
              <a:rPr lang="en-US" altLang="zh-CN" dirty="0" smtClean="0"/>
              <a:t>ASIC</a:t>
            </a:r>
          </a:p>
          <a:p>
            <a:pPr lvl="2"/>
            <a:r>
              <a:rPr lang="en-US" altLang="zh-CN" dirty="0" smtClean="0"/>
              <a:t>4</a:t>
            </a:r>
            <a:r>
              <a:rPr lang="zh-CN" altLang="en-US" dirty="0" smtClean="0"/>
              <a:t>串</a:t>
            </a:r>
            <a:r>
              <a:rPr lang="en-US" altLang="zh-CN" dirty="0" smtClean="0"/>
              <a:t>ASIC</a:t>
            </a:r>
            <a:r>
              <a:rPr lang="zh-CN" altLang="en-US" dirty="0" smtClean="0"/>
              <a:t>共用信号，通过驱动器提供给</a:t>
            </a:r>
            <a:r>
              <a:rPr lang="en-US" altLang="zh-CN" dirty="0" smtClean="0"/>
              <a:t>4</a:t>
            </a:r>
            <a:r>
              <a:rPr lang="zh-CN" altLang="en-US" dirty="0" smtClean="0"/>
              <a:t>串</a:t>
            </a:r>
            <a:r>
              <a:rPr lang="en-US" altLang="zh-CN" dirty="0" smtClean="0"/>
              <a:t>ASIC</a:t>
            </a:r>
          </a:p>
          <a:p>
            <a:pPr lvl="1"/>
            <a:r>
              <a:rPr lang="zh-CN" altLang="en-US" dirty="0" smtClean="0"/>
              <a:t>将</a:t>
            </a:r>
            <a:r>
              <a:rPr lang="en-US" altLang="zh-CN" dirty="0" smtClean="0"/>
              <a:t>74ACT11244</a:t>
            </a:r>
            <a:r>
              <a:rPr lang="zh-CN" altLang="en-US" dirty="0" smtClean="0"/>
              <a:t>的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个输入端连在一起，作为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驱动</a:t>
            </a:r>
            <a:r>
              <a:rPr lang="en-US" altLang="zh-CN" dirty="0" smtClean="0"/>
              <a:t>4</a:t>
            </a:r>
            <a:r>
              <a:rPr lang="zh-CN" altLang="en-US" dirty="0" smtClean="0"/>
              <a:t>驱动器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8935" y="3792071"/>
            <a:ext cx="4843062" cy="288528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5361" y="3792071"/>
            <a:ext cx="1838550" cy="254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657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Microroc</a:t>
            </a:r>
            <a:r>
              <a:rPr lang="zh-CN" altLang="en-US" dirty="0" smtClean="0"/>
              <a:t>测试信号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2959" y="1175395"/>
            <a:ext cx="7543801" cy="5377805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芯片的</a:t>
            </a:r>
            <a:r>
              <a:rPr lang="en-US" altLang="zh-CN" dirty="0" smtClean="0"/>
              <a:t>trigger</a:t>
            </a:r>
            <a:r>
              <a:rPr lang="zh-CN" altLang="en-US" dirty="0" smtClean="0"/>
              <a:t>信号通过多路选通器选通到</a:t>
            </a:r>
            <a:r>
              <a:rPr lang="en-US" altLang="zh-CN" dirty="0" smtClean="0"/>
              <a:t>DIF</a:t>
            </a:r>
            <a:r>
              <a:rPr lang="zh-CN" altLang="en-US" dirty="0" smtClean="0"/>
              <a:t>板</a:t>
            </a:r>
            <a:endParaRPr lang="en-US" altLang="zh-CN" dirty="0" smtClean="0"/>
          </a:p>
          <a:p>
            <a:pPr lvl="1"/>
            <a:r>
              <a:rPr lang="zh-CN" altLang="en-US" dirty="0"/>
              <a:t>低</a:t>
            </a:r>
            <a:r>
              <a:rPr lang="zh-CN" altLang="en-US" dirty="0" smtClean="0"/>
              <a:t>电平有效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芯片的成形输出送到</a:t>
            </a:r>
            <a:r>
              <a:rPr lang="en-US" altLang="zh-CN" dirty="0" smtClean="0"/>
              <a:t>SMA</a:t>
            </a:r>
            <a:r>
              <a:rPr lang="zh-CN" altLang="en-US" dirty="0" smtClean="0"/>
              <a:t>上</a:t>
            </a:r>
            <a:endParaRPr lang="en-US" altLang="zh-CN" dirty="0" smtClean="0"/>
          </a:p>
          <a:p>
            <a:r>
              <a:rPr lang="zh-CN" altLang="en-US" dirty="0" smtClean="0"/>
              <a:t>芯片的峰保输出送到</a:t>
            </a:r>
            <a:r>
              <a:rPr lang="en-US" altLang="zh-CN" dirty="0" smtClean="0"/>
              <a:t>DIF</a:t>
            </a:r>
            <a:r>
              <a:rPr lang="zh-CN" altLang="en-US" dirty="0" smtClean="0"/>
              <a:t>板，由</a:t>
            </a:r>
            <a:r>
              <a:rPr lang="en-US" altLang="zh-CN" dirty="0" smtClean="0"/>
              <a:t>ADC</a:t>
            </a:r>
            <a:r>
              <a:rPr lang="zh-CN" altLang="en-US" dirty="0" smtClean="0"/>
              <a:t>进行采集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1633" y="1836082"/>
            <a:ext cx="5904901" cy="265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664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刻度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2959" y="1175395"/>
            <a:ext cx="7543801" cy="5601923"/>
          </a:xfrm>
        </p:spPr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DAC</a:t>
            </a:r>
            <a:r>
              <a:rPr lang="zh-CN" altLang="en-US" dirty="0"/>
              <a:t>进行</a:t>
            </a:r>
            <a:r>
              <a:rPr lang="zh-CN" altLang="en-US" dirty="0" smtClean="0"/>
              <a:t>刻度</a:t>
            </a:r>
            <a:endParaRPr lang="en-US" altLang="zh-CN" dirty="0" smtClean="0"/>
          </a:p>
          <a:p>
            <a:pPr marL="384048" lvl="2" indent="0">
              <a:buNone/>
            </a:pPr>
            <a:r>
              <a:rPr lang="en-US" altLang="zh-CN" sz="1400" dirty="0" smtClean="0"/>
              <a:t>1. </a:t>
            </a:r>
            <a:r>
              <a:rPr lang="zh-CN" altLang="zh-CN" sz="1400" dirty="0" smtClean="0"/>
              <a:t>当</a:t>
            </a:r>
            <a:r>
              <a:rPr lang="zh-CN" altLang="zh-CN" sz="1400" dirty="0"/>
              <a:t>开关断开时，电容</a:t>
            </a:r>
            <a:r>
              <a:rPr lang="en-US" altLang="zh-CN" sz="1400" dirty="0"/>
              <a:t>C1</a:t>
            </a:r>
            <a:r>
              <a:rPr lang="zh-CN" altLang="zh-CN" sz="1400" dirty="0"/>
              <a:t>上被充电至</a:t>
            </a:r>
            <a:r>
              <a:rPr lang="en-US" altLang="zh-CN" sz="1400" dirty="0"/>
              <a:t>DAC</a:t>
            </a:r>
            <a:r>
              <a:rPr lang="zh-CN" altLang="zh-CN" sz="1400" dirty="0"/>
              <a:t>输出电压值</a:t>
            </a:r>
            <a:r>
              <a:rPr lang="en-US" altLang="zh-CN" sz="1400" dirty="0" smtClean="0"/>
              <a:t>Vo</a:t>
            </a:r>
          </a:p>
          <a:p>
            <a:pPr marL="384048" lvl="2" indent="0">
              <a:buNone/>
            </a:pPr>
            <a:r>
              <a:rPr lang="en-US" altLang="zh-CN" sz="1400" dirty="0" smtClean="0"/>
              <a:t>2. </a:t>
            </a:r>
            <a:r>
              <a:rPr lang="zh-CN" altLang="zh-CN" sz="1400" dirty="0" smtClean="0"/>
              <a:t>模拟</a:t>
            </a:r>
            <a:r>
              <a:rPr lang="zh-CN" altLang="zh-CN" sz="1400" dirty="0"/>
              <a:t>开关闭合，</a:t>
            </a:r>
            <a:r>
              <a:rPr lang="en-US" altLang="zh-CN" sz="1400" dirty="0"/>
              <a:t>C1</a:t>
            </a:r>
            <a:r>
              <a:rPr lang="zh-CN" altLang="zh-CN" sz="1400" dirty="0"/>
              <a:t>上电荷通过</a:t>
            </a:r>
            <a:r>
              <a:rPr lang="en-US" altLang="zh-CN" sz="1400" dirty="0"/>
              <a:t>S1</a:t>
            </a:r>
            <a:r>
              <a:rPr lang="zh-CN" altLang="zh-CN" sz="1400" dirty="0"/>
              <a:t>流走，电压快速下降，由于</a:t>
            </a:r>
            <a:r>
              <a:rPr lang="en-US" altLang="zh-CN" sz="1400" dirty="0"/>
              <a:t>S1</a:t>
            </a:r>
            <a:r>
              <a:rPr lang="zh-CN" altLang="zh-CN" sz="1400" dirty="0"/>
              <a:t>的导通电阻极小，电压下降时间很短，阶跃信号产生</a:t>
            </a:r>
          </a:p>
          <a:p>
            <a:pPr marL="384048" lvl="2" indent="0">
              <a:buNone/>
            </a:pPr>
            <a:r>
              <a:rPr lang="en-US" altLang="zh-CN" sz="1400" dirty="0" smtClean="0"/>
              <a:t>3. </a:t>
            </a:r>
            <a:r>
              <a:rPr lang="zh-CN" altLang="zh-CN" sz="1400" dirty="0" smtClean="0"/>
              <a:t>开关</a:t>
            </a:r>
            <a:r>
              <a:rPr lang="zh-CN" altLang="zh-CN" sz="1400" dirty="0"/>
              <a:t>再次断开，</a:t>
            </a:r>
            <a:r>
              <a:rPr lang="en-US" altLang="zh-CN" sz="1400" dirty="0"/>
              <a:t>DAC</a:t>
            </a:r>
            <a:r>
              <a:rPr lang="zh-CN" altLang="zh-CN" sz="1400" dirty="0"/>
              <a:t>通过</a:t>
            </a:r>
            <a:r>
              <a:rPr lang="en-US" altLang="zh-CN" sz="1400" dirty="0"/>
              <a:t>R1</a:t>
            </a:r>
            <a:r>
              <a:rPr lang="zh-CN" altLang="zh-CN" sz="1400" dirty="0"/>
              <a:t>对电容</a:t>
            </a:r>
            <a:r>
              <a:rPr lang="en-US" altLang="zh-CN" sz="1400" dirty="0"/>
              <a:t>C1</a:t>
            </a:r>
            <a:r>
              <a:rPr lang="zh-CN" altLang="zh-CN" sz="1400" dirty="0"/>
              <a:t>进行</a:t>
            </a:r>
            <a:r>
              <a:rPr lang="zh-CN" altLang="zh-CN" sz="1400" dirty="0" smtClean="0"/>
              <a:t>充电</a:t>
            </a:r>
            <a:endParaRPr lang="en-US" altLang="zh-CN" sz="1400" dirty="0" smtClean="0"/>
          </a:p>
          <a:p>
            <a:pPr lvl="1"/>
            <a:r>
              <a:rPr lang="en-US" altLang="zh-CN" dirty="0" smtClean="0"/>
              <a:t>DAC</a:t>
            </a:r>
            <a:r>
              <a:rPr lang="zh-CN" altLang="en-US" dirty="0"/>
              <a:t>芯片</a:t>
            </a:r>
            <a:r>
              <a:rPr lang="en-US" altLang="zh-CN" dirty="0" smtClean="0"/>
              <a:t>TLV5618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12-bit</a:t>
            </a:r>
            <a:r>
              <a:rPr lang="zh-CN" altLang="en-US" dirty="0" smtClean="0"/>
              <a:t>，参考电压选择</a:t>
            </a:r>
            <a:r>
              <a:rPr lang="en-US" altLang="zh-CN" dirty="0" smtClean="0"/>
              <a:t>1.25V</a:t>
            </a:r>
          </a:p>
          <a:p>
            <a:pPr lvl="2"/>
            <a:r>
              <a:rPr lang="zh-CN" altLang="en-US" dirty="0"/>
              <a:t>一</a:t>
            </a:r>
            <a:r>
              <a:rPr lang="zh-CN" altLang="en-US" dirty="0" smtClean="0"/>
              <a:t>片芯片有两个</a:t>
            </a:r>
            <a:r>
              <a:rPr lang="en-US" altLang="zh-CN" dirty="0" smtClean="0"/>
              <a:t>DAC</a:t>
            </a:r>
            <a:r>
              <a:rPr lang="zh-CN" altLang="en-US" dirty="0" smtClean="0"/>
              <a:t>输出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6673" y="2605240"/>
            <a:ext cx="3248700" cy="16348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2713" y="4490271"/>
            <a:ext cx="4698941" cy="101840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613" y="4240040"/>
            <a:ext cx="3594446" cy="2311541"/>
          </a:xfrm>
          <a:prstGeom prst="rect">
            <a:avLst/>
          </a:prstGeom>
        </p:spPr>
      </p:pic>
      <p:cxnSp>
        <p:nvCxnSpPr>
          <p:cNvPr id="8" name="直接箭头连接符 7"/>
          <p:cNvCxnSpPr/>
          <p:nvPr/>
        </p:nvCxnSpPr>
        <p:spPr>
          <a:xfrm flipH="1">
            <a:off x="8203517" y="3076575"/>
            <a:ext cx="641651" cy="178117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0357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刻度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2959" y="1175395"/>
            <a:ext cx="7543801" cy="5682605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对</a:t>
            </a:r>
            <a:r>
              <a:rPr lang="en-US" altLang="zh-CN" dirty="0" smtClean="0"/>
              <a:t>Microroc</a:t>
            </a:r>
            <a:r>
              <a:rPr lang="zh-CN" altLang="en-US" dirty="0" smtClean="0"/>
              <a:t>刻度电容进行刻度</a:t>
            </a:r>
            <a:endParaRPr lang="en-US" altLang="zh-CN" dirty="0" smtClean="0"/>
          </a:p>
          <a:p>
            <a:pPr lvl="1"/>
            <a:r>
              <a:rPr lang="en-US" altLang="zh-CN" sz="2400" dirty="0" smtClean="0"/>
              <a:t>Microroc</a:t>
            </a:r>
            <a:r>
              <a:rPr lang="zh-CN" altLang="en-US" sz="2400" dirty="0" smtClean="0"/>
              <a:t>每个通道都有内部刻度电容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从</a:t>
            </a:r>
            <a:r>
              <a:rPr lang="en-US" altLang="zh-CN" sz="2400" dirty="0" err="1" smtClean="0"/>
              <a:t>Ctest</a:t>
            </a:r>
            <a:r>
              <a:rPr lang="zh-CN" altLang="en-US" sz="2400" dirty="0" smtClean="0"/>
              <a:t>管脚输入，由</a:t>
            </a:r>
            <a:r>
              <a:rPr lang="en-US" altLang="zh-CN" sz="2400" dirty="0" smtClean="0"/>
              <a:t>SC</a:t>
            </a:r>
            <a:r>
              <a:rPr lang="zh-CN" altLang="en-US" sz="2400" dirty="0" smtClean="0"/>
              <a:t>参数选通至</a:t>
            </a:r>
            <a:r>
              <a:rPr lang="en-US" altLang="zh-CN" sz="2400" dirty="0" smtClean="0"/>
              <a:t>64</a:t>
            </a:r>
            <a:r>
              <a:rPr lang="zh-CN" altLang="en-US" sz="2400" dirty="0" smtClean="0"/>
              <a:t>通道中的一个</a:t>
            </a:r>
            <a:endParaRPr lang="en-US" altLang="zh-CN" sz="2400" dirty="0" smtClean="0"/>
          </a:p>
          <a:p>
            <a:pPr lvl="1"/>
            <a:r>
              <a:rPr lang="zh-CN" altLang="en-US" sz="2400" dirty="0"/>
              <a:t>大小为</a:t>
            </a:r>
            <a:r>
              <a:rPr lang="en-US" altLang="zh-CN" sz="2400" dirty="0">
                <a:solidFill>
                  <a:srgbClr val="002060"/>
                </a:solidFill>
              </a:rPr>
              <a:t>0.5pF</a:t>
            </a:r>
            <a:endParaRPr lang="en-US" altLang="zh-CN" sz="2400" dirty="0" smtClean="0">
              <a:solidFill>
                <a:srgbClr val="002060"/>
              </a:solidFill>
            </a:endParaRPr>
          </a:p>
          <a:p>
            <a:pPr lvl="1"/>
            <a:r>
              <a:rPr lang="zh-CN" altLang="en-US" sz="2400" dirty="0" smtClean="0"/>
              <a:t>相对误差为</a:t>
            </a:r>
            <a:r>
              <a:rPr lang="en-US" altLang="zh-CN" sz="2400" dirty="0" smtClean="0">
                <a:solidFill>
                  <a:srgbClr val="002060"/>
                </a:solidFill>
              </a:rPr>
              <a:t>±20%</a:t>
            </a:r>
          </a:p>
          <a:p>
            <a:pPr lvl="1"/>
            <a:r>
              <a:rPr lang="zh-CN" altLang="en-US" sz="2400" dirty="0"/>
              <a:t>不同</a:t>
            </a:r>
            <a:r>
              <a:rPr lang="zh-CN" altLang="en-US" sz="2400" dirty="0" smtClean="0"/>
              <a:t>通道的电容之间的差异小于</a:t>
            </a:r>
            <a:r>
              <a:rPr lang="en-US" altLang="zh-CN" sz="2400" dirty="0" smtClean="0"/>
              <a:t>1%</a:t>
            </a:r>
            <a:r>
              <a:rPr lang="zh-CN" altLang="en-US" sz="2400" dirty="0" smtClean="0"/>
              <a:t>，同一批芯片的刻度电容误差小于</a:t>
            </a:r>
            <a:r>
              <a:rPr lang="en-US" altLang="zh-CN" sz="2400" dirty="0"/>
              <a:t>1</a:t>
            </a:r>
            <a:r>
              <a:rPr lang="en-US" altLang="zh-CN" sz="2400" dirty="0" smtClean="0"/>
              <a:t>%</a:t>
            </a:r>
          </a:p>
          <a:p>
            <a:r>
              <a:rPr lang="zh-CN" altLang="en-US" dirty="0" smtClean="0"/>
              <a:t>需要一个更加精确的刻度电容</a:t>
            </a:r>
            <a:endParaRPr lang="en-US" altLang="zh-CN" dirty="0" smtClean="0"/>
          </a:p>
          <a:p>
            <a:pPr lvl="1"/>
            <a:r>
              <a:rPr lang="zh-CN" altLang="en-US" sz="2400" dirty="0" smtClean="0"/>
              <a:t>从芯片的一个输入</a:t>
            </a:r>
            <a:r>
              <a:rPr lang="zh-CN" altLang="en-US" sz="2400" dirty="0" smtClean="0"/>
              <a:t>端用外部电容对</a:t>
            </a:r>
            <a:r>
              <a:rPr lang="zh-CN" altLang="en-US" sz="2400" dirty="0" smtClean="0"/>
              <a:t>芯片进行刻度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再和内部刻度电容的结果对比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最后</a:t>
            </a:r>
            <a:r>
              <a:rPr lang="zh-CN" altLang="en-US" sz="2400" dirty="0" smtClean="0"/>
              <a:t>使用内部刻度</a:t>
            </a:r>
            <a:r>
              <a:rPr lang="zh-CN" altLang="en-US" sz="2400" dirty="0" smtClean="0"/>
              <a:t>电容自动刻度</a:t>
            </a:r>
            <a:endParaRPr lang="en-US" altLang="zh-CN" sz="2400" dirty="0" smtClean="0"/>
          </a:p>
          <a:p>
            <a:pPr lvl="1"/>
            <a:r>
              <a:rPr lang="en-US" altLang="zh-CN" sz="2400" dirty="0" smtClean="0"/>
              <a:t>10pF 5%</a:t>
            </a:r>
            <a:r>
              <a:rPr lang="zh-CN" altLang="en-US" sz="2400" dirty="0"/>
              <a:t>精度</a:t>
            </a:r>
            <a:r>
              <a:rPr lang="zh-CN" altLang="en-US" sz="2400" dirty="0" smtClean="0"/>
              <a:t>的电容</a:t>
            </a:r>
            <a:r>
              <a:rPr lang="en-US" altLang="zh-CN" sz="2400" dirty="0" smtClean="0"/>
              <a:t>(1%</a:t>
            </a:r>
            <a:r>
              <a:rPr lang="zh-CN" altLang="en-US" sz="2400" dirty="0" smtClean="0"/>
              <a:t>的没有买到</a:t>
            </a:r>
            <a:r>
              <a:rPr lang="en-US" altLang="zh-CN" sz="2400" dirty="0" smtClean="0"/>
              <a:t>)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355696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DIF</a:t>
            </a:r>
            <a:r>
              <a:rPr lang="zh-CN" altLang="en-US" dirty="0" smtClean="0"/>
              <a:t>板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2959" y="1175395"/>
            <a:ext cx="7543801" cy="5594596"/>
          </a:xfrm>
        </p:spPr>
        <p:txBody>
          <a:bodyPr/>
          <a:lstStyle/>
          <a:p>
            <a:r>
              <a:rPr lang="en-US" altLang="zh-CN" dirty="0" smtClean="0"/>
              <a:t>Type C</a:t>
            </a:r>
            <a:r>
              <a:rPr lang="zh-CN" altLang="en-US" dirty="0" smtClean="0"/>
              <a:t>接口用于和</a:t>
            </a:r>
            <a:r>
              <a:rPr lang="en-US" altLang="zh-CN" dirty="0" smtClean="0"/>
              <a:t>DAQ</a:t>
            </a:r>
            <a:r>
              <a:rPr lang="zh-CN" altLang="en-US" dirty="0" smtClean="0"/>
              <a:t>板通讯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Type C</a:t>
            </a:r>
            <a:r>
              <a:rPr lang="zh-CN" altLang="en-US" dirty="0" smtClean="0"/>
              <a:t>一共</a:t>
            </a:r>
            <a:r>
              <a:rPr lang="en-US" altLang="zh-CN" dirty="0" smtClean="0"/>
              <a:t>5</a:t>
            </a:r>
            <a:r>
              <a:rPr lang="zh-CN" altLang="en-US" dirty="0" smtClean="0"/>
              <a:t>对差分线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通过差分转单端芯片连到</a:t>
            </a:r>
            <a:r>
              <a:rPr lang="en-US" altLang="zh-CN" dirty="0" smtClean="0"/>
              <a:t>FPGA</a:t>
            </a:r>
          </a:p>
          <a:p>
            <a:pPr lvl="1"/>
            <a:r>
              <a:rPr lang="zh-CN" altLang="en-US" dirty="0" smtClean="0"/>
              <a:t>考虑正反插的情况，</a:t>
            </a:r>
            <a:r>
              <a:rPr lang="en-US" altLang="zh-CN" dirty="0" smtClean="0"/>
              <a:t>5</a:t>
            </a:r>
            <a:r>
              <a:rPr lang="zh-CN" altLang="en-US" dirty="0" smtClean="0"/>
              <a:t>对差分线都连到</a:t>
            </a:r>
            <a:r>
              <a:rPr lang="en-US" altLang="zh-CN" dirty="0" smtClean="0"/>
              <a:t>FPGA</a:t>
            </a:r>
            <a:r>
              <a:rPr lang="zh-CN" altLang="en-US" dirty="0" smtClean="0"/>
              <a:t>上</a:t>
            </a:r>
            <a:endParaRPr lang="en-US" altLang="zh-CN" dirty="0" smtClean="0"/>
          </a:p>
          <a:p>
            <a:r>
              <a:rPr lang="zh-CN" altLang="en-US" dirty="0" smtClean="0"/>
              <a:t>光纤用于</a:t>
            </a:r>
            <a:r>
              <a:rPr lang="en-US" altLang="zh-CN" dirty="0" smtClean="0"/>
              <a:t>FELIX</a:t>
            </a:r>
          </a:p>
          <a:p>
            <a:r>
              <a:rPr lang="en-US" altLang="zh-CN" dirty="0" smtClean="0"/>
              <a:t>AD9220</a:t>
            </a:r>
            <a:r>
              <a:rPr lang="zh-CN" altLang="en-US" dirty="0" smtClean="0"/>
              <a:t>用于测量峰保输出</a:t>
            </a:r>
            <a:endParaRPr lang="en-US" altLang="zh-CN" dirty="0" smtClean="0"/>
          </a:p>
          <a:p>
            <a:r>
              <a:rPr lang="en-US" altLang="zh-CN" dirty="0" smtClean="0"/>
              <a:t>Cy68013</a:t>
            </a:r>
            <a:r>
              <a:rPr lang="zh-CN" altLang="en-US" dirty="0" smtClean="0"/>
              <a:t>用于调试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1675" y="3598421"/>
            <a:ext cx="3362325" cy="317157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 t="27107" r="36470" b="33049"/>
          <a:stretch/>
        </p:blipFill>
        <p:spPr>
          <a:xfrm rot="10800000">
            <a:off x="7623992" y="1148203"/>
            <a:ext cx="1417838" cy="806152"/>
          </a:xfrm>
          <a:prstGeom prst="rect">
            <a:avLst/>
          </a:prstGeom>
        </p:spPr>
      </p:pic>
      <p:grpSp>
        <p:nvGrpSpPr>
          <p:cNvPr id="12" name="组合 11"/>
          <p:cNvGrpSpPr>
            <a:grpSpLocks noChangeAspect="1"/>
          </p:cNvGrpSpPr>
          <p:nvPr/>
        </p:nvGrpSpPr>
        <p:grpSpPr>
          <a:xfrm>
            <a:off x="4522573" y="0"/>
            <a:ext cx="4598567" cy="1100831"/>
            <a:chOff x="5064878" y="237856"/>
            <a:chExt cx="3604957" cy="862975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64878" y="237856"/>
              <a:ext cx="3604957" cy="862975"/>
            </a:xfrm>
            <a:prstGeom prst="rect">
              <a:avLst/>
            </a:prstGeom>
          </p:spPr>
        </p:pic>
        <p:sp>
          <p:nvSpPr>
            <p:cNvPr id="7" name="矩形 6"/>
            <p:cNvSpPr/>
            <p:nvPr/>
          </p:nvSpPr>
          <p:spPr>
            <a:xfrm>
              <a:off x="5867400" y="480060"/>
              <a:ext cx="472440" cy="213657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5867400" y="693717"/>
              <a:ext cx="472440" cy="213657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7496175" y="480060"/>
              <a:ext cx="472440" cy="213657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7496175" y="693717"/>
              <a:ext cx="472440" cy="213657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6681787" y="484859"/>
              <a:ext cx="472440" cy="213657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85352241"/>
      </p:ext>
    </p:extLst>
  </p:cSld>
  <p:clrMapOvr>
    <a:masterClrMapping/>
  </p:clrMapOvr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演示文稿1" id="{EA092042-D3BA-43ED-B5B0-0B6E1A8BA410}" vid="{136F997E-5934-429A-BFD3-33FF7080D4C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汇报母版new</Template>
  <TotalTime>207</TotalTime>
  <Words>499</Words>
  <Application>Microsoft Office PowerPoint</Application>
  <PresentationFormat>全屏显示(4:3)</PresentationFormat>
  <Paragraphs>71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宋体</vt:lpstr>
      <vt:lpstr>Calibri</vt:lpstr>
      <vt:lpstr>Calibri Light</vt:lpstr>
      <vt:lpstr>Romantic</vt:lpstr>
      <vt:lpstr>Times New Roman</vt:lpstr>
      <vt:lpstr>Wingdings</vt:lpstr>
      <vt:lpstr>回顾</vt:lpstr>
      <vt:lpstr>SDHCal设计方案</vt:lpstr>
      <vt:lpstr>阳极板(FEB)</vt:lpstr>
      <vt:lpstr>电源</vt:lpstr>
      <vt:lpstr>Microroc控制信号</vt:lpstr>
      <vt:lpstr>Microroc控制信号</vt:lpstr>
      <vt:lpstr>Microroc测试信号</vt:lpstr>
      <vt:lpstr>刻度</vt:lpstr>
      <vt:lpstr>刻度</vt:lpstr>
      <vt:lpstr>DIF板</vt:lpstr>
      <vt:lpstr>进度&amp;计划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SDHCal设计方案</dc:title>
  <dc:creator>Wang Yu</dc:creator>
  <cp:lastModifiedBy>Wang Yu</cp:lastModifiedBy>
  <cp:revision>20</cp:revision>
  <dcterms:created xsi:type="dcterms:W3CDTF">2017-08-15T08:18:26Z</dcterms:created>
  <dcterms:modified xsi:type="dcterms:W3CDTF">2017-08-16T00:42:14Z</dcterms:modified>
</cp:coreProperties>
</file>