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"/>
  </p:notesMasterIdLst>
  <p:sldIdLst>
    <p:sldId id="299" r:id="rId3"/>
    <p:sldId id="324" r:id="rId4"/>
    <p:sldId id="327" r:id="rId5"/>
    <p:sldId id="328" r:id="rId6"/>
    <p:sldId id="329" r:id="rId7"/>
    <p:sldId id="330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" initials="WYu" lastIdx="7" clrIdx="0">
    <p:extLst>
      <p:ext uri="{19B8F6BF-5375-455C-9EA6-DF929625EA0E}">
        <p15:presenceInfo xmlns:p15="http://schemas.microsoft.com/office/powerpoint/2012/main" userId="王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20"/>
    <a:srgbClr val="D95319"/>
    <a:srgbClr val="0273BE"/>
    <a:srgbClr val="352FAF"/>
    <a:srgbClr val="170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468" autoAdjust="0"/>
  </p:normalViewPr>
  <p:slideViewPr>
    <p:cSldViewPr snapToGrid="0">
      <p:cViewPr varScale="1">
        <p:scale>
          <a:sx n="98" d="100"/>
          <a:sy n="98" d="100"/>
        </p:scale>
        <p:origin x="17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08" y="1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6A3D1-0725-4122-A1FA-DAFE2FAB4D8D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F374B-71FC-4EA7-A0E8-F5CCB82D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下面是与探测器联调的结果，首先是使用成形输出的调试功能测量能谱，由于是调试功能，在</a:t>
            </a:r>
            <a:r>
              <a:rPr lang="en-US" altLang="zh-CN" dirty="0" smtClean="0"/>
              <a:t>400fC</a:t>
            </a:r>
            <a:r>
              <a:rPr lang="zh-CN" altLang="en-US" dirty="0" smtClean="0"/>
              <a:t>左右即饱和，下面是通过片外</a:t>
            </a:r>
            <a:r>
              <a:rPr lang="en-US" altLang="zh-CN" dirty="0" smtClean="0"/>
              <a:t>ADC</a:t>
            </a:r>
            <a:r>
              <a:rPr lang="zh-CN" altLang="en-US" dirty="0" smtClean="0"/>
              <a:t>测量得到的</a:t>
            </a:r>
            <a:r>
              <a:rPr lang="en-US" altLang="zh-CN" dirty="0" smtClean="0"/>
              <a:t>8keV X</a:t>
            </a:r>
            <a:r>
              <a:rPr lang="zh-CN" altLang="en-US" dirty="0" smtClean="0"/>
              <a:t>射线能谱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F374B-71FC-4EA7-A0E8-F5CCB82DF5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1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下面是利用能谱峰位对</a:t>
            </a:r>
            <a:r>
              <a:rPr lang="en-US" altLang="zh-CN" dirty="0" smtClean="0"/>
              <a:t>GEM</a:t>
            </a:r>
            <a:r>
              <a:rPr lang="zh-CN" altLang="en-US" dirty="0" smtClean="0"/>
              <a:t>探测器增益均匀性进行扫面的结果，不均匀性为</a:t>
            </a:r>
            <a:r>
              <a:rPr lang="en-US" altLang="zh-CN" dirty="0" smtClean="0"/>
              <a:t>19%</a:t>
            </a:r>
            <a:r>
              <a:rPr lang="zh-CN" altLang="en-US" dirty="0" smtClean="0"/>
              <a:t>。之后该利用宇宙线事例对系统串扰进行测量，当事例击中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后，对相应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周围响应进行统计，有响应的事例数约占</a:t>
            </a:r>
            <a:r>
              <a:rPr lang="en-US" altLang="zh-CN" dirty="0" smtClean="0"/>
              <a:t>1.54%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F374B-71FC-4EA7-A0E8-F5CCB82DF5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6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649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2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6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48656"/>
            <a:ext cx="7270986" cy="442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525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9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76928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9698"/>
            <a:ext cx="8229600" cy="517223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70000"/>
              <a:buFont typeface="Calibri" panose="020F050202020403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>
          <a:xfrm>
            <a:off x="7572375" y="6408740"/>
            <a:ext cx="10747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457200" y="6381932"/>
            <a:ext cx="3159125" cy="365125"/>
          </a:xfrm>
        </p:spPr>
        <p:txBody>
          <a:bodyPr/>
          <a:lstStyle>
            <a:lvl1pPr algn="l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9631-49CD-487E-A955-9C3740CF10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89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6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92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84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1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0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49488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996"/>
            <a:ext cx="7886700" cy="506537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37789" y="633937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51E83E7-BF4F-4EA8-89C7-22E627A5D15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06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57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28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24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42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996"/>
            <a:ext cx="7886700" cy="23116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37789" y="633937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751E83E7-BF4F-4EA8-89C7-22E627A5D15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650" y="3708699"/>
            <a:ext cx="7886700" cy="2240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4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7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2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1E83E7-BF4F-4EA8-89C7-22E627A5D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4481347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think-cell Slide" r:id="rId17" imgW="384" imgH="384" progId="TCLayout.ActiveDocument.1">
                  <p:embed/>
                </p:oleObj>
              </mc:Choice>
              <mc:Fallback>
                <p:oleObj name="think-cell Slide" r:id="rId17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263" y="211659"/>
            <a:ext cx="5239137" cy="610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628650" y="1499191"/>
            <a:ext cx="7886700" cy="4645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41622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51E83E7-BF4F-4EA8-89C7-22E627A5D15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2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4"/>
          <a:srcRect l="61489" t="25058" r="12143" b="25081"/>
          <a:stretch/>
        </p:blipFill>
        <p:spPr>
          <a:xfrm>
            <a:off x="6115050" y="1870075"/>
            <a:ext cx="2420296" cy="2420296"/>
          </a:xfrm>
          <a:prstGeom prst="ellipse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0DA0-8741-4758-9AC6-66EE5E1DC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0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jp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对象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18725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9698"/>
            <a:ext cx="4931923" cy="5172234"/>
          </a:xfrm>
        </p:spPr>
        <p:txBody>
          <a:bodyPr/>
          <a:lstStyle/>
          <a:p>
            <a:r>
              <a:rPr lang="zh-CN" altLang="en-US" dirty="0" smtClean="0"/>
              <a:t>利用调试功能测</a:t>
            </a:r>
            <a:r>
              <a:rPr lang="zh-CN" altLang="en-US" dirty="0" smtClean="0"/>
              <a:t>能谱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Microroc</a:t>
            </a:r>
            <a:r>
              <a:rPr lang="zh-CN" altLang="en-US" dirty="0" smtClean="0"/>
              <a:t>一路峰保信号可以送到片外</a:t>
            </a:r>
            <a:r>
              <a:rPr lang="en-US" altLang="zh-CN" dirty="0" smtClean="0"/>
              <a:t>ADC</a:t>
            </a:r>
            <a:r>
              <a:rPr lang="zh-CN" altLang="en-US" dirty="0" smtClean="0"/>
              <a:t>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利用调试功能可以测量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射线能谱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探测器联调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93" y="1099577"/>
            <a:ext cx="3723484" cy="2520000"/>
          </a:xfrm>
          <a:prstGeom prst="rect">
            <a:avLst/>
          </a:prstGeom>
        </p:spPr>
      </p:pic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9631-49CD-487E-A955-9C3740CF100C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70737" y="3576451"/>
            <a:ext cx="41422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利用片外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8keV 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射线能谱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96" y="3853450"/>
            <a:ext cx="3849281" cy="288696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759197" y="4336266"/>
            <a:ext cx="216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Peak value </a:t>
            </a:r>
            <a:r>
              <a:rPr lang="zh-CN" altLang="en-US" sz="1200" dirty="0" smtClean="0"/>
              <a:t>：</a:t>
            </a:r>
            <a:r>
              <a:rPr lang="en-US" altLang="zh-CN" sz="1200" dirty="0" smtClean="0">
                <a:solidFill>
                  <a:srgbClr val="FF0000"/>
                </a:solidFill>
              </a:rPr>
              <a:t>0.779V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Gain</a:t>
            </a:r>
            <a:r>
              <a:rPr lang="zh-CN" altLang="en-US" sz="1200" dirty="0" smtClean="0">
                <a:solidFill>
                  <a:srgbClr val="FF0000"/>
                </a:solidFill>
              </a:rPr>
              <a:t>～</a:t>
            </a:r>
            <a:r>
              <a:rPr lang="en-US" altLang="zh-CN" sz="1200" dirty="0" smtClean="0">
                <a:solidFill>
                  <a:srgbClr val="FF0000"/>
                </a:solidFill>
              </a:rPr>
              <a:t>7300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2298" y="3961651"/>
            <a:ext cx="3240000" cy="24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4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增益</a:t>
            </a:r>
            <a:r>
              <a:rPr lang="zh-CN" altLang="en-US" dirty="0" smtClean="0"/>
              <a:t>均匀性</a:t>
            </a:r>
            <a:endParaRPr lang="zh-CN" altLang="en-US" dirty="0"/>
          </a:p>
        </p:txBody>
      </p:sp>
      <p:pic>
        <p:nvPicPr>
          <p:cNvPr id="16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55" y="4235567"/>
            <a:ext cx="2843012" cy="208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321584" y="6162318"/>
            <a:ext cx="277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pad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幅度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分布三维图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11" y="3961141"/>
            <a:ext cx="3086623" cy="231195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90755" y="4755841"/>
            <a:ext cx="200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RMS/Mean~19.0%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r="7143"/>
          <a:stretch>
            <a:fillRect/>
          </a:stretch>
        </p:blipFill>
        <p:spPr>
          <a:xfrm>
            <a:off x="2942131" y="4236527"/>
            <a:ext cx="2541652" cy="192579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083158" y="6162318"/>
            <a:ext cx="2682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pad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幅度分布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7263" y="1074616"/>
            <a:ext cx="87062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均匀性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利用能谱峰位可以测量不同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射线响应，可以得到探测器增益均匀性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9631-49CD-487E-A955-9C3740CF100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5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测试框图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利用上下两个闪烁体进行符合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符合信号送至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MICROROC</a:t>
            </a:r>
            <a:r>
              <a:rPr lang="zh-CN" altLang="en-US" dirty="0" smtClean="0"/>
              <a:t>开始采数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通过分析读回数据得到击中信息</a:t>
            </a:r>
            <a:endParaRPr lang="en-US" altLang="zh-CN" dirty="0" smtClean="0"/>
          </a:p>
          <a:p>
            <a:r>
              <a:rPr lang="zh-CN" altLang="en-US" dirty="0" smtClean="0"/>
              <a:t>测试图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宇宙线测试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9631-49CD-487E-A955-9C3740CF100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19" y="1420793"/>
            <a:ext cx="4867562" cy="12377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31" y="4110288"/>
            <a:ext cx="3624896" cy="26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击中事例分析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统计宇宙线击中的分布，如下图所示，复合中心测量得到的事例多，边缘的击中事例少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宇宙线测试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9631-49CD-487E-A955-9C3740CF100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47" y="2919108"/>
            <a:ext cx="4908105" cy="36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-5342" t="1846" r="11829" b="-1846"/>
          <a:stretch/>
        </p:blipFill>
        <p:spPr>
          <a:xfrm>
            <a:off x="5378566" y="1209698"/>
            <a:ext cx="3438410" cy="17740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9698"/>
                <a:ext cx="8083685" cy="2304631"/>
              </a:xfrm>
            </p:spPr>
            <p:txBody>
              <a:bodyPr/>
              <a:lstStyle/>
              <a:p>
                <a:r>
                  <a:rPr lang="en-US" altLang="zh-CN" dirty="0" smtClean="0"/>
                  <a:t>GEM</a:t>
                </a:r>
                <a:r>
                  <a:rPr lang="zh-CN" altLang="en-US" dirty="0" smtClean="0"/>
                  <a:t>效率和多重数测试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测量不同膜间电压下的效率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初始条件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1:270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2:280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每扫描一个点膜间电压增加</a:t>
                </a:r>
                <a:r>
                  <a:rPr lang="en-US" altLang="zh-CN" dirty="0" smtClean="0"/>
                  <a:t>5V</a:t>
                </a:r>
              </a:p>
              <a:p>
                <a:pPr lvl="1"/>
                <a:r>
                  <a:rPr lang="zh-CN" altLang="en-US" dirty="0" smtClean="0"/>
                  <a:t>保持其他区域场强不变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9698"/>
                <a:ext cx="8083685" cy="2304631"/>
              </a:xfrm>
              <a:blipFill>
                <a:blip r:embed="rId3"/>
                <a:stretch>
                  <a:fillRect l="-1357" t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宇宙线测试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9631-49CD-487E-A955-9C3740CF100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85" y="3514329"/>
            <a:ext cx="4872215" cy="30844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199" y="3604982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效率随高压增大而增大，最后进坪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6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探测效率及平均击中数随阈值变化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探测器工作条件</a:t>
                </a:r>
                <a:endParaRPr lang="en-US" altLang="zh-CN" dirty="0" smtClean="0"/>
              </a:p>
              <a:p>
                <a:pPr lvl="2"/>
                <a:r>
                  <a:rPr lang="en-US" altLang="zh-CN" dirty="0" err="1" smtClean="0"/>
                  <a:t>Edraft</a:t>
                </a:r>
                <a:r>
                  <a:rPr lang="en-US" altLang="zh-CN" dirty="0" smtClean="0"/>
                  <a:t>=1.45kV/cm</a:t>
                </a:r>
              </a:p>
              <a:p>
                <a:pPr lvl="2"/>
                <a:r>
                  <a:rPr lang="en-US" altLang="zh-CN" dirty="0" err="1" smtClean="0"/>
                  <a:t>Etrans</a:t>
                </a:r>
                <a:r>
                  <a:rPr lang="en-US" altLang="zh-CN" dirty="0" smtClean="0"/>
                  <a:t>=2.95kV/</a:t>
                </a:r>
                <a:r>
                  <a:rPr lang="en-US" altLang="zh-CN" dirty="0" err="1" smtClean="0"/>
                  <a:t>cn</a:t>
                </a:r>
                <a:endParaRPr lang="en-US" altLang="zh-CN" dirty="0" smtClean="0"/>
              </a:p>
              <a:p>
                <a:pPr lvl="2"/>
                <a:r>
                  <a:rPr lang="en-US" altLang="zh-CN" dirty="0" err="1" smtClean="0"/>
                  <a:t>Eind</a:t>
                </a:r>
                <a:r>
                  <a:rPr lang="en-US" altLang="zh-CN" dirty="0" smtClean="0"/>
                  <a:t>=3kV/cm</a:t>
                </a:r>
              </a:p>
              <a:p>
                <a:pPr lvl="2"/>
                <a:r>
                  <a:rPr lang="zh-CN" altLang="en-US" dirty="0"/>
                  <a:t>膜间</a:t>
                </a:r>
                <a:r>
                  <a:rPr lang="zh-CN" altLang="en-US" dirty="0" smtClean="0"/>
                  <a:t>电压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1=300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2=310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改变</a:t>
                </a:r>
                <a:r>
                  <a:rPr lang="en-US" altLang="zh-CN" dirty="0" err="1" smtClean="0"/>
                  <a:t>Microroc</a:t>
                </a:r>
                <a:r>
                  <a:rPr lang="zh-CN" altLang="en-US" dirty="0" smtClean="0"/>
                  <a:t>阈值电压测量效率和多重数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宇宙线测试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9631-49CD-487E-A955-9C3740CF100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70" y="3939702"/>
            <a:ext cx="3536439" cy="29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王宇_华为奖学金答辩PPT.pptx" id="{01A57A79-951F-47E7-906D-958F6429F581}" vid="{AF661AB3-DFCE-4658-8202-C5637051A80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王宇_华为奖学金答辩PPT.pptx" id="{01A57A79-951F-47E7-906D-958F6429F581}" vid="{9BC8D56B-93F1-4E31-9EA2-E19F747457BD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USTC_GrayAndBlue</Template>
  <TotalTime>1522</TotalTime>
  <Words>338</Words>
  <Application>Microsoft Office PowerPoint</Application>
  <PresentationFormat>全屏显示(4:3)</PresentationFormat>
  <Paragraphs>50</Paragraphs>
  <Slides>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自定义设计方案</vt:lpstr>
      <vt:lpstr>think-cell Slide</vt:lpstr>
      <vt:lpstr>探测器联调</vt:lpstr>
      <vt:lpstr>增益均匀性</vt:lpstr>
      <vt:lpstr>宇宙线测试</vt:lpstr>
      <vt:lpstr>宇宙线测试</vt:lpstr>
      <vt:lpstr>宇宙线测试</vt:lpstr>
      <vt:lpstr>宇宙线测试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</dc:creator>
  <cp:lastModifiedBy>Wang Yu</cp:lastModifiedBy>
  <cp:revision>109</cp:revision>
  <dcterms:created xsi:type="dcterms:W3CDTF">2017-11-03T08:04:33Z</dcterms:created>
  <dcterms:modified xsi:type="dcterms:W3CDTF">2018-06-04T08:27:28Z</dcterms:modified>
</cp:coreProperties>
</file>