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8" r:id="rId5"/>
    <p:sldId id="269" r:id="rId6"/>
    <p:sldId id="259" r:id="rId7"/>
    <p:sldId id="260" r:id="rId8"/>
    <p:sldId id="261" r:id="rId9"/>
    <p:sldId id="265" r:id="rId10"/>
    <p:sldId id="262" r:id="rId11"/>
    <p:sldId id="264" r:id="rId12"/>
    <p:sldId id="263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2"/>
    <a:srgbClr val="12D9E0"/>
    <a:srgbClr val="E3E70A"/>
    <a:srgbClr val="01FB00"/>
    <a:srgbClr val="11EF0D"/>
    <a:srgbClr val="4C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AFC2-6A21-4FDB-9D75-45F9483A781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59E55-5EE4-4FAB-B589-61413EB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1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294D-EC09-4D43-BE0E-10535CA0F506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6F457-A50A-49FE-912E-5B056DAC4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49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6F457-A50A-49FE-912E-5B056DAC4E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81A8-2A34-4FEC-8E35-D864EDC848C8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6-F317-49C0-90B8-99F17B32EB42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A157-F39F-408E-8F23-33634CBD0E58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DC2E-0A30-4436-944D-856E5473FE99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0897-3277-41BE-AEAB-41BA98FEFE24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45F-DBB6-48FA-A034-E3CD39E7CDA8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156A-8B74-4738-AD5E-29E43BE95DAD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95EF-4269-4E66-BD75-75F7E6FA2010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D00C-B26A-4BC7-ABD9-07462650DAED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3F14-1FDE-4752-BDDA-4C1DE4E22D62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794A-27A0-46E2-A1C3-6FD1FAA8FA1E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3BCD-D239-44A2-93CB-A7F1B59305CB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AE4E-68AD-4E79-A566-0ED3C6665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88892" cy="1655762"/>
          </a:xfrm>
        </p:spPr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王宇、张俊斌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2016/12/16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18362" cy="7106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读数的问题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5765"/>
            <a:ext cx="7886700" cy="5101198"/>
          </a:xfrm>
        </p:spPr>
        <p:txBody>
          <a:bodyPr/>
          <a:lstStyle/>
          <a:p>
            <a:r>
              <a:rPr lang="en-US" altLang="zh-CN" dirty="0" err="1" smtClean="0"/>
              <a:t>Dout</a:t>
            </a:r>
            <a:r>
              <a:rPr lang="zh-CN" altLang="en-US" dirty="0" smtClean="0"/>
              <a:t>电压上升会造成</a:t>
            </a:r>
            <a:r>
              <a:rPr lang="en-US" altLang="zh-CN" dirty="0" err="1" smtClean="0"/>
              <a:t>TransmitOn</a:t>
            </a:r>
            <a:r>
              <a:rPr lang="zh-CN" altLang="en-US" dirty="0" smtClean="0"/>
              <a:t>电压上升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蓝色：</a:t>
            </a:r>
            <a:r>
              <a:rPr lang="en-US" altLang="zh-CN" dirty="0" smtClean="0"/>
              <a:t>Dout1b</a:t>
            </a:r>
          </a:p>
          <a:p>
            <a:pPr lvl="1"/>
            <a:r>
              <a:rPr lang="zh-CN" altLang="en-US" dirty="0" smtClean="0"/>
              <a:t>粉</a:t>
            </a:r>
            <a:r>
              <a:rPr lang="zh-CN" altLang="en-US" dirty="0"/>
              <a:t>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TransmitOn1b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72355" y="3222670"/>
            <a:ext cx="8242995" cy="3232800"/>
            <a:chOff x="272355" y="3222670"/>
            <a:chExt cx="8242995" cy="32328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55" y="3222670"/>
              <a:ext cx="8242995" cy="32328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46046" y="5117411"/>
              <a:ext cx="2283569" cy="65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12D9E0"/>
                  </a:solidFill>
                </a:rPr>
                <a:t>示波器测量</a:t>
              </a:r>
              <a:endParaRPr lang="en-US" altLang="zh-CN" dirty="0" smtClean="0">
                <a:solidFill>
                  <a:srgbClr val="12D9E0"/>
                </a:solidFill>
              </a:endParaRPr>
            </a:p>
            <a:p>
              <a:r>
                <a:rPr lang="en-US" altLang="zh-CN" dirty="0" smtClean="0">
                  <a:solidFill>
                    <a:srgbClr val="12D9E0"/>
                  </a:solidFill>
                </a:rPr>
                <a:t>Dout1b</a:t>
              </a:r>
              <a:r>
                <a:rPr lang="zh-CN" altLang="en-US" dirty="0" smtClean="0">
                  <a:solidFill>
                    <a:srgbClr val="12D9E0"/>
                  </a:solidFill>
                </a:rPr>
                <a:t>管脚上的信号</a:t>
              </a:r>
              <a:endParaRPr lang="zh-CN" altLang="en-US" dirty="0">
                <a:solidFill>
                  <a:srgbClr val="12D9E0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3200400" y="4320989"/>
              <a:ext cx="2329" cy="759658"/>
            </a:xfrm>
            <a:prstGeom prst="straightConnector1">
              <a:avLst/>
            </a:prstGeom>
            <a:ln w="28575">
              <a:solidFill>
                <a:srgbClr val="12D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808015" y="5117411"/>
              <a:ext cx="2907345" cy="65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82"/>
                  </a:solidFill>
                </a:rPr>
                <a:t>示波器测量</a:t>
              </a:r>
              <a:endParaRPr lang="en-US" altLang="zh-CN" dirty="0" smtClean="0">
                <a:solidFill>
                  <a:srgbClr val="FF0082"/>
                </a:solidFill>
              </a:endParaRPr>
            </a:p>
            <a:p>
              <a:r>
                <a:rPr lang="en-US" altLang="zh-CN" dirty="0" smtClean="0">
                  <a:solidFill>
                    <a:srgbClr val="FF0082"/>
                  </a:solidFill>
                </a:rPr>
                <a:t>TransmitOn1b</a:t>
              </a:r>
              <a:r>
                <a:rPr lang="zh-CN" altLang="en-US" dirty="0" smtClean="0">
                  <a:solidFill>
                    <a:srgbClr val="FF0082"/>
                  </a:solidFill>
                </a:rPr>
                <a:t>管脚上的信号</a:t>
              </a:r>
              <a:endParaRPr lang="zh-CN" altLang="en-US" dirty="0">
                <a:solidFill>
                  <a:srgbClr val="FF0082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5196714" y="4259737"/>
              <a:ext cx="47639" cy="857674"/>
            </a:xfrm>
            <a:prstGeom prst="straightConnector1">
              <a:avLst/>
            </a:prstGeom>
            <a:ln w="28575">
              <a:solidFill>
                <a:srgbClr val="FF00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2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18362" cy="7106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读数的问题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5765"/>
            <a:ext cx="7886700" cy="5101198"/>
          </a:xfrm>
        </p:spPr>
        <p:txBody>
          <a:bodyPr/>
          <a:lstStyle/>
          <a:p>
            <a:r>
              <a:rPr lang="en-US" altLang="zh-CN" dirty="0" err="1" smtClean="0"/>
              <a:t>Dout</a:t>
            </a:r>
            <a:r>
              <a:rPr lang="zh-CN" altLang="en-US" dirty="0" smtClean="0"/>
              <a:t>电压上升会造成</a:t>
            </a:r>
            <a:r>
              <a:rPr lang="en-US" altLang="zh-CN" dirty="0" err="1" smtClean="0"/>
              <a:t>TransmitOn</a:t>
            </a:r>
            <a:r>
              <a:rPr lang="zh-CN" altLang="en-US" dirty="0" smtClean="0"/>
              <a:t>电压上升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蓝色：</a:t>
            </a:r>
            <a:r>
              <a:rPr lang="en-US" altLang="zh-CN" dirty="0" smtClean="0"/>
              <a:t>Dout1b</a:t>
            </a:r>
          </a:p>
          <a:p>
            <a:pPr lvl="1"/>
            <a:r>
              <a:rPr lang="zh-CN" altLang="en-US" dirty="0" smtClean="0"/>
              <a:t>粉红：</a:t>
            </a:r>
            <a:r>
              <a:rPr lang="en-US" altLang="zh-CN" dirty="0" smtClean="0"/>
              <a:t>TransmitOn1b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9682" y="3025447"/>
            <a:ext cx="8309120" cy="3225600"/>
            <a:chOff x="459682" y="3025447"/>
            <a:chExt cx="8309120" cy="32256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82" y="3025447"/>
              <a:ext cx="8224636" cy="32256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94591" y="3148851"/>
              <a:ext cx="2283569" cy="65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2D9E0"/>
                  </a:solidFill>
                </a:rPr>
                <a:t>示波器测量</a:t>
              </a:r>
              <a:endParaRPr lang="en-US" altLang="zh-CN" dirty="0" smtClean="0">
                <a:solidFill>
                  <a:srgbClr val="12D9E0"/>
                </a:solidFill>
              </a:endParaRPr>
            </a:p>
            <a:p>
              <a:r>
                <a:rPr lang="en-US" altLang="zh-CN" dirty="0" smtClean="0">
                  <a:solidFill>
                    <a:srgbClr val="12D9E0"/>
                  </a:solidFill>
                </a:rPr>
                <a:t>Dout1b</a:t>
              </a:r>
              <a:r>
                <a:rPr lang="zh-CN" altLang="en-US" dirty="0" smtClean="0">
                  <a:solidFill>
                    <a:srgbClr val="12D9E0"/>
                  </a:solidFill>
                </a:rPr>
                <a:t>管脚上的信号</a:t>
              </a:r>
              <a:endParaRPr lang="zh-CN" altLang="en-US" dirty="0">
                <a:solidFill>
                  <a:srgbClr val="12D9E0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997078" y="3601565"/>
              <a:ext cx="346757" cy="382597"/>
            </a:xfrm>
            <a:prstGeom prst="straightConnector1">
              <a:avLst/>
            </a:prstGeom>
            <a:ln w="28575">
              <a:solidFill>
                <a:srgbClr val="12D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861457" y="4072018"/>
              <a:ext cx="2907345" cy="65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82"/>
                  </a:solidFill>
                </a:rPr>
                <a:t>示波器测量</a:t>
              </a:r>
              <a:endParaRPr lang="en-US" altLang="zh-CN" dirty="0" smtClean="0">
                <a:solidFill>
                  <a:srgbClr val="FF0082"/>
                </a:solidFill>
              </a:endParaRPr>
            </a:p>
            <a:p>
              <a:r>
                <a:rPr lang="en-US" altLang="zh-CN" dirty="0" smtClean="0">
                  <a:solidFill>
                    <a:srgbClr val="FF0082"/>
                  </a:solidFill>
                </a:rPr>
                <a:t>TransmitOn1b</a:t>
              </a:r>
              <a:r>
                <a:rPr lang="zh-CN" altLang="en-US" dirty="0" smtClean="0">
                  <a:solidFill>
                    <a:srgbClr val="FF0082"/>
                  </a:solidFill>
                </a:rPr>
                <a:t>管脚上的信号</a:t>
              </a:r>
              <a:endParaRPr lang="zh-CN" altLang="en-US" dirty="0">
                <a:solidFill>
                  <a:srgbClr val="FF0082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5181600" y="4413000"/>
              <a:ext cx="806272" cy="472765"/>
            </a:xfrm>
            <a:prstGeom prst="straightConnector1">
              <a:avLst/>
            </a:prstGeom>
            <a:ln w="28575">
              <a:solidFill>
                <a:srgbClr val="FF00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8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18362" cy="7106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读数的问题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5765"/>
            <a:ext cx="7886700" cy="5101198"/>
          </a:xfrm>
        </p:spPr>
        <p:txBody>
          <a:bodyPr/>
          <a:lstStyle/>
          <a:p>
            <a:r>
              <a:rPr lang="en-US" altLang="zh-CN" dirty="0" err="1" smtClean="0"/>
              <a:t>TransmitOn</a:t>
            </a:r>
            <a:r>
              <a:rPr lang="zh-CN" altLang="en-US" dirty="0" smtClean="0"/>
              <a:t>上升造成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读到的</a:t>
            </a:r>
            <a:r>
              <a:rPr lang="en-US" altLang="zh-CN" dirty="0" err="1" smtClean="0"/>
              <a:t>TransmitOn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蓝色：</a:t>
            </a:r>
            <a:r>
              <a:rPr lang="en-US" altLang="zh-CN" dirty="0" smtClean="0"/>
              <a:t>TransmitOn1b</a:t>
            </a:r>
            <a:r>
              <a:rPr lang="zh-CN" altLang="en-US" dirty="0" smtClean="0"/>
              <a:t>管脚上的波形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黄色：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得到的</a:t>
            </a:r>
            <a:r>
              <a:rPr lang="en-US" altLang="zh-CN" dirty="0" smtClean="0"/>
              <a:t>TransmitOn1b</a:t>
            </a:r>
            <a:r>
              <a:rPr lang="zh-CN" altLang="en-US" dirty="0" smtClean="0"/>
              <a:t>波形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88256" y="6365315"/>
            <a:ext cx="2057400" cy="365125"/>
          </a:xfrm>
        </p:spPr>
        <p:txBody>
          <a:bodyPr/>
          <a:lstStyle/>
          <a:p>
            <a:fld id="{742BAE4E-68AD-4E79-A566-0ED3C66651C7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28650" y="2951363"/>
            <a:ext cx="8224636" cy="3225600"/>
            <a:chOff x="628650" y="2951363"/>
            <a:chExt cx="8224636" cy="3225600"/>
          </a:xfrm>
        </p:grpSpPr>
        <p:grpSp>
          <p:nvGrpSpPr>
            <p:cNvPr id="8" name="组合 7"/>
            <p:cNvGrpSpPr/>
            <p:nvPr/>
          </p:nvGrpSpPr>
          <p:grpSpPr>
            <a:xfrm>
              <a:off x="628650" y="2951363"/>
              <a:ext cx="8224636" cy="3225600"/>
              <a:chOff x="459682" y="3312318"/>
              <a:chExt cx="8224636" cy="32256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682" y="3312318"/>
                <a:ext cx="8224636" cy="3225600"/>
              </a:xfrm>
              <a:prstGeom prst="rect">
                <a:avLst/>
              </a:prstGeom>
            </p:spPr>
          </p:pic>
          <p:sp>
            <p:nvSpPr>
              <p:cNvPr id="7" name="椭圆 6"/>
              <p:cNvSpPr/>
              <p:nvPr/>
            </p:nvSpPr>
            <p:spPr>
              <a:xfrm>
                <a:off x="2223246" y="4778189"/>
                <a:ext cx="1228166" cy="54684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419669" y="5641800"/>
              <a:ext cx="2703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E3E70A"/>
                  </a:solidFill>
                </a:rPr>
                <a:t>FPGA</a:t>
              </a:r>
              <a:r>
                <a:rPr lang="zh-CN" altLang="en-US" dirty="0" smtClean="0">
                  <a:solidFill>
                    <a:srgbClr val="E3E70A"/>
                  </a:solidFill>
                </a:rPr>
                <a:t>读到的</a:t>
              </a:r>
              <a:r>
                <a:rPr lang="en-US" altLang="zh-CN" dirty="0">
                  <a:solidFill>
                    <a:srgbClr val="E3E70A"/>
                  </a:solidFill>
                </a:rPr>
                <a:t>TransmitOn</a:t>
              </a:r>
              <a:r>
                <a:rPr lang="en-US" altLang="zh-CN" dirty="0" smtClean="0">
                  <a:solidFill>
                    <a:srgbClr val="E3E70A"/>
                  </a:solidFill>
                </a:rPr>
                <a:t>1b</a:t>
              </a:r>
              <a:endParaRPr lang="zh-CN" altLang="en-US" dirty="0">
                <a:solidFill>
                  <a:srgbClr val="E3E70A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814918" y="5163672"/>
              <a:ext cx="116541" cy="511049"/>
            </a:xfrm>
            <a:prstGeom prst="straightConnector1">
              <a:avLst/>
            </a:prstGeom>
            <a:ln w="28575">
              <a:solidFill>
                <a:srgbClr val="E3E7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47084" y="3626364"/>
              <a:ext cx="2283569" cy="65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12D9E0"/>
                  </a:solidFill>
                </a:rPr>
                <a:t>示波器测量</a:t>
              </a:r>
              <a:endParaRPr lang="en-US" altLang="zh-CN" dirty="0" smtClean="0">
                <a:solidFill>
                  <a:srgbClr val="12D9E0"/>
                </a:solidFill>
              </a:endParaRPr>
            </a:p>
            <a:p>
              <a:r>
                <a:rPr lang="en-US" altLang="zh-CN" dirty="0" smtClean="0">
                  <a:solidFill>
                    <a:srgbClr val="12D9E0"/>
                  </a:solidFill>
                </a:rPr>
                <a:t>Dout1b</a:t>
              </a:r>
              <a:r>
                <a:rPr lang="zh-CN" altLang="en-US" dirty="0" smtClean="0">
                  <a:solidFill>
                    <a:srgbClr val="12D9E0"/>
                  </a:solidFill>
                </a:rPr>
                <a:t>管脚上的信号</a:t>
              </a:r>
              <a:endParaRPr lang="zh-CN" altLang="en-US" dirty="0">
                <a:solidFill>
                  <a:srgbClr val="12D9E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5122845" y="4296582"/>
              <a:ext cx="1" cy="694138"/>
            </a:xfrm>
            <a:prstGeom prst="straightConnector1">
              <a:avLst/>
            </a:prstGeom>
            <a:ln w="28575">
              <a:solidFill>
                <a:srgbClr val="12D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2635"/>
            <a:ext cx="7886700" cy="48143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完成部分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目前来看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逻辑正确</a:t>
            </a:r>
            <a:endParaRPr lang="en-US" altLang="zh-CN" dirty="0" smtClean="0"/>
          </a:p>
          <a:p>
            <a:r>
              <a:rPr lang="zh-CN" altLang="en-US" dirty="0" smtClean="0"/>
              <a:t>出现的问题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部分配置电压不正确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10-bit DAC</a:t>
            </a:r>
            <a:r>
              <a:rPr lang="zh-CN" altLang="en-US" dirty="0" smtClean="0"/>
              <a:t>存在非线性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TransmitOn</a:t>
            </a:r>
            <a:r>
              <a:rPr lang="zh-CN" altLang="en-US" dirty="0" smtClean="0"/>
              <a:t>输出异常导致回读错误</a:t>
            </a:r>
            <a:endParaRPr lang="en-US" altLang="zh-CN" dirty="0" smtClean="0"/>
          </a:p>
          <a:p>
            <a:r>
              <a:rPr lang="zh-CN" altLang="en-US" dirty="0" smtClean="0"/>
              <a:t>下一步测试计划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修正配置电压值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管脚输出异常的问题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解决数据读回问题后，进行电荷输入测试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DAQ</a:t>
            </a:r>
            <a:r>
              <a:rPr lang="zh-CN" altLang="en-US" dirty="0" smtClean="0"/>
              <a:t>改板焊接完成</a:t>
            </a:r>
            <a:endParaRPr lang="en-US" altLang="zh-CN" dirty="0" smtClean="0"/>
          </a:p>
          <a:p>
            <a:r>
              <a:rPr lang="en-US" altLang="zh-CN" dirty="0" err="1" smtClean="0"/>
              <a:t>Microroc</a:t>
            </a:r>
            <a:r>
              <a:rPr lang="zh-CN" altLang="en-US" dirty="0" smtClean="0"/>
              <a:t>测试板配置电阻焊接完成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板只焊接了一片</a:t>
            </a:r>
            <a:r>
              <a:rPr lang="en-US" altLang="zh-CN" dirty="0" err="1" smtClean="0"/>
              <a:t>Microroc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焊接好之后有几个管脚的配置电压和手册不符合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DAQ</a:t>
            </a:r>
            <a:r>
              <a:rPr lang="zh-CN" altLang="en-US" dirty="0"/>
              <a:t>板逻辑编写</a:t>
            </a:r>
            <a:r>
              <a:rPr lang="zh-CN" altLang="en-US" dirty="0" smtClean="0"/>
              <a:t>完成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5944"/>
              </p:ext>
            </p:extLst>
          </p:nvPr>
        </p:nvGraphicFramePr>
        <p:xfrm>
          <a:off x="1053912" y="3666024"/>
          <a:ext cx="7036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34"/>
                <a:gridCol w="1804906"/>
                <a:gridCol w="1522321"/>
                <a:gridCol w="25068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管脚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Datasheet</a:t>
                      </a:r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实测电压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ib_otag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0.89V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成形电路的偏置电流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ibgb_pa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电荷灵敏前放偏置电流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ibo_pa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电荷灵敏前放偏置电流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76" y="1532965"/>
            <a:ext cx="4715435" cy="1800000"/>
            <a:chOff x="107576" y="1532965"/>
            <a:chExt cx="4715435" cy="202168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31" t="43626"/>
            <a:stretch/>
          </p:blipFill>
          <p:spPr>
            <a:xfrm>
              <a:off x="107576" y="1532965"/>
              <a:ext cx="4715435" cy="202168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67553" y="2858528"/>
              <a:ext cx="14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LVDS 5M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时钟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39551" y="1541929"/>
            <a:ext cx="4090989" cy="1800000"/>
            <a:chOff x="4939551" y="1541929"/>
            <a:chExt cx="4090989" cy="1800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96" t="44125"/>
            <a:stretch/>
          </p:blipFill>
          <p:spPr>
            <a:xfrm>
              <a:off x="4939551" y="1541929"/>
              <a:ext cx="4090989" cy="180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262282" y="2720930"/>
              <a:ext cx="159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LVDS 40M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时钟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8917" y="3433202"/>
            <a:ext cx="2967317" cy="3130680"/>
            <a:chOff x="833717" y="3433202"/>
            <a:chExt cx="2967317" cy="313068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7" r="39202"/>
            <a:stretch/>
          </p:blipFill>
          <p:spPr>
            <a:xfrm>
              <a:off x="833717" y="3433202"/>
              <a:ext cx="2967317" cy="313068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239003" y="3790165"/>
              <a:ext cx="1562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Start_Acq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信号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</a:rPr>
                <a:t>宽度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100ns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4778" y="3759321"/>
            <a:ext cx="465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输出信号到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，信号质量比较好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柔性版</a:t>
            </a:r>
            <a:r>
              <a:rPr lang="zh-CN" altLang="en-US" dirty="0" smtClean="0"/>
              <a:t>性能良好</a:t>
            </a:r>
            <a:endParaRPr lang="zh-CN" altLang="en-US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通过柔性版后的信号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逻辑正确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268011" cy="4351338"/>
          </a:xfrm>
        </p:spPr>
        <p:txBody>
          <a:bodyPr/>
          <a:lstStyle/>
          <a:p>
            <a:r>
              <a:rPr lang="zh-CN" altLang="en-US" dirty="0" smtClean="0"/>
              <a:t>用内部的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10-bit ADC</a:t>
            </a:r>
            <a:r>
              <a:rPr lang="zh-CN" altLang="en-US" dirty="0" smtClean="0"/>
              <a:t>输出</a:t>
            </a:r>
            <a:r>
              <a:rPr lang="zh-CN" altLang="en-US" dirty="0"/>
              <a:t>电压</a:t>
            </a:r>
            <a:r>
              <a:rPr lang="zh-CN" altLang="en-US" dirty="0" smtClean="0"/>
              <a:t>来标识配置正确</a:t>
            </a:r>
            <a:endParaRPr lang="en-US" altLang="zh-CN" dirty="0" smtClean="0"/>
          </a:p>
          <a:p>
            <a:r>
              <a:rPr lang="zh-CN" altLang="en-US" dirty="0" smtClean="0"/>
              <a:t>上位机发送配置参数可以正确配置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输出的阈值</a:t>
            </a:r>
            <a:endParaRPr lang="en-US" altLang="zh-CN" dirty="0" smtClean="0"/>
          </a:p>
          <a:p>
            <a:r>
              <a:rPr lang="en-US" altLang="zh-CN" dirty="0" smtClean="0"/>
              <a:t>Vth2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Vth1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Vth0</a:t>
            </a:r>
            <a:r>
              <a:rPr lang="zh-CN" altLang="en-US" dirty="0" smtClean="0"/>
              <a:t>为比较器的阈值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DAC0</a:t>
            </a:r>
            <a:r>
              <a:rPr lang="zh-CN" altLang="en-US" dirty="0"/>
              <a:t>有</a:t>
            </a:r>
            <a:r>
              <a:rPr lang="zh-CN" altLang="en-US" dirty="0" smtClean="0"/>
              <a:t>一段码值不正确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61" y="1553369"/>
            <a:ext cx="1733550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3" y="4033838"/>
            <a:ext cx="4339766" cy="275828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28700" y="6426994"/>
            <a:ext cx="2057400" cy="365125"/>
          </a:xfrm>
        </p:spPr>
        <p:txBody>
          <a:bodyPr/>
          <a:lstStyle/>
          <a:p>
            <a:fld id="{742BAE4E-68AD-4E79-A566-0ED3C66651C7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4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10-bit DAC</a:t>
            </a:r>
            <a:r>
              <a:rPr lang="zh-CN" altLang="en-US" dirty="0"/>
              <a:t>输出值计算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DAC</a:t>
                </a:r>
                <a:r>
                  <a:rPr lang="zh-CN" altLang="en-US" dirty="0" smtClean="0"/>
                  <a:t>输出电压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=0.84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=7.8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 smtClean="0"/>
                  <a:t>由外部电阻配置</a:t>
                </a:r>
                <a:endParaRPr lang="en-US" altLang="zh-CN" sz="2200" dirty="0" smtClean="0"/>
              </a:p>
              <a:p>
                <a:pPr lvl="1"/>
                <a:r>
                  <a:rPr lang="en-US" altLang="zh-CN" sz="2200" dirty="0" smtClean="0"/>
                  <a:t>B(0)</a:t>
                </a:r>
                <a:r>
                  <a:rPr lang="en-US" altLang="zh-CN" sz="2200" dirty="0"/>
                  <a:t>~</a:t>
                </a:r>
                <a:r>
                  <a:rPr lang="en-US" altLang="zh-CN" sz="2200" dirty="0" smtClean="0"/>
                  <a:t>B(9)</a:t>
                </a:r>
                <a:r>
                  <a:rPr lang="zh-CN" altLang="en-US" sz="2200" dirty="0" smtClean="0"/>
                  <a:t>由</a:t>
                </a:r>
                <a:r>
                  <a:rPr lang="en-US" altLang="zh-CN" sz="2200" dirty="0" smtClean="0"/>
                  <a:t>SC</a:t>
                </a:r>
                <a:r>
                  <a:rPr lang="zh-CN" altLang="en-US" sz="2200" dirty="0" smtClean="0"/>
                  <a:t>参数配置</a:t>
                </a:r>
                <a:endParaRPr lang="en-US" altLang="zh-CN" sz="2200" dirty="0" smtClean="0"/>
              </a:p>
              <a:p>
                <a:pPr lvl="1"/>
                <a:r>
                  <a:rPr lang="zh-CN" altLang="en-US" sz="2200" dirty="0" smtClean="0"/>
                  <a:t>也就是说每个</a:t>
                </a:r>
                <a:r>
                  <a:rPr lang="en-US" altLang="zh-CN" sz="2200" dirty="0" smtClean="0"/>
                  <a:t>DAC</a:t>
                </a:r>
                <a:r>
                  <a:rPr lang="zh-CN" altLang="en-US" sz="2200" dirty="0" smtClean="0"/>
                  <a:t>码值对应的电压是</a:t>
                </a:r>
                <a:r>
                  <a:rPr lang="en-US" altLang="zh-CN" sz="2200" dirty="0" smtClean="0"/>
                  <a:t>2.4375mV</a:t>
                </a:r>
              </a:p>
              <a:p>
                <a:pPr marL="457200" lvl="1" indent="0">
                  <a:buNone/>
                </a:pPr>
                <a:r>
                  <a:rPr lang="en-US" altLang="zh-CN" sz="2200" dirty="0"/>
                  <a:t>	</a:t>
                </a:r>
                <a:r>
                  <a:rPr lang="zh-CN" altLang="en-US" sz="2200" dirty="0" smtClean="0"/>
                  <a:t>即：</a:t>
                </a:r>
                <a:r>
                  <a:rPr lang="en-US" altLang="zh-CN" sz="2200" dirty="0" smtClean="0"/>
                  <a:t>2.4375mV/DAC code</a:t>
                </a:r>
              </a:p>
              <a:p>
                <a:pPr lvl="1"/>
                <a:endParaRPr lang="en-US" altLang="zh-CN" sz="2200" dirty="0"/>
              </a:p>
              <a:p>
                <a:pPr lvl="1"/>
                <a:r>
                  <a:rPr lang="zh-CN" altLang="en-US" sz="2200" dirty="0" smtClean="0"/>
                  <a:t>通过在</a:t>
                </a:r>
                <a:r>
                  <a:rPr lang="en-US" altLang="zh-CN" sz="2200" dirty="0" smtClean="0"/>
                  <a:t>MICROROC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73</a:t>
                </a:r>
                <a:r>
                  <a:rPr lang="zh-CN" altLang="en-US" sz="2200" dirty="0" smtClean="0"/>
                  <a:t>号管脚和</a:t>
                </a:r>
                <a:r>
                  <a:rPr lang="en-US" altLang="zh-CN" sz="2200" dirty="0" err="1" smtClean="0"/>
                  <a:t>V_bg</a:t>
                </a:r>
                <a:r>
                  <a:rPr lang="zh-CN" altLang="en-US" sz="2200" dirty="0" smtClean="0"/>
                  <a:t>之间串联一个</a:t>
                </a:r>
                <a:r>
                  <a:rPr lang="en-US" altLang="zh-CN" sz="2200" dirty="0" smtClean="0"/>
                  <a:t>200k</a:t>
                </a:r>
                <a:r>
                  <a:rPr lang="zh-CN" altLang="en-US" sz="2200" dirty="0" smtClean="0"/>
                  <a:t>的电阻，可以将一个码值对应的电压改成</a:t>
                </a:r>
                <a:r>
                  <a:rPr lang="en-US" altLang="zh-CN" sz="2200" dirty="0" smtClean="0"/>
                  <a:t>1.37mV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24610" y="5326"/>
            <a:ext cx="3840000" cy="2880000"/>
            <a:chOff x="224610" y="283231"/>
            <a:chExt cx="3840000" cy="2880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10" y="283231"/>
              <a:ext cx="3840000" cy="2880000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2271175" y="1175451"/>
              <a:ext cx="340659" cy="2151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30070" y="744071"/>
              <a:ext cx="340659" cy="21515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40424" y="1999129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Vth0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56892" y="5326"/>
            <a:ext cx="3840000" cy="2880000"/>
            <a:chOff x="4556892" y="283231"/>
            <a:chExt cx="3840000" cy="2880000"/>
          </a:xfrm>
        </p:grpSpPr>
        <p:grpSp>
          <p:nvGrpSpPr>
            <p:cNvPr id="18" name="组合 17"/>
            <p:cNvGrpSpPr/>
            <p:nvPr/>
          </p:nvGrpSpPr>
          <p:grpSpPr>
            <a:xfrm>
              <a:off x="4556892" y="283231"/>
              <a:ext cx="3840000" cy="2880000"/>
              <a:chOff x="4556892" y="283231"/>
              <a:chExt cx="3840000" cy="288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892" y="283231"/>
                <a:ext cx="3840000" cy="2880000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6599291" y="1175451"/>
                <a:ext cx="340659" cy="21515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370257" y="1963271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Vth1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4610" y="2947374"/>
            <a:ext cx="3840000" cy="2880000"/>
            <a:chOff x="125506" y="3368960"/>
            <a:chExt cx="3840000" cy="2880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25506" y="3368960"/>
              <a:ext cx="3840000" cy="2880000"/>
              <a:chOff x="125506" y="3368960"/>
              <a:chExt cx="3840000" cy="28800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506" y="3368960"/>
                <a:ext cx="3840000" cy="2880000"/>
              </a:xfrm>
              <a:prstGeom prst="rect">
                <a:avLst/>
              </a:prstGeom>
            </p:spPr>
          </p:pic>
          <p:sp>
            <p:nvSpPr>
              <p:cNvPr id="9" name="椭圆 8"/>
              <p:cNvSpPr/>
              <p:nvPr/>
            </p:nvSpPr>
            <p:spPr>
              <a:xfrm>
                <a:off x="2153082" y="4229810"/>
                <a:ext cx="340659" cy="21515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858892" y="5081456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Vth2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004126" y="5100605"/>
            <a:ext cx="50385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10-bit DAC</a:t>
            </a:r>
            <a:r>
              <a:rPr lang="zh-CN" altLang="en-US" sz="2800" dirty="0" smtClean="0"/>
              <a:t>输出的问题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三个通道倒数第四个点输出电压偏低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Vth0</a:t>
            </a:r>
            <a:r>
              <a:rPr lang="zh-CN" altLang="en-US" sz="2000" dirty="0" smtClean="0"/>
              <a:t>最后有一段非线性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42419" y="2809913"/>
            <a:ext cx="3961974" cy="2140062"/>
            <a:chOff x="4542419" y="2738193"/>
            <a:chExt cx="3961974" cy="2140062"/>
          </a:xfrm>
        </p:grpSpPr>
        <p:grpSp>
          <p:nvGrpSpPr>
            <p:cNvPr id="20" name="组合 19"/>
            <p:cNvGrpSpPr/>
            <p:nvPr/>
          </p:nvGrpSpPr>
          <p:grpSpPr>
            <a:xfrm>
              <a:off x="4542419" y="2738193"/>
              <a:ext cx="3961974" cy="2140062"/>
              <a:chOff x="4588571" y="2957221"/>
              <a:chExt cx="3961974" cy="2140062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571" y="2957221"/>
                <a:ext cx="3961974" cy="2140062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5300051" y="3472205"/>
                <a:ext cx="1469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chemeClr val="bg1"/>
                    </a:solidFill>
                  </a:rPr>
                  <a:t>1.37mV/Code</a:t>
                </a:r>
                <a:endParaRPr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012280" y="4056705"/>
              <a:ext cx="238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芯片手册给出的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DAC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输出电压和码值关系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读回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芯片的</a:t>
            </a:r>
            <a:r>
              <a:rPr lang="en-US" altLang="zh-CN" dirty="0" smtClean="0"/>
              <a:t>TransmitOn1b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TransmitOn2b</a:t>
            </a:r>
            <a:r>
              <a:rPr lang="zh-CN" altLang="en-US" dirty="0" smtClean="0"/>
              <a:t>低电平表示数据可读回</a:t>
            </a:r>
            <a:endParaRPr lang="en-US" altLang="zh-CN" dirty="0" smtClean="0"/>
          </a:p>
          <a:p>
            <a:r>
              <a:rPr lang="zh-CN" altLang="en-US" dirty="0"/>
              <a:t>芯片中的数据通过</a:t>
            </a:r>
            <a:r>
              <a:rPr lang="en-US" altLang="zh-CN" dirty="0"/>
              <a:t>Dout1b,Dout2b(OC</a:t>
            </a:r>
            <a:r>
              <a:rPr lang="zh-CN" altLang="en-US" dirty="0"/>
              <a:t>门</a:t>
            </a:r>
            <a:r>
              <a:rPr lang="en-US" altLang="zh-CN" dirty="0"/>
              <a:t>)</a:t>
            </a:r>
            <a:r>
              <a:rPr lang="zh-CN" altLang="en-US" dirty="0"/>
              <a:t>串行读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r>
              <a:rPr lang="en-US" altLang="zh-CN" dirty="0" smtClean="0"/>
              <a:t>MICROROC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Chip ID</a:t>
            </a:r>
            <a:r>
              <a:rPr lang="zh-CN" altLang="en-US" dirty="0" smtClean="0"/>
              <a:t>是在配置芯片时写入的</a:t>
            </a:r>
            <a:endParaRPr lang="en-US" altLang="zh-CN" dirty="0" smtClean="0"/>
          </a:p>
          <a:p>
            <a:r>
              <a:rPr lang="zh-CN" altLang="en-US" dirty="0" smtClean="0"/>
              <a:t>根据数据中的</a:t>
            </a:r>
            <a:r>
              <a:rPr lang="en-US" altLang="zh-CN" dirty="0" smtClean="0"/>
              <a:t>Chip ID</a:t>
            </a:r>
            <a:r>
              <a:rPr lang="zh-CN" altLang="en-US" dirty="0" smtClean="0"/>
              <a:t>判断，芯片读回逻辑正确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28650" y="3509985"/>
            <a:ext cx="8193741" cy="1442299"/>
            <a:chOff x="628650" y="2680939"/>
            <a:chExt cx="8193741" cy="1442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815875"/>
              <a:ext cx="8193741" cy="1307363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30902" y="2680939"/>
              <a:ext cx="1685365" cy="4214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AE4E-68AD-4E79-A566-0ED3C66651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777166" cy="7106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芯片管脚输出异常导致读数错误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6118"/>
            <a:ext cx="7886700" cy="519084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Dout</a:t>
            </a:r>
            <a:r>
              <a:rPr lang="zh-CN" altLang="en-US" dirty="0" smtClean="0"/>
              <a:t>输出低电平的时候，电压会</a:t>
            </a:r>
            <a:r>
              <a:rPr lang="zh-CN" altLang="en-US" dirty="0" smtClean="0"/>
              <a:t>往</a:t>
            </a:r>
            <a:r>
              <a:rPr lang="zh-CN" altLang="en-US" dirty="0"/>
              <a:t>上升</a:t>
            </a:r>
            <a:r>
              <a:rPr lang="zh-CN" altLang="en-US" dirty="0" smtClean="0"/>
              <a:t>，最终造成</a:t>
            </a:r>
            <a:r>
              <a:rPr lang="zh-CN" altLang="en-US" dirty="0" smtClean="0"/>
              <a:t>逻辑错误</a:t>
            </a:r>
            <a:endParaRPr lang="en-US" altLang="zh-CN" dirty="0"/>
          </a:p>
          <a:p>
            <a:pPr lvl="1"/>
            <a:r>
              <a:rPr lang="zh-CN" altLang="en-US" dirty="0" smtClean="0"/>
              <a:t>蓝线：示波器直接测量</a:t>
            </a:r>
            <a:r>
              <a:rPr lang="en-US" altLang="zh-CN" dirty="0" smtClean="0"/>
              <a:t>Dout1b</a:t>
            </a:r>
            <a:r>
              <a:rPr lang="zh-CN" altLang="en-US" dirty="0" smtClean="0"/>
              <a:t>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黄线：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读到的</a:t>
            </a:r>
            <a:r>
              <a:rPr lang="en-US" altLang="zh-CN" dirty="0" smtClean="0"/>
              <a:t>Dout1b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sz="2800" dirty="0" smtClean="0"/>
              <a:t>图中画圈处出现逻辑错误，本是低电平误读为高电平</a:t>
            </a:r>
            <a:endParaRPr lang="en-US" altLang="zh-CN" sz="2800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9291" y="6449668"/>
            <a:ext cx="2057400" cy="365125"/>
          </a:xfrm>
        </p:spPr>
        <p:txBody>
          <a:bodyPr/>
          <a:lstStyle/>
          <a:p>
            <a:fld id="{742BAE4E-68AD-4E79-A566-0ED3C66651C7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30239" y="3529106"/>
            <a:ext cx="8283521" cy="3268849"/>
            <a:chOff x="274609" y="3443521"/>
            <a:chExt cx="8240741" cy="3231916"/>
          </a:xfrm>
        </p:grpSpPr>
        <p:grpSp>
          <p:nvGrpSpPr>
            <p:cNvPr id="7" name="组合 6"/>
            <p:cNvGrpSpPr/>
            <p:nvPr/>
          </p:nvGrpSpPr>
          <p:grpSpPr>
            <a:xfrm>
              <a:off x="274609" y="3443521"/>
              <a:ext cx="8240741" cy="3231916"/>
              <a:chOff x="274609" y="2986321"/>
              <a:chExt cx="8240741" cy="323191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609" y="2986321"/>
                <a:ext cx="8240741" cy="3231916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653614" y="3523130"/>
                <a:ext cx="814858" cy="58293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3275" y="5297142"/>
              <a:ext cx="2743628" cy="365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1FB00"/>
                  </a:solidFill>
                </a:rPr>
                <a:t>FPGA</a:t>
              </a:r>
              <a:r>
                <a:rPr lang="zh-CN" altLang="en-US" dirty="0" smtClean="0">
                  <a:solidFill>
                    <a:srgbClr val="01FB00"/>
                  </a:solidFill>
                </a:rPr>
                <a:t>输出的</a:t>
              </a:r>
              <a:r>
                <a:rPr lang="en-US" altLang="zh-CN" dirty="0" err="1" smtClean="0">
                  <a:solidFill>
                    <a:srgbClr val="01FB00"/>
                  </a:solidFill>
                </a:rPr>
                <a:t>Start_Acq</a:t>
              </a:r>
              <a:r>
                <a:rPr lang="zh-CN" altLang="en-US" dirty="0" smtClean="0">
                  <a:solidFill>
                    <a:srgbClr val="01FB00"/>
                  </a:solidFill>
                </a:rPr>
                <a:t>信号</a:t>
              </a:r>
              <a:endParaRPr lang="zh-CN" altLang="en-US" dirty="0">
                <a:solidFill>
                  <a:srgbClr val="01FB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057835" y="4767725"/>
              <a:ext cx="251012" cy="573741"/>
            </a:xfrm>
            <a:prstGeom prst="straightConnector1">
              <a:avLst/>
            </a:prstGeom>
            <a:ln w="28575">
              <a:solidFill>
                <a:srgbClr val="01FB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19953" y="3784416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E3E70A"/>
                  </a:solidFill>
                </a:rPr>
                <a:t>FPGA</a:t>
              </a:r>
              <a:r>
                <a:rPr lang="zh-CN" altLang="en-US" dirty="0" smtClean="0">
                  <a:solidFill>
                    <a:srgbClr val="E3E70A"/>
                  </a:solidFill>
                </a:rPr>
                <a:t>读到的</a:t>
              </a:r>
              <a:r>
                <a:rPr lang="en-US" altLang="zh-CN" dirty="0" smtClean="0">
                  <a:solidFill>
                    <a:srgbClr val="E3E70A"/>
                  </a:solidFill>
                </a:rPr>
                <a:t>Dout1b</a:t>
              </a:r>
              <a:endParaRPr lang="zh-CN" altLang="en-US" dirty="0">
                <a:solidFill>
                  <a:srgbClr val="E3E70A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308847" y="4074460"/>
              <a:ext cx="0" cy="237564"/>
            </a:xfrm>
            <a:prstGeom prst="straightConnector1">
              <a:avLst/>
            </a:prstGeom>
            <a:ln w="28575">
              <a:solidFill>
                <a:srgbClr val="E3E7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834157" y="5406553"/>
              <a:ext cx="2271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12D9E0"/>
                  </a:solidFill>
                </a:rPr>
                <a:t>示波器测量</a:t>
              </a:r>
              <a:endParaRPr lang="en-US" altLang="zh-CN" dirty="0" smtClean="0">
                <a:solidFill>
                  <a:srgbClr val="12D9E0"/>
                </a:solidFill>
              </a:endParaRPr>
            </a:p>
            <a:p>
              <a:r>
                <a:rPr lang="en-US" altLang="zh-CN" dirty="0" smtClean="0">
                  <a:solidFill>
                    <a:srgbClr val="12D9E0"/>
                  </a:solidFill>
                </a:rPr>
                <a:t>Dout1b</a:t>
              </a:r>
              <a:r>
                <a:rPr lang="zh-CN" altLang="en-US" dirty="0" smtClean="0">
                  <a:solidFill>
                    <a:srgbClr val="12D9E0"/>
                  </a:solidFill>
                </a:rPr>
                <a:t>管脚上的信号</a:t>
              </a:r>
              <a:endParaRPr lang="zh-CN" altLang="en-US" dirty="0">
                <a:solidFill>
                  <a:srgbClr val="12D9E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4311535" y="4430779"/>
              <a:ext cx="62753" cy="1000454"/>
            </a:xfrm>
            <a:prstGeom prst="straightConnector1">
              <a:avLst/>
            </a:prstGeom>
            <a:ln w="28575">
              <a:solidFill>
                <a:srgbClr val="12D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525591" y="5002262"/>
              <a:ext cx="2892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82"/>
                  </a:solidFill>
                </a:rPr>
                <a:t>示波器测量</a:t>
              </a:r>
              <a:endParaRPr lang="en-US" altLang="zh-CN" dirty="0" smtClean="0">
                <a:solidFill>
                  <a:srgbClr val="FF0082"/>
                </a:solidFill>
              </a:endParaRPr>
            </a:p>
            <a:p>
              <a:r>
                <a:rPr lang="en-US" altLang="zh-CN" dirty="0" smtClean="0">
                  <a:solidFill>
                    <a:srgbClr val="FF0082"/>
                  </a:solidFill>
                </a:rPr>
                <a:t>TransmitOn1b</a:t>
              </a:r>
              <a:r>
                <a:rPr lang="zh-CN" altLang="en-US" dirty="0" smtClean="0">
                  <a:solidFill>
                    <a:srgbClr val="FF0082"/>
                  </a:solidFill>
                </a:rPr>
                <a:t>管脚上的信号</a:t>
              </a:r>
              <a:endParaRPr lang="zh-CN" altLang="en-US" dirty="0">
                <a:solidFill>
                  <a:srgbClr val="FF0082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5926159" y="4206610"/>
              <a:ext cx="439270" cy="847985"/>
            </a:xfrm>
            <a:prstGeom prst="straightConnector1">
              <a:avLst/>
            </a:prstGeom>
            <a:ln w="28575">
              <a:solidFill>
                <a:srgbClr val="FF00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6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18362" cy="7106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读数的问题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5765"/>
            <a:ext cx="7886700" cy="5101198"/>
          </a:xfrm>
        </p:spPr>
        <p:txBody>
          <a:bodyPr/>
          <a:lstStyle/>
          <a:p>
            <a:r>
              <a:rPr lang="en-US" altLang="zh-CN" dirty="0" smtClean="0"/>
              <a:t>Dout1b</a:t>
            </a:r>
            <a:r>
              <a:rPr lang="zh-CN" altLang="en-US" dirty="0" smtClean="0"/>
              <a:t>管脚上的电压，</a:t>
            </a:r>
            <a:r>
              <a:rPr lang="zh-CN" altLang="en-US" dirty="0" smtClean="0"/>
              <a:t>会</a:t>
            </a:r>
            <a:r>
              <a:rPr lang="zh-CN" altLang="en-US" dirty="0"/>
              <a:t>在</a:t>
            </a:r>
            <a:r>
              <a:rPr lang="en-US" altLang="zh-CN" dirty="0" smtClean="0"/>
              <a:t>Dout1b</a:t>
            </a:r>
            <a:r>
              <a:rPr lang="zh-CN" altLang="en-US" dirty="0" smtClean="0"/>
              <a:t>处在低</a:t>
            </a:r>
            <a:r>
              <a:rPr lang="zh-CN" altLang="en-US" dirty="0" smtClean="0"/>
              <a:t>电平时上升</a:t>
            </a:r>
            <a:endParaRPr lang="en-US" altLang="zh-CN" dirty="0" smtClean="0"/>
          </a:p>
          <a:p>
            <a:pPr lvl="1"/>
            <a:r>
              <a:rPr lang="zh-CN" altLang="en-US" dirty="0"/>
              <a:t>粉色</a:t>
            </a:r>
            <a:r>
              <a:rPr lang="zh-CN" altLang="en-US" dirty="0" smtClean="0"/>
              <a:t>：示波器直接测量</a:t>
            </a:r>
            <a:r>
              <a:rPr lang="en-US" altLang="zh-CN" dirty="0" smtClean="0"/>
              <a:t>Dout1b</a:t>
            </a:r>
            <a:r>
              <a:rPr lang="zh-CN" altLang="en-US" dirty="0" smtClean="0"/>
              <a:t>的信号</a:t>
            </a:r>
            <a:endParaRPr lang="en-US" altLang="zh-CN" dirty="0" smtClean="0"/>
          </a:p>
          <a:p>
            <a:pPr lvl="1"/>
            <a:r>
              <a:rPr lang="zh-CN" altLang="en-US" dirty="0"/>
              <a:t>黄色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读到的</a:t>
            </a:r>
            <a:r>
              <a:rPr lang="en-US" altLang="zh-CN" dirty="0" smtClean="0"/>
              <a:t>Dout1b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742BAE4E-68AD-4E79-A566-0ED3C66651C7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28650" y="3321344"/>
            <a:ext cx="8224636" cy="3225600"/>
            <a:chOff x="628650" y="3321344"/>
            <a:chExt cx="8224636" cy="3225600"/>
          </a:xfrm>
        </p:grpSpPr>
        <p:grpSp>
          <p:nvGrpSpPr>
            <p:cNvPr id="10" name="组合 9"/>
            <p:cNvGrpSpPr/>
            <p:nvPr/>
          </p:nvGrpSpPr>
          <p:grpSpPr>
            <a:xfrm>
              <a:off x="628650" y="3321344"/>
              <a:ext cx="8224636" cy="3225600"/>
              <a:chOff x="790014" y="3357203"/>
              <a:chExt cx="8224636" cy="32256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014" y="3357203"/>
                <a:ext cx="8224636" cy="3225600"/>
              </a:xfrm>
              <a:prstGeom prst="rect">
                <a:avLst/>
              </a:prstGeom>
            </p:spPr>
          </p:pic>
          <p:sp>
            <p:nvSpPr>
              <p:cNvPr id="9" name="椭圆 8"/>
              <p:cNvSpPr/>
              <p:nvPr/>
            </p:nvSpPr>
            <p:spPr>
              <a:xfrm>
                <a:off x="3718990" y="4688542"/>
                <a:ext cx="2366683" cy="64546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27415" y="4427346"/>
              <a:ext cx="2093432" cy="37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E3E70A"/>
                  </a:solidFill>
                </a:rPr>
                <a:t>FPGA</a:t>
              </a:r>
              <a:r>
                <a:rPr lang="zh-CN" altLang="en-US" dirty="0" smtClean="0">
                  <a:solidFill>
                    <a:srgbClr val="E3E70A"/>
                  </a:solidFill>
                </a:rPr>
                <a:t>读到的</a:t>
              </a:r>
              <a:r>
                <a:rPr lang="en-US" altLang="zh-CN" dirty="0" smtClean="0">
                  <a:solidFill>
                    <a:srgbClr val="E3E70A"/>
                  </a:solidFill>
                </a:rPr>
                <a:t>Dout1b</a:t>
              </a:r>
              <a:endParaRPr lang="zh-CN" altLang="en-US" dirty="0">
                <a:solidFill>
                  <a:srgbClr val="E3E70A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520404" y="4720704"/>
              <a:ext cx="0" cy="240279"/>
            </a:xfrm>
            <a:prstGeom prst="straightConnector1">
              <a:avLst/>
            </a:prstGeom>
            <a:ln w="28575">
              <a:solidFill>
                <a:srgbClr val="E3E7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924309" y="3506760"/>
              <a:ext cx="2271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82"/>
                  </a:solidFill>
                </a:rPr>
                <a:t>示波器测量</a:t>
              </a:r>
              <a:endParaRPr lang="en-US" altLang="zh-CN" dirty="0" smtClean="0">
                <a:solidFill>
                  <a:srgbClr val="FF0082"/>
                </a:solidFill>
              </a:endParaRPr>
            </a:p>
            <a:p>
              <a:r>
                <a:rPr lang="en-US" altLang="zh-CN" dirty="0" smtClean="0">
                  <a:solidFill>
                    <a:srgbClr val="FF0082"/>
                  </a:solidFill>
                </a:rPr>
                <a:t>Dout1b</a:t>
              </a:r>
              <a:r>
                <a:rPr lang="zh-CN" altLang="en-US" dirty="0" smtClean="0">
                  <a:solidFill>
                    <a:srgbClr val="FF0082"/>
                  </a:solidFill>
                </a:rPr>
                <a:t>管脚上的信号</a:t>
              </a:r>
              <a:endParaRPr lang="zh-CN" altLang="en-US" dirty="0">
                <a:solidFill>
                  <a:srgbClr val="FF0082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12" idx="1"/>
            </p:cNvCxnSpPr>
            <p:nvPr/>
          </p:nvCxnSpPr>
          <p:spPr>
            <a:xfrm flipH="1">
              <a:off x="5226548" y="3829926"/>
              <a:ext cx="697761" cy="432402"/>
            </a:xfrm>
            <a:prstGeom prst="straightConnector1">
              <a:avLst/>
            </a:prstGeom>
            <a:ln w="28575">
              <a:solidFill>
                <a:srgbClr val="FF00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4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562</Words>
  <Application>Microsoft Office PowerPoint</Application>
  <PresentationFormat>全屏显示(4:3)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DHCAL工作汇报</vt:lpstr>
      <vt:lpstr>进展</vt:lpstr>
      <vt:lpstr>通过柔性版后的信号</vt:lpstr>
      <vt:lpstr>配置MICROROC逻辑正确</vt:lpstr>
      <vt:lpstr>10-bit DAC输出值计算</vt:lpstr>
      <vt:lpstr>PowerPoint 演示文稿</vt:lpstr>
      <vt:lpstr>读回MICROROC中的数据</vt:lpstr>
      <vt:lpstr>芯片管脚输出异常导致读数错误</vt:lpstr>
      <vt:lpstr>读数的问题</vt:lpstr>
      <vt:lpstr>读数的问题</vt:lpstr>
      <vt:lpstr>读数的问题</vt:lpstr>
      <vt:lpstr>读数的问题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DHCAL工作汇报</dc:title>
  <dc:creator>王宇</dc:creator>
  <cp:lastModifiedBy>王宇</cp:lastModifiedBy>
  <cp:revision>41</cp:revision>
  <dcterms:created xsi:type="dcterms:W3CDTF">2016-12-14T11:46:08Z</dcterms:created>
  <dcterms:modified xsi:type="dcterms:W3CDTF">2016-12-15T15:45:16Z</dcterms:modified>
</cp:coreProperties>
</file>