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4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5" r:id="rId4"/>
    <p:sldId id="266" r:id="rId5"/>
    <p:sldId id="261" r:id="rId6"/>
    <p:sldId id="257" r:id="rId7"/>
    <p:sldId id="258" r:id="rId8"/>
    <p:sldId id="259" r:id="rId9"/>
    <p:sldId id="260" r:id="rId10"/>
    <p:sldId id="26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4" autoAdjust="0"/>
    <p:restoredTop sz="94660"/>
  </p:normalViewPr>
  <p:slideViewPr>
    <p:cSldViewPr snapToGrid="0">
      <p:cViewPr varScale="1">
        <p:scale>
          <a:sx n="98" d="100"/>
          <a:sy n="98" d="100"/>
        </p:scale>
        <p:origin x="132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38E9F-F565-4D61-87E4-72156BE6B986}" type="datetimeFigureOut">
              <a:rPr lang="zh-CN" altLang="en-US" smtClean="0"/>
              <a:t>2017/7/18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F72C9-B8CA-40FB-923E-6E97CB7220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396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38E9F-F565-4D61-87E4-72156BE6B986}" type="datetimeFigureOut">
              <a:rPr lang="zh-CN" altLang="en-US" smtClean="0"/>
              <a:t>2017/7/18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F72C9-B8CA-40FB-923E-6E97CB7220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924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38E9F-F565-4D61-87E4-72156BE6B986}" type="datetimeFigureOut">
              <a:rPr lang="zh-CN" altLang="en-US" smtClean="0"/>
              <a:t>2017/7/18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F72C9-B8CA-40FB-923E-6E97CB7220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440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38E9F-F565-4D61-87E4-72156BE6B986}" type="datetimeFigureOut">
              <a:rPr lang="zh-CN" altLang="en-US" smtClean="0"/>
              <a:t>2017/7/18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F72C9-B8CA-40FB-923E-6E97CB7220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641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38E9F-F565-4D61-87E4-72156BE6B986}" type="datetimeFigureOut">
              <a:rPr lang="zh-CN" altLang="en-US" smtClean="0"/>
              <a:t>2017/7/18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F72C9-B8CA-40FB-923E-6E97CB7220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164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38E9F-F565-4D61-87E4-72156BE6B986}" type="datetimeFigureOut">
              <a:rPr lang="zh-CN" altLang="en-US" smtClean="0"/>
              <a:t>2017/7/18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F72C9-B8CA-40FB-923E-6E97CB7220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425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38E9F-F565-4D61-87E4-72156BE6B986}" type="datetimeFigureOut">
              <a:rPr lang="zh-CN" altLang="en-US" smtClean="0"/>
              <a:t>2017/7/18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F72C9-B8CA-40FB-923E-6E97CB7220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139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38E9F-F565-4D61-87E4-72156BE6B986}" type="datetimeFigureOut">
              <a:rPr lang="zh-CN" altLang="en-US" smtClean="0"/>
              <a:t>2017/7/18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F72C9-B8CA-40FB-923E-6E97CB7220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795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38E9F-F565-4D61-87E4-72156BE6B986}" type="datetimeFigureOut">
              <a:rPr lang="zh-CN" altLang="en-US" smtClean="0"/>
              <a:t>2017/7/18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F72C9-B8CA-40FB-923E-6E97CB7220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319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38E9F-F565-4D61-87E4-72156BE6B986}" type="datetimeFigureOut">
              <a:rPr lang="zh-CN" altLang="en-US" smtClean="0"/>
              <a:t>2017/7/18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F72C9-B8CA-40FB-923E-6E97CB7220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811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38E9F-F565-4D61-87E4-72156BE6B986}" type="datetimeFigureOut">
              <a:rPr lang="zh-CN" altLang="en-US" smtClean="0"/>
              <a:t>2017/7/18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F72C9-B8CA-40FB-923E-6E97CB7220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404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38E9F-F565-4D61-87E4-72156BE6B986}" type="datetimeFigureOut">
              <a:rPr lang="zh-CN" altLang="en-US" smtClean="0"/>
              <a:t>2017/7/18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F72C9-B8CA-40FB-923E-6E97CB7220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473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97" y="1867711"/>
            <a:ext cx="5963748" cy="285494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676" y="1486333"/>
            <a:ext cx="4960269" cy="35409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9096" y="298174"/>
            <a:ext cx="215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刻度曲线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603523" y="1412564"/>
            <a:ext cx="215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X_RAY </a:t>
            </a:r>
            <a:r>
              <a:rPr lang="zh-CN" altLang="en-US" dirty="0" smtClean="0"/>
              <a:t>能谱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003871" y="904084"/>
            <a:ext cx="215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刻度曲线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211190" y="2887450"/>
            <a:ext cx="215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～</a:t>
            </a:r>
            <a:r>
              <a:rPr lang="en-US" altLang="zh-CN" dirty="0" smtClean="0"/>
              <a:t>370fc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196502" y="5321030"/>
            <a:ext cx="3093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～</a:t>
            </a:r>
            <a:r>
              <a:rPr lang="en-US" altLang="zh-CN" dirty="0" smtClean="0"/>
              <a:t>7700</a:t>
            </a:r>
            <a:r>
              <a:rPr lang="zh-CN" altLang="en-US" dirty="0" smtClean="0"/>
              <a:t>增益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142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7837" y="7598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幅度谱初步扫描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9493"/>
            <a:ext cx="6549032" cy="3390088"/>
          </a:xfrm>
        </p:spPr>
      </p:pic>
      <p:pic>
        <p:nvPicPr>
          <p:cNvPr id="5" name="图片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5369" y="2167064"/>
            <a:ext cx="4461686" cy="3318361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7935877" y="5405238"/>
                <a:ext cx="34179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DAC</m:t>
                      </m:r>
                      <m:r>
                        <a:rPr lang="en-US" altLang="zh-CN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=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4.26×</m:t>
                      </m:r>
                      <m:r>
                        <m:rPr>
                          <m:sty m:val="p"/>
                        </m:rPr>
                        <a:rPr lang="en-US" altLang="zh-CN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Charge</m:t>
                      </m:r>
                      <m:r>
                        <a:rPr lang="en-US" altLang="zh-CN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+594.2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5877" y="5405238"/>
                <a:ext cx="3417923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8610600" y="1877919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DAC</a:t>
            </a:r>
            <a:r>
              <a:rPr lang="zh-CN" altLang="en-US" dirty="0" smtClean="0"/>
              <a:t>阈值刻度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06545" y="1233088"/>
            <a:ext cx="61606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幅度谱通过扫描一个个不同的阈值来实现。</a:t>
            </a:r>
            <a:endParaRPr lang="en-US" altLang="zh-CN" dirty="0" smtClean="0"/>
          </a:p>
          <a:p>
            <a:r>
              <a:rPr lang="zh-CN" altLang="en-US" dirty="0" smtClean="0"/>
              <a:t>本次测量中，每个阈值扫描</a:t>
            </a:r>
            <a:r>
              <a:rPr lang="en-US" altLang="zh-CN" dirty="0" smtClean="0"/>
              <a:t>10000</a:t>
            </a:r>
            <a:r>
              <a:rPr lang="zh-CN" altLang="en-US" dirty="0" smtClean="0"/>
              <a:t>个事例</a:t>
            </a:r>
            <a:r>
              <a:rPr lang="zh-CN" altLang="en-US" dirty="0"/>
              <a:t>。</a:t>
            </a:r>
            <a:r>
              <a:rPr lang="en-US" altLang="zh-CN" dirty="0" smtClean="0"/>
              <a:t>PMT</a:t>
            </a:r>
            <a:r>
              <a:rPr lang="zh-CN" altLang="en-US" dirty="0" smtClean="0"/>
              <a:t>符合计数率为～</a:t>
            </a:r>
            <a:r>
              <a:rPr lang="en-US" altLang="zh-CN" dirty="0" smtClean="0"/>
              <a:t>40</a:t>
            </a:r>
            <a:r>
              <a:rPr lang="zh-CN" altLang="en-US" dirty="0" smtClean="0"/>
              <a:t>个</a:t>
            </a:r>
            <a:r>
              <a:rPr lang="en-US" altLang="zh-CN" dirty="0" smtClean="0"/>
              <a:t>/min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089891" y="5405238"/>
            <a:ext cx="4488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初步来看，峰位在</a:t>
            </a:r>
            <a:r>
              <a:rPr lang="en-US" altLang="zh-CN" dirty="0" smtClean="0"/>
              <a:t>15fc</a:t>
            </a:r>
            <a:r>
              <a:rPr lang="zh-CN" altLang="en-US" dirty="0" smtClean="0"/>
              <a:t>左右。需要进一步扫描</a:t>
            </a:r>
            <a:endParaRPr lang="zh-CN" altLang="en-US" dirty="0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09BC7-1F4E-4E6A-9830-5443951FCA7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45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部分</a:t>
            </a:r>
            <a:r>
              <a:rPr lang="en-US" altLang="zh-CN" sz="36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pad</a:t>
            </a:r>
            <a:r>
              <a:rPr lang="zh-CN" altLang="en-US" sz="36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增益均匀性测量</a:t>
            </a:r>
            <a:endParaRPr lang="zh-CN" altLang="en-US" sz="36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9337120"/>
              </p:ext>
            </p:extLst>
          </p:nvPr>
        </p:nvGraphicFramePr>
        <p:xfrm>
          <a:off x="835658" y="4542817"/>
          <a:ext cx="10395597" cy="719847"/>
        </p:xfrm>
        <a:graphic>
          <a:graphicData uri="http://schemas.openxmlformats.org/drawingml/2006/table">
            <a:tbl>
              <a:tblPr/>
              <a:tblGrid>
                <a:gridCol w="2461634"/>
                <a:gridCol w="537959"/>
                <a:gridCol w="537113"/>
                <a:gridCol w="538805"/>
                <a:gridCol w="537959"/>
                <a:gridCol w="537959"/>
                <a:gridCol w="537958"/>
                <a:gridCol w="617570"/>
                <a:gridCol w="617571"/>
                <a:gridCol w="537959"/>
                <a:gridCol w="537959"/>
                <a:gridCol w="537959"/>
                <a:gridCol w="673632"/>
                <a:gridCol w="645601"/>
                <a:gridCol w="537959"/>
              </a:tblGrid>
              <a:tr h="7198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相对增长（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%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）</a:t>
                      </a:r>
                      <a:endParaRPr kumimoji="0" lang="zh-CN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54212" marR="5421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0.45</a:t>
                      </a:r>
                      <a:endParaRPr kumimoji="0" lang="zh-CN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54212" marR="54212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3.85</a:t>
                      </a:r>
                      <a:endParaRPr kumimoji="0" lang="zh-CN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54212" marR="54212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3.27</a:t>
                      </a:r>
                      <a:endParaRPr kumimoji="0" lang="zh-CN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54212" marR="54212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4.22</a:t>
                      </a:r>
                      <a:endParaRPr kumimoji="0" lang="zh-CN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54212" marR="54212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10.55</a:t>
                      </a:r>
                      <a:endParaRPr kumimoji="0" lang="zh-CN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54212" marR="54212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5.34</a:t>
                      </a:r>
                      <a:endParaRPr kumimoji="0" lang="zh-CN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54212" marR="54212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9.47</a:t>
                      </a:r>
                      <a:endParaRPr kumimoji="0" lang="zh-CN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54212" marR="54212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3.83</a:t>
                      </a:r>
                      <a:endParaRPr kumimoji="0" lang="zh-CN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54212" marR="54212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3.17</a:t>
                      </a:r>
                      <a:endParaRPr kumimoji="0" lang="zh-CN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54212" marR="54212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0.62</a:t>
                      </a:r>
                      <a:endParaRPr kumimoji="0" lang="zh-CN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54212" marR="54212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～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54212" marR="54212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-2.05</a:t>
                      </a:r>
                      <a:endParaRPr kumimoji="0" lang="zh-CN" alt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54212" marR="54212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-1.07</a:t>
                      </a:r>
                      <a:endParaRPr kumimoji="0" lang="zh-CN" alt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54212" marR="54212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-7.24</a:t>
                      </a:r>
                      <a:endParaRPr kumimoji="0" lang="zh-CN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54212" marR="54212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Group 5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2146625"/>
              </p:ext>
            </p:extLst>
          </p:nvPr>
        </p:nvGraphicFramePr>
        <p:xfrm>
          <a:off x="838200" y="2704290"/>
          <a:ext cx="10395597" cy="1856916"/>
        </p:xfrm>
        <a:graphic>
          <a:graphicData uri="http://schemas.openxmlformats.org/drawingml/2006/table">
            <a:tbl>
              <a:tblPr/>
              <a:tblGrid>
                <a:gridCol w="2461634"/>
                <a:gridCol w="537959"/>
                <a:gridCol w="537113"/>
                <a:gridCol w="538805"/>
                <a:gridCol w="537959"/>
                <a:gridCol w="537959"/>
                <a:gridCol w="537958"/>
                <a:gridCol w="617570"/>
                <a:gridCol w="617571"/>
                <a:gridCol w="537959"/>
                <a:gridCol w="537959"/>
                <a:gridCol w="537959"/>
                <a:gridCol w="673632"/>
                <a:gridCol w="645601"/>
                <a:gridCol w="537959"/>
              </a:tblGrid>
              <a:tr h="5263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54212" marR="5421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A36</a:t>
                      </a:r>
                      <a:endParaRPr kumimoji="0" lang="zh-CN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54212" marR="54212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B46</a:t>
                      </a:r>
                      <a:endParaRPr kumimoji="0" lang="zh-CN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54212" marR="54212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C45</a:t>
                      </a:r>
                      <a:endParaRPr kumimoji="0" lang="zh-CN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54212" marR="54212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D20</a:t>
                      </a:r>
                      <a:endParaRPr kumimoji="0" lang="zh-CN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54212" marR="54212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E21</a:t>
                      </a:r>
                      <a:endParaRPr kumimoji="0" lang="zh-CN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54212" marR="54212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F30</a:t>
                      </a:r>
                      <a:endParaRPr kumimoji="0" lang="zh-CN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54212" marR="54212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G33</a:t>
                      </a:r>
                      <a:endParaRPr kumimoji="0" lang="zh-CN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54212" marR="54212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H29</a:t>
                      </a:r>
                      <a:endParaRPr kumimoji="0" lang="zh-CN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54212" marR="54212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J19</a:t>
                      </a:r>
                      <a:endParaRPr kumimoji="0" lang="zh-CN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54212" marR="54212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K20</a:t>
                      </a:r>
                      <a:endParaRPr kumimoji="0" lang="zh-CN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54212" marR="54212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L45</a:t>
                      </a:r>
                      <a:endParaRPr kumimoji="0" lang="zh-CN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54212" marR="54212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M43</a:t>
                      </a:r>
                      <a:endParaRPr kumimoji="0" lang="zh-CN" alt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54212" marR="54212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N34</a:t>
                      </a:r>
                      <a:endParaRPr kumimoji="0" lang="zh-CN" alt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54212" marR="54212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P33</a:t>
                      </a:r>
                      <a:endParaRPr kumimoji="0" lang="zh-CN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54212" marR="54212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630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环境温湿度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: 25</a:t>
                      </a:r>
                      <a:r>
                        <a:rPr kumimoji="0" lang="zh-CN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℃、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56%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marL="54212" marR="5421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352.21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  <a:cs typeface="+mn-cs"/>
                      </a:endParaRPr>
                    </a:p>
                  </a:txBody>
                  <a:tcPr marL="54212" marR="5421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+mn-cs"/>
                        </a:rPr>
                        <a:t>238.16</a:t>
                      </a:r>
                    </a:p>
                    <a:p>
                      <a:endParaRPr lang="zh-CN" altLang="en-US" dirty="0"/>
                    </a:p>
                  </a:txBody>
                  <a:tcPr marL="54212" marR="5421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+mn-cs"/>
                        </a:rPr>
                        <a:t>224.52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  <a:cs typeface="+mn-cs"/>
                      </a:endParaRPr>
                    </a:p>
                  </a:txBody>
                  <a:tcPr marL="54212" marR="5421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+mn-cs"/>
                        </a:rPr>
                        <a:t>299.69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  <a:cs typeface="+mn-cs"/>
                      </a:endParaRPr>
                    </a:p>
                  </a:txBody>
                  <a:tcPr marL="54212" marR="5421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+mn-cs"/>
                        </a:rPr>
                        <a:t>242.44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  <a:cs typeface="+mn-cs"/>
                      </a:endParaRPr>
                    </a:p>
                  </a:txBody>
                  <a:tcPr marL="54212" marR="5421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+mn-cs"/>
                        </a:rPr>
                        <a:t>268.16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  <a:cs typeface="+mn-cs"/>
                      </a:endParaRPr>
                    </a:p>
                  </a:txBody>
                  <a:tcPr marL="54212" marR="5421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+mn-cs"/>
                        </a:rPr>
                        <a:t>234.94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  <a:cs typeface="+mn-cs"/>
                      </a:endParaRPr>
                    </a:p>
                  </a:txBody>
                  <a:tcPr marL="54212" marR="5421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+mn-cs"/>
                        </a:rPr>
                        <a:t>330.25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  <a:cs typeface="+mn-cs"/>
                      </a:endParaRPr>
                    </a:p>
                  </a:txBody>
                  <a:tcPr marL="54212" marR="5421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+mn-cs"/>
                        </a:rPr>
                        <a:t>237.29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  <a:cs typeface="+mn-cs"/>
                      </a:endParaRPr>
                    </a:p>
                  </a:txBody>
                  <a:tcPr marL="54212" marR="5421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+mn-cs"/>
                        </a:rPr>
                        <a:t>249.65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  <a:cs typeface="+mn-cs"/>
                      </a:endParaRPr>
                    </a:p>
                  </a:txBody>
                  <a:tcPr marL="54212" marR="5421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+mn-cs"/>
                        </a:rPr>
                        <a:t>333.04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  <a:cs typeface="+mn-cs"/>
                      </a:endParaRPr>
                    </a:p>
                  </a:txBody>
                  <a:tcPr marL="54212" marR="5421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+mn-cs"/>
                        </a:rPr>
                        <a:t>298.25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  <a:cs typeface="+mn-cs"/>
                      </a:endParaRPr>
                    </a:p>
                  </a:txBody>
                  <a:tcPr marL="54212" marR="5421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+mn-cs"/>
                        </a:rPr>
                        <a:t>368.72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  <a:cs typeface="+mn-cs"/>
                      </a:endParaRPr>
                    </a:p>
                  </a:txBody>
                  <a:tcPr marL="54212" marR="5421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+mn-cs"/>
                        </a:rPr>
                        <a:t>281.41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  <a:cs typeface="+mn-cs"/>
                      </a:endParaRPr>
                    </a:p>
                  </a:txBody>
                  <a:tcPr marL="54212" marR="5421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</a:tr>
              <a:tr h="690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除湿后环境温湿度：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27.6</a:t>
                      </a:r>
                      <a:r>
                        <a:rPr kumimoji="0" lang="zh-CN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℃、</a:t>
                      </a:r>
                      <a:r>
                        <a:rPr kumimoji="0" lang="en-US" altLang="zh-CN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42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%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54212" marR="5421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+mn-cs"/>
                        </a:rPr>
                        <a:t>353.81</a:t>
                      </a:r>
                      <a:endParaRPr kumimoji="0" lang="zh-CN" altLang="zh-CN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  <a:cs typeface="+mn-cs"/>
                      </a:endParaRPr>
                    </a:p>
                  </a:txBody>
                  <a:tcPr marL="54212" marR="5421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+mn-cs"/>
                        </a:rPr>
                        <a:t>247.33</a:t>
                      </a:r>
                      <a:endParaRPr kumimoji="0" lang="zh-CN" altLang="zh-CN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  <a:cs typeface="+mn-cs"/>
                      </a:endParaRPr>
                    </a:p>
                  </a:txBody>
                  <a:tcPr marL="54212" marR="5421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+mn-cs"/>
                        </a:rPr>
                        <a:t>231.87</a:t>
                      </a:r>
                      <a:endParaRPr kumimoji="0" lang="zh-CN" altLang="zh-CN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  <a:cs typeface="+mn-cs"/>
                      </a:endParaRPr>
                    </a:p>
                  </a:txBody>
                  <a:tcPr marL="54212" marR="5421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+mn-cs"/>
                        </a:rPr>
                        <a:t>312.33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  <a:cs typeface="+mn-cs"/>
                      </a:endParaRPr>
                    </a:p>
                  </a:txBody>
                  <a:tcPr marL="54212" marR="5421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+mn-cs"/>
                        </a:rPr>
                        <a:t>268.01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  <a:cs typeface="+mn-cs"/>
                      </a:endParaRPr>
                    </a:p>
                  </a:txBody>
                  <a:tcPr marL="54212" marR="5421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+mn-cs"/>
                        </a:rPr>
                        <a:t>282.49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  <a:cs typeface="+mn-cs"/>
                      </a:endParaRPr>
                    </a:p>
                  </a:txBody>
                  <a:tcPr marL="54212" marR="5421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+mn-cs"/>
                        </a:rPr>
                        <a:t>257.20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  <a:cs typeface="+mn-cs"/>
                      </a:endParaRPr>
                    </a:p>
                  </a:txBody>
                  <a:tcPr marL="54212" marR="5421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+mn-cs"/>
                        </a:rPr>
                        <a:t>342.89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  <a:cs typeface="+mn-cs"/>
                      </a:endParaRPr>
                    </a:p>
                  </a:txBody>
                  <a:tcPr marL="54212" marR="5421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+mn-cs"/>
                        </a:rPr>
                        <a:t>244.82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  <a:cs typeface="+mn-cs"/>
                      </a:endParaRPr>
                    </a:p>
                  </a:txBody>
                  <a:tcPr marL="54212" marR="5421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+mn-cs"/>
                        </a:rPr>
                        <a:t>251.21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  <a:cs typeface="+mn-cs"/>
                      </a:endParaRPr>
                    </a:p>
                  </a:txBody>
                  <a:tcPr marL="54212" marR="5421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+mn-cs"/>
                        </a:rPr>
                        <a:t>333.17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  <a:cs typeface="+mn-cs"/>
                      </a:endParaRPr>
                    </a:p>
                  </a:txBody>
                  <a:tcPr marL="54212" marR="5421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+mn-cs"/>
                        </a:rPr>
                        <a:t>292.13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  <a:cs typeface="+mn-cs"/>
                      </a:endParaRPr>
                    </a:p>
                  </a:txBody>
                  <a:tcPr marL="54212" marR="5421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+mn-cs"/>
                        </a:rPr>
                        <a:t>364.77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  <a:cs typeface="+mn-cs"/>
                      </a:endParaRPr>
                    </a:p>
                  </a:txBody>
                  <a:tcPr marL="54212" marR="5421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+mn-cs"/>
                        </a:rPr>
                        <a:t>261.03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  <a:cs typeface="+mn-cs"/>
                      </a:endParaRPr>
                    </a:p>
                  </a:txBody>
                  <a:tcPr marL="54212" marR="5421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838200" y="1575882"/>
            <a:ext cx="90256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+mj-cs"/>
              </a:rPr>
              <a:t>高压加了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+mj-cs"/>
              </a:rPr>
              <a:t>2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+mj-cs"/>
              </a:rPr>
              <a:t>小时，用多道测量部分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+mj-cs"/>
              </a:rPr>
              <a:t>pad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+mj-cs"/>
              </a:rPr>
              <a:t>均匀性</a:t>
            </a:r>
            <a:endParaRPr lang="en-US" altLang="zh-CN" sz="2000" dirty="0" smtClean="0">
              <a:latin typeface="Times New Roman" panose="02020603050405020304" pitchFamily="18" charset="0"/>
              <a:ea typeface="楷体" panose="02010609060101010101" pitchFamily="49" charset="-122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+mj-cs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+mj-cs"/>
              </a:rPr>
              <a:t>、取每块区域上对应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+mj-cs"/>
              </a:rPr>
              <a:t>ASIC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+mj-cs"/>
              </a:rPr>
              <a:t>通道数为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+mj-cs"/>
              </a:rPr>
              <a:t>28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+mj-cs"/>
              </a:rPr>
              <a:t>的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+mj-cs"/>
              </a:rPr>
              <a:t>pad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+mj-cs"/>
              </a:rPr>
              <a:t>为测试对象，测量其增益均匀性</a:t>
            </a:r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+mj-cs"/>
              </a:rPr>
              <a:t>。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+mj-cs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+mj-cs"/>
              </a:rPr>
              <a:t>、除湿机开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+mj-cs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+mj-cs"/>
              </a:rPr>
              <a:t>小时后，重新取数。</a:t>
            </a:r>
            <a:endParaRPr lang="zh-CN" altLang="en-US" sz="2000" dirty="0">
              <a:latin typeface="Times New Roman" panose="02020603050405020304" pitchFamily="18" charset="0"/>
              <a:ea typeface="楷体" panose="02010609060101010101" pitchFamily="49" charset="-122"/>
              <a:cs typeface="+mj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14401" y="5515583"/>
            <a:ext cx="841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可以初步认为，实验室条件下短时间内除湿机的除湿效果对探测器增益影响不大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328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764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X Ray</a:t>
            </a:r>
            <a:r>
              <a:rPr lang="zh-CN" altLang="en-US" sz="3200" dirty="0" smtClean="0"/>
              <a:t>串扰测试</a:t>
            </a:r>
            <a:r>
              <a:rPr lang="en-US" altLang="zh-CN" sz="3200" dirty="0" smtClean="0"/>
              <a:t>?</a:t>
            </a:r>
            <a:endParaRPr lang="zh-CN" altLang="en-US" sz="3200" dirty="0"/>
          </a:p>
        </p:txBody>
      </p:sp>
      <p:graphicFrame>
        <p:nvGraphicFramePr>
          <p:cNvPr id="4" name="Group 5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5763155"/>
              </p:ext>
            </p:extLst>
          </p:nvPr>
        </p:nvGraphicFramePr>
        <p:xfrm>
          <a:off x="778409" y="2388667"/>
          <a:ext cx="5579451" cy="2930260"/>
        </p:xfrm>
        <a:graphic>
          <a:graphicData uri="http://schemas.openxmlformats.org/drawingml/2006/table">
            <a:tbl>
              <a:tblPr/>
              <a:tblGrid>
                <a:gridCol w="2376850"/>
                <a:gridCol w="1208332"/>
                <a:gridCol w="1031757"/>
                <a:gridCol w="962512"/>
              </a:tblGrid>
              <a:tr h="45210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54212" marR="5421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非击中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pad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信号分析（</a:t>
                      </a:r>
                      <a:r>
                        <a:rPr kumimoji="0" lang="en-US" altLang="zh-CN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evts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）</a:t>
                      </a:r>
                      <a:endParaRPr kumimoji="0" lang="zh-CN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54212" marR="54212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2143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过第一个阈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5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fc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54212" marR="54212" marT="0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过第二个阈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20 fc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54212" marR="54212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过第三个阈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150fc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54212" marR="54212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</a:tr>
              <a:tr h="4399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过第一个阈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5 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fc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：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  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171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（</a:t>
                      </a:r>
                      <a:r>
                        <a:rPr kumimoji="0" lang="en-US" altLang="zh-CN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evts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）</a:t>
                      </a:r>
                      <a:endParaRPr kumimoji="0" lang="zh-CN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54212" marR="5421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14</a:t>
                      </a: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marL="54212" marR="5421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marL="54212" marR="5421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marL="54212" marR="5421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</a:tr>
              <a:tr h="4195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过第二个阈 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20  fc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： 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667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（</a:t>
                      </a:r>
                      <a:r>
                        <a:rPr kumimoji="0" lang="en-US" altLang="zh-CN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evts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）</a:t>
                      </a:r>
                      <a:endParaRPr kumimoji="0" lang="zh-CN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54212" marR="5421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7</a:t>
                      </a: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marL="54212" marR="5421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30</a:t>
                      </a: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marL="54212" marR="5421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marL="54212" marR="5421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</a:tr>
              <a:tr h="4399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过第三个阈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  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150  fc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：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6467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（</a:t>
                      </a:r>
                      <a:r>
                        <a:rPr kumimoji="0" lang="en-US" altLang="zh-CN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evts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）</a:t>
                      </a:r>
                      <a:endParaRPr kumimoji="0" lang="zh-CN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54212" marR="5421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99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（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1.53%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）</a:t>
                      </a: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marL="54212" marR="5421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101</a:t>
                      </a: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+mn-cs"/>
                        </a:rPr>
                        <a:t>（</a:t>
                      </a: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+mn-cs"/>
                        </a:rPr>
                        <a:t>1.56%</a:t>
                      </a: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+mn-cs"/>
                        </a:rPr>
                        <a:t>）</a:t>
                      </a:r>
                      <a:endParaRPr kumimoji="0" lang="zh-CN" altLang="zh-CN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marL="54212" marR="5421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44</a:t>
                      </a: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+mn-cs"/>
                        </a:rPr>
                        <a:t>（</a:t>
                      </a: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+mn-cs"/>
                        </a:rPr>
                        <a:t>0.68%</a:t>
                      </a: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+mn-cs"/>
                        </a:rPr>
                        <a:t>）</a:t>
                      </a:r>
                      <a:endParaRPr kumimoji="0" lang="zh-CN" altLang="zh-CN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marL="54212" marR="5421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</a:tr>
              <a:tr h="4195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总计数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：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7305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 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（</a:t>
                      </a:r>
                      <a:r>
                        <a:rPr kumimoji="0" lang="en-US" altLang="zh-CN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evts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）</a:t>
                      </a:r>
                      <a:endParaRPr kumimoji="0" lang="zh-CN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54212" marR="5421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120</a:t>
                      </a: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+mn-cs"/>
                        </a:rPr>
                        <a:t>（</a:t>
                      </a: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+mn-cs"/>
                        </a:rPr>
                        <a:t>1.64%</a:t>
                      </a: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+mn-cs"/>
                        </a:rPr>
                        <a:t>）</a:t>
                      </a:r>
                      <a:endParaRPr kumimoji="0" lang="zh-CN" altLang="zh-CN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marL="54212" marR="5421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131</a:t>
                      </a: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+mn-cs"/>
                        </a:rPr>
                        <a:t>（</a:t>
                      </a: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+mn-cs"/>
                        </a:rPr>
                        <a:t>1.79%</a:t>
                      </a: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+mn-cs"/>
                        </a:rPr>
                        <a:t>）</a:t>
                      </a:r>
                      <a:endParaRPr kumimoji="0" lang="zh-CN" altLang="zh-CN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marL="54212" marR="5421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44</a:t>
                      </a: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+mn-cs"/>
                        </a:rPr>
                        <a:t>（</a:t>
                      </a: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+mn-cs"/>
                        </a:rPr>
                        <a:t>0.6%</a:t>
                      </a: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+mn-cs"/>
                        </a:rPr>
                        <a:t>）</a:t>
                      </a:r>
                      <a:endParaRPr kumimoji="0" lang="zh-CN" altLang="zh-CN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marL="54212" marR="5421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240193" y="1178261"/>
            <a:ext cx="9742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设置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个阈</a:t>
            </a:r>
            <a:r>
              <a:rPr lang="zh-CN" altLang="en-US" dirty="0" smtClean="0"/>
              <a:t>，</a:t>
            </a:r>
            <a:r>
              <a:rPr lang="en-US" altLang="zh-CN" dirty="0" smtClean="0"/>
              <a:t>5fc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20fc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150fc</a:t>
            </a:r>
            <a:r>
              <a:rPr lang="zh-CN" altLang="en-US" dirty="0" smtClean="0"/>
              <a:t>。分别统计当击中</a:t>
            </a:r>
            <a:r>
              <a:rPr lang="en-US" altLang="zh-CN" dirty="0" smtClean="0"/>
              <a:t>pad</a:t>
            </a:r>
            <a:r>
              <a:rPr lang="zh-CN" altLang="en-US" dirty="0" smtClean="0"/>
              <a:t>信号过阈时，相邻信号过阈情况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09BC7-1F4E-4E6A-9830-5443951FCA7F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772382" y="1769623"/>
            <a:ext cx="1118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</a:t>
            </a:r>
            <a:r>
              <a:rPr lang="zh-CN" altLang="en-US" dirty="0" smtClean="0"/>
              <a:t>光管</a:t>
            </a:r>
            <a:r>
              <a:rPr lang="en-US" altLang="zh-CN" dirty="0" smtClean="0"/>
              <a:t>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155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9225136"/>
              </p:ext>
            </p:extLst>
          </p:nvPr>
        </p:nvGraphicFramePr>
        <p:xfrm>
          <a:off x="347149" y="2468564"/>
          <a:ext cx="5579451" cy="2930260"/>
        </p:xfrm>
        <a:graphic>
          <a:graphicData uri="http://schemas.openxmlformats.org/drawingml/2006/table">
            <a:tbl>
              <a:tblPr/>
              <a:tblGrid>
                <a:gridCol w="2376850"/>
                <a:gridCol w="1208332"/>
                <a:gridCol w="1031757"/>
                <a:gridCol w="962512"/>
              </a:tblGrid>
              <a:tr h="45210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54212" marR="5421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非击中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pad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信号分析（</a:t>
                      </a:r>
                      <a:r>
                        <a:rPr kumimoji="0" lang="en-US" altLang="zh-CN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evts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）</a:t>
                      </a:r>
                      <a:endParaRPr kumimoji="0" lang="zh-CN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54212" marR="54212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2143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过第一个阈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5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fc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54212" marR="54212" marT="0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过第二个阈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20 fc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54212" marR="54212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过第三个阈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150fc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54212" marR="54212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</a:tr>
              <a:tr h="4399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过第一个阈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  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5 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fc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：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  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262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（</a:t>
                      </a:r>
                      <a:r>
                        <a:rPr kumimoji="0" lang="en-US" altLang="zh-CN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evts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）</a:t>
                      </a:r>
                      <a:endParaRPr kumimoji="0" lang="zh-CN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54212" marR="5421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3</a:t>
                      </a: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marL="54212" marR="5421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marL="54212" marR="5421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marL="54212" marR="5421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</a:tr>
              <a:tr h="4195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过第二个阈 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20  fc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： 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776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（</a:t>
                      </a:r>
                      <a:r>
                        <a:rPr kumimoji="0" lang="en-US" altLang="zh-CN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evts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）</a:t>
                      </a:r>
                      <a:endParaRPr kumimoji="0" lang="zh-CN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54212" marR="5421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4</a:t>
                      </a: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marL="54212" marR="5421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</a:t>
                      </a: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marL="54212" marR="5421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marL="54212" marR="5421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</a:tr>
              <a:tr h="4399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过第三个阈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  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150  fc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：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7980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（</a:t>
                      </a:r>
                      <a:r>
                        <a:rPr kumimoji="0" lang="en-US" altLang="zh-CN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evts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）</a:t>
                      </a:r>
                      <a:endParaRPr kumimoji="0" lang="zh-CN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54212" marR="5421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112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（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1.40%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）</a:t>
                      </a: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marL="54212" marR="5421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81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（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1.02%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）</a:t>
                      </a: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marL="54212" marR="5421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42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（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0.53%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）</a:t>
                      </a: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marL="54212" marR="5421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</a:tr>
              <a:tr h="4195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总计数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：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9018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 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（</a:t>
                      </a:r>
                      <a:r>
                        <a:rPr kumimoji="0" lang="en-US" altLang="zh-CN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evts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）</a:t>
                      </a:r>
                      <a:endParaRPr kumimoji="0" lang="zh-CN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54212" marR="5421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119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（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1.32%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）</a:t>
                      </a: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marL="54212" marR="5421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83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（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0.92%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）</a:t>
                      </a: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marL="54212" marR="5421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42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（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0.47%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）</a:t>
                      </a: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marL="54212" marR="5421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360577" y="2032270"/>
            <a:ext cx="1118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</a:t>
            </a:r>
            <a:r>
              <a:rPr lang="zh-CN" altLang="en-US" dirty="0" smtClean="0"/>
              <a:t>光管</a:t>
            </a:r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67754" y="1333903"/>
            <a:ext cx="9742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设置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个阈</a:t>
            </a:r>
            <a:r>
              <a:rPr lang="zh-CN" altLang="en-US" dirty="0" smtClean="0"/>
              <a:t>，</a:t>
            </a:r>
            <a:r>
              <a:rPr lang="en-US" altLang="zh-CN" dirty="0" smtClean="0"/>
              <a:t>5fc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20fc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150fc</a:t>
            </a:r>
            <a:r>
              <a:rPr lang="zh-CN" altLang="en-US" dirty="0" smtClean="0"/>
              <a:t>。分别统计当击中</a:t>
            </a:r>
            <a:r>
              <a:rPr lang="en-US" altLang="zh-CN" dirty="0" smtClean="0"/>
              <a:t>pad</a:t>
            </a:r>
            <a:r>
              <a:rPr lang="zh-CN" altLang="en-US" dirty="0" smtClean="0"/>
              <a:t>信号过阈时，相邻信号过阈情况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0" y="972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X Ray</a:t>
            </a:r>
            <a:r>
              <a:rPr lang="zh-CN" altLang="en-US" sz="3200" dirty="0" smtClean="0"/>
              <a:t>串扰测试</a:t>
            </a:r>
            <a:r>
              <a:rPr lang="en-US" altLang="zh-CN" sz="3200" dirty="0" smtClean="0"/>
              <a:t>?</a:t>
            </a:r>
            <a:endParaRPr lang="zh-CN" altLang="en-US" sz="3200" dirty="0"/>
          </a:p>
        </p:txBody>
      </p:sp>
      <p:graphicFrame>
        <p:nvGraphicFramePr>
          <p:cNvPr id="8" name="Group 5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5903651"/>
              </p:ext>
            </p:extLst>
          </p:nvPr>
        </p:nvGraphicFramePr>
        <p:xfrm>
          <a:off x="6118697" y="2419927"/>
          <a:ext cx="5709350" cy="3092200"/>
        </p:xfrm>
        <a:graphic>
          <a:graphicData uri="http://schemas.openxmlformats.org/drawingml/2006/table">
            <a:tbl>
              <a:tblPr/>
              <a:tblGrid>
                <a:gridCol w="2432187"/>
                <a:gridCol w="1236464"/>
                <a:gridCol w="1055778"/>
                <a:gridCol w="984921"/>
              </a:tblGrid>
              <a:tr h="492051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54212" marR="5421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非击中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pad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信号分析（</a:t>
                      </a:r>
                      <a:r>
                        <a:rPr kumimoji="0" lang="en-US" altLang="zh-CN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evts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）</a:t>
                      </a:r>
                      <a:endParaRPr kumimoji="0" lang="zh-CN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54212" marR="54212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6750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过第一个阈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5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fc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54212" marR="54212" marT="0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过第二个阈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20 fc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54212" marR="54212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过第三个阈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150fc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54212" marR="54212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</a:tr>
              <a:tr h="4787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过第一个阈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  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5 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fc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：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  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233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（</a:t>
                      </a:r>
                      <a:r>
                        <a:rPr kumimoji="0" lang="en-US" altLang="zh-CN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evts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）</a:t>
                      </a:r>
                      <a:endParaRPr kumimoji="0" lang="zh-CN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54212" marR="5421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marL="54212" marR="5421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marL="54212" marR="5421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marL="54212" marR="5421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</a:tr>
              <a:tr h="4565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过第二个阈 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20  fc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： 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780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（</a:t>
                      </a:r>
                      <a:r>
                        <a:rPr kumimoji="0" lang="en-US" altLang="zh-CN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evts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）</a:t>
                      </a:r>
                      <a:endParaRPr kumimoji="0" lang="zh-CN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54212" marR="5421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4</a:t>
                      </a: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marL="54212" marR="5421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5</a:t>
                      </a: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marL="54212" marR="5421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marL="54212" marR="5421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</a:tr>
              <a:tr h="4787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过第三个阈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  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150  fc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：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8035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（</a:t>
                      </a:r>
                      <a:r>
                        <a:rPr kumimoji="0" lang="en-US" altLang="zh-CN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evts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）</a:t>
                      </a:r>
                      <a:endParaRPr kumimoji="0" lang="zh-CN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54212" marR="5421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121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（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1.51%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）</a:t>
                      </a: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marL="54212" marR="5421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100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（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1.24%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）</a:t>
                      </a: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marL="54212" marR="5421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59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（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0.73%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）</a:t>
                      </a: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marL="54212" marR="5421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</a:tr>
              <a:tr h="4565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总计数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：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9048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 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（</a:t>
                      </a:r>
                      <a:r>
                        <a:rPr kumimoji="0" lang="en-US" altLang="zh-CN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evts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）</a:t>
                      </a:r>
                      <a:endParaRPr kumimoji="0" lang="zh-CN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54212" marR="5421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125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（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1.38%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）</a:t>
                      </a: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marL="54212" marR="5421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105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（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1.16%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）</a:t>
                      </a: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marL="54212" marR="5421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59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（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0.65%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）</a:t>
                      </a: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marL="54212" marR="5421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7765913" y="2032270"/>
            <a:ext cx="3430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</a:t>
            </a:r>
            <a:r>
              <a:rPr lang="zh-CN" altLang="en-US" dirty="0" smtClean="0"/>
              <a:t>光管</a:t>
            </a:r>
            <a:r>
              <a:rPr lang="en-US" altLang="zh-CN" dirty="0" smtClean="0"/>
              <a:t>B——</a:t>
            </a:r>
            <a:r>
              <a:rPr lang="zh-CN" altLang="en-US" dirty="0" smtClean="0"/>
              <a:t>开机一段时间后取数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2082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8226" y="3051313"/>
            <a:ext cx="6165574" cy="312565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Back up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2113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21977" y="-863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30cm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30cm_GEM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增益均匀性测试</a:t>
            </a:r>
            <a:endParaRPr lang="zh-CN" altLang="en-US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145" y="1784403"/>
            <a:ext cx="2489757" cy="1864838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072" y="1784403"/>
            <a:ext cx="2546964" cy="1910223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1838036" y="3103418"/>
            <a:ext cx="22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530763" y="3103418"/>
            <a:ext cx="22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203012" y="3127132"/>
            <a:ext cx="22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782870" y="2546172"/>
            <a:ext cx="22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818849" y="2794302"/>
            <a:ext cx="22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893707" y="3114982"/>
            <a:ext cx="22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下弧形箭头 56"/>
          <p:cNvSpPr/>
          <p:nvPr/>
        </p:nvSpPr>
        <p:spPr>
          <a:xfrm rot="16200000">
            <a:off x="1994908" y="2358590"/>
            <a:ext cx="1066963" cy="69465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9" name="文本框 25"/>
          <p:cNvSpPr txBox="1">
            <a:spLocks noChangeArrowheads="1"/>
          </p:cNvSpPr>
          <p:nvPr/>
        </p:nvSpPr>
        <p:spPr bwMode="auto">
          <a:xfrm>
            <a:off x="4534837" y="2424415"/>
            <a:ext cx="21637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Pad</a:t>
            </a:r>
            <a:r>
              <a:rPr lang="zh-CN" altLang="en-US" b="1" dirty="0" smtClean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大小：</a:t>
            </a:r>
            <a:r>
              <a:rPr lang="en-US" altLang="zh-CN" b="1" dirty="0" smtClean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1cmx1cm</a:t>
            </a:r>
            <a:endParaRPr lang="en-US" altLang="zh-CN" b="1" dirty="0">
              <a:solidFill>
                <a:srgbClr val="FFFF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4711774" y="2794302"/>
            <a:ext cx="3542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FF00"/>
                </a:solidFill>
              </a:rPr>
              <a:t>Pad</a:t>
            </a:r>
            <a:r>
              <a:rPr lang="zh-CN" altLang="en-US" b="1" dirty="0" smtClean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数目</a:t>
            </a:r>
            <a:r>
              <a:rPr lang="zh-CN" altLang="en-US" b="1" dirty="0" smtClean="0">
                <a:solidFill>
                  <a:srgbClr val="FFFF00"/>
                </a:solidFill>
              </a:rPr>
              <a:t>：</a:t>
            </a:r>
            <a:r>
              <a:rPr lang="en-US" altLang="zh-CN" b="1" dirty="0" smtClean="0">
                <a:solidFill>
                  <a:srgbClr val="FFFF00"/>
                </a:solidFill>
              </a:rPr>
              <a:t>900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64" name="内容占位符 4"/>
          <p:cNvSpPr txBox="1">
            <a:spLocks/>
          </p:cNvSpPr>
          <p:nvPr/>
        </p:nvSpPr>
        <p:spPr>
          <a:xfrm>
            <a:off x="1093279" y="1023695"/>
            <a:ext cx="7750538" cy="1414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加高压</a:t>
            </a:r>
            <a:r>
              <a:rPr lang="en-US" altLang="zh-CN" sz="18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18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小时，</a:t>
            </a:r>
            <a:r>
              <a:rPr lang="en-US" altLang="zh-CN" sz="18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18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光机开机～</a:t>
            </a:r>
            <a:r>
              <a:rPr lang="en-US" altLang="zh-CN" sz="18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15</a:t>
            </a:r>
            <a:r>
              <a:rPr lang="zh-CN" altLang="en-US" sz="18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分钟后测试</a:t>
            </a:r>
            <a:endParaRPr lang="en-US" altLang="zh-CN" sz="1800" kern="1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18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每隔一个</a:t>
            </a:r>
            <a:r>
              <a:rPr lang="en-US" altLang="zh-CN" sz="18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pad</a:t>
            </a:r>
            <a:r>
              <a:rPr lang="zh-CN" altLang="en-US" sz="18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测一个点，共测</a:t>
            </a:r>
            <a:r>
              <a:rPr lang="en-US" altLang="zh-CN" sz="18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450</a:t>
            </a:r>
            <a:r>
              <a:rPr lang="zh-CN" altLang="en-US" sz="18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en-US" altLang="zh-CN" sz="1800" kern="1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pad</a:t>
            </a:r>
            <a:r>
              <a:rPr lang="zh-CN" altLang="en-US" sz="1800" kern="1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1800" kern="1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7884" y="1658250"/>
            <a:ext cx="2745739" cy="2036376"/>
          </a:xfrm>
          <a:prstGeom prst="rect">
            <a:avLst/>
          </a:prstGeom>
          <a:effectLst>
            <a:outerShdw dist="50800" sx="78000" sy="78000" algn="ctr" rotWithShape="0">
              <a:srgbClr val="000000">
                <a:alpha val="0"/>
              </a:srgbClr>
            </a:outerShdw>
          </a:effectLst>
        </p:spPr>
      </p:pic>
      <p:sp>
        <p:nvSpPr>
          <p:cNvPr id="62" name="文本框 61"/>
          <p:cNvSpPr txBox="1"/>
          <p:nvPr/>
        </p:nvSpPr>
        <p:spPr>
          <a:xfrm>
            <a:off x="8487267" y="2609358"/>
            <a:ext cx="214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Ray</a:t>
            </a:r>
            <a:endParaRPr lang="zh-CN" altLang="en-US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954229" y="4289253"/>
            <a:ext cx="1018312" cy="4679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kern="1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GEM </a:t>
            </a:r>
            <a:endParaRPr lang="zh-CN" altLang="en-US" kern="10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4111830" y="4289253"/>
            <a:ext cx="1018312" cy="4679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kern="1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DIF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kern="1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Board</a:t>
            </a:r>
            <a:endParaRPr lang="zh-CN" altLang="en-US" kern="10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2342568" y="4281967"/>
            <a:ext cx="1452421" cy="4679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kern="1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MICROROC Test Board</a:t>
            </a:r>
            <a:endParaRPr lang="zh-CN" altLang="en-US" kern="10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42" name="直接箭头连接符 41"/>
          <p:cNvCxnSpPr>
            <a:stCxn id="39" idx="3"/>
            <a:endCxn id="41" idx="1"/>
          </p:cNvCxnSpPr>
          <p:nvPr/>
        </p:nvCxnSpPr>
        <p:spPr>
          <a:xfrm flipV="1">
            <a:off x="1972541" y="4515924"/>
            <a:ext cx="370027" cy="7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41" idx="3"/>
            <a:endCxn id="40" idx="1"/>
          </p:cNvCxnSpPr>
          <p:nvPr/>
        </p:nvCxnSpPr>
        <p:spPr>
          <a:xfrm>
            <a:off x="3794989" y="4515924"/>
            <a:ext cx="316841" cy="7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424691" y="5177088"/>
            <a:ext cx="79930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MICROROC</a:t>
            </a:r>
            <a:r>
              <a:rPr lang="zh-CN" altLang="zh-CN" kern="1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测试板：</a:t>
            </a:r>
            <a:r>
              <a:rPr lang="en-US" altLang="zh-CN" kern="1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PCB</a:t>
            </a:r>
            <a:r>
              <a:rPr lang="zh-CN" altLang="zh-CN" kern="1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上集成</a:t>
            </a:r>
            <a:r>
              <a:rPr lang="en-US" altLang="zh-CN" kern="1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zh-CN" kern="1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片</a:t>
            </a:r>
            <a:r>
              <a:rPr lang="en-US" altLang="zh-CN" kern="1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MICROROC</a:t>
            </a:r>
            <a:r>
              <a:rPr lang="zh-CN" altLang="en-US" kern="1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kern="1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阈）</a:t>
            </a:r>
            <a:r>
              <a:rPr lang="zh-CN" altLang="zh-CN" kern="1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kern="1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DIF</a:t>
            </a:r>
            <a:r>
              <a:rPr lang="zh-CN" altLang="zh-CN" kern="1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板：完成</a:t>
            </a:r>
            <a:r>
              <a:rPr lang="en-US" altLang="zh-CN" kern="1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MICROROC</a:t>
            </a:r>
            <a:r>
              <a:rPr lang="zh-CN" altLang="zh-CN" kern="1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数据采集、配置、自动化测试。</a:t>
            </a:r>
            <a:endParaRPr lang="zh-CN" altLang="zh-CN" kern="1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119" y="4180918"/>
            <a:ext cx="3602138" cy="2701604"/>
          </a:xfrm>
          <a:prstGeom prst="rect">
            <a:avLst/>
          </a:prstGeom>
        </p:spPr>
      </p:pic>
      <p:sp>
        <p:nvSpPr>
          <p:cNvPr id="48" name="文本框 47"/>
          <p:cNvSpPr txBox="1"/>
          <p:nvPr/>
        </p:nvSpPr>
        <p:spPr>
          <a:xfrm>
            <a:off x="7243126" y="3879961"/>
            <a:ext cx="232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Pad_D37</a:t>
            </a:r>
            <a:r>
              <a:rPr lang="zh-CN" altLang="en-US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幅度分布</a:t>
            </a:r>
          </a:p>
        </p:txBody>
      </p:sp>
      <p:sp>
        <p:nvSpPr>
          <p:cNvPr id="49" name="矩形 48"/>
          <p:cNvSpPr/>
          <p:nvPr/>
        </p:nvSpPr>
        <p:spPr>
          <a:xfrm>
            <a:off x="9570690" y="4753371"/>
            <a:ext cx="249940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根据刻度结果，</a:t>
            </a:r>
            <a:endParaRPr lang="en-US" altLang="zh-CN" dirty="0" smtClean="0"/>
          </a:p>
          <a:p>
            <a:r>
              <a:rPr lang="zh-CN" altLang="en-US" dirty="0" smtClean="0"/>
              <a:t>电荷量</a:t>
            </a:r>
            <a:r>
              <a:rPr lang="en-US" altLang="zh-CN" dirty="0" smtClean="0"/>
              <a:t>q</a:t>
            </a:r>
            <a:r>
              <a:rPr lang="zh-CN" altLang="en-US" dirty="0" smtClean="0"/>
              <a:t>～</a:t>
            </a:r>
            <a:r>
              <a:rPr lang="en-US" altLang="zh-CN" dirty="0" smtClean="0"/>
              <a:t>350fc</a:t>
            </a:r>
          </a:p>
          <a:p>
            <a:r>
              <a:rPr lang="zh-CN" altLang="en-US" dirty="0" smtClean="0"/>
              <a:t>对应探测器增益～</a:t>
            </a:r>
            <a:r>
              <a:rPr lang="en-US" altLang="zh-CN" dirty="0" smtClean="0"/>
              <a:t>7300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9571657" y="5671883"/>
            <a:ext cx="1847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感觉偏大！需要重新检查！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6795985" y="4815062"/>
            <a:ext cx="1830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拟合峰位值</a:t>
            </a:r>
            <a:endParaRPr lang="en-US" altLang="zh-CN" sz="1600" dirty="0" smtClean="0"/>
          </a:p>
          <a:p>
            <a:r>
              <a:rPr lang="en-US" altLang="zh-CN" sz="1600" dirty="0" smtClean="0"/>
              <a:t>Peak</a:t>
            </a:r>
            <a:r>
              <a:rPr lang="zh-CN" altLang="en-US" sz="1600" dirty="0" smtClean="0"/>
              <a:t>：</a:t>
            </a:r>
            <a:r>
              <a:rPr lang="en-US" altLang="zh-CN" sz="1600" dirty="0" smtClean="0">
                <a:solidFill>
                  <a:srgbClr val="FF0000"/>
                </a:solidFill>
              </a:rPr>
              <a:t>0.779V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09BC7-1F4E-4E6A-9830-5443951FCA7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24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703" y="449251"/>
            <a:ext cx="6714550" cy="336776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943" y="26458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均匀性测试结果</a:t>
            </a:r>
            <a:endParaRPr lang="zh-CN" altLang="en-US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9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67" y="1966580"/>
            <a:ext cx="5045471" cy="370087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90" y="3804232"/>
            <a:ext cx="3986162" cy="2985729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787938" y="5742395"/>
            <a:ext cx="3121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幅度：中间小，边缘大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019744" y="1553558"/>
            <a:ext cx="2503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幅度分布三维图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464650" y="4927764"/>
            <a:ext cx="218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RMS/Mean~19.0%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883237" y="264585"/>
            <a:ext cx="2503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幅度分布二维图</a:t>
            </a: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09BC7-1F4E-4E6A-9830-5443951FCA7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34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5543" y="113444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效率测试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708" y="3908612"/>
            <a:ext cx="6421292" cy="2680888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9064377" y="4269227"/>
            <a:ext cx="917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PMT1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756874" y="4400887"/>
            <a:ext cx="8237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PMT2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319567" y="523453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92D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符合信号</a:t>
            </a:r>
            <a:endParaRPr lang="zh-CN" altLang="en-US" b="1" dirty="0">
              <a:solidFill>
                <a:srgbClr val="92D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341871" y="4102777"/>
            <a:ext cx="17940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C000"/>
                </a:solidFill>
              </a:rPr>
              <a:t>GEM</a:t>
            </a:r>
            <a:r>
              <a:rPr lang="zh-CN" altLang="en-US" b="1" dirty="0" smtClean="0">
                <a:solidFill>
                  <a:srgbClr val="FFC000"/>
                </a:solidFill>
              </a:rPr>
              <a:t>探测器信号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cxnSp>
        <p:nvCxnSpPr>
          <p:cNvPr id="4" name="直接箭头连接符 3"/>
          <p:cNvCxnSpPr>
            <a:stCxn id="27" idx="2"/>
          </p:cNvCxnSpPr>
          <p:nvPr/>
        </p:nvCxnSpPr>
        <p:spPr>
          <a:xfrm flipH="1">
            <a:off x="9319568" y="4638559"/>
            <a:ext cx="203740" cy="22212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9671981" y="4749620"/>
            <a:ext cx="201584" cy="2287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7927560" y="4461802"/>
            <a:ext cx="224441" cy="435988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222537" y="1712509"/>
            <a:ext cx="1018312" cy="4679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kern="1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PMT1</a:t>
            </a:r>
            <a:endParaRPr lang="zh-CN" altLang="en-US" kern="10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222537" y="3931108"/>
            <a:ext cx="1018312" cy="4679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kern="1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PMT2</a:t>
            </a:r>
            <a:endParaRPr lang="zh-CN" altLang="en-US" kern="10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222537" y="2804115"/>
            <a:ext cx="1018312" cy="4679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kern="1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GEM </a:t>
            </a:r>
            <a:endParaRPr lang="zh-CN" altLang="en-US" kern="10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1756770" y="1719539"/>
            <a:ext cx="1202042" cy="4679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kern="1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甄别</a:t>
            </a:r>
            <a:r>
              <a:rPr lang="en-US" altLang="zh-CN" kern="1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(LED)</a:t>
            </a:r>
            <a:endParaRPr lang="zh-CN" altLang="en-US" kern="10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3362327" y="2808382"/>
            <a:ext cx="1018312" cy="4679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kern="1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DIF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kern="1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Board</a:t>
            </a:r>
            <a:endParaRPr lang="zh-CN" altLang="en-US" kern="10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5283655" y="2808381"/>
            <a:ext cx="1018312" cy="4679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kern="1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符合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1593065" y="2801096"/>
            <a:ext cx="1452421" cy="4679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kern="1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MICROROC Test Board</a:t>
            </a:r>
            <a:endParaRPr lang="zh-CN" altLang="en-US" kern="10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756770" y="3931107"/>
            <a:ext cx="1202042" cy="4679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kern="1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甄别</a:t>
            </a:r>
            <a:r>
              <a:rPr lang="en-US" altLang="zh-CN" kern="1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(LED)</a:t>
            </a:r>
            <a:endParaRPr lang="zh-CN" altLang="en-US" kern="10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7" name="肘形连接符 16"/>
          <p:cNvCxnSpPr>
            <a:stCxn id="22" idx="3"/>
            <a:endCxn id="24" idx="0"/>
          </p:cNvCxnSpPr>
          <p:nvPr/>
        </p:nvCxnSpPr>
        <p:spPr>
          <a:xfrm>
            <a:off x="2958812" y="1953496"/>
            <a:ext cx="2833999" cy="8548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26" idx="3"/>
            <a:endCxn id="24" idx="2"/>
          </p:cNvCxnSpPr>
          <p:nvPr/>
        </p:nvCxnSpPr>
        <p:spPr>
          <a:xfrm flipV="1">
            <a:off x="2958812" y="3276294"/>
            <a:ext cx="2833999" cy="8887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5" idx="3"/>
            <a:endCxn id="22" idx="1"/>
          </p:cNvCxnSpPr>
          <p:nvPr/>
        </p:nvCxnSpPr>
        <p:spPr>
          <a:xfrm>
            <a:off x="1240849" y="1946466"/>
            <a:ext cx="515921" cy="7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1" idx="3"/>
            <a:endCxn id="25" idx="1"/>
          </p:cNvCxnSpPr>
          <p:nvPr/>
        </p:nvCxnSpPr>
        <p:spPr>
          <a:xfrm flipV="1">
            <a:off x="1240849" y="3035053"/>
            <a:ext cx="352216" cy="3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1240191" y="4173819"/>
            <a:ext cx="515921" cy="7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25" idx="3"/>
            <a:endCxn id="23" idx="1"/>
          </p:cNvCxnSpPr>
          <p:nvPr/>
        </p:nvCxnSpPr>
        <p:spPr>
          <a:xfrm>
            <a:off x="3045486" y="3035053"/>
            <a:ext cx="316841" cy="7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24" idx="1"/>
            <a:endCxn id="23" idx="3"/>
          </p:cNvCxnSpPr>
          <p:nvPr/>
        </p:nvCxnSpPr>
        <p:spPr>
          <a:xfrm flipH="1">
            <a:off x="4380639" y="3042338"/>
            <a:ext cx="9030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4450198" y="2712276"/>
            <a:ext cx="87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Trigger</a:t>
            </a:r>
            <a:endParaRPr lang="zh-CN" altLang="en-US" kern="1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731693" y="5076627"/>
            <a:ext cx="3482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符合插件：</a:t>
            </a:r>
            <a:r>
              <a:rPr lang="en-US" altLang="zh-CN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ORTEC CO4020</a:t>
            </a:r>
          </a:p>
          <a:p>
            <a:r>
              <a:rPr lang="zh-CN" altLang="en-US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甄别：</a:t>
            </a:r>
            <a:r>
              <a:rPr lang="en-US" altLang="zh-CN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CAEN N840</a:t>
            </a:r>
            <a:endParaRPr lang="zh-CN" altLang="en-US" kern="1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6973454" y="1006746"/>
            <a:ext cx="35652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塑料</a:t>
            </a:r>
            <a:r>
              <a:rPr lang="zh-CN" altLang="en-US" dirty="0" smtClean="0"/>
              <a:t>闪烁体：</a:t>
            </a:r>
            <a:r>
              <a:rPr lang="en-US" altLang="zh-CN" dirty="0" smtClean="0"/>
              <a:t>HND-S2</a:t>
            </a:r>
          </a:p>
          <a:p>
            <a:r>
              <a:rPr lang="zh-CN" altLang="en-US" dirty="0" smtClean="0"/>
              <a:t>尺寸：</a:t>
            </a:r>
            <a:r>
              <a:rPr lang="en-US" altLang="zh-CN" dirty="0" smtClean="0"/>
              <a:t>150×150×25(H) mm</a:t>
            </a:r>
            <a:r>
              <a:rPr lang="en-US" altLang="zh-CN" baseline="30000" dirty="0" smtClean="0"/>
              <a:t>3</a:t>
            </a:r>
          </a:p>
          <a:p>
            <a:r>
              <a:rPr lang="en-US" altLang="zh-CN" dirty="0" smtClean="0"/>
              <a:t>PMT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CR105-1</a:t>
            </a:r>
          </a:p>
          <a:p>
            <a:r>
              <a:rPr lang="zh-CN" altLang="en-US" dirty="0" smtClean="0"/>
              <a:t>上下塑料闪烁体距离：～</a:t>
            </a:r>
            <a:r>
              <a:rPr lang="en-US" altLang="zh-CN" dirty="0" smtClean="0"/>
              <a:t>25cm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PMT</a:t>
            </a:r>
            <a:r>
              <a:rPr lang="zh-CN" altLang="en-US" dirty="0" smtClean="0"/>
              <a:t>阈值：</a:t>
            </a:r>
            <a:r>
              <a:rPr lang="en-US" altLang="zh-CN" dirty="0" smtClean="0"/>
              <a:t>255mV</a:t>
            </a:r>
          </a:p>
          <a:p>
            <a:r>
              <a:rPr lang="en-US" altLang="zh-CN" dirty="0" smtClean="0"/>
              <a:t>GEM</a:t>
            </a:r>
            <a:r>
              <a:rPr lang="zh-CN" altLang="en-US" dirty="0" smtClean="0"/>
              <a:t>探测器阈值：</a:t>
            </a:r>
            <a:r>
              <a:rPr lang="en-US" altLang="zh-CN" dirty="0" smtClean="0"/>
              <a:t>6fc</a:t>
            </a:r>
            <a:endParaRPr lang="zh-CN" altLang="en-US" dirty="0"/>
          </a:p>
        </p:txBody>
      </p:sp>
      <p:sp>
        <p:nvSpPr>
          <p:cNvPr id="78" name="文本框 77"/>
          <p:cNvSpPr txBox="1"/>
          <p:nvPr/>
        </p:nvSpPr>
        <p:spPr>
          <a:xfrm>
            <a:off x="6973454" y="3017935"/>
            <a:ext cx="369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探测效率：</a:t>
            </a:r>
            <a:r>
              <a:rPr lang="en-US" altLang="zh-CN" dirty="0" smtClean="0"/>
              <a:t>10981/13000</a:t>
            </a:r>
            <a:r>
              <a:rPr lang="zh-CN" altLang="en-US" dirty="0" smtClean="0"/>
              <a:t>～</a:t>
            </a:r>
            <a:r>
              <a:rPr lang="en-US" altLang="zh-CN" dirty="0" smtClean="0">
                <a:solidFill>
                  <a:srgbClr val="FF0000"/>
                </a:solidFill>
              </a:rPr>
              <a:t>84.5%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7065818" y="3454400"/>
            <a:ext cx="3361745" cy="37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需要进一步确定探测器增益！</a:t>
            </a:r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09BC7-1F4E-4E6A-9830-5443951FCA7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43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764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串扰分析？</a:t>
            </a:r>
            <a:endParaRPr lang="zh-CN" altLang="en-US" sz="3200" dirty="0"/>
          </a:p>
        </p:txBody>
      </p:sp>
      <p:graphicFrame>
        <p:nvGraphicFramePr>
          <p:cNvPr id="4" name="Group 54"/>
          <p:cNvGraphicFramePr>
            <a:graphicFrameLocks/>
          </p:cNvGraphicFramePr>
          <p:nvPr>
            <p:extLst/>
          </p:nvPr>
        </p:nvGraphicFramePr>
        <p:xfrm>
          <a:off x="286327" y="2278418"/>
          <a:ext cx="6928572" cy="3203724"/>
        </p:xfrm>
        <a:graphic>
          <a:graphicData uri="http://schemas.openxmlformats.org/drawingml/2006/table">
            <a:tbl>
              <a:tblPr/>
              <a:tblGrid>
                <a:gridCol w="2951576"/>
                <a:gridCol w="1500509"/>
                <a:gridCol w="1281238"/>
                <a:gridCol w="1195249"/>
              </a:tblGrid>
              <a:tr h="53796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54212" marR="5421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非击中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pad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信号分析（</a:t>
                      </a:r>
                      <a:r>
                        <a:rPr kumimoji="0" lang="en-US" altLang="zh-CN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evts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）</a:t>
                      </a:r>
                      <a:endParaRPr kumimoji="0" lang="zh-CN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54212" marR="54212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204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过第一个阈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6 fc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54212" marR="54212" marT="0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过第二个阈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20 fc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54212" marR="54212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过第三个阈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150fc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54212" marR="54212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</a:tr>
              <a:tr h="5234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过第一个阈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  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6 fc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：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  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4864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（</a:t>
                      </a:r>
                      <a:r>
                        <a:rPr kumimoji="0" lang="en-US" altLang="zh-CN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evts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）</a:t>
                      </a:r>
                      <a:endParaRPr kumimoji="0" lang="zh-CN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54212" marR="5421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21</a:t>
                      </a: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marL="54212" marR="5421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marL="54212" marR="5421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marL="54212" marR="5421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</a:tr>
              <a:tr h="4991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过第二个阈 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20  fc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： 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4688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（</a:t>
                      </a:r>
                      <a:r>
                        <a:rPr kumimoji="0" lang="en-US" altLang="zh-CN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evts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）</a:t>
                      </a:r>
                      <a:endParaRPr kumimoji="0" lang="zh-CN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54212" marR="5421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49</a:t>
                      </a: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marL="54212" marR="5421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35</a:t>
                      </a: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marL="54212" marR="5421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marL="54212" marR="5421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</a:tr>
              <a:tr h="5234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过第三个阈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  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150  fc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：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448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（</a:t>
                      </a:r>
                      <a:r>
                        <a:rPr kumimoji="0" lang="en-US" altLang="zh-CN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evts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）</a:t>
                      </a:r>
                      <a:endParaRPr kumimoji="0" lang="zh-CN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54212" marR="5421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23</a:t>
                      </a: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marL="54212" marR="5421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21</a:t>
                      </a: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marL="54212" marR="5421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5</a:t>
                      </a: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marL="54212" marR="5421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</a:tr>
              <a:tr h="4991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总计数：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10000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 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（</a:t>
                      </a:r>
                      <a:r>
                        <a:rPr kumimoji="0" lang="en-US" altLang="zh-CN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evts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）</a:t>
                      </a:r>
                      <a:endParaRPr kumimoji="0" lang="zh-CN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54212" marR="5421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93</a:t>
                      </a: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marL="54212" marR="5421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56</a:t>
                      </a: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marL="54212" marR="5421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5</a:t>
                      </a: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marL="54212" marR="54212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960582" y="6031346"/>
            <a:ext cx="478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对相邻</a:t>
            </a:r>
            <a:r>
              <a:rPr lang="en-US" altLang="zh-CN" dirty="0" smtClean="0"/>
              <a:t>pad</a:t>
            </a:r>
            <a:r>
              <a:rPr lang="zh-CN" altLang="en-US" dirty="0" smtClean="0"/>
              <a:t>有影响的事例数所占比例为</a:t>
            </a:r>
            <a:r>
              <a:rPr lang="en-US" altLang="zh-CN" dirty="0" smtClean="0"/>
              <a:t>1.54%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410" y="711200"/>
            <a:ext cx="4425459" cy="331909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872667" y="2350232"/>
            <a:ext cx="835457" cy="810986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52581" y="1422400"/>
            <a:ext cx="477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设置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个阈，</a:t>
            </a:r>
            <a:r>
              <a:rPr lang="en-US" altLang="zh-CN" dirty="0" smtClean="0"/>
              <a:t>6fc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20fc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150fc</a:t>
            </a:r>
            <a:r>
              <a:rPr lang="zh-CN" altLang="en-US" dirty="0" smtClean="0"/>
              <a:t>。分别统计当击中</a:t>
            </a:r>
            <a:r>
              <a:rPr lang="en-US" altLang="zh-CN" dirty="0" smtClean="0"/>
              <a:t>pad</a:t>
            </a:r>
            <a:r>
              <a:rPr lang="zh-CN" altLang="en-US" dirty="0" smtClean="0"/>
              <a:t>信号过阈时，相邻信号过阈情况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872667" y="52653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示意图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647" y="3965639"/>
            <a:ext cx="3678636" cy="2827706"/>
          </a:xfrm>
          <a:prstGeom prst="rect">
            <a:avLst/>
          </a:prstGeom>
        </p:spPr>
      </p:pic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09BC7-1F4E-4E6A-9830-5443951FCA7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10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950</Words>
  <Application>Microsoft Office PowerPoint</Application>
  <PresentationFormat>宽屏</PresentationFormat>
  <Paragraphs>322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楷体</vt:lpstr>
      <vt:lpstr>宋体</vt:lpstr>
      <vt:lpstr>Arial</vt:lpstr>
      <vt:lpstr>Calibri</vt:lpstr>
      <vt:lpstr>Calibri Light</vt:lpstr>
      <vt:lpstr>Cambria Math</vt:lpstr>
      <vt:lpstr>Times New Roman</vt:lpstr>
      <vt:lpstr>Office 主题</vt:lpstr>
      <vt:lpstr>PowerPoint 演示文稿</vt:lpstr>
      <vt:lpstr>部分pad增益均匀性测量</vt:lpstr>
      <vt:lpstr>X Ray串扰测试?</vt:lpstr>
      <vt:lpstr>X Ray串扰测试?</vt:lpstr>
      <vt:lpstr>PowerPoint 演示文稿</vt:lpstr>
      <vt:lpstr>30cmX30cm_GEM增益均匀性测试</vt:lpstr>
      <vt:lpstr>均匀性测试结果</vt:lpstr>
      <vt:lpstr>效率测试</vt:lpstr>
      <vt:lpstr>串扰分析？</vt:lpstr>
      <vt:lpstr>幅度谱初步扫描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11</cp:revision>
  <dcterms:created xsi:type="dcterms:W3CDTF">2017-07-17T14:56:39Z</dcterms:created>
  <dcterms:modified xsi:type="dcterms:W3CDTF">2017-07-18T13:14:52Z</dcterms:modified>
</cp:coreProperties>
</file>