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74772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594519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866" y="35355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91440" indent="-91440">
              <a:buClr>
                <a:schemeClr val="tx1"/>
              </a:buClr>
              <a:buFont typeface="Wingdings" panose="05000000000000000000" pitchFamily="2" charset="2"/>
              <a:buChar char="Ø"/>
              <a:defRPr sz="2800"/>
            </a:lvl1pPr>
            <a:lvl2pPr>
              <a:buClr>
                <a:schemeClr val="tx1"/>
              </a:buClr>
              <a:defRPr sz="24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395"/>
            <a:ext cx="7543801" cy="46936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164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CEPC HCAL</a:t>
            </a:r>
            <a:br>
              <a:rPr lang="en-US" altLang="zh-CN" dirty="0" smtClean="0"/>
            </a:br>
            <a:r>
              <a:rPr lang="en-US" altLang="zh-CN" dirty="0"/>
              <a:t>Readout Electronics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58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Background</a:t>
            </a:r>
          </a:p>
          <a:p>
            <a:pPr lvl="1"/>
            <a:r>
              <a:rPr lang="en-US" altLang="zh-CN" dirty="0" smtClean="0"/>
              <a:t>CEPC Calorimeters</a:t>
            </a:r>
          </a:p>
          <a:p>
            <a:pPr lvl="1"/>
            <a:r>
              <a:rPr lang="en-US" altLang="zh-CN" dirty="0" smtClean="0"/>
              <a:t>Requirement of Readout Electronics</a:t>
            </a:r>
          </a:p>
          <a:p>
            <a:pPr lvl="1"/>
            <a:r>
              <a:rPr lang="en-US" altLang="zh-CN" dirty="0" smtClean="0"/>
              <a:t>Frame of the Readout Electronics</a:t>
            </a:r>
          </a:p>
          <a:p>
            <a:r>
              <a:rPr lang="en-US" altLang="zh-CN" dirty="0" smtClean="0"/>
              <a:t>Design of the Test-Board</a:t>
            </a:r>
          </a:p>
          <a:p>
            <a:pPr lvl="1"/>
            <a:r>
              <a:rPr lang="en-US" altLang="zh-CN" dirty="0" smtClean="0"/>
              <a:t>Introduction of Readout ASIC</a:t>
            </a:r>
          </a:p>
          <a:p>
            <a:pPr lvl="1"/>
            <a:r>
              <a:rPr lang="en-US" altLang="zh-CN" dirty="0" smtClean="0"/>
              <a:t>Design of the Stage1 Test-Board</a:t>
            </a:r>
          </a:p>
          <a:p>
            <a:pPr lvl="1"/>
            <a:r>
              <a:rPr lang="en-US" altLang="zh-CN" dirty="0" smtClean="0"/>
              <a:t>Progress</a:t>
            </a:r>
          </a:p>
          <a:p>
            <a:pPr lvl="1"/>
            <a:r>
              <a:rPr lang="en-US" altLang="zh-CN" dirty="0" smtClean="0"/>
              <a:t>Problem</a:t>
            </a:r>
          </a:p>
          <a:p>
            <a:r>
              <a:rPr lang="en-US" altLang="zh-CN" dirty="0" smtClean="0"/>
              <a:t>Future Work</a:t>
            </a:r>
          </a:p>
          <a:p>
            <a:pPr lvl="1"/>
            <a:r>
              <a:rPr lang="en-US" altLang="zh-CN" dirty="0" smtClean="0"/>
              <a:t>Design a Read-out Array</a:t>
            </a:r>
          </a:p>
          <a:p>
            <a:pPr lvl="1"/>
            <a:r>
              <a:rPr lang="en-US" altLang="zh-CN" dirty="0" smtClean="0"/>
              <a:t>Prototype 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48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Background</a:t>
            </a:r>
          </a:p>
          <a:p>
            <a:pPr lvl="1"/>
            <a:r>
              <a:rPr lang="en-US" altLang="zh-CN" dirty="0" smtClean="0"/>
              <a:t>CEPC Calorimeters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Requirement of Readout Electronics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Frame of the Readout Electronics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Design of the Test-Board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Introduction of Readout ASIC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Design of the Stage1 Test-Board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Progress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Problem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Future Work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Design a Read-out Array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Prototype Machine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55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CEPC Calorimeters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Key Calorimeters</a:t>
            </a:r>
          </a:p>
          <a:p>
            <a:pPr lvl="1"/>
            <a:r>
              <a:rPr lang="en-US" altLang="zh-CN" dirty="0" smtClean="0"/>
              <a:t>Electromagnetic </a:t>
            </a:r>
            <a:r>
              <a:rPr lang="en-US" altLang="zh-CN" dirty="0"/>
              <a:t>calorimeter (ECAL)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Hadron </a:t>
            </a:r>
            <a:r>
              <a:rPr lang="en-US" altLang="zh-CN" dirty="0"/>
              <a:t>calorimeter (HCAL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Designed </a:t>
            </a:r>
            <a:r>
              <a:rPr lang="en-US" altLang="zh-CN" dirty="0"/>
              <a:t>for precise energy measurements of electrons, photons, </a:t>
            </a:r>
            <a:r>
              <a:rPr lang="en-US" altLang="zh-CN" dirty="0" err="1"/>
              <a:t>taus</a:t>
            </a:r>
            <a:r>
              <a:rPr lang="en-US" altLang="zh-CN" dirty="0"/>
              <a:t> and hadronic jets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Basic </a:t>
            </a:r>
            <a:r>
              <a:rPr lang="en-US" altLang="zh-CN" dirty="0"/>
              <a:t>resolution </a:t>
            </a:r>
            <a:r>
              <a:rPr lang="en-US" altLang="zh-CN" dirty="0" smtClean="0"/>
              <a:t>requirements</a:t>
            </a:r>
          </a:p>
          <a:p>
            <a:pPr lvl="1"/>
            <a:r>
              <a:rPr lang="en-US" altLang="zh-CN" dirty="0" smtClean="0"/>
              <a:t>ECAL: </a:t>
            </a:r>
            <a:r>
              <a:rPr lang="en-US" altLang="zh-CN" dirty="0"/>
              <a:t>16%/√(</a:t>
            </a:r>
            <a:r>
              <a:rPr lang="zh-CN" altLang="en-US" dirty="0"/>
              <a:t>𝐸</a:t>
            </a:r>
            <a:r>
              <a:rPr lang="en-US" altLang="zh-CN" dirty="0"/>
              <a:t>(</a:t>
            </a:r>
            <a:r>
              <a:rPr lang="zh-CN" altLang="en-US" dirty="0"/>
              <a:t>𝐺𝑒𝑉</a:t>
            </a:r>
            <a:r>
              <a:rPr lang="en-US" altLang="zh-CN" dirty="0"/>
              <a:t>))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HCAL: 50</a:t>
            </a:r>
            <a:r>
              <a:rPr lang="en-US" altLang="zh-CN" dirty="0"/>
              <a:t>%/√(</a:t>
            </a:r>
            <a:r>
              <a:rPr lang="zh-CN" altLang="en-US" dirty="0"/>
              <a:t>𝐸</a:t>
            </a:r>
            <a:r>
              <a:rPr lang="en-US" altLang="zh-CN" dirty="0"/>
              <a:t>(</a:t>
            </a:r>
            <a:r>
              <a:rPr lang="zh-CN" altLang="en-US" dirty="0"/>
              <a:t>𝐺𝑒𝑉</a:t>
            </a:r>
            <a:r>
              <a:rPr lang="en-US" altLang="zh-CN" dirty="0"/>
              <a:t>)).</a:t>
            </a:r>
          </a:p>
          <a:p>
            <a:r>
              <a:rPr lang="en-US" altLang="zh-CN" dirty="0"/>
              <a:t>To achieve these, a Particle Algorithm oriented calorimetry system is being considered as the baseline design.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55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CEPC Calorimeters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175395"/>
            <a:ext cx="3967981" cy="4693699"/>
          </a:xfrm>
        </p:spPr>
        <p:txBody>
          <a:bodyPr>
            <a:normAutofit/>
          </a:bodyPr>
          <a:lstStyle/>
          <a:p>
            <a:r>
              <a:rPr lang="en-US" altLang="zh-CN" dirty="0"/>
              <a:t>Particle Flow Algorithm (PFA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Charged particles </a:t>
            </a:r>
            <a:r>
              <a:rPr lang="en-US" altLang="zh-CN" dirty="0" smtClean="0"/>
              <a:t>–&gt;tracker</a:t>
            </a:r>
            <a:endParaRPr lang="en-US" altLang="zh-CN" dirty="0"/>
          </a:p>
          <a:p>
            <a:pPr lvl="1"/>
            <a:r>
              <a:rPr lang="en-US" altLang="zh-CN" dirty="0"/>
              <a:t>Photons – </a:t>
            </a:r>
            <a:r>
              <a:rPr lang="en-US" altLang="zh-CN" dirty="0" smtClean="0"/>
              <a:t>&gt;electromagnetic </a:t>
            </a:r>
            <a:r>
              <a:rPr lang="en-US" altLang="zh-CN" dirty="0"/>
              <a:t>calorimeter </a:t>
            </a:r>
          </a:p>
          <a:p>
            <a:pPr lvl="1"/>
            <a:r>
              <a:rPr lang="en-US" altLang="zh-CN" dirty="0"/>
              <a:t>Neutral hadrons </a:t>
            </a:r>
            <a:r>
              <a:rPr lang="en-US" altLang="zh-CN" dirty="0" smtClean="0"/>
              <a:t>–&gt; </a:t>
            </a:r>
            <a:r>
              <a:rPr lang="en-US" altLang="zh-CN" dirty="0"/>
              <a:t>hadronic </a:t>
            </a:r>
            <a:r>
              <a:rPr lang="en-US" altLang="zh-CN" dirty="0" smtClean="0"/>
              <a:t>calorimeter</a:t>
            </a:r>
          </a:p>
          <a:p>
            <a:pPr lvl="1"/>
            <a:r>
              <a:rPr lang="en-US" altLang="zh-CN" dirty="0" smtClean="0"/>
              <a:t>Approximately </a:t>
            </a:r>
            <a:r>
              <a:rPr lang="en-US" altLang="zh-CN" dirty="0"/>
              <a:t>72% of the jet energy is </a:t>
            </a:r>
            <a:r>
              <a:rPr lang="en-US" altLang="zh-CN" dirty="0" smtClean="0"/>
              <a:t>measured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829"/>
          <a:stretch/>
        </p:blipFill>
        <p:spPr>
          <a:xfrm>
            <a:off x="4790941" y="1100831"/>
            <a:ext cx="4340180" cy="216000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22959" y="4755251"/>
            <a:ext cx="7543801" cy="11884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Both ECAL and HCAL are high granularity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4297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1D23419A-B4E6-44C1-9EED-D52E03EEE481}" vid="{C4535885-2362-41A4-B44D-113D13BCBE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汇报母版</Template>
  <TotalTime>37</TotalTime>
  <Words>182</Words>
  <Application>Microsoft Office PowerPoint</Application>
  <PresentationFormat>全屏显示(4:3)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Calibri</vt:lpstr>
      <vt:lpstr>Calibri Light</vt:lpstr>
      <vt:lpstr>Wingdings</vt:lpstr>
      <vt:lpstr>回顾</vt:lpstr>
      <vt:lpstr>CEPC HCAL Readout Electronics</vt:lpstr>
      <vt:lpstr>Content</vt:lpstr>
      <vt:lpstr>Content</vt:lpstr>
      <vt:lpstr>CEPC Calorimeters</vt:lpstr>
      <vt:lpstr>CEPC Calorimeters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王宇</dc:creator>
  <cp:lastModifiedBy>王宇</cp:lastModifiedBy>
  <cp:revision>6</cp:revision>
  <dcterms:created xsi:type="dcterms:W3CDTF">2017-04-13T06:29:53Z</dcterms:created>
  <dcterms:modified xsi:type="dcterms:W3CDTF">2017-04-14T01:44:13Z</dcterms:modified>
</cp:coreProperties>
</file>