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2"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E853"/>
    <a:srgbClr val="D31A79"/>
    <a:srgbClr val="262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26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0"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31742" y="758311"/>
            <a:ext cx="7726236" cy="2747728"/>
          </a:xfrm>
        </p:spPr>
        <p:txBody>
          <a:bodyPr anchor="b">
            <a:normAutofit/>
          </a:bodyPr>
          <a:lstStyle>
            <a:lvl1pPr algn="ctr">
              <a:lnSpc>
                <a:spcPct val="85000"/>
              </a:lnSpc>
              <a:defRPr sz="8000" spc="-50" baseline="0">
                <a:solidFill>
                  <a:schemeClr val="tx1">
                    <a:lumMod val="85000"/>
                    <a:lumOff val="15000"/>
                  </a:schemeClr>
                </a:solidFill>
                <a:latin typeface="Romantic" panose="00000400000000000000" pitchFamily="2" charset="2"/>
                <a:cs typeface="Times New Roman" panose="02020603050405020304" pitchFamily="18" charset="0"/>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2960" y="3594519"/>
            <a:ext cx="7543800" cy="1143000"/>
          </a:xfrm>
        </p:spPr>
        <p:txBody>
          <a:bodyPr lIns="91440" rIns="91440">
            <a:normAutofit/>
          </a:bodyPr>
          <a:lstStyle>
            <a:lvl1pPr marL="0" indent="0" algn="r">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lvl="0"/>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BDF68E2-58F2-4D09-BE8B-E3BD06533059}" type="datetimeFigureOut">
              <a:rPr lang="en-US" smtClean="0"/>
              <a:pPr/>
              <a:t>7/4/2017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a:t>
            </a:fld>
            <a:endParaRPr lang="en-US" dirty="0"/>
          </a:p>
        </p:txBody>
      </p:sp>
      <p:cxnSp>
        <p:nvCxnSpPr>
          <p:cNvPr id="9" name="Straight Connector 8"/>
          <p:cNvCxnSpPr/>
          <p:nvPr/>
        </p:nvCxnSpPr>
        <p:spPr>
          <a:xfrm>
            <a:off x="896866" y="353553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27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190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003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14227"/>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91440" indent="-91440">
              <a:buClr>
                <a:schemeClr val="tx1"/>
              </a:buClr>
              <a:buFont typeface="Wingdings" panose="05000000000000000000" pitchFamily="2" charset="2"/>
              <a:buChar char="Ø"/>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1561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647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481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48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7/4/2017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57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7/4/2017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508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02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1432" y="6800789"/>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81422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175395"/>
            <a:ext cx="7543801" cy="4693699"/>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1"/>
                </a:solidFill>
              </a:defRPr>
            </a:lvl1pPr>
          </a:lstStyle>
          <a:p>
            <a:fld id="{98624D31-43A5-475A-80CF-332C9F6DCF35}" type="datetimeFigureOut">
              <a:rPr lang="en-US" smtClean="0"/>
              <a:pPr/>
              <a:t>7/4/2017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22959" y="111640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405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dirty="0" smtClean="0"/>
              <a:t>SDHCAL</a:t>
            </a:r>
            <a:r>
              <a:rPr lang="zh-CN" altLang="en-US" sz="7200" dirty="0" smtClean="0"/>
              <a:t>工作汇报</a:t>
            </a:r>
            <a:endParaRPr lang="zh-CN" altLang="en-US" sz="7200" dirty="0"/>
          </a:p>
        </p:txBody>
      </p:sp>
      <p:sp>
        <p:nvSpPr>
          <p:cNvPr id="3" name="副标题 2"/>
          <p:cNvSpPr>
            <a:spLocks noGrp="1"/>
          </p:cNvSpPr>
          <p:nvPr>
            <p:ph type="subTitle" idx="1"/>
          </p:nvPr>
        </p:nvSpPr>
        <p:spPr/>
        <p:txBody>
          <a:bodyPr/>
          <a:lstStyle/>
          <a:p>
            <a:r>
              <a:rPr lang="zh-CN" altLang="en-US" dirty="0"/>
              <a:t>洪道</a:t>
            </a:r>
            <a:r>
              <a:rPr lang="zh-CN" altLang="en-US" dirty="0" smtClean="0"/>
              <a:t>金、王宇</a:t>
            </a:r>
            <a:endParaRPr lang="en-US" altLang="zh-CN" dirty="0" smtClean="0"/>
          </a:p>
          <a:p>
            <a:r>
              <a:rPr lang="en-US" altLang="zh-CN" dirty="0" smtClean="0"/>
              <a:t>2017/07/05</a:t>
            </a:r>
            <a:endParaRPr lang="zh-CN" altLang="en-US" dirty="0"/>
          </a:p>
        </p:txBody>
      </p:sp>
    </p:spTree>
    <p:extLst>
      <p:ext uri="{BB962C8B-B14F-4D97-AF65-F5344CB8AC3E}">
        <p14:creationId xmlns:p14="http://schemas.microsoft.com/office/powerpoint/2010/main" val="697585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均匀性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使用</a:t>
                </a:r>
                <a:r>
                  <a:rPr lang="en-US" altLang="zh-CN" dirty="0" smtClean="0"/>
                  <a:t>5mm</a:t>
                </a:r>
                <a:r>
                  <a:rPr lang="zh-CN" altLang="en-US" dirty="0" smtClean="0"/>
                  <a:t>准直孔，间隔一个</a:t>
                </a:r>
                <a:r>
                  <a:rPr lang="en-US" altLang="zh-CN" dirty="0" smtClean="0"/>
                  <a:t>Pad</a:t>
                </a:r>
                <a:r>
                  <a:rPr lang="zh-CN" altLang="en-US" dirty="0" smtClean="0"/>
                  <a:t>测量</a:t>
                </a:r>
                <a:endParaRPr lang="en-US" altLang="zh-CN" dirty="0" smtClean="0"/>
              </a:p>
              <a:p>
                <a:pPr lvl="1"/>
                <a:r>
                  <a:rPr lang="zh-CN" altLang="en-US" dirty="0" smtClean="0"/>
                  <a:t>中间的</a:t>
                </a:r>
                <a:r>
                  <a:rPr lang="en-US" altLang="zh-CN" dirty="0" smtClean="0"/>
                  <a:t>Pad</a:t>
                </a:r>
                <a:r>
                  <a:rPr lang="zh-CN" altLang="en-US" dirty="0" smtClean="0"/>
                  <a:t>增益小于周围的</a:t>
                </a:r>
                <a:r>
                  <a:rPr lang="en-US" altLang="zh-CN" dirty="0" smtClean="0"/>
                  <a:t>Pad</a:t>
                </a:r>
                <a:endParaRPr lang="en-US" altLang="zh-CN" dirty="0"/>
              </a:p>
              <a:p>
                <a:pPr lvl="1"/>
                <a:r>
                  <a:rPr lang="zh-CN" altLang="en-US" dirty="0" smtClean="0"/>
                  <a:t>统计：</a:t>
                </a:r>
                <a:endParaRPr lang="en-US" altLang="zh-CN" dirty="0" smtClean="0"/>
              </a:p>
              <a:p>
                <a:pPr lvl="2"/>
                <a:r>
                  <a:rPr lang="zh-CN" altLang="en-US" dirty="0" smtClean="0"/>
                  <a:t>平均</a:t>
                </a:r>
                <a:r>
                  <a:rPr lang="en-US" altLang="zh-CN" dirty="0" smtClean="0"/>
                  <a:t>:0.7276V </a:t>
                </a:r>
                <a:r>
                  <a:rPr lang="en-US" altLang="zh-CN" dirty="0" smtClean="0">
                    <a:sym typeface="Wingdings" panose="05000000000000000000" pitchFamily="2" charset="2"/>
                  </a:rPr>
                  <a:t> </a:t>
                </a:r>
                <a:r>
                  <a:rPr lang="en-US" altLang="zh-CN" dirty="0" smtClean="0"/>
                  <a:t>328.89fC</a:t>
                </a:r>
                <a:endParaRPr lang="en-US" altLang="zh-CN" dirty="0"/>
              </a:p>
              <a:p>
                <a:pPr lvl="2"/>
                <a:r>
                  <a:rPr lang="zh-CN" altLang="en-US" dirty="0" smtClean="0"/>
                  <a:t>标准差</a:t>
                </a:r>
                <a:r>
                  <a:rPr lang="en-US" altLang="zh-CN" dirty="0" smtClean="0"/>
                  <a:t>:0.1483V</a:t>
                </a:r>
              </a:p>
              <a:p>
                <a:pPr lvl="2"/>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标准差</m:t>
                        </m:r>
                      </m:num>
                      <m:den>
                        <m:r>
                          <a:rPr lang="zh-CN" altLang="en-US" i="1">
                            <a:latin typeface="Cambria Math" panose="02040503050406030204" pitchFamily="18" charset="0"/>
                          </a:rPr>
                          <m:t>均值</m:t>
                        </m:r>
                      </m:den>
                    </m:f>
                    <m:r>
                      <a:rPr lang="en-US" altLang="zh-CN" i="1">
                        <a:latin typeface="Cambria Math" panose="02040503050406030204" pitchFamily="18" charset="0"/>
                      </a:rPr>
                      <m:t>=</m:t>
                    </m:r>
                  </m:oMath>
                </a14:m>
                <a:r>
                  <a:rPr lang="zh-CN" altLang="en-US" dirty="0" smtClean="0"/>
                  <a:t> </a:t>
                </a:r>
                <a:r>
                  <a:rPr lang="en-US" altLang="zh-CN" dirty="0" smtClean="0"/>
                  <a:t>19.02%</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989" t="-3377"/>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t="6523" r="6814" b="6493"/>
          <a:stretch/>
        </p:blipFill>
        <p:spPr>
          <a:xfrm>
            <a:off x="-21874" y="4465880"/>
            <a:ext cx="3085354" cy="216000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t="6190" r="7143"/>
          <a:stretch/>
        </p:blipFill>
        <p:spPr>
          <a:xfrm>
            <a:off x="2639578" y="4465880"/>
            <a:ext cx="3088324" cy="2340000"/>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6025" t="6560" r="6332"/>
          <a:stretch/>
        </p:blipFill>
        <p:spPr>
          <a:xfrm>
            <a:off x="5724932" y="4114800"/>
            <a:ext cx="3365500" cy="2691080"/>
          </a:xfrm>
          <a:prstGeom prst="rect">
            <a:avLst/>
          </a:prstGeom>
        </p:spPr>
      </p:pic>
    </p:spTree>
    <p:extLst>
      <p:ext uri="{BB962C8B-B14F-4D97-AF65-F5344CB8AC3E}">
        <p14:creationId xmlns:p14="http://schemas.microsoft.com/office/powerpoint/2010/main" val="33647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探测</a:t>
            </a:r>
            <a:r>
              <a:rPr lang="zh-CN" altLang="en-US" dirty="0" smtClean="0"/>
              <a:t>效率：方案</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设定一个阈值，将</a:t>
            </a:r>
            <a:r>
              <a:rPr lang="en-US" altLang="zh-CN" dirty="0" smtClean="0"/>
              <a:t>Microroc</a:t>
            </a:r>
            <a:r>
              <a:rPr lang="zh-CN" altLang="en-US" dirty="0" smtClean="0"/>
              <a:t>的比较器输入到</a:t>
            </a:r>
            <a:r>
              <a:rPr lang="en-US" altLang="zh-CN" dirty="0" smtClean="0"/>
              <a:t>FPGA</a:t>
            </a:r>
            <a:r>
              <a:rPr lang="zh-CN" altLang="en-US" dirty="0" smtClean="0"/>
              <a:t>计数，同时将触发信号输入到</a:t>
            </a:r>
            <a:r>
              <a:rPr lang="en-US" altLang="zh-CN" dirty="0" smtClean="0"/>
              <a:t>FPGA</a:t>
            </a:r>
            <a:r>
              <a:rPr lang="zh-CN" altLang="en-US" dirty="0" smtClean="0"/>
              <a:t>计数</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通过</a:t>
            </a:r>
            <a:r>
              <a:rPr lang="en-US" altLang="zh-CN" dirty="0" smtClean="0"/>
              <a:t>FPGA</a:t>
            </a:r>
            <a:r>
              <a:rPr lang="zh-CN" altLang="en-US" dirty="0" smtClean="0"/>
              <a:t>内部的延迟</a:t>
            </a:r>
            <a:r>
              <a:rPr lang="en-US" altLang="zh-CN" dirty="0" smtClean="0"/>
              <a:t>(0~400ns)</a:t>
            </a:r>
            <a:r>
              <a:rPr lang="zh-CN" altLang="en-US" dirty="0" smtClean="0"/>
              <a:t>，即使触发比输入到</a:t>
            </a:r>
            <a:r>
              <a:rPr lang="en-US" altLang="zh-CN" dirty="0" smtClean="0"/>
              <a:t>Microroc</a:t>
            </a:r>
            <a:r>
              <a:rPr lang="zh-CN" altLang="en-US" dirty="0" smtClean="0"/>
              <a:t>的信号来得晚，也可以正确计数</a:t>
            </a:r>
            <a:endParaRPr lang="zh-CN" altLang="en-US" dirty="0"/>
          </a:p>
        </p:txBody>
      </p:sp>
      <p:pic>
        <p:nvPicPr>
          <p:cNvPr id="6" name="图片 5"/>
          <p:cNvPicPr>
            <a:picLocks noChangeAspect="1"/>
          </p:cNvPicPr>
          <p:nvPr/>
        </p:nvPicPr>
        <p:blipFill>
          <a:blip r:embed="rId2"/>
          <a:stretch>
            <a:fillRect/>
          </a:stretch>
        </p:blipFill>
        <p:spPr>
          <a:xfrm>
            <a:off x="2539660" y="2297273"/>
            <a:ext cx="4991957" cy="1954359"/>
          </a:xfrm>
          <a:prstGeom prst="rect">
            <a:avLst/>
          </a:prstGeom>
        </p:spPr>
      </p:pic>
    </p:spTree>
    <p:extLst>
      <p:ext uri="{BB962C8B-B14F-4D97-AF65-F5344CB8AC3E}">
        <p14:creationId xmlns:p14="http://schemas.microsoft.com/office/powerpoint/2010/main" val="1599698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探测效率</a:t>
            </a:r>
            <a:r>
              <a:rPr lang="en-US" altLang="zh-CN" dirty="0" smtClean="0"/>
              <a:t>:</a:t>
            </a:r>
            <a:r>
              <a:rPr lang="zh-CN" altLang="en-US" dirty="0" smtClean="0"/>
              <a:t>方案</a:t>
            </a:r>
            <a:r>
              <a:rPr lang="en-US" altLang="zh-CN" dirty="0" smtClean="0"/>
              <a:t>1</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闪烁体测试</a:t>
            </a:r>
            <a:endParaRPr lang="en-US" altLang="zh-CN" dirty="0" smtClean="0"/>
          </a:p>
          <a:p>
            <a:pPr lvl="1"/>
            <a:r>
              <a:rPr lang="zh-CN" altLang="en-US" dirty="0" smtClean="0"/>
              <a:t>闪烁体和探测器按如图方式摆放</a:t>
            </a:r>
            <a:endParaRPr lang="en-US" altLang="zh-CN" dirty="0" smtClean="0"/>
          </a:p>
          <a:p>
            <a:pPr lvl="1"/>
            <a:r>
              <a:rPr lang="zh-CN" altLang="en-US" dirty="0" smtClean="0"/>
              <a:t>闪烁体接到两个比较器，然后输出通过逻辑插件转换成</a:t>
            </a:r>
            <a:r>
              <a:rPr lang="en-US" altLang="zh-CN" dirty="0"/>
              <a:t>TTL</a:t>
            </a:r>
            <a:r>
              <a:rPr lang="zh-CN" altLang="en-US" dirty="0" smtClean="0"/>
              <a:t>电平送给</a:t>
            </a:r>
            <a:r>
              <a:rPr lang="en-US" altLang="zh-CN" dirty="0" smtClean="0"/>
              <a:t>FPGA</a:t>
            </a:r>
            <a:r>
              <a:rPr lang="zh-CN" altLang="en-US" dirty="0" smtClean="0"/>
              <a:t>作为触发</a:t>
            </a:r>
            <a:endParaRPr lang="zh-CN" altLang="en-US" dirty="0"/>
          </a:p>
        </p:txBody>
      </p:sp>
      <p:grpSp>
        <p:nvGrpSpPr>
          <p:cNvPr id="8" name="组合 7"/>
          <p:cNvGrpSpPr/>
          <p:nvPr/>
        </p:nvGrpSpPr>
        <p:grpSpPr>
          <a:xfrm>
            <a:off x="3866604" y="499956"/>
            <a:ext cx="5277396" cy="1946231"/>
            <a:chOff x="3457853" y="324385"/>
            <a:chExt cx="5277396" cy="1946231"/>
          </a:xfrm>
        </p:grpSpPr>
        <p:pic>
          <p:nvPicPr>
            <p:cNvPr id="4" name="图片 3"/>
            <p:cNvPicPr>
              <a:picLocks noChangeAspect="1"/>
            </p:cNvPicPr>
            <p:nvPr/>
          </p:nvPicPr>
          <p:blipFill>
            <a:blip r:embed="rId2"/>
            <a:stretch>
              <a:fillRect/>
            </a:stretch>
          </p:blipFill>
          <p:spPr>
            <a:xfrm>
              <a:off x="3457853" y="566670"/>
              <a:ext cx="3574012" cy="1446368"/>
            </a:xfrm>
            <a:prstGeom prst="rect">
              <a:avLst/>
            </a:prstGeom>
          </p:spPr>
        </p:pic>
        <p:pic>
          <p:nvPicPr>
            <p:cNvPr id="5" name="图片 4"/>
            <p:cNvPicPr>
              <a:picLocks noChangeAspect="1"/>
            </p:cNvPicPr>
            <p:nvPr/>
          </p:nvPicPr>
          <p:blipFill>
            <a:blip r:embed="rId3"/>
            <a:stretch>
              <a:fillRect/>
            </a:stretch>
          </p:blipFill>
          <p:spPr>
            <a:xfrm>
              <a:off x="7031865" y="731875"/>
              <a:ext cx="1703384" cy="1538741"/>
            </a:xfrm>
            <a:prstGeom prst="rect">
              <a:avLst/>
            </a:prstGeom>
          </p:spPr>
        </p:pic>
        <p:sp>
          <p:nvSpPr>
            <p:cNvPr id="6" name="文本框 5"/>
            <p:cNvSpPr txBox="1"/>
            <p:nvPr/>
          </p:nvSpPr>
          <p:spPr>
            <a:xfrm>
              <a:off x="4806277" y="324385"/>
              <a:ext cx="877163" cy="369332"/>
            </a:xfrm>
            <a:prstGeom prst="rect">
              <a:avLst/>
            </a:prstGeom>
            <a:noFill/>
          </p:spPr>
          <p:txBody>
            <a:bodyPr wrap="none" rtlCol="0">
              <a:spAutoFit/>
            </a:bodyPr>
            <a:lstStyle/>
            <a:p>
              <a:r>
                <a:rPr lang="zh-CN" altLang="en-US" dirty="0" smtClean="0"/>
                <a:t>侧视图</a:t>
              </a:r>
              <a:endParaRPr lang="zh-CN" altLang="en-US" dirty="0"/>
            </a:p>
          </p:txBody>
        </p:sp>
        <p:sp>
          <p:nvSpPr>
            <p:cNvPr id="7" name="文本框 6"/>
            <p:cNvSpPr txBox="1"/>
            <p:nvPr/>
          </p:nvSpPr>
          <p:spPr>
            <a:xfrm>
              <a:off x="7235260" y="324385"/>
              <a:ext cx="877163" cy="369332"/>
            </a:xfrm>
            <a:prstGeom prst="rect">
              <a:avLst/>
            </a:prstGeom>
            <a:noFill/>
          </p:spPr>
          <p:txBody>
            <a:bodyPr wrap="none" rtlCol="0">
              <a:spAutoFit/>
            </a:bodyPr>
            <a:lstStyle/>
            <a:p>
              <a:r>
                <a:rPr lang="zh-CN" altLang="en-US" dirty="0" smtClean="0"/>
                <a:t>俯视图</a:t>
              </a:r>
              <a:endParaRPr lang="zh-CN" altLang="en-US" dirty="0"/>
            </a:p>
          </p:txBody>
        </p:sp>
      </p:grpSp>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t="17138"/>
          <a:stretch/>
        </p:blipFill>
        <p:spPr>
          <a:xfrm>
            <a:off x="3094828" y="3618000"/>
            <a:ext cx="5718589" cy="3240000"/>
          </a:xfrm>
          <a:prstGeom prst="rect">
            <a:avLst/>
          </a:prstGeom>
        </p:spPr>
      </p:pic>
      <p:sp>
        <p:nvSpPr>
          <p:cNvPr id="10" name="文本框 9"/>
          <p:cNvSpPr txBox="1"/>
          <p:nvPr/>
        </p:nvSpPr>
        <p:spPr>
          <a:xfrm>
            <a:off x="2914650" y="4455643"/>
            <a:ext cx="1800493" cy="369332"/>
          </a:xfrm>
          <a:prstGeom prst="rect">
            <a:avLst/>
          </a:prstGeom>
          <a:noFill/>
        </p:spPr>
        <p:txBody>
          <a:bodyPr wrap="none" rtlCol="0">
            <a:spAutoFit/>
          </a:bodyPr>
          <a:lstStyle/>
          <a:p>
            <a:r>
              <a:rPr lang="zh-CN" altLang="en-US" dirty="0" smtClean="0">
                <a:solidFill>
                  <a:srgbClr val="2624E3"/>
                </a:solidFill>
              </a:rPr>
              <a:t>闪烁体过阈信号</a:t>
            </a:r>
            <a:endParaRPr lang="zh-CN" altLang="en-US" dirty="0">
              <a:solidFill>
                <a:srgbClr val="2624E3"/>
              </a:solidFill>
            </a:endParaRPr>
          </a:p>
        </p:txBody>
      </p:sp>
      <p:cxnSp>
        <p:nvCxnSpPr>
          <p:cNvPr id="12" name="直接箭头连接符 11"/>
          <p:cNvCxnSpPr/>
          <p:nvPr/>
        </p:nvCxnSpPr>
        <p:spPr>
          <a:xfrm>
            <a:off x="4391025" y="5405402"/>
            <a:ext cx="324118" cy="17264"/>
          </a:xfrm>
          <a:prstGeom prst="straightConnector1">
            <a:avLst/>
          </a:prstGeom>
          <a:ln>
            <a:solidFill>
              <a:srgbClr val="D31A79"/>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81153" y="5238000"/>
            <a:ext cx="1800493" cy="369332"/>
          </a:xfrm>
          <a:prstGeom prst="rect">
            <a:avLst/>
          </a:prstGeom>
          <a:noFill/>
        </p:spPr>
        <p:txBody>
          <a:bodyPr wrap="none" rtlCol="0">
            <a:spAutoFit/>
          </a:bodyPr>
          <a:lstStyle/>
          <a:p>
            <a:r>
              <a:rPr lang="zh-CN" altLang="en-US" dirty="0" smtClean="0">
                <a:solidFill>
                  <a:srgbClr val="D31A79"/>
                </a:solidFill>
              </a:rPr>
              <a:t>闪烁体过阈信号</a:t>
            </a:r>
            <a:endParaRPr lang="zh-CN" altLang="en-US" dirty="0">
              <a:solidFill>
                <a:srgbClr val="D31A79"/>
              </a:solidFill>
            </a:endParaRPr>
          </a:p>
        </p:txBody>
      </p:sp>
      <p:sp>
        <p:nvSpPr>
          <p:cNvPr id="15" name="文本框 14"/>
          <p:cNvSpPr txBox="1"/>
          <p:nvPr/>
        </p:nvSpPr>
        <p:spPr>
          <a:xfrm>
            <a:off x="6315194" y="4086311"/>
            <a:ext cx="1433341" cy="369332"/>
          </a:xfrm>
          <a:prstGeom prst="rect">
            <a:avLst/>
          </a:prstGeom>
          <a:noFill/>
        </p:spPr>
        <p:txBody>
          <a:bodyPr wrap="none" rtlCol="0">
            <a:spAutoFit/>
          </a:bodyPr>
          <a:lstStyle/>
          <a:p>
            <a:r>
              <a:rPr lang="en-US" altLang="zh-CN" dirty="0" smtClean="0">
                <a:solidFill>
                  <a:srgbClr val="00B050"/>
                </a:solidFill>
              </a:rPr>
              <a:t>TTL</a:t>
            </a:r>
            <a:r>
              <a:rPr lang="zh-CN" altLang="en-US" dirty="0" smtClean="0">
                <a:solidFill>
                  <a:srgbClr val="00B050"/>
                </a:solidFill>
              </a:rPr>
              <a:t>触发信号</a:t>
            </a:r>
            <a:endParaRPr lang="zh-CN" altLang="en-US" dirty="0">
              <a:solidFill>
                <a:srgbClr val="00B050"/>
              </a:solidFill>
            </a:endParaRPr>
          </a:p>
        </p:txBody>
      </p:sp>
      <p:cxnSp>
        <p:nvCxnSpPr>
          <p:cNvPr id="17" name="直接箭头连接符 16"/>
          <p:cNvCxnSpPr/>
          <p:nvPr/>
        </p:nvCxnSpPr>
        <p:spPr>
          <a:xfrm flipH="1" flipV="1">
            <a:off x="5824281" y="4257675"/>
            <a:ext cx="462219" cy="19050"/>
          </a:xfrm>
          <a:prstGeom prst="straightConnector1">
            <a:avLst/>
          </a:prstGeom>
          <a:ln>
            <a:solidFill>
              <a:srgbClr val="56E85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715143" y="3910013"/>
            <a:ext cx="90460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825491" y="3910099"/>
            <a:ext cx="630301" cy="369332"/>
          </a:xfrm>
          <a:prstGeom prst="rect">
            <a:avLst/>
          </a:prstGeom>
          <a:noFill/>
        </p:spPr>
        <p:txBody>
          <a:bodyPr wrap="none" rtlCol="0">
            <a:spAutoFit/>
          </a:bodyPr>
          <a:lstStyle/>
          <a:p>
            <a:r>
              <a:rPr lang="en-US" altLang="zh-CN" dirty="0" smtClean="0"/>
              <a:t>30ns</a:t>
            </a:r>
            <a:endParaRPr lang="zh-CN" altLang="en-US" dirty="0"/>
          </a:p>
        </p:txBody>
      </p:sp>
    </p:spTree>
    <p:extLst>
      <p:ext uri="{BB962C8B-B14F-4D97-AF65-F5344CB8AC3E}">
        <p14:creationId xmlns:p14="http://schemas.microsoft.com/office/powerpoint/2010/main" val="284401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电子学：</a:t>
                </a:r>
                <a:endParaRPr lang="en-US" altLang="zh-CN" dirty="0" smtClean="0"/>
              </a:p>
              <a:p>
                <a:pPr lvl="1"/>
                <a:r>
                  <a:rPr lang="zh-CN" altLang="en-US" dirty="0" smtClean="0"/>
                  <a:t>即使触发信号比电荷输入信号晚</a:t>
                </a:r>
                <a:r>
                  <a:rPr lang="en-US" altLang="zh-CN" dirty="0" smtClean="0"/>
                  <a:t>300ns</a:t>
                </a:r>
                <a:r>
                  <a:rPr lang="zh-CN" altLang="en-US" dirty="0" smtClean="0"/>
                  <a:t>，也可以正确计数</a:t>
                </a:r>
                <a:endParaRPr lang="en-US" altLang="zh-CN" dirty="0" smtClean="0"/>
              </a:p>
              <a:p>
                <a:r>
                  <a:rPr lang="zh-CN" altLang="en-US" dirty="0" smtClean="0"/>
                  <a:t>探测器</a:t>
                </a:r>
                <a:endParaRPr lang="en-US" altLang="zh-CN" dirty="0" smtClean="0"/>
              </a:p>
              <a:p>
                <a:pPr lvl="1"/>
                <a:r>
                  <a:rPr lang="en-US" altLang="zh-CN" dirty="0" smtClean="0"/>
                  <a:t>Microroc</a:t>
                </a:r>
                <a:r>
                  <a:rPr lang="zh-CN" altLang="en-US" dirty="0" smtClean="0"/>
                  <a:t>设置</a:t>
                </a:r>
                <a:r>
                  <a:rPr lang="en-US" altLang="zh-CN" dirty="0" smtClean="0"/>
                  <a:t>5fC</a:t>
                </a:r>
                <a:r>
                  <a:rPr lang="zh-CN" altLang="en-US" dirty="0" smtClean="0"/>
                  <a:t>的阈，</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比较器</m:t>
                        </m:r>
                        <m:r>
                          <a:rPr lang="zh-CN" altLang="en-US" i="1" smtClean="0">
                            <a:latin typeface="Cambria Math" panose="02040503050406030204" pitchFamily="18" charset="0"/>
                          </a:rPr>
                          <m:t>输出</m:t>
                        </m:r>
                      </m:num>
                      <m:den>
                        <m:r>
                          <a:rPr lang="zh-CN" altLang="en-US" i="1">
                            <a:latin typeface="Cambria Math" panose="02040503050406030204" pitchFamily="18" charset="0"/>
                          </a:rPr>
                          <m:t>总的</m:t>
                        </m:r>
                        <m:r>
                          <a:rPr lang="zh-CN" altLang="en-US" i="1" smtClean="0">
                            <a:latin typeface="Cambria Math" panose="02040503050406030204" pitchFamily="18" charset="0"/>
                          </a:rPr>
                          <m:t>触发数</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60</m:t>
                    </m:r>
                    <m:r>
                      <a:rPr lang="en-US" altLang="zh-CN" i="1">
                        <a:latin typeface="Cambria Math" panose="02040503050406030204" pitchFamily="18" charset="0"/>
                        <a:ea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989" t="-33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815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探测效率：方案</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Microroc</a:t>
            </a:r>
            <a:r>
              <a:rPr lang="zh-CN" altLang="en-US" dirty="0" smtClean="0"/>
              <a:t>的采数功能，触发信号到来的时候开始采数</a:t>
            </a:r>
            <a:endParaRPr lang="en-US" altLang="zh-CN" dirty="0" smtClean="0"/>
          </a:p>
          <a:p>
            <a:pPr lvl="1"/>
            <a:r>
              <a:rPr lang="zh-CN" altLang="en-US" dirty="0" smtClean="0"/>
              <a:t>统计总计数和采回数据包个数，分析触发率，同时可以得到宇宙线击中位置</a:t>
            </a:r>
            <a:endParaRPr lang="zh-CN" altLang="en-US" dirty="0"/>
          </a:p>
        </p:txBody>
      </p:sp>
      <p:pic>
        <p:nvPicPr>
          <p:cNvPr id="4" name="图片 3"/>
          <p:cNvPicPr>
            <a:picLocks noChangeAspect="1"/>
          </p:cNvPicPr>
          <p:nvPr/>
        </p:nvPicPr>
        <p:blipFill>
          <a:blip r:embed="rId2"/>
          <a:stretch>
            <a:fillRect/>
          </a:stretch>
        </p:blipFill>
        <p:spPr>
          <a:xfrm>
            <a:off x="1371152" y="3187668"/>
            <a:ext cx="5820465" cy="2111585"/>
          </a:xfrm>
          <a:prstGeom prst="rect">
            <a:avLst/>
          </a:prstGeom>
        </p:spPr>
      </p:pic>
    </p:spTree>
    <p:extLst>
      <p:ext uri="{BB962C8B-B14F-4D97-AF65-F5344CB8AC3E}">
        <p14:creationId xmlns:p14="http://schemas.microsoft.com/office/powerpoint/2010/main" val="279010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探测效率：方案</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smtClean="0"/>
              <a:t>触发信号到开始采集信号之间延迟为</a:t>
            </a:r>
            <a:r>
              <a:rPr lang="en-US" altLang="zh-CN" dirty="0" smtClean="0"/>
              <a:t>22ns</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测量得到的探测效率</a:t>
            </a:r>
            <a:r>
              <a:rPr lang="en-US" altLang="zh-CN" dirty="0" smtClean="0"/>
              <a:t>50%~70%</a:t>
            </a:r>
            <a:endParaRPr lang="zh-CN" altLang="en-US" dirty="0"/>
          </a:p>
        </p:txBody>
      </p:sp>
      <p:grpSp>
        <p:nvGrpSpPr>
          <p:cNvPr id="18" name="组合 17"/>
          <p:cNvGrpSpPr/>
          <p:nvPr/>
        </p:nvGrpSpPr>
        <p:grpSpPr>
          <a:xfrm>
            <a:off x="2159169" y="1809911"/>
            <a:ext cx="5267791" cy="3424666"/>
            <a:chOff x="3098969" y="3337578"/>
            <a:chExt cx="5267791" cy="3424666"/>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32171"/>
            <a:stretch/>
          </p:blipFill>
          <p:spPr>
            <a:xfrm>
              <a:off x="3098969" y="3522244"/>
              <a:ext cx="5267791" cy="3240000"/>
            </a:xfrm>
            <a:prstGeom prst="rect">
              <a:avLst/>
            </a:prstGeom>
          </p:spPr>
        </p:pic>
        <p:sp>
          <p:nvSpPr>
            <p:cNvPr id="5" name="文本框 4"/>
            <p:cNvSpPr txBox="1"/>
            <p:nvPr/>
          </p:nvSpPr>
          <p:spPr>
            <a:xfrm>
              <a:off x="3098969" y="4430333"/>
              <a:ext cx="1107996" cy="369332"/>
            </a:xfrm>
            <a:prstGeom prst="rect">
              <a:avLst/>
            </a:prstGeom>
            <a:noFill/>
          </p:spPr>
          <p:txBody>
            <a:bodyPr wrap="none" rtlCol="0">
              <a:spAutoFit/>
            </a:bodyPr>
            <a:lstStyle/>
            <a:p>
              <a:r>
                <a:rPr lang="zh-CN" altLang="en-US" dirty="0" smtClean="0"/>
                <a:t>触发信号</a:t>
              </a:r>
              <a:endParaRPr lang="zh-CN" altLang="en-US" dirty="0"/>
            </a:p>
          </p:txBody>
        </p:sp>
        <p:cxnSp>
          <p:nvCxnSpPr>
            <p:cNvPr id="7" name="直接箭头连接符 6"/>
            <p:cNvCxnSpPr/>
            <p:nvPr/>
          </p:nvCxnSpPr>
          <p:spPr>
            <a:xfrm flipH="1">
              <a:off x="5756275" y="4044590"/>
              <a:ext cx="761419" cy="263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732864" y="3683357"/>
              <a:ext cx="1569660" cy="369332"/>
            </a:xfrm>
            <a:prstGeom prst="rect">
              <a:avLst/>
            </a:prstGeom>
            <a:noFill/>
          </p:spPr>
          <p:txBody>
            <a:bodyPr wrap="none" rtlCol="0">
              <a:spAutoFit/>
            </a:bodyPr>
            <a:lstStyle/>
            <a:p>
              <a:r>
                <a:rPr lang="zh-CN" altLang="en-US" dirty="0" smtClean="0"/>
                <a:t>开始采集信号</a:t>
              </a:r>
              <a:endParaRPr lang="zh-CN" altLang="en-US" dirty="0"/>
            </a:p>
          </p:txBody>
        </p:sp>
        <p:cxnSp>
          <p:nvCxnSpPr>
            <p:cNvPr id="13" name="直接箭头连接符 12"/>
            <p:cNvCxnSpPr/>
            <p:nvPr/>
          </p:nvCxnSpPr>
          <p:spPr>
            <a:xfrm>
              <a:off x="4495800" y="3629025"/>
              <a:ext cx="83343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97368" y="3337578"/>
              <a:ext cx="630301" cy="369332"/>
            </a:xfrm>
            <a:prstGeom prst="rect">
              <a:avLst/>
            </a:prstGeom>
            <a:noFill/>
          </p:spPr>
          <p:txBody>
            <a:bodyPr wrap="none" rtlCol="0">
              <a:spAutoFit/>
            </a:bodyPr>
            <a:lstStyle/>
            <a:p>
              <a:r>
                <a:rPr lang="en-US" altLang="zh-CN" dirty="0" smtClean="0"/>
                <a:t>22ns</a:t>
              </a:r>
              <a:endParaRPr lang="zh-CN" altLang="en-US" dirty="0"/>
            </a:p>
          </p:txBody>
        </p:sp>
        <p:cxnSp>
          <p:nvCxnSpPr>
            <p:cNvPr id="16" name="直接箭头连接符 15"/>
            <p:cNvCxnSpPr/>
            <p:nvPr/>
          </p:nvCxnSpPr>
          <p:spPr>
            <a:xfrm>
              <a:off x="5329238" y="4893469"/>
              <a:ext cx="25479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456634" y="4799665"/>
              <a:ext cx="688009" cy="369332"/>
            </a:xfrm>
            <a:prstGeom prst="rect">
              <a:avLst/>
            </a:prstGeom>
            <a:noFill/>
          </p:spPr>
          <p:txBody>
            <a:bodyPr wrap="none" rtlCol="0">
              <a:spAutoFit/>
            </a:bodyPr>
            <a:lstStyle/>
            <a:p>
              <a:r>
                <a:rPr lang="en-US" altLang="zh-CN" dirty="0" smtClean="0"/>
                <a:t>6.2ns</a:t>
              </a:r>
              <a:endParaRPr lang="zh-CN" altLang="en-US" dirty="0"/>
            </a:p>
          </p:txBody>
        </p:sp>
      </p:grpSp>
    </p:spTree>
    <p:extLst>
      <p:ext uri="{BB962C8B-B14F-4D97-AF65-F5344CB8AC3E}">
        <p14:creationId xmlns:p14="http://schemas.microsoft.com/office/powerpoint/2010/main" val="191218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822959" y="1175395"/>
            <a:ext cx="7543801" cy="5427139"/>
          </a:xfrm>
        </p:spPr>
        <p:txBody>
          <a:bodyPr/>
          <a:lstStyle/>
          <a:p>
            <a:r>
              <a:rPr lang="zh-CN" altLang="en-US" dirty="0" smtClean="0"/>
              <a:t>从电子学测试来看，只要在触发来的时候有信号输入，就能够被记录下来</a:t>
            </a:r>
            <a:endParaRPr lang="en-US" altLang="zh-CN" dirty="0" smtClean="0"/>
          </a:p>
          <a:p>
            <a:r>
              <a:rPr lang="zh-CN" altLang="en-US" dirty="0" smtClean="0"/>
              <a:t>即使错开，闪烁体还是太大</a:t>
            </a:r>
            <a:endParaRPr lang="en-US" altLang="zh-CN" dirty="0" smtClean="0"/>
          </a:p>
          <a:p>
            <a:pPr lvl="1"/>
            <a:r>
              <a:rPr lang="zh-CN" altLang="en-US" dirty="0" smtClean="0"/>
              <a:t>可能存在穿过了闪烁体而没有穿过</a:t>
            </a:r>
            <a:r>
              <a:rPr lang="en-US" altLang="zh-CN" dirty="0" smtClean="0"/>
              <a:t>GEM</a:t>
            </a:r>
            <a:r>
              <a:rPr lang="zh-CN" altLang="en-US" dirty="0" smtClean="0"/>
              <a:t>的事例</a:t>
            </a:r>
            <a:endParaRPr lang="en-US" altLang="zh-CN" dirty="0" smtClean="0"/>
          </a:p>
          <a:p>
            <a:pPr lvl="1"/>
            <a:endParaRPr lang="en-US" altLang="zh-CN" dirty="0" smtClean="0"/>
          </a:p>
          <a:p>
            <a:pPr lvl="1"/>
            <a:r>
              <a:rPr lang="zh-CN" altLang="en-US" dirty="0" smtClean="0"/>
              <a:t>有没有小一点的闪烁体？</a:t>
            </a:r>
            <a:endParaRPr lang="en-US" altLang="zh-CN" dirty="0" smtClean="0"/>
          </a:p>
          <a:p>
            <a:pPr lvl="1"/>
            <a:r>
              <a:rPr lang="zh-CN" altLang="en-US" dirty="0" smtClean="0"/>
              <a:t>如果没有小一点的闪烁体可不可以通过计算的办法将探测效率修正回去</a:t>
            </a:r>
            <a:endParaRPr lang="en-US" altLang="zh-CN" dirty="0" smtClean="0"/>
          </a:p>
          <a:p>
            <a:pPr lvl="1"/>
            <a:endParaRPr lang="en-US" altLang="zh-CN" dirty="0" smtClean="0"/>
          </a:p>
          <a:p>
            <a:pPr lvl="1"/>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928189" y="4833204"/>
            <a:ext cx="3215811" cy="1769330"/>
          </a:xfrm>
          <a:prstGeom prst="rect">
            <a:avLst/>
          </a:prstGeom>
        </p:spPr>
      </p:pic>
    </p:spTree>
    <p:extLst>
      <p:ext uri="{BB962C8B-B14F-4D97-AF65-F5344CB8AC3E}">
        <p14:creationId xmlns:p14="http://schemas.microsoft.com/office/powerpoint/2010/main" val="43275124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演示文稿1" id="{EA092042-D3BA-43ED-B5B0-0B6E1A8BA410}" vid="{136F997E-5934-429A-BFD3-33FF7080D4CB}"/>
    </a:ext>
  </a:extLst>
</a:theme>
</file>

<file path=docProps/app.xml><?xml version="1.0" encoding="utf-8"?>
<Properties xmlns="http://schemas.openxmlformats.org/officeDocument/2006/extended-properties" xmlns:vt="http://schemas.openxmlformats.org/officeDocument/2006/docPropsVTypes">
  <Template>汇报母版new</Template>
  <TotalTime>495</TotalTime>
  <Words>291</Words>
  <Application>Microsoft Office PowerPoint</Application>
  <PresentationFormat>全屏显示(4:3)</PresentationFormat>
  <Paragraphs>56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Calibri</vt:lpstr>
      <vt:lpstr>Calibri Light</vt:lpstr>
      <vt:lpstr>Cambria Math</vt:lpstr>
      <vt:lpstr>Romantic</vt:lpstr>
      <vt:lpstr>Times New Roman</vt:lpstr>
      <vt:lpstr>Wingdings</vt:lpstr>
      <vt:lpstr>回顾</vt:lpstr>
      <vt:lpstr>SDHCAL工作汇报</vt:lpstr>
      <vt:lpstr>均匀性</vt:lpstr>
      <vt:lpstr>探测效率：方案1</vt:lpstr>
      <vt:lpstr>探测效率:方案1</vt:lpstr>
      <vt:lpstr>结果</vt:lpstr>
      <vt:lpstr>探测效率：方案2</vt:lpstr>
      <vt:lpstr>探测效率：方案2</vt:lpstr>
      <vt:lpstr>分析</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SDHCAL工作汇报</dc:title>
  <dc:creator>王宇</dc:creator>
  <cp:lastModifiedBy>王宇</cp:lastModifiedBy>
  <cp:revision>14</cp:revision>
  <dcterms:created xsi:type="dcterms:W3CDTF">2017-07-04T06:37:48Z</dcterms:created>
  <dcterms:modified xsi:type="dcterms:W3CDTF">2017-07-04T15:21:08Z</dcterms:modified>
</cp:coreProperties>
</file>