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737" r:id="rId1"/>
  </p:sldMasterIdLst>
  <p:notesMasterIdLst>
    <p:notesMasterId r:id="rId8"/>
  </p:notesMasterIdLst>
  <p:handoutMasterIdLst>
    <p:handoutMasterId r:id="rId9"/>
  </p:handoutMasterIdLst>
  <p:sldIdLst>
    <p:sldId id="260" r:id="rId2"/>
    <p:sldId id="280" r:id="rId3"/>
    <p:sldId id="283" r:id="rId4"/>
    <p:sldId id="286" r:id="rId5"/>
    <p:sldId id="287" r:id="rId6"/>
    <p:sldId id="288" r:id="rId7"/>
  </p:sldIdLst>
  <p:sldSz cx="9144000" cy="6858000" type="screen4x3"/>
  <p:notesSz cx="6797675" cy="9926638"/>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40C54"/>
    <a:srgbClr val="0000CC"/>
    <a:srgbClr val="000099"/>
    <a:srgbClr val="0000FF"/>
    <a:srgbClr val="BD1799"/>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7082" autoAdjust="0"/>
  </p:normalViewPr>
  <p:slideViewPr>
    <p:cSldViewPr>
      <p:cViewPr varScale="1">
        <p:scale>
          <a:sx n="107" d="100"/>
          <a:sy n="107" d="100"/>
        </p:scale>
        <p:origin x="1770" y="114"/>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813" cy="496888"/>
          </a:xfrm>
          <a:prstGeom prst="rect">
            <a:avLst/>
          </a:prstGeom>
        </p:spPr>
        <p:txBody>
          <a:bodyPr vert="horz" lIns="101352" tIns="50676" rIns="101352" bIns="50676" rtlCol="0"/>
          <a:lstStyle>
            <a:lvl1pPr algn="l">
              <a:defRPr sz="1300" smtClean="0"/>
            </a:lvl1pPr>
          </a:lstStyle>
          <a:p>
            <a:pPr>
              <a:defRPr/>
            </a:pPr>
            <a:endParaRPr lang="zh-CN" altLang="en-US"/>
          </a:p>
        </p:txBody>
      </p:sp>
      <p:sp>
        <p:nvSpPr>
          <p:cNvPr id="3" name="日期占位符 2"/>
          <p:cNvSpPr>
            <a:spLocks noGrp="1"/>
          </p:cNvSpPr>
          <p:nvPr>
            <p:ph type="dt" sz="quarter" idx="1"/>
          </p:nvPr>
        </p:nvSpPr>
        <p:spPr>
          <a:xfrm>
            <a:off x="3851275" y="0"/>
            <a:ext cx="2944813" cy="496888"/>
          </a:xfrm>
          <a:prstGeom prst="rect">
            <a:avLst/>
          </a:prstGeom>
        </p:spPr>
        <p:txBody>
          <a:bodyPr vert="horz" lIns="101352" tIns="50676" rIns="101352" bIns="50676" rtlCol="0"/>
          <a:lstStyle>
            <a:lvl1pPr algn="r">
              <a:defRPr sz="1300" smtClean="0"/>
            </a:lvl1pPr>
          </a:lstStyle>
          <a:p>
            <a:pPr>
              <a:defRPr/>
            </a:pPr>
            <a:fld id="{676D0B29-7930-4B27-9A11-61E7FA08DB98}" type="datetimeFigureOut">
              <a:rPr lang="zh-CN" altLang="en-US"/>
              <a:pPr>
                <a:defRPr/>
              </a:pPr>
              <a:t>2017/7/13</a:t>
            </a:fld>
            <a:endParaRPr lang="zh-CN" altLang="en-US"/>
          </a:p>
        </p:txBody>
      </p:sp>
      <p:sp>
        <p:nvSpPr>
          <p:cNvPr id="4" name="页脚占位符 3"/>
          <p:cNvSpPr>
            <a:spLocks noGrp="1"/>
          </p:cNvSpPr>
          <p:nvPr>
            <p:ph type="ftr" sz="quarter" idx="2"/>
          </p:nvPr>
        </p:nvSpPr>
        <p:spPr>
          <a:xfrm>
            <a:off x="0" y="9428163"/>
            <a:ext cx="2944813" cy="496887"/>
          </a:xfrm>
          <a:prstGeom prst="rect">
            <a:avLst/>
          </a:prstGeom>
        </p:spPr>
        <p:txBody>
          <a:bodyPr vert="horz" lIns="101352" tIns="50676" rIns="101352" bIns="50676" rtlCol="0" anchor="b"/>
          <a:lstStyle>
            <a:lvl1pPr algn="l">
              <a:defRPr sz="1300" smtClean="0"/>
            </a:lvl1pPr>
          </a:lstStyle>
          <a:p>
            <a:pPr>
              <a:defRPr/>
            </a:pPr>
            <a:endParaRPr lang="zh-CN" altLang="en-US"/>
          </a:p>
        </p:txBody>
      </p:sp>
      <p:sp>
        <p:nvSpPr>
          <p:cNvPr id="5" name="灯片编号占位符 4"/>
          <p:cNvSpPr>
            <a:spLocks noGrp="1"/>
          </p:cNvSpPr>
          <p:nvPr>
            <p:ph type="sldNum" sz="quarter" idx="3"/>
          </p:nvPr>
        </p:nvSpPr>
        <p:spPr>
          <a:xfrm>
            <a:off x="3851275" y="9428163"/>
            <a:ext cx="2944813" cy="496887"/>
          </a:xfrm>
          <a:prstGeom prst="rect">
            <a:avLst/>
          </a:prstGeom>
        </p:spPr>
        <p:txBody>
          <a:bodyPr vert="horz" lIns="101352" tIns="50676" rIns="101352" bIns="50676" rtlCol="0" anchor="b"/>
          <a:lstStyle>
            <a:lvl1pPr algn="r">
              <a:defRPr sz="1300" smtClean="0"/>
            </a:lvl1pPr>
          </a:lstStyle>
          <a:p>
            <a:pPr>
              <a:defRPr/>
            </a:pPr>
            <a:fld id="{14F256AB-468C-45D6-99C7-A368C3351DB0}" type="slidenum">
              <a:rPr lang="zh-CN" altLang="en-US"/>
              <a:pPr>
                <a:defRPr/>
              </a:pPr>
              <a:t>‹#›</a:t>
            </a:fld>
            <a:endParaRPr lang="zh-CN" altLang="en-US"/>
          </a:p>
        </p:txBody>
      </p:sp>
    </p:spTree>
    <p:extLst>
      <p:ext uri="{BB962C8B-B14F-4D97-AF65-F5344CB8AC3E}">
        <p14:creationId xmlns:p14="http://schemas.microsoft.com/office/powerpoint/2010/main" val="23480689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30" tIns="45715" rIns="91430" bIns="45715" rtlCol="0"/>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49688" y="0"/>
            <a:ext cx="2946400" cy="496888"/>
          </a:xfrm>
          <a:prstGeom prst="rect">
            <a:avLst/>
          </a:prstGeom>
        </p:spPr>
        <p:txBody>
          <a:bodyPr vert="horz" lIns="91430" tIns="45715" rIns="91430" bIns="45715" rtlCol="0"/>
          <a:lstStyle>
            <a:lvl1pPr algn="r" fontAlgn="auto">
              <a:spcBef>
                <a:spcPts val="0"/>
              </a:spcBef>
              <a:spcAft>
                <a:spcPts val="0"/>
              </a:spcAft>
              <a:defRPr sz="1200">
                <a:latin typeface="+mn-lt"/>
                <a:ea typeface="+mn-ea"/>
                <a:cs typeface="+mn-cs"/>
              </a:defRPr>
            </a:lvl1pPr>
          </a:lstStyle>
          <a:p>
            <a:pPr>
              <a:defRPr/>
            </a:pPr>
            <a:fld id="{F0E43E31-9DFE-4C19-BF7A-64626BA409CE}" type="datetimeFigureOut">
              <a:rPr lang="zh-CN" altLang="en-US"/>
              <a:pPr>
                <a:defRPr/>
              </a:pPr>
              <a:t>2017/7/13</a:t>
            </a:fld>
            <a:endParaRPr lang="zh-CN" altLang="en-US"/>
          </a:p>
        </p:txBody>
      </p:sp>
      <p:sp>
        <p:nvSpPr>
          <p:cNvPr id="4" name="幻灯片图像占位符 3"/>
          <p:cNvSpPr>
            <a:spLocks noGrp="1" noRot="1" noChangeAspect="1"/>
          </p:cNvSpPr>
          <p:nvPr>
            <p:ph type="sldImg" idx="2"/>
          </p:nvPr>
        </p:nvSpPr>
        <p:spPr>
          <a:xfrm>
            <a:off x="915988" y="744538"/>
            <a:ext cx="4965700" cy="3724275"/>
          </a:xfrm>
          <a:prstGeom prst="rect">
            <a:avLst/>
          </a:prstGeom>
          <a:noFill/>
          <a:ln w="12700">
            <a:solidFill>
              <a:prstClr val="black"/>
            </a:solidFill>
          </a:ln>
        </p:spPr>
        <p:txBody>
          <a:bodyPr vert="horz" lIns="91430" tIns="45715" rIns="91430" bIns="45715" rtlCol="0" anchor="ctr"/>
          <a:lstStyle/>
          <a:p>
            <a:pPr lvl="0"/>
            <a:endParaRPr lang="zh-CN" altLang="en-US" noProof="0"/>
          </a:p>
        </p:txBody>
      </p:sp>
      <p:sp>
        <p:nvSpPr>
          <p:cNvPr id="5" name="备注占位符 4"/>
          <p:cNvSpPr>
            <a:spLocks noGrp="1"/>
          </p:cNvSpPr>
          <p:nvPr>
            <p:ph type="body" sz="quarter" idx="3"/>
          </p:nvPr>
        </p:nvSpPr>
        <p:spPr>
          <a:xfrm>
            <a:off x="679450" y="4714875"/>
            <a:ext cx="5438775" cy="4467225"/>
          </a:xfrm>
          <a:prstGeom prst="rect">
            <a:avLst/>
          </a:prstGeom>
        </p:spPr>
        <p:txBody>
          <a:bodyPr vert="horz" lIns="91430" tIns="45715" rIns="91430" bIns="45715"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428163"/>
            <a:ext cx="2946400" cy="496887"/>
          </a:xfrm>
          <a:prstGeom prst="rect">
            <a:avLst/>
          </a:prstGeom>
        </p:spPr>
        <p:txBody>
          <a:bodyPr vert="horz" lIns="91430" tIns="45715" rIns="91430" bIns="45715" rtlCol="0" anchor="b"/>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49688" y="9428163"/>
            <a:ext cx="2946400" cy="496887"/>
          </a:xfrm>
          <a:prstGeom prst="rect">
            <a:avLst/>
          </a:prstGeom>
        </p:spPr>
        <p:txBody>
          <a:bodyPr vert="horz" lIns="91430" tIns="45715" rIns="91430" bIns="45715" rtlCol="0" anchor="b"/>
          <a:lstStyle>
            <a:lvl1pPr algn="r" fontAlgn="auto">
              <a:spcBef>
                <a:spcPts val="0"/>
              </a:spcBef>
              <a:spcAft>
                <a:spcPts val="0"/>
              </a:spcAft>
              <a:defRPr sz="1200">
                <a:latin typeface="+mn-lt"/>
                <a:ea typeface="+mn-ea"/>
                <a:cs typeface="+mn-cs"/>
              </a:defRPr>
            </a:lvl1pPr>
          </a:lstStyle>
          <a:p>
            <a:pPr>
              <a:defRPr/>
            </a:pPr>
            <a:fld id="{B99B61ED-B7A9-4C21-8DC5-D98D38EDDCA2}" type="slidenum">
              <a:rPr lang="zh-CN" altLang="en-US"/>
              <a:pPr>
                <a:defRPr/>
              </a:pPr>
              <a:t>‹#›</a:t>
            </a:fld>
            <a:endParaRPr lang="zh-CN" altLang="en-US"/>
          </a:p>
        </p:txBody>
      </p:sp>
    </p:spTree>
    <p:extLst>
      <p:ext uri="{BB962C8B-B14F-4D97-AF65-F5344CB8AC3E}">
        <p14:creationId xmlns:p14="http://schemas.microsoft.com/office/powerpoint/2010/main" val="3604272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MICROROC</a:t>
            </a:r>
            <a:r>
              <a:rPr lang="zh-CN" altLang="en-US" dirty="0" smtClean="0"/>
              <a:t>由法国</a:t>
            </a:r>
            <a:r>
              <a:rPr lang="en-US" altLang="zh-CN" dirty="0" smtClean="0"/>
              <a:t>Omega</a:t>
            </a:r>
            <a:r>
              <a:rPr lang="zh-CN" altLang="en-US" dirty="0" smtClean="0"/>
              <a:t>公司设计，</a:t>
            </a:r>
            <a:r>
              <a:rPr lang="en-US" altLang="zh-CN" dirty="0" smtClean="0"/>
              <a:t>350nm</a:t>
            </a:r>
            <a:r>
              <a:rPr lang="zh-CN" altLang="en-US" dirty="0" smtClean="0"/>
              <a:t>工艺，厚度仅为</a:t>
            </a:r>
            <a:r>
              <a:rPr lang="en-US" altLang="zh-CN" dirty="0" smtClean="0"/>
              <a:t>1.4mm…, </a:t>
            </a:r>
            <a:r>
              <a:rPr lang="zh-CN" altLang="en-US" dirty="0" smtClean="0"/>
              <a:t>整个芯片分为模拟和数字两个部分。负电流脉冲经过电荷灵敏前放，一路经过高增益的成形器后面跟随两个阈值比较器进行比较，另一路经过低增益的成形器跟随一路阈值比较器同时输出还经过锋保后模拟输出。</a:t>
            </a:r>
            <a:r>
              <a:rPr lang="en-US" altLang="zh-CN" dirty="0" smtClean="0"/>
              <a:t>3</a:t>
            </a:r>
            <a:r>
              <a:rPr lang="zh-CN" altLang="en-US" dirty="0" smtClean="0"/>
              <a:t>个比较阈值由</a:t>
            </a:r>
            <a:r>
              <a:rPr lang="en-US" altLang="zh-CN" dirty="0" smtClean="0"/>
              <a:t>3</a:t>
            </a:r>
            <a:r>
              <a:rPr lang="zh-CN" altLang="en-US" dirty="0" smtClean="0"/>
              <a:t>个</a:t>
            </a:r>
            <a:r>
              <a:rPr lang="en-US" altLang="zh-CN" dirty="0" smtClean="0"/>
              <a:t>10-bit</a:t>
            </a:r>
            <a:r>
              <a:rPr lang="zh-CN" altLang="en-US" dirty="0" smtClean="0"/>
              <a:t>的</a:t>
            </a:r>
            <a:r>
              <a:rPr lang="en-US" altLang="zh-CN" dirty="0" smtClean="0"/>
              <a:t>DAC</a:t>
            </a:r>
            <a:r>
              <a:rPr lang="zh-CN" altLang="en-US" dirty="0" smtClean="0"/>
              <a:t>提供，当</a:t>
            </a:r>
            <a:r>
              <a:rPr lang="en-US" altLang="zh-CN" dirty="0" smtClean="0"/>
              <a:t>64</a:t>
            </a:r>
            <a:r>
              <a:rPr lang="zh-CN" altLang="en-US" dirty="0" smtClean="0"/>
              <a:t>通道中只要由一个通道过阈，所有通道的</a:t>
            </a:r>
            <a:r>
              <a:rPr lang="en-US" altLang="zh-CN" dirty="0" smtClean="0"/>
              <a:t>3-bit</a:t>
            </a:r>
            <a:r>
              <a:rPr lang="zh-CN" altLang="en-US" dirty="0" smtClean="0"/>
              <a:t>的比较器输出编码成</a:t>
            </a:r>
            <a:r>
              <a:rPr lang="en-US" altLang="zh-CN" dirty="0" smtClean="0"/>
              <a:t>2</a:t>
            </a:r>
            <a:r>
              <a:rPr lang="zh-CN" altLang="en-US" dirty="0" smtClean="0"/>
              <a:t>位，并写入内部</a:t>
            </a:r>
            <a:r>
              <a:rPr lang="en-US" altLang="zh-CN" dirty="0" smtClean="0"/>
              <a:t>RAM</a:t>
            </a:r>
            <a:r>
              <a:rPr lang="zh-CN" altLang="en-US" dirty="0" smtClean="0"/>
              <a:t>中。再由读出模块串行读出。</a:t>
            </a:r>
            <a:endParaRPr lang="zh-CN" altLang="en-US" dirty="0"/>
          </a:p>
        </p:txBody>
      </p:sp>
      <p:sp>
        <p:nvSpPr>
          <p:cNvPr id="4" name="灯片编号占位符 3"/>
          <p:cNvSpPr>
            <a:spLocks noGrp="1"/>
          </p:cNvSpPr>
          <p:nvPr>
            <p:ph type="sldNum" sz="quarter" idx="10"/>
          </p:nvPr>
        </p:nvSpPr>
        <p:spPr/>
        <p:txBody>
          <a:bodyPr/>
          <a:lstStyle/>
          <a:p>
            <a:pPr>
              <a:defRPr/>
            </a:pPr>
            <a:fld id="{B99B61ED-B7A9-4C21-8DC5-D98D38EDDCA2}" type="slidenum">
              <a:rPr lang="zh-CN" altLang="en-US" smtClean="0"/>
              <a:pPr>
                <a:defRPr/>
              </a:pPr>
              <a:t>1</a:t>
            </a:fld>
            <a:endParaRPr lang="zh-CN" altLang="en-US"/>
          </a:p>
        </p:txBody>
      </p:sp>
    </p:spTree>
    <p:extLst>
      <p:ext uri="{BB962C8B-B14F-4D97-AF65-F5344CB8AC3E}">
        <p14:creationId xmlns:p14="http://schemas.microsoft.com/office/powerpoint/2010/main" val="2025910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显然在</a:t>
            </a:r>
            <a:r>
              <a:rPr lang="en-US" altLang="zh-CN" dirty="0" smtClean="0"/>
              <a:t>3.9uA</a:t>
            </a:r>
            <a:r>
              <a:rPr lang="zh-CN" altLang="en-US" dirty="0" smtClean="0"/>
              <a:t>的情况下</a:t>
            </a:r>
            <a:r>
              <a:rPr lang="en-US" altLang="zh-CN" dirty="0" smtClean="0"/>
              <a:t>DAC</a:t>
            </a:r>
            <a:r>
              <a:rPr lang="zh-CN" altLang="en-US" dirty="0" smtClean="0"/>
              <a:t>的线性更好。</a:t>
            </a:r>
            <a:endParaRPr lang="zh-CN" altLang="en-US" dirty="0"/>
          </a:p>
        </p:txBody>
      </p:sp>
      <p:sp>
        <p:nvSpPr>
          <p:cNvPr id="4" name="灯片编号占位符 3"/>
          <p:cNvSpPr>
            <a:spLocks noGrp="1"/>
          </p:cNvSpPr>
          <p:nvPr>
            <p:ph type="sldNum" sz="quarter" idx="10"/>
          </p:nvPr>
        </p:nvSpPr>
        <p:spPr/>
        <p:txBody>
          <a:bodyPr/>
          <a:lstStyle/>
          <a:p>
            <a:pPr>
              <a:defRPr/>
            </a:pPr>
            <a:fld id="{B99B61ED-B7A9-4C21-8DC5-D98D38EDDCA2}" type="slidenum">
              <a:rPr lang="zh-CN" altLang="en-US" smtClean="0"/>
              <a:pPr>
                <a:defRPr/>
              </a:pPr>
              <a:t>3</a:t>
            </a:fld>
            <a:endParaRPr lang="zh-CN" altLang="en-US"/>
          </a:p>
        </p:txBody>
      </p:sp>
    </p:spTree>
    <p:extLst>
      <p:ext uri="{BB962C8B-B14F-4D97-AF65-F5344CB8AC3E}">
        <p14:creationId xmlns:p14="http://schemas.microsoft.com/office/powerpoint/2010/main" val="1089797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搭建小型系统</a:t>
            </a:r>
            <a:endParaRPr lang="zh-CN" altLang="en-US" dirty="0"/>
          </a:p>
        </p:txBody>
      </p:sp>
      <p:sp>
        <p:nvSpPr>
          <p:cNvPr id="4" name="灯片编号占位符 3"/>
          <p:cNvSpPr>
            <a:spLocks noGrp="1"/>
          </p:cNvSpPr>
          <p:nvPr>
            <p:ph type="sldNum" sz="quarter" idx="10"/>
          </p:nvPr>
        </p:nvSpPr>
        <p:spPr/>
        <p:txBody>
          <a:bodyPr/>
          <a:lstStyle/>
          <a:p>
            <a:pPr>
              <a:defRPr/>
            </a:pPr>
            <a:fld id="{B99B61ED-B7A9-4C21-8DC5-D98D38EDDCA2}" type="slidenum">
              <a:rPr lang="zh-CN" altLang="en-US" smtClean="0"/>
              <a:pPr>
                <a:defRPr/>
              </a:pPr>
              <a:t>5</a:t>
            </a:fld>
            <a:endParaRPr lang="zh-CN" altLang="en-US"/>
          </a:p>
        </p:txBody>
      </p:sp>
    </p:spTree>
    <p:extLst>
      <p:ext uri="{BB962C8B-B14F-4D97-AF65-F5344CB8AC3E}">
        <p14:creationId xmlns:p14="http://schemas.microsoft.com/office/powerpoint/2010/main" val="1871874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通过对</a:t>
            </a:r>
            <a:r>
              <a:rPr lang="en-US" altLang="zh-CN" dirty="0" smtClean="0"/>
              <a:t>CALICE</a:t>
            </a:r>
            <a:r>
              <a:rPr lang="zh-CN" altLang="en-US" dirty="0" smtClean="0"/>
              <a:t>数据获取方案的调研，我借鉴了</a:t>
            </a:r>
            <a:r>
              <a:rPr lang="en-US" altLang="zh-CN" dirty="0" smtClean="0"/>
              <a:t>SRS</a:t>
            </a:r>
            <a:r>
              <a:rPr lang="zh-CN" altLang="en-US" dirty="0" smtClean="0"/>
              <a:t>可扩展读出系统的特点，提出了未来</a:t>
            </a:r>
            <a:r>
              <a:rPr lang="en-US" altLang="zh-CN" dirty="0" smtClean="0"/>
              <a:t>CEPC</a:t>
            </a:r>
            <a:r>
              <a:rPr lang="zh-CN" altLang="en-US" dirty="0" smtClean="0"/>
              <a:t>量能器数据获取系统方案，该系统可以给</a:t>
            </a:r>
            <a:r>
              <a:rPr lang="en-US" altLang="zh-CN" dirty="0" smtClean="0"/>
              <a:t>ECAL</a:t>
            </a:r>
            <a:r>
              <a:rPr lang="zh-CN" altLang="en-US" dirty="0" smtClean="0"/>
              <a:t>和</a:t>
            </a:r>
            <a:r>
              <a:rPr lang="en-US" altLang="zh-CN" dirty="0" smtClean="0"/>
              <a:t>HCAL</a:t>
            </a:r>
            <a:r>
              <a:rPr lang="zh-CN" altLang="en-US" dirty="0" smtClean="0"/>
              <a:t>使用，根据系统规模的大小，可分为中小规模和大规模数据获取系统，一个探测平面由一块</a:t>
            </a:r>
            <a:r>
              <a:rPr lang="en-US" altLang="zh-CN" dirty="0" smtClean="0"/>
              <a:t>DIF</a:t>
            </a:r>
            <a:r>
              <a:rPr lang="zh-CN" altLang="en-US" dirty="0" smtClean="0"/>
              <a:t>卡，中小规模</a:t>
            </a:r>
            <a:r>
              <a:rPr lang="en-US" altLang="zh-CN" dirty="0" smtClean="0"/>
              <a:t>DIF</a:t>
            </a:r>
            <a:r>
              <a:rPr lang="zh-CN" altLang="en-US" dirty="0" smtClean="0"/>
              <a:t>可直接连至交换机，大规模可通过</a:t>
            </a:r>
            <a:r>
              <a:rPr lang="en-US" altLang="zh-CN" dirty="0" smtClean="0"/>
              <a:t>DTCC</a:t>
            </a:r>
            <a:r>
              <a:rPr lang="zh-CN" altLang="en-US" dirty="0" smtClean="0"/>
              <a:t>接口，将数据整合到</a:t>
            </a:r>
            <a:r>
              <a:rPr lang="en-US" altLang="zh-CN" dirty="0" smtClean="0"/>
              <a:t>SRU</a:t>
            </a:r>
            <a:r>
              <a:rPr lang="zh-CN" altLang="en-US" dirty="0" smtClean="0"/>
              <a:t>上，再传往后端。同时时钟同步可直接与</a:t>
            </a:r>
            <a:r>
              <a:rPr lang="en-US" altLang="zh-CN" dirty="0" smtClean="0"/>
              <a:t>DIF</a:t>
            </a:r>
            <a:r>
              <a:rPr lang="zh-CN" altLang="en-US" dirty="0" smtClean="0"/>
              <a:t>或者</a:t>
            </a:r>
            <a:r>
              <a:rPr lang="en-US" altLang="zh-CN" dirty="0" smtClean="0"/>
              <a:t>SRU</a:t>
            </a:r>
            <a:r>
              <a:rPr lang="zh-CN" altLang="en-US" dirty="0" smtClean="0"/>
              <a:t>相连。</a:t>
            </a:r>
            <a:endParaRPr lang="zh-CN" altLang="en-US" dirty="0"/>
          </a:p>
        </p:txBody>
      </p:sp>
      <p:sp>
        <p:nvSpPr>
          <p:cNvPr id="4" name="灯片编号占位符 3"/>
          <p:cNvSpPr>
            <a:spLocks noGrp="1"/>
          </p:cNvSpPr>
          <p:nvPr>
            <p:ph type="sldNum" sz="quarter" idx="10"/>
          </p:nvPr>
        </p:nvSpPr>
        <p:spPr/>
        <p:txBody>
          <a:bodyPr/>
          <a:lstStyle/>
          <a:p>
            <a:pPr>
              <a:defRPr/>
            </a:pPr>
            <a:fld id="{B99B61ED-B7A9-4C21-8DC5-D98D38EDDCA2}" type="slidenum">
              <a:rPr lang="zh-CN" altLang="en-US" smtClean="0"/>
              <a:pPr>
                <a:defRPr/>
              </a:pPr>
              <a:t>6</a:t>
            </a:fld>
            <a:endParaRPr lang="zh-CN" altLang="en-US"/>
          </a:p>
        </p:txBody>
      </p:sp>
    </p:spTree>
    <p:extLst>
      <p:ext uri="{BB962C8B-B14F-4D97-AF65-F5344CB8AC3E}">
        <p14:creationId xmlns:p14="http://schemas.microsoft.com/office/powerpoint/2010/main" val="26232506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12" descr="未命名-1.png"/>
          <p:cNvPicPr>
            <a:picLocks noChangeAspect="1"/>
          </p:cNvPicPr>
          <p:nvPr/>
        </p:nvPicPr>
        <p:blipFill>
          <a:blip r:embed="rId2"/>
          <a:srcRect/>
          <a:stretch>
            <a:fillRect/>
          </a:stretch>
        </p:blipFill>
        <p:spPr bwMode="auto">
          <a:xfrm>
            <a:off x="1052513" y="542925"/>
            <a:ext cx="1216025" cy="1222375"/>
          </a:xfrm>
          <a:prstGeom prst="rect">
            <a:avLst/>
          </a:prstGeom>
          <a:noFill/>
          <a:ln w="9525">
            <a:noFill/>
            <a:miter lim="800000"/>
            <a:headEnd/>
            <a:tailEnd/>
          </a:ln>
        </p:spPr>
      </p:pic>
      <p:pic>
        <p:nvPicPr>
          <p:cNvPr id="5" name="图片 13" descr="校名.png"/>
          <p:cNvPicPr>
            <a:picLocks noChangeAspect="1"/>
          </p:cNvPicPr>
          <p:nvPr/>
        </p:nvPicPr>
        <p:blipFill>
          <a:blip r:embed="rId3"/>
          <a:srcRect/>
          <a:stretch>
            <a:fillRect/>
          </a:stretch>
        </p:blipFill>
        <p:spPr bwMode="auto">
          <a:xfrm>
            <a:off x="717550" y="6180138"/>
            <a:ext cx="2000250" cy="260350"/>
          </a:xfrm>
          <a:prstGeom prst="rect">
            <a:avLst/>
          </a:prstGeom>
          <a:noFill/>
          <a:ln w="9525">
            <a:noFill/>
            <a:miter lim="800000"/>
            <a:headEnd/>
            <a:tailEnd/>
          </a:ln>
        </p:spPr>
      </p:pic>
      <p:sp>
        <p:nvSpPr>
          <p:cNvPr id="111629" name="Rectangle 7"/>
          <p:cNvSpPr>
            <a:spLocks noGrp="1" noChangeArrowheads="1"/>
          </p:cNvSpPr>
          <p:nvPr>
            <p:ph type="ctrTitle"/>
          </p:nvPr>
        </p:nvSpPr>
        <p:spPr>
          <a:xfrm>
            <a:off x="863600" y="3241675"/>
            <a:ext cx="7485063" cy="1081088"/>
          </a:xfrm>
        </p:spPr>
        <p:txBody>
          <a:bodyPr anchor="b"/>
          <a:lstStyle>
            <a:lvl1pPr>
              <a:lnSpc>
                <a:spcPct val="110000"/>
              </a:lnSpc>
              <a:defRPr sz="3200"/>
            </a:lvl1pPr>
          </a:lstStyle>
          <a:p>
            <a:r>
              <a:rPr lang="zh-CN" altLang="en-US" smtClean="0"/>
              <a:t>单击此处编辑母版标题样式</a:t>
            </a:r>
            <a:endParaRPr lang="de-DE" dirty="0"/>
          </a:p>
        </p:txBody>
      </p:sp>
      <p:sp>
        <p:nvSpPr>
          <p:cNvPr id="111630" name="Rectangle 12"/>
          <p:cNvSpPr>
            <a:spLocks noGrp="1" noChangeArrowheads="1"/>
          </p:cNvSpPr>
          <p:nvPr>
            <p:ph type="subTitle" idx="1"/>
          </p:nvPr>
        </p:nvSpPr>
        <p:spPr bwMode="gray">
          <a:xfrm>
            <a:off x="863600" y="4438650"/>
            <a:ext cx="7510463" cy="800100"/>
          </a:xfrm>
        </p:spPr>
        <p:txBody>
          <a:bodyPr tIns="45720" bIns="45720"/>
          <a:lstStyle>
            <a:lvl1pPr marL="0" indent="0">
              <a:buFont typeface="Wingdings" charset="2"/>
              <a:buNone/>
              <a:defRPr sz="2400">
                <a:solidFill>
                  <a:schemeClr val="bg1"/>
                </a:solidFill>
              </a:defRPr>
            </a:lvl1pPr>
          </a:lstStyle>
          <a:p>
            <a:r>
              <a:rPr lang="zh-CN" altLang="en-US" smtClean="0"/>
              <a:t>单击此处编辑母版副标题样式</a:t>
            </a:r>
            <a:endParaRPr lang="de-DE" dirty="0"/>
          </a:p>
        </p:txBody>
      </p:sp>
      <p:sp>
        <p:nvSpPr>
          <p:cNvPr id="6" name="Rectangle 5"/>
          <p:cNvSpPr>
            <a:spLocks noGrp="1" noChangeArrowheads="1"/>
          </p:cNvSpPr>
          <p:nvPr>
            <p:ph type="ftr" sz="quarter" idx="10"/>
          </p:nvPr>
        </p:nvSpPr>
        <p:spPr>
          <a:xfrm>
            <a:off x="3124200" y="6245225"/>
            <a:ext cx="2895600" cy="476250"/>
          </a:xfrm>
        </p:spPr>
        <p:txBody>
          <a:bodyPr/>
          <a:lstStyle>
            <a:lvl1pPr>
              <a:defRPr>
                <a:solidFill>
                  <a:schemeClr val="tx1"/>
                </a:solidFill>
              </a:defRPr>
            </a:lvl1pPr>
          </a:lstStyle>
          <a:p>
            <a:endParaRPr kumimoji="0" lang="zh-CN" altLang="en-US"/>
          </a:p>
        </p:txBody>
      </p:sp>
    </p:spTree>
  </p:cSld>
  <p:clrMapOvr>
    <a:masterClrMapping/>
  </p:clrMapOvr>
  <p:transition>
    <p:rand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zh-CN" altLang="en-US" smtClean="0"/>
              <a:t>中国科学技术大学</a:t>
            </a:r>
            <a:endParaRPr lang="zh-CN" altLang="en-US"/>
          </a:p>
        </p:txBody>
      </p:sp>
    </p:spTree>
  </p:cSld>
  <p:clrMapOvr>
    <a:masterClrMapping/>
  </p:clrMapOvr>
  <p:transition>
    <p:random/>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9725" y="115888"/>
            <a:ext cx="2130425" cy="56864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5275" y="115888"/>
            <a:ext cx="6242050" cy="56864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zh-CN" altLang="en-US" smtClean="0"/>
              <a:t>中国科学技术大学</a:t>
            </a:r>
            <a:endParaRPr lang="zh-CN" altLang="en-US"/>
          </a:p>
        </p:txBody>
      </p:sp>
    </p:spTree>
  </p:cSld>
  <p:clrMapOvr>
    <a:masterClrMapping/>
  </p:clrMapOvr>
  <p:transition>
    <p:rand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11944" y="333612"/>
            <a:ext cx="8520112" cy="667052"/>
          </a:xfrm>
        </p:spPr>
        <p:txBody>
          <a:bodyPr/>
          <a:lstStyle>
            <a:lvl1pPr>
              <a:defRPr sz="4000">
                <a:solidFill>
                  <a:srgbClr val="000099"/>
                </a:solidFill>
                <a:effectLst/>
                <a:latin typeface="Aharoni" pitchFamily="2" charset="-79"/>
                <a:cs typeface="Aharoni" pitchFamily="2" charset="-79"/>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Estrangelo Edessa" pitchFamily="66" charset="0"/>
                <a:cs typeface="Estrangelo Edessa" pitchFamily="66" charset="0"/>
              </a:defRPr>
            </a:lvl1pPr>
            <a:lvl2pPr>
              <a:defRPr>
                <a:latin typeface="Estrangelo Edessa" pitchFamily="66" charset="0"/>
                <a:cs typeface="Estrangelo Edessa" pitchFamily="66" charset="0"/>
              </a:defRPr>
            </a:lvl2pPr>
            <a:lvl3pPr>
              <a:defRPr>
                <a:latin typeface="Estrangelo Edessa" pitchFamily="66" charset="0"/>
                <a:cs typeface="Estrangelo Edessa" pitchFamily="66" charset="0"/>
              </a:defRPr>
            </a:lvl3pPr>
            <a:lvl4pPr>
              <a:defRPr>
                <a:latin typeface="Estrangelo Edessa" pitchFamily="66" charset="0"/>
                <a:cs typeface="Estrangelo Edessa" pitchFamily="66" charset="0"/>
              </a:defRPr>
            </a:lvl4pPr>
            <a:lvl5pPr>
              <a:defRPr>
                <a:latin typeface="Estrangelo Edessa" pitchFamily="66" charset="0"/>
                <a:cs typeface="Estrangelo Edessa" pitchFamily="66"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5"/>
          <p:cNvSpPr>
            <a:spLocks noGrp="1" noChangeArrowheads="1"/>
          </p:cNvSpPr>
          <p:nvPr>
            <p:ph type="ftr" sz="quarter" idx="10"/>
          </p:nvPr>
        </p:nvSpPr>
        <p:spPr>
          <a:xfrm>
            <a:off x="3544888" y="6365875"/>
            <a:ext cx="3805237" cy="247650"/>
          </a:xfrm>
        </p:spPr>
        <p:txBody>
          <a:bodyPr/>
          <a:lstStyle>
            <a:lvl1pPr>
              <a:defRPr/>
            </a:lvl1pPr>
          </a:lstStyle>
          <a:p>
            <a:endParaRPr kumimoji="0" lang="zh-CN" altLang="en-US"/>
          </a:p>
        </p:txBody>
      </p:sp>
    </p:spTree>
  </p:cSld>
  <p:clrMapOvr>
    <a:masterClrMapping/>
  </p:clrMapOvr>
  <p:transition>
    <p:rand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r>
              <a:rPr lang="zh-CN" altLang="en-US" smtClean="0"/>
              <a:t>中国科学技术大学</a:t>
            </a:r>
            <a:endParaRPr lang="zh-CN" altLang="en-US"/>
          </a:p>
        </p:txBody>
      </p:sp>
    </p:spTree>
  </p:cSld>
  <p:clrMapOvr>
    <a:masterClrMapping/>
  </p:clrMapOvr>
  <p:transition>
    <p:random/>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95275" y="1489075"/>
            <a:ext cx="4186238"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33913" y="1489075"/>
            <a:ext cx="4186237"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ln/>
        </p:spPr>
        <p:txBody>
          <a:bodyPr/>
          <a:lstStyle>
            <a:lvl1pPr>
              <a:defRPr/>
            </a:lvl1pPr>
          </a:lstStyle>
          <a:p>
            <a:pPr>
              <a:defRPr/>
            </a:pPr>
            <a:r>
              <a:rPr lang="zh-CN" altLang="en-US" smtClean="0"/>
              <a:t>中国科学技术大学</a:t>
            </a:r>
            <a:endParaRPr lang="zh-CN" altLang="en-US"/>
          </a:p>
        </p:txBody>
      </p:sp>
    </p:spTree>
  </p:cSld>
  <p:clrMapOvr>
    <a:masterClrMapping/>
  </p:clrMapOvr>
  <p:transition>
    <p:rand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a:ln/>
        </p:spPr>
        <p:txBody>
          <a:bodyPr/>
          <a:lstStyle>
            <a:lvl1pPr>
              <a:defRPr/>
            </a:lvl1pPr>
          </a:lstStyle>
          <a:p>
            <a:pPr>
              <a:defRPr/>
            </a:pPr>
            <a:r>
              <a:rPr lang="zh-CN" altLang="en-US" smtClean="0"/>
              <a:t>中国科学技术大学</a:t>
            </a:r>
            <a:endParaRPr lang="zh-CN" altLang="en-US"/>
          </a:p>
        </p:txBody>
      </p:sp>
    </p:spTree>
  </p:cSld>
  <p:clrMapOvr>
    <a:masterClrMapping/>
  </p:clrMapOvr>
  <p:transition>
    <p:random/>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a:ln/>
        </p:spPr>
        <p:txBody>
          <a:bodyPr/>
          <a:lstStyle>
            <a:lvl1pPr>
              <a:defRPr/>
            </a:lvl1pPr>
          </a:lstStyle>
          <a:p>
            <a:pPr>
              <a:defRPr/>
            </a:pPr>
            <a:r>
              <a:rPr lang="zh-CN" altLang="en-US" smtClean="0"/>
              <a:t>中国科学技术大学</a:t>
            </a:r>
            <a:endParaRPr lang="zh-CN" altLang="en-US"/>
          </a:p>
        </p:txBody>
      </p:sp>
    </p:spTree>
  </p:cSld>
  <p:clrMapOvr>
    <a:masterClrMapping/>
  </p:clrMapOvr>
  <p:transition>
    <p:rand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zh-CN" altLang="en-US" smtClean="0"/>
              <a:t>中国科学技术大学</a:t>
            </a:r>
            <a:endParaRPr lang="zh-CN" altLang="en-US"/>
          </a:p>
        </p:txBody>
      </p:sp>
    </p:spTree>
  </p:cSld>
  <p:clrMapOvr>
    <a:masterClrMapping/>
  </p:clrMapOvr>
  <p:transition>
    <p:rand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r>
              <a:rPr lang="zh-CN" altLang="en-US" smtClean="0"/>
              <a:t>中国科学技术大学</a:t>
            </a:r>
            <a:endParaRPr lang="zh-CN" altLang="en-US"/>
          </a:p>
        </p:txBody>
      </p:sp>
    </p:spTree>
  </p:cSld>
  <p:clrMapOvr>
    <a:masterClrMapping/>
  </p:clrMapOvr>
  <p:transition>
    <p:random/>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r>
              <a:rPr lang="zh-CN" altLang="en-US" smtClean="0"/>
              <a:t>中国科学技术大学</a:t>
            </a:r>
            <a:endParaRPr lang="zh-CN" altLang="en-US"/>
          </a:p>
        </p:txBody>
      </p:sp>
    </p:spTree>
  </p:cSld>
  <p:clrMapOvr>
    <a:masterClrMapping/>
  </p:clrMapOvr>
  <p:transition>
    <p:rand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矩形 7"/>
          <p:cNvSpPr>
            <a:spLocks noChangeArrowheads="1"/>
          </p:cNvSpPr>
          <p:nvPr/>
        </p:nvSpPr>
        <p:spPr bwMode="auto">
          <a:xfrm>
            <a:off x="-3175" y="917574"/>
            <a:ext cx="9144000" cy="135117"/>
          </a:xfrm>
          <a:prstGeom prst="rect">
            <a:avLst/>
          </a:prstGeom>
          <a:gradFill flip="none" rotWithShape="1">
            <a:gsLst>
              <a:gs pos="35000">
                <a:schemeClr val="bg2">
                  <a:lumMod val="20000"/>
                  <a:lumOff val="80000"/>
                </a:schemeClr>
              </a:gs>
              <a:gs pos="0">
                <a:schemeClr val="bg2">
                  <a:lumMod val="60000"/>
                  <a:lumOff val="40000"/>
                </a:schemeClr>
              </a:gs>
              <a:gs pos="51000">
                <a:schemeClr val="bg2">
                  <a:lumMod val="20000"/>
                  <a:lumOff val="80000"/>
                </a:schemeClr>
              </a:gs>
              <a:gs pos="100000">
                <a:schemeClr val="tx2">
                  <a:lumMod val="20000"/>
                  <a:lumOff val="80000"/>
                </a:schemeClr>
              </a:gs>
            </a:gsLst>
            <a:lin ang="0" scaled="1"/>
            <a:tileRect/>
          </a:gradFill>
          <a:ln>
            <a:noFill/>
          </a:ln>
          <a:extLst/>
        </p:spPr>
        <p:txBody>
          <a:bodyPr wrap="none" lIns="90000" tIns="46800" rIns="90000" bIns="46800" anchor="ctr"/>
          <a:lstStyle/>
          <a:p>
            <a:pPr>
              <a:defRPr/>
            </a:pPr>
            <a:endParaRPr lang="zh-CN" altLang="en-US"/>
          </a:p>
        </p:txBody>
      </p:sp>
      <p:sp>
        <p:nvSpPr>
          <p:cNvPr id="1028" name="Rectangle 3"/>
          <p:cNvSpPr>
            <a:spLocks noGrp="1" noChangeArrowheads="1"/>
          </p:cNvSpPr>
          <p:nvPr>
            <p:ph type="body" idx="1"/>
          </p:nvPr>
        </p:nvSpPr>
        <p:spPr bwMode="auto">
          <a:xfrm>
            <a:off x="295275" y="1619250"/>
            <a:ext cx="8524875" cy="4313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ltLang="zh-CN" smtClean="0"/>
              <a:t>Textmasterformate durch Klicken bearbeiten</a:t>
            </a:r>
          </a:p>
          <a:p>
            <a:pPr lvl="1"/>
            <a:r>
              <a:rPr lang="de-DE" altLang="zh-CN" smtClean="0"/>
              <a:t>Zweite Ebene</a:t>
            </a:r>
          </a:p>
          <a:p>
            <a:pPr lvl="2"/>
            <a:r>
              <a:rPr lang="de-DE" altLang="zh-CN" smtClean="0"/>
              <a:t>Dritte Ebene</a:t>
            </a:r>
          </a:p>
          <a:p>
            <a:pPr lvl="3"/>
            <a:r>
              <a:rPr lang="de-DE" altLang="zh-CN" smtClean="0"/>
              <a:t>Vierte Ebene</a:t>
            </a:r>
          </a:p>
          <a:p>
            <a:pPr lvl="4"/>
            <a:r>
              <a:rPr lang="de-DE" altLang="zh-CN" smtClean="0"/>
              <a:t>Fünfte Ebene</a:t>
            </a:r>
          </a:p>
        </p:txBody>
      </p:sp>
      <p:sp>
        <p:nvSpPr>
          <p:cNvPr id="110595" name="Rectangle 5"/>
          <p:cNvSpPr>
            <a:spLocks noGrp="1" noChangeArrowheads="1"/>
          </p:cNvSpPr>
          <p:nvPr>
            <p:ph type="ftr" sz="quarter" idx="3"/>
          </p:nvPr>
        </p:nvSpPr>
        <p:spPr bwMode="gray">
          <a:xfrm>
            <a:off x="3544888" y="6365875"/>
            <a:ext cx="3683000" cy="24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000" noProof="1">
                <a:solidFill>
                  <a:schemeClr val="bg1"/>
                </a:solidFill>
                <a:latin typeface="Aharoni"/>
                <a:ea typeface="Aharoni"/>
                <a:cs typeface="Aharoni"/>
              </a:defRPr>
            </a:lvl1pPr>
          </a:lstStyle>
          <a:p>
            <a:endParaRPr kumimoji="0" lang="zh-CN" altLang="en-US"/>
          </a:p>
        </p:txBody>
      </p:sp>
      <p:sp>
        <p:nvSpPr>
          <p:cNvPr id="2" name="Rectangle 7"/>
          <p:cNvSpPr>
            <a:spLocks noGrp="1" noChangeArrowheads="1"/>
          </p:cNvSpPr>
          <p:nvPr>
            <p:ph type="title"/>
          </p:nvPr>
        </p:nvSpPr>
        <p:spPr bwMode="gray">
          <a:xfrm>
            <a:off x="300038" y="392113"/>
            <a:ext cx="8520112" cy="555625"/>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de-DE" altLang="zh-CN" dirty="0" smtClean="0"/>
              <a:t>Klicken Sie, um das Titelformat zu bearbeiten</a:t>
            </a:r>
          </a:p>
        </p:txBody>
      </p:sp>
      <p:sp>
        <p:nvSpPr>
          <p:cNvPr id="1031" name="Rectangle 5"/>
          <p:cNvSpPr>
            <a:spLocks noChangeArrowheads="1"/>
          </p:cNvSpPr>
          <p:nvPr/>
        </p:nvSpPr>
        <p:spPr bwMode="gray">
          <a:xfrm>
            <a:off x="7629525" y="6391275"/>
            <a:ext cx="1343025" cy="247650"/>
          </a:xfrm>
          <a:prstGeom prst="rect">
            <a:avLst/>
          </a:prstGeom>
          <a:noFill/>
          <a:ln>
            <a:noFill/>
          </a:ln>
          <a:extLst/>
        </p:spPr>
        <p:txBody>
          <a:bodyPr/>
          <a:lstStyle/>
          <a:p>
            <a:pPr>
              <a:defRPr/>
            </a:pPr>
            <a:r>
              <a:rPr lang="de-DE" altLang="zh-CN" sz="1000"/>
              <a:t>Page </a:t>
            </a:r>
            <a:r>
              <a:rPr lang="de-DE" altLang="zh-CN" sz="1000">
                <a:sym typeface="Wingdings" pitchFamily="2" charset="2"/>
              </a:rPr>
              <a:t> </a:t>
            </a:r>
            <a:fld id="{1E49809C-FA3B-4F81-A692-220060C286AA}" type="slidenum">
              <a:rPr lang="de-DE" altLang="zh-CN" sz="1000"/>
              <a:pPr>
                <a:defRPr/>
              </a:pPr>
              <a:t>‹#›</a:t>
            </a:fld>
            <a:endParaRPr lang="de-DE" altLang="zh-CN" sz="1000"/>
          </a:p>
        </p:txBody>
      </p:sp>
      <p:pic>
        <p:nvPicPr>
          <p:cNvPr id="1032" name="图片 9" descr="校名.png"/>
          <p:cNvPicPr>
            <a:picLocks noChangeAspect="1"/>
          </p:cNvPicPr>
          <p:nvPr/>
        </p:nvPicPr>
        <p:blipFill>
          <a:blip r:embed="rId13"/>
          <a:srcRect/>
          <a:stretch>
            <a:fillRect/>
          </a:stretch>
        </p:blipFill>
        <p:spPr bwMode="auto">
          <a:xfrm>
            <a:off x="968375" y="6189663"/>
            <a:ext cx="1998663" cy="260350"/>
          </a:xfrm>
          <a:prstGeom prst="rect">
            <a:avLst/>
          </a:prstGeom>
          <a:noFill/>
          <a:ln w="9525">
            <a:noFill/>
            <a:miter lim="800000"/>
            <a:headEnd/>
            <a:tailEnd/>
          </a:ln>
        </p:spPr>
      </p:pic>
      <p:pic>
        <p:nvPicPr>
          <p:cNvPr id="1033" name="图片 10" descr="未命名-1.png"/>
          <p:cNvPicPr>
            <a:picLocks noChangeAspect="1"/>
          </p:cNvPicPr>
          <p:nvPr/>
        </p:nvPicPr>
        <p:blipFill>
          <a:blip r:embed="rId14"/>
          <a:srcRect/>
          <a:stretch>
            <a:fillRect/>
          </a:stretch>
        </p:blipFill>
        <p:spPr bwMode="auto">
          <a:xfrm>
            <a:off x="258763" y="6107113"/>
            <a:ext cx="552450" cy="555625"/>
          </a:xfrm>
          <a:prstGeom prst="rect">
            <a:avLst/>
          </a:prstGeom>
          <a:noFill/>
          <a:ln w="9525">
            <a:noFill/>
            <a:miter lim="800000"/>
            <a:headEnd/>
            <a:tailEnd/>
          </a:ln>
        </p:spPr>
      </p:pic>
      <p:sp>
        <p:nvSpPr>
          <p:cNvPr id="1034" name="TextBox 11"/>
          <p:cNvSpPr txBox="1">
            <a:spLocks noChangeArrowheads="1"/>
          </p:cNvSpPr>
          <p:nvPr/>
        </p:nvSpPr>
        <p:spPr bwMode="auto">
          <a:xfrm>
            <a:off x="793750" y="6486525"/>
            <a:ext cx="2484438" cy="215900"/>
          </a:xfrm>
          <a:prstGeom prst="rect">
            <a:avLst/>
          </a:prstGeom>
          <a:noFill/>
          <a:ln>
            <a:noFill/>
          </a:ln>
          <a:extLst/>
        </p:spPr>
        <p:txBody>
          <a:bodyPr wrap="none">
            <a:spAutoFit/>
          </a:bodyPr>
          <a:lstStyle/>
          <a:p>
            <a:r>
              <a:rPr lang="en-US" altLang="zh-CN" sz="800" b="1">
                <a:solidFill>
                  <a:srgbClr val="0256B2"/>
                </a:solidFill>
                <a:ea typeface="Estrangelo Edessa"/>
                <a:cs typeface="Estrangelo Edessa"/>
              </a:rPr>
              <a:t>University of Science and Technology of China</a:t>
            </a:r>
            <a:endParaRPr lang="zh-CN" altLang="en-US" sz="800" b="1">
              <a:solidFill>
                <a:srgbClr val="0256B2"/>
              </a:solidFill>
              <a:ea typeface="Estrangelo Edessa"/>
              <a:cs typeface="Estrangelo Edessa"/>
            </a:endParaRPr>
          </a:p>
        </p:txBody>
      </p:sp>
    </p:spTree>
  </p:cSld>
  <p:clrMap bg1="lt1" tx1="dk1" bg2="lt2" tx2="dk2" accent1="accent1" accent2="accent2" accent3="accent3" accent4="accent4" accent5="accent5" accent6="accent6" hlink="hlink" folHlink="folHlink"/>
  <p:sldLayoutIdLst>
    <p:sldLayoutId id="2147484738" r:id="rId1"/>
    <p:sldLayoutId id="2147484739" r:id="rId2"/>
    <p:sldLayoutId id="2147484740" r:id="rId3"/>
    <p:sldLayoutId id="2147484741" r:id="rId4"/>
    <p:sldLayoutId id="2147484742" r:id="rId5"/>
    <p:sldLayoutId id="2147484743" r:id="rId6"/>
    <p:sldLayoutId id="2147484744" r:id="rId7"/>
    <p:sldLayoutId id="2147484745" r:id="rId8"/>
    <p:sldLayoutId id="2147484746" r:id="rId9"/>
    <p:sldLayoutId id="2147484747" r:id="rId10"/>
    <p:sldLayoutId id="2147484748" r:id="rId11"/>
  </p:sldLayoutIdLst>
  <p:transition>
    <p:random/>
  </p:transition>
  <p:timing>
    <p:tnLst>
      <p:par>
        <p:cTn id="1" dur="indefinite" restart="never" nodeType="tmRoot"/>
      </p:par>
    </p:tnLst>
  </p:timing>
  <p:hf hdr="0"/>
  <p:txStyles>
    <p:titleStyle>
      <a:lvl1pPr algn="l" rtl="0" eaLnBrk="1" fontAlgn="base" hangingPunct="1">
        <a:lnSpc>
          <a:spcPct val="90000"/>
        </a:lnSpc>
        <a:spcBef>
          <a:spcPct val="0"/>
        </a:spcBef>
        <a:spcAft>
          <a:spcPct val="0"/>
        </a:spcAft>
        <a:defRPr lang="de-DE" altLang="zh-CN" sz="4000" b="1" dirty="0">
          <a:solidFill>
            <a:srgbClr val="000099"/>
          </a:solidFill>
          <a:effectLst>
            <a:outerShdw blurRad="38100" dist="38100" dir="2700000" algn="tl">
              <a:srgbClr val="000000">
                <a:alpha val="43137"/>
              </a:srgbClr>
            </a:outerShdw>
          </a:effectLst>
          <a:latin typeface="Arial Black" pitchFamily="34" charset="0"/>
          <a:ea typeface="Aharoni"/>
          <a:cs typeface="Aharoni" pitchFamily="2" charset="-79"/>
        </a:defRPr>
      </a:lvl1pPr>
      <a:lvl2pPr algn="l" rtl="0" eaLnBrk="1" fontAlgn="base" hangingPunct="1">
        <a:lnSpc>
          <a:spcPct val="90000"/>
        </a:lnSpc>
        <a:spcBef>
          <a:spcPct val="0"/>
        </a:spcBef>
        <a:spcAft>
          <a:spcPct val="0"/>
        </a:spcAft>
        <a:defRPr sz="4000" b="1">
          <a:solidFill>
            <a:srgbClr val="000099"/>
          </a:solidFill>
          <a:latin typeface="Arial Black" pitchFamily="34" charset="0"/>
          <a:ea typeface="Aharoni"/>
          <a:cs typeface="Aharoni" pitchFamily="2" charset="-79"/>
        </a:defRPr>
      </a:lvl2pPr>
      <a:lvl3pPr algn="l" rtl="0" eaLnBrk="1" fontAlgn="base" hangingPunct="1">
        <a:lnSpc>
          <a:spcPct val="90000"/>
        </a:lnSpc>
        <a:spcBef>
          <a:spcPct val="0"/>
        </a:spcBef>
        <a:spcAft>
          <a:spcPct val="0"/>
        </a:spcAft>
        <a:defRPr sz="4000" b="1">
          <a:solidFill>
            <a:srgbClr val="000099"/>
          </a:solidFill>
          <a:latin typeface="Arial Black" pitchFamily="34" charset="0"/>
          <a:ea typeface="Aharoni"/>
          <a:cs typeface="Aharoni" pitchFamily="2" charset="-79"/>
        </a:defRPr>
      </a:lvl3pPr>
      <a:lvl4pPr algn="l" rtl="0" eaLnBrk="1" fontAlgn="base" hangingPunct="1">
        <a:lnSpc>
          <a:spcPct val="90000"/>
        </a:lnSpc>
        <a:spcBef>
          <a:spcPct val="0"/>
        </a:spcBef>
        <a:spcAft>
          <a:spcPct val="0"/>
        </a:spcAft>
        <a:defRPr sz="4000" b="1">
          <a:solidFill>
            <a:srgbClr val="000099"/>
          </a:solidFill>
          <a:latin typeface="Arial Black" pitchFamily="34" charset="0"/>
          <a:ea typeface="Aharoni"/>
          <a:cs typeface="Aharoni" pitchFamily="2" charset="-79"/>
        </a:defRPr>
      </a:lvl4pPr>
      <a:lvl5pPr algn="l" rtl="0" eaLnBrk="1" fontAlgn="base" hangingPunct="1">
        <a:lnSpc>
          <a:spcPct val="90000"/>
        </a:lnSpc>
        <a:spcBef>
          <a:spcPct val="0"/>
        </a:spcBef>
        <a:spcAft>
          <a:spcPct val="0"/>
        </a:spcAft>
        <a:defRPr sz="4000" b="1">
          <a:solidFill>
            <a:srgbClr val="000099"/>
          </a:solidFill>
          <a:latin typeface="Arial Black" pitchFamily="34" charset="0"/>
          <a:ea typeface="Aharoni"/>
          <a:cs typeface="Aharoni" pitchFamily="2" charset="-79"/>
        </a:defRPr>
      </a:lvl5pPr>
      <a:lvl6pPr marL="457200" algn="l" rtl="0" eaLnBrk="1" fontAlgn="base" hangingPunct="1">
        <a:lnSpc>
          <a:spcPct val="90000"/>
        </a:lnSpc>
        <a:spcBef>
          <a:spcPct val="0"/>
        </a:spcBef>
        <a:spcAft>
          <a:spcPct val="0"/>
        </a:spcAft>
        <a:defRPr sz="2600" b="1">
          <a:solidFill>
            <a:schemeClr val="bg1"/>
          </a:solidFill>
          <a:latin typeface="Arial" charset="0"/>
          <a:cs typeface="Arial" charset="0"/>
        </a:defRPr>
      </a:lvl6pPr>
      <a:lvl7pPr marL="914400" algn="l" rtl="0" eaLnBrk="1" fontAlgn="base" hangingPunct="1">
        <a:lnSpc>
          <a:spcPct val="90000"/>
        </a:lnSpc>
        <a:spcBef>
          <a:spcPct val="0"/>
        </a:spcBef>
        <a:spcAft>
          <a:spcPct val="0"/>
        </a:spcAft>
        <a:defRPr sz="2600" b="1">
          <a:solidFill>
            <a:schemeClr val="bg1"/>
          </a:solidFill>
          <a:latin typeface="Arial" charset="0"/>
          <a:cs typeface="Arial" charset="0"/>
        </a:defRPr>
      </a:lvl7pPr>
      <a:lvl8pPr marL="1371600" algn="l" rtl="0" eaLnBrk="1" fontAlgn="base" hangingPunct="1">
        <a:lnSpc>
          <a:spcPct val="90000"/>
        </a:lnSpc>
        <a:spcBef>
          <a:spcPct val="0"/>
        </a:spcBef>
        <a:spcAft>
          <a:spcPct val="0"/>
        </a:spcAft>
        <a:defRPr sz="2600" b="1">
          <a:solidFill>
            <a:schemeClr val="bg1"/>
          </a:solidFill>
          <a:latin typeface="Arial" charset="0"/>
          <a:cs typeface="Arial" charset="0"/>
        </a:defRPr>
      </a:lvl8pPr>
      <a:lvl9pPr marL="1828800" algn="l" rtl="0" eaLnBrk="1" fontAlgn="base" hangingPunct="1">
        <a:lnSpc>
          <a:spcPct val="90000"/>
        </a:lnSpc>
        <a:spcBef>
          <a:spcPct val="0"/>
        </a:spcBef>
        <a:spcAft>
          <a:spcPct val="0"/>
        </a:spcAft>
        <a:defRPr sz="2600" b="1">
          <a:solidFill>
            <a:schemeClr val="bg1"/>
          </a:solidFill>
          <a:latin typeface="Arial" charset="0"/>
          <a:cs typeface="Arial" charset="0"/>
        </a:defRPr>
      </a:lvl9pPr>
    </p:titleStyle>
    <p:bodyStyle>
      <a:lvl1pPr marL="180975" indent="-180975" algn="l" rtl="0" eaLnBrk="1" fontAlgn="base" hangingPunct="1">
        <a:spcBef>
          <a:spcPct val="0"/>
        </a:spcBef>
        <a:spcAft>
          <a:spcPct val="40000"/>
        </a:spcAft>
        <a:buBlip>
          <a:blip r:embed="rId15"/>
        </a:buBlip>
        <a:defRPr sz="2000">
          <a:solidFill>
            <a:schemeClr val="tx1"/>
          </a:solidFill>
          <a:latin typeface="+mj-lt"/>
          <a:ea typeface="Estrangelo Edessa"/>
          <a:cs typeface="Estrangelo Edessa" pitchFamily="66" charset="0"/>
        </a:defRPr>
      </a:lvl1pPr>
      <a:lvl2pPr marL="444500" indent="-261938" algn="l" rtl="0" eaLnBrk="1" fontAlgn="base" hangingPunct="1">
        <a:spcBef>
          <a:spcPct val="0"/>
        </a:spcBef>
        <a:spcAft>
          <a:spcPct val="40000"/>
        </a:spcAft>
        <a:buBlip>
          <a:blip r:embed="rId16"/>
        </a:buBlip>
        <a:defRPr>
          <a:solidFill>
            <a:schemeClr val="tx1"/>
          </a:solidFill>
          <a:latin typeface="+mj-lt"/>
          <a:ea typeface="Estrangelo Edessa"/>
          <a:cs typeface="Estrangelo Edessa" pitchFamily="66" charset="0"/>
        </a:defRPr>
      </a:lvl2pPr>
      <a:lvl3pPr marL="720725" indent="-274638" algn="l" rtl="0" eaLnBrk="1" fontAlgn="base" hangingPunct="1">
        <a:spcBef>
          <a:spcPct val="0"/>
        </a:spcBef>
        <a:spcAft>
          <a:spcPct val="40000"/>
        </a:spcAft>
        <a:buChar char="•"/>
        <a:defRPr>
          <a:solidFill>
            <a:schemeClr val="tx1"/>
          </a:solidFill>
          <a:latin typeface="+mj-lt"/>
          <a:ea typeface="Estrangelo Edessa"/>
          <a:cs typeface="Estrangelo Edessa" pitchFamily="66" charset="0"/>
        </a:defRPr>
      </a:lvl3pPr>
      <a:lvl4pPr marL="987425" indent="-265113" algn="l" rtl="0" eaLnBrk="1" fontAlgn="base" hangingPunct="1">
        <a:spcBef>
          <a:spcPct val="0"/>
        </a:spcBef>
        <a:spcAft>
          <a:spcPct val="40000"/>
        </a:spcAft>
        <a:buChar char="–"/>
        <a:defRPr>
          <a:solidFill>
            <a:schemeClr val="tx1"/>
          </a:solidFill>
          <a:latin typeface="+mj-lt"/>
          <a:ea typeface="Estrangelo Edessa"/>
          <a:cs typeface="Estrangelo Edessa" pitchFamily="66" charset="0"/>
        </a:defRPr>
      </a:lvl4pPr>
      <a:lvl5pPr marL="1254125" indent="-265113" algn="l" rtl="0" eaLnBrk="1" fontAlgn="base" hangingPunct="1">
        <a:spcBef>
          <a:spcPct val="0"/>
        </a:spcBef>
        <a:spcAft>
          <a:spcPct val="40000"/>
        </a:spcAft>
        <a:buChar char="»"/>
        <a:defRPr>
          <a:solidFill>
            <a:schemeClr val="tx1"/>
          </a:solidFill>
          <a:latin typeface="+mj-lt"/>
          <a:ea typeface="Estrangelo Edessa"/>
          <a:cs typeface="Estrangelo Edessa" pitchFamily="66" charset="0"/>
        </a:defRPr>
      </a:lvl5pPr>
      <a:lvl6pPr marL="1711325" indent="-265113" algn="l" rtl="0" eaLnBrk="1" fontAlgn="base" hangingPunct="1">
        <a:spcBef>
          <a:spcPct val="0"/>
        </a:spcBef>
        <a:spcAft>
          <a:spcPct val="40000"/>
        </a:spcAft>
        <a:buChar char="»"/>
        <a:defRPr>
          <a:solidFill>
            <a:schemeClr val="tx1"/>
          </a:solidFill>
          <a:latin typeface="+mn-lt"/>
          <a:cs typeface="+mn-cs"/>
        </a:defRPr>
      </a:lvl6pPr>
      <a:lvl7pPr marL="2168525" indent="-265113" algn="l" rtl="0" eaLnBrk="1" fontAlgn="base" hangingPunct="1">
        <a:spcBef>
          <a:spcPct val="0"/>
        </a:spcBef>
        <a:spcAft>
          <a:spcPct val="40000"/>
        </a:spcAft>
        <a:buChar char="»"/>
        <a:defRPr>
          <a:solidFill>
            <a:schemeClr val="tx1"/>
          </a:solidFill>
          <a:latin typeface="+mn-lt"/>
          <a:cs typeface="+mn-cs"/>
        </a:defRPr>
      </a:lvl7pPr>
      <a:lvl8pPr marL="2625725" indent="-265113" algn="l" rtl="0" eaLnBrk="1" fontAlgn="base" hangingPunct="1">
        <a:spcBef>
          <a:spcPct val="0"/>
        </a:spcBef>
        <a:spcAft>
          <a:spcPct val="40000"/>
        </a:spcAft>
        <a:buChar char="»"/>
        <a:defRPr>
          <a:solidFill>
            <a:schemeClr val="tx1"/>
          </a:solidFill>
          <a:latin typeface="+mn-lt"/>
          <a:cs typeface="+mn-cs"/>
        </a:defRPr>
      </a:lvl8pPr>
      <a:lvl9pPr marL="3082925" indent="-265113" algn="l" rtl="0" eaLnBrk="1" fontAlgn="base" hangingPunct="1">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png"/><Relationship Id="rId4" Type="http://schemas.openxmlformats.org/officeDocument/2006/relationships/image" Target="../media/image9.emf"/></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黑体" panose="02010609060101010101" pitchFamily="49" charset="-122"/>
                <a:ea typeface="黑体" panose="02010609060101010101" pitchFamily="49" charset="-122"/>
              </a:rPr>
              <a:t>MICROROC</a:t>
            </a:r>
            <a:r>
              <a:rPr lang="zh-CN" altLang="en-US" dirty="0" smtClean="0">
                <a:latin typeface="黑体" panose="02010609060101010101" pitchFamily="49" charset="-122"/>
                <a:ea typeface="黑体" panose="02010609060101010101" pitchFamily="49" charset="-122"/>
              </a:rPr>
              <a:t>介绍</a:t>
            </a:r>
            <a:endParaRPr lang="zh-CN" altLang="en-US" dirty="0">
              <a:latin typeface="黑体" panose="02010609060101010101" pitchFamily="49" charset="-122"/>
              <a:ea typeface="黑体" panose="02010609060101010101" pitchFamily="49" charset="-122"/>
            </a:endParaRPr>
          </a:p>
        </p:txBody>
      </p:sp>
      <p:sp>
        <p:nvSpPr>
          <p:cNvPr id="4" name="页脚占位符 3"/>
          <p:cNvSpPr>
            <a:spLocks noGrp="1"/>
          </p:cNvSpPr>
          <p:nvPr>
            <p:ph type="ftr" sz="quarter" idx="10"/>
          </p:nvPr>
        </p:nvSpPr>
        <p:spPr/>
        <p:txBody>
          <a:bodyPr/>
          <a:lstStyle/>
          <a:p>
            <a:endParaRPr kumimoji="0" lang="zh-CN" altLang="en-US"/>
          </a:p>
        </p:txBody>
      </p:sp>
      <p:sp>
        <p:nvSpPr>
          <p:cNvPr id="7" name="Rectangle 2"/>
          <p:cNvSpPr>
            <a:spLocks noChangeArrowheads="1"/>
          </p:cNvSpPr>
          <p:nvPr/>
        </p:nvSpPr>
        <p:spPr bwMode="auto">
          <a:xfrm>
            <a:off x="4680014" y="164459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p:cNvSpPr>
            <a:spLocks noChangeArrowheads="1"/>
          </p:cNvSpPr>
          <p:nvPr/>
        </p:nvSpPr>
        <p:spPr bwMode="auto">
          <a:xfrm>
            <a:off x="4139944" y="54453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p:cNvPicPr/>
          <p:nvPr/>
        </p:nvPicPr>
        <p:blipFill>
          <a:blip r:embed="rId3" cstate="print">
            <a:extLst>
              <a:ext uri="{28A0092B-C50C-407E-A947-70E740481C1C}">
                <a14:useLocalDpi xmlns:a14="http://schemas.microsoft.com/office/drawing/2010/main" val="0"/>
              </a:ext>
            </a:extLst>
          </a:blip>
          <a:stretch>
            <a:fillRect/>
          </a:stretch>
        </p:blipFill>
        <p:spPr>
          <a:xfrm>
            <a:off x="712606" y="4424477"/>
            <a:ext cx="3056760" cy="2129703"/>
          </a:xfrm>
          <a:prstGeom prst="rect">
            <a:avLst/>
          </a:prstGeom>
        </p:spPr>
      </p:pic>
      <p:sp>
        <p:nvSpPr>
          <p:cNvPr id="12" name="矩形 11"/>
          <p:cNvSpPr/>
          <p:nvPr/>
        </p:nvSpPr>
        <p:spPr>
          <a:xfrm>
            <a:off x="479694" y="4330347"/>
            <a:ext cx="784758" cy="646331"/>
          </a:xfrm>
          <a:prstGeom prst="rect">
            <a:avLst/>
          </a:prstGeom>
        </p:spPr>
        <p:txBody>
          <a:bodyPr wrap="square">
            <a:spAutoFit/>
          </a:bodyPr>
          <a:lstStyle/>
          <a:p>
            <a:r>
              <a:rPr lang="zh-CN" altLang="en-US" dirty="0" smtClean="0">
                <a:latin typeface="黑体" panose="02010609060101010101" pitchFamily="49" charset="-122"/>
                <a:ea typeface="黑体" panose="02010609060101010101" pitchFamily="49" charset="-122"/>
              </a:rPr>
              <a:t>模拟部分</a:t>
            </a:r>
            <a:endParaRPr lang="en-US" altLang="zh-CN" dirty="0" smtClean="0">
              <a:latin typeface="黑体" panose="02010609060101010101" pitchFamily="49" charset="-122"/>
              <a:ea typeface="黑体" panose="02010609060101010101" pitchFamily="49" charset="-122"/>
            </a:endParaRPr>
          </a:p>
        </p:txBody>
      </p:sp>
      <p:pic>
        <p:nvPicPr>
          <p:cNvPr id="6" name="图片 5"/>
          <p:cNvPicPr/>
          <p:nvPr/>
        </p:nvPicPr>
        <p:blipFill>
          <a:blip r:embed="rId4"/>
          <a:stretch>
            <a:fillRect/>
          </a:stretch>
        </p:blipFill>
        <p:spPr>
          <a:xfrm>
            <a:off x="5732313" y="5016273"/>
            <a:ext cx="3001662" cy="1237441"/>
          </a:xfrm>
          <a:prstGeom prst="rect">
            <a:avLst/>
          </a:prstGeom>
        </p:spPr>
      </p:pic>
      <p:sp>
        <p:nvSpPr>
          <p:cNvPr id="14" name="矩形 13"/>
          <p:cNvSpPr/>
          <p:nvPr/>
        </p:nvSpPr>
        <p:spPr>
          <a:xfrm>
            <a:off x="5186623" y="4693107"/>
            <a:ext cx="700297" cy="646331"/>
          </a:xfrm>
          <a:prstGeom prst="rect">
            <a:avLst/>
          </a:prstGeom>
        </p:spPr>
        <p:txBody>
          <a:bodyPr wrap="square">
            <a:spAutoFit/>
          </a:bodyPr>
          <a:lstStyle/>
          <a:p>
            <a:r>
              <a:rPr lang="zh-CN" altLang="en-US" dirty="0" smtClean="0">
                <a:latin typeface="黑体" panose="02010609060101010101" pitchFamily="49" charset="-122"/>
                <a:ea typeface="黑体" panose="02010609060101010101" pitchFamily="49" charset="-122"/>
              </a:rPr>
              <a:t>数字部分</a:t>
            </a:r>
            <a:endParaRPr lang="en-US" altLang="zh-CN" dirty="0" smtClean="0">
              <a:latin typeface="黑体" panose="02010609060101010101" pitchFamily="49" charset="-122"/>
              <a:ea typeface="黑体" panose="02010609060101010101" pitchFamily="49" charset="-122"/>
            </a:endParaRPr>
          </a:p>
        </p:txBody>
      </p:sp>
      <p:sp>
        <p:nvSpPr>
          <p:cNvPr id="15" name="矩形 14"/>
          <p:cNvSpPr/>
          <p:nvPr/>
        </p:nvSpPr>
        <p:spPr>
          <a:xfrm>
            <a:off x="2216959" y="1006360"/>
            <a:ext cx="3001748" cy="3323987"/>
          </a:xfrm>
          <a:prstGeom prst="rect">
            <a:avLst/>
          </a:prstGeom>
        </p:spPr>
        <p:txBody>
          <a:bodyPr wrap="square">
            <a:spAutoFit/>
          </a:bodyPr>
          <a:lstStyle/>
          <a:p>
            <a:pPr>
              <a:lnSpc>
                <a:spcPct val="150000"/>
              </a:lnSpc>
            </a:pP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MICROROC</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关键参数</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lnSpc>
                <a:spcPct val="150000"/>
              </a:lnSpc>
              <a:buFont typeface="Wingdings" panose="05000000000000000000" pitchFamily="2" charset="2"/>
              <a:buChar char="p"/>
            </a:pP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64</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通道</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lnSpc>
                <a:spcPct val="150000"/>
              </a:lnSpc>
              <a:buFont typeface="Wingdings" panose="05000000000000000000" pitchFamily="2" charset="2"/>
              <a:buChar char="p"/>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功耗 </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&lt; 1mW/channel</a:t>
            </a:r>
          </a:p>
          <a:p>
            <a:pPr marL="285750" indent="-285750">
              <a:lnSpc>
                <a:spcPct val="150000"/>
              </a:lnSpc>
              <a:buFont typeface="Wingdings" panose="05000000000000000000" pitchFamily="2" charset="2"/>
              <a:buChar char="p"/>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每通道</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个比较阈值</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lnSpc>
                <a:spcPct val="150000"/>
              </a:lnSpc>
              <a:buFont typeface="Wingdings" panose="05000000000000000000" pitchFamily="2" charset="2"/>
              <a:buChar char="p"/>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每</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通道低噪声电荷灵敏前放</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lnSpc>
                <a:spcPct val="150000"/>
              </a:lnSpc>
              <a:buFont typeface="Wingdings" panose="05000000000000000000" pitchFamily="2" charset="2"/>
              <a:buChar char="p"/>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高低</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增益成形</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3" name="图片 2"/>
          <p:cNvPicPr>
            <a:picLocks noChangeAspect="1"/>
          </p:cNvPicPr>
          <p:nvPr/>
        </p:nvPicPr>
        <p:blipFill>
          <a:blip r:embed="rId5"/>
          <a:stretch>
            <a:fillRect/>
          </a:stretch>
        </p:blipFill>
        <p:spPr>
          <a:xfrm>
            <a:off x="467468" y="1077015"/>
            <a:ext cx="1773518" cy="1750386"/>
          </a:xfrm>
          <a:prstGeom prst="rect">
            <a:avLst/>
          </a:prstGeom>
        </p:spPr>
      </p:pic>
      <p:sp>
        <p:nvSpPr>
          <p:cNvPr id="16" name="矩形 15"/>
          <p:cNvSpPr/>
          <p:nvPr/>
        </p:nvSpPr>
        <p:spPr>
          <a:xfrm>
            <a:off x="5292079" y="1000664"/>
            <a:ext cx="3777195" cy="3323987"/>
          </a:xfrm>
          <a:prstGeom prst="rect">
            <a:avLst/>
          </a:prstGeom>
        </p:spPr>
        <p:txBody>
          <a:bodyPr wrap="square">
            <a:spAutoFit/>
          </a:bodyPr>
          <a:lstStyle/>
          <a:p>
            <a:pPr>
              <a:lnSpc>
                <a:spcPct val="150000"/>
              </a:lnSpc>
            </a:pP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MICROROC</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关键功能</a:t>
            </a:r>
          </a:p>
          <a:p>
            <a:pPr marL="285750" indent="-285750">
              <a:lnSpc>
                <a:spcPct val="150000"/>
              </a:lnSpc>
              <a:buFont typeface="Wingdings" panose="05000000000000000000" pitchFamily="2" charset="2"/>
              <a:buChar char="p"/>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内部比较器阈值由</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10-bit DAC</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设置</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lnSpc>
                <a:spcPct val="150000"/>
              </a:lnSpc>
              <a:buFont typeface="Wingdings" panose="05000000000000000000" pitchFamily="2" charset="2"/>
              <a:buChar char="p"/>
            </a:pP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4-bit DAC</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提供基线修正</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lnSpc>
                <a:spcPct val="150000"/>
              </a:lnSpc>
              <a:buFont typeface="Wingdings" panose="05000000000000000000" pitchFamily="2" charset="2"/>
              <a:buChar char="p"/>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成形</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时间</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可</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调</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lnSpc>
                <a:spcPct val="150000"/>
              </a:lnSpc>
              <a:buFont typeface="Wingdings" panose="05000000000000000000" pitchFamily="2" charset="2"/>
              <a:buChar char="p"/>
            </a:pP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lnSpc>
                <a:spcPct val="150000"/>
              </a:lnSpc>
              <a:buFont typeface="Wingdings" panose="05000000000000000000" pitchFamily="2" charset="2"/>
              <a:buChar char="p"/>
            </a:pP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968721718"/>
      </p:ext>
    </p:extLst>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信号源测试平台</a:t>
            </a:r>
            <a:endParaRPr lang="zh-CN" altLang="en-US" dirty="0">
              <a:latin typeface="黑体" panose="02010609060101010101" pitchFamily="49" charset="-122"/>
              <a:ea typeface="黑体" panose="02010609060101010101" pitchFamily="49" charset="-122"/>
            </a:endParaRPr>
          </a:p>
        </p:txBody>
      </p:sp>
      <p:sp>
        <p:nvSpPr>
          <p:cNvPr id="4" name="页脚占位符 3"/>
          <p:cNvSpPr>
            <a:spLocks noGrp="1"/>
          </p:cNvSpPr>
          <p:nvPr>
            <p:ph type="ftr" sz="quarter" idx="10"/>
          </p:nvPr>
        </p:nvSpPr>
        <p:spPr/>
        <p:txBody>
          <a:bodyPr/>
          <a:lstStyle/>
          <a:p>
            <a:endParaRPr kumimoji="0"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nvPr>
        </p:nvGraphicFramePr>
        <p:xfrm>
          <a:off x="1166252" y="1305738"/>
          <a:ext cx="6811495" cy="1944252"/>
        </p:xfrm>
        <a:graphic>
          <a:graphicData uri="http://schemas.openxmlformats.org/presentationml/2006/ole">
            <mc:AlternateContent xmlns:mc="http://schemas.openxmlformats.org/markup-compatibility/2006">
              <mc:Choice xmlns:v="urn:schemas-microsoft-com:vml" Requires="v">
                <p:oleObj spid="_x0000_s6164" name="Visio" r:id="rId3" imgW="7439037" imgH="2114593" progId="Visio.Drawing.15">
                  <p:embed/>
                </p:oleObj>
              </mc:Choice>
              <mc:Fallback>
                <p:oleObj name="Visio" r:id="rId3" imgW="7439037" imgH="2114593"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6252" y="1305738"/>
                        <a:ext cx="6811495" cy="1944252"/>
                      </a:xfrm>
                      <a:prstGeom prst="rect">
                        <a:avLst/>
                      </a:prstGeom>
                      <a:noFill/>
                    </p:spPr>
                  </p:pic>
                </p:oleObj>
              </mc:Fallback>
            </mc:AlternateContent>
          </a:graphicData>
        </a:graphic>
      </p:graphicFrame>
      <p:pic>
        <p:nvPicPr>
          <p:cNvPr id="7" name="图片 6"/>
          <p:cNvPicPr/>
          <p:nvPr/>
        </p:nvPicPr>
        <p:blipFill>
          <a:blip r:embed="rId5"/>
          <a:stretch>
            <a:fillRect/>
          </a:stretch>
        </p:blipFill>
        <p:spPr>
          <a:xfrm>
            <a:off x="251440" y="3278527"/>
            <a:ext cx="3888504" cy="2634795"/>
          </a:xfrm>
          <a:prstGeom prst="rect">
            <a:avLst/>
          </a:prstGeom>
        </p:spPr>
      </p:pic>
      <p:sp>
        <p:nvSpPr>
          <p:cNvPr id="8" name="矩形 7"/>
          <p:cNvSpPr/>
          <p:nvPr/>
        </p:nvSpPr>
        <p:spPr>
          <a:xfrm>
            <a:off x="1115552" y="1232467"/>
            <a:ext cx="1569660" cy="369332"/>
          </a:xfrm>
          <a:prstGeom prst="rect">
            <a:avLst/>
          </a:prstGeom>
        </p:spPr>
        <p:txBody>
          <a:bodyPr wrap="none">
            <a:spAutoFit/>
          </a:bodyPr>
          <a:lstStyle/>
          <a:p>
            <a:r>
              <a:rPr lang="zh-CN" altLang="en-US" dirty="0" smtClean="0">
                <a:latin typeface="黑体" panose="02010609060101010101" pitchFamily="49" charset="-122"/>
                <a:ea typeface="黑体" panose="02010609060101010101" pitchFamily="49" charset="-122"/>
              </a:rPr>
              <a:t>测试方案框图</a:t>
            </a:r>
            <a:endParaRPr lang="zh-CN" altLang="en-US" dirty="0">
              <a:latin typeface="黑体" panose="02010609060101010101" pitchFamily="49" charset="-122"/>
              <a:ea typeface="黑体" panose="02010609060101010101" pitchFamily="49" charset="-122"/>
            </a:endParaRPr>
          </a:p>
        </p:txBody>
      </p:sp>
      <p:sp>
        <p:nvSpPr>
          <p:cNvPr id="9" name="矩形 8"/>
          <p:cNvSpPr/>
          <p:nvPr/>
        </p:nvSpPr>
        <p:spPr>
          <a:xfrm>
            <a:off x="4190644" y="3228068"/>
            <a:ext cx="4782078" cy="2677656"/>
          </a:xfrm>
          <a:prstGeom prst="rect">
            <a:avLst/>
          </a:prstGeom>
        </p:spPr>
        <p:txBody>
          <a:bodyPr wrap="none">
            <a:spAutoFit/>
          </a:bodyPr>
          <a:lstStyle/>
          <a:p>
            <a:r>
              <a:rPr lang="zh-CN" altLang="en-US" sz="2400" dirty="0" smtClean="0">
                <a:latin typeface="黑体" panose="02010609060101010101" pitchFamily="49" charset="-122"/>
                <a:ea typeface="黑体" panose="02010609060101010101" pitchFamily="49" charset="-122"/>
              </a:rPr>
              <a:t>测试项：</a:t>
            </a:r>
            <a:endParaRPr lang="en-US" altLang="zh-CN" sz="2400" dirty="0" smtClean="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p"/>
            </a:pPr>
            <a:r>
              <a:rPr lang="zh-CN" altLang="en-US" sz="2400" dirty="0" smtClean="0">
                <a:latin typeface="黑体" panose="02010609060101010101" pitchFamily="49" charset="-122"/>
                <a:ea typeface="黑体" panose="02010609060101010101" pitchFamily="49" charset="-122"/>
              </a:rPr>
              <a:t>阈值</a:t>
            </a:r>
            <a:r>
              <a:rPr lang="en-US" altLang="zh-CN" sz="2400" dirty="0" smtClean="0">
                <a:latin typeface="黑体" panose="02010609060101010101" pitchFamily="49" charset="-122"/>
                <a:ea typeface="黑体" panose="02010609060101010101" pitchFamily="49" charset="-122"/>
              </a:rPr>
              <a:t>DAC</a:t>
            </a:r>
            <a:r>
              <a:rPr lang="zh-CN" altLang="en-US" sz="2400" dirty="0" smtClean="0">
                <a:latin typeface="黑体" panose="02010609060101010101" pitchFamily="49" charset="-122"/>
                <a:ea typeface="黑体" panose="02010609060101010101" pitchFamily="49" charset="-122"/>
              </a:rPr>
              <a:t>线性扫描</a:t>
            </a:r>
            <a:endParaRPr lang="en-US" altLang="zh-CN" sz="2400" dirty="0" smtClean="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p"/>
            </a:pPr>
            <a:r>
              <a:rPr lang="zh-CN" altLang="en-US" sz="2400" dirty="0" smtClean="0">
                <a:latin typeface="黑体" panose="02010609060101010101" pitchFamily="49" charset="-122"/>
                <a:ea typeface="黑体" panose="02010609060101010101" pitchFamily="49" charset="-122"/>
              </a:rPr>
              <a:t>高增益成形基线修正</a:t>
            </a:r>
            <a:endParaRPr lang="en-US" altLang="zh-CN" sz="2400" dirty="0" smtClean="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p"/>
            </a:pPr>
            <a:r>
              <a:rPr lang="zh-CN" altLang="en-US" sz="2400" dirty="0" smtClean="0">
                <a:latin typeface="黑体" panose="02010609060101010101" pitchFamily="49" charset="-122"/>
                <a:ea typeface="黑体" panose="02010609060101010101" pitchFamily="49" charset="-122"/>
              </a:rPr>
              <a:t>击中测试</a:t>
            </a:r>
            <a:endParaRPr lang="en-US" altLang="zh-CN" sz="2400" dirty="0" smtClean="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p"/>
            </a:pPr>
            <a:r>
              <a:rPr lang="zh-CN" altLang="en-US" sz="2400" dirty="0" smtClean="0">
                <a:latin typeface="黑体" panose="02010609060101010101" pitchFamily="49" charset="-122"/>
                <a:ea typeface="黑体" panose="02010609060101010101" pitchFamily="49" charset="-122"/>
              </a:rPr>
              <a:t>基线测试</a:t>
            </a:r>
            <a:r>
              <a:rPr lang="en-US" altLang="zh-CN" sz="2400" dirty="0" smtClean="0">
                <a:latin typeface="黑体" panose="02010609060101010101" pitchFamily="49" charset="-122"/>
                <a:ea typeface="黑体" panose="02010609060101010101" pitchFamily="49" charset="-122"/>
              </a:rPr>
              <a:t>(S</a:t>
            </a:r>
            <a:r>
              <a:rPr lang="zh-CN" altLang="en-US" sz="2400" dirty="0" smtClean="0">
                <a:latin typeface="黑体" panose="02010609060101010101" pitchFamily="49" charset="-122"/>
                <a:ea typeface="黑体" panose="02010609060101010101" pitchFamily="49" charset="-122"/>
              </a:rPr>
              <a:t>曲线</a:t>
            </a:r>
            <a:r>
              <a:rPr lang="en-US" altLang="zh-CN" sz="2400" dirty="0" smtClean="0">
                <a:latin typeface="黑体" panose="02010609060101010101" pitchFamily="49" charset="-122"/>
                <a:ea typeface="黑体" panose="02010609060101010101" pitchFamily="49" charset="-122"/>
              </a:rPr>
              <a:t>)</a:t>
            </a:r>
          </a:p>
          <a:p>
            <a:pPr marL="285750" indent="-285750">
              <a:buFont typeface="Wingdings" panose="05000000000000000000" pitchFamily="2" charset="2"/>
              <a:buChar char="p"/>
            </a:pPr>
            <a:r>
              <a:rPr lang="en-US" altLang="zh-CN" sz="2400" dirty="0" smtClean="0">
                <a:latin typeface="黑体" panose="02010609060101010101" pitchFamily="49" charset="-122"/>
                <a:ea typeface="黑体" panose="02010609060101010101" pitchFamily="49" charset="-122"/>
              </a:rPr>
              <a:t>DAC</a:t>
            </a:r>
            <a:r>
              <a:rPr lang="zh-CN" altLang="en-US" sz="2400" dirty="0" smtClean="0">
                <a:latin typeface="黑体" panose="02010609060101010101" pitchFamily="49" charset="-122"/>
                <a:ea typeface="黑体" panose="02010609060101010101" pitchFamily="49" charset="-122"/>
              </a:rPr>
              <a:t>阈值对应能量曲线（</a:t>
            </a:r>
            <a:r>
              <a:rPr lang="en-US" altLang="zh-CN" sz="2400" dirty="0" smtClean="0">
                <a:latin typeface="黑体" panose="02010609060101010101" pitchFamily="49" charset="-122"/>
                <a:ea typeface="黑体" panose="02010609060101010101" pitchFamily="49" charset="-122"/>
              </a:rPr>
              <a:t>S</a:t>
            </a:r>
            <a:r>
              <a:rPr lang="zh-CN" altLang="en-US" sz="2400" dirty="0" smtClean="0">
                <a:latin typeface="黑体" panose="02010609060101010101" pitchFamily="49" charset="-122"/>
                <a:ea typeface="黑体" panose="02010609060101010101" pitchFamily="49" charset="-122"/>
              </a:rPr>
              <a:t>曲线）</a:t>
            </a:r>
            <a:endParaRPr lang="en-US" altLang="zh-CN" sz="2400" dirty="0" smtClean="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p"/>
            </a:pPr>
            <a:r>
              <a:rPr lang="zh-CN" altLang="en-US" sz="2400" dirty="0">
                <a:latin typeface="黑体" panose="02010609060101010101" pitchFamily="49" charset="-122"/>
                <a:ea typeface="黑体" panose="02010609060101010101" pitchFamily="49" charset="-122"/>
              </a:rPr>
              <a:t>片</a:t>
            </a:r>
            <a:r>
              <a:rPr lang="zh-CN" altLang="en-US" sz="2400" dirty="0" smtClean="0">
                <a:latin typeface="黑体" panose="02010609060101010101" pitchFamily="49" charset="-122"/>
                <a:ea typeface="黑体" panose="02010609060101010101" pitchFamily="49" charset="-122"/>
              </a:rPr>
              <a:t>外</a:t>
            </a:r>
            <a:r>
              <a:rPr lang="en-US" altLang="zh-CN" sz="2400" dirty="0" smtClean="0">
                <a:latin typeface="黑体" panose="02010609060101010101" pitchFamily="49" charset="-122"/>
                <a:ea typeface="黑体" panose="02010609060101010101" pitchFamily="49" charset="-122"/>
              </a:rPr>
              <a:t>ADC</a:t>
            </a:r>
            <a:r>
              <a:rPr lang="zh-CN" altLang="en-US" sz="2400" dirty="0" smtClean="0">
                <a:latin typeface="黑体" panose="02010609060101010101" pitchFamily="49" charset="-122"/>
                <a:ea typeface="黑体" panose="02010609060101010101" pitchFamily="49" charset="-122"/>
              </a:rPr>
              <a:t>测试</a:t>
            </a:r>
            <a:endParaRPr lang="en-US" altLang="zh-CN" sz="24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84182498"/>
      </p:ext>
    </p:extLst>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黑体" panose="02010609060101010101" pitchFamily="49" charset="-122"/>
                <a:ea typeface="黑体" panose="02010609060101010101" pitchFamily="49" charset="-122"/>
              </a:rPr>
              <a:t>DAC</a:t>
            </a:r>
            <a:r>
              <a:rPr lang="zh-CN" altLang="en-US" dirty="0" smtClean="0">
                <a:latin typeface="黑体" panose="02010609060101010101" pitchFamily="49" charset="-122"/>
                <a:ea typeface="黑体" panose="02010609060101010101" pitchFamily="49" charset="-122"/>
              </a:rPr>
              <a:t>刻度和阈值刻度</a:t>
            </a:r>
            <a:endParaRPr lang="zh-CN" altLang="en-US" dirty="0">
              <a:latin typeface="黑体" panose="02010609060101010101" pitchFamily="49" charset="-122"/>
              <a:ea typeface="黑体" panose="02010609060101010101" pitchFamily="49" charset="-122"/>
            </a:endParaRPr>
          </a:p>
        </p:txBody>
      </p:sp>
      <p:sp>
        <p:nvSpPr>
          <p:cNvPr id="4" name="页脚占位符 3"/>
          <p:cNvSpPr>
            <a:spLocks noGrp="1"/>
          </p:cNvSpPr>
          <p:nvPr>
            <p:ph type="ftr" sz="quarter" idx="10"/>
          </p:nvPr>
        </p:nvSpPr>
        <p:spPr/>
        <p:txBody>
          <a:bodyPr/>
          <a:lstStyle/>
          <a:p>
            <a:endParaRPr kumimoji="0" lang="zh-CN" altLang="en-US"/>
          </a:p>
        </p:txBody>
      </p:sp>
      <p:pic>
        <p:nvPicPr>
          <p:cNvPr id="5" name="图片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9799" y="994524"/>
            <a:ext cx="3132508" cy="2460748"/>
          </a:xfrm>
          <a:prstGeom prst="rect">
            <a:avLst/>
          </a:prstGeom>
          <a:noFill/>
          <a:ln>
            <a:noFill/>
          </a:ln>
        </p:spPr>
      </p:pic>
      <p:pic>
        <p:nvPicPr>
          <p:cNvPr id="10" name="图片 9"/>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82307" y="1019800"/>
            <a:ext cx="3167818" cy="2457752"/>
          </a:xfrm>
          <a:prstGeom prst="rect">
            <a:avLst/>
          </a:prstGeom>
          <a:noFill/>
          <a:ln>
            <a:noFill/>
          </a:ln>
        </p:spPr>
      </p:pic>
      <p:sp>
        <p:nvSpPr>
          <p:cNvPr id="14" name="矩形 13"/>
          <p:cNvSpPr/>
          <p:nvPr/>
        </p:nvSpPr>
        <p:spPr>
          <a:xfrm>
            <a:off x="1896306" y="2703116"/>
            <a:ext cx="1763636" cy="461665"/>
          </a:xfrm>
          <a:prstGeom prst="rect">
            <a:avLst/>
          </a:prstGeom>
        </p:spPr>
        <p:txBody>
          <a:bodyPr wrap="square">
            <a:spAutoFit/>
          </a:bodyPr>
          <a:lstStyle/>
          <a:p>
            <a:r>
              <a:rPr lang="en-US" altLang="zh-CN" sz="2400" kern="1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7.8</a:t>
            </a:r>
            <a:r>
              <a:rPr lang="el-GR" altLang="zh-CN" sz="2400" kern="1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μ</a:t>
            </a:r>
            <a:r>
              <a:rPr lang="en-US" altLang="zh-CN" sz="2400" kern="1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A(DAC0)</a:t>
            </a:r>
            <a:endParaRPr lang="zh-CN" altLang="en-US" sz="2400" dirty="0">
              <a:solidFill>
                <a:srgbClr val="FF0000"/>
              </a:solidFill>
              <a:latin typeface="黑体" panose="02010609060101010101" pitchFamily="49" charset="-122"/>
              <a:ea typeface="黑体" panose="02010609060101010101" pitchFamily="49" charset="-122"/>
            </a:endParaRPr>
          </a:p>
        </p:txBody>
      </p:sp>
      <p:sp>
        <p:nvSpPr>
          <p:cNvPr id="15" name="矩形 14"/>
          <p:cNvSpPr/>
          <p:nvPr/>
        </p:nvSpPr>
        <p:spPr>
          <a:xfrm>
            <a:off x="5118919" y="2703116"/>
            <a:ext cx="1763636" cy="461665"/>
          </a:xfrm>
          <a:prstGeom prst="rect">
            <a:avLst/>
          </a:prstGeom>
        </p:spPr>
        <p:txBody>
          <a:bodyPr wrap="square">
            <a:spAutoFit/>
          </a:bodyPr>
          <a:lstStyle/>
          <a:p>
            <a:r>
              <a:rPr lang="en-US" altLang="zh-CN" sz="2400" kern="1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3.9</a:t>
            </a:r>
            <a:r>
              <a:rPr lang="el-GR" altLang="zh-CN" sz="2400" kern="1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μ</a:t>
            </a:r>
            <a:r>
              <a:rPr lang="en-US" altLang="zh-CN" sz="2400" kern="1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A(DAC0)</a:t>
            </a:r>
            <a:endParaRPr lang="zh-CN" altLang="en-US" sz="2400" dirty="0">
              <a:solidFill>
                <a:srgbClr val="FF0000"/>
              </a:solidFill>
              <a:latin typeface="黑体" panose="02010609060101010101" pitchFamily="49" charset="-122"/>
              <a:ea typeface="黑体" panose="02010609060101010101" pitchFamily="49" charset="-122"/>
            </a:endParaRPr>
          </a:p>
        </p:txBody>
      </p:sp>
      <p:pic>
        <p:nvPicPr>
          <p:cNvPr id="17" name="图片 16"/>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1944" y="3343525"/>
            <a:ext cx="3119911" cy="2511544"/>
          </a:xfrm>
          <a:prstGeom prst="rect">
            <a:avLst/>
          </a:prstGeom>
          <a:noFill/>
          <a:ln>
            <a:noFill/>
          </a:ln>
        </p:spPr>
      </p:pic>
      <p:pic>
        <p:nvPicPr>
          <p:cNvPr id="18" name="图片 17"/>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79270" y="3365098"/>
            <a:ext cx="3096361" cy="2489971"/>
          </a:xfrm>
          <a:prstGeom prst="rect">
            <a:avLst/>
          </a:prstGeom>
          <a:noFill/>
          <a:ln>
            <a:noFill/>
          </a:ln>
        </p:spPr>
      </p:pic>
      <p:pic>
        <p:nvPicPr>
          <p:cNvPr id="19" name="图片 18"/>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32205" y="3366092"/>
            <a:ext cx="3048160" cy="2488977"/>
          </a:xfrm>
          <a:prstGeom prst="rect">
            <a:avLst/>
          </a:prstGeom>
          <a:noFill/>
          <a:ln>
            <a:noFill/>
          </a:ln>
        </p:spPr>
      </p:pic>
      <p:sp>
        <p:nvSpPr>
          <p:cNvPr id="20" name="矩形 19"/>
          <p:cNvSpPr/>
          <p:nvPr/>
        </p:nvSpPr>
        <p:spPr>
          <a:xfrm>
            <a:off x="1703058" y="4382527"/>
            <a:ext cx="1043583" cy="461665"/>
          </a:xfrm>
          <a:prstGeom prst="rect">
            <a:avLst/>
          </a:prstGeom>
        </p:spPr>
        <p:txBody>
          <a:bodyPr wrap="square">
            <a:spAutoFit/>
          </a:bodyPr>
          <a:lstStyle/>
          <a:p>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DAC0</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矩形 20"/>
          <p:cNvSpPr/>
          <p:nvPr/>
        </p:nvSpPr>
        <p:spPr>
          <a:xfrm>
            <a:off x="4625593" y="4385814"/>
            <a:ext cx="1158229" cy="461665"/>
          </a:xfrm>
          <a:prstGeom prst="rect">
            <a:avLst/>
          </a:prstGeom>
        </p:spPr>
        <p:txBody>
          <a:bodyPr wrap="square">
            <a:spAutoFit/>
          </a:bodyPr>
          <a:lstStyle/>
          <a:p>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DAC1</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 name="矩形 21"/>
          <p:cNvSpPr/>
          <p:nvPr/>
        </p:nvSpPr>
        <p:spPr>
          <a:xfrm>
            <a:off x="7751843" y="4337821"/>
            <a:ext cx="1080140" cy="461665"/>
          </a:xfrm>
          <a:prstGeom prst="rect">
            <a:avLst/>
          </a:prstGeom>
        </p:spPr>
        <p:txBody>
          <a:bodyPr wrap="square">
            <a:spAutoFit/>
          </a:bodyPr>
          <a:lstStyle/>
          <a:p>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DAC2</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3" name="直接箭头连接符 22"/>
          <p:cNvCxnSpPr/>
          <p:nvPr/>
        </p:nvCxnSpPr>
        <p:spPr bwMode="auto">
          <a:xfrm flipV="1">
            <a:off x="1271003" y="5354653"/>
            <a:ext cx="0" cy="648084"/>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24" name="矩形 23"/>
          <p:cNvSpPr/>
          <p:nvPr/>
        </p:nvSpPr>
        <p:spPr>
          <a:xfrm>
            <a:off x="946961" y="5898842"/>
            <a:ext cx="1049958" cy="461665"/>
          </a:xfrm>
          <a:prstGeom prst="rect">
            <a:avLst/>
          </a:prstGeom>
        </p:spPr>
        <p:txBody>
          <a:bodyPr wrap="square">
            <a:spAutoFit/>
          </a:bodyPr>
          <a:lstStyle/>
          <a:p>
            <a:r>
              <a:rPr lang="en-US" altLang="zh-CN" sz="2400" kern="100" dirty="0" smtClean="0">
                <a:latin typeface="Times New Roman" panose="02020603050405020304" pitchFamily="18" charset="0"/>
                <a:ea typeface="黑体" panose="02010609060101010101" pitchFamily="49" charset="-122"/>
                <a:cs typeface="Times New Roman" panose="02020603050405020304" pitchFamily="18" charset="0"/>
              </a:rPr>
              <a:t>140fC</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5" name="直接箭头连接符 24"/>
          <p:cNvCxnSpPr/>
          <p:nvPr/>
        </p:nvCxnSpPr>
        <p:spPr bwMode="auto">
          <a:xfrm flipV="1">
            <a:off x="4187381" y="5354653"/>
            <a:ext cx="0" cy="648084"/>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26" name="矩形 25"/>
          <p:cNvSpPr/>
          <p:nvPr/>
        </p:nvSpPr>
        <p:spPr>
          <a:xfrm>
            <a:off x="3677492" y="5898842"/>
            <a:ext cx="1049958" cy="461665"/>
          </a:xfrm>
          <a:prstGeom prst="rect">
            <a:avLst/>
          </a:prstGeom>
        </p:spPr>
        <p:txBody>
          <a:bodyPr wrap="square">
            <a:spAutoFit/>
          </a:bodyPr>
          <a:lstStyle/>
          <a:p>
            <a:r>
              <a:rPr lang="en-US" altLang="zh-CN" sz="2400" kern="100" dirty="0" smtClean="0">
                <a:latin typeface="Times New Roman" panose="02020603050405020304" pitchFamily="18" charset="0"/>
                <a:ea typeface="黑体" panose="02010609060101010101" pitchFamily="49" charset="-122"/>
                <a:cs typeface="Times New Roman" panose="02020603050405020304" pitchFamily="18" charset="0"/>
              </a:rPr>
              <a:t>140fC</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7" name="直接箭头连接符 26"/>
          <p:cNvCxnSpPr/>
          <p:nvPr/>
        </p:nvCxnSpPr>
        <p:spPr bwMode="auto">
          <a:xfrm flipV="1">
            <a:off x="8507941" y="5282076"/>
            <a:ext cx="0" cy="648084"/>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28" name="矩形 27"/>
          <p:cNvSpPr/>
          <p:nvPr/>
        </p:nvSpPr>
        <p:spPr>
          <a:xfrm>
            <a:off x="8002924" y="5813167"/>
            <a:ext cx="1049958" cy="461665"/>
          </a:xfrm>
          <a:prstGeom prst="rect">
            <a:avLst/>
          </a:prstGeom>
        </p:spPr>
        <p:txBody>
          <a:bodyPr wrap="square">
            <a:spAutoFit/>
          </a:bodyPr>
          <a:lstStyle/>
          <a:p>
            <a:r>
              <a:rPr lang="en-US" altLang="zh-CN" sz="2400" kern="100" dirty="0" smtClean="0">
                <a:latin typeface="Times New Roman" panose="02020603050405020304" pitchFamily="18" charset="0"/>
                <a:ea typeface="黑体" panose="02010609060101010101" pitchFamily="49" charset="-122"/>
                <a:cs typeface="Times New Roman" panose="02020603050405020304" pitchFamily="18" charset="0"/>
              </a:rPr>
              <a:t>500fC</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090109960"/>
      </p:ext>
    </p:extLst>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基线修正和噪声测试</a:t>
            </a:r>
            <a:endParaRPr lang="zh-CN" altLang="en-US" dirty="0">
              <a:latin typeface="黑体" panose="02010609060101010101" pitchFamily="49" charset="-122"/>
              <a:ea typeface="黑体" panose="02010609060101010101" pitchFamily="49" charset="-122"/>
            </a:endParaRPr>
          </a:p>
        </p:txBody>
      </p:sp>
      <p:sp>
        <p:nvSpPr>
          <p:cNvPr id="4" name="页脚占位符 3"/>
          <p:cNvSpPr>
            <a:spLocks noGrp="1"/>
          </p:cNvSpPr>
          <p:nvPr>
            <p:ph type="ftr" sz="quarter" idx="10"/>
          </p:nvPr>
        </p:nvSpPr>
        <p:spPr/>
        <p:txBody>
          <a:bodyPr/>
          <a:lstStyle/>
          <a:p>
            <a:endParaRPr kumimoji="0" lang="zh-CN" altLang="en-US"/>
          </a:p>
        </p:txBody>
      </p:sp>
      <p:pic>
        <p:nvPicPr>
          <p:cNvPr id="5" name="图片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1842" y="1000664"/>
            <a:ext cx="3943799" cy="2720847"/>
          </a:xfrm>
          <a:prstGeom prst="rect">
            <a:avLst/>
          </a:prstGeom>
          <a:noFill/>
          <a:ln>
            <a:noFill/>
          </a:ln>
        </p:spPr>
      </p:pic>
      <p:pic>
        <p:nvPicPr>
          <p:cNvPr id="8" name="图片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052692"/>
            <a:ext cx="2866961" cy="2503676"/>
          </a:xfrm>
          <a:prstGeom prst="rect">
            <a:avLst/>
          </a:prstGeom>
          <a:noFill/>
          <a:ln>
            <a:noFill/>
          </a:ln>
        </p:spPr>
      </p:pic>
      <p:pic>
        <p:nvPicPr>
          <p:cNvPr id="9" name="图片 8"/>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44880" y="1033376"/>
            <a:ext cx="2999246" cy="2515402"/>
          </a:xfrm>
          <a:prstGeom prst="rect">
            <a:avLst/>
          </a:prstGeom>
          <a:noFill/>
          <a:ln>
            <a:noFill/>
          </a:ln>
        </p:spPr>
      </p:pic>
      <p:sp>
        <p:nvSpPr>
          <p:cNvPr id="10" name="矩形 9"/>
          <p:cNvSpPr/>
          <p:nvPr/>
        </p:nvSpPr>
        <p:spPr>
          <a:xfrm>
            <a:off x="5713556" y="469866"/>
            <a:ext cx="3116504" cy="646331"/>
          </a:xfrm>
          <a:prstGeom prst="rect">
            <a:avLst/>
          </a:prstGeom>
        </p:spPr>
        <p:txBody>
          <a:bodyPr wrap="square">
            <a:spAutoFit/>
          </a:bodyPr>
          <a:lstStyle/>
          <a:p>
            <a:r>
              <a:rPr lang="en-US" altLang="zh-CN" dirty="0" smtClean="0">
                <a:latin typeface="黑体" panose="02010609060101010101" pitchFamily="49" charset="-122"/>
                <a:ea typeface="黑体" panose="02010609060101010101" pitchFamily="49" charset="-122"/>
              </a:rPr>
              <a:t>64</a:t>
            </a:r>
            <a:r>
              <a:rPr lang="zh-CN" altLang="en-US" dirty="0" smtClean="0">
                <a:latin typeface="黑体" panose="02010609060101010101" pitchFamily="49" charset="-122"/>
                <a:ea typeface="黑体" panose="02010609060101010101" pitchFamily="49" charset="-122"/>
              </a:rPr>
              <a:t>通道高增益通道经过</a:t>
            </a:r>
            <a:r>
              <a:rPr lang="en-US" altLang="zh-CN" dirty="0" smtClean="0">
                <a:latin typeface="黑体" panose="02010609060101010101" pitchFamily="49" charset="-122"/>
                <a:ea typeface="黑体" panose="02010609060101010101" pitchFamily="49" charset="-122"/>
              </a:rPr>
              <a:t>4-bit DAC</a:t>
            </a:r>
            <a:r>
              <a:rPr lang="zh-CN" altLang="en-US" dirty="0" smtClean="0">
                <a:latin typeface="黑体" panose="02010609060101010101" pitchFamily="49" charset="-122"/>
                <a:ea typeface="黑体" panose="02010609060101010101" pitchFamily="49" charset="-122"/>
              </a:rPr>
              <a:t>修正基线一致性变好</a:t>
            </a:r>
            <a:endParaRPr lang="zh-CN" altLang="en-US" dirty="0">
              <a:latin typeface="黑体" panose="02010609060101010101" pitchFamily="49" charset="-122"/>
              <a:ea typeface="黑体" panose="02010609060101010101" pitchFamily="49" charset="-122"/>
            </a:endParaRPr>
          </a:p>
        </p:txBody>
      </p:sp>
      <p:sp>
        <p:nvSpPr>
          <p:cNvPr id="11" name="矩形 10"/>
          <p:cNvSpPr/>
          <p:nvPr/>
        </p:nvSpPr>
        <p:spPr>
          <a:xfrm>
            <a:off x="373533" y="1651815"/>
            <a:ext cx="1120096" cy="830997"/>
          </a:xfrm>
          <a:prstGeom prst="rect">
            <a:avLst/>
          </a:prstGeom>
        </p:spPr>
        <p:txBody>
          <a:bodyPr wrap="square">
            <a:spAutoFit/>
          </a:bodyPr>
          <a:lstStyle/>
          <a:p>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DAC0</a:t>
            </a:r>
          </a:p>
          <a:p>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修正前</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矩形 11"/>
          <p:cNvSpPr/>
          <p:nvPr/>
        </p:nvSpPr>
        <p:spPr>
          <a:xfrm>
            <a:off x="4133440" y="1668590"/>
            <a:ext cx="1124108" cy="830997"/>
          </a:xfrm>
          <a:prstGeom prst="rect">
            <a:avLst/>
          </a:prstGeom>
        </p:spPr>
        <p:txBody>
          <a:bodyPr wrap="square">
            <a:spAutoFit/>
          </a:bodyPr>
          <a:lstStyle/>
          <a:p>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DAC0</a:t>
            </a:r>
          </a:p>
          <a:p>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修正后</a:t>
            </a:r>
          </a:p>
        </p:txBody>
      </p:sp>
      <p:pic>
        <p:nvPicPr>
          <p:cNvPr id="16" name="图片 1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8520" y="3867390"/>
            <a:ext cx="2925884" cy="2105899"/>
          </a:xfrm>
          <a:prstGeom prst="rect">
            <a:avLst/>
          </a:prstGeom>
          <a:noFill/>
          <a:ln>
            <a:noFill/>
          </a:ln>
        </p:spPr>
      </p:pic>
      <p:pic>
        <p:nvPicPr>
          <p:cNvPr id="17" name="图片 16"/>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58581" y="3817761"/>
            <a:ext cx="2885545" cy="2132848"/>
          </a:xfrm>
          <a:prstGeom prst="rect">
            <a:avLst/>
          </a:prstGeom>
          <a:noFill/>
          <a:ln>
            <a:noFill/>
          </a:ln>
        </p:spPr>
      </p:pic>
      <p:sp>
        <p:nvSpPr>
          <p:cNvPr id="18" name="矩形 17"/>
          <p:cNvSpPr/>
          <p:nvPr/>
        </p:nvSpPr>
        <p:spPr>
          <a:xfrm>
            <a:off x="463287" y="5768262"/>
            <a:ext cx="2596641" cy="461665"/>
          </a:xfrm>
          <a:prstGeom prst="rect">
            <a:avLst/>
          </a:prstGeom>
        </p:spPr>
        <p:txBody>
          <a:bodyPr wrap="square">
            <a:spAutoFit/>
          </a:bodyPr>
          <a:lstStyle/>
          <a:p>
            <a:r>
              <a:rPr lang="zh-CN" altLang="en-US" sz="2400" dirty="0" smtClean="0">
                <a:latin typeface="黑体" panose="02010609060101010101" pitchFamily="49" charset="-122"/>
                <a:ea typeface="黑体" panose="02010609060101010101" pitchFamily="49" charset="-122"/>
              </a:rPr>
              <a:t>未接探测器</a:t>
            </a:r>
            <a:endParaRPr lang="zh-CN" altLang="en-US" sz="2400" dirty="0">
              <a:latin typeface="黑体" panose="02010609060101010101" pitchFamily="49" charset="-122"/>
              <a:ea typeface="黑体" panose="02010609060101010101" pitchFamily="49" charset="-122"/>
            </a:endParaRPr>
          </a:p>
        </p:txBody>
      </p:sp>
      <p:sp>
        <p:nvSpPr>
          <p:cNvPr id="19" name="矩形 18"/>
          <p:cNvSpPr/>
          <p:nvPr/>
        </p:nvSpPr>
        <p:spPr>
          <a:xfrm>
            <a:off x="3443240" y="5796995"/>
            <a:ext cx="2219711" cy="461665"/>
          </a:xfrm>
          <a:prstGeom prst="rect">
            <a:avLst/>
          </a:prstGeom>
        </p:spPr>
        <p:txBody>
          <a:bodyPr wrap="square">
            <a:spAutoFit/>
          </a:bodyPr>
          <a:lstStyle/>
          <a:p>
            <a:r>
              <a:rPr lang="zh-CN" altLang="en-US" sz="2400" dirty="0" smtClean="0">
                <a:latin typeface="黑体" panose="02010609060101010101" pitchFamily="49" charset="-122"/>
                <a:ea typeface="黑体" panose="02010609060101010101" pitchFamily="49" charset="-122"/>
              </a:rPr>
              <a:t>接探测器</a:t>
            </a:r>
            <a:endParaRPr lang="zh-CN" altLang="en-US" sz="2400" dirty="0">
              <a:latin typeface="黑体" panose="02010609060101010101" pitchFamily="49" charset="-122"/>
              <a:ea typeface="黑体" panose="02010609060101010101" pitchFamily="49" charset="-122"/>
            </a:endParaRPr>
          </a:p>
        </p:txBody>
      </p:sp>
      <p:sp>
        <p:nvSpPr>
          <p:cNvPr id="20" name="矩形 19"/>
          <p:cNvSpPr/>
          <p:nvPr/>
        </p:nvSpPr>
        <p:spPr>
          <a:xfrm>
            <a:off x="5662951" y="4981894"/>
            <a:ext cx="3156148" cy="707886"/>
          </a:xfrm>
          <a:prstGeom prst="rect">
            <a:avLst/>
          </a:prstGeom>
        </p:spPr>
        <p:txBody>
          <a:bodyPr wrap="square">
            <a:spAutoFit/>
          </a:bodyPr>
          <a:lstStyle/>
          <a:p>
            <a:r>
              <a:rPr lang="zh-CN" altLang="en-US" sz="2000" dirty="0" smtClean="0">
                <a:latin typeface="黑体" panose="02010609060101010101" pitchFamily="49" charset="-122"/>
                <a:ea typeface="黑体" panose="02010609060101010101" pitchFamily="49" charset="-122"/>
              </a:rPr>
              <a:t>接上探测器之后</a:t>
            </a:r>
            <a:endParaRPr lang="en-US" altLang="zh-CN" sz="2000" dirty="0" smtClean="0">
              <a:latin typeface="黑体" panose="02010609060101010101" pitchFamily="49" charset="-122"/>
              <a:ea typeface="黑体" panose="02010609060101010101" pitchFamily="49" charset="-122"/>
            </a:endParaRPr>
          </a:p>
          <a:p>
            <a:r>
              <a:rPr lang="en-US" altLang="zh-CN" sz="2000" dirty="0" smtClean="0">
                <a:latin typeface="黑体" panose="02010609060101010101" pitchFamily="49" charset="-122"/>
                <a:ea typeface="黑体" panose="02010609060101010101" pitchFamily="49" charset="-122"/>
              </a:rPr>
              <a:t>DAC0</a:t>
            </a:r>
            <a:r>
              <a:rPr lang="zh-CN" altLang="en-US" sz="2000" dirty="0" smtClean="0">
                <a:latin typeface="黑体" panose="02010609060101010101" pitchFamily="49" charset="-122"/>
                <a:ea typeface="黑体" panose="02010609060101010101" pitchFamily="49" charset="-122"/>
              </a:rPr>
              <a:t>噪声</a:t>
            </a:r>
            <a:r>
              <a:rPr lang="en-US" altLang="zh-CN" sz="2000" dirty="0" smtClean="0">
                <a:latin typeface="黑体" panose="02010609060101010101" pitchFamily="49" charset="-122"/>
                <a:ea typeface="黑体" panose="02010609060101010101" pitchFamily="49" charset="-122"/>
              </a:rPr>
              <a:t>(RMS) = 0.35fC</a:t>
            </a:r>
          </a:p>
        </p:txBody>
      </p:sp>
      <p:sp>
        <p:nvSpPr>
          <p:cNvPr id="21" name="矩形 20"/>
          <p:cNvSpPr/>
          <p:nvPr/>
        </p:nvSpPr>
        <p:spPr>
          <a:xfrm>
            <a:off x="5662951" y="4163171"/>
            <a:ext cx="3082796" cy="707886"/>
          </a:xfrm>
          <a:prstGeom prst="rect">
            <a:avLst/>
          </a:prstGeom>
        </p:spPr>
        <p:txBody>
          <a:bodyPr wrap="square">
            <a:spAutoFit/>
          </a:bodyPr>
          <a:lstStyle/>
          <a:p>
            <a:r>
              <a:rPr lang="zh-CN" altLang="en-US" sz="2000" dirty="0" smtClean="0">
                <a:latin typeface="黑体" panose="02010609060101010101" pitchFamily="49" charset="-122"/>
                <a:ea typeface="黑体" panose="02010609060101010101" pitchFamily="49" charset="-122"/>
              </a:rPr>
              <a:t>接上探测器之前</a:t>
            </a:r>
            <a:endParaRPr lang="en-US" altLang="zh-CN" sz="2000" dirty="0" smtClean="0">
              <a:latin typeface="黑体" panose="02010609060101010101" pitchFamily="49" charset="-122"/>
              <a:ea typeface="黑体" panose="02010609060101010101" pitchFamily="49" charset="-122"/>
            </a:endParaRPr>
          </a:p>
          <a:p>
            <a:r>
              <a:rPr lang="en-US" altLang="zh-CN" sz="2000" dirty="0" smtClean="0">
                <a:latin typeface="黑体" panose="02010609060101010101" pitchFamily="49" charset="-122"/>
                <a:ea typeface="黑体" panose="02010609060101010101" pitchFamily="49" charset="-122"/>
              </a:rPr>
              <a:t>DAC0</a:t>
            </a:r>
            <a:r>
              <a:rPr lang="zh-CN" altLang="en-US" sz="2000" dirty="0" smtClean="0">
                <a:latin typeface="黑体" panose="02010609060101010101" pitchFamily="49" charset="-122"/>
                <a:ea typeface="黑体" panose="02010609060101010101" pitchFamily="49" charset="-122"/>
              </a:rPr>
              <a:t>噪声</a:t>
            </a:r>
            <a:r>
              <a:rPr lang="en-US" altLang="zh-CN" sz="2000" dirty="0" smtClean="0">
                <a:latin typeface="黑体" panose="02010609060101010101" pitchFamily="49" charset="-122"/>
                <a:ea typeface="黑体" panose="02010609060101010101" pitchFamily="49" charset="-122"/>
              </a:rPr>
              <a:t>(RMS) = 0.15fC</a:t>
            </a:r>
          </a:p>
        </p:txBody>
      </p:sp>
      <p:sp>
        <p:nvSpPr>
          <p:cNvPr id="3" name="矩形 2"/>
          <p:cNvSpPr/>
          <p:nvPr/>
        </p:nvSpPr>
        <p:spPr>
          <a:xfrm>
            <a:off x="859735" y="5043958"/>
            <a:ext cx="989373" cy="461665"/>
          </a:xfrm>
          <a:prstGeom prst="rect">
            <a:avLst/>
          </a:prstGeom>
        </p:spPr>
        <p:txBody>
          <a:bodyPr wrap="none">
            <a:spAutoFit/>
          </a:bodyPr>
          <a:lstStyle/>
          <a:p>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DAC0</a:t>
            </a:r>
            <a:endParaRPr lang="zh-CN" altLang="en-US" dirty="0"/>
          </a:p>
        </p:txBody>
      </p:sp>
      <p:sp>
        <p:nvSpPr>
          <p:cNvPr id="22" name="矩形 21"/>
          <p:cNvSpPr/>
          <p:nvPr/>
        </p:nvSpPr>
        <p:spPr>
          <a:xfrm>
            <a:off x="3544888" y="4224873"/>
            <a:ext cx="989373" cy="461665"/>
          </a:xfrm>
          <a:prstGeom prst="rect">
            <a:avLst/>
          </a:prstGeom>
        </p:spPr>
        <p:txBody>
          <a:bodyPr wrap="none">
            <a:spAutoFit/>
          </a:bodyPr>
          <a:lstStyle/>
          <a:p>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DAC0</a:t>
            </a:r>
            <a:endParaRPr lang="zh-CN" altLang="en-US" dirty="0"/>
          </a:p>
        </p:txBody>
      </p:sp>
    </p:spTree>
    <p:extLst>
      <p:ext uri="{BB962C8B-B14F-4D97-AF65-F5344CB8AC3E}">
        <p14:creationId xmlns:p14="http://schemas.microsoft.com/office/powerpoint/2010/main" val="2377454182"/>
      </p:ext>
    </p:extLst>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电子学下一步</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探测器集成</a:t>
            </a:r>
            <a:endParaRPr lang="zh-CN" altLang="en-US" dirty="0">
              <a:latin typeface="黑体" panose="02010609060101010101" pitchFamily="49" charset="-122"/>
              <a:ea typeface="黑体" panose="02010609060101010101" pitchFamily="49" charset="-122"/>
            </a:endParaRPr>
          </a:p>
        </p:txBody>
      </p:sp>
      <p:sp>
        <p:nvSpPr>
          <p:cNvPr id="4" name="页脚占位符 3"/>
          <p:cNvSpPr>
            <a:spLocks noGrp="1"/>
          </p:cNvSpPr>
          <p:nvPr>
            <p:ph type="ftr" sz="quarter" idx="10"/>
          </p:nvPr>
        </p:nvSpPr>
        <p:spPr/>
        <p:txBody>
          <a:bodyPr/>
          <a:lstStyle/>
          <a:p>
            <a:endParaRPr kumimoji="0" lang="zh-CN" altLang="en-US"/>
          </a:p>
        </p:txBody>
      </p:sp>
      <p:pic>
        <p:nvPicPr>
          <p:cNvPr id="5" name="图片 4"/>
          <p:cNvPicPr>
            <a:picLocks noChangeAspect="1"/>
          </p:cNvPicPr>
          <p:nvPr/>
        </p:nvPicPr>
        <p:blipFill>
          <a:blip r:embed="rId3"/>
          <a:stretch>
            <a:fillRect/>
          </a:stretch>
        </p:blipFill>
        <p:spPr>
          <a:xfrm>
            <a:off x="577022" y="1376734"/>
            <a:ext cx="7989955" cy="2808364"/>
          </a:xfrm>
          <a:prstGeom prst="rect">
            <a:avLst/>
          </a:prstGeom>
        </p:spPr>
      </p:pic>
      <p:sp>
        <p:nvSpPr>
          <p:cNvPr id="6" name="矩形 5"/>
          <p:cNvSpPr/>
          <p:nvPr/>
        </p:nvSpPr>
        <p:spPr>
          <a:xfrm>
            <a:off x="577022" y="4401126"/>
            <a:ext cx="1510656" cy="646331"/>
          </a:xfrm>
          <a:prstGeom prst="rect">
            <a:avLst/>
          </a:prstGeom>
        </p:spPr>
        <p:txBody>
          <a:bodyPr wrap="square">
            <a:spAutoFit/>
          </a:bodyPr>
          <a:lstStyle/>
          <a:p>
            <a:r>
              <a:rPr lang="en-US" altLang="zh-CN" dirty="0" smtClean="0">
                <a:latin typeface="黑体" panose="02010609060101010101" pitchFamily="49" charset="-122"/>
                <a:ea typeface="黑体" panose="02010609060101010101" pitchFamily="49" charset="-122"/>
              </a:rPr>
              <a:t>50cm x 50cm</a:t>
            </a:r>
          </a:p>
          <a:p>
            <a:r>
              <a:rPr lang="zh-CN" altLang="en-US" dirty="0" smtClean="0">
                <a:latin typeface="黑体" panose="02010609060101010101" pitchFamily="49" charset="-122"/>
                <a:ea typeface="黑体" panose="02010609060101010101" pitchFamily="49" charset="-122"/>
              </a:rPr>
              <a:t>盲埋孔工艺</a:t>
            </a:r>
            <a:endParaRPr lang="en-US" altLang="zh-CN" dirty="0" smtClean="0">
              <a:latin typeface="黑体" panose="02010609060101010101" pitchFamily="49" charset="-122"/>
              <a:ea typeface="黑体" panose="02010609060101010101" pitchFamily="49" charset="-122"/>
            </a:endParaRPr>
          </a:p>
        </p:txBody>
      </p:sp>
      <p:sp>
        <p:nvSpPr>
          <p:cNvPr id="7" name="矩形 6"/>
          <p:cNvSpPr/>
          <p:nvPr/>
        </p:nvSpPr>
        <p:spPr>
          <a:xfrm>
            <a:off x="3383846" y="4428372"/>
            <a:ext cx="2700350" cy="646331"/>
          </a:xfrm>
          <a:prstGeom prst="rect">
            <a:avLst/>
          </a:prstGeom>
        </p:spPr>
        <p:txBody>
          <a:bodyPr wrap="square">
            <a:spAutoFit/>
          </a:bodyPr>
          <a:lstStyle/>
          <a:p>
            <a:r>
              <a:rPr lang="zh-CN" altLang="en-US" dirty="0" smtClean="0">
                <a:latin typeface="黑体" panose="02010609060101010101" pitchFamily="49" charset="-122"/>
                <a:ea typeface="黑体" panose="02010609060101010101" pitchFamily="49" charset="-122"/>
              </a:rPr>
              <a:t>新型</a:t>
            </a:r>
            <a:r>
              <a:rPr lang="en-US" altLang="zh-CN" dirty="0" smtClean="0">
                <a:latin typeface="黑体" panose="02010609060101010101" pitchFamily="49" charset="-122"/>
                <a:ea typeface="黑体" panose="02010609060101010101" pitchFamily="49" charset="-122"/>
              </a:rPr>
              <a:t>DIF</a:t>
            </a:r>
            <a:r>
              <a:rPr lang="zh-CN" altLang="en-US" dirty="0" smtClean="0">
                <a:latin typeface="黑体" panose="02010609060101010101" pitchFamily="49" charset="-122"/>
                <a:ea typeface="黑体" panose="02010609060101010101" pitchFamily="49" charset="-122"/>
              </a:rPr>
              <a:t>板</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可同时处理多条数据链路</a:t>
            </a:r>
            <a:endParaRPr lang="en-US" altLang="zh-CN" dirty="0" smtClean="0">
              <a:latin typeface="黑体" panose="02010609060101010101" pitchFamily="49" charset="-122"/>
              <a:ea typeface="黑体" panose="02010609060101010101" pitchFamily="49" charset="-122"/>
            </a:endParaRPr>
          </a:p>
        </p:txBody>
      </p:sp>
      <p:sp>
        <p:nvSpPr>
          <p:cNvPr id="8" name="矩形 7"/>
          <p:cNvSpPr/>
          <p:nvPr/>
        </p:nvSpPr>
        <p:spPr>
          <a:xfrm>
            <a:off x="1422825" y="5290731"/>
            <a:ext cx="3159264" cy="369332"/>
          </a:xfrm>
          <a:prstGeom prst="rect">
            <a:avLst/>
          </a:prstGeom>
        </p:spPr>
        <p:txBody>
          <a:bodyPr wrap="square">
            <a:spAutoFit/>
          </a:bodyPr>
          <a:lstStyle/>
          <a:p>
            <a:r>
              <a:rPr lang="zh-CN" altLang="en-US" dirty="0" smtClean="0">
                <a:latin typeface="黑体" panose="02010609060101010101" pitchFamily="49" charset="-122"/>
                <a:ea typeface="黑体" panose="02010609060101010101" pitchFamily="49" charset="-122"/>
              </a:rPr>
              <a:t>电子学</a:t>
            </a:r>
            <a:r>
              <a:rPr lang="en-US" altLang="zh-CN" dirty="0" smtClean="0">
                <a:latin typeface="黑体" panose="02010609060101010101" pitchFamily="49" charset="-122"/>
                <a:ea typeface="黑体" panose="02010609060101010101" pitchFamily="49" charset="-122"/>
              </a:rPr>
              <a:t>ASIC</a:t>
            </a:r>
            <a:r>
              <a:rPr lang="zh-CN" altLang="en-US" dirty="0" smtClean="0">
                <a:latin typeface="黑体" panose="02010609060101010101" pitchFamily="49" charset="-122"/>
                <a:ea typeface="黑体" panose="02010609060101010101" pitchFamily="49" charset="-122"/>
              </a:rPr>
              <a:t>集成到探测器背面</a:t>
            </a:r>
            <a:endParaRPr lang="en-US" altLang="zh-CN"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12695998"/>
      </p:ext>
    </p:extLst>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未来</a:t>
            </a:r>
            <a:r>
              <a:rPr lang="zh-CN" altLang="en-US" dirty="0" smtClean="0">
                <a:latin typeface="黑体" panose="02010609060101010101" pitchFamily="49" charset="-122"/>
                <a:ea typeface="黑体" panose="02010609060101010101" pitchFamily="49" charset="-122"/>
              </a:rPr>
              <a:t>量能器数据获取系统</a:t>
            </a:r>
            <a:endParaRPr lang="zh-CN" altLang="en-US" dirty="0">
              <a:latin typeface="黑体" panose="02010609060101010101" pitchFamily="49" charset="-122"/>
              <a:ea typeface="黑体" panose="02010609060101010101" pitchFamily="49" charset="-122"/>
            </a:endParaRPr>
          </a:p>
        </p:txBody>
      </p:sp>
      <p:sp>
        <p:nvSpPr>
          <p:cNvPr id="4" name="页脚占位符 3"/>
          <p:cNvSpPr>
            <a:spLocks noGrp="1"/>
          </p:cNvSpPr>
          <p:nvPr>
            <p:ph type="ftr" sz="quarter" idx="10"/>
          </p:nvPr>
        </p:nvSpPr>
        <p:spPr/>
        <p:txBody>
          <a:bodyPr/>
          <a:lstStyle/>
          <a:p>
            <a:endParaRPr kumimoji="0" lang="zh-CN" altLang="en-US"/>
          </a:p>
        </p:txBody>
      </p:sp>
      <p:pic>
        <p:nvPicPr>
          <p:cNvPr id="5" name="图片 4"/>
          <p:cNvPicPr/>
          <p:nvPr/>
        </p:nvPicPr>
        <p:blipFill>
          <a:blip r:embed="rId3"/>
          <a:stretch>
            <a:fillRect/>
          </a:stretch>
        </p:blipFill>
        <p:spPr>
          <a:xfrm>
            <a:off x="3779912" y="1095541"/>
            <a:ext cx="4680592" cy="2405467"/>
          </a:xfrm>
          <a:prstGeom prst="rect">
            <a:avLst/>
          </a:prstGeom>
        </p:spPr>
      </p:pic>
      <p:sp>
        <p:nvSpPr>
          <p:cNvPr id="6" name="矩形 5"/>
          <p:cNvSpPr/>
          <p:nvPr/>
        </p:nvSpPr>
        <p:spPr>
          <a:xfrm>
            <a:off x="179512" y="1340768"/>
            <a:ext cx="2952328" cy="523220"/>
          </a:xfrm>
          <a:prstGeom prst="rect">
            <a:avLst/>
          </a:prstGeom>
        </p:spPr>
        <p:txBody>
          <a:bodyPr wrap="square">
            <a:spAutoFit/>
          </a:bodyPr>
          <a:lstStyle/>
          <a:p>
            <a:r>
              <a:rPr lang="zh-CN" altLang="en-US" sz="2800" dirty="0" smtClean="0">
                <a:latin typeface="黑体" panose="02010609060101010101" pitchFamily="49" charset="-122"/>
                <a:ea typeface="黑体" panose="02010609060101010101" pitchFamily="49" charset="-122"/>
              </a:rPr>
              <a:t>方案一：</a:t>
            </a:r>
            <a:r>
              <a:rPr lang="en-US" altLang="zh-CN" sz="2800" dirty="0" smtClean="0">
                <a:latin typeface="黑体" panose="02010609060101010101" pitchFamily="49" charset="-122"/>
                <a:ea typeface="黑体" panose="02010609060101010101" pitchFamily="49" charset="-122"/>
              </a:rPr>
              <a:t>SRS</a:t>
            </a:r>
            <a:r>
              <a:rPr lang="zh-CN" altLang="en-US" sz="2800" dirty="0" smtClean="0">
                <a:latin typeface="黑体" panose="02010609060101010101" pitchFamily="49" charset="-122"/>
                <a:ea typeface="黑体" panose="02010609060101010101" pitchFamily="49" charset="-122"/>
              </a:rPr>
              <a:t>架构</a:t>
            </a:r>
            <a:endParaRPr lang="en-US" altLang="zh-CN" sz="2800" dirty="0" smtClean="0">
              <a:latin typeface="黑体" panose="02010609060101010101" pitchFamily="49" charset="-122"/>
              <a:ea typeface="黑体" panose="02010609060101010101" pitchFamily="49" charset="-122"/>
            </a:endParaRPr>
          </a:p>
        </p:txBody>
      </p:sp>
      <p:sp>
        <p:nvSpPr>
          <p:cNvPr id="7" name="矩形 6"/>
          <p:cNvSpPr/>
          <p:nvPr/>
        </p:nvSpPr>
        <p:spPr>
          <a:xfrm>
            <a:off x="0" y="3645024"/>
            <a:ext cx="3275856" cy="523220"/>
          </a:xfrm>
          <a:prstGeom prst="rect">
            <a:avLst/>
          </a:prstGeom>
        </p:spPr>
        <p:txBody>
          <a:bodyPr wrap="square">
            <a:spAutoFit/>
          </a:bodyPr>
          <a:lstStyle/>
          <a:p>
            <a:r>
              <a:rPr lang="zh-CN" altLang="en-US" sz="2800" dirty="0" smtClean="0">
                <a:latin typeface="黑体" panose="02010609060101010101" pitchFamily="49" charset="-122"/>
                <a:ea typeface="黑体" panose="02010609060101010101" pitchFamily="49" charset="-122"/>
              </a:rPr>
              <a:t>方案二：</a:t>
            </a:r>
            <a:r>
              <a:rPr lang="en-US" altLang="zh-CN" sz="2800" dirty="0" smtClean="0">
                <a:latin typeface="黑体" panose="02010609060101010101" pitchFamily="49" charset="-122"/>
                <a:ea typeface="黑体" panose="02010609060101010101" pitchFamily="49" charset="-122"/>
              </a:rPr>
              <a:t>FELIX</a:t>
            </a:r>
            <a:r>
              <a:rPr lang="zh-CN" altLang="en-US" sz="2800" dirty="0" smtClean="0">
                <a:latin typeface="黑体" panose="02010609060101010101" pitchFamily="49" charset="-122"/>
                <a:ea typeface="黑体" panose="02010609060101010101" pitchFamily="49" charset="-122"/>
              </a:rPr>
              <a:t>架构</a:t>
            </a:r>
            <a:endParaRPr lang="en-US" altLang="zh-CN" sz="2800" dirty="0" smtClean="0">
              <a:latin typeface="黑体" panose="02010609060101010101" pitchFamily="49" charset="-122"/>
              <a:ea typeface="黑体" panose="02010609060101010101" pitchFamily="49" charset="-122"/>
            </a:endParaRPr>
          </a:p>
        </p:txBody>
      </p:sp>
      <p:pic>
        <p:nvPicPr>
          <p:cNvPr id="8" name="内容占位符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5580112" y="3497116"/>
            <a:ext cx="2880392" cy="2860732"/>
          </a:xfrm>
        </p:spPr>
      </p:pic>
      <p:sp>
        <p:nvSpPr>
          <p:cNvPr id="9" name="矩形 8"/>
          <p:cNvSpPr/>
          <p:nvPr/>
        </p:nvSpPr>
        <p:spPr>
          <a:xfrm>
            <a:off x="899592" y="4543926"/>
            <a:ext cx="3159264" cy="369332"/>
          </a:xfrm>
          <a:prstGeom prst="rect">
            <a:avLst/>
          </a:prstGeom>
        </p:spPr>
        <p:txBody>
          <a:bodyPr wrap="square">
            <a:spAutoFit/>
          </a:bodyPr>
          <a:lstStyle/>
          <a:p>
            <a:r>
              <a:rPr lang="zh-CN" altLang="en-US" dirty="0" smtClean="0">
                <a:latin typeface="黑体" panose="02010609060101010101" pitchFamily="49" charset="-122"/>
                <a:ea typeface="黑体" panose="02010609060101010101" pitchFamily="49" charset="-122"/>
              </a:rPr>
              <a:t>通用可扩展的数据获取架构</a:t>
            </a:r>
            <a:endParaRPr lang="en-US" altLang="zh-CN" dirty="0" smtClean="0">
              <a:latin typeface="黑体" panose="02010609060101010101" pitchFamily="49" charset="-122"/>
              <a:ea typeface="黑体" panose="02010609060101010101" pitchFamily="49" charset="-122"/>
            </a:endParaRPr>
          </a:p>
        </p:txBody>
      </p:sp>
      <p:sp>
        <p:nvSpPr>
          <p:cNvPr id="10" name="矩形 9"/>
          <p:cNvSpPr/>
          <p:nvPr/>
        </p:nvSpPr>
        <p:spPr>
          <a:xfrm>
            <a:off x="1505541" y="4174594"/>
            <a:ext cx="3159264" cy="369332"/>
          </a:xfrm>
          <a:prstGeom prst="rect">
            <a:avLst/>
          </a:prstGeom>
        </p:spPr>
        <p:txBody>
          <a:bodyPr wrap="square">
            <a:spAutoFit/>
          </a:bodyPr>
          <a:lstStyle/>
          <a:p>
            <a:r>
              <a:rPr lang="en-US" altLang="zh-CN" dirty="0" smtClean="0">
                <a:latin typeface="黑体" panose="02010609060101010101" pitchFamily="49" charset="-122"/>
                <a:ea typeface="黑体" panose="02010609060101010101" pitchFamily="49" charset="-122"/>
              </a:rPr>
              <a:t>(Front End </a:t>
            </a:r>
            <a:r>
              <a:rPr lang="en-US" altLang="zh-CN" dirty="0" err="1" smtClean="0">
                <a:latin typeface="黑体" panose="02010609060101010101" pitchFamily="49" charset="-122"/>
                <a:ea typeface="黑体" panose="02010609060101010101" pitchFamily="49" charset="-122"/>
              </a:rPr>
              <a:t>LInk</a:t>
            </a:r>
            <a:r>
              <a:rPr lang="en-US" altLang="zh-CN" dirty="0" smtClean="0">
                <a:latin typeface="黑体" panose="02010609060101010101" pitchFamily="49" charset="-122"/>
                <a:ea typeface="黑体" panose="02010609060101010101" pitchFamily="49" charset="-122"/>
              </a:rPr>
              <a:t> </a:t>
            </a:r>
            <a:r>
              <a:rPr lang="en-US" altLang="zh-CN" dirty="0" err="1" smtClean="0">
                <a:latin typeface="黑体" panose="02010609060101010101" pitchFamily="49" charset="-122"/>
                <a:ea typeface="黑体" panose="02010609060101010101" pitchFamily="49" charset="-122"/>
              </a:rPr>
              <a:t>eXchange</a:t>
            </a:r>
            <a:r>
              <a:rPr lang="en-US" altLang="zh-CN"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43463882"/>
      </p:ext>
    </p:extLst>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主题2">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演示文稿3" id="{F1C08577-F8A6-4B64-861A-E5C4987426C1}" vid="{005C737D-ADC6-47B1-AF7F-B1A9D6EAA2A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Template>
  <TotalTime>266</TotalTime>
  <Words>451</Words>
  <Application>Microsoft Office PowerPoint</Application>
  <PresentationFormat>全屏显示(4:3)</PresentationFormat>
  <Paragraphs>64</Paragraphs>
  <Slides>6</Slides>
  <Notes>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6</vt:i4>
      </vt:variant>
    </vt:vector>
  </HeadingPairs>
  <TitlesOfParts>
    <vt:vector size="17" baseType="lpstr">
      <vt:lpstr>Aharoni</vt:lpstr>
      <vt:lpstr>Estrangelo Edessa</vt:lpstr>
      <vt:lpstr>黑体</vt:lpstr>
      <vt:lpstr>宋体</vt:lpstr>
      <vt:lpstr>Arial</vt:lpstr>
      <vt:lpstr>Arial Black</vt:lpstr>
      <vt:lpstr>Calibri</vt:lpstr>
      <vt:lpstr>Times New Roman</vt:lpstr>
      <vt:lpstr>Wingdings</vt:lpstr>
      <vt:lpstr>主题2</vt:lpstr>
      <vt:lpstr>Visio</vt:lpstr>
      <vt:lpstr>MICROROC介绍</vt:lpstr>
      <vt:lpstr>信号源测试平台</vt:lpstr>
      <vt:lpstr>DAC刻度和阈值刻度</vt:lpstr>
      <vt:lpstr>基线修正和噪声测试</vt:lpstr>
      <vt:lpstr>电子学下一步——探测器集成</vt:lpstr>
      <vt:lpstr>未来量能器数据获取系统</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CEPC数字强子量能器预研</dc:title>
  <dc:creator>王宇</dc:creator>
  <cp:lastModifiedBy>王宇</cp:lastModifiedBy>
  <cp:revision>17</cp:revision>
  <cp:lastPrinted>2013-05-02T05:26:25Z</cp:lastPrinted>
  <dcterms:created xsi:type="dcterms:W3CDTF">2017-07-12T00:59:21Z</dcterms:created>
  <dcterms:modified xsi:type="dcterms:W3CDTF">2017-07-13T03:27:36Z</dcterms:modified>
</cp:coreProperties>
</file>