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742" y="758311"/>
            <a:ext cx="7726236" cy="274772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Romantic" panose="00000400000000000000" pitchFamily="2" charset="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3594519"/>
            <a:ext cx="75438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DF68E2-58F2-4D09-BE8B-E3BD06533059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96866" y="3535532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27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0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3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Clr>
                <a:schemeClr val="tx1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1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7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8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1432" y="680078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175395"/>
            <a:ext cx="7543801" cy="4693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59" y="111640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SDHCAL</a:t>
            </a:r>
            <a:r>
              <a:rPr lang="zh-CN" altLang="en-US" sz="7200" dirty="0" smtClean="0"/>
              <a:t>工作汇报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王宇、洪道金</a:t>
            </a:r>
            <a:endParaRPr lang="en-US" altLang="zh-CN" dirty="0" smtClean="0"/>
          </a:p>
          <a:p>
            <a:r>
              <a:rPr lang="en-US" altLang="zh-CN" dirty="0" smtClean="0"/>
              <a:t>2017/07/19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5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下一步改板计划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5595397" cy="5521240"/>
          </a:xfrm>
        </p:spPr>
        <p:txBody>
          <a:bodyPr/>
          <a:lstStyle/>
          <a:p>
            <a:r>
              <a:rPr lang="en-US" altLang="zh-CN" dirty="0" smtClean="0"/>
              <a:t>30cm</a:t>
            </a:r>
            <a:r>
              <a:rPr lang="zh-CN" altLang="en-US" dirty="0" smtClean="0"/>
              <a:t>*</a:t>
            </a:r>
            <a:r>
              <a:rPr lang="en-US" altLang="zh-CN" dirty="0" smtClean="0"/>
              <a:t>30cm</a:t>
            </a:r>
            <a:r>
              <a:rPr lang="zh-CN" altLang="en-US" dirty="0" smtClean="0"/>
              <a:t>阳极板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ASIC</a:t>
            </a:r>
            <a:r>
              <a:rPr lang="zh-CN" altLang="en-US" dirty="0" smtClean="0"/>
              <a:t>焊在阳极板背面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8</a:t>
            </a:r>
            <a:r>
              <a:rPr lang="zh-CN" altLang="en-US" dirty="0" smtClean="0"/>
              <a:t>层盲埋孔板，除机械孔外无通孔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阳极板需要多出一部分用于放通孔器件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CTest</a:t>
            </a:r>
            <a:r>
              <a:rPr lang="zh-CN" altLang="en-US" dirty="0" smtClean="0"/>
              <a:t>采用上图表贴</a:t>
            </a:r>
            <a:r>
              <a:rPr lang="en-US" altLang="zh-CN" dirty="0" smtClean="0"/>
              <a:t>SMA</a:t>
            </a:r>
          </a:p>
          <a:p>
            <a:pPr lvl="1"/>
            <a:r>
              <a:rPr lang="zh-CN" altLang="en-US" dirty="0" smtClean="0"/>
              <a:t>需要和</a:t>
            </a:r>
            <a:r>
              <a:rPr lang="en-US" altLang="zh-CN" dirty="0" smtClean="0"/>
              <a:t>DIF</a:t>
            </a:r>
            <a:r>
              <a:rPr lang="zh-CN" altLang="en-US" dirty="0" smtClean="0"/>
              <a:t>通信的信号数目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所有</a:t>
            </a:r>
            <a:r>
              <a:rPr lang="en-US" altLang="zh-CN" dirty="0" smtClean="0"/>
              <a:t>ASIC</a:t>
            </a:r>
            <a:r>
              <a:rPr lang="zh-CN" altLang="en-US" dirty="0" smtClean="0"/>
              <a:t>可共用的</a:t>
            </a:r>
            <a:r>
              <a:rPr lang="en-US" altLang="zh-CN" dirty="0" smtClean="0"/>
              <a:t>21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/>
              <a:t>每</a:t>
            </a:r>
            <a:r>
              <a:rPr lang="zh-CN" altLang="en-US" dirty="0" smtClean="0"/>
              <a:t>串独立接口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片选信号：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后续</a:t>
            </a:r>
            <a:r>
              <a:rPr lang="en-US" altLang="zh-CN" dirty="0" smtClean="0"/>
              <a:t>40cm</a:t>
            </a:r>
            <a:r>
              <a:rPr lang="zh-CN" altLang="en-US" dirty="0" smtClean="0"/>
              <a:t>*</a:t>
            </a:r>
            <a:r>
              <a:rPr lang="en-US" altLang="zh-CN" dirty="0" smtClean="0"/>
              <a:t>40cm</a:t>
            </a:r>
            <a:r>
              <a:rPr lang="zh-CN" altLang="en-US" dirty="0" smtClean="0"/>
              <a:t>探测器，保留接口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共</a:t>
            </a:r>
            <a:r>
              <a:rPr lang="en-US" altLang="zh-CN" dirty="0" smtClean="0"/>
              <a:t>102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56" y="1764106"/>
            <a:ext cx="1847475" cy="144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81" y="3491938"/>
            <a:ext cx="3096975" cy="2965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91" y="256647"/>
            <a:ext cx="1353312" cy="121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下一步改板计划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</a:t>
            </a:r>
            <a:r>
              <a:rPr lang="zh-CN" altLang="en-US" dirty="0" smtClean="0"/>
              <a:t>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采用和现在相同的</a:t>
            </a:r>
            <a:r>
              <a:rPr lang="en-US" altLang="zh-CN" dirty="0" smtClean="0"/>
              <a:t>A7</a:t>
            </a:r>
            <a:r>
              <a:rPr lang="zh-CN" altLang="en-US" dirty="0" smtClean="0"/>
              <a:t>系列</a:t>
            </a:r>
            <a:r>
              <a:rPr lang="en-US" altLang="zh-CN" dirty="0" smtClean="0"/>
              <a:t>FPGA</a:t>
            </a:r>
          </a:p>
          <a:p>
            <a:pPr lvl="1"/>
            <a:r>
              <a:rPr lang="zh-CN" altLang="en-US" dirty="0" smtClean="0"/>
              <a:t>连接器采用</a:t>
            </a:r>
            <a:r>
              <a:rPr lang="en-US" altLang="zh-CN" dirty="0" err="1" smtClean="0"/>
              <a:t>PandaX</a:t>
            </a:r>
            <a:r>
              <a:rPr lang="en-US" altLang="zh-CN" dirty="0" smtClean="0"/>
              <a:t> III</a:t>
            </a:r>
            <a:r>
              <a:rPr lang="zh-CN" altLang="en-US" dirty="0" smtClean="0"/>
              <a:t>的表贴连接器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</a:t>
            </a:r>
            <a:r>
              <a:rPr lang="en-US" altLang="zh-CN" dirty="0" smtClean="0"/>
              <a:t>DAQ</a:t>
            </a:r>
            <a:r>
              <a:rPr lang="zh-CN" altLang="en-US" dirty="0" smtClean="0"/>
              <a:t>板通讯采用</a:t>
            </a:r>
            <a:r>
              <a:rPr lang="en-US" altLang="zh-CN" dirty="0" smtClean="0"/>
              <a:t>USB Type C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两</a:t>
            </a:r>
            <a:r>
              <a:rPr lang="zh-CN" altLang="en-US" dirty="0"/>
              <a:t>个</a:t>
            </a:r>
            <a:r>
              <a:rPr lang="en-US" altLang="zh-CN" dirty="0" smtClean="0"/>
              <a:t>Type C</a:t>
            </a:r>
            <a:r>
              <a:rPr lang="zh-CN" altLang="en-US" dirty="0" smtClean="0"/>
              <a:t>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LVDS</a:t>
            </a:r>
          </a:p>
          <a:p>
            <a:pPr lvl="1"/>
            <a:r>
              <a:rPr lang="zh-CN" altLang="en-US" dirty="0" smtClean="0"/>
              <a:t>保留光纤接口兼容</a:t>
            </a:r>
            <a:r>
              <a:rPr lang="en-US" altLang="zh-CN" dirty="0" smtClean="0"/>
              <a:t>FELIX</a:t>
            </a:r>
          </a:p>
          <a:p>
            <a:pPr lvl="1"/>
            <a:r>
              <a:rPr lang="en-US" altLang="zh-CN" dirty="0" smtClean="0"/>
              <a:t>Cy68013</a:t>
            </a:r>
            <a:r>
              <a:rPr lang="zh-CN" altLang="en-US" dirty="0" smtClean="0"/>
              <a:t>用作调试用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ADC</a:t>
            </a:r>
            <a:r>
              <a:rPr lang="zh-CN" altLang="en-US" dirty="0" smtClean="0"/>
              <a:t>用来采峰保信号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</a:t>
            </a:r>
            <a:r>
              <a:rPr lang="zh-CN" altLang="en-US" dirty="0" smtClean="0"/>
              <a:t>板和探测器采用柔性版连接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00" y="2576463"/>
            <a:ext cx="2168775" cy="20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0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Microroc</a:t>
            </a:r>
            <a:r>
              <a:rPr lang="zh-CN" altLang="en-US" dirty="0" smtClean="0"/>
              <a:t>没有了，</a:t>
            </a:r>
            <a:r>
              <a:rPr lang="en-US" altLang="zh-CN" dirty="0" smtClean="0"/>
              <a:t>Omega</a:t>
            </a:r>
            <a:r>
              <a:rPr lang="zh-CN" altLang="en-US" dirty="0" smtClean="0"/>
              <a:t>推荐了新的芯片</a:t>
            </a:r>
            <a:r>
              <a:rPr lang="en-US" altLang="zh-CN" dirty="0" smtClean="0"/>
              <a:t>GEMROC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等待法国人回邮件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经过调研</a:t>
            </a:r>
            <a:r>
              <a:rPr lang="zh-CN" altLang="en-US" dirty="0"/>
              <a:t>，</a:t>
            </a:r>
            <a:r>
              <a:rPr lang="zh-CN" altLang="en-US" dirty="0" smtClean="0"/>
              <a:t>没有更好的数字读出芯片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现在的计划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测试</a:t>
            </a:r>
            <a:r>
              <a:rPr lang="en-US" altLang="zh-CN" dirty="0" smtClean="0"/>
              <a:t>GEMROC</a:t>
            </a:r>
            <a:r>
              <a:rPr lang="zh-CN" altLang="en-US" dirty="0" smtClean="0"/>
              <a:t>，然后再使用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2958" y="1931535"/>
            <a:ext cx="7765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We don't have anymore MICROROC chips</a:t>
            </a:r>
            <a:r>
              <a:rPr lang="en-US" altLang="zh-CN" dirty="0"/>
              <a:t>, however, </a:t>
            </a:r>
            <a:r>
              <a:rPr lang="en-US" altLang="zh-CN" dirty="0" err="1">
                <a:solidFill>
                  <a:srgbClr val="FF0000"/>
                </a:solidFill>
              </a:rPr>
              <a:t>Weeroc</a:t>
            </a:r>
            <a:r>
              <a:rPr lang="en-US" altLang="zh-CN" dirty="0">
                <a:solidFill>
                  <a:srgbClr val="FF0000"/>
                </a:solidFill>
              </a:rPr>
              <a:t> company has a licensed version of this chip called GEMROC </a:t>
            </a:r>
            <a:r>
              <a:rPr lang="en-US" altLang="zh-CN" dirty="0"/>
              <a:t>which is packaged in PQFP160 (not TQFP), but we don't have a </a:t>
            </a:r>
            <a:r>
              <a:rPr lang="en-US" altLang="zh-CN" dirty="0" err="1"/>
              <a:t>testboard</a:t>
            </a:r>
            <a:r>
              <a:rPr lang="en-US" altLang="zh-CN" dirty="0"/>
              <a:t> to test them.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78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 U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175395"/>
            <a:ext cx="7543801" cy="5619852"/>
          </a:xfrm>
        </p:spPr>
        <p:txBody>
          <a:bodyPr/>
          <a:lstStyle/>
          <a:p>
            <a:r>
              <a:rPr lang="zh-CN" altLang="en-US" dirty="0" smtClean="0"/>
              <a:t>数字读出芯片调研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DIRAC</a:t>
            </a:r>
            <a:r>
              <a:rPr lang="zh-CN" altLang="en-US" dirty="0" smtClean="0"/>
              <a:t>感觉是</a:t>
            </a:r>
            <a:r>
              <a:rPr lang="en-US" altLang="zh-CN" dirty="0" smtClean="0"/>
              <a:t>Microroc</a:t>
            </a:r>
            <a:r>
              <a:rPr lang="zh-CN" altLang="en-US" smtClean="0"/>
              <a:t>的前身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65180"/>
              </p:ext>
            </p:extLst>
          </p:nvPr>
        </p:nvGraphicFramePr>
        <p:xfrm>
          <a:off x="268932" y="1713840"/>
          <a:ext cx="8792627" cy="192670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630714"/>
                <a:gridCol w="1084263"/>
                <a:gridCol w="1917978"/>
                <a:gridCol w="1267360"/>
                <a:gridCol w="2892312"/>
              </a:tblGrid>
              <a:tr h="272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effectLst/>
                        </a:rPr>
                        <a:t>数字读出</a:t>
                      </a:r>
                      <a:r>
                        <a:rPr lang="zh-CN" sz="1800" kern="100" dirty="0" smtClean="0">
                          <a:effectLst/>
                        </a:rPr>
                        <a:t>芯片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通道数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动态范围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单阈</a:t>
                      </a:r>
                      <a:r>
                        <a:rPr lang="en-US" sz="1800" kern="100">
                          <a:effectLst/>
                        </a:rPr>
                        <a:t>/</a:t>
                      </a:r>
                      <a:r>
                        <a:rPr lang="zh-CN" sz="1800" kern="100">
                          <a:effectLst/>
                        </a:rPr>
                        <a:t>多阈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功耗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2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GASTONE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200fC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单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2.4mW/ch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725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VFAT2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128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18.5fC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单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1.5mW/</a:t>
                      </a:r>
                      <a:r>
                        <a:rPr lang="en-US" sz="1800" kern="100" dirty="0" err="1">
                          <a:effectLst/>
                        </a:rPr>
                        <a:t>ch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DIRAC(2008</a:t>
                      </a:r>
                      <a:r>
                        <a:rPr lang="zh-CN" altLang="en-US" sz="1800" kern="100" dirty="0" smtClean="0">
                          <a:effectLst/>
                        </a:rPr>
                        <a:t>年</a:t>
                      </a:r>
                      <a:r>
                        <a:rPr lang="en-US" sz="1800" kern="100" dirty="0" smtClean="0">
                          <a:effectLst/>
                        </a:rPr>
                        <a:t>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64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200fC for MPGD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多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1mW/</a:t>
                      </a:r>
                      <a:r>
                        <a:rPr lang="en-US" sz="1800" kern="100" dirty="0" err="1">
                          <a:effectLst/>
                        </a:rPr>
                        <a:t>ch</a:t>
                      </a:r>
                      <a:r>
                        <a:rPr lang="en-US" sz="1800" kern="100" dirty="0">
                          <a:effectLst/>
                        </a:rPr>
                        <a:t>, 10μW/</a:t>
                      </a:r>
                      <a:r>
                        <a:rPr lang="en-US" sz="1800" kern="100" dirty="0" err="1">
                          <a:effectLst/>
                        </a:rPr>
                        <a:t>ch</a:t>
                      </a:r>
                      <a:r>
                        <a:rPr lang="en-US" sz="1800" kern="100" dirty="0">
                          <a:effectLst/>
                        </a:rPr>
                        <a:t>(ILC)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HARDROC2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10fC~10pC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多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1.42mW/ch,10μW/</a:t>
                      </a:r>
                      <a:r>
                        <a:rPr lang="en-US" sz="1800" kern="100" dirty="0" err="1">
                          <a:effectLst/>
                        </a:rPr>
                        <a:t>ch</a:t>
                      </a:r>
                      <a:r>
                        <a:rPr lang="en-US" sz="1800" kern="100" dirty="0">
                          <a:effectLst/>
                        </a:rPr>
                        <a:t>(ILC)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79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MICROROC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64</a:t>
                      </a:r>
                      <a:endParaRPr lang="zh-CN" sz="1800" kern="1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1fC~500fC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多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335μW/</a:t>
                      </a:r>
                      <a:r>
                        <a:rPr lang="en-US" sz="1800" kern="100" dirty="0" err="1">
                          <a:effectLst/>
                        </a:rPr>
                        <a:t>ch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en-US" sz="1800" kern="100" dirty="0">
                          <a:effectLst/>
                        </a:rPr>
                        <a:t>10μW/</a:t>
                      </a:r>
                      <a:r>
                        <a:rPr lang="en-US" sz="1800" kern="100" dirty="0" err="1">
                          <a:effectLst/>
                        </a:rPr>
                        <a:t>ch</a:t>
                      </a:r>
                      <a:r>
                        <a:rPr lang="en-US" sz="1800" kern="100" dirty="0">
                          <a:effectLst/>
                        </a:rPr>
                        <a:t> (ILC)</a:t>
                      </a:r>
                      <a:endParaRPr lang="zh-CN" sz="1800" kern="1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3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 Up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AHG University(</a:t>
            </a:r>
            <a:r>
              <a:rPr lang="zh-CN" altLang="en-US" sz="2400" dirty="0"/>
              <a:t>波兰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有</a:t>
            </a:r>
            <a:r>
              <a:rPr lang="zh-CN" altLang="en-US" sz="2400" dirty="0"/>
              <a:t>一款名为</a:t>
            </a:r>
            <a:r>
              <a:rPr lang="en-US" altLang="zh-CN" sz="2400" dirty="0"/>
              <a:t>GEMROC</a:t>
            </a:r>
            <a:r>
              <a:rPr lang="zh-CN" altLang="en-US" sz="2400" dirty="0"/>
              <a:t>的</a:t>
            </a:r>
            <a:r>
              <a:rPr lang="en-US" altLang="zh-CN" sz="2400" dirty="0"/>
              <a:t>ASIC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63" y="1818000"/>
            <a:ext cx="672926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7990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A092042-D3BA-43ED-B5B0-0B6E1A8BA410}" vid="{136F997E-5934-429A-BFD3-33FF7080D4C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汇报母版new</Template>
  <TotalTime>37</TotalTime>
  <Words>304</Words>
  <Application>Microsoft Office PowerPoint</Application>
  <PresentationFormat>全屏显示(4:3)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Calibri</vt:lpstr>
      <vt:lpstr>Calibri Light</vt:lpstr>
      <vt:lpstr>Romantic</vt:lpstr>
      <vt:lpstr>Times New Roman</vt:lpstr>
      <vt:lpstr>Wingdings</vt:lpstr>
      <vt:lpstr>回顾</vt:lpstr>
      <vt:lpstr>SDHCAL工作汇报</vt:lpstr>
      <vt:lpstr>下一步改板计划</vt:lpstr>
      <vt:lpstr>下一步改板计划</vt:lpstr>
      <vt:lpstr>目前的问题</vt:lpstr>
      <vt:lpstr>Back Up</vt:lpstr>
      <vt:lpstr>Back Up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SDHCAL工作汇报</dc:title>
  <dc:creator>王宇</dc:creator>
  <cp:lastModifiedBy>王宇</cp:lastModifiedBy>
  <cp:revision>5</cp:revision>
  <dcterms:created xsi:type="dcterms:W3CDTF">2017-07-13T11:52:54Z</dcterms:created>
  <dcterms:modified xsi:type="dcterms:W3CDTF">2017-07-13T12:30:31Z</dcterms:modified>
</cp:coreProperties>
</file>