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1" r:id="rId18"/>
    <p:sldId id="270" r:id="rId19"/>
    <p:sldId id="274" r:id="rId20"/>
    <p:sldId id="275" r:id="rId21"/>
    <p:sldId id="276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EBBE1-551D-4831-ACD5-C479D9F53CA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6821-1434-4A97-8120-834C5CEF7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821-1434-4A97-8120-834C5CEF7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80C9FF-7419-449E-A752-D070E1E8D361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CDCD-FC4E-4BA8-9666-348D6BE9BCC9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C0E3-757B-4451-B838-BB4A1EFFE785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1536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207650"/>
          </a:xfrm>
        </p:spPr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Clr>
                <a:schemeClr val="tx1"/>
              </a:buCl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Clr>
                <a:schemeClr val="tx1"/>
              </a:buCl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buClr>
                <a:schemeClr val="tx1"/>
              </a:buCl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buClr>
                <a:schemeClr val="tx1"/>
              </a:buCl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11"/>
          <p:cNvSpPr txBox="1"/>
          <p:nvPr userDrawn="1"/>
        </p:nvSpPr>
        <p:spPr>
          <a:xfrm>
            <a:off x="500034" y="6500836"/>
            <a:ext cx="304762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000" b="1" cap="all" dirty="0">
                <a:ln w="9000" cmpd="sng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University of Science and Technology of China</a:t>
            </a:r>
            <a:endParaRPr lang="zh-CN" altLang="en-US" sz="1000" b="1" cap="all" dirty="0">
              <a:ln w="9000" cmpd="sng">
                <a:solidFill>
                  <a:schemeClr val="accent1"/>
                </a:solidFill>
                <a:prstDash val="solid"/>
              </a:ln>
              <a:solidFill>
                <a:srgbClr val="FFC000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365F-41AB-4E29-910F-BC8C536B94B3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B8F-6092-462D-9956-CB9035BB2CA6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138-ED67-47C6-8494-2C78D5957378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7A54-781E-4E9A-A82F-90822AE984E7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BB63-800C-4D86-A032-349D478C685E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80223F-B55C-446F-96D0-6057348DD78F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A83B-8CF9-46A3-88E9-ED415C93F28F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647541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5" imgW="384" imgH="384" progId="TCLayout.ActiveDocument.1">
                  <p:embed/>
                </p:oleObj>
              </mc:Choice>
              <mc:Fallback>
                <p:oleObj name="think-cell Slide" r:id="rId1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3E050A3-D10E-4538-BCD7-8726D592542E}" type="datetime1">
              <a:rPr lang="en-US" altLang="zh-CN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3.emf"/><Relationship Id="rId2" Type="http://schemas.openxmlformats.org/officeDocument/2006/relationships/tags" Target="../tags/tag4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.emf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CEPC</a:t>
            </a:r>
            <a:r>
              <a:rPr lang="zh-CN" altLang="en-US" sz="5400" dirty="0"/>
              <a:t>强子量能</a:t>
            </a:r>
            <a:r>
              <a:rPr lang="zh-CN" altLang="en-US" sz="5400" dirty="0" smtClean="0"/>
              <a:t>器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半</a:t>
            </a:r>
            <a:r>
              <a:rPr lang="zh-CN" altLang="en-US" sz="5400" dirty="0"/>
              <a:t>数字化方案读出电子学预研进展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2017/09/08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背景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取样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型量能器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粒子流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算法与半数字化读出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读出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电子学方案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Microroc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芯片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设计方案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/>
              <a:t>芯片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探测器联调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下一步方案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FEB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板方案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板方案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芯片测试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阈值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触发率测试</a:t>
            </a:r>
            <a:r>
              <a:rPr lang="en-US" altLang="zh-CN" dirty="0" smtClean="0"/>
              <a:t>(S</a:t>
            </a:r>
            <a:r>
              <a:rPr lang="zh-CN" altLang="en-US" dirty="0" smtClean="0"/>
              <a:t>曲线测试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利用芯片比较器测量噪声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用信号发生器通过电容产生电荷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同时信号发生器产生一个的同频率的时钟信号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设定一个阈值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FPGA</a:t>
            </a:r>
            <a:r>
              <a:rPr lang="zh-CN" altLang="en-US" dirty="0" smtClean="0"/>
              <a:t>同时计数时钟个数和触发个数</a:t>
            </a:r>
            <a:endParaRPr lang="en-US" altLang="zh-CN" dirty="0" smtClean="0"/>
          </a:p>
          <a:p>
            <a:pPr lvl="2"/>
            <a:r>
              <a:rPr lang="zh-CN" altLang="en-US" dirty="0"/>
              <a:t>比值即为该阈值对应的触发率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28" y="4250616"/>
            <a:ext cx="4150125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4189031" cy="5207650"/>
          </a:xfrm>
        </p:spPr>
        <p:txBody>
          <a:bodyPr/>
          <a:lstStyle/>
          <a:p>
            <a:pPr lvl="1"/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不断改变阈值，测量触发率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得到触发率和阈值关系曲线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/>
              <a:t>物理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幅度分布概率密度累计曲线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相邻两个阈值做差得到噪声分布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r>
              <a:rPr lang="en-US" altLang="zh-CN" dirty="0" smtClean="0"/>
              <a:t>50%</a:t>
            </a:r>
            <a:r>
              <a:rPr lang="zh-CN" altLang="en-US" dirty="0" smtClean="0"/>
              <a:t>处对应的阈值即为该电荷量对应的</a:t>
            </a:r>
            <a:r>
              <a:rPr lang="zh-CN" altLang="en-US" dirty="0"/>
              <a:t>阈值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" r="7143"/>
          <a:stretch/>
        </p:blipFill>
        <p:spPr>
          <a:xfrm>
            <a:off x="4986617" y="576910"/>
            <a:ext cx="4040157" cy="320013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549712" y="3352225"/>
            <a:ext cx="3375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49712" y="3280787"/>
            <a:ext cx="337073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49712" y="3209349"/>
            <a:ext cx="33707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49712" y="3137911"/>
            <a:ext cx="33707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49712" y="3071236"/>
            <a:ext cx="3375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S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27" y="3985954"/>
            <a:ext cx="3785276" cy="28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iffS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7" y="4095099"/>
            <a:ext cx="3534595" cy="265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下箭头 42"/>
          <p:cNvSpPr/>
          <p:nvPr/>
        </p:nvSpPr>
        <p:spPr>
          <a:xfrm>
            <a:off x="6118264" y="3633214"/>
            <a:ext cx="437626" cy="798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flipH="1">
            <a:off x="4559877" y="5004269"/>
            <a:ext cx="531455" cy="416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芯片测试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刻度曲线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噪声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曲线的展宽即为噪声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004953" y="1282515"/>
            <a:ext cx="6077638" cy="2952334"/>
            <a:chOff x="3004953" y="1282515"/>
            <a:chExt cx="6077638" cy="29523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53" y="1282515"/>
              <a:ext cx="3130415" cy="25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88" y="1282515"/>
              <a:ext cx="3086153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4031323" y="2380236"/>
              <a:ext cx="15384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High Gain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44098" y="2149403"/>
              <a:ext cx="15384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Low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Gain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8254683" y="3228995"/>
              <a:ext cx="0" cy="6480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7749666" y="3760086"/>
              <a:ext cx="1049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500fC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V="1">
              <a:off x="3947706" y="3228995"/>
              <a:ext cx="0" cy="6480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3437817" y="3773184"/>
              <a:ext cx="1049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140fC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2"/>
          <a:stretch/>
        </p:blipFill>
        <p:spPr>
          <a:xfrm>
            <a:off x="4667556" y="3909635"/>
            <a:ext cx="2253686" cy="2843028"/>
          </a:xfrm>
          <a:prstGeom prst="rect">
            <a:avLst/>
          </a:prstGeom>
          <a:ln>
            <a:noFill/>
          </a:ln>
        </p:spPr>
      </p:pic>
      <p:cxnSp>
        <p:nvCxnSpPr>
          <p:cNvPr id="17" name="直接箭头连接符 16"/>
          <p:cNvCxnSpPr/>
          <p:nvPr/>
        </p:nvCxnSpPr>
        <p:spPr>
          <a:xfrm>
            <a:off x="5647765" y="5729084"/>
            <a:ext cx="6398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42439" y="516389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</a:t>
            </a:r>
            <a:r>
              <a:rPr lang="zh-CN" altLang="en-US" dirty="0" smtClean="0"/>
              <a:t>值</a:t>
            </a:r>
            <a:r>
              <a:rPr lang="en-US" altLang="zh-CN" dirty="0" smtClean="0"/>
              <a:t>~0.7fC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027579" y="5487063"/>
            <a:ext cx="614860" cy="2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探测器联调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宇宙线测量探测效率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通过读回数据包和总触发数测量探测效率</a:t>
            </a:r>
            <a:endParaRPr lang="en-US" altLang="zh-CN" dirty="0"/>
          </a:p>
          <a:p>
            <a:pPr lvl="2"/>
            <a:r>
              <a:rPr lang="zh-CN" altLang="en-US" sz="2000" dirty="0" smtClean="0"/>
              <a:t>效率</a:t>
            </a:r>
            <a:r>
              <a:rPr lang="zh-CN" altLang="en-US" sz="2000" dirty="0"/>
              <a:t>：</a:t>
            </a:r>
            <a:r>
              <a:rPr lang="en-US" altLang="zh-CN" sz="2000" dirty="0"/>
              <a:t>10981/13000</a:t>
            </a:r>
            <a:r>
              <a:rPr lang="zh-CN" altLang="en-US" sz="2000" dirty="0"/>
              <a:t>～</a:t>
            </a:r>
            <a:r>
              <a:rPr lang="en-US" altLang="zh-CN" sz="2000" dirty="0"/>
              <a:t>84.5</a:t>
            </a:r>
            <a:r>
              <a:rPr lang="en-US" altLang="zh-CN" sz="2000" dirty="0" smtClean="0"/>
              <a:t>%</a:t>
            </a:r>
          </a:p>
          <a:p>
            <a:pPr lvl="1"/>
            <a:r>
              <a:rPr lang="zh-CN" altLang="en-US" sz="2800" dirty="0" smtClean="0"/>
              <a:t>串扰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宇宙线击中的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的过阈情况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有影响的事例数～</a:t>
            </a:r>
            <a:r>
              <a:rPr lang="en-US" altLang="zh-CN" dirty="0" smtClean="0"/>
              <a:t>1.5%</a:t>
            </a:r>
            <a:endParaRPr lang="en-US" altLang="zh-CN" sz="2000" dirty="0"/>
          </a:p>
          <a:p>
            <a:pPr marL="384048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06" y="3923657"/>
            <a:ext cx="4233350" cy="20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探测器联调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4026947" cy="5207650"/>
          </a:xfrm>
        </p:spPr>
        <p:txBody>
          <a:bodyPr/>
          <a:lstStyle/>
          <a:p>
            <a:r>
              <a:rPr lang="zh-CN" altLang="en-US" dirty="0" smtClean="0"/>
              <a:t>片外</a:t>
            </a:r>
            <a:r>
              <a:rPr lang="en-US" altLang="zh-CN" dirty="0" smtClean="0"/>
              <a:t>ADC</a:t>
            </a:r>
            <a:r>
              <a:rPr lang="zh-CN" altLang="en-US" dirty="0" smtClean="0"/>
              <a:t>测量均匀性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测量</a:t>
            </a:r>
            <a:r>
              <a:rPr lang="en-US" altLang="zh-CN" dirty="0" smtClean="0"/>
              <a:t>8keV</a:t>
            </a:r>
            <a:r>
              <a:rPr lang="zh-CN" altLang="en-US" dirty="0" smtClean="0"/>
              <a:t>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测量不同的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得到探测器均匀性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3"/>
          <a:stretch/>
        </p:blipFill>
        <p:spPr>
          <a:xfrm>
            <a:off x="5294107" y="950375"/>
            <a:ext cx="3710737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r="7143"/>
          <a:stretch/>
        </p:blipFill>
        <p:spPr>
          <a:xfrm>
            <a:off x="450422" y="4238470"/>
            <a:ext cx="3325887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3" r="6814" b="6493"/>
          <a:stretch/>
        </p:blipFill>
        <p:spPr>
          <a:xfrm>
            <a:off x="4849906" y="4080963"/>
            <a:ext cx="3599580" cy="25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20510" y="3588328"/>
                <a:ext cx="1598899" cy="116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Mean: 0.726</a:t>
                </a:r>
              </a:p>
              <a:p>
                <a:r>
                  <a:rPr lang="en-US" altLang="zh-CN" dirty="0" smtClean="0"/>
                  <a:t>RMS: 0.1383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=19%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10" y="3588328"/>
                <a:ext cx="1598899" cy="1166730"/>
              </a:xfrm>
              <a:prstGeom prst="rect">
                <a:avLst/>
              </a:prstGeom>
              <a:blipFill rotWithShape="0">
                <a:blip r:embed="rId5"/>
                <a:stretch>
                  <a:fillRect l="-3042" t="-3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背景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取样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型量能器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粒子流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算法与半数字化读出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读出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电子学方案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Microroc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芯片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设计方案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芯片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探测器联调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下一步方案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FEB</a:t>
            </a:r>
            <a:r>
              <a:rPr lang="zh-CN" altLang="en-US" dirty="0" smtClean="0"/>
              <a:t>板方案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</a:t>
            </a:r>
            <a:r>
              <a:rPr lang="zh-CN" altLang="en-US" dirty="0" smtClean="0"/>
              <a:t>板方案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65841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集成到探测器背面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559300" y="3878205"/>
            <a:ext cx="777876" cy="2868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721" y="2635076"/>
            <a:ext cx="3211706" cy="30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1806" y="2847650"/>
            <a:ext cx="2489200" cy="2347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1382" y="584138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FEB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5570" y="58413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FEB</a:t>
            </a:r>
            <a:r>
              <a:rPr lang="zh-CN" altLang="en-US" dirty="0" smtClean="0"/>
              <a:t>板方案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861205" cy="5207650"/>
          </a:xfrm>
        </p:spPr>
        <p:txBody>
          <a:bodyPr/>
          <a:lstStyle/>
          <a:p>
            <a:r>
              <a:rPr lang="zh-CN" altLang="en-US" sz="2800" dirty="0"/>
              <a:t>阳极板分为</a:t>
            </a:r>
            <a:r>
              <a:rPr lang="en-US" altLang="zh-CN" sz="2800" dirty="0"/>
              <a:t>16</a:t>
            </a:r>
            <a:r>
              <a:rPr lang="zh-CN" altLang="en-US" sz="2800" dirty="0"/>
              <a:t>个区域</a:t>
            </a:r>
            <a:endParaRPr lang="en-US" altLang="zh-CN" sz="2800" dirty="0"/>
          </a:p>
          <a:p>
            <a:pPr lvl="1"/>
            <a:r>
              <a:rPr lang="zh-CN" altLang="en-US" sz="2400" dirty="0"/>
              <a:t>不足</a:t>
            </a:r>
            <a:r>
              <a:rPr lang="en-US" altLang="zh-CN" sz="2400" dirty="0"/>
              <a:t>64</a:t>
            </a:r>
            <a:r>
              <a:rPr lang="zh-CN" altLang="en-US" sz="2400" dirty="0"/>
              <a:t>个</a:t>
            </a:r>
            <a:r>
              <a:rPr lang="en-US" altLang="zh-CN" sz="2400" dirty="0"/>
              <a:t>Pad</a:t>
            </a:r>
            <a:r>
              <a:rPr lang="zh-CN" altLang="en-US" sz="2400" dirty="0"/>
              <a:t>区域</a:t>
            </a:r>
            <a:r>
              <a:rPr lang="en-US" altLang="zh-CN" sz="2400" dirty="0"/>
              <a:t>ASIC</a:t>
            </a:r>
            <a:r>
              <a:rPr lang="zh-CN" altLang="en-US" sz="2400" dirty="0"/>
              <a:t>输入端接地</a:t>
            </a:r>
            <a:endParaRPr lang="en-US" altLang="zh-CN" sz="2400" dirty="0"/>
          </a:p>
          <a:p>
            <a:pPr lvl="1"/>
            <a:r>
              <a:rPr lang="zh-CN" altLang="en-US" sz="2400" dirty="0"/>
              <a:t>所有的</a:t>
            </a:r>
            <a:r>
              <a:rPr lang="en-US" altLang="zh-CN" sz="2400" dirty="0"/>
              <a:t>Pad</a:t>
            </a:r>
            <a:r>
              <a:rPr lang="zh-CN" altLang="en-US" sz="2400" dirty="0"/>
              <a:t>用</a:t>
            </a:r>
            <a:r>
              <a:rPr lang="en-US" altLang="zh-CN" sz="2400" dirty="0"/>
              <a:t>0603</a:t>
            </a:r>
            <a:r>
              <a:rPr lang="zh-CN" altLang="en-US" sz="2400" dirty="0"/>
              <a:t>的电阻</a:t>
            </a:r>
            <a:r>
              <a:rPr lang="en-US" altLang="zh-CN" sz="2400" dirty="0"/>
              <a:t>1MΩ</a:t>
            </a:r>
            <a:r>
              <a:rPr lang="zh-CN" altLang="en-US" sz="2400" dirty="0"/>
              <a:t>接地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每个区域选一个</a:t>
            </a:r>
            <a:r>
              <a:rPr lang="en-US" altLang="zh-CN" sz="2400" dirty="0"/>
              <a:t>pad</a:t>
            </a:r>
            <a:r>
              <a:rPr lang="zh-CN" altLang="en-US" sz="2400" dirty="0"/>
              <a:t>引出到</a:t>
            </a:r>
            <a:r>
              <a:rPr lang="en-US" altLang="zh-CN" sz="2400" dirty="0"/>
              <a:t>SMA</a:t>
            </a:r>
            <a:r>
              <a:rPr lang="zh-CN" altLang="en-US" sz="2400" dirty="0"/>
              <a:t>上</a:t>
            </a:r>
            <a:r>
              <a:rPr lang="en-US" altLang="zh-CN" sz="2400" dirty="0"/>
              <a:t>(</a:t>
            </a:r>
            <a:r>
              <a:rPr lang="zh-CN" altLang="en-US" sz="2400" dirty="0"/>
              <a:t>用</a:t>
            </a:r>
            <a:r>
              <a:rPr lang="en-US" altLang="zh-CN" sz="2400" dirty="0"/>
              <a:t>0Ω</a:t>
            </a:r>
            <a:r>
              <a:rPr lang="zh-CN" altLang="en-US" sz="2400" dirty="0"/>
              <a:t>电阻做跳线</a:t>
            </a:r>
            <a:r>
              <a:rPr lang="en-US" altLang="zh-CN" sz="2400" dirty="0"/>
              <a:t>)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64" y="2317887"/>
            <a:ext cx="4459836" cy="44640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9094" y="1613647"/>
            <a:ext cx="4053841" cy="5567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84" y="1100831"/>
            <a:ext cx="3061275" cy="1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驱动器</a:t>
            </a:r>
            <a:r>
              <a:rPr lang="en-US" altLang="zh-CN" dirty="0" smtClean="0"/>
              <a:t>DS91M125</a:t>
            </a:r>
          </a:p>
          <a:p>
            <a:pPr lvl="1"/>
            <a:r>
              <a:rPr lang="en-US" altLang="zh-CN" dirty="0" smtClean="0"/>
              <a:t>1 to 4 M-LVDS</a:t>
            </a:r>
            <a:r>
              <a:rPr lang="zh-CN" altLang="en-US" dirty="0" smtClean="0"/>
              <a:t>驱动器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最高工作频率</a:t>
            </a:r>
            <a:r>
              <a:rPr lang="en-US" altLang="zh-CN" dirty="0" smtClean="0"/>
              <a:t>125M</a:t>
            </a:r>
          </a:p>
          <a:p>
            <a:pPr lvl="1"/>
            <a:r>
              <a:rPr lang="zh-CN" altLang="en-US" dirty="0" smtClean="0"/>
              <a:t>一片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723287"/>
            <a:ext cx="1255719" cy="2231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33" y="3723287"/>
            <a:ext cx="5083767" cy="30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取样</a:t>
            </a:r>
            <a:r>
              <a:rPr lang="zh-CN" altLang="en-US" dirty="0" smtClean="0"/>
              <a:t>型量能器</a:t>
            </a:r>
            <a:endParaRPr lang="en-US" altLang="zh-CN" dirty="0" smtClean="0"/>
          </a:p>
          <a:p>
            <a:pPr lvl="1"/>
            <a:r>
              <a:rPr lang="zh-CN" altLang="en-US" dirty="0"/>
              <a:t>粒子流</a:t>
            </a:r>
            <a:r>
              <a:rPr lang="zh-CN" altLang="en-US" dirty="0" smtClean="0"/>
              <a:t>算法与半数字化读出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读出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电子学方案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Microroc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芯片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设计方案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芯片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探测器联调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下一步方案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FEB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板方案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板方案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驱动器</a:t>
            </a:r>
            <a:r>
              <a:rPr lang="en-US" altLang="zh-CN" dirty="0" smtClean="0"/>
              <a:t>DS91M125</a:t>
            </a:r>
          </a:p>
          <a:p>
            <a:pPr lvl="1"/>
            <a:r>
              <a:rPr lang="en-US" altLang="zh-CN" dirty="0" smtClean="0"/>
              <a:t>1 to 4 M-LVDS</a:t>
            </a:r>
            <a:r>
              <a:rPr lang="zh-CN" altLang="en-US" dirty="0" smtClean="0"/>
              <a:t>驱动器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最高工作频率</a:t>
            </a:r>
            <a:r>
              <a:rPr lang="en-US" altLang="zh-CN" dirty="0" smtClean="0"/>
              <a:t>125M</a:t>
            </a:r>
          </a:p>
          <a:p>
            <a:pPr lvl="1"/>
            <a:r>
              <a:rPr lang="zh-CN" altLang="en-US" dirty="0" smtClean="0"/>
              <a:t>一片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LVDS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723287"/>
            <a:ext cx="1255719" cy="2231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33" y="3723287"/>
            <a:ext cx="5083767" cy="30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测试信号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3778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芯片的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信号通过多路选通器选通到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en-US" altLang="zh-CN" dirty="0" smtClean="0"/>
          </a:p>
          <a:p>
            <a:pPr lvl="1"/>
            <a:r>
              <a:rPr lang="zh-CN" altLang="en-US" dirty="0"/>
              <a:t>低</a:t>
            </a:r>
            <a:r>
              <a:rPr lang="zh-CN" altLang="en-US" dirty="0" smtClean="0"/>
              <a:t>电平有效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芯片的成形输出送到</a:t>
            </a:r>
            <a:r>
              <a:rPr lang="en-US" altLang="zh-CN" dirty="0" smtClean="0"/>
              <a:t>SMA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芯片的峰保输出送到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板，由</a:t>
            </a:r>
            <a:r>
              <a:rPr lang="en-US" altLang="zh-CN" dirty="0" smtClean="0"/>
              <a:t>ADC</a:t>
            </a:r>
            <a:r>
              <a:rPr lang="zh-CN" altLang="en-US" dirty="0" smtClean="0"/>
              <a:t>进行采集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33" y="1836082"/>
            <a:ext cx="5904901" cy="26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60192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DAC</a:t>
            </a:r>
            <a:r>
              <a:rPr lang="zh-CN" altLang="en-US" dirty="0"/>
              <a:t>进行</a:t>
            </a:r>
            <a:r>
              <a:rPr lang="zh-CN" altLang="en-US" dirty="0" smtClean="0"/>
              <a:t>刻度</a:t>
            </a:r>
            <a:endParaRPr lang="en-US" altLang="zh-CN" dirty="0" smtClean="0"/>
          </a:p>
          <a:p>
            <a:pPr marL="384048" lvl="2" indent="0">
              <a:buNone/>
            </a:pPr>
            <a:r>
              <a:rPr lang="en-US" altLang="zh-CN" sz="1400" dirty="0" smtClean="0"/>
              <a:t>1. </a:t>
            </a:r>
            <a:r>
              <a:rPr lang="zh-CN" altLang="zh-CN" sz="1400" dirty="0" smtClean="0"/>
              <a:t>当</a:t>
            </a:r>
            <a:r>
              <a:rPr lang="zh-CN" altLang="zh-CN" sz="1400" dirty="0"/>
              <a:t>开关断开时，电容</a:t>
            </a:r>
            <a:r>
              <a:rPr lang="en-US" altLang="zh-CN" sz="1400" dirty="0"/>
              <a:t>C1</a:t>
            </a:r>
            <a:r>
              <a:rPr lang="zh-CN" altLang="zh-CN" sz="1400" dirty="0"/>
              <a:t>上被充电至</a:t>
            </a:r>
            <a:r>
              <a:rPr lang="en-US" altLang="zh-CN" sz="1400" dirty="0"/>
              <a:t>DAC</a:t>
            </a:r>
            <a:r>
              <a:rPr lang="zh-CN" altLang="zh-CN" sz="1400" dirty="0"/>
              <a:t>输出电压值</a:t>
            </a:r>
            <a:r>
              <a:rPr lang="en-US" altLang="zh-CN" sz="1400" dirty="0" smtClean="0"/>
              <a:t>Vo</a:t>
            </a:r>
          </a:p>
          <a:p>
            <a:pPr marL="384048" lvl="2" indent="0">
              <a:buNone/>
            </a:pPr>
            <a:r>
              <a:rPr lang="en-US" altLang="zh-CN" sz="1400" dirty="0" smtClean="0"/>
              <a:t>2. </a:t>
            </a:r>
            <a:r>
              <a:rPr lang="zh-CN" altLang="zh-CN" sz="1400" dirty="0" smtClean="0"/>
              <a:t>模拟</a:t>
            </a:r>
            <a:r>
              <a:rPr lang="zh-CN" altLang="zh-CN" sz="1400" dirty="0"/>
              <a:t>开关闭合，</a:t>
            </a:r>
            <a:r>
              <a:rPr lang="en-US" altLang="zh-CN" sz="1400" dirty="0"/>
              <a:t>C1</a:t>
            </a:r>
            <a:r>
              <a:rPr lang="zh-CN" altLang="zh-CN" sz="1400" dirty="0"/>
              <a:t>上电荷通过</a:t>
            </a:r>
            <a:r>
              <a:rPr lang="en-US" altLang="zh-CN" sz="1400" dirty="0"/>
              <a:t>S1</a:t>
            </a:r>
            <a:r>
              <a:rPr lang="zh-CN" altLang="zh-CN" sz="1400" dirty="0"/>
              <a:t>流走，电压快速下降，由于</a:t>
            </a:r>
            <a:r>
              <a:rPr lang="en-US" altLang="zh-CN" sz="1400" dirty="0"/>
              <a:t>S1</a:t>
            </a:r>
            <a:r>
              <a:rPr lang="zh-CN" altLang="zh-CN" sz="1400" dirty="0"/>
              <a:t>的导通电阻极小，电压下降时间很短，阶跃信号产生</a:t>
            </a:r>
          </a:p>
          <a:p>
            <a:pPr marL="384048" lvl="2" indent="0">
              <a:buNone/>
            </a:pPr>
            <a:r>
              <a:rPr lang="en-US" altLang="zh-CN" sz="1400" dirty="0" smtClean="0"/>
              <a:t>3. </a:t>
            </a:r>
            <a:r>
              <a:rPr lang="zh-CN" altLang="zh-CN" sz="1400" dirty="0" smtClean="0"/>
              <a:t>开关</a:t>
            </a:r>
            <a:r>
              <a:rPr lang="zh-CN" altLang="zh-CN" sz="1400" dirty="0"/>
              <a:t>再次断开，</a:t>
            </a:r>
            <a:r>
              <a:rPr lang="en-US" altLang="zh-CN" sz="1400" dirty="0"/>
              <a:t>DAC</a:t>
            </a:r>
            <a:r>
              <a:rPr lang="zh-CN" altLang="zh-CN" sz="1400" dirty="0"/>
              <a:t>通过</a:t>
            </a:r>
            <a:r>
              <a:rPr lang="en-US" altLang="zh-CN" sz="1400" dirty="0"/>
              <a:t>R1</a:t>
            </a:r>
            <a:r>
              <a:rPr lang="zh-CN" altLang="zh-CN" sz="1400" dirty="0"/>
              <a:t>对电容</a:t>
            </a:r>
            <a:r>
              <a:rPr lang="en-US" altLang="zh-CN" sz="1400" dirty="0"/>
              <a:t>C1</a:t>
            </a:r>
            <a:r>
              <a:rPr lang="zh-CN" altLang="zh-CN" sz="1400" dirty="0"/>
              <a:t>进行</a:t>
            </a:r>
            <a:r>
              <a:rPr lang="zh-CN" altLang="zh-CN" sz="1400" dirty="0" smtClean="0"/>
              <a:t>充电</a:t>
            </a:r>
            <a:endParaRPr lang="en-US" altLang="zh-CN" sz="1400" dirty="0" smtClean="0"/>
          </a:p>
          <a:p>
            <a:pPr lvl="1"/>
            <a:r>
              <a:rPr lang="en-US" altLang="zh-CN" dirty="0" smtClean="0"/>
              <a:t>DAC</a:t>
            </a:r>
            <a:r>
              <a:rPr lang="zh-CN" altLang="en-US" dirty="0"/>
              <a:t>芯片</a:t>
            </a:r>
            <a:r>
              <a:rPr lang="en-US" altLang="zh-CN" dirty="0" smtClean="0"/>
              <a:t>TLV5618</a:t>
            </a:r>
          </a:p>
          <a:p>
            <a:pPr lvl="2"/>
            <a:r>
              <a:rPr lang="en-US" altLang="zh-CN" dirty="0" smtClean="0"/>
              <a:t>12-bit</a:t>
            </a:r>
            <a:r>
              <a:rPr lang="zh-CN" altLang="en-US" dirty="0" smtClean="0"/>
              <a:t>，参考电压选择</a:t>
            </a:r>
            <a:r>
              <a:rPr lang="en-US" altLang="zh-CN" dirty="0" smtClean="0"/>
              <a:t>1.25V</a:t>
            </a:r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片芯片有两个</a:t>
            </a:r>
            <a:r>
              <a:rPr lang="en-US" altLang="zh-CN" dirty="0" smtClean="0"/>
              <a:t>DAC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73" y="2605240"/>
            <a:ext cx="3248700" cy="163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3" y="4490271"/>
            <a:ext cx="4698941" cy="10184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3" y="4240040"/>
            <a:ext cx="3594446" cy="231154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8203517" y="3076575"/>
            <a:ext cx="641651" cy="1781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594596"/>
          </a:xfrm>
        </p:spPr>
        <p:txBody>
          <a:bodyPr/>
          <a:lstStyle/>
          <a:p>
            <a:r>
              <a:rPr lang="en-US" altLang="zh-CN" dirty="0" smtClean="0"/>
              <a:t>Type C</a:t>
            </a:r>
            <a:r>
              <a:rPr lang="zh-CN" altLang="en-US" dirty="0" smtClean="0"/>
              <a:t>接口用于和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板通讯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C</a:t>
            </a:r>
            <a:r>
              <a:rPr lang="zh-CN" altLang="en-US" dirty="0" smtClean="0"/>
              <a:t>一共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对差分线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通过差分转单端芯片连到</a:t>
            </a:r>
            <a:r>
              <a:rPr lang="en-US" altLang="zh-CN" dirty="0" smtClean="0"/>
              <a:t>FPGA</a:t>
            </a:r>
          </a:p>
          <a:p>
            <a:pPr lvl="1"/>
            <a:r>
              <a:rPr lang="zh-CN" altLang="en-US" dirty="0" smtClean="0"/>
              <a:t>考虑正反插的情况，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对差分线都连到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光纤用于</a:t>
            </a:r>
            <a:r>
              <a:rPr lang="en-US" altLang="zh-CN" dirty="0" smtClean="0"/>
              <a:t>FELIX</a:t>
            </a:r>
          </a:p>
          <a:p>
            <a:r>
              <a:rPr lang="en-US" altLang="zh-CN" dirty="0" smtClean="0"/>
              <a:t>AD9220</a:t>
            </a:r>
            <a:r>
              <a:rPr lang="zh-CN" altLang="en-US" dirty="0" smtClean="0"/>
              <a:t>用于测量峰保输出</a:t>
            </a:r>
            <a:endParaRPr lang="en-US" altLang="zh-CN" dirty="0" smtClean="0"/>
          </a:p>
          <a:p>
            <a:r>
              <a:rPr lang="en-US" altLang="zh-CN" dirty="0" smtClean="0"/>
              <a:t>Cy68013</a:t>
            </a:r>
            <a:r>
              <a:rPr lang="zh-CN" altLang="en-US" dirty="0" smtClean="0"/>
              <a:t>用于调试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3598421"/>
            <a:ext cx="3362325" cy="3171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27107" r="36470" b="33049"/>
          <a:stretch/>
        </p:blipFill>
        <p:spPr>
          <a:xfrm rot="10800000">
            <a:off x="7623992" y="1148203"/>
            <a:ext cx="1417838" cy="806152"/>
          </a:xfrm>
          <a:prstGeom prst="rect">
            <a:avLst/>
          </a:prstGeom>
        </p:spPr>
      </p:pic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522573" y="0"/>
            <a:ext cx="4598567" cy="1100831"/>
            <a:chOff x="5064878" y="237856"/>
            <a:chExt cx="3604957" cy="8629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4878" y="237856"/>
              <a:ext cx="3604957" cy="8629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867400" y="480060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867400" y="693717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96175" y="480060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96175" y="693717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81787" y="484859"/>
              <a:ext cx="472440" cy="2136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</a:t>
            </a:r>
            <a:r>
              <a:rPr lang="zh-CN" altLang="en-US" dirty="0" smtClean="0"/>
              <a:t>板原理图除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外完成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FEB</a:t>
            </a:r>
            <a:r>
              <a:rPr lang="zh-CN" altLang="en-US" dirty="0" smtClean="0"/>
              <a:t>板</a:t>
            </a:r>
            <a:r>
              <a:rPr lang="zh-CN" altLang="en-US" dirty="0" smtClean="0"/>
              <a:t>原理图远程</a:t>
            </a:r>
            <a:endParaRPr lang="en-US" altLang="zh-CN" dirty="0" smtClean="0"/>
          </a:p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先设计</a:t>
            </a:r>
            <a:r>
              <a:rPr lang="en-US" altLang="zh-CN" dirty="0" smtClean="0"/>
              <a:t>FEB</a:t>
            </a:r>
            <a:r>
              <a:rPr lang="zh-CN" altLang="en-US" dirty="0" smtClean="0"/>
              <a:t>板</a:t>
            </a:r>
            <a:r>
              <a:rPr lang="en-US" altLang="zh-CN" dirty="0" smtClean="0"/>
              <a:t>PCB</a:t>
            </a:r>
            <a:r>
              <a:rPr lang="zh-CN" altLang="en-US" dirty="0" smtClean="0"/>
              <a:t>，以确定连接器信号顺序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再设计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r>
              <a:rPr lang="en-US" altLang="zh-CN" dirty="0" smtClean="0"/>
              <a:t>PCB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8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71420" y="3067050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13926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取样型量能器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endParaRPr lang="en-US" altLang="zh-CN" dirty="0" smtClean="0"/>
          </a:p>
          <a:p>
            <a:pPr lvl="1"/>
            <a:r>
              <a:rPr lang="zh-CN" altLang="en-US" dirty="0"/>
              <a:t>吸收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Fe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</a:t>
            </a:r>
          </a:p>
          <a:p>
            <a:pPr lvl="1"/>
            <a:r>
              <a:rPr lang="zh-CN" altLang="en-US" dirty="0"/>
              <a:t>灵敏</a:t>
            </a:r>
            <a:r>
              <a:rPr lang="zh-CN" altLang="en-US" dirty="0" smtClean="0"/>
              <a:t>层：探测单元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气体探测器</a:t>
            </a:r>
            <a:r>
              <a:rPr lang="zh-CN" altLang="en-US" smtClean="0"/>
              <a:t>或者半导体探测器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5688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14" imgW="384" imgH="384" progId="TCLayout.ActiveDocument.1">
                  <p:embed/>
                </p:oleObj>
              </mc:Choice>
              <mc:Fallback>
                <p:oleObj name="think-cell Slide" r:id="rId1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Jet</a:t>
            </a:r>
            <a:r>
              <a:rPr lang="zh-CN" altLang="en-US" dirty="0" smtClean="0"/>
              <a:t>能量分布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62%</a:t>
            </a:r>
            <a:r>
              <a:rPr lang="zh-CN" altLang="en-US" dirty="0" smtClean="0"/>
              <a:t>的能量由量能器进行测量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强子量</a:t>
            </a:r>
            <a:r>
              <a:rPr lang="zh-CN" altLang="en-US" dirty="0"/>
              <a:t>能</a:t>
            </a:r>
            <a:r>
              <a:rPr lang="zh-CN" altLang="en-US" dirty="0" smtClean="0"/>
              <a:t>器的能量分辨率不高</a:t>
            </a:r>
            <a:endParaRPr lang="en-US" altLang="zh-CN" dirty="0" smtClean="0"/>
          </a:p>
          <a:p>
            <a:r>
              <a:rPr lang="zh-CN" altLang="en-US" dirty="0"/>
              <a:t>粒子流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利用径迹测量带电粒子能量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粒子流算法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84143433"/>
              </p:ext>
            </p:extLst>
          </p:nvPr>
        </p:nvGraphicFramePr>
        <p:xfrm>
          <a:off x="7086600" y="1219200"/>
          <a:ext cx="1761949" cy="174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图表" r:id="rId16" imgW="1761949" imgH="1743032" progId="MSGraph.Chart.8">
                  <p:embed followColorScheme="full"/>
                </p:oleObj>
              </mc:Choice>
              <mc:Fallback>
                <p:oleObj name="图表" r:id="rId16" imgW="1761949" imgH="174303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86600" y="1219200"/>
                        <a:ext cx="1761949" cy="1743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435975" y="2727325"/>
            <a:ext cx="711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C2A720E-950A-4904-9C29-80942876CB7B}" type="datetime'''''''''''''''''''''''''''''带电''''''''''''''粒''''''''''子'''''">
              <a:rPr lang="zh-CN" altLang="en-US" sz="1400"/>
              <a:pPr/>
              <a:t>带电粒子</a:t>
            </a:fld>
            <a:endParaRPr lang="zh-CN" altLang="en-US" sz="1400" dirty="0">
              <a:ea typeface="宋体" panose="02010600030101010101" pitchFamily="2" charset="-122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8320088" y="2190750"/>
            <a:ext cx="358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132EAE5-599B-4F51-B800-9405C04DE5FA}" type="datetime'''''''''6''''2''%'''''''''''''''''''''''">
              <a:rPr lang="zh-CN" altLang="en-US" sz="1400">
                <a:solidFill>
                  <a:schemeClr val="bg1"/>
                </a:solidFill>
              </a:rPr>
              <a:pPr/>
              <a:t>62%</a:t>
            </a:fld>
            <a:endParaRPr lang="zh-CN" altLang="en-US" sz="1400" dirty="0">
              <a:solidFill>
                <a:schemeClr val="bg1"/>
              </a:solidFill>
              <a:ea typeface="宋体" panose="02010600030101010101" pitchFamily="2" charset="-122"/>
              <a:sym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583488" y="1443038"/>
            <a:ext cx="358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1822CCC-AFDB-45FE-B5BC-C67238259257}" type="datetime'''''''''''1''''0''''''''''%'''''''''''''''''''">
              <a:rPr lang="zh-CN" altLang="en-US" sz="1400">
                <a:solidFill>
                  <a:schemeClr val="bg1"/>
                </a:solidFill>
              </a:rPr>
              <a:pPr/>
              <a:t>10%</a:t>
            </a:fld>
            <a:endParaRPr lang="zh-CN" altLang="en-US" sz="1400" dirty="0">
              <a:solidFill>
                <a:schemeClr val="bg1"/>
              </a:solidFill>
              <a:ea typeface="宋体" panose="02010600030101010101" pitchFamily="2" charset="-122"/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034213" y="1130300"/>
            <a:ext cx="711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C25591F-7B01-498B-A70B-E4F9C179A45A}" type="datetime'''''''''''''''''''''''''''中''性''''''''强''''''''子'''''''''">
              <a:rPr lang="zh-CN" altLang="en-US" sz="1400"/>
              <a:pPr/>
              <a:t>中性强子</a:t>
            </a:fld>
            <a:endParaRPr lang="zh-CN" altLang="en-US" sz="1400" dirty="0">
              <a:ea typeface="宋体" panose="02010600030101010101" pitchFamily="2" charset="-122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813550" y="1954213"/>
            <a:ext cx="35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F25B2C1-48F2-4476-971D-DED1723074B6}" type="datetime'''光''''''''''子'''''''''''''''''''''">
              <a:rPr lang="zh-CN" altLang="en-US" sz="1400"/>
              <a:pPr/>
              <a:t>光子</a:t>
            </a:fld>
            <a:endParaRPr lang="zh-CN" altLang="en-US" sz="1400" dirty="0">
              <a:ea typeface="宋体" panose="02010600030101010101" pitchFamily="2" charset="-122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218363" y="1966913"/>
            <a:ext cx="358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5DA4455-77F3-47FB-8DDA-EECD5CEF049A}" type="datetime'27%'''''''''''''''''''''''''''''''''''''''''">
              <a:rPr lang="zh-CN" altLang="en-US" sz="1400"/>
              <a:pPr/>
              <a:t>27%</a:t>
            </a:fld>
            <a:endParaRPr lang="zh-CN" altLang="en-US" sz="1400" dirty="0">
              <a:ea typeface="宋体" panose="02010600030101010101" pitchFamily="2" charset="-122"/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796213" y="1095375"/>
            <a:ext cx="533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95E7F6-F5F8-4D25-AC2D-A05FA9552B95}" type="datetime'''''''''''''中''''''''''''''''''微''''''''''''''''''''''子'''">
              <a:rPr lang="zh-CN" altLang="en-US" sz="1400"/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中微子</a:t>
            </a:fld>
            <a:endParaRPr lang="zh-CN" altLang="en-US" sz="1400" dirty="0">
              <a:ea typeface="宋体" panose="02010600030101010101" pitchFamily="2" charset="-122"/>
              <a:sym typeface="+mn-lt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7832725" y="1655763"/>
            <a:ext cx="268288" cy="212725"/>
          </a:xfrm>
          <a:prstGeom prst="rect">
            <a:avLst/>
          </a:prstGeom>
          <a:solidFill>
            <a:schemeClr val="accent4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20DE82F-0CD9-4C9C-8931-111D7E5DDED3}" type="datetime'''1''''''''''''''''''%'''''''''''''''''''''''''''">
              <a:rPr lang="zh-CN" altLang="en-US" sz="1400">
                <a:solidFill>
                  <a:schemeClr val="bg1"/>
                </a:solidFill>
              </a:rPr>
              <a:pPr/>
              <a:t>1%</a:t>
            </a:fld>
            <a:endParaRPr lang="zh-CN" altLang="en-US" sz="1400" dirty="0">
              <a:solidFill>
                <a:schemeClr val="bg1"/>
              </a:solidFill>
              <a:ea typeface="宋体" panose="02010600030101010101" pitchFamily="2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76475" y="2912504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Jet</a:t>
            </a:r>
            <a:r>
              <a:rPr lang="zh-CN" altLang="en-US" dirty="0" smtClean="0"/>
              <a:t>能量比例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409410" y="3642502"/>
            <a:ext cx="3804119" cy="1356334"/>
            <a:chOff x="5409410" y="3642502"/>
            <a:chExt cx="3804119" cy="1356334"/>
          </a:xfrm>
        </p:grpSpPr>
        <p:sp>
          <p:nvSpPr>
            <p:cNvPr id="19" name="左大括号 18"/>
            <p:cNvSpPr/>
            <p:nvPr/>
          </p:nvSpPr>
          <p:spPr bwMode="auto">
            <a:xfrm>
              <a:off x="5409410" y="3790769"/>
              <a:ext cx="263462" cy="1130856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43467" y="3642502"/>
              <a:ext cx="12154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带电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粒子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49366" y="4598726"/>
              <a:ext cx="12095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中性强子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4982" y="4101036"/>
              <a:ext cx="11074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光子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663651" y="4598726"/>
              <a:ext cx="15498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强子量能器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643487" y="3658475"/>
              <a:ext cx="15498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径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迹测量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55166" y="4128758"/>
              <a:ext cx="15498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电磁量能器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7002838" y="3858530"/>
              <a:ext cx="622684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6994353" y="4353573"/>
              <a:ext cx="622684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7020803" y="4823989"/>
              <a:ext cx="622684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56593" y="3642502"/>
            <a:ext cx="3307465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高颗粒度量能器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分辨邻近事例</a:t>
            </a:r>
            <a:endParaRPr lang="en-US" altLang="zh-CN" dirty="0" smtClean="0"/>
          </a:p>
          <a:p>
            <a:pPr lvl="1"/>
            <a:r>
              <a:rPr lang="zh-CN" altLang="en-US" dirty="0"/>
              <a:t>量能</a:t>
            </a:r>
            <a:r>
              <a:rPr lang="zh-CN" altLang="en-US" dirty="0" smtClean="0"/>
              <a:t>器单元尽可能小</a:t>
            </a:r>
            <a:endParaRPr lang="en-US" altLang="zh-CN" dirty="0" smtClean="0"/>
          </a:p>
          <a:p>
            <a:r>
              <a:rPr lang="zh-CN" altLang="en-US" dirty="0" smtClean="0"/>
              <a:t>强子量能器读出方案</a:t>
            </a:r>
            <a:endParaRPr lang="en-US" altLang="zh-CN" dirty="0" smtClean="0"/>
          </a:p>
          <a:p>
            <a:pPr lvl="1"/>
            <a:r>
              <a:rPr lang="zh-CN" altLang="en-US" dirty="0"/>
              <a:t>模拟</a:t>
            </a:r>
            <a:r>
              <a:rPr lang="zh-CN" altLang="en-US" dirty="0" smtClean="0"/>
              <a:t>读出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能量分辨率高、功耗大</a:t>
            </a:r>
            <a:endParaRPr lang="en-US" altLang="zh-CN" dirty="0" smtClean="0"/>
          </a:p>
          <a:p>
            <a:pPr lvl="1"/>
            <a:r>
              <a:rPr lang="zh-CN" altLang="en-US" dirty="0"/>
              <a:t>数字</a:t>
            </a:r>
            <a:r>
              <a:rPr lang="zh-CN" altLang="en-US" dirty="0" smtClean="0"/>
              <a:t>读出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半数字读出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1-bit</a:t>
            </a:r>
            <a:r>
              <a:rPr lang="zh-CN" altLang="en-US" dirty="0" smtClean="0"/>
              <a:t>的信息即可提供粒子径迹信息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数字读出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高能强子簇射中电磁部分会造成能量分辨率降低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使用多个阈读出可以提高能量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540285" y="1175395"/>
            <a:ext cx="3395944" cy="2662991"/>
            <a:chOff x="437933" y="3516171"/>
            <a:chExt cx="3395944" cy="2662991"/>
          </a:xfrm>
        </p:grpSpPr>
        <p:pic>
          <p:nvPicPr>
            <p:cNvPr id="5" name="图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37933" y="3516171"/>
              <a:ext cx="3395944" cy="226288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378161" y="5779052"/>
              <a:ext cx="20671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高颗粒度量能器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7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GEM</a:t>
            </a:r>
            <a:r>
              <a:rPr lang="zh-CN" altLang="en-US" dirty="0" smtClean="0"/>
              <a:t>探测器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有效面积</a:t>
            </a:r>
            <a:r>
              <a:rPr lang="en-US" altLang="zh-CN" dirty="0" smtClean="0"/>
              <a:t>30cm*30cm</a:t>
            </a:r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1cm</a:t>
            </a:r>
            <a:r>
              <a:rPr lang="en-US" altLang="zh-CN" baseline="30000" dirty="0" smtClean="0"/>
              <a:t>2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45731" y="2465294"/>
            <a:ext cx="3764281" cy="28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背景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取样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型量能器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粒子流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算法与半数字化读出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读出</a:t>
            </a:r>
            <a:r>
              <a:rPr lang="zh-CN" altLang="en-US" dirty="0" smtClean="0"/>
              <a:t>电子学方案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Microroc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芯片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探测器联调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下一步方案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FEB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板方案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板方案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半数字读出芯片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4888" y="6365875"/>
            <a:ext cx="3805237" cy="247650"/>
          </a:xfrm>
          <a:prstGeom prst="rect">
            <a:avLst/>
          </a:prstGeom>
        </p:spPr>
        <p:txBody>
          <a:bodyPr/>
          <a:lstStyle/>
          <a:p>
            <a:endParaRPr kumimoji="0" lang="zh-CN" altLang="en-US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0" y="1076413"/>
            <a:ext cx="4993640" cy="34791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44" y="4590001"/>
            <a:ext cx="4860630" cy="20038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9609" y="715568"/>
            <a:ext cx="123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模拟部分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1201" y="4233913"/>
            <a:ext cx="123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数字部分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7250" y="3788616"/>
            <a:ext cx="3001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MICROROC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关键参数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阈读出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电荷量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2fC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48" y="1844458"/>
            <a:ext cx="1773518" cy="17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83496" y="4913412"/>
                <a:ext cx="7993036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阳极读出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板：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GEM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探测器的阳极读出</a:t>
                </a:r>
                <a:r>
                  <a:rPr lang="zh-CN" altLang="en-US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，共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900</a:t>
                </a:r>
                <a:r>
                  <a:rPr lang="zh-CN" altLang="en-US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pad</a:t>
                </a:r>
              </a:p>
              <a:p>
                <a:pPr marL="285750" lvl="0" indent="-28575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MICROROC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测试板：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PCB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上集成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片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MICROROC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，用菊花链的形式连接。</a:t>
                </a:r>
              </a:p>
              <a:p>
                <a:pPr marL="285750" lvl="0" indent="-28575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DIF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板：完成</a:t>
                </a:r>
                <a:r>
                  <a:rPr lang="en-US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MICROROC</a:t>
                </a:r>
                <a:r>
                  <a:rPr lang="zh-CN" altLang="zh-CN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数据采集、配置、自动化测试。</a:t>
                </a:r>
                <a:endParaRPr lang="zh-CN" altLang="zh-CN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6" y="4913412"/>
                <a:ext cx="7993036" cy="1338828"/>
              </a:xfrm>
              <a:prstGeom prst="rect">
                <a:avLst/>
              </a:prstGeom>
              <a:blipFill rotWithShape="0">
                <a:blip r:embed="rId2"/>
                <a:stretch>
                  <a:fillRect l="-458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18" y="2263822"/>
            <a:ext cx="7337281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11zRpFRDmBWWL6ChUmY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kEKIJSXelJn7919s.5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k5glMXRUGEqfGKssZ3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jZkgoMRHasZ2hCqosgI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0m52TBSXCwqlVV_lIj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00I34gQG2OQuJLRhG_7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VH24wrSteRI2FX9yd_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.daZTwTK.ktqPXYPss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rnYKEFRiW9h40ytA7cB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o5BbJLRGmqF7B58PROVw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261</TotalTime>
  <Words>864</Words>
  <Application>Microsoft Office PowerPoint</Application>
  <PresentationFormat>全屏显示(4:3)</PresentationFormat>
  <Paragraphs>225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Microsoft Graph 图表</vt:lpstr>
      <vt:lpstr>think-cell Slide</vt:lpstr>
      <vt:lpstr>CEPC强子量能器 半数字化方案读出电子学预研进展</vt:lpstr>
      <vt:lpstr>内容</vt:lpstr>
      <vt:lpstr>取样型量能器</vt:lpstr>
      <vt:lpstr>粒子流算法</vt:lpstr>
      <vt:lpstr>高颗粒度量能器</vt:lpstr>
      <vt:lpstr>探测器</vt:lpstr>
      <vt:lpstr>内容</vt:lpstr>
      <vt:lpstr>Microroc芯片</vt:lpstr>
      <vt:lpstr>设计方案</vt:lpstr>
      <vt:lpstr>内容</vt:lpstr>
      <vt:lpstr>芯片测试</vt:lpstr>
      <vt:lpstr>S曲线测试</vt:lpstr>
      <vt:lpstr>芯片测试</vt:lpstr>
      <vt:lpstr>探测器联调</vt:lpstr>
      <vt:lpstr>探测器联调</vt:lpstr>
      <vt:lpstr>内容</vt:lpstr>
      <vt:lpstr>下一步方案</vt:lpstr>
      <vt:lpstr>FEB板方案</vt:lpstr>
      <vt:lpstr>Microroc控制信号</vt:lpstr>
      <vt:lpstr>Microroc控制信号</vt:lpstr>
      <vt:lpstr>Microroc测试信号</vt:lpstr>
      <vt:lpstr>刻度</vt:lpstr>
      <vt:lpstr>DIF板</vt:lpstr>
      <vt:lpstr>进度&amp;计划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CEPC-SDHCal 读出电子学方案预研进展</dc:title>
  <dc:creator>Wang Yu</dc:creator>
  <cp:lastModifiedBy>Wang Yu</cp:lastModifiedBy>
  <cp:revision>22</cp:revision>
  <dcterms:created xsi:type="dcterms:W3CDTF">2017-09-07T08:07:00Z</dcterms:created>
  <dcterms:modified xsi:type="dcterms:W3CDTF">2017-09-07T12:28:25Z</dcterms:modified>
</cp:coreProperties>
</file>