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92" r:id="rId3"/>
    <p:sldId id="306" r:id="rId4"/>
    <p:sldId id="283" r:id="rId5"/>
    <p:sldId id="318" r:id="rId6"/>
    <p:sldId id="289" r:id="rId7"/>
    <p:sldId id="296" r:id="rId8"/>
    <p:sldId id="312" r:id="rId9"/>
    <p:sldId id="275" r:id="rId10"/>
    <p:sldId id="267" r:id="rId11"/>
    <p:sldId id="293" r:id="rId12"/>
    <p:sldId id="294" r:id="rId13"/>
    <p:sldId id="257" r:id="rId14"/>
    <p:sldId id="295" r:id="rId15"/>
    <p:sldId id="268" r:id="rId16"/>
    <p:sldId id="258" r:id="rId17"/>
    <p:sldId id="261" r:id="rId18"/>
    <p:sldId id="313" r:id="rId19"/>
    <p:sldId id="314" r:id="rId20"/>
    <p:sldId id="315" r:id="rId21"/>
    <p:sldId id="266" r:id="rId22"/>
    <p:sldId id="277" r:id="rId23"/>
    <p:sldId id="278" r:id="rId24"/>
    <p:sldId id="300" r:id="rId25"/>
    <p:sldId id="269" r:id="rId26"/>
    <p:sldId id="270" r:id="rId27"/>
    <p:sldId id="273" r:id="rId28"/>
    <p:sldId id="271" r:id="rId29"/>
    <p:sldId id="263" r:id="rId30"/>
    <p:sldId id="264" r:id="rId31"/>
    <p:sldId id="272" r:id="rId32"/>
    <p:sldId id="299" r:id="rId33"/>
    <p:sldId id="309" r:id="rId34"/>
    <p:sldId id="302" r:id="rId35"/>
    <p:sldId id="310" r:id="rId36"/>
    <p:sldId id="317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58" autoAdjust="0"/>
  </p:normalViewPr>
  <p:slideViewPr>
    <p:cSldViewPr snapToGrid="0">
      <p:cViewPr varScale="1">
        <p:scale>
          <a:sx n="103" d="100"/>
          <a:sy n="103" d="100"/>
        </p:scale>
        <p:origin x="185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A336E-39A1-4175-8DCC-6524FC431AE2}" type="datetimeFigureOut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A634B-35D0-4CFE-A95A-2A14054577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8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正弦波测试时，可以任意选取数据段；窄脉冲测试下则需要通过触发来选取有效信号读出，这个功能可以不添加用外部触发电路。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A634B-35D0-4CFE-A95A-2A14054577B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8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板太厚，这过孔太长，会有串绕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A634B-35D0-4CFE-A95A-2A14054577B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917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其中射频放大器的噪声为</a:t>
            </a:r>
            <a:r>
              <a:rPr lang="en-US" altLang="zh-CN" dirty="0" smtClean="0"/>
              <a:t>3dB@2.5GHz,</a:t>
            </a:r>
            <a:r>
              <a:rPr lang="zh-CN" altLang="en-US" dirty="0" smtClean="0"/>
              <a:t>没有计算在内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其中，</a:t>
            </a:r>
            <a:r>
              <a:rPr lang="en-US" altLang="zh-CN" dirty="0" smtClean="0"/>
              <a:t>LMX2581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TI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Clock Design</a:t>
            </a:r>
            <a:r>
              <a:rPr lang="zh-CN" altLang="en-US" dirty="0" smtClean="0"/>
              <a:t>工具仿真可以得到手册相当结果</a:t>
            </a:r>
            <a:endParaRPr lang="en-US" altLang="zh-CN" dirty="0" smtClean="0"/>
          </a:p>
          <a:p>
            <a:r>
              <a:rPr lang="zh-CN" altLang="en-US" dirty="0" smtClean="0"/>
              <a:t>而使用</a:t>
            </a:r>
            <a:r>
              <a:rPr lang="en-US" altLang="zh-CN" dirty="0" err="1" smtClean="0"/>
              <a:t>PLLatinum</a:t>
            </a:r>
            <a:r>
              <a:rPr lang="en-US" altLang="zh-CN" dirty="0" smtClean="0"/>
              <a:t> sim</a:t>
            </a:r>
            <a:r>
              <a:rPr lang="zh-CN" altLang="en-US" dirty="0" smtClean="0"/>
              <a:t>工具这无法得到</a:t>
            </a:r>
            <a:r>
              <a:rPr lang="en-US" altLang="zh-CN" dirty="0" smtClean="0"/>
              <a:t>~240fs@3.6GHz</a:t>
            </a:r>
          </a:p>
          <a:p>
            <a:r>
              <a:rPr lang="en-US" altLang="zh-CN" dirty="0" smtClean="0"/>
              <a:t>CLOCK Design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>LMX2582</a:t>
            </a:r>
            <a:r>
              <a:rPr lang="zh-CN" altLang="en-US" dirty="0" smtClean="0"/>
              <a:t>的模型，无法仿真；但是</a:t>
            </a:r>
            <a:r>
              <a:rPr lang="en-US" altLang="zh-CN" dirty="0" err="1" smtClean="0"/>
              <a:t>PLLatinum</a:t>
            </a:r>
            <a:r>
              <a:rPr lang="en-US" altLang="zh-CN" dirty="0" smtClean="0"/>
              <a:t> Sim</a:t>
            </a:r>
            <a:r>
              <a:rPr lang="zh-CN" altLang="en-US" dirty="0" smtClean="0"/>
              <a:t>的结果与手册相当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A634B-35D0-4CFE-A95A-2A14054577B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479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A634B-35D0-4CFE-A95A-2A14054577B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1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A634B-35D0-4CFE-A95A-2A14054577B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774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A634B-35D0-4CFE-A95A-2A14054577B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30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A634B-35D0-4CFE-A95A-2A14054577B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909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A634B-35D0-4CFE-A95A-2A14054577B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1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/>
          </a:p>
        </p:txBody>
      </p:sp>
      <p:sp>
        <p:nvSpPr>
          <p:cNvPr id="5" name="矩形 4"/>
          <p:cNvSpPr/>
          <p:nvPr/>
        </p:nvSpPr>
        <p:spPr>
          <a:xfrm flipV="1">
            <a:off x="0" y="3571875"/>
            <a:ext cx="9144000" cy="4603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pic>
        <p:nvPicPr>
          <p:cNvPr id="6" name="图片 13" descr="未命名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779463"/>
            <a:ext cx="1287462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6"/>
          <p:cNvSpPr txBox="1"/>
          <p:nvPr/>
        </p:nvSpPr>
        <p:spPr>
          <a:xfrm>
            <a:off x="698754" y="5857894"/>
            <a:ext cx="423385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6350" stA="60000" endA="900" endPos="60000" dist="60007" dir="5400000" sy="-100000" algn="bl" rotWithShape="0"/>
                </a:effectLst>
              </a:rPr>
              <a:t>University of Science and Technology of China</a:t>
            </a:r>
            <a:endParaRPr lang="zh-CN" altLang="en-US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8" name="TextBox 18"/>
          <p:cNvSpPr txBox="1"/>
          <p:nvPr/>
        </p:nvSpPr>
        <p:spPr>
          <a:xfrm>
            <a:off x="5530179" y="5866647"/>
            <a:ext cx="256993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6600"/>
                </a:solidFill>
                <a:effectLst>
                  <a:reflection blurRad="6350" stA="60000" endA="900" endPos="60000" dist="60007" dir="5400000" sy="-100000" algn="bl" rotWithShape="0"/>
                </a:effectLst>
              </a:rPr>
              <a:t>Modern Physics Department</a:t>
            </a:r>
            <a:endParaRPr lang="zh-CN" altLang="en-US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6600"/>
              </a:solidFill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anchor="b"/>
          <a:lstStyle>
            <a:lvl1pPr algn="l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l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370BCF-C512-49FA-8852-342713E18FEE}" type="datetimeFigureOut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11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2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839631-49CD-487E-A955-9C3740CF10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29345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70BCF-C512-49FA-8852-342713E18FEE}" type="datetimeFigureOut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39631-49CD-487E-A955-9C3740CF10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402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70BCF-C512-49FA-8852-342713E18FEE}" type="datetimeFigureOut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39631-49CD-487E-A955-9C3740CF10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428800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70000"/>
              <a:buFont typeface="宋体" pitchFamily="2" charset="-122"/>
              <a:buChar char="◇"/>
              <a:defRPr/>
            </a:lvl2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>
          <a:xfrm>
            <a:off x="7572375" y="6408740"/>
            <a:ext cx="1074738" cy="365125"/>
          </a:xfrm>
        </p:spPr>
        <p:txBody>
          <a:bodyPr/>
          <a:lstStyle>
            <a:lvl1pPr>
              <a:defRPr/>
            </a:lvl1pPr>
          </a:lstStyle>
          <a:p>
            <a:fld id="{05370BCF-C512-49FA-8852-342713E18FEE}" type="datetimeFigureOut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>
          <a:xfrm>
            <a:off x="4413251" y="6408740"/>
            <a:ext cx="3159125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39631-49CD-487E-A955-9C3740CF10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9264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 dirty="0"/>
          </a:p>
        </p:txBody>
      </p:sp>
      <p:sp>
        <p:nvSpPr>
          <p:cNvPr id="5" name="燕尾形 4"/>
          <p:cNvSpPr/>
          <p:nvPr/>
        </p:nvSpPr>
        <p:spPr>
          <a:xfrm>
            <a:off x="3449639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5370BCF-C512-49FA-8852-342713E18FEE}" type="datetimeFigureOut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39631-49CD-487E-A955-9C3740CF10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7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5370BCF-C512-49FA-8852-342713E18FEE}" type="datetimeFigureOut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39631-49CD-487E-A955-9C3740CF10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76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5370BCF-C512-49FA-8852-342713E18FEE}" type="datetimeFigureOut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39631-49CD-487E-A955-9C3740CF10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399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5370BCF-C512-49FA-8852-342713E18FEE}" type="datetimeFigureOut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39631-49CD-487E-A955-9C3740CF10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78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70BCF-C512-49FA-8852-342713E18FEE}" type="datetimeFigureOut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39631-49CD-487E-A955-9C3740CF10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773097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5370BCF-C512-49FA-8852-342713E18FEE}" type="datetimeFigureOut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39631-49CD-487E-A955-9C3740CF10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49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4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 dirty="0">
              <a:latin typeface="Arial" charset="0"/>
              <a:ea typeface="宋体" charset="-122"/>
            </a:endParaRPr>
          </a:p>
        </p:txBody>
      </p:sp>
      <p:sp>
        <p:nvSpPr>
          <p:cNvPr id="6" name="任意多边形 13"/>
          <p:cNvSpPr>
            <a:spLocks/>
          </p:cNvSpPr>
          <p:nvPr/>
        </p:nvSpPr>
        <p:spPr bwMode="auto">
          <a:xfrm>
            <a:off x="485776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6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 dirty="0"/>
          </a:p>
        </p:txBody>
      </p:sp>
      <p:sp>
        <p:nvSpPr>
          <p:cNvPr id="10" name="燕尾形 9"/>
          <p:cNvSpPr/>
          <p:nvPr/>
        </p:nvSpPr>
        <p:spPr>
          <a:xfrm>
            <a:off x="8477251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370BCF-C512-49FA-8852-342713E18FEE}" type="datetimeFigureOut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79913" y="6408740"/>
            <a:ext cx="23510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39631-49CD-487E-A955-9C3740CF10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35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357188" y="203202"/>
            <a:ext cx="8229600" cy="796925"/>
          </a:xfrm>
          <a:prstGeom prst="rect">
            <a:avLst/>
          </a:prstGeom>
          <a:noFill/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2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7072314" y="6408740"/>
            <a:ext cx="157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extLst/>
          </a:lstStyle>
          <a:p>
            <a:fld id="{05370BCF-C512-49FA-8852-342713E18FEE}" type="datetimeFigureOut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913189" y="6408740"/>
            <a:ext cx="3159125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40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3839631-49CD-487E-A955-9C3740CF100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2876" y="0"/>
            <a:ext cx="36513" cy="685800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16" name="矩形 15"/>
          <p:cNvSpPr/>
          <p:nvPr/>
        </p:nvSpPr>
        <p:spPr>
          <a:xfrm>
            <a:off x="0" y="1071565"/>
            <a:ext cx="9144000" cy="46037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12" name="TextBox 11"/>
          <p:cNvSpPr txBox="1"/>
          <p:nvPr/>
        </p:nvSpPr>
        <p:spPr>
          <a:xfrm>
            <a:off x="500034" y="6500836"/>
            <a:ext cx="354776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6350" stA="60000" endA="900" endPos="60000" dist="60007" dir="5400000" sy="-100000" algn="bl" rotWithShape="0"/>
                </a:effectLst>
              </a:rPr>
              <a:t>University of Science and Technology of China</a:t>
            </a:r>
            <a:endParaRPr lang="zh-CN" altLang="en-US" sz="1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747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altLang="en-US" sz="4400" b="1" kern="1200" dirty="0">
          <a:solidFill>
            <a:srgbClr val="000066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Arial" charset="0"/>
          <a:ea typeface="黑体" pitchFamily="49" charset="-122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Arial" charset="0"/>
          <a:ea typeface="黑体" pitchFamily="49" charset="-122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Arial" charset="0"/>
          <a:ea typeface="黑体" pitchFamily="49" charset="-122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Arial" charset="0"/>
          <a:ea typeface="黑体" pitchFamily="49" charset="-122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Lucida Sans Unicode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Lucida Sans Unicode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Lucida Sans Unicode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lang="zh-CN" altLang="en-US" sz="23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hyperlink" Target="mailto:14.95dBm@1GH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mailto:1k~10M@2.6GH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215fs@2.5GHz(100Hz~2500MHz)" TargetMode="External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hyperlink" Target="mailto:7bit@600MHz,5.78@1.5GHz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image" Target="../media/image81.emf"/><Relationship Id="rId7" Type="http://schemas.openxmlformats.org/officeDocument/2006/relationships/image" Target="../media/image8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FDM</a:t>
            </a:r>
            <a:r>
              <a:rPr lang="zh-CN" altLang="en-US" dirty="0" smtClean="0"/>
              <a:t>硬件方案设计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			</a:t>
            </a:r>
            <a:endParaRPr lang="zh-CN" altLang="en-US" sz="3600" dirty="0">
              <a:solidFill>
                <a:srgbClr val="0000C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胡佳栋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2017-09-08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6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80" y="3045892"/>
            <a:ext cx="2962348" cy="20091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338" y="4507537"/>
            <a:ext cx="2880000" cy="23442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1528" y="1156859"/>
            <a:ext cx="2880000" cy="1660186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49206" y="1228974"/>
            <a:ext cx="5996132" cy="5255802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ADC12J4000(NKE10), TI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12bit, Offset Binary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采样率：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1GSPS -- 4GSPS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Data Interface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JESD204B Subclass 1, 8 Lanes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FPBW (–3 dB): 3.2 GHz(FG),2.8G(BG)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功耗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: 2W@4000MSPS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配置接口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DDC MODE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：</a:t>
            </a:r>
            <a:r>
              <a:rPr lang="zh-CN" altLang="en-US" sz="1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数字下变频和抽取滤波，</a:t>
            </a:r>
            <a:r>
              <a:rPr lang="en-US" altLang="zh-CN" sz="1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ENOB+2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Power/pcs</a:t>
            </a: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&lt;2.52W;   </a:t>
            </a: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1.9V(&lt;600mA)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，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1.2V(VA&lt;420mA,VD&lt;732mA)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ADC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总电流：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1.9VA~1.2A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，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1.2VA~0.85A,  1.2VD~1.47A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ADC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热阻：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19.8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℃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/W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03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88" y="1281462"/>
            <a:ext cx="8229600" cy="4525962"/>
          </a:xfrm>
        </p:spPr>
        <p:txBody>
          <a:bodyPr/>
          <a:lstStyle/>
          <a:p>
            <a:r>
              <a:rPr lang="zh-CN" altLang="en-US" dirty="0" smtClean="0"/>
              <a:t>标定参数：</a:t>
            </a:r>
            <a:endParaRPr lang="en-US" altLang="zh-CN" dirty="0" smtClean="0"/>
          </a:p>
          <a:p>
            <a:pPr marL="849313" lvl="1" indent="-457200">
              <a:buFont typeface="+mj-ea"/>
              <a:buAutoNum type="circleNumDbPlain"/>
            </a:pPr>
            <a:r>
              <a:rPr lang="en-US" altLang="zh-CN" dirty="0" smtClean="0"/>
              <a:t>ADC </a:t>
            </a:r>
            <a:r>
              <a:rPr lang="en-US" altLang="zh-CN" dirty="0"/>
              <a:t>core </a:t>
            </a:r>
            <a:r>
              <a:rPr lang="en-US" altLang="zh-CN" dirty="0" smtClean="0"/>
              <a:t>linearity</a:t>
            </a:r>
          </a:p>
          <a:p>
            <a:pPr marL="849313" lvl="1" indent="-457200">
              <a:buFont typeface="+mj-ea"/>
              <a:buAutoNum type="circleNumDbPlain"/>
            </a:pPr>
            <a:r>
              <a:rPr lang="en-US" altLang="zh-CN" dirty="0" smtClean="0"/>
              <a:t>ADC </a:t>
            </a:r>
            <a:r>
              <a:rPr lang="en-US" altLang="zh-CN" dirty="0"/>
              <a:t>core-to-core offset </a:t>
            </a:r>
            <a:r>
              <a:rPr lang="en-US" altLang="zh-CN" dirty="0" smtClean="0"/>
              <a:t>matching</a:t>
            </a:r>
          </a:p>
          <a:p>
            <a:pPr marL="849313" lvl="1" indent="-457200">
              <a:buFont typeface="+mj-ea"/>
              <a:buAutoNum type="circleNumDbPlain"/>
            </a:pPr>
            <a:r>
              <a:rPr lang="en-US" altLang="zh-CN" dirty="0" smtClean="0"/>
              <a:t>ADC </a:t>
            </a:r>
            <a:r>
              <a:rPr lang="en-US" altLang="zh-CN" dirty="0"/>
              <a:t>core-to-core full-scale range </a:t>
            </a:r>
            <a:r>
              <a:rPr lang="en-US" altLang="zh-CN" dirty="0" smtClean="0"/>
              <a:t>matching</a:t>
            </a:r>
          </a:p>
          <a:p>
            <a:pPr marL="849313" lvl="1" indent="-457200">
              <a:buFont typeface="+mj-ea"/>
              <a:buAutoNum type="circleNumDbPlain"/>
            </a:pPr>
            <a:r>
              <a:rPr lang="en-US" altLang="zh-CN" dirty="0" smtClean="0"/>
              <a:t>ADC </a:t>
            </a:r>
            <a:r>
              <a:rPr lang="en-US" altLang="zh-CN" dirty="0"/>
              <a:t>core 4-way interleave </a:t>
            </a:r>
            <a:r>
              <a:rPr lang="en-US" altLang="zh-CN" dirty="0" smtClean="0"/>
              <a:t>timing</a:t>
            </a:r>
          </a:p>
          <a:p>
            <a:pPr marL="365125" lvl="1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700" dirty="0"/>
              <a:t>FG</a:t>
            </a:r>
            <a:r>
              <a:rPr lang="zh-CN" altLang="en-US" sz="2700" dirty="0"/>
              <a:t>：</a:t>
            </a:r>
            <a:r>
              <a:rPr lang="en-US" altLang="zh-CN" sz="2700" dirty="0"/>
              <a:t>Foreground Calibration Mode</a:t>
            </a:r>
          </a:p>
          <a:p>
            <a:pPr marL="109537" lvl="1" indent="0">
              <a:spcBef>
                <a:spcPts val="400"/>
              </a:spcBef>
              <a:buSzPct val="68000"/>
              <a:buNone/>
            </a:pPr>
            <a:r>
              <a:rPr lang="en-US" altLang="zh-CN" sz="2700" dirty="0"/>
              <a:t>   </a:t>
            </a:r>
            <a:r>
              <a:rPr lang="zh-CN" altLang="en-US" dirty="0" smtClean="0"/>
              <a:t>启动时会中断数据传输</a:t>
            </a:r>
            <a:endParaRPr lang="en-US" altLang="zh-CN" dirty="0"/>
          </a:p>
          <a:p>
            <a:pPr marL="365125" lvl="1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700" dirty="0"/>
              <a:t>BG</a:t>
            </a:r>
            <a:r>
              <a:rPr lang="zh-CN" altLang="en-US" sz="2700" dirty="0"/>
              <a:t>：</a:t>
            </a:r>
            <a:r>
              <a:rPr lang="en-US" altLang="zh-CN" sz="2700" dirty="0"/>
              <a:t>Background Calibration Mode</a:t>
            </a:r>
          </a:p>
          <a:p>
            <a:pPr marL="109537" lvl="1" indent="0">
              <a:spcBef>
                <a:spcPts val="400"/>
              </a:spcBef>
              <a:buSzPct val="68000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内部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ADC</a:t>
            </a:r>
            <a:r>
              <a:rPr lang="zh-CN" altLang="en-US" dirty="0" smtClean="0"/>
              <a:t>，每个时刻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个正常工作，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个进行标定，依次循环完成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ADC</a:t>
            </a:r>
            <a:r>
              <a:rPr lang="zh-CN" altLang="en-US" dirty="0" smtClean="0"/>
              <a:t>的标定</a:t>
            </a:r>
            <a:endParaRPr lang="en-US" altLang="zh-CN" dirty="0" smtClean="0"/>
          </a:p>
          <a:p>
            <a:pPr marL="109537" lvl="1" indent="0">
              <a:spcBef>
                <a:spcPts val="400"/>
              </a:spcBef>
              <a:buSzPct val="68000"/>
              <a:buNone/>
            </a:pPr>
            <a:r>
              <a:rPr lang="en-US" altLang="zh-CN" sz="2700" dirty="0"/>
              <a:t>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Calibration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56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88" y="1310076"/>
            <a:ext cx="8229600" cy="4525962"/>
          </a:xfrm>
        </p:spPr>
        <p:txBody>
          <a:bodyPr/>
          <a:lstStyle/>
          <a:p>
            <a:r>
              <a:rPr lang="en-US" altLang="zh-CN" sz="2000" dirty="0"/>
              <a:t>12-bit</a:t>
            </a:r>
            <a:r>
              <a:rPr lang="zh-CN" altLang="en-US" sz="2000" dirty="0"/>
              <a:t>中高</a:t>
            </a:r>
            <a:r>
              <a:rPr lang="en-US" altLang="zh-CN" sz="2000" dirty="0"/>
              <a:t>8 bits</a:t>
            </a:r>
            <a:r>
              <a:rPr lang="zh-CN" altLang="en-US" sz="2000" dirty="0"/>
              <a:t>用来检测</a:t>
            </a:r>
            <a:endParaRPr lang="en-US" altLang="zh-CN" sz="2000" dirty="0"/>
          </a:p>
          <a:p>
            <a:r>
              <a:rPr lang="zh-CN" altLang="en-US" sz="2000" dirty="0"/>
              <a:t>两个可编程阈值</a:t>
            </a:r>
            <a:endParaRPr lang="en-US" altLang="zh-CN" sz="2000" dirty="0"/>
          </a:p>
          <a:p>
            <a:r>
              <a:rPr lang="zh-CN" altLang="en-US" sz="2000" dirty="0"/>
              <a:t>过域标志位：</a:t>
            </a:r>
            <a:r>
              <a:rPr lang="en-US" altLang="zh-CN" sz="2000" dirty="0"/>
              <a:t>OVR_T0 </a:t>
            </a:r>
            <a:r>
              <a:rPr lang="zh-CN" altLang="en-US" sz="2000" dirty="0"/>
              <a:t>和 </a:t>
            </a:r>
            <a:r>
              <a:rPr lang="en-US" altLang="zh-CN" sz="2000" dirty="0"/>
              <a:t>OVR_T1 </a:t>
            </a:r>
          </a:p>
          <a:p>
            <a:pPr marL="109537" indent="0">
              <a:buNone/>
            </a:pPr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DDC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：嵌入输出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IQ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数据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109537" indent="0">
              <a:buNone/>
            </a:pPr>
            <a:r>
              <a:rPr lang="en-US" altLang="zh-CN" sz="2000" dirty="0"/>
              <a:t>   DDC by pass</a:t>
            </a:r>
            <a:r>
              <a:rPr lang="zh-CN" altLang="en-US" sz="2000" dirty="0"/>
              <a:t>：</a:t>
            </a:r>
            <a:r>
              <a:rPr lang="en-US" altLang="zh-CN" sz="2000" dirty="0"/>
              <a:t>OR_T0 </a:t>
            </a:r>
            <a:r>
              <a:rPr lang="zh-CN" altLang="en-US" sz="2000" dirty="0"/>
              <a:t>和</a:t>
            </a:r>
            <a:r>
              <a:rPr lang="en-US" altLang="zh-CN" sz="2000" dirty="0"/>
              <a:t> OR_T1 </a:t>
            </a:r>
            <a:r>
              <a:rPr lang="en-US" altLang="zh-CN" sz="2000" dirty="0">
                <a:solidFill>
                  <a:srgbClr val="FF0000"/>
                </a:solidFill>
              </a:rPr>
              <a:t>PIN</a:t>
            </a:r>
            <a:r>
              <a:rPr lang="zh-CN" altLang="en-US" sz="2000" dirty="0"/>
              <a:t>输出</a:t>
            </a:r>
            <a:endParaRPr lang="en-US" altLang="zh-CN" sz="2000" dirty="0"/>
          </a:p>
          <a:p>
            <a:pPr marL="109537" indent="0">
              <a:buNone/>
            </a:pPr>
            <a:endParaRPr lang="en-US" altLang="zh-CN" sz="2000" dirty="0"/>
          </a:p>
          <a:p>
            <a:r>
              <a:rPr lang="zh-CN" altLang="en-US" sz="2000" dirty="0">
                <a:solidFill>
                  <a:srgbClr val="00B0F0"/>
                </a:solidFill>
              </a:rPr>
              <a:t>数据读出触发，过域甄别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marL="109537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Over-Range</a:t>
            </a:r>
            <a:r>
              <a:rPr lang="en-US" altLang="zh-CN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Function</a:t>
            </a:r>
            <a:endParaRPr lang="zh-CN" altLang="en-US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034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88" y="1260231"/>
            <a:ext cx="8607707" cy="508804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SMA 50 ohm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输入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ADC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差分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100ohm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片内匹配（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TYP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95 ohm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），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AC/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DC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FRS: 725 mVpp (1.186dBm), 500 – 950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可调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Offset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：可调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~28mV—28mV</a:t>
            </a:r>
          </a:p>
          <a:p>
            <a:pPr lvl="1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Vcmo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: 1.225V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，输出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Max RF input power: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hlinkClick r:id="rId2"/>
              </a:rPr>
              <a:t>14.95dBm@1GHz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输入钳位电路，</a:t>
            </a:r>
            <a:r>
              <a:rPr lang="en-US" altLang="zh-CN" sz="2000" dirty="0">
                <a:solidFill>
                  <a:srgbClr val="FF0000"/>
                </a:solidFill>
              </a:rPr>
              <a:t>&gt;3GHz</a:t>
            </a:r>
            <a:r>
              <a:rPr lang="zh-CN" altLang="en-US" sz="2000" dirty="0">
                <a:solidFill>
                  <a:srgbClr val="FF0000"/>
                </a:solidFill>
              </a:rPr>
              <a:t>无效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2-way power splitter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RPS-2-30+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10 – 3000 MHz, AU=0.01~0.75dB, PU=0.01~4.13deg</a:t>
            </a: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Balun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TCM2-43X+: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阻抗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1:2,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10~4000 MHz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AU=0.08~0.8dBdB,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PU=0.7~7deg</a:t>
            </a:r>
          </a:p>
          <a:p>
            <a:pPr lvl="1"/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TCM2-33WX: 1:2, 10~3000 MHz, AU=0.03~0.9dB, PU=0.01~2.7deg</a:t>
            </a:r>
          </a:p>
          <a:p>
            <a:pPr marL="365125" lvl="1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 SMA: ADC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独立输入（非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TIADC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工作，测试），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Analog input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486" y="1152530"/>
            <a:ext cx="3200777" cy="11500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895" y="1932670"/>
            <a:ext cx="1800000" cy="215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5303" y="1197730"/>
            <a:ext cx="8493369" cy="5099538"/>
          </a:xfrm>
        </p:spPr>
        <p:txBody>
          <a:bodyPr/>
          <a:lstStyle/>
          <a:p>
            <a:r>
              <a:rPr lang="zh-CN" altLang="en-US" sz="2400" dirty="0"/>
              <a:t>仿真输入电路：</a:t>
            </a:r>
            <a:endParaRPr lang="en-US" altLang="zh-CN" sz="2400" dirty="0"/>
          </a:p>
          <a:p>
            <a:pPr lvl="1"/>
            <a:r>
              <a:rPr altLang="en-US" sz="2000" dirty="0"/>
              <a:t>仿真条件：</a:t>
            </a:r>
            <a:r>
              <a:rPr lang="en-US" altLang="zh-CN" sz="2000" dirty="0"/>
              <a:t>Zs=50ohm</a:t>
            </a:r>
            <a:r>
              <a:rPr sz="2000" dirty="0"/>
              <a:t>，</a:t>
            </a:r>
            <a:r>
              <a:rPr lang="en-US" altLang="zh-CN" sz="2000" dirty="0" err="1"/>
              <a:t>Zl</a:t>
            </a:r>
            <a:r>
              <a:rPr lang="en-US" altLang="zh-CN" sz="2000" dirty="0"/>
              <a:t>=100ohm</a:t>
            </a:r>
          </a:p>
          <a:p>
            <a:pPr lvl="1"/>
            <a:r>
              <a:rPr lang="en-US" altLang="zh-CN" sz="2000" dirty="0" err="1"/>
              <a:t>Powersplliter</a:t>
            </a:r>
            <a:r>
              <a:rPr sz="2000" dirty="0"/>
              <a:t>：</a:t>
            </a:r>
            <a:r>
              <a:rPr lang="en-US" altLang="zh-CN" sz="2000" dirty="0"/>
              <a:t>RPS-2-30+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Analog input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42" y="751436"/>
            <a:ext cx="2848708" cy="1788609"/>
          </a:xfrm>
          <a:prstGeom prst="rect">
            <a:avLst/>
          </a:prstGeom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224" y="2559307"/>
            <a:ext cx="2593629" cy="166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260" y="4364529"/>
            <a:ext cx="2713144" cy="182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16914" y="6193339"/>
            <a:ext cx="1573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1600" dirty="0"/>
              <a:t>TCM2-33W+</a:t>
            </a:r>
            <a:endParaRPr lang="zh-CN" altLang="en-US" sz="1200" dirty="0"/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63869" y="4384478"/>
            <a:ext cx="2709635" cy="178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919372" y="6187434"/>
            <a:ext cx="140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1600" dirty="0"/>
              <a:t>TCM2-43+</a:t>
            </a:r>
            <a:endParaRPr lang="zh-CN" altLang="en-US" sz="1200" dirty="0"/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55378" y="2540045"/>
            <a:ext cx="2661845" cy="171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6182877" y="6167765"/>
            <a:ext cx="2699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1400" dirty="0"/>
              <a:t>TCM2-43+/</a:t>
            </a:r>
            <a:r>
              <a:rPr lang="zh-CN" altLang="en-US" sz="1400" dirty="0"/>
              <a:t>并联</a:t>
            </a:r>
            <a:r>
              <a:rPr lang="en-US" altLang="zh-CN" sz="1400" dirty="0"/>
              <a:t>190ohm</a:t>
            </a:r>
            <a:r>
              <a:rPr lang="zh-CN" altLang="en-US" sz="1400" dirty="0"/>
              <a:t>电阻</a:t>
            </a:r>
            <a:endParaRPr lang="zh-CN" altLang="en-US" sz="1100" dirty="0"/>
          </a:p>
        </p:txBody>
      </p:sp>
      <p:pic>
        <p:nvPicPr>
          <p:cNvPr id="25611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36947" y="2532644"/>
            <a:ext cx="2649841" cy="170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36947" y="4420526"/>
            <a:ext cx="2649841" cy="174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88" y="1266534"/>
            <a:ext cx="8229600" cy="4525962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个独立的</a:t>
            </a:r>
            <a:r>
              <a:rPr lang="en-US" altLang="zh-CN" dirty="0" smtClean="0"/>
              <a:t>SMA</a:t>
            </a:r>
            <a:r>
              <a:rPr lang="zh-CN" altLang="en-US" dirty="0" smtClean="0"/>
              <a:t>通过电容选择，共用一个</a:t>
            </a:r>
            <a:r>
              <a:rPr lang="en-US" altLang="zh-CN" dirty="0" smtClean="0"/>
              <a:t>PAD</a:t>
            </a:r>
          </a:p>
          <a:p>
            <a:pPr lvl="1"/>
            <a:r>
              <a:rPr lang="en-US" altLang="zh-CN" dirty="0" smtClean="0"/>
              <a:t>C6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C1001</a:t>
            </a:r>
          </a:p>
          <a:p>
            <a:pPr lvl="1"/>
            <a:r>
              <a:rPr lang="en-US" altLang="zh-CN" dirty="0" smtClean="0"/>
              <a:t>C7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C1002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Analog input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158" y="3251124"/>
            <a:ext cx="6627001" cy="27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1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22" y="1237495"/>
            <a:ext cx="1878734" cy="228921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1237495"/>
            <a:ext cx="4998583" cy="512540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 clock: ADC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4GHz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SYSREF clock: JESD204B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同步时钟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DEVCLK/(K*F*5)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F=8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K=4~32(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可配置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&lt;=25 MHz</a:t>
            </a:r>
          </a:p>
          <a:p>
            <a:pPr lvl="1"/>
            <a:r>
              <a:rPr lang="en-US" altLang="zh-CN" sz="2000" dirty="0"/>
              <a:t>ADC</a:t>
            </a:r>
            <a:r>
              <a:rPr lang="zh-CN" altLang="en-US" sz="2000" dirty="0"/>
              <a:t>内部可以调节与</a:t>
            </a:r>
            <a:r>
              <a:rPr lang="en-US" altLang="zh-CN" sz="2000" dirty="0"/>
              <a:t>DEVCLK</a:t>
            </a:r>
            <a:r>
              <a:rPr lang="zh-CN" altLang="en-US" sz="2000" dirty="0"/>
              <a:t>的延时关系，</a:t>
            </a:r>
            <a:r>
              <a:rPr lang="en-US" altLang="zh-CN" sz="2000" dirty="0"/>
              <a:t>25ps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可以工作在脉冲模式，也可以连续模式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 couple, diff 100ohm, 0.4—2 Vpp (-4 ~~10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Clock input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189" y="4147510"/>
            <a:ext cx="3600000" cy="221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8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88" y="1275885"/>
            <a:ext cx="3589661" cy="4525962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逻辑电平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耦合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 pairs (8*2ADC)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8Gbps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JESD204B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TU-872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过孔，板厚影响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ADC Data IF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70" y="4603817"/>
            <a:ext cx="2778609" cy="14737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88" y="1275885"/>
            <a:ext cx="4320000" cy="17273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312" y="3278984"/>
            <a:ext cx="5135060" cy="31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7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88" y="1229210"/>
            <a:ext cx="8229600" cy="5106275"/>
          </a:xfrm>
        </p:spPr>
        <p:txBody>
          <a:bodyPr/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测试条件：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XC7K160TFFG676-2I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GTX=8Gbps</a:t>
            </a:r>
          </a:p>
          <a:p>
            <a:pPr lvl="1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Tx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Diff Swing = 609 mV</a:t>
            </a: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RX Termination Voltage = 900 mV</a:t>
            </a: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Pre-cursor = 0dB</a:t>
            </a: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Post-cursor = 0dB</a:t>
            </a: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DFE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OFF/ON</a:t>
            </a: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Step=2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，总步长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16^2=256</a:t>
            </a:r>
          </a:p>
          <a:p>
            <a:pPr lvl="1"/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125" lvl="1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3250" lvl="2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线长度在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1500mil ---3000mil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3250" lvl="2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电容：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0402~0603</a:t>
            </a:r>
          </a:p>
          <a:p>
            <a:pPr marL="603250" lvl="2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--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伴孔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3250" lvl="2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--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挖参考平面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3250" lvl="2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高速串行传输接口测试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74" y="1683070"/>
            <a:ext cx="4320000" cy="290823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740576"/>
              </p:ext>
            </p:extLst>
          </p:nvPr>
        </p:nvGraphicFramePr>
        <p:xfrm>
          <a:off x="2893392" y="5045165"/>
          <a:ext cx="6095997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ch7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0402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√</a:t>
                      </a:r>
                      <a:endParaRPr lang="zh-CN" altLang="en-US" sz="12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√√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√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075089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09" y="1141427"/>
            <a:ext cx="2628000" cy="141981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高速串行传输</a:t>
            </a:r>
            <a:r>
              <a:rPr lang="zh-CN" altLang="en-US" dirty="0" smtClean="0"/>
              <a:t>接口测试结果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09" y="2561239"/>
            <a:ext cx="2628000" cy="14198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09" y="3981051"/>
            <a:ext cx="2628000" cy="14198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09" y="5400864"/>
            <a:ext cx="2628000" cy="1419813"/>
          </a:xfrm>
          <a:prstGeom prst="rect">
            <a:avLst/>
          </a:prstGeom>
        </p:spPr>
      </p:pic>
      <p:sp>
        <p:nvSpPr>
          <p:cNvPr id="8" name="内容占位符 1"/>
          <p:cNvSpPr txBox="1">
            <a:spLocks/>
          </p:cNvSpPr>
          <p:nvPr/>
        </p:nvSpPr>
        <p:spPr bwMode="auto">
          <a:xfrm>
            <a:off x="357188" y="1229211"/>
            <a:ext cx="3191675" cy="355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0713" indent="-228600" algn="l" rtl="0" eaLnBrk="1" fontAlgn="base" hangingPunct="1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宋体" pitchFamily="2" charset="-122"/>
              <a:buChar char="◇"/>
              <a:defRPr lang="zh-CN" altLang="en-US" sz="2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58838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430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lvl="2" indent="0">
              <a:spcBef>
                <a:spcPts val="400"/>
              </a:spcBef>
              <a:buSzPct val="68000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从上到下：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ch0---ch3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ch4---ch7</a:t>
            </a:r>
          </a:p>
          <a:p>
            <a:pPr marL="0" lvl="2" indent="0">
              <a:spcBef>
                <a:spcPts val="400"/>
              </a:spcBef>
              <a:buSzPct val="6800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DFE=OFF</a:t>
            </a:r>
          </a:p>
          <a:p>
            <a:pPr marL="0" lvl="2" indent="0">
              <a:spcBef>
                <a:spcPts val="400"/>
              </a:spcBef>
              <a:buSzPct val="68000"/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spcBef>
                <a:spcPts val="400"/>
              </a:spcBef>
              <a:buSzPct val="68000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所有情形下都能正确接收数据，误码率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 1E-14</a:t>
            </a:r>
          </a:p>
          <a:p>
            <a:pPr marL="285750" lvl="2" indent="-285750">
              <a:spcBef>
                <a:spcPts val="400"/>
              </a:spcBef>
              <a:buSzPct val="68000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spcBef>
                <a:spcPts val="400"/>
              </a:spcBef>
              <a:buSzPct val="68000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伴孔：影响不明显（走线都有地平面参考）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spcBef>
                <a:spcPts val="400"/>
              </a:spcBef>
              <a:buSzPct val="68000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spcBef>
                <a:spcPts val="400"/>
              </a:spcBef>
              <a:buSzPct val="68000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电容参考平面：时间上更对称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spcBef>
                <a:spcPts val="400"/>
              </a:spcBef>
              <a:buSzPct val="68000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spcBef>
                <a:spcPts val="400"/>
              </a:spcBef>
              <a:buSzPct val="68000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眼图：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BER = 1E-9</a:t>
            </a:r>
          </a:p>
          <a:p>
            <a:pPr marL="0" lvl="2" indent="0">
              <a:spcBef>
                <a:spcPts val="400"/>
              </a:spcBef>
              <a:buSzPct val="68000"/>
              <a:buNone/>
            </a:pP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86" y="1141425"/>
            <a:ext cx="2628000" cy="141981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86" y="2561238"/>
            <a:ext cx="2628000" cy="141981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86" y="3981050"/>
            <a:ext cx="2628000" cy="141981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86" y="5400862"/>
            <a:ext cx="2628000" cy="1419813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>
            <a:off x="6382139" y="1141425"/>
            <a:ext cx="0" cy="5679250"/>
          </a:xfrm>
          <a:prstGeom prst="straightConnector1">
            <a:avLst/>
          </a:prstGeom>
          <a:ln w="47625" cmpd="dbl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776461"/>
              </p:ext>
            </p:extLst>
          </p:nvPr>
        </p:nvGraphicFramePr>
        <p:xfrm>
          <a:off x="234325" y="5672346"/>
          <a:ext cx="33145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2"/>
                <a:gridCol w="368282"/>
                <a:gridCol w="368282"/>
                <a:gridCol w="368282"/>
                <a:gridCol w="368282"/>
                <a:gridCol w="368282"/>
                <a:gridCol w="368282"/>
                <a:gridCol w="368282"/>
                <a:gridCol w="368282"/>
              </a:tblGrid>
              <a:tr h="162858">
                <a:tc>
                  <a:txBody>
                    <a:bodyPr/>
                    <a:lstStyle/>
                    <a:p>
                      <a:pPr algn="ctr"/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ch0</a:t>
                      </a:r>
                      <a:endParaRPr lang="zh-CN" altLang="en-US" sz="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Ch1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ch2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ch3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ch4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ch5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ch6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ch7</a:t>
                      </a:r>
                      <a:endParaRPr lang="zh-CN" altLang="en-US" sz="600" dirty="0"/>
                    </a:p>
                  </a:txBody>
                  <a:tcPr/>
                </a:tc>
              </a:tr>
              <a:tr h="1628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0402</a:t>
                      </a:r>
                      <a:endParaRPr lang="zh-CN" altLang="en-US" sz="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dirty="0" smtClean="0"/>
                        <a:t>√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6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6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6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6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6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6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X</a:t>
                      </a:r>
                      <a:endParaRPr lang="zh-CN" altLang="en-US" sz="600" dirty="0"/>
                    </a:p>
                  </a:txBody>
                  <a:tcPr/>
                </a:tc>
              </a:tr>
              <a:tr h="159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dirty="0" smtClean="0"/>
                        <a:t>√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X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X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dirty="0" smtClean="0"/>
                        <a:t>√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dirty="0" smtClean="0"/>
                        <a:t>√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X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dirty="0" smtClean="0"/>
                        <a:t>√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dirty="0" smtClean="0"/>
                        <a:t>√</a:t>
                      </a:r>
                      <a:endParaRPr lang="zh-CN" altLang="en-US" sz="600" dirty="0"/>
                    </a:p>
                  </a:txBody>
                  <a:tcPr/>
                </a:tc>
              </a:tr>
              <a:tr h="159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dirty="0" smtClean="0"/>
                        <a:t>√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dirty="0" smtClean="0"/>
                        <a:t>√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X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dirty="0" smtClean="0"/>
                        <a:t>√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X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dirty="0" smtClean="0"/>
                        <a:t>√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dirty="0" smtClean="0"/>
                        <a:t>√√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dirty="0" smtClean="0"/>
                        <a:t>√</a:t>
                      </a:r>
                      <a:endParaRPr lang="zh-CN" altLang="en-US" sz="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807460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88" y="1238541"/>
            <a:ext cx="7551186" cy="4525962"/>
          </a:xfrm>
        </p:spPr>
        <p:txBody>
          <a:bodyPr/>
          <a:lstStyle/>
          <a:p>
            <a:r>
              <a:rPr lang="en-US" altLang="zh-CN" sz="2800" dirty="0" smtClean="0"/>
              <a:t>TIADC</a:t>
            </a:r>
            <a:r>
              <a:rPr lang="zh-CN" altLang="en-US" sz="2800" dirty="0"/>
              <a:t>简介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完美重构修正算法</a:t>
            </a:r>
            <a:endParaRPr lang="en-US" altLang="zh-CN" sz="2000" dirty="0" smtClean="0"/>
          </a:p>
          <a:p>
            <a:pPr lvl="1"/>
            <a:r>
              <a:rPr lang="zh-CN" altLang="en-US" sz="2000" dirty="0">
                <a:latin typeface="黑体" panose="02010609060101010101" pitchFamily="49" charset="-122"/>
              </a:rPr>
              <a:t>失配参数与频率相关</a:t>
            </a:r>
            <a:endParaRPr lang="en-US" altLang="zh-CN" sz="2000" dirty="0"/>
          </a:p>
          <a:p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</a:rPr>
              <a:t>FDM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</a:rPr>
              <a:t>硬件方案设计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FDM 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</a:p>
          <a:p>
            <a:pPr lvl="2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Analog input</a:t>
            </a:r>
          </a:p>
          <a:p>
            <a:pPr lvl="2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Clock input</a:t>
            </a:r>
          </a:p>
          <a:p>
            <a:pPr lvl="2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 data interface</a:t>
            </a:r>
          </a:p>
          <a:p>
            <a:pPr lvl="1"/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CLOCK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</a:p>
          <a:p>
            <a:pPr lvl="1"/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Readout Interface</a:t>
            </a:r>
          </a:p>
          <a:p>
            <a:pPr lvl="1"/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</a:p>
          <a:p>
            <a:pPr lvl="1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电源</a:t>
            </a:r>
          </a:p>
          <a:p>
            <a:endParaRPr lang="zh-CN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8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88" y="1303856"/>
            <a:ext cx="2156985" cy="5040959"/>
          </a:xfrm>
        </p:spPr>
        <p:txBody>
          <a:bodyPr/>
          <a:lstStyle/>
          <a:p>
            <a:pPr marL="109537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DFE=ON</a:t>
            </a: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垂直方向开口变大，水平方向对称性变差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本设计中走线长度小于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3inch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，且采用高速板材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TU-872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，信号衰减较小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514173" y="1141425"/>
            <a:ext cx="2384398" cy="5679250"/>
            <a:chOff x="3652509" y="1141427"/>
            <a:chExt cx="2628000" cy="5679250"/>
          </a:xfrm>
        </p:grpSpPr>
        <p:pic>
          <p:nvPicPr>
            <p:cNvPr id="8" name="内容占位符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52509" y="1141427"/>
              <a:ext cx="2628000" cy="1419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509" y="2561239"/>
              <a:ext cx="2628000" cy="141981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509" y="3981051"/>
              <a:ext cx="2628000" cy="141981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509" y="5400864"/>
              <a:ext cx="2628000" cy="1419813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4898571" y="1141425"/>
            <a:ext cx="2322317" cy="5679250"/>
            <a:chOff x="6317834" y="1178750"/>
            <a:chExt cx="2628000" cy="567925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7834" y="1178750"/>
              <a:ext cx="2628000" cy="141981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7834" y="2598561"/>
              <a:ext cx="2628000" cy="141981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7834" y="4018374"/>
              <a:ext cx="2628000" cy="141981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7834" y="5438187"/>
              <a:ext cx="2628000" cy="1419813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7220888" y="1145778"/>
            <a:ext cx="2231022" cy="5675519"/>
            <a:chOff x="7220888" y="1145778"/>
            <a:chExt cx="2628000" cy="567551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888" y="1145778"/>
              <a:ext cx="2628000" cy="1419813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888" y="2552527"/>
              <a:ext cx="2628000" cy="141981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888" y="3991005"/>
              <a:ext cx="2628000" cy="141981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888" y="5401484"/>
              <a:ext cx="2628000" cy="1419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292093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88" y="1277940"/>
            <a:ext cx="5474445" cy="5155050"/>
          </a:xfrm>
        </p:spPr>
        <p:txBody>
          <a:bodyPr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采样时钟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4GHz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LMX2582(3.3V~250mA)</a:t>
            </a:r>
          </a:p>
          <a:p>
            <a:pPr lvl="1"/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HMC829(3.3V~0.05A,5V~0.27A)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同步时钟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25MHz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，支持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JESD204B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LMK04828(3.3V~665mA)</a:t>
            </a:r>
          </a:p>
          <a:p>
            <a:pPr marL="365125" lvl="1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延时调节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HMC629(+5V,-5V,~30mA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5.6°LSB~0.03Ts)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Insertion Loss = 7dB</a:t>
            </a:r>
          </a:p>
          <a:p>
            <a:pPr marL="365125" lvl="1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4GHz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附近的滤波器通带很宽，对低频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phase noise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几乎没有改善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125" lvl="1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CCPD575: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~85fs@12k~20MHz</a:t>
            </a:r>
          </a:p>
          <a:p>
            <a:pPr lvl="1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CLOCK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793069" y="3219395"/>
            <a:ext cx="4078929" cy="1316572"/>
            <a:chOff x="6494350" y="3859747"/>
            <a:chExt cx="4078929" cy="131657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4350" y="3859747"/>
              <a:ext cx="4078929" cy="1316572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7790109" y="3967527"/>
              <a:ext cx="1077362" cy="85102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859" y="1203296"/>
            <a:ext cx="4008429" cy="173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6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88" y="1254149"/>
            <a:ext cx="8497954" cy="4525962"/>
          </a:xfrm>
        </p:spPr>
        <p:txBody>
          <a:bodyPr/>
          <a:lstStyle/>
          <a:p>
            <a:r>
              <a:rPr lang="en-US" altLang="zh-CN" dirty="0" smtClean="0"/>
              <a:t>TIADC</a:t>
            </a:r>
            <a:r>
              <a:rPr lang="zh-CN" altLang="en-US" dirty="0" smtClean="0"/>
              <a:t>系统采样率 </a:t>
            </a:r>
            <a:r>
              <a:rPr lang="en-US" altLang="zh-CN" dirty="0" smtClean="0"/>
              <a:t>8Gsps</a:t>
            </a:r>
            <a:r>
              <a:rPr lang="zh-CN" altLang="en-US" dirty="0" smtClean="0"/>
              <a:t>，单</a:t>
            </a:r>
            <a:r>
              <a:rPr lang="en-US" altLang="zh-CN" dirty="0" smtClean="0"/>
              <a:t>ADC 4Gsps</a:t>
            </a:r>
          </a:p>
          <a:p>
            <a:r>
              <a:rPr lang="en-US" altLang="zh-CN" dirty="0" smtClean="0"/>
              <a:t>ADC</a:t>
            </a:r>
            <a:r>
              <a:rPr lang="zh-CN" altLang="en-US" dirty="0" smtClean="0"/>
              <a:t>精度及对应采样时钟的</a:t>
            </a:r>
            <a:r>
              <a:rPr lang="en-US" altLang="zh-CN" dirty="0" smtClean="0"/>
              <a:t>RMS</a:t>
            </a:r>
            <a:r>
              <a:rPr lang="zh-CN" altLang="en-US" dirty="0"/>
              <a:t>如</a:t>
            </a:r>
            <a:r>
              <a:rPr lang="zh-CN" altLang="en-US" dirty="0" smtClean="0"/>
              <a:t>表所示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SNR</a:t>
            </a:r>
            <a:r>
              <a:rPr lang="zh-CN" altLang="en-US" dirty="0" smtClean="0"/>
              <a:t>由手册给出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ADC</a:t>
            </a:r>
            <a:r>
              <a:rPr lang="zh-CN" altLang="en-US" dirty="0" smtClean="0"/>
              <a:t>孔径晃动</a:t>
            </a:r>
            <a:r>
              <a:rPr lang="en-US" altLang="zh-CN" dirty="0" smtClean="0"/>
              <a:t>100fs RMS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采样时钟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20205"/>
              </p:ext>
            </p:extLst>
          </p:nvPr>
        </p:nvGraphicFramePr>
        <p:xfrm>
          <a:off x="764245" y="3359787"/>
          <a:ext cx="4655240" cy="185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8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05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76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98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63334"/>
              </a:tblGrid>
              <a:tr h="40341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SNR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dB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RMS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fs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ENOB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bit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RMS</a:t>
                      </a:r>
                    </a:p>
                    <a:p>
                      <a:r>
                        <a:rPr lang="en-US" altLang="zh-CN" dirty="0" smtClean="0"/>
                        <a:t>CLOCK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34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600MHz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54.7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477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34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1.5GHz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51.1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277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34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2.4GHz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48.7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221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544000" y="2671471"/>
            <a:ext cx="3600000" cy="3226955"/>
            <a:chOff x="6712144" y="1381161"/>
            <a:chExt cx="3600000" cy="322695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2144" y="1381161"/>
              <a:ext cx="3600000" cy="2453612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7149764" y="3961785"/>
              <a:ext cx="2874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有效位与输入信号频率和采样时钟</a:t>
              </a:r>
              <a:r>
                <a:rPr lang="en-US" altLang="zh-CN" dirty="0"/>
                <a:t>jitter</a:t>
              </a:r>
              <a:r>
                <a:rPr lang="zh-CN" altLang="en-US" dirty="0"/>
                <a:t>关系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7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88" y="1254183"/>
            <a:ext cx="8229600" cy="5196110"/>
          </a:xfrm>
        </p:spPr>
        <p:txBody>
          <a:bodyPr/>
          <a:lstStyle/>
          <a:p>
            <a:r>
              <a:rPr lang="en-US" altLang="zh-CN" sz="2400" dirty="0"/>
              <a:t>HMC829</a:t>
            </a:r>
          </a:p>
          <a:p>
            <a:pPr lvl="1"/>
            <a:r>
              <a:rPr lang="en-US" altLang="zh-CN" sz="2000" dirty="0"/>
              <a:t>Jitter(1k~100MHz):~120fs</a:t>
            </a:r>
          </a:p>
          <a:p>
            <a:pPr lvl="1"/>
            <a:r>
              <a:rPr lang="zh-CN" altLang="en-US" sz="2000" dirty="0"/>
              <a:t>仿真软件</a:t>
            </a:r>
            <a:r>
              <a:rPr lang="en-US" altLang="zh-CN" sz="2000" dirty="0"/>
              <a:t>~105fs</a:t>
            </a:r>
          </a:p>
          <a:p>
            <a:pPr lvl="1"/>
            <a:endParaRPr lang="en-US" altLang="zh-CN" sz="2000" dirty="0"/>
          </a:p>
          <a:p>
            <a:pPr marL="365125" lvl="1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400" dirty="0">
                <a:solidFill>
                  <a:srgbClr val="FF0000"/>
                </a:solidFill>
              </a:rPr>
              <a:t>LMX2582</a:t>
            </a:r>
            <a:r>
              <a:rPr lang="en-US" altLang="zh-CN" sz="2400" dirty="0"/>
              <a:t>(TI</a:t>
            </a:r>
            <a:r>
              <a:rPr lang="zh-CN" altLang="en-US" sz="2400" dirty="0"/>
              <a:t>仿真软件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000" dirty="0"/>
              <a:t>Jitter(1k~100MHz):~114fs</a:t>
            </a:r>
          </a:p>
          <a:p>
            <a:pPr lvl="1"/>
            <a:r>
              <a:rPr lang="zh-CN" altLang="en-US" sz="2000" dirty="0"/>
              <a:t>闪烁噪声：</a:t>
            </a:r>
            <a:r>
              <a:rPr lang="en-US" altLang="zh-CN" sz="2000" dirty="0"/>
              <a:t>-126dBc/Hz</a:t>
            </a:r>
          </a:p>
          <a:p>
            <a:pPr lvl="1"/>
            <a:r>
              <a:rPr lang="en-US" altLang="zh-CN" sz="2000" dirty="0"/>
              <a:t>VCO:-134dBc/Hz@5.6GHz;</a:t>
            </a:r>
          </a:p>
          <a:p>
            <a:pPr marL="392113" lvl="1" indent="0">
              <a:buNone/>
            </a:pPr>
            <a:endParaRPr lang="en-US" altLang="zh-CN" sz="2000" dirty="0"/>
          </a:p>
          <a:p>
            <a:pPr marL="365125" lvl="1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400" dirty="0"/>
              <a:t>TRF3765(</a:t>
            </a:r>
            <a:r>
              <a:rPr lang="en-US" altLang="zh-CN" sz="2000" dirty="0">
                <a:solidFill>
                  <a:srgbClr val="0000CC"/>
                </a:solidFill>
              </a:rPr>
              <a:t>AD12J4000</a:t>
            </a:r>
            <a:r>
              <a:rPr lang="zh-CN" altLang="en-US" sz="2000" dirty="0">
                <a:solidFill>
                  <a:srgbClr val="0000CC"/>
                </a:solidFill>
              </a:rPr>
              <a:t>评估板使用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000" dirty="0"/>
              <a:t>Jitter(1k~100MHz):~330fs@3.6GHz</a:t>
            </a:r>
          </a:p>
          <a:p>
            <a:pPr lvl="1"/>
            <a:r>
              <a:rPr lang="en-US" altLang="zh-CN" sz="2000" dirty="0"/>
              <a:t>Datasheet</a:t>
            </a:r>
            <a:r>
              <a:rPr lang="zh-CN" altLang="en-US" sz="2000" dirty="0"/>
              <a:t>：</a:t>
            </a:r>
            <a:r>
              <a:rPr lang="en-US" altLang="zh-CN" sz="2000" dirty="0"/>
              <a:t>360fs(</a:t>
            </a:r>
            <a:r>
              <a:rPr lang="en-US" altLang="zh-CN" sz="2000" dirty="0">
                <a:hlinkClick r:id="rId2"/>
              </a:rPr>
              <a:t>1k~10M@2.6GHz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VCO</a:t>
            </a:r>
            <a:r>
              <a:rPr lang="zh-CN" altLang="en-US" sz="2000" dirty="0"/>
              <a:t>：</a:t>
            </a:r>
            <a:r>
              <a:rPr lang="en-US" altLang="zh-CN" sz="2000" dirty="0"/>
              <a:t>-133dBc/Hz@2.65GHz</a:t>
            </a:r>
          </a:p>
          <a:p>
            <a:pPr marL="392113" lvl="1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HMC829/LMX2582/TRF3765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285" y="1414266"/>
            <a:ext cx="2520000" cy="195207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42285" y="4170824"/>
            <a:ext cx="2520000" cy="2279469"/>
            <a:chOff x="6142285" y="4170824"/>
            <a:chExt cx="2520000" cy="227946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2285" y="4170824"/>
              <a:ext cx="2520000" cy="182700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496731" y="6142516"/>
              <a:ext cx="20900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TRF3765 phase noise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441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88" y="1252992"/>
            <a:ext cx="8531681" cy="5402716"/>
          </a:xfrm>
        </p:spPr>
        <p:txBody>
          <a:bodyPr/>
          <a:lstStyle/>
          <a:p>
            <a:r>
              <a:rPr lang="en-US" altLang="zh-CN" sz="2400" dirty="0"/>
              <a:t>10G8BADC</a:t>
            </a:r>
            <a:r>
              <a:rPr lang="zh-CN" altLang="en-US" sz="2400" dirty="0"/>
              <a:t>系统</a:t>
            </a:r>
            <a:r>
              <a:rPr lang="en-US" altLang="zh-CN" sz="2400" dirty="0"/>
              <a:t>PLL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en-US" altLang="zh-CN" sz="2000" dirty="0"/>
              <a:t>HMC820</a:t>
            </a:r>
            <a:r>
              <a:rPr lang="zh-CN" altLang="en-US" sz="2000" dirty="0"/>
              <a:t>，</a:t>
            </a:r>
            <a:r>
              <a:rPr lang="en-US" altLang="zh-CN" sz="2000" dirty="0"/>
              <a:t>ADI</a:t>
            </a:r>
            <a:r>
              <a:rPr lang="zh-CN" altLang="en-US" sz="2000" dirty="0"/>
              <a:t>，</a:t>
            </a:r>
            <a:r>
              <a:rPr lang="en-US" altLang="zh-CN" sz="2000" dirty="0"/>
              <a:t>&lt;180fs</a:t>
            </a:r>
          </a:p>
          <a:p>
            <a:pPr lvl="1"/>
            <a:r>
              <a:rPr lang="en-US" altLang="zh-CN" sz="2000" dirty="0">
                <a:hlinkClick r:id="rId3"/>
              </a:rPr>
              <a:t>215fs@2.5GHz(100Hz~2500MHz)</a:t>
            </a:r>
            <a:endParaRPr lang="en-US" altLang="zh-CN" sz="2000" dirty="0"/>
          </a:p>
          <a:p>
            <a:pPr lvl="1"/>
            <a:r>
              <a:rPr lang="en-US" altLang="zh-CN" sz="2000" dirty="0"/>
              <a:t>SAW</a:t>
            </a:r>
            <a:r>
              <a:rPr lang="zh-CN" altLang="en-US" sz="2000" dirty="0"/>
              <a:t>滤波器后</a:t>
            </a:r>
            <a:r>
              <a:rPr lang="en-US" altLang="zh-CN" sz="2000" dirty="0"/>
              <a:t>186fs</a:t>
            </a:r>
          </a:p>
          <a:p>
            <a:pPr lvl="1"/>
            <a:r>
              <a:rPr lang="zh-CN" altLang="en-US" sz="2000" dirty="0"/>
              <a:t>要求：</a:t>
            </a:r>
            <a:r>
              <a:rPr lang="en-US" altLang="zh-CN" sz="2000" dirty="0"/>
              <a:t>&lt;339fs@1.5GHz</a:t>
            </a:r>
            <a:r>
              <a:rPr lang="zh-CN" altLang="en-US" sz="2000" dirty="0"/>
              <a:t>，</a:t>
            </a:r>
            <a:r>
              <a:rPr lang="en-US" altLang="zh-CN" sz="2000" dirty="0"/>
              <a:t>8bit</a:t>
            </a:r>
          </a:p>
          <a:p>
            <a:pPr lvl="1"/>
            <a:r>
              <a:rPr lang="zh-CN" altLang="en-US" sz="2000" dirty="0"/>
              <a:t>测试结果：</a:t>
            </a:r>
            <a:endParaRPr lang="en-US" altLang="zh-CN" sz="2000" dirty="0"/>
          </a:p>
          <a:p>
            <a:pPr lvl="1"/>
            <a:r>
              <a:rPr lang="en-US" altLang="zh-CN" sz="2000" dirty="0">
                <a:hlinkClick r:id="rId4"/>
              </a:rPr>
              <a:t>7bit@600MHz,5.78@1.5GHz</a:t>
            </a:r>
            <a:r>
              <a:rPr lang="en-US" altLang="zh-CN" sz="2000" dirty="0"/>
              <a:t>(</a:t>
            </a:r>
            <a:r>
              <a:rPr lang="zh-CN" altLang="en-US" sz="2000" dirty="0"/>
              <a:t>对应</a:t>
            </a:r>
            <a:r>
              <a:rPr lang="en-US" altLang="zh-CN" sz="2000" dirty="0"/>
              <a:t>&lt;940fs)</a:t>
            </a:r>
          </a:p>
          <a:p>
            <a:pPr marL="365125" lvl="1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400" dirty="0"/>
              <a:t>LMX2581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603250" lvl="2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200" dirty="0"/>
              <a:t>50~3760MHz</a:t>
            </a:r>
            <a:r>
              <a:rPr lang="zh-CN" altLang="en-US" sz="2200" dirty="0"/>
              <a:t>，</a:t>
            </a:r>
            <a:r>
              <a:rPr lang="en-US" altLang="zh-CN" sz="2200" dirty="0"/>
              <a:t>100fs RMS</a:t>
            </a:r>
          </a:p>
          <a:p>
            <a:pPr marL="603250" lvl="2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200" dirty="0"/>
              <a:t>闪烁噪声</a:t>
            </a:r>
            <a:r>
              <a:rPr lang="en-US" altLang="zh-CN" sz="2200" dirty="0"/>
              <a:t>-120.8dBc/Hz</a:t>
            </a:r>
          </a:p>
          <a:p>
            <a:pPr marL="365125" lvl="1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400" dirty="0"/>
              <a:t>晶振：</a:t>
            </a:r>
            <a:endParaRPr lang="en-US" altLang="zh-CN" sz="2400" dirty="0"/>
          </a:p>
          <a:p>
            <a:pPr marL="603250" lvl="2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en-US" altLang="zh-CN" sz="1800" dirty="0"/>
              <a:t>CCPD575</a:t>
            </a:r>
            <a:r>
              <a:rPr lang="zh-CN" altLang="en-US" sz="1800" dirty="0"/>
              <a:t>与</a:t>
            </a:r>
            <a:r>
              <a:rPr lang="en-US" altLang="zh-CN" sz="1800" dirty="0"/>
              <a:t>CCHD575</a:t>
            </a:r>
            <a:r>
              <a:rPr lang="zh-CN" altLang="en-US" sz="1800" dirty="0"/>
              <a:t>相当</a:t>
            </a:r>
            <a:r>
              <a:rPr lang="en-US" altLang="zh-CN" sz="1800" dirty="0"/>
              <a:t>:</a:t>
            </a:r>
            <a:r>
              <a:rPr lang="en-US" altLang="zh-CN" sz="1200" dirty="0"/>
              <a:t>85fs@100MHz;65fs@156MHz(12k~20M)</a:t>
            </a:r>
          </a:p>
          <a:p>
            <a:pPr marL="603250" lvl="2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en-US" altLang="zh-CN" sz="1800" dirty="0"/>
              <a:t>VC820:60fs@125MHz;&lt;300fs</a:t>
            </a:r>
          </a:p>
          <a:p>
            <a:pPr marL="603250" lvl="2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en-US" altLang="zh-CN" sz="1800" dirty="0"/>
              <a:t>VC708:65fs@156MHz;&lt;130fs,</a:t>
            </a:r>
            <a:r>
              <a:rPr lang="zh-CN" altLang="en-US" sz="1800" dirty="0"/>
              <a:t>封装与</a:t>
            </a:r>
            <a:r>
              <a:rPr lang="en-US" altLang="zh-CN" sz="1800" dirty="0"/>
              <a:t>CCPD575</a:t>
            </a:r>
            <a:r>
              <a:rPr lang="zh-CN" altLang="en-US" sz="1800" dirty="0"/>
              <a:t>兼容</a:t>
            </a:r>
            <a:endParaRPr lang="en-US" altLang="zh-CN" sz="1800" dirty="0"/>
          </a:p>
          <a:p>
            <a:pPr marL="603250" lvl="2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endParaRPr lang="en-US" altLang="zh-CN" sz="2200" dirty="0"/>
          </a:p>
          <a:p>
            <a:pPr marL="392113" lvl="1" indent="0"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984" y="1275368"/>
            <a:ext cx="3240000" cy="12259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8984" y="2501314"/>
            <a:ext cx="2880000" cy="19783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8869" y="4579404"/>
            <a:ext cx="2160000" cy="207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9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89" y="1255959"/>
            <a:ext cx="5493106" cy="513551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LMX2582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52fs RMS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；考虑参考时钟相噪（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CCPD575@100MHz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114fs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RMS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8dBm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HMC829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100fs RMS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；考虑参考时钟相噪（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CCPD575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105fs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RMS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3dBm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低噪声放大器：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MAAL-011078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：单电压供电，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0.7~6GHz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OP1=17.5dBm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NF=0.515dB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TAV-541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0.45~6GHz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OP1=19dBm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NF=1.155dB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HMC829/LMX2582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5674653" y="1255959"/>
            <a:ext cx="3348000" cy="194400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251" y="3845703"/>
            <a:ext cx="3207432" cy="194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41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89" y="1222137"/>
            <a:ext cx="6500811" cy="4784882"/>
          </a:xfrm>
        </p:spPr>
        <p:txBody>
          <a:bodyPr/>
          <a:lstStyle/>
          <a:p>
            <a:pPr marL="109537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采样时钟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4 GHz</a:t>
            </a: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Balun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1:2</a:t>
            </a:r>
          </a:p>
          <a:p>
            <a:pPr lvl="1"/>
            <a:r>
              <a:rPr lang="en-US" altLang="zh-CN" sz="1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TCM2-43x(IL = 1.5dB, 0.01G~4G, AU=0.81dB,PU=3.16)</a:t>
            </a:r>
          </a:p>
          <a:p>
            <a:pPr marL="365125" lvl="1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 Splitter:</a:t>
            </a:r>
          </a:p>
          <a:p>
            <a:pPr lvl="1"/>
            <a:r>
              <a:rPr lang="en-US" altLang="zh-CN" sz="1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GP2Y1+(1.55G~4.4G, IL = 1+3 dB, AU=0.06dB, PU=0.9deg)</a:t>
            </a:r>
          </a:p>
          <a:p>
            <a:pPr marL="109537" indent="0">
              <a:buNone/>
            </a:pPr>
            <a:r>
              <a:rPr lang="zh-CN" altLang="en-US" sz="2000" dirty="0"/>
              <a:t>仿真采样时钟电路</a:t>
            </a:r>
            <a:endParaRPr lang="en-US" altLang="zh-CN" sz="2000" dirty="0"/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 BPF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，没有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LPF</a:t>
            </a: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MAAL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电路增益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4.3dB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0dBm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的情况下，满足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采样</a:t>
            </a:r>
            <a:r>
              <a:rPr lang="zh-CN" altLang="en-US" dirty="0" smtClean="0"/>
              <a:t>时钟电路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420" y="1530788"/>
            <a:ext cx="3551579" cy="12184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988" y="4496855"/>
            <a:ext cx="2520000" cy="2002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210" y="4717356"/>
            <a:ext cx="2628000" cy="178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8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88" y="1225735"/>
            <a:ext cx="8229600" cy="4525962"/>
          </a:xfrm>
        </p:spPr>
        <p:txBody>
          <a:bodyPr/>
          <a:lstStyle/>
          <a:p>
            <a:pPr marL="365125" lvl="1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zh-CN" altLang="en-US" dirty="0" smtClean="0"/>
              <a:t>在放大器前端增加</a:t>
            </a:r>
            <a:r>
              <a:rPr lang="en-US" altLang="zh-CN" dirty="0" smtClean="0"/>
              <a:t>LC</a:t>
            </a:r>
            <a:r>
              <a:rPr lang="zh-CN" altLang="en-US" dirty="0" smtClean="0"/>
              <a:t>匹配，</a:t>
            </a:r>
            <a:r>
              <a:rPr lang="en-US" altLang="zh-CN" dirty="0" smtClean="0"/>
              <a:t>S11</a:t>
            </a:r>
            <a:r>
              <a:rPr lang="zh-CN" altLang="en-US" dirty="0" smtClean="0"/>
              <a:t>参数可以得到改善</a:t>
            </a:r>
            <a:endParaRPr lang="en-US" altLang="zh-CN" dirty="0" smtClean="0"/>
          </a:p>
          <a:p>
            <a:pPr marL="603250" lvl="2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en-US" altLang="zh-CN" dirty="0" smtClean="0"/>
              <a:t>L~2nH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C~3.9pf</a:t>
            </a:r>
            <a:r>
              <a:rPr lang="zh-CN" altLang="en-US" dirty="0" smtClean="0"/>
              <a:t>，实际电路分布参数影响</a:t>
            </a:r>
            <a:endParaRPr lang="en-US" altLang="zh-CN" dirty="0"/>
          </a:p>
          <a:p>
            <a:pPr marL="365125" lvl="1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endParaRPr lang="en-US" altLang="zh-CN" dirty="0" smtClean="0"/>
          </a:p>
          <a:p>
            <a:pPr marL="365125" lvl="1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en-US" altLang="zh-CN" dirty="0" smtClean="0"/>
              <a:t>MAAL</a:t>
            </a:r>
            <a:r>
              <a:rPr lang="zh-CN" altLang="en-US" dirty="0"/>
              <a:t>电路增益</a:t>
            </a:r>
            <a:r>
              <a:rPr lang="en-US" altLang="zh-CN" dirty="0"/>
              <a:t>4.3dB</a:t>
            </a:r>
            <a:r>
              <a:rPr lang="zh-CN" altLang="en-US" dirty="0"/>
              <a:t>，在</a:t>
            </a:r>
            <a:r>
              <a:rPr lang="en-US" altLang="zh-CN" dirty="0"/>
              <a:t>PLL</a:t>
            </a:r>
            <a:r>
              <a:rPr lang="zh-CN" altLang="en-US" dirty="0"/>
              <a:t>输出</a:t>
            </a:r>
            <a:r>
              <a:rPr lang="en-US" altLang="zh-CN" dirty="0"/>
              <a:t>0dBm</a:t>
            </a:r>
            <a:r>
              <a:rPr lang="zh-CN" altLang="en-US" dirty="0"/>
              <a:t>的情况下，满足</a:t>
            </a:r>
            <a:r>
              <a:rPr lang="en-US" altLang="zh-CN" dirty="0"/>
              <a:t>ADC</a:t>
            </a:r>
            <a:r>
              <a:rPr lang="zh-CN" altLang="en-US" dirty="0" smtClean="0"/>
              <a:t>要求</a:t>
            </a:r>
            <a:endParaRPr lang="en-US" altLang="zh-CN" dirty="0"/>
          </a:p>
          <a:p>
            <a:pPr marL="365125" lvl="1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en-US" altLang="zh-CN" dirty="0" smtClean="0"/>
              <a:t>LM2582 </a:t>
            </a:r>
            <a:r>
              <a:rPr lang="en-US" altLang="zh-CN" dirty="0"/>
              <a:t>+</a:t>
            </a:r>
            <a:r>
              <a:rPr lang="zh-CN" altLang="en-US" dirty="0"/>
              <a:t>增益电路的输出</a:t>
            </a:r>
            <a:r>
              <a:rPr lang="zh-CN" altLang="en-US" dirty="0" smtClean="0"/>
              <a:t>相位噪声</a:t>
            </a:r>
            <a:r>
              <a:rPr lang="en-US" altLang="zh-CN" dirty="0" smtClean="0"/>
              <a:t>~150fs(+1.7dB)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94799" y="5890197"/>
            <a:ext cx="118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S21(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电路增益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066" y="4164381"/>
            <a:ext cx="2520000" cy="20028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45" y="4177790"/>
            <a:ext cx="2520000" cy="17124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716" y="3787242"/>
            <a:ext cx="2520000" cy="140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88" y="1328338"/>
            <a:ext cx="8229600" cy="4252536"/>
          </a:xfrm>
        </p:spPr>
        <p:txBody>
          <a:bodyPr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 Ethernet (Marvell,88E1111)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2.5V(~200mA) &amp; 1V(~250mA)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0.75W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USB(Cypress,CY7C68013A)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3.3V(~100mA)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300mW</a:t>
            </a:r>
          </a:p>
          <a:p>
            <a:pPr marL="365125" lvl="1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SFP</a:t>
            </a: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3.3V(max=300mA,~200mA)</a:t>
            </a: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1W</a:t>
            </a:r>
          </a:p>
          <a:p>
            <a:pPr lvl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92113" lvl="1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数据传输接口总功耗：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2.05W</a:t>
            </a:r>
          </a:p>
          <a:p>
            <a:pPr marL="365125" lvl="1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endParaRPr lang="en-US" altLang="zh-CN" sz="27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Readout IF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77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17" y="2097847"/>
            <a:ext cx="4511581" cy="2688757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4178" y="1200844"/>
            <a:ext cx="8415620" cy="1750798"/>
          </a:xfrm>
        </p:spPr>
        <p:txBody>
          <a:bodyPr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STRATIX V: 5SGSMD6K2F40I2LN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1156pin, BGA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JTAG(2.5V),AS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Power: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6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264178" y="2951642"/>
            <a:ext cx="4534852" cy="357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0713" indent="-228600" algn="l" rtl="0" eaLnBrk="1" fontAlgn="base" hangingPunct="1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宋体" pitchFamily="2" charset="-122"/>
              <a:buChar char="◇"/>
              <a:defRPr lang="zh-CN" altLang="en-US" sz="2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58838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430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VCCPD&gt;=VCCIO (</a:t>
            </a:r>
            <a:r>
              <a:rPr lang="zh-CN" altLang="en-US" sz="1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VCCIO=3V</a:t>
            </a:r>
            <a:r>
              <a:rPr lang="zh-CN" altLang="en-US" sz="1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VCCPD=3V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；否则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VCCPD=2.5V)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3.3VLVTTL(LVCMOS)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VCCIO=3V,VCCPD=3V</a:t>
            </a:r>
          </a:p>
          <a:p>
            <a:pPr lvl="1"/>
            <a:r>
              <a:rPr lang="zh-CN" altLang="en-US" sz="1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同一个</a:t>
            </a:r>
            <a:r>
              <a:rPr lang="en-US" altLang="zh-CN" sz="1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group(</a:t>
            </a:r>
            <a:r>
              <a:rPr lang="zh-CN" altLang="en-US" sz="1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多个相邻</a:t>
            </a:r>
            <a:r>
              <a:rPr lang="en-US" altLang="zh-CN" sz="1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Bank)</a:t>
            </a:r>
            <a:r>
              <a:rPr lang="zh-CN" altLang="en-US" sz="1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VCCPD</a:t>
            </a:r>
            <a:r>
              <a:rPr lang="zh-CN" altLang="en-US" sz="1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相同，</a:t>
            </a:r>
            <a:r>
              <a:rPr lang="en-US" altLang="zh-CN" sz="1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VCCIO</a:t>
            </a:r>
            <a:r>
              <a:rPr lang="zh-CN" altLang="en-US" sz="1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可以不同</a:t>
            </a:r>
            <a:endParaRPr lang="en-US" altLang="zh-CN" sz="16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VCCPG=3V,VCCIO3V,VCCPD3V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由同一个开关电源供电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其余与右图一致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开关电源：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 regulation &lt; 0.4%</a:t>
            </a:r>
          </a:p>
          <a:p>
            <a:pPr lvl="2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regulation &lt; 1.2%</a:t>
            </a:r>
          </a:p>
          <a:p>
            <a:pPr lvl="1"/>
            <a:r>
              <a:rPr lang="zh-CN" altLang="en-US" sz="1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估算按照</a:t>
            </a:r>
            <a:r>
              <a:rPr lang="en-US" altLang="zh-CN" sz="1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ta=30</a:t>
            </a:r>
            <a:r>
              <a:rPr lang="zh-CN" altLang="en-US" sz="1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℃</a:t>
            </a:r>
            <a:endParaRPr lang="en-US" altLang="zh-CN" sz="16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6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48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TIADC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64072" y="1777342"/>
            <a:ext cx="5129212" cy="24494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利用一组相对低速的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芯片，在时间长上交替并行采样，实现超高速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优势：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通道的并行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系统，采样率为单通道的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缺点：多通道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间存在失配误差，严重降低了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SINAD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SFDR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284" y="1619567"/>
            <a:ext cx="3590428" cy="17968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2066" y="1157902"/>
            <a:ext cx="4753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anose="020B0604020202020204" pitchFamily="34" charset="-122"/>
              </a:rPr>
              <a:t>TIADC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anose="020B0604020202020204" pitchFamily="34" charset="-122"/>
              </a:rPr>
              <a:t>：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anose="020B0604020202020204" pitchFamily="34" charset="-122"/>
              </a:rPr>
              <a:t>Time-interleaved ADC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00" y="3921632"/>
            <a:ext cx="3794935" cy="21718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974" y="3921632"/>
            <a:ext cx="3816741" cy="218303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92897" y="61046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理想交替采样信号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532126" y="610710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</a:t>
            </a:r>
            <a:r>
              <a:rPr lang="zh-CN" altLang="en-US" dirty="0" smtClean="0"/>
              <a:t>失配误差的交替采样信号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324340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8263" y="1178878"/>
            <a:ext cx="8308525" cy="1301465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数字部分：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0.85VD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3VD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2.5VD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3.0VA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模拟部分：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5VA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3.3VA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1.9VA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1.2VA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-5VA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1.2VD</a:t>
            </a:r>
          </a:p>
          <a:p>
            <a:pPr lvl="1"/>
            <a:r>
              <a:rPr lang="en-US" altLang="zh-CN" sz="1600" dirty="0"/>
              <a:t>TP74401 </a:t>
            </a:r>
            <a:r>
              <a:rPr lang="zh-CN" altLang="en-US" sz="1600" dirty="0"/>
              <a:t>：</a:t>
            </a:r>
            <a:r>
              <a:rPr lang="en-US" altLang="zh-CN" sz="1600" dirty="0"/>
              <a:t>3A</a:t>
            </a:r>
            <a:r>
              <a:rPr lang="zh-CN" altLang="en-US" sz="1600" dirty="0"/>
              <a:t>，</a:t>
            </a:r>
            <a:r>
              <a:rPr lang="en-US" altLang="zh-CN" sz="1600" dirty="0"/>
              <a:t>Vin=1.1~5.5, Vo=0.8~3.6; R</a:t>
            </a:r>
            <a:r>
              <a:rPr lang="el-GR" altLang="zh-CN" sz="1600" dirty="0">
                <a:latin typeface="Calibri" panose="020F0502020204030204" pitchFamily="34" charset="0"/>
              </a:rPr>
              <a:t>ϑ</a:t>
            </a:r>
            <a:r>
              <a:rPr lang="en-US" altLang="zh-CN" sz="1600" dirty="0" err="1">
                <a:latin typeface="Calibri" panose="020F0502020204030204" pitchFamily="34" charset="0"/>
              </a:rPr>
              <a:t>jA</a:t>
            </a:r>
            <a:r>
              <a:rPr lang="en-US" altLang="zh-CN" sz="1600" dirty="0"/>
              <a:t>=26.6</a:t>
            </a:r>
            <a:r>
              <a:rPr lang="zh-CN" altLang="en-US" sz="1600" dirty="0"/>
              <a:t>℃</a:t>
            </a:r>
            <a:r>
              <a:rPr lang="en-US" altLang="zh-CN" sz="1600" dirty="0"/>
              <a:t>/W</a:t>
            </a:r>
          </a:p>
          <a:p>
            <a:pPr lvl="1"/>
            <a:r>
              <a:rPr lang="en-US" altLang="zh-CN" sz="1600" dirty="0"/>
              <a:t>PTH08T240</a:t>
            </a:r>
            <a:r>
              <a:rPr lang="zh-CN" altLang="en-US" sz="1600" dirty="0"/>
              <a:t>：</a:t>
            </a:r>
            <a:r>
              <a:rPr lang="en-US" altLang="zh-CN" sz="1600" dirty="0"/>
              <a:t>10A</a:t>
            </a:r>
            <a:r>
              <a:rPr lang="zh-CN" altLang="en-US" sz="1600" dirty="0"/>
              <a:t>，</a:t>
            </a:r>
            <a:r>
              <a:rPr lang="en-US" altLang="zh-CN" sz="1600" dirty="0"/>
              <a:t>Vin=4.5~14</a:t>
            </a:r>
            <a:r>
              <a:rPr lang="zh-CN" altLang="en-US" sz="1600" dirty="0"/>
              <a:t>，</a:t>
            </a:r>
            <a:r>
              <a:rPr lang="en-US" altLang="zh-CN" sz="1600" dirty="0"/>
              <a:t>Vo=0.69~5.5; IR=3mV</a:t>
            </a:r>
            <a:r>
              <a:rPr lang="zh-CN" altLang="en-US" sz="1600" dirty="0"/>
              <a:t>，</a:t>
            </a:r>
            <a:r>
              <a:rPr lang="en-US" altLang="zh-CN" sz="1600" dirty="0"/>
              <a:t>LR=2mV; 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电源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97639"/>
              </p:ext>
            </p:extLst>
          </p:nvPr>
        </p:nvGraphicFramePr>
        <p:xfrm>
          <a:off x="562629" y="2573521"/>
          <a:ext cx="3347459" cy="3797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73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74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40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1699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1838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Vin/V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Vo/V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Io/A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</a:t>
                      </a:r>
                      <a:endParaRPr lang="zh-CN" altLang="en-US" sz="7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功耗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/W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6290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5.5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0.85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5.5</a:t>
                      </a:r>
                      <a:endParaRPr lang="zh-CN" altLang="en-US" sz="1000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  <a:endParaRPr lang="zh-CN" altLang="en-US" sz="1000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  <a:endParaRPr lang="zh-CN" altLang="en-US" sz="1000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zh-CN" altLang="en-US" sz="1000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2555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5.5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2.51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2555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5.5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1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1(ETH)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1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0.45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4188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1.12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1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0.72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1.8/5A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1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1.08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1.2A/D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0.73/0.92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1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0.3/0.37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5.5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3.3CLK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0.95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1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0.21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000" kern="1200" dirty="0" smtClean="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3.3</a:t>
                      </a:r>
                      <a:endParaRPr kumimoji="0" lang="zh-CN" altLang="en-US" sz="1000" kern="1200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000" kern="1200" dirty="0" smtClean="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kumimoji="0" lang="zh-CN" altLang="en-US" sz="1000" kern="1200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000" kern="1200" dirty="0" smtClean="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0.5</a:t>
                      </a:r>
                      <a:endParaRPr kumimoji="0" lang="zh-CN" altLang="en-US" sz="1000" kern="1200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000" kern="1200" dirty="0" smtClean="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</a:t>
                      </a:r>
                      <a:endParaRPr kumimoji="0" lang="zh-CN" altLang="en-US" sz="1000" kern="1200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000" kern="1200" dirty="0" smtClean="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0.15</a:t>
                      </a:r>
                      <a:endParaRPr kumimoji="0" lang="zh-CN" altLang="en-US" sz="1000" kern="1200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5.5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0.15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-5.5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1.9/7.5A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1.14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979" y="2573521"/>
            <a:ext cx="5011819" cy="385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88" y="1325667"/>
            <a:ext cx="8229600" cy="4525962"/>
          </a:xfrm>
        </p:spPr>
        <p:txBody>
          <a:bodyPr/>
          <a:lstStyle/>
          <a:p>
            <a:r>
              <a:rPr lang="zh-CN" altLang="en-US" dirty="0" smtClean="0"/>
              <a:t>忽略开关电源功耗（效率为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，实际中大于</a:t>
            </a:r>
            <a:r>
              <a:rPr lang="en-US" altLang="zh-CN" dirty="0" smtClean="0"/>
              <a:t>80%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P=22W</a:t>
            </a:r>
          </a:p>
          <a:p>
            <a:pPr marL="365125" lvl="1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 dirty="0"/>
              <a:t>按照</a:t>
            </a:r>
            <a:r>
              <a:rPr lang="en-US" altLang="zh-CN" sz="2700" dirty="0"/>
              <a:t>80%</a:t>
            </a:r>
            <a:r>
              <a:rPr lang="zh-CN" altLang="en-US" sz="2700" dirty="0"/>
              <a:t>计算：</a:t>
            </a:r>
            <a:endParaRPr lang="en-US" altLang="zh-CN" sz="2700" dirty="0"/>
          </a:p>
          <a:p>
            <a:pPr lvl="1"/>
            <a:r>
              <a:rPr lang="en-US" altLang="zh-CN" dirty="0" smtClean="0"/>
              <a:t>P = 22W*1.25 = 27.5W</a:t>
            </a:r>
          </a:p>
          <a:p>
            <a:pPr lvl="1"/>
            <a:r>
              <a:rPr lang="en-US" altLang="zh-CN" dirty="0" smtClean="0"/>
              <a:t>I = </a:t>
            </a:r>
            <a:r>
              <a:rPr lang="en-US" altLang="zh-CN" dirty="0" err="1" smtClean="0"/>
              <a:t>Pmax</a:t>
            </a:r>
            <a:r>
              <a:rPr lang="en-US" altLang="zh-CN" dirty="0" smtClean="0"/>
              <a:t>/5.5 = 5A</a:t>
            </a:r>
            <a:endParaRPr lang="en-US" altLang="zh-CN" i="1" dirty="0"/>
          </a:p>
          <a:p>
            <a:pPr marL="365125" lvl="1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endParaRPr lang="en-US" altLang="zh-CN" sz="2500" dirty="0"/>
          </a:p>
          <a:p>
            <a:pPr marL="109537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9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5" y="4799898"/>
            <a:ext cx="2768187" cy="143674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 bwMode="auto">
          <a:xfrm>
            <a:off x="310457" y="1225200"/>
            <a:ext cx="2523172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0713" indent="-228600" algn="l" rtl="0" eaLnBrk="1" fontAlgn="base" hangingPunct="1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宋体" pitchFamily="2" charset="-122"/>
              <a:buChar char="◇"/>
              <a:defRPr lang="zh-CN" altLang="en-US" sz="2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58838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430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1600" dirty="0"/>
              <a:t>PCB</a:t>
            </a:r>
            <a:r>
              <a:rPr lang="zh-CN" altLang="en-US" sz="1600" dirty="0"/>
              <a:t>模拟输入和采样时钟及高速串行数据接口电路布局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sz="16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150953" y="1317346"/>
            <a:ext cx="5802805" cy="5150749"/>
            <a:chOff x="2945680" y="1159830"/>
            <a:chExt cx="5802805" cy="515074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5680" y="1159830"/>
              <a:ext cx="5802805" cy="4214327"/>
            </a:xfrm>
            <a:prstGeom prst="rect">
              <a:avLst/>
            </a:prstGeom>
          </p:spPr>
        </p:pic>
        <p:sp>
          <p:nvSpPr>
            <p:cNvPr id="2" name="椭圆 1"/>
            <p:cNvSpPr/>
            <p:nvPr/>
          </p:nvSpPr>
          <p:spPr>
            <a:xfrm>
              <a:off x="6923315" y="1847461"/>
              <a:ext cx="1054359" cy="2677885"/>
            </a:xfrm>
            <a:prstGeom prst="ellipse">
              <a:avLst/>
            </a:prstGeom>
            <a:noFill/>
            <a:ln w="444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7028766" y="4525345"/>
              <a:ext cx="295767" cy="109168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6627069" y="5664248"/>
              <a:ext cx="13949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串行数据接口</a:t>
              </a:r>
              <a:r>
                <a:rPr lang="en-US" altLang="zh-CN" dirty="0"/>
                <a:t>@8GBPS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237732" y="2724541"/>
              <a:ext cx="1362269" cy="1091681"/>
            </a:xfrm>
            <a:prstGeom prst="ellipse">
              <a:avLst/>
            </a:prstGeom>
            <a:noFill/>
            <a:ln w="508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 flipV="1">
              <a:off x="3825552" y="3827684"/>
              <a:ext cx="695202" cy="17061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4271096" y="5533860"/>
              <a:ext cx="6578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模拟输入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4777278" y="2985796"/>
              <a:ext cx="1548881" cy="727788"/>
            </a:xfrm>
            <a:prstGeom prst="ellipse">
              <a:avLst/>
            </a:prstGeom>
            <a:noFill/>
            <a:ln w="444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5262843" y="3750906"/>
              <a:ext cx="83598" cy="1782952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5037207" y="5664247"/>
              <a:ext cx="6578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采样时钟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7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0088" y="1378501"/>
            <a:ext cx="4673128" cy="4525962"/>
          </a:xfrm>
        </p:spPr>
        <p:txBody>
          <a:bodyPr/>
          <a:lstStyle/>
          <a:p>
            <a:r>
              <a:rPr lang="zh-CN" altLang="en-US" dirty="0" smtClean="0"/>
              <a:t>减小</a:t>
            </a:r>
            <a:r>
              <a:rPr lang="en-US" altLang="zh-CN" dirty="0" smtClean="0"/>
              <a:t>ADC</a:t>
            </a:r>
            <a:r>
              <a:rPr lang="zh-CN" altLang="en-US" dirty="0" smtClean="0"/>
              <a:t>输入信号线的长度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时钟信号线通过</a:t>
            </a:r>
            <a:r>
              <a:rPr lang="en-US" altLang="zh-CN" dirty="0" smtClean="0"/>
              <a:t>Phase Shifter</a:t>
            </a:r>
            <a:r>
              <a:rPr lang="zh-CN" altLang="en-US" dirty="0" smtClean="0"/>
              <a:t>芯片调节延时，控制采样时刻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435" y="968314"/>
            <a:ext cx="4227579" cy="58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83165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ADC</a:t>
            </a:r>
            <a:r>
              <a:rPr lang="zh-CN" altLang="en-US" dirty="0" smtClean="0"/>
              <a:t>输入端电容对电路性能影响</a:t>
            </a:r>
            <a:endParaRPr lang="en-US" altLang="zh-CN" dirty="0" smtClean="0"/>
          </a:p>
          <a:p>
            <a:r>
              <a:rPr lang="zh-CN" altLang="en-US" dirty="0" smtClean="0"/>
              <a:t>时钟电路和</a:t>
            </a:r>
            <a:r>
              <a:rPr lang="en-US" altLang="zh-CN" dirty="0" smtClean="0"/>
              <a:t>ADC</a:t>
            </a:r>
            <a:r>
              <a:rPr lang="zh-CN" altLang="en-US" dirty="0" smtClean="0"/>
              <a:t>输入电路</a:t>
            </a:r>
            <a:r>
              <a:rPr lang="en-US" altLang="zh-CN" dirty="0" smtClean="0"/>
              <a:t>PCB</a:t>
            </a:r>
            <a:r>
              <a:rPr lang="zh-CN" altLang="en-US" dirty="0" smtClean="0"/>
              <a:t>布局，走线长度考虑</a:t>
            </a:r>
            <a:endParaRPr lang="en-US" altLang="zh-CN" dirty="0" smtClean="0"/>
          </a:p>
          <a:p>
            <a:r>
              <a:rPr lang="zh-CN" altLang="en-US" dirty="0" smtClean="0"/>
              <a:t>高速串行数据线的</a:t>
            </a:r>
            <a:r>
              <a:rPr lang="en-US" altLang="zh-CN" dirty="0" smtClean="0"/>
              <a:t>PCB</a:t>
            </a:r>
            <a:r>
              <a:rPr lang="zh-CN" altLang="en-US" dirty="0" smtClean="0"/>
              <a:t>布线考虑，</a:t>
            </a:r>
            <a:r>
              <a:rPr lang="en-US" altLang="zh-CN" dirty="0" smtClean="0"/>
              <a:t>PCB</a:t>
            </a:r>
            <a:r>
              <a:rPr lang="zh-CN" altLang="en-US" dirty="0" smtClean="0"/>
              <a:t>材质选择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798065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88" y="1239523"/>
            <a:ext cx="8229600" cy="861005"/>
          </a:xfrm>
        </p:spPr>
        <p:txBody>
          <a:bodyPr/>
          <a:lstStyle/>
          <a:p>
            <a:r>
              <a:rPr lang="en-US" altLang="zh-CN" sz="2000" dirty="0" smtClean="0"/>
              <a:t>2.5pf</a:t>
            </a:r>
            <a:r>
              <a:rPr lang="zh-CN" altLang="en-US" sz="2000" dirty="0" smtClean="0"/>
              <a:t>负载时，</a:t>
            </a:r>
            <a:r>
              <a:rPr lang="en-US" altLang="zh-CN" sz="2000" dirty="0" smtClean="0"/>
              <a:t>3dB</a:t>
            </a:r>
            <a:r>
              <a:rPr lang="zh-CN" altLang="en-US" sz="2000" dirty="0" smtClean="0"/>
              <a:t>带宽减小为</a:t>
            </a:r>
            <a:r>
              <a:rPr lang="en-US" altLang="zh-CN" sz="2000" dirty="0" smtClean="0"/>
              <a:t>1.9 GHz</a:t>
            </a:r>
          </a:p>
          <a:p>
            <a:r>
              <a:rPr lang="en-US" altLang="zh-CN" sz="2000" dirty="0" smtClean="0"/>
              <a:t>3.5pf</a:t>
            </a:r>
            <a:r>
              <a:rPr lang="zh-CN" altLang="en-US" sz="2000" dirty="0" smtClean="0"/>
              <a:t>负载时，</a:t>
            </a:r>
            <a:r>
              <a:rPr lang="en-US" altLang="zh-CN" sz="2000" dirty="0" smtClean="0"/>
              <a:t>3dB</a:t>
            </a:r>
            <a:r>
              <a:rPr lang="zh-CN" altLang="en-US" sz="2000" dirty="0" smtClean="0"/>
              <a:t>带宽减小为</a:t>
            </a:r>
            <a:r>
              <a:rPr lang="en-US" altLang="zh-CN" sz="2000" dirty="0" smtClean="0"/>
              <a:t>1.7 GHz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892" y="2358570"/>
            <a:ext cx="2880000" cy="19151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61" y="2358571"/>
            <a:ext cx="2880000" cy="19151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68027" y="4513132"/>
            <a:ext cx="81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1.5pf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51648" y="4430122"/>
            <a:ext cx="89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2.5pf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223" y="2358570"/>
            <a:ext cx="2880000" cy="191516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19244" y="4430122"/>
            <a:ext cx="89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.5pf</a:t>
            </a:r>
            <a:endParaRPr lang="zh-CN" altLang="en-US" dirty="0"/>
          </a:p>
        </p:txBody>
      </p:sp>
      <p:sp>
        <p:nvSpPr>
          <p:cNvPr id="10" name="内容占位符 1"/>
          <p:cNvSpPr txBox="1">
            <a:spLocks/>
          </p:cNvSpPr>
          <p:nvPr/>
        </p:nvSpPr>
        <p:spPr bwMode="auto">
          <a:xfrm>
            <a:off x="357188" y="5038850"/>
            <a:ext cx="8229600" cy="86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0713" indent="-228600" algn="l" rtl="0" eaLnBrk="1" fontAlgn="base" hangingPunct="1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宋体" pitchFamily="2" charset="-122"/>
              <a:buChar char="◇"/>
              <a:defRPr lang="zh-CN" altLang="en-US" sz="2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58838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430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000" dirty="0" smtClean="0"/>
              <a:t>走线电容计算</a:t>
            </a:r>
            <a:r>
              <a:rPr lang="en-US" altLang="zh-CN" sz="2000" dirty="0" smtClean="0"/>
              <a:t>~1pF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0402</a:t>
            </a:r>
            <a:r>
              <a:rPr lang="zh-CN" altLang="en-US" sz="2000" dirty="0" smtClean="0"/>
              <a:t>电容焊盘</a:t>
            </a:r>
            <a:r>
              <a:rPr lang="en-US" altLang="zh-CN" sz="2000" dirty="0" smtClean="0"/>
              <a:t>100fF</a:t>
            </a:r>
          </a:p>
          <a:p>
            <a:r>
              <a:rPr lang="en-US" altLang="zh-CN" sz="2000" dirty="0" smtClean="0"/>
              <a:t>Transformer</a:t>
            </a:r>
            <a:r>
              <a:rPr lang="zh-CN" altLang="en-US" sz="2000" dirty="0" smtClean="0"/>
              <a:t>焊盘比手册上大</a:t>
            </a:r>
            <a:r>
              <a:rPr lang="en-US" altLang="zh-CN" sz="2000" dirty="0" smtClean="0"/>
              <a:t>25%</a:t>
            </a:r>
            <a:r>
              <a:rPr lang="zh-CN" altLang="en-US" sz="2000" dirty="0" smtClean="0"/>
              <a:t>，电容增加约</a:t>
            </a:r>
            <a:r>
              <a:rPr lang="en-US" altLang="zh-CN" sz="2000" dirty="0" smtClean="0"/>
              <a:t>100fF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1655285"/>
      </p:ext>
    </p:extLst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4626" y="2125215"/>
            <a:ext cx="2880000" cy="1858838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88744" y="6007099"/>
            <a:ext cx="81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1.5pf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62801" y="6007099"/>
            <a:ext cx="89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3.5pf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626" y="4043919"/>
            <a:ext cx="2880000" cy="191847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26" y="2125216"/>
            <a:ext cx="2880000" cy="185883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626" y="4043919"/>
            <a:ext cx="2880000" cy="19151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4626" y="2121902"/>
            <a:ext cx="2880000" cy="185883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4626" y="4043919"/>
            <a:ext cx="2880000" cy="191516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183785" y="6007099"/>
            <a:ext cx="89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2.5pf</a:t>
            </a:r>
            <a:endParaRPr lang="zh-CN" altLang="en-US" dirty="0"/>
          </a:p>
        </p:txBody>
      </p:sp>
      <p:sp>
        <p:nvSpPr>
          <p:cNvPr id="14" name="内容占位符 1"/>
          <p:cNvSpPr txBox="1">
            <a:spLocks/>
          </p:cNvSpPr>
          <p:nvPr/>
        </p:nvSpPr>
        <p:spPr bwMode="auto">
          <a:xfrm>
            <a:off x="357188" y="1243877"/>
            <a:ext cx="8229600" cy="73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0713" indent="-228600" algn="l" rtl="0" eaLnBrk="1" fontAlgn="base" hangingPunct="1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宋体" pitchFamily="2" charset="-122"/>
              <a:buChar char="◇"/>
              <a:defRPr lang="zh-CN" altLang="en-US" sz="2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58838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430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000" dirty="0" smtClean="0"/>
              <a:t>输入端并联</a:t>
            </a:r>
            <a:r>
              <a:rPr lang="en-US" altLang="zh-CN" sz="2000" dirty="0" smtClean="0"/>
              <a:t>190ohm</a:t>
            </a:r>
            <a:r>
              <a:rPr lang="zh-CN" altLang="en-US" sz="2000" dirty="0" smtClean="0"/>
              <a:t>电阻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503489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完美重构修正算法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468" y="1253542"/>
            <a:ext cx="6447453" cy="27744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26559" y="5523999"/>
                <a:ext cx="4544007" cy="8239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14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4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zh-CN" alt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zh-CN" alt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undOvr"/>
                              <m:grow m:val="on"/>
                              <m:ctrlPr>
                                <a:rPr lang="zh-CN" alt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14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zh-CN" altLang="en-US" sz="14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zh-CN" altLang="en-US" sz="14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zh-CN" altLang="en-US" sz="1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zh-CN" altLang="en-US" sz="1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sz="14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1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zh-CN" altLang="en-US" sz="14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1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1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f>
                                    <m:fPr>
                                      <m:type m:val="lin"/>
                                      <m:ctrlPr>
                                        <a:rPr lang="zh-CN" altLang="en-US" sz="1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1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zh-CN" altLang="en-US" sz="1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CN" altLang="en-US" sz="14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limLoc m:val="undOvr"/>
                              <m:grow m:val="on"/>
                              <m:ctrlPr>
                                <a:rPr lang="zh-CN" alt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1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1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sz="1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zh-CN" altLang="en-US" sz="1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zh-CN" altLang="en-US" sz="14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zh-CN" altLang="en-US" sz="14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zh-CN" altLang="en-US" sz="1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zh-CN" altLang="en-US" sz="1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1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1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zh-CN" altLang="en-US" sz="14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1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1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f>
                                    <m:fPr>
                                      <m:type m:val="lin"/>
                                      <m:ctrlPr>
                                        <a:rPr lang="zh-CN" altLang="en-US" sz="1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1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zh-CN" altLang="en-US" sz="1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59" y="5523999"/>
                <a:ext cx="4544007" cy="8239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293704" y="5561183"/>
                <a:ext cx="3741575" cy="641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],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|≤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|&gt;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704" y="5561183"/>
                <a:ext cx="3741575" cy="6415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5811329" y="5074437"/>
            <a:ext cx="32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无穷阶，通过窗函数截断：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57188" y="4445795"/>
            <a:ext cx="4785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采样单频正弦信号，进行四参数拟合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计算出失配误差参数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计算出完美重构滤波器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39543" y="1726163"/>
            <a:ext cx="1024948" cy="2472613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4599992" y="4198776"/>
            <a:ext cx="1539551" cy="35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66522" y="4907460"/>
            <a:ext cx="3968757" cy="15866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1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完美重构修正算法</a:t>
            </a: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357188" y="1286935"/>
            <a:ext cx="4830632" cy="5059622"/>
          </a:xfrm>
        </p:spPr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12bit ADC</a:t>
            </a:r>
            <a:r>
              <a:rPr lang="zh-CN" altLang="en-US" dirty="0" smtClean="0"/>
              <a:t>交替并行采样，存在失配误差情况下的频谱，忽略量化误差</a:t>
            </a:r>
            <a:endParaRPr lang="en-US" altLang="zh-CN" dirty="0" smtClean="0"/>
          </a:p>
          <a:p>
            <a:pPr lvl="1"/>
            <a:r>
              <a:rPr lang="sv-SE" altLang="zh-CN" dirty="0" smtClean="0"/>
              <a:t>SINAD:49.87 dB</a:t>
            </a:r>
          </a:p>
          <a:p>
            <a:pPr lvl="1"/>
            <a:r>
              <a:rPr lang="sv-SE" altLang="zh-CN" dirty="0" smtClean="0"/>
              <a:t>SFDR:53.46 dB</a:t>
            </a:r>
          </a:p>
          <a:p>
            <a:pPr lvl="1"/>
            <a:endParaRPr lang="sv-SE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完美重构后的频谱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SINAD:56.17 dB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SFDR:82.04 dB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84" y="1291595"/>
            <a:ext cx="3390732" cy="2543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84" y="4082670"/>
            <a:ext cx="3390732" cy="254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5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失配参数与频率相关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7189" y="1263035"/>
                <a:ext cx="8229600" cy="452596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无法求解宽带修正滤波器的解析表达式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数值求解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60000" indent="0"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取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个频点（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，或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[0,2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），求解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𝐹𝑚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；则在此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个频点上，完美重构条件（公式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5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）满足，即在这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个频点上，重构信号的频谱与输入信号频谱相同。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600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𝐹𝑚</m:t>
                                      </m:r>
                                    </m:e>
                                  </m:acc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𝐹𝑚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 marL="360000" indent="0">
                  <a:buNone/>
                </a:pPr>
                <a:endParaRPr lang="en-US" altLang="zh-CN" sz="2400" dirty="0"/>
              </a:p>
              <a:p>
                <a:pPr marL="360000" indent="0">
                  <a:buNone/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滤波器系数加窗截断</a:t>
                </a:r>
                <a:endParaRPr lang="en-US" altLang="zh-CN" sz="2400" b="1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189" y="1263035"/>
                <a:ext cx="8229600" cy="4525962"/>
              </a:xfrm>
              <a:blipFill rotWithShape="0">
                <a:blip r:embed="rId2"/>
                <a:stretch>
                  <a:fillRect t="-1211" r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863605" y="5218464"/>
                <a:ext cx="2883418" cy="504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sSub>
                                  <m:sSub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],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|≤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|&gt;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605" y="5218464"/>
                <a:ext cx="2883418" cy="504305"/>
              </a:xfrm>
              <a:prstGeom prst="rect">
                <a:avLst/>
              </a:prstGeom>
              <a:blipFill rotWithShape="0">
                <a:blip r:embed="rId3"/>
                <a:stretch>
                  <a:fillRect l="-2960" t="-175904" b="-256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98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06677"/>
            <a:ext cx="4286712" cy="24533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554" y="1172144"/>
            <a:ext cx="4366335" cy="30543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97069" y="3986694"/>
            <a:ext cx="1316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7570" y="5291528"/>
            <a:ext cx="1422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Xilinx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76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89" y="1247873"/>
            <a:ext cx="8229600" cy="4525962"/>
          </a:xfrm>
        </p:spPr>
        <p:txBody>
          <a:bodyPr/>
          <a:lstStyle/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TIADC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原理简介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TIADC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失配误差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TIADC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修正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800" dirty="0"/>
              <a:t>TIADC</a:t>
            </a:r>
            <a:r>
              <a:rPr lang="zh-CN" altLang="en-US" sz="2800" dirty="0"/>
              <a:t>硬件系统设计</a:t>
            </a:r>
            <a:endParaRPr lang="en-US" altLang="zh-CN" sz="2800" dirty="0"/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TIADC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</a:p>
          <a:p>
            <a:pPr lvl="2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Analog input</a:t>
            </a:r>
          </a:p>
          <a:p>
            <a:pPr lvl="2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Clock input</a:t>
            </a:r>
          </a:p>
          <a:p>
            <a:pPr lvl="2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ADC data interface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Readout Interface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</a:p>
          <a:p>
            <a:pPr lvl="1"/>
            <a:r>
              <a:rPr lang="zh-CN" altLang="en-US" sz="1600" dirty="0"/>
              <a:t>电源</a:t>
            </a:r>
          </a:p>
          <a:p>
            <a:endParaRPr lang="zh-CN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TIADC</a:t>
            </a:r>
            <a:r>
              <a:rPr lang="zh-CN" altLang="en-US" dirty="0"/>
              <a:t>硬件</a:t>
            </a:r>
            <a:r>
              <a:rPr lang="zh-CN" altLang="en-US" dirty="0" smtClean="0"/>
              <a:t>系统设计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06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88" y="1260099"/>
            <a:ext cx="8229600" cy="4748668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通过并行交替采样技术，利用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8GSPS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等效采样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采样时钟为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4GHz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采样时钟相位相差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180°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Altera Stratix5 GS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5SGSMD6K2F40I2L</a:t>
            </a:r>
          </a:p>
          <a:p>
            <a:pPr marL="109537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ADC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数据接收、失配误差实时修正、数据传输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对高速串行接收器（左右各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1.25Gbps,Tx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对，右侧）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千兆以太网（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层，可以通过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SOPC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USB2.0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TIADC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61" y="4554000"/>
            <a:ext cx="5106215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9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HAASO WCDA 时钟与数据传输研究_褚少平_6_10 [兼容模式]" id="{23B7516B-41B7-4DC8-A624-B66A739476DE}" vid="{BE47598B-D95C-4C69-973F-59ABA125B2B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科大图标母板</Template>
  <TotalTime>16678</TotalTime>
  <Words>2064</Words>
  <Application>Microsoft Office PowerPoint</Application>
  <PresentationFormat>全屏显示(4:3)</PresentationFormat>
  <Paragraphs>491</Paragraphs>
  <Slides>36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 Unicode MS</vt:lpstr>
      <vt:lpstr>黑体</vt:lpstr>
      <vt:lpstr>宋体</vt:lpstr>
      <vt:lpstr>微软雅黑</vt:lpstr>
      <vt:lpstr>Arial</vt:lpstr>
      <vt:lpstr>Calibri</vt:lpstr>
      <vt:lpstr>Cambria Math</vt:lpstr>
      <vt:lpstr>Lucida Sans Unicode</vt:lpstr>
      <vt:lpstr>Verdana</vt:lpstr>
      <vt:lpstr>Wingdings</vt:lpstr>
      <vt:lpstr>Wingdings 2</vt:lpstr>
      <vt:lpstr>Wingdings 3</vt:lpstr>
      <vt:lpstr>聚合</vt:lpstr>
      <vt:lpstr>FDM硬件方案设计    </vt:lpstr>
      <vt:lpstr>内容</vt:lpstr>
      <vt:lpstr>TIADC简介</vt:lpstr>
      <vt:lpstr>完美重构修正算法</vt:lpstr>
      <vt:lpstr>完美重构修正算法</vt:lpstr>
      <vt:lpstr>失配参数与频率相关</vt:lpstr>
      <vt:lpstr>DSP结构</vt:lpstr>
      <vt:lpstr>TIADC硬件系统设计</vt:lpstr>
      <vt:lpstr>TIADC 系统结构</vt:lpstr>
      <vt:lpstr>ADC</vt:lpstr>
      <vt:lpstr>Calibration</vt:lpstr>
      <vt:lpstr>Over-Range Function</vt:lpstr>
      <vt:lpstr>ADC：Analog input</vt:lpstr>
      <vt:lpstr>Analog input</vt:lpstr>
      <vt:lpstr>Analog input</vt:lpstr>
      <vt:lpstr>ADC：Clock input</vt:lpstr>
      <vt:lpstr>ADC：ADC Data IF</vt:lpstr>
      <vt:lpstr>高速串行传输接口测试</vt:lpstr>
      <vt:lpstr>高速串行传输接口测试结果</vt:lpstr>
      <vt:lpstr>PowerPoint 演示文稿</vt:lpstr>
      <vt:lpstr>System CLOCK</vt:lpstr>
      <vt:lpstr>采样时钟</vt:lpstr>
      <vt:lpstr>HMC829/LMX2582/TRF3765</vt:lpstr>
      <vt:lpstr>PowerPoint 演示文稿</vt:lpstr>
      <vt:lpstr>HMC829/LMX2582</vt:lpstr>
      <vt:lpstr>采样时钟电路</vt:lpstr>
      <vt:lpstr>PowerPoint 演示文稿</vt:lpstr>
      <vt:lpstr>Readout IF</vt:lpstr>
      <vt:lpstr>FPGA</vt:lpstr>
      <vt:lpstr>电源</vt:lpstr>
      <vt:lpstr>电源</vt:lpstr>
      <vt:lpstr>PowerPoint 演示文稿</vt:lpstr>
      <vt:lpstr>PowerPoint 演示文稿</vt:lpstr>
      <vt:lpstr>问题：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TIADC 原理图</dc:title>
  <dc:creator>xingshun gao</dc:creator>
  <cp:lastModifiedBy>donnnomicro@outlook.com</cp:lastModifiedBy>
  <cp:revision>1227</cp:revision>
  <dcterms:created xsi:type="dcterms:W3CDTF">2016-05-17T07:48:00Z</dcterms:created>
  <dcterms:modified xsi:type="dcterms:W3CDTF">2017-09-07T08:09:38Z</dcterms:modified>
</cp:coreProperties>
</file>