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12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1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6E853"/>
    <a:srgbClr val="D31A79"/>
    <a:srgbClr val="2624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77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6793992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1742" y="758311"/>
            <a:ext cx="7726236" cy="2747728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Romantic" panose="00000400000000000000" pitchFamily="2" charset="2"/>
                <a:cs typeface="Times New Roman" panose="02020603050405020304" pitchFamily="18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2960" y="3594519"/>
            <a:ext cx="7543800" cy="1143000"/>
          </a:xfrm>
        </p:spPr>
        <p:txBody>
          <a:bodyPr lIns="91440" rIns="91440">
            <a:normAutofit/>
          </a:bodyPr>
          <a:lstStyle>
            <a:lvl1pPr marL="0" indent="0" algn="r">
              <a:buNone/>
              <a:defRPr sz="2400" cap="all" spc="200" baseline="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lvl="0"/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BDF68E2-58F2-4D09-BE8B-E3BD06533059}" type="datetimeFigureOut">
              <a:rPr lang="en-US" smtClean="0"/>
              <a:pPr/>
              <a:t>7/5/2017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896866" y="3535532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0278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7/5/2017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903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7/5/2017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035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81422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91440" indent="-91440">
              <a:buClr>
                <a:schemeClr val="tx1"/>
              </a:buClr>
              <a:buFont typeface="Wingdings" panose="05000000000000000000" pitchFamily="2" charset="2"/>
              <a:buChar char="Ø"/>
              <a:defRPr/>
            </a:lvl1pPr>
            <a:lvl2pPr>
              <a:buClr>
                <a:schemeClr val="tx1"/>
              </a:buClr>
              <a:defRPr/>
            </a:lvl2pPr>
            <a:lvl3pPr>
              <a:buClr>
                <a:schemeClr val="tx1"/>
              </a:buClr>
              <a:defRPr/>
            </a:lvl3pPr>
            <a:lvl4pPr>
              <a:buClr>
                <a:schemeClr val="tx1"/>
              </a:buClr>
              <a:defRPr/>
            </a:lvl4pPr>
            <a:lvl5pPr>
              <a:buClr>
                <a:schemeClr val="tx1"/>
              </a:buCl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t>7/5/2017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616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7/5/2017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19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7/5/2017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470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7/5/2017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813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7/5/2017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849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7/5/2017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75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smtClean="0"/>
              <a:t>7/5/2017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085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7/5/2017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245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-11432" y="6800789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8142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175395"/>
            <a:ext cx="7543801" cy="469369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98624D31-43A5-475A-80CF-332C9F6DCF35}" type="datetimeFigureOut">
              <a:rPr lang="en-US" smtClean="0"/>
              <a:pPr/>
              <a:t>7/5/2017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22959" y="1116408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6640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3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7200" dirty="0" smtClean="0"/>
              <a:t>SDHCAL</a:t>
            </a:r>
            <a:r>
              <a:rPr lang="zh-CN" altLang="en-US" sz="7200" dirty="0" smtClean="0"/>
              <a:t>工作汇报</a:t>
            </a:r>
            <a:endParaRPr lang="zh-CN" altLang="en-US" sz="72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洪道</a:t>
            </a:r>
            <a:r>
              <a:rPr lang="zh-CN" altLang="en-US" dirty="0" smtClean="0"/>
              <a:t>金、王宇</a:t>
            </a:r>
            <a:endParaRPr lang="en-US" altLang="zh-CN" dirty="0" smtClean="0"/>
          </a:p>
          <a:p>
            <a:r>
              <a:rPr lang="en-US" altLang="zh-CN" dirty="0" smtClean="0"/>
              <a:t>2017/07/05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7585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90" r="7143"/>
          <a:stretch/>
        </p:blipFill>
        <p:spPr>
          <a:xfrm>
            <a:off x="5578234" y="1818000"/>
            <a:ext cx="3325887" cy="2520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均匀性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5mm</a:t>
            </a:r>
            <a:r>
              <a:rPr lang="zh-CN" altLang="en-US" dirty="0" smtClean="0"/>
              <a:t>准直孔，间隔一个</a:t>
            </a:r>
            <a:r>
              <a:rPr lang="en-US" altLang="zh-CN" dirty="0" smtClean="0"/>
              <a:t>Pad</a:t>
            </a:r>
            <a:r>
              <a:rPr lang="zh-CN" altLang="en-US" dirty="0" smtClean="0"/>
              <a:t>测量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中间的</a:t>
            </a:r>
            <a:r>
              <a:rPr lang="en-US" altLang="zh-CN" dirty="0" smtClean="0"/>
              <a:t>Pad</a:t>
            </a:r>
            <a:r>
              <a:rPr lang="zh-CN" altLang="en-US" dirty="0"/>
              <a:t>峰位</a:t>
            </a:r>
            <a:r>
              <a:rPr lang="zh-CN" altLang="en-US" dirty="0" smtClean="0"/>
              <a:t>小于</a:t>
            </a:r>
            <a:r>
              <a:rPr lang="zh-CN" altLang="en-US" dirty="0" smtClean="0"/>
              <a:t>周围的</a:t>
            </a:r>
            <a:r>
              <a:rPr lang="en-US" altLang="zh-CN" dirty="0" smtClean="0"/>
              <a:t>Pad</a:t>
            </a:r>
            <a:endParaRPr lang="en-US" altLang="zh-CN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23" r="6814" b="6493"/>
          <a:stretch/>
        </p:blipFill>
        <p:spPr>
          <a:xfrm>
            <a:off x="5441388" y="4338000"/>
            <a:ext cx="3599580" cy="25200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80"/>
          <a:stretch/>
        </p:blipFill>
        <p:spPr>
          <a:xfrm>
            <a:off x="45719" y="2818970"/>
            <a:ext cx="3958794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70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探测效率：方案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设定一个阈值，将</a:t>
            </a:r>
            <a:r>
              <a:rPr lang="en-US" altLang="zh-CN" dirty="0" smtClean="0"/>
              <a:t>Microroc</a:t>
            </a:r>
            <a:r>
              <a:rPr lang="zh-CN" altLang="en-US" dirty="0" smtClean="0"/>
              <a:t>的比较器输入到</a:t>
            </a:r>
            <a:r>
              <a:rPr lang="en-US" altLang="zh-CN" dirty="0" smtClean="0"/>
              <a:t>FPGA</a:t>
            </a:r>
            <a:r>
              <a:rPr lang="zh-CN" altLang="en-US" dirty="0" smtClean="0"/>
              <a:t>计数，同时将触发信号输入到</a:t>
            </a:r>
            <a:r>
              <a:rPr lang="en-US" altLang="zh-CN" dirty="0" smtClean="0"/>
              <a:t>FPGA</a:t>
            </a:r>
            <a:r>
              <a:rPr lang="zh-CN" altLang="en-US" dirty="0" smtClean="0"/>
              <a:t>计数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r>
              <a:rPr lang="zh-CN" altLang="en-US" dirty="0" smtClean="0"/>
              <a:t>通过</a:t>
            </a:r>
            <a:r>
              <a:rPr lang="en-US" altLang="zh-CN" dirty="0" smtClean="0"/>
              <a:t>FPGA</a:t>
            </a:r>
            <a:r>
              <a:rPr lang="zh-CN" altLang="en-US" dirty="0" smtClean="0"/>
              <a:t>内部的延迟</a:t>
            </a:r>
            <a:r>
              <a:rPr lang="en-US" altLang="zh-CN" dirty="0" smtClean="0"/>
              <a:t>(0~400ns)</a:t>
            </a:r>
            <a:r>
              <a:rPr lang="zh-CN" altLang="en-US" dirty="0" smtClean="0"/>
              <a:t>，即使触发比输入到</a:t>
            </a:r>
            <a:r>
              <a:rPr lang="en-US" altLang="zh-CN" dirty="0" smtClean="0"/>
              <a:t>Microroc</a:t>
            </a:r>
            <a:r>
              <a:rPr lang="zh-CN" altLang="en-US" dirty="0" smtClean="0"/>
              <a:t>的信号来得晚，也可以正确计数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9660" y="2297273"/>
            <a:ext cx="4991957" cy="1954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698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探测效率</a:t>
            </a:r>
            <a:r>
              <a:rPr lang="en-US" altLang="zh-CN" dirty="0" smtClean="0"/>
              <a:t>:</a:t>
            </a:r>
            <a:r>
              <a:rPr lang="zh-CN" altLang="en-US" dirty="0" smtClean="0"/>
              <a:t>方案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闪烁体测试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闪烁体和探测器按如图方式摆放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闪烁体接到两个比较器，然后输出通过逻辑插件转换成</a:t>
            </a:r>
            <a:r>
              <a:rPr lang="en-US" altLang="zh-CN" dirty="0"/>
              <a:t>TTL</a:t>
            </a:r>
            <a:r>
              <a:rPr lang="zh-CN" altLang="en-US" dirty="0" smtClean="0"/>
              <a:t>电平送给</a:t>
            </a:r>
            <a:r>
              <a:rPr lang="en-US" altLang="zh-CN" dirty="0" smtClean="0"/>
              <a:t>FPGA</a:t>
            </a:r>
            <a:r>
              <a:rPr lang="zh-CN" altLang="en-US" dirty="0" smtClean="0"/>
              <a:t>作为触发</a:t>
            </a:r>
            <a:endParaRPr lang="zh-CN" altLang="en-US" dirty="0"/>
          </a:p>
        </p:txBody>
      </p:sp>
      <p:grpSp>
        <p:nvGrpSpPr>
          <p:cNvPr id="8" name="组合 7"/>
          <p:cNvGrpSpPr/>
          <p:nvPr/>
        </p:nvGrpSpPr>
        <p:grpSpPr>
          <a:xfrm>
            <a:off x="3866604" y="499956"/>
            <a:ext cx="5277396" cy="1946231"/>
            <a:chOff x="3457853" y="324385"/>
            <a:chExt cx="5277396" cy="1946231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57853" y="566670"/>
              <a:ext cx="3574012" cy="1446368"/>
            </a:xfrm>
            <a:prstGeom prst="rect">
              <a:avLst/>
            </a:prstGeom>
          </p:spPr>
        </p:pic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031865" y="731875"/>
              <a:ext cx="1703384" cy="1538741"/>
            </a:xfrm>
            <a:prstGeom prst="rect">
              <a:avLst/>
            </a:prstGeom>
          </p:spPr>
        </p:pic>
        <p:sp>
          <p:nvSpPr>
            <p:cNvPr id="6" name="文本框 5"/>
            <p:cNvSpPr txBox="1"/>
            <p:nvPr/>
          </p:nvSpPr>
          <p:spPr>
            <a:xfrm>
              <a:off x="4806277" y="324385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侧视图</a:t>
              </a:r>
              <a:endParaRPr lang="zh-CN" altLang="en-US" dirty="0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7235260" y="324385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俯视图</a:t>
              </a:r>
              <a:endParaRPr lang="zh-CN" altLang="en-US" dirty="0"/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38"/>
          <a:stretch/>
        </p:blipFill>
        <p:spPr>
          <a:xfrm>
            <a:off x="3094828" y="3618000"/>
            <a:ext cx="5718589" cy="32400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2914650" y="4455643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2624E3"/>
                </a:solidFill>
              </a:rPr>
              <a:t>闪烁体过阈信号</a:t>
            </a:r>
            <a:endParaRPr lang="zh-CN" altLang="en-US" dirty="0">
              <a:solidFill>
                <a:srgbClr val="2624E3"/>
              </a:solidFill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>
            <a:off x="4391025" y="5405402"/>
            <a:ext cx="324118" cy="17264"/>
          </a:xfrm>
          <a:prstGeom prst="straightConnector1">
            <a:avLst/>
          </a:prstGeom>
          <a:ln>
            <a:solidFill>
              <a:srgbClr val="D31A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2681153" y="523800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D31A79"/>
                </a:solidFill>
              </a:rPr>
              <a:t>闪烁体过阈信号</a:t>
            </a:r>
            <a:endParaRPr lang="zh-CN" altLang="en-US" dirty="0">
              <a:solidFill>
                <a:srgbClr val="D31A79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315194" y="4086311"/>
            <a:ext cx="1433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B050"/>
                </a:solidFill>
              </a:rPr>
              <a:t>TTL</a:t>
            </a:r>
            <a:r>
              <a:rPr lang="zh-CN" altLang="en-US" dirty="0" smtClean="0">
                <a:solidFill>
                  <a:srgbClr val="00B050"/>
                </a:solidFill>
              </a:rPr>
              <a:t>触发信号</a:t>
            </a:r>
            <a:endParaRPr lang="zh-CN" altLang="en-US" dirty="0">
              <a:solidFill>
                <a:srgbClr val="00B050"/>
              </a:solidFill>
            </a:endParaRPr>
          </a:p>
        </p:txBody>
      </p:sp>
      <p:cxnSp>
        <p:nvCxnSpPr>
          <p:cNvPr id="17" name="直接箭头连接符 16"/>
          <p:cNvCxnSpPr/>
          <p:nvPr/>
        </p:nvCxnSpPr>
        <p:spPr>
          <a:xfrm flipH="1" flipV="1">
            <a:off x="5824281" y="4257675"/>
            <a:ext cx="462219" cy="19050"/>
          </a:xfrm>
          <a:prstGeom prst="straightConnector1">
            <a:avLst/>
          </a:prstGeom>
          <a:ln>
            <a:solidFill>
              <a:srgbClr val="56E85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4715143" y="3910013"/>
            <a:ext cx="904607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4825491" y="3910099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30ns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44017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结果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电子学：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即使触发信号比电荷输入信号晚</a:t>
                </a:r>
                <a:r>
                  <a:rPr lang="en-US" altLang="zh-CN" dirty="0" smtClean="0"/>
                  <a:t>300ns</a:t>
                </a:r>
                <a:r>
                  <a:rPr lang="zh-CN" altLang="en-US" dirty="0" smtClean="0"/>
                  <a:t>，也可以正确计数</a:t>
                </a:r>
                <a:endParaRPr lang="en-US" altLang="zh-CN" dirty="0" smtClean="0"/>
              </a:p>
              <a:p>
                <a:r>
                  <a:rPr lang="zh-CN" altLang="en-US" dirty="0" smtClean="0"/>
                  <a:t>探测器</a:t>
                </a:r>
                <a:endParaRPr lang="en-US" altLang="zh-CN" dirty="0" smtClean="0"/>
              </a:p>
              <a:p>
                <a:pPr lvl="1"/>
                <a:r>
                  <a:rPr lang="en-US" altLang="zh-CN" dirty="0" smtClean="0"/>
                  <a:t>Microroc</a:t>
                </a:r>
                <a:r>
                  <a:rPr lang="zh-CN" altLang="en-US" dirty="0" smtClean="0"/>
                  <a:t>设置</a:t>
                </a:r>
                <a:r>
                  <a:rPr lang="en-US" altLang="zh-CN" dirty="0" smtClean="0"/>
                  <a:t>5fC</a:t>
                </a:r>
                <a:r>
                  <a:rPr lang="zh-CN" altLang="en-US" dirty="0" smtClean="0"/>
                  <a:t>的阈，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比较器</m:t>
                        </m:r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输出</m:t>
                        </m:r>
                      </m:num>
                      <m:den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总的</m:t>
                        </m:r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触发数</m:t>
                        </m:r>
                      </m:den>
                    </m:f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60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%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989" t="-33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8158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探测效率：方案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Microroc</a:t>
            </a:r>
            <a:r>
              <a:rPr lang="zh-CN" altLang="en-US" dirty="0" smtClean="0"/>
              <a:t>的采数功能，触发信号到来的时候开始采数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统计总计数和采回数据包个数，分析触发率，同时可以得到宇宙线击中位置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152" y="3187668"/>
            <a:ext cx="5820465" cy="2111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100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探测效率：方案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触发信号到开始采集信号之间延迟为</a:t>
            </a:r>
            <a:r>
              <a:rPr lang="en-US" altLang="zh-CN" dirty="0" smtClean="0"/>
              <a:t>22ns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测量得到的探测效率</a:t>
            </a:r>
            <a:r>
              <a:rPr lang="en-US" altLang="zh-CN" dirty="0" smtClean="0"/>
              <a:t>50%~70%</a:t>
            </a:r>
            <a:endParaRPr lang="zh-CN" altLang="en-US" dirty="0"/>
          </a:p>
        </p:txBody>
      </p:sp>
      <p:grpSp>
        <p:nvGrpSpPr>
          <p:cNvPr id="18" name="组合 17"/>
          <p:cNvGrpSpPr/>
          <p:nvPr/>
        </p:nvGrpSpPr>
        <p:grpSpPr>
          <a:xfrm>
            <a:off x="2159169" y="1809911"/>
            <a:ext cx="5267791" cy="3424666"/>
            <a:chOff x="3098969" y="3337578"/>
            <a:chExt cx="5267791" cy="3424666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171"/>
            <a:stretch/>
          </p:blipFill>
          <p:spPr>
            <a:xfrm>
              <a:off x="3098969" y="3522244"/>
              <a:ext cx="5267791" cy="3240000"/>
            </a:xfrm>
            <a:prstGeom prst="rect">
              <a:avLst/>
            </a:prstGeom>
          </p:spPr>
        </p:pic>
        <p:sp>
          <p:nvSpPr>
            <p:cNvPr id="5" name="文本框 4"/>
            <p:cNvSpPr txBox="1"/>
            <p:nvPr/>
          </p:nvSpPr>
          <p:spPr>
            <a:xfrm>
              <a:off x="3098969" y="4430333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触发信号</a:t>
              </a:r>
              <a:endParaRPr lang="zh-CN" altLang="en-US" dirty="0"/>
            </a:p>
          </p:txBody>
        </p:sp>
        <p:cxnSp>
          <p:nvCxnSpPr>
            <p:cNvPr id="7" name="直接箭头连接符 6"/>
            <p:cNvCxnSpPr/>
            <p:nvPr/>
          </p:nvCxnSpPr>
          <p:spPr>
            <a:xfrm flipH="1">
              <a:off x="5756275" y="4044590"/>
              <a:ext cx="761419" cy="26388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文本框 7"/>
            <p:cNvSpPr txBox="1"/>
            <p:nvPr/>
          </p:nvSpPr>
          <p:spPr>
            <a:xfrm>
              <a:off x="5732864" y="3683357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开始采集信号</a:t>
              </a:r>
              <a:endParaRPr lang="zh-CN" altLang="en-US" dirty="0"/>
            </a:p>
          </p:txBody>
        </p:sp>
        <p:cxnSp>
          <p:nvCxnSpPr>
            <p:cNvPr id="13" name="直接箭头连接符 12"/>
            <p:cNvCxnSpPr/>
            <p:nvPr/>
          </p:nvCxnSpPr>
          <p:spPr>
            <a:xfrm>
              <a:off x="4495800" y="3629025"/>
              <a:ext cx="83343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4597368" y="3337578"/>
              <a:ext cx="6303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22ns</a:t>
              </a:r>
              <a:endParaRPr lang="zh-CN" altLang="en-US" dirty="0"/>
            </a:p>
          </p:txBody>
        </p:sp>
        <p:cxnSp>
          <p:nvCxnSpPr>
            <p:cNvPr id="16" name="直接箭头连接符 15"/>
            <p:cNvCxnSpPr/>
            <p:nvPr/>
          </p:nvCxnSpPr>
          <p:spPr>
            <a:xfrm>
              <a:off x="5329238" y="4893469"/>
              <a:ext cx="254793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文本框 16"/>
            <p:cNvSpPr txBox="1"/>
            <p:nvPr/>
          </p:nvSpPr>
          <p:spPr>
            <a:xfrm>
              <a:off x="5456634" y="4799665"/>
              <a:ext cx="688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6.2ns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12186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2959" y="1175395"/>
            <a:ext cx="7543801" cy="5427139"/>
          </a:xfrm>
        </p:spPr>
        <p:txBody>
          <a:bodyPr/>
          <a:lstStyle/>
          <a:p>
            <a:r>
              <a:rPr lang="zh-CN" altLang="en-US" dirty="0" smtClean="0"/>
              <a:t>只要在触发来的时候有信号输入，就能够被记录下来</a:t>
            </a:r>
            <a:endParaRPr lang="en-US" altLang="zh-CN" dirty="0" smtClean="0"/>
          </a:p>
          <a:p>
            <a:r>
              <a:rPr lang="zh-CN" altLang="en-US" dirty="0" smtClean="0"/>
              <a:t>即使错开，闪烁体还是</a:t>
            </a:r>
            <a:r>
              <a:rPr lang="zh-CN" altLang="en-US" smtClean="0"/>
              <a:t>太大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可能存在穿过了闪烁体而没有穿过</a:t>
            </a:r>
            <a:r>
              <a:rPr lang="en-US" altLang="zh-CN" dirty="0" smtClean="0"/>
              <a:t>GEM</a:t>
            </a:r>
            <a:r>
              <a:rPr lang="zh-CN" altLang="en-US" dirty="0" smtClean="0"/>
              <a:t>的事例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有没有小一点的闪烁体？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如果没有小一点的闪烁体，可不可以通过计算的办法将探测效率修正回去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8189" y="4833204"/>
            <a:ext cx="3215811" cy="1769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7512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r>
              <a:rPr lang="zh-CN" altLang="en-US" dirty="0" smtClean="0"/>
              <a:t>重新选择区域测试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选择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个区域一起测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4885764" y="1978708"/>
            <a:ext cx="3675530" cy="3581900"/>
            <a:chOff x="3917576" y="1960779"/>
            <a:chExt cx="3675530" cy="3581900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508" r="10633"/>
            <a:stretch/>
          </p:blipFill>
          <p:spPr>
            <a:xfrm>
              <a:off x="3917576" y="1960779"/>
              <a:ext cx="3675530" cy="3581900"/>
            </a:xfrm>
            <a:prstGeom prst="rect">
              <a:avLst/>
            </a:prstGeom>
          </p:spPr>
        </p:pic>
        <p:sp>
          <p:nvSpPr>
            <p:cNvPr id="5" name="矩形 4"/>
            <p:cNvSpPr/>
            <p:nvPr/>
          </p:nvSpPr>
          <p:spPr>
            <a:xfrm>
              <a:off x="5755341" y="2328863"/>
              <a:ext cx="1459847" cy="1495425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8" name="直接箭头连接符 7"/>
          <p:cNvCxnSpPr/>
          <p:nvPr/>
        </p:nvCxnSpPr>
        <p:spPr>
          <a:xfrm>
            <a:off x="6762750" y="2586038"/>
            <a:ext cx="1395413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7103035" y="2509837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15cm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4394228"/>
      </p:ext>
    </p:extLst>
  </p:cSld>
  <p:clrMapOvr>
    <a:masterClrMapping/>
  </p:clrMapOvr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演示文稿1" id="{EA092042-D3BA-43ED-B5B0-0B6E1A8BA410}" vid="{136F997E-5934-429A-BFD3-33FF7080D4C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汇报母版new</Template>
  <TotalTime>515</TotalTime>
  <Words>290</Words>
  <Application>Microsoft Office PowerPoint</Application>
  <PresentationFormat>全屏显示(4:3)</PresentationFormat>
  <Paragraphs>55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宋体</vt:lpstr>
      <vt:lpstr>Calibri</vt:lpstr>
      <vt:lpstr>Calibri Light</vt:lpstr>
      <vt:lpstr>Cambria Math</vt:lpstr>
      <vt:lpstr>Romantic</vt:lpstr>
      <vt:lpstr>Times New Roman</vt:lpstr>
      <vt:lpstr>Wingdings</vt:lpstr>
      <vt:lpstr>回顾</vt:lpstr>
      <vt:lpstr>SDHCAL工作汇报</vt:lpstr>
      <vt:lpstr>均匀性</vt:lpstr>
      <vt:lpstr>探测效率：方案1</vt:lpstr>
      <vt:lpstr>探测效率:方案1</vt:lpstr>
      <vt:lpstr>结果</vt:lpstr>
      <vt:lpstr>探测效率：方案2</vt:lpstr>
      <vt:lpstr>探测效率：方案2</vt:lpstr>
      <vt:lpstr>分析</vt:lpstr>
      <vt:lpstr> 重新选择区域测试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SDHCAL工作汇报</dc:title>
  <dc:creator>王宇</dc:creator>
  <cp:lastModifiedBy>王宇</cp:lastModifiedBy>
  <cp:revision>22</cp:revision>
  <dcterms:created xsi:type="dcterms:W3CDTF">2017-07-04T06:37:48Z</dcterms:created>
  <dcterms:modified xsi:type="dcterms:W3CDTF">2017-07-05T00:52:27Z</dcterms:modified>
</cp:coreProperties>
</file>