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6CD58-01A8-4CBB-BBFF-1A34B03B356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31EC-85BD-4BED-9DF8-F2FE334DF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Calibri" panose="020F050202020403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读出板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电子学调试进展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2018/09/11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数字管脚跳变的时候，成形输出有串扰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采数时数字信号不会跳变，数字信号跳变时，采数已经结束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3029486"/>
            <a:ext cx="9144000" cy="326618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447"/>
            <a:ext cx="9144000" cy="40665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配置完之后</a:t>
            </a:r>
            <a:r>
              <a:rPr lang="en-US" altLang="zh-CN" dirty="0"/>
              <a:t>Trigger Output </a:t>
            </a:r>
            <a:r>
              <a:rPr lang="zh-CN" altLang="en-US" dirty="0"/>
              <a:t>会</a:t>
            </a:r>
            <a:r>
              <a:rPr lang="zh-CN" altLang="en-US" dirty="0" smtClean="0"/>
              <a:t>振荡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振荡持续</a:t>
            </a:r>
            <a:r>
              <a:rPr lang="en-US" altLang="zh-CN" dirty="0" smtClean="0"/>
              <a:t>40~150ms</a:t>
            </a:r>
            <a:r>
              <a:rPr lang="zh-CN" altLang="en-US" dirty="0" smtClean="0"/>
              <a:t>，影响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解决办法：等</a:t>
            </a:r>
            <a:r>
              <a:rPr lang="en-US" altLang="zh-CN" dirty="0" smtClean="0"/>
              <a:t>150ms</a:t>
            </a:r>
            <a:r>
              <a:rPr lang="zh-CN" altLang="en-US" dirty="0" smtClean="0"/>
              <a:t>后再开始测试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</a:t>
            </a:r>
            <a:r>
              <a:rPr lang="zh-CN" altLang="en-US" smtClean="0"/>
              <a:t>：延长测试时间</a:t>
            </a:r>
            <a:r>
              <a:rPr lang="zh-CN" altLang="en-US" dirty="0" smtClean="0"/>
              <a:t>，刻度时间</a:t>
            </a:r>
            <a:r>
              <a:rPr lang="en-US" altLang="zh-CN" dirty="0" smtClean="0"/>
              <a:t>50ms/(</a:t>
            </a:r>
            <a:r>
              <a:rPr lang="zh-CN" altLang="en-US" dirty="0" smtClean="0"/>
              <a:t>电荷量</a:t>
            </a:r>
            <a:r>
              <a:rPr lang="en-US" altLang="zh-CN" dirty="0" smtClean="0"/>
              <a:t>·</a:t>
            </a:r>
            <a:r>
              <a:rPr lang="zh-CN" altLang="en-US" dirty="0" smtClean="0"/>
              <a:t>通道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部分通道基线偏的比较多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猜想：可能是保护二极管引起的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刻度完之后去掉相应通道的保护二极管测一次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如果不行，偏离较大的通道就不要了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掉了一个</a:t>
            </a:r>
            <a:r>
              <a:rPr lang="en-US" altLang="zh-CN" dirty="0" smtClean="0"/>
              <a:t>SMA</a:t>
            </a:r>
          </a:p>
          <a:p>
            <a:pPr lvl="1"/>
            <a:r>
              <a:rPr lang="zh-CN" altLang="en-US" dirty="0" smtClean="0"/>
              <a:t>解决办法：飞线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3" t="19497" b="16101"/>
          <a:stretch/>
        </p:blipFill>
        <p:spPr>
          <a:xfrm>
            <a:off x="4826481" y="3692105"/>
            <a:ext cx="3214687" cy="288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382883" y="5106838"/>
            <a:ext cx="1268083" cy="13025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完成刻度</a:t>
            </a:r>
            <a:endParaRPr lang="en-US" altLang="zh-CN" dirty="0" smtClean="0"/>
          </a:p>
          <a:p>
            <a:r>
              <a:rPr lang="zh-CN" altLang="en-US" dirty="0" smtClean="0"/>
              <a:t>处理刻度数据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556086" y="547512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FEB</a:t>
            </a:r>
            <a:r>
              <a:rPr lang="zh-CN" altLang="en-US" dirty="0" smtClean="0"/>
              <a:t>板设计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4545092" cy="5509490"/>
          </a:xfrm>
        </p:spPr>
        <p:txBody>
          <a:bodyPr/>
          <a:lstStyle/>
          <a:p>
            <a:r>
              <a:rPr lang="zh-CN" altLang="en-US" dirty="0" smtClean="0"/>
              <a:t>读出阵列</a:t>
            </a:r>
            <a:r>
              <a:rPr lang="en-US" altLang="zh-CN" dirty="0" smtClean="0"/>
              <a:t>30cm×30cm</a:t>
            </a:r>
          </a:p>
          <a:p>
            <a:pPr lvl="1"/>
            <a:r>
              <a:rPr lang="en-US" altLang="zh-CN" dirty="0" smtClean="0"/>
              <a:t>Pad</a:t>
            </a:r>
            <a:r>
              <a:rPr lang="zh-CN" altLang="en-US" dirty="0" smtClean="0"/>
              <a:t>之间间距</a:t>
            </a:r>
            <a:r>
              <a:rPr lang="en-US" altLang="zh-CN" dirty="0" smtClean="0"/>
              <a:t>1cm</a:t>
            </a:r>
            <a:r>
              <a:rPr lang="zh-CN" altLang="en-US" dirty="0" smtClean="0"/>
              <a:t>，间隙</a:t>
            </a:r>
            <a:r>
              <a:rPr lang="en-US" altLang="zh-CN" dirty="0" smtClean="0"/>
              <a:t>0.4mm</a:t>
            </a:r>
          </a:p>
          <a:p>
            <a:pPr lvl="1"/>
            <a:r>
              <a:rPr lang="zh-CN" altLang="en-US" dirty="0" smtClean="0"/>
              <a:t>分为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个区域，每个区域一片</a:t>
            </a:r>
            <a:r>
              <a:rPr lang="en-US" altLang="zh-CN" dirty="0" smtClean="0"/>
              <a:t>MICROROC</a:t>
            </a:r>
          </a:p>
          <a:p>
            <a:pPr lvl="1"/>
            <a:r>
              <a:rPr lang="en-US" altLang="zh-CN" dirty="0" smtClean="0"/>
              <a:t>MICROROC</a:t>
            </a:r>
            <a:r>
              <a:rPr lang="zh-CN" altLang="en-US" dirty="0" smtClean="0"/>
              <a:t>不用的输入端悬空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51" y="2904903"/>
            <a:ext cx="3775949" cy="377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92103" y="3519577"/>
            <a:ext cx="2052955" cy="1595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387" y="1313661"/>
            <a:ext cx="3061275" cy="10452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两类控制信号</a:t>
            </a:r>
            <a:endParaRPr lang="en-US" altLang="zh-CN" dirty="0" smtClean="0"/>
          </a:p>
          <a:p>
            <a:pPr lvl="1"/>
            <a:r>
              <a:rPr lang="zh-CN" altLang="en-US" dirty="0"/>
              <a:t>共</a:t>
            </a:r>
            <a:r>
              <a:rPr lang="zh-CN" altLang="en-US" dirty="0" smtClean="0"/>
              <a:t>用信号：</a:t>
            </a:r>
            <a:r>
              <a:rPr lang="en-US" altLang="zh-CN" dirty="0" smtClean="0"/>
              <a:t>Power Pulsing</a:t>
            </a:r>
            <a:r>
              <a:rPr lang="zh-CN" altLang="en-US" dirty="0" smtClean="0"/>
              <a:t>、复位、测试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独立信号：配置、采集、读出</a:t>
            </a:r>
            <a:endParaRPr lang="en-US" altLang="zh-CN" dirty="0" smtClean="0"/>
          </a:p>
          <a:p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可以配置任意一串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可以通过配置跳过不用的</a:t>
            </a:r>
            <a:r>
              <a:rPr lang="en-US" altLang="zh-CN" dirty="0" smtClean="0"/>
              <a:t>ASIC</a:t>
            </a:r>
            <a:endParaRPr lang="zh-CN" altLang="en-US" dirty="0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5821208" y="3519449"/>
            <a:ext cx="3236528" cy="3240000"/>
            <a:chOff x="5074753" y="2723748"/>
            <a:chExt cx="3775949" cy="3779982"/>
          </a:xfrm>
        </p:grpSpPr>
        <p:pic>
          <p:nvPicPr>
            <p:cNvPr id="4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753" y="2723748"/>
              <a:ext cx="3775949" cy="3779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5374257" y="3010619"/>
              <a:ext cx="3243532" cy="7418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374257" y="3871867"/>
              <a:ext cx="3243532" cy="7418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374257" y="4733115"/>
              <a:ext cx="3243532" cy="7418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340961" y="5549551"/>
              <a:ext cx="3243532" cy="74187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模拟部分结构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246785"/>
              </p:ext>
            </p:extLst>
          </p:nvPr>
        </p:nvGraphicFramePr>
        <p:xfrm>
          <a:off x="1546859" y="2180447"/>
          <a:ext cx="60960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0325036" imgH="5086307" progId="Visio.Drawing.15">
                  <p:embed/>
                </p:oleObj>
              </mc:Choice>
              <mc:Fallback>
                <p:oleObj name="Visio" r:id="rId3" imgW="10325036" imgH="508630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859" y="2180447"/>
                        <a:ext cx="6096000" cy="30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0" y="5476495"/>
            <a:ext cx="1440000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6"/>
          <a:stretch/>
        </p:blipFill>
        <p:spPr>
          <a:xfrm>
            <a:off x="5555868" y="1173191"/>
            <a:ext cx="1440000" cy="10072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2493034" y="4580626"/>
            <a:ext cx="287775" cy="1147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882635" y="1887949"/>
            <a:ext cx="673233" cy="1024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85610" y="4339086"/>
            <a:ext cx="1052423" cy="4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238033" y="4580626"/>
            <a:ext cx="3088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测试框图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示意图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23" y="1273266"/>
            <a:ext cx="3464907" cy="18031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" r="7143"/>
          <a:stretch/>
        </p:blipFill>
        <p:spPr>
          <a:xfrm>
            <a:off x="299616" y="3257015"/>
            <a:ext cx="4040157" cy="3200133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862711" y="6032330"/>
            <a:ext cx="3375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2711" y="5960892"/>
            <a:ext cx="337073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2711" y="5889454"/>
            <a:ext cx="33707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62711" y="5818016"/>
            <a:ext cx="337073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62711" y="5751341"/>
            <a:ext cx="3375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62" y="3437602"/>
            <a:ext cx="3785276" cy="28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下箭头 23"/>
          <p:cNvSpPr/>
          <p:nvPr/>
        </p:nvSpPr>
        <p:spPr>
          <a:xfrm rot="16200000">
            <a:off x="4452804" y="4345391"/>
            <a:ext cx="437626" cy="798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53643" y="6339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阈值</a:t>
            </a:r>
            <a:r>
              <a:rPr lang="zh-CN" altLang="en-US" dirty="0">
                <a:solidFill>
                  <a:srgbClr val="FF0000"/>
                </a:solidFill>
              </a:rPr>
              <a:t>电压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230352" y="6032330"/>
            <a:ext cx="60838" cy="364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064" y="4590790"/>
            <a:ext cx="1751158" cy="794464"/>
          </a:xfrm>
          <a:prstGeom prst="rect">
            <a:avLst/>
          </a:prstGeom>
        </p:spPr>
      </p:pic>
      <p:sp>
        <p:nvSpPr>
          <p:cNvPr id="2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96100" y="6416222"/>
            <a:ext cx="2057400" cy="365125"/>
          </a:xfrm>
        </p:spPr>
        <p:txBody>
          <a:bodyPr/>
          <a:lstStyle/>
          <a:p>
            <a:fld id="{43839631-49CD-487E-A955-9C3740CF10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0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考虑幅度分布为正态分布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曲线即为幅度分布积分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使用误差函数拟合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∗√2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69" t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44" y="2759449"/>
            <a:ext cx="5333333" cy="40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03" y="1175395"/>
            <a:ext cx="3600000" cy="2700000"/>
          </a:xfrm>
        </p:spPr>
      </p:pic>
      <p:sp>
        <p:nvSpPr>
          <p:cNvPr id="9" name="文本框 8"/>
          <p:cNvSpPr txBox="1"/>
          <p:nvPr/>
        </p:nvSpPr>
        <p:spPr>
          <a:xfrm>
            <a:off x="217665" y="2112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所有芯片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665" y="500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一片芯片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3" y="1175395"/>
            <a:ext cx="3600000" cy="27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03" y="3875395"/>
            <a:ext cx="3600000" cy="270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3" y="3875395"/>
            <a:ext cx="3600000" cy="2700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单一通道实现自动刻度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通过上位机改变信号发生器电压实现不同电荷量的测量</a:t>
            </a:r>
            <a:endParaRPr lang="en-US" altLang="zh-CN" dirty="0"/>
          </a:p>
          <a:p>
            <a:pPr lvl="1"/>
            <a:r>
              <a:rPr lang="zh-CN" altLang="en-US" dirty="0" smtClean="0"/>
              <a:t>单芯片测量一个电荷量需要约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658368" lvl="1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33" y="3562172"/>
            <a:ext cx="874650" cy="759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333" y="3582480"/>
            <a:ext cx="1472625" cy="77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883" y="4833276"/>
            <a:ext cx="1374450" cy="161693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3992958" y="3941838"/>
            <a:ext cx="1107875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8" idx="3"/>
          </p:cNvCxnSpPr>
          <p:nvPr/>
        </p:nvCxnSpPr>
        <p:spPr>
          <a:xfrm rot="5400000">
            <a:off x="4740201" y="4775636"/>
            <a:ext cx="1320239" cy="4119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H="1" flipV="1">
            <a:off x="4713893" y="4779785"/>
            <a:ext cx="1558208" cy="641644"/>
          </a:xfrm>
          <a:prstGeom prst="bentConnector3">
            <a:avLst>
              <a:gd name="adj1" fmla="val -20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92314" y="3581728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设定电压值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27"/>
          <p:cNvCxnSpPr>
            <a:stCxn id="5" idx="2"/>
            <a:endCxn id="8" idx="1"/>
          </p:cNvCxnSpPr>
          <p:nvPr/>
        </p:nvCxnSpPr>
        <p:spPr>
          <a:xfrm rot="16200000" flipH="1">
            <a:off x="2897233" y="4719092"/>
            <a:ext cx="1282063" cy="563237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68984" y="5641742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阶跃信号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20258" y="437838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开始测试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22402" y="599568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数据读回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2"/>
      <p:bldP spid="25" grpId="3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目前刻度正在进行中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High Gain: 0~20fC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2fC</a:t>
            </a:r>
            <a:r>
              <a:rPr lang="zh-CN" altLang="en-US" dirty="0" smtClean="0"/>
              <a:t>测一个，</a:t>
            </a:r>
            <a:r>
              <a:rPr lang="en-US" altLang="zh-CN" dirty="0" smtClean="0"/>
              <a:t>20~160fC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20fC</a:t>
            </a:r>
            <a:r>
              <a:rPr lang="zh-CN" altLang="en-US" dirty="0" smtClean="0"/>
              <a:t>一个点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 Gain: 0~600fC </a:t>
            </a:r>
            <a:r>
              <a:rPr lang="zh-CN" altLang="en-US" dirty="0" smtClean="0"/>
              <a:t>每</a:t>
            </a:r>
            <a:r>
              <a:rPr lang="en-US" altLang="zh-CN" dirty="0" smtClean="0"/>
              <a:t>50fC</a:t>
            </a:r>
            <a:r>
              <a:rPr lang="zh-CN" altLang="en-US" dirty="0" smtClean="0"/>
              <a:t>测一个点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其中一个通道的结果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3" y="3372100"/>
            <a:ext cx="384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66" y="3372100"/>
            <a:ext cx="3840000" cy="288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75626D3-247F-4C2B-A435-41C817C9CBD2}" vid="{A6A2EF81-4F16-423B-B813-7FB7ABAACDC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2486</TotalTime>
  <Words>345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回顾</vt:lpstr>
      <vt:lpstr>Visio</vt:lpstr>
      <vt:lpstr>DHCAL读出板 电子学调试进展</vt:lpstr>
      <vt:lpstr>FEB板设计</vt:lpstr>
      <vt:lpstr>工作模式</vt:lpstr>
      <vt:lpstr>MICROROC结构</vt:lpstr>
      <vt:lpstr>S曲线测试</vt:lpstr>
      <vt:lpstr>数据拟合</vt:lpstr>
      <vt:lpstr>基线</vt:lpstr>
      <vt:lpstr>刻度</vt:lpstr>
      <vt:lpstr>刻度曲线</vt:lpstr>
      <vt:lpstr>存在的问题</vt:lpstr>
      <vt:lpstr>存在的问题</vt:lpstr>
      <vt:lpstr>存在的问题</vt:lpstr>
      <vt:lpstr>下一步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DHCAL读出板 设计进展</dc:title>
  <dc:creator>Wang Yu</dc:creator>
  <cp:lastModifiedBy>Wang Yu</cp:lastModifiedBy>
  <cp:revision>41</cp:revision>
  <dcterms:created xsi:type="dcterms:W3CDTF">2018-01-02T06:17:57Z</dcterms:created>
  <dcterms:modified xsi:type="dcterms:W3CDTF">2018-09-11T04:02:47Z</dcterms:modified>
</cp:coreProperties>
</file>