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00"/>
    <a:srgbClr val="00E8E8"/>
    <a:srgbClr val="00D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mantic" panose="00000400000000000000" pitchFamily="2" charset="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SDHCAL</a:t>
            </a:r>
            <a:r>
              <a:rPr lang="zh-CN" altLang="en-US" sz="7200" dirty="0" smtClean="0"/>
              <a:t>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洪道金、王宇</a:t>
            </a:r>
            <a:endParaRPr lang="en-US" altLang="zh-CN" dirty="0" smtClean="0"/>
          </a:p>
          <a:p>
            <a:r>
              <a:rPr lang="en-US" altLang="zh-CN" dirty="0" smtClean="0"/>
              <a:t>2017/06/21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5705602" y="0"/>
            <a:ext cx="3334774" cy="3278984"/>
            <a:chOff x="5164689" y="944457"/>
            <a:chExt cx="3334774" cy="327898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3166" y="1458581"/>
              <a:ext cx="2296297" cy="22635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39" y="1764406"/>
              <a:ext cx="503637" cy="40470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38" y="3260871"/>
              <a:ext cx="503637" cy="404708"/>
            </a:xfrm>
            <a:prstGeom prst="rect">
              <a:avLst/>
            </a:prstGeom>
          </p:spPr>
        </p:pic>
        <p:sp>
          <p:nvSpPr>
            <p:cNvPr id="13" name="乘号 12"/>
            <p:cNvSpPr/>
            <p:nvPr/>
          </p:nvSpPr>
          <p:spPr>
            <a:xfrm>
              <a:off x="6913862" y="2243678"/>
              <a:ext cx="874904" cy="714777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203166" y="2488777"/>
              <a:ext cx="1033972" cy="10159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64689" y="22317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击中通道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7351314" y="1232777"/>
              <a:ext cx="23466" cy="494347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683140" y="9444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测量通道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 flipV="1">
              <a:off x="7201036" y="3479433"/>
              <a:ext cx="114176" cy="432224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934958" y="38541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测量通道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9"/>
          <a:stretch/>
        </p:blipFill>
        <p:spPr>
          <a:xfrm>
            <a:off x="0" y="3438000"/>
            <a:ext cx="4168376" cy="342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"/>
          <a:stretch/>
        </p:blipFill>
        <p:spPr>
          <a:xfrm>
            <a:off x="4594859" y="3438000"/>
            <a:ext cx="4232998" cy="3420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3"/>
          <a:stretch/>
        </p:blipFill>
        <p:spPr>
          <a:xfrm>
            <a:off x="17194" y="28556"/>
            <a:ext cx="4406500" cy="342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22959" y="415707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总计数：</a:t>
            </a:r>
            <a:r>
              <a:rPr lang="en-US" altLang="zh-CN" dirty="0" smtClean="0"/>
              <a:t>35656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29740" y="3907271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总计数：</a:t>
            </a:r>
            <a:r>
              <a:rPr lang="en-US" altLang="zh-CN" dirty="0" smtClean="0"/>
              <a:t>37448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21762" y="855325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总计数：</a:t>
            </a:r>
            <a:r>
              <a:rPr lang="en-US" altLang="zh-CN" dirty="0" smtClean="0"/>
              <a:t>627104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84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2.5mm</a:t>
            </a:r>
            <a:r>
              <a:rPr lang="zh-CN" altLang="en-US" dirty="0" smtClean="0"/>
              <a:t>准直孔之后，周围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测到能谱了</a:t>
            </a:r>
            <a:endParaRPr lang="en-US" altLang="zh-CN" dirty="0"/>
          </a:p>
          <a:p>
            <a:pPr lvl="1"/>
            <a:r>
              <a:rPr lang="zh-CN" altLang="en-US" dirty="0" smtClean="0"/>
              <a:t>什么</a:t>
            </a:r>
            <a:r>
              <a:rPr lang="zh-CN" altLang="en-US" dirty="0"/>
              <a:t>原因造成的？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55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测量击中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的能谱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增加测量时间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把九宫格内都测完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测量均匀性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ADC</a:t>
            </a:r>
            <a:r>
              <a:rPr lang="zh-CN" altLang="en-US" dirty="0" smtClean="0"/>
              <a:t>采不同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的能谱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对比不同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的峰位</a:t>
            </a:r>
            <a:endParaRPr lang="en-US" altLang="zh-CN" dirty="0" smtClean="0"/>
          </a:p>
          <a:p>
            <a:pPr lvl="1"/>
            <a:r>
              <a:rPr lang="zh-CN" altLang="en-US" dirty="0"/>
              <a:t>准直</a:t>
            </a:r>
            <a:r>
              <a:rPr lang="zh-CN" altLang="en-US" dirty="0" smtClean="0"/>
              <a:t>孔用</a:t>
            </a:r>
            <a:r>
              <a:rPr lang="en-US" altLang="zh-CN" dirty="0" smtClean="0"/>
              <a:t>5mm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460743" y="1100831"/>
            <a:ext cx="2296297" cy="2263582"/>
            <a:chOff x="6690147" y="107487"/>
            <a:chExt cx="2296297" cy="226358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0147" y="107487"/>
              <a:ext cx="2296297" cy="2263582"/>
            </a:xfrm>
            <a:prstGeom prst="rect">
              <a:avLst/>
            </a:prstGeom>
          </p:spPr>
        </p:pic>
        <p:sp>
          <p:nvSpPr>
            <p:cNvPr id="9" name="乘号 8"/>
            <p:cNvSpPr/>
            <p:nvPr/>
          </p:nvSpPr>
          <p:spPr>
            <a:xfrm>
              <a:off x="7400844" y="881890"/>
              <a:ext cx="874904" cy="714777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65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改版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芯片采购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5602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下一步先对</a:t>
            </a:r>
            <a:r>
              <a:rPr lang="en-US" altLang="zh-CN" dirty="0" smtClean="0"/>
              <a:t>30cm x 30cm</a:t>
            </a:r>
            <a:r>
              <a:rPr lang="zh-CN" altLang="en-US" dirty="0" smtClean="0"/>
              <a:t>探测器设计新的阳极板</a:t>
            </a:r>
            <a:endParaRPr lang="en-US" altLang="zh-CN" dirty="0" smtClean="0"/>
          </a:p>
          <a:p>
            <a:r>
              <a:rPr lang="zh-CN" altLang="en-US" dirty="0" smtClean="0"/>
              <a:t>待</a:t>
            </a:r>
            <a:r>
              <a:rPr lang="en-US" altLang="zh-CN" dirty="0" smtClean="0"/>
              <a:t>30cm x 30cm</a:t>
            </a:r>
            <a:r>
              <a:rPr lang="zh-CN" altLang="en-US" dirty="0" smtClean="0"/>
              <a:t>探测器调试完之后再设计</a:t>
            </a:r>
            <a:r>
              <a:rPr lang="en-US" altLang="zh-CN" dirty="0" smtClean="0"/>
              <a:t>40cm x 40cm</a:t>
            </a:r>
            <a:r>
              <a:rPr lang="zh-CN" altLang="en-US" dirty="0" smtClean="0"/>
              <a:t>探测器的阳极板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提前在</a:t>
            </a:r>
            <a:r>
              <a:rPr lang="en-US" altLang="zh-CN" dirty="0" smtClean="0"/>
              <a:t>DIF</a:t>
            </a:r>
            <a:r>
              <a:rPr lang="zh-CN" altLang="en-US" dirty="0" smtClean="0"/>
              <a:t>板上将接口留好</a:t>
            </a:r>
            <a:endParaRPr lang="en-US" altLang="zh-CN" dirty="0" smtClean="0"/>
          </a:p>
          <a:p>
            <a:r>
              <a:rPr lang="zh-CN" altLang="en-US" dirty="0" smtClean="0"/>
              <a:t>芯片数量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30cm x 30cm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片，做一块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40cm x 40cm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</a:t>
            </a:r>
            <a:r>
              <a:rPr lang="zh-CN" altLang="en-US" dirty="0" smtClean="0"/>
              <a:t>片，做两块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共计：</a:t>
            </a:r>
            <a:r>
              <a:rPr lang="en-US" altLang="zh-CN" dirty="0" smtClean="0"/>
              <a:t>16 + 25</a:t>
            </a:r>
            <a:r>
              <a:rPr lang="zh-CN" altLang="en-US" dirty="0" smtClean="0"/>
              <a:t>*</a:t>
            </a:r>
            <a:r>
              <a:rPr lang="en-US" altLang="zh-CN" dirty="0" smtClean="0"/>
              <a:t>2 = 66</a:t>
            </a:r>
            <a:r>
              <a:rPr lang="zh-CN" altLang="en-US" dirty="0" smtClean="0"/>
              <a:t>片，采购</a:t>
            </a:r>
            <a:r>
              <a:rPr lang="en-US" altLang="zh-CN" dirty="0" smtClean="0"/>
              <a:t>70</a:t>
            </a:r>
            <a:r>
              <a:rPr lang="zh-CN" altLang="en-US" dirty="0" smtClean="0"/>
              <a:t>片</a:t>
            </a:r>
            <a:endParaRPr lang="en-US" altLang="zh-CN" dirty="0" smtClean="0"/>
          </a:p>
          <a:p>
            <a:r>
              <a:rPr lang="zh-CN" altLang="en-US" dirty="0" smtClean="0"/>
              <a:t>封装问题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考虑滤波电容摆放，使用</a:t>
            </a:r>
            <a:r>
              <a:rPr lang="en-US" altLang="zh-CN" dirty="0" smtClean="0"/>
              <a:t>TQFP</a:t>
            </a:r>
            <a:r>
              <a:rPr lang="zh-CN" altLang="en-US" dirty="0" smtClean="0"/>
              <a:t>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29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itchFamily="34" charset="0"/>
              </a:rPr>
              <a:t>找到击中</a:t>
            </a:r>
            <a:r>
              <a:rPr lang="en-US" altLang="zh-CN" dirty="0">
                <a:latin typeface="Calibri" pitchFamily="34" charset="0"/>
              </a:rPr>
              <a:t>pad</a:t>
            </a:r>
            <a:r>
              <a:rPr lang="zh-CN" altLang="en-US" dirty="0">
                <a:latin typeface="Calibri" pitchFamily="34" charset="0"/>
              </a:rPr>
              <a:t>，分析相邻</a:t>
            </a:r>
            <a:r>
              <a:rPr lang="en-US" altLang="zh-CN" dirty="0">
                <a:latin typeface="Calibri" pitchFamily="34" charset="0"/>
              </a:rPr>
              <a:t>pad</a:t>
            </a:r>
            <a:r>
              <a:rPr lang="zh-CN" altLang="en-US" dirty="0">
                <a:latin typeface="Calibri" pitchFamily="34" charset="0"/>
              </a:rPr>
              <a:t>信号。若其它</a:t>
            </a:r>
            <a:r>
              <a:rPr lang="en-US" altLang="zh-CN" dirty="0">
                <a:latin typeface="Calibri" pitchFamily="34" charset="0"/>
              </a:rPr>
              <a:t>pad</a:t>
            </a:r>
            <a:r>
              <a:rPr lang="zh-CN" altLang="en-US" dirty="0">
                <a:latin typeface="Calibri" pitchFamily="34" charset="0"/>
              </a:rPr>
              <a:t>有一个事例信号 过阈，则计</a:t>
            </a:r>
            <a:r>
              <a:rPr lang="en-US" altLang="zh-CN" dirty="0" smtClean="0">
                <a:latin typeface="Calibri" pitchFamily="34" charset="0"/>
              </a:rPr>
              <a:t>1</a:t>
            </a:r>
          </a:p>
          <a:p>
            <a:pPr lvl="1"/>
            <a:r>
              <a:rPr lang="en-US" altLang="zh-CN" dirty="0" smtClean="0">
                <a:latin typeface="Calibri" pitchFamily="34" charset="0"/>
              </a:rPr>
              <a:t>1mm</a:t>
            </a:r>
            <a:r>
              <a:rPr lang="zh-CN" altLang="en-US" dirty="0" smtClean="0">
                <a:latin typeface="Calibri" pitchFamily="34" charset="0"/>
              </a:rPr>
              <a:t>准直孔</a:t>
            </a:r>
            <a:endParaRPr lang="en-US" altLang="zh-CN" dirty="0" smtClean="0">
              <a:latin typeface="Calibri" pitchFamily="34" charset="0"/>
            </a:endParaRPr>
          </a:p>
          <a:p>
            <a:pPr lvl="1"/>
            <a:r>
              <a:rPr lang="zh-CN" altLang="en-US" dirty="0" smtClean="0">
                <a:latin typeface="Calibri" pitchFamily="34" charset="0"/>
              </a:rPr>
              <a:t>击中方向有偏向</a:t>
            </a:r>
            <a:endParaRPr lang="en-US" altLang="zh-CN" dirty="0" smtClean="0">
              <a:latin typeface="Calibri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4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828890"/>
              </p:ext>
            </p:extLst>
          </p:nvPr>
        </p:nvGraphicFramePr>
        <p:xfrm>
          <a:off x="331209" y="3224175"/>
          <a:ext cx="4865794" cy="2161343"/>
        </p:xfrm>
        <a:graphic>
          <a:graphicData uri="http://schemas.openxmlformats.org/drawingml/2006/table">
            <a:tbl>
              <a:tblPr/>
              <a:tblGrid>
                <a:gridCol w="2072831"/>
                <a:gridCol w="1053777"/>
                <a:gridCol w="899787"/>
                <a:gridCol w="839399"/>
              </a:tblGrid>
              <a:tr h="4884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目标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pad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编号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: 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A36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非目标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pad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信号分析（</a:t>
                      </a: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90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5fC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5fC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Times New Roman" pitchFamily="18" charset="0"/>
                        </a:rPr>
                        <a:t>5fC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0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过第一个阈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5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fc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186 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  <a:tr h="385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过第二个阈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  fc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 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621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19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(7)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</a:tr>
              <a:tr h="40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过第三个阈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150  fc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6496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evts</a:t>
                      </a: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）</a:t>
                      </a:r>
                      <a:endParaRPr kumimoji="0" lang="zh-CN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431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(18)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230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(17)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157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(17)</a:t>
                      </a:r>
                      <a:endParaRPr kumimoji="0" lang="zh-CN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40659" marR="4065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21"/>
          <p:cNvSpPr txBox="1">
            <a:spLocks noChangeArrowheads="1"/>
          </p:cNvSpPr>
          <p:nvPr/>
        </p:nvSpPr>
        <p:spPr bwMode="auto">
          <a:xfrm>
            <a:off x="2230439" y="5528159"/>
            <a:ext cx="29665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红色部分为九宫格内扣除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ch28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ch35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后过阈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pad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的总事例数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不包含目标</a:t>
            </a:r>
            <a:r>
              <a:rPr lang="en-US" altLang="zh-CN" sz="1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pad ch36)</a:t>
            </a:r>
            <a:endParaRPr lang="zh-CN" altLang="en-US" sz="16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5614416" y="2476968"/>
            <a:ext cx="3157400" cy="3392126"/>
            <a:chOff x="5907024" y="2507151"/>
            <a:chExt cx="2679192" cy="287836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8" r="14805"/>
            <a:stretch/>
          </p:blipFill>
          <p:spPr>
            <a:xfrm>
              <a:off x="5907024" y="2507151"/>
              <a:ext cx="2679192" cy="2878367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609222" y="3933572"/>
              <a:ext cx="711213" cy="703299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3" name="乘号 12"/>
            <p:cNvSpPr/>
            <p:nvPr/>
          </p:nvSpPr>
          <p:spPr>
            <a:xfrm>
              <a:off x="6810576" y="4115984"/>
              <a:ext cx="154252" cy="132163"/>
            </a:xfrm>
            <a:prstGeom prst="mathMultiply">
              <a:avLst/>
            </a:prstGeom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6446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峰保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芯片</a:t>
            </a:r>
            <a:r>
              <a:rPr lang="en-US" altLang="zh-CN" dirty="0" smtClean="0"/>
              <a:t>low Gain shaper</a:t>
            </a:r>
            <a:r>
              <a:rPr lang="zh-CN" altLang="en-US" dirty="0" smtClean="0"/>
              <a:t>可以在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信号到来时，保持住当时的值并输出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触发输出经过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延迟之后输出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160M</a:t>
            </a:r>
            <a:r>
              <a:rPr lang="zh-CN" altLang="en-US" dirty="0" smtClean="0"/>
              <a:t>时钟控制延时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48059" y="3522244"/>
            <a:ext cx="7532725" cy="2620908"/>
            <a:chOff x="200330" y="3322750"/>
            <a:chExt cx="7532725" cy="262090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30" y="3322750"/>
              <a:ext cx="7532725" cy="2546344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2050961" y="5239570"/>
              <a:ext cx="1024128" cy="7040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96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示波器</a:t>
            </a:r>
            <a:r>
              <a:rPr lang="zh-CN" altLang="en-US" dirty="0" smtClean="0"/>
              <a:t>得到</a:t>
            </a:r>
            <a:r>
              <a:rPr lang="zh-CN" altLang="en-US" dirty="0" smtClean="0"/>
              <a:t>的</a:t>
            </a:r>
            <a:r>
              <a:rPr lang="zh-CN" altLang="en-US" dirty="0"/>
              <a:t>峰</a:t>
            </a:r>
            <a:r>
              <a:rPr lang="zh-CN" altLang="en-US" dirty="0" smtClean="0"/>
              <a:t>保</a:t>
            </a:r>
            <a:r>
              <a:rPr lang="zh-CN" altLang="en-US" dirty="0" smtClean="0"/>
              <a:t>波形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3237705" cy="4693699"/>
          </a:xfrm>
        </p:spPr>
        <p:txBody>
          <a:bodyPr/>
          <a:lstStyle/>
          <a:p>
            <a:r>
              <a:rPr lang="zh-CN" altLang="en-US" dirty="0" smtClean="0"/>
              <a:t>延迟和保持时间可以设定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0" y="3258000"/>
            <a:ext cx="4800000" cy="3600000"/>
            <a:chOff x="0" y="3258000"/>
            <a:chExt cx="4800000" cy="3600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58000"/>
              <a:ext cx="4800000" cy="3600000"/>
            </a:xfrm>
            <a:prstGeom prst="rect">
              <a:avLst/>
            </a:prstGeom>
          </p:spPr>
        </p:pic>
        <p:cxnSp>
          <p:nvCxnSpPr>
            <p:cNvPr id="8" name="直接箭头连接符 7"/>
            <p:cNvCxnSpPr/>
            <p:nvPr/>
          </p:nvCxnSpPr>
          <p:spPr>
            <a:xfrm flipV="1">
              <a:off x="1307592" y="4983480"/>
              <a:ext cx="100584" cy="365760"/>
            </a:xfrm>
            <a:prstGeom prst="straightConnector1">
              <a:avLst/>
            </a:prstGeom>
            <a:ln>
              <a:solidFill>
                <a:srgbClr val="00D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764013" y="5289695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DF00"/>
                  </a:solidFill>
                </a:rPr>
                <a:t>Hold</a:t>
              </a:r>
              <a:r>
                <a:rPr lang="zh-CN" altLang="en-US" dirty="0" smtClean="0">
                  <a:solidFill>
                    <a:srgbClr val="00DF00"/>
                  </a:solidFill>
                </a:rPr>
                <a:t>信号</a:t>
              </a:r>
              <a:endParaRPr lang="zh-CN" altLang="en-US" dirty="0">
                <a:solidFill>
                  <a:srgbClr val="00DF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3291840" y="4837176"/>
              <a:ext cx="9144" cy="586628"/>
            </a:xfrm>
            <a:prstGeom prst="straightConnector1">
              <a:avLst/>
            </a:prstGeom>
            <a:ln>
              <a:solidFill>
                <a:srgbClr val="00E8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2861772" y="536425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E8E8"/>
                  </a:solidFill>
                </a:rPr>
                <a:t>峰保</a:t>
              </a:r>
              <a:r>
                <a:rPr lang="zh-CN" altLang="en-US" dirty="0" smtClean="0">
                  <a:solidFill>
                    <a:srgbClr val="00E8E8"/>
                  </a:solidFill>
                </a:rPr>
                <a:t>输出</a:t>
              </a:r>
              <a:endParaRPr lang="zh-CN" altLang="en-US" dirty="0">
                <a:solidFill>
                  <a:srgbClr val="00E8E8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400000" y="3730752"/>
              <a:ext cx="382006" cy="265176"/>
            </a:xfrm>
            <a:prstGeom prst="straightConnector1">
              <a:avLst/>
            </a:prstGeom>
            <a:ln>
              <a:solidFill>
                <a:srgbClr val="F5F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946714" y="3420965"/>
              <a:ext cx="2275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5F400"/>
                  </a:solidFill>
                </a:rPr>
                <a:t>Low Gain Shaper </a:t>
              </a:r>
              <a:r>
                <a:rPr lang="zh-CN" altLang="en-US" dirty="0" smtClean="0">
                  <a:solidFill>
                    <a:srgbClr val="F5F400"/>
                  </a:solidFill>
                </a:rPr>
                <a:t>输出</a:t>
              </a:r>
              <a:endParaRPr lang="zh-CN" altLang="en-US" dirty="0">
                <a:solidFill>
                  <a:srgbClr val="F5F4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89719" y="963547"/>
            <a:ext cx="4800000" cy="3600000"/>
            <a:chOff x="4389719" y="963547"/>
            <a:chExt cx="4800000" cy="3600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719" y="963547"/>
              <a:ext cx="4800000" cy="3600000"/>
            </a:xfrm>
            <a:prstGeom prst="rect">
              <a:avLst/>
            </a:prstGeom>
          </p:spPr>
        </p:pic>
        <p:cxnSp>
          <p:nvCxnSpPr>
            <p:cNvPr id="18" name="直接箭头连接符 17"/>
            <p:cNvCxnSpPr/>
            <p:nvPr/>
          </p:nvCxnSpPr>
          <p:spPr>
            <a:xfrm flipH="1" flipV="1">
              <a:off x="6995160" y="2157984"/>
              <a:ext cx="582412" cy="485132"/>
            </a:xfrm>
            <a:prstGeom prst="straightConnector1">
              <a:avLst/>
            </a:prstGeom>
            <a:ln>
              <a:solidFill>
                <a:srgbClr val="00E8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7147504" y="2583571"/>
              <a:ext cx="1713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E8E8"/>
                  </a:solidFill>
                </a:rPr>
                <a:t>没有峰保输出</a:t>
              </a:r>
              <a:endParaRPr lang="zh-CN" altLang="en-US" dirty="0">
                <a:solidFill>
                  <a:srgbClr val="00E8E8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038564" y="1515509"/>
              <a:ext cx="382006" cy="265176"/>
            </a:xfrm>
            <a:prstGeom prst="straightConnector1">
              <a:avLst/>
            </a:prstGeom>
            <a:ln>
              <a:solidFill>
                <a:srgbClr val="F5F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585278" y="1205722"/>
              <a:ext cx="2275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5F400"/>
                  </a:solidFill>
                </a:rPr>
                <a:t>Low Gain Shaper </a:t>
              </a:r>
              <a:r>
                <a:rPr lang="zh-CN" altLang="en-US" dirty="0" smtClean="0">
                  <a:solidFill>
                    <a:srgbClr val="F5F400"/>
                  </a:solidFill>
                </a:rPr>
                <a:t>输出</a:t>
              </a:r>
              <a:endParaRPr lang="zh-CN" altLang="en-US" dirty="0">
                <a:solidFill>
                  <a:srgbClr val="F5F4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72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ADC</a:t>
            </a:r>
            <a:r>
              <a:rPr lang="zh-CN" altLang="en-US" dirty="0" smtClean="0"/>
              <a:t>采集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ADC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:r>
                  <a:rPr lang="zh-CN" altLang="en-US" sz="2400" dirty="0" smtClean="0"/>
                  <a:t>采样率</a:t>
                </a:r>
                <a:r>
                  <a:rPr lang="en-US" altLang="zh-CN" sz="2400" dirty="0" smtClean="0"/>
                  <a:t>10M</a:t>
                </a:r>
                <a:r>
                  <a:rPr lang="zh-CN" altLang="en-US" sz="2400" dirty="0" smtClean="0"/>
                  <a:t>、</a:t>
                </a:r>
                <a:r>
                  <a:rPr lang="en-US" altLang="zh-CN" sz="2400" dirty="0" smtClean="0"/>
                  <a:t>12-bit</a:t>
                </a:r>
                <a:r>
                  <a:rPr lang="zh-CN" altLang="en-US" sz="2400" dirty="0" smtClean="0"/>
                  <a:t>、参考电压</a:t>
                </a:r>
                <a:r>
                  <a:rPr lang="en-US" altLang="zh-CN" sz="2400" dirty="0" smtClean="0"/>
                  <a:t>5V</a:t>
                </a:r>
              </a:p>
              <a:p>
                <a:pPr lvl="1"/>
                <a:r>
                  <a:rPr lang="zh-CN" altLang="en-US" sz="2400" dirty="0"/>
                  <a:t>一个</a:t>
                </a:r>
                <a:r>
                  <a:rPr lang="en-US" altLang="zh-CN" sz="2400" dirty="0"/>
                  <a:t>ADC</a:t>
                </a:r>
                <a:r>
                  <a:rPr lang="zh-CN" altLang="en-US" sz="2400" dirty="0"/>
                  <a:t>码值对应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4095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=1.221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每次</a:t>
                </a:r>
                <a:r>
                  <a:rPr lang="en-US" altLang="zh-CN" sz="2400" dirty="0" smtClean="0"/>
                  <a:t>hold</a:t>
                </a:r>
                <a:r>
                  <a:rPr lang="zh-CN" altLang="en-US" sz="2400" dirty="0" smtClean="0"/>
                  <a:t>输出采</a:t>
                </a:r>
                <a:r>
                  <a:rPr lang="en-US" altLang="zh-CN" sz="2400" dirty="0" smtClean="0"/>
                  <a:t>32</a:t>
                </a:r>
                <a:r>
                  <a:rPr lang="zh-CN" altLang="en-US" sz="2400" dirty="0" smtClean="0"/>
                  <a:t>次，然后平均</a:t>
                </a:r>
                <a:endParaRPr lang="en-US" altLang="zh-CN" sz="2400" dirty="0" smtClean="0"/>
              </a:p>
              <a:p>
                <a:r>
                  <a:rPr lang="zh-CN" altLang="en-US" dirty="0" smtClean="0"/>
                  <a:t>电子学测量结果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89" t="-3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8000"/>
            <a:ext cx="4340670" cy="32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3618000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6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Hold</a:t>
            </a:r>
            <a:r>
              <a:rPr lang="zh-CN" altLang="en-US" dirty="0" smtClean="0"/>
              <a:t>输出标定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线性拟合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非线性部分还需精细测量来修正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2835"/>
            <a:ext cx="4800000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3"/>
          <a:stretch/>
        </p:blipFill>
        <p:spPr>
          <a:xfrm>
            <a:off x="4478949" y="2352835"/>
            <a:ext cx="4523383" cy="3600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7740203" y="4649273"/>
            <a:ext cx="1262129" cy="746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2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基线测量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接上探测器，不开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光机，用</a:t>
                </a:r>
                <a:r>
                  <a:rPr lang="en-US" altLang="zh-CN" dirty="0" smtClean="0"/>
                  <a:t>ADC</a:t>
                </a:r>
                <a:r>
                  <a:rPr lang="zh-CN" altLang="en-US" dirty="0" smtClean="0"/>
                  <a:t>采</a:t>
                </a:r>
                <a:r>
                  <a:rPr lang="en-US" altLang="zh-CN" dirty="0" smtClean="0"/>
                  <a:t>Hold</a:t>
                </a:r>
                <a:r>
                  <a:rPr lang="zh-CN" altLang="en-US" dirty="0" smtClean="0"/>
                  <a:t>的输出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ADC</a:t>
                </a:r>
                <a:r>
                  <a:rPr lang="zh-CN" altLang="en-US" dirty="0" smtClean="0"/>
                  <a:t>码值对应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4095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=1.221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~ 0.556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𝑓𝐶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基线电压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2.1465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89" t="-3377" r="-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7"/>
          <a:stretch/>
        </p:blipFill>
        <p:spPr>
          <a:xfrm>
            <a:off x="4360534" y="2970000"/>
            <a:ext cx="4783466" cy="38880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4360534" y="2970000"/>
            <a:ext cx="3070576" cy="455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2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能谱测量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光机准直孔对准</a:t>
            </a:r>
            <a:r>
              <a:rPr lang="en-US" altLang="zh-CN" dirty="0" smtClean="0"/>
              <a:t>Pad36</a:t>
            </a:r>
          </a:p>
          <a:p>
            <a:pPr lvl="1"/>
            <a:r>
              <a:rPr lang="en-US" altLang="zh-CN" dirty="0" smtClean="0"/>
              <a:t>2.5mm</a:t>
            </a:r>
            <a:r>
              <a:rPr lang="zh-CN" altLang="en-US" dirty="0" smtClean="0"/>
              <a:t>准直孔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测量时间</a:t>
            </a:r>
            <a:r>
              <a:rPr lang="en-US" altLang="zh-CN" u="sng" dirty="0" smtClean="0"/>
              <a:t>50min</a:t>
            </a:r>
            <a:endParaRPr lang="zh-CN" altLang="en-US" u="sng" dirty="0"/>
          </a:p>
        </p:txBody>
      </p:sp>
      <p:grpSp>
        <p:nvGrpSpPr>
          <p:cNvPr id="6" name="组合 5"/>
          <p:cNvGrpSpPr/>
          <p:nvPr/>
        </p:nvGrpSpPr>
        <p:grpSpPr>
          <a:xfrm>
            <a:off x="6396349" y="286604"/>
            <a:ext cx="2296297" cy="2263582"/>
            <a:chOff x="6690147" y="107487"/>
            <a:chExt cx="2296297" cy="22635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0147" y="107487"/>
              <a:ext cx="2296297" cy="2263582"/>
            </a:xfrm>
            <a:prstGeom prst="rect">
              <a:avLst/>
            </a:prstGeom>
          </p:spPr>
        </p:pic>
        <p:sp>
          <p:nvSpPr>
            <p:cNvPr id="5" name="乘号 4"/>
            <p:cNvSpPr/>
            <p:nvPr/>
          </p:nvSpPr>
          <p:spPr>
            <a:xfrm>
              <a:off x="7400844" y="881890"/>
              <a:ext cx="874904" cy="714777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34871" y="2550186"/>
            <a:ext cx="5972175" cy="4276725"/>
            <a:chOff x="1134871" y="2295189"/>
            <a:chExt cx="5972175" cy="42767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871" y="2295189"/>
              <a:ext cx="5972175" cy="42767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241469" y="3337578"/>
              <a:ext cx="1810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总计数：</a:t>
              </a:r>
              <a:r>
                <a:rPr lang="en-US" altLang="zh-CN" dirty="0" smtClean="0"/>
                <a:t>627104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88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的能谱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5495557" cy="4693699"/>
          </a:xfrm>
        </p:spPr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光机准直孔对准</a:t>
            </a:r>
            <a:r>
              <a:rPr lang="en-US" altLang="zh-CN" dirty="0"/>
              <a:t>Pad36</a:t>
            </a:r>
          </a:p>
          <a:p>
            <a:pPr lvl="1"/>
            <a:r>
              <a:rPr lang="zh-CN" altLang="en-US" dirty="0" smtClean="0"/>
              <a:t>测量周围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，周围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有比较大的信号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计数率低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grpSp>
        <p:nvGrpSpPr>
          <p:cNvPr id="27" name="组合 26"/>
          <p:cNvGrpSpPr/>
          <p:nvPr/>
        </p:nvGrpSpPr>
        <p:grpSpPr>
          <a:xfrm>
            <a:off x="5705602" y="0"/>
            <a:ext cx="3334774" cy="3278984"/>
            <a:chOff x="5164689" y="944457"/>
            <a:chExt cx="3334774" cy="327898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3166" y="1458581"/>
              <a:ext cx="2296297" cy="226358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39" y="1764406"/>
              <a:ext cx="503637" cy="40470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38" y="3260871"/>
              <a:ext cx="503637" cy="404708"/>
            </a:xfrm>
            <a:prstGeom prst="rect">
              <a:avLst/>
            </a:prstGeom>
          </p:spPr>
        </p:pic>
        <p:sp>
          <p:nvSpPr>
            <p:cNvPr id="13" name="乘号 12"/>
            <p:cNvSpPr/>
            <p:nvPr/>
          </p:nvSpPr>
          <p:spPr>
            <a:xfrm>
              <a:off x="6913862" y="2243678"/>
              <a:ext cx="874904" cy="714777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203166" y="2488777"/>
              <a:ext cx="1033972" cy="10159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164689" y="22317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击中通道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7351314" y="1232777"/>
              <a:ext cx="23466" cy="494347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683140" y="9444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测量通道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 flipV="1">
              <a:off x="7201036" y="3479433"/>
              <a:ext cx="114176" cy="432224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934958" y="38541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70C0"/>
                  </a:solidFill>
                </a:rPr>
                <a:t>测量通道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9"/>
          <a:stretch/>
        </p:blipFill>
        <p:spPr>
          <a:xfrm>
            <a:off x="0" y="3438000"/>
            <a:ext cx="4168376" cy="3420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"/>
          <a:stretch/>
        </p:blipFill>
        <p:spPr>
          <a:xfrm>
            <a:off x="4594859" y="3438000"/>
            <a:ext cx="4232998" cy="342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22959" y="415707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总计数：</a:t>
            </a:r>
            <a:r>
              <a:rPr lang="en-US" altLang="zh-CN" dirty="0" smtClean="0"/>
              <a:t>35656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29740" y="3907271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总计数：</a:t>
            </a:r>
            <a:r>
              <a:rPr lang="en-US" altLang="zh-CN" dirty="0" smtClean="0"/>
              <a:t>37448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38368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A092042-D3BA-43ED-B5B0-0B6E1A8BA410}" vid="{136F997E-5934-429A-BFD3-33FF7080D4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409</TotalTime>
  <Words>479</Words>
  <Application>Microsoft Office PowerPoint</Application>
  <PresentationFormat>全屏显示(4:3)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楷体</vt:lpstr>
      <vt:lpstr>宋体</vt:lpstr>
      <vt:lpstr>Calibri</vt:lpstr>
      <vt:lpstr>Calibri Light</vt:lpstr>
      <vt:lpstr>Cambria Math</vt:lpstr>
      <vt:lpstr>Romantic</vt:lpstr>
      <vt:lpstr>Times New Roman</vt:lpstr>
      <vt:lpstr>Wingdings</vt:lpstr>
      <vt:lpstr>回顾</vt:lpstr>
      <vt:lpstr>SDHCAL工作汇报</vt:lpstr>
      <vt:lpstr>串扰分析</vt:lpstr>
      <vt:lpstr>峰保功能</vt:lpstr>
      <vt:lpstr>示波器得到的峰保波形</vt:lpstr>
      <vt:lpstr>使用ADC采集hold输出</vt:lpstr>
      <vt:lpstr>Hold输出标定</vt:lpstr>
      <vt:lpstr>基线测量</vt:lpstr>
      <vt:lpstr>能谱测量</vt:lpstr>
      <vt:lpstr>周围Pad的能谱</vt:lpstr>
      <vt:lpstr>                             对比</vt:lpstr>
      <vt:lpstr>目前的问题</vt:lpstr>
      <vt:lpstr>下一步</vt:lpstr>
      <vt:lpstr>改版&amp;芯片采购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SDHCAL工作汇报</dc:title>
  <dc:creator>王宇</dc:creator>
  <cp:lastModifiedBy>王宇</cp:lastModifiedBy>
  <cp:revision>17</cp:revision>
  <dcterms:created xsi:type="dcterms:W3CDTF">2017-06-20T09:08:49Z</dcterms:created>
  <dcterms:modified xsi:type="dcterms:W3CDTF">2017-06-20T23:52:46Z</dcterms:modified>
</cp:coreProperties>
</file>