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un_mac_tiger.png" descr="sun_mac_tig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74713" cy="6858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38100" dir="2700000">
              <a:srgbClr val="000000">
                <a:alpha val="39999"/>
              </a:srgbClr>
            </a:outerShdw>
          </a:effectLst>
        </p:spPr>
      </p:pic>
      <p:pic>
        <p:nvPicPr>
          <p:cNvPr id="21" name="FaceBook-Logo-IS.png" descr="FaceBook-Logo-I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12" y="6451600"/>
            <a:ext cx="406401" cy="40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6721477" y="23812"/>
            <a:ext cx="184784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b="1" sz="1200">
                <a:solidFill>
                  <a:srgbClr val="10253F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universitas airlangga</a:t>
            </a:r>
          </a:p>
          <a:p>
            <a:pPr algn="r">
              <a:defRPr sz="1400">
                <a:solidFill>
                  <a:srgbClr val="10253F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excellence with morality</a:t>
            </a:r>
          </a:p>
        </p:txBody>
      </p:sp>
      <p:pic>
        <p:nvPicPr>
          <p:cNvPr id="23" name="image.png" descr="FeZn13MixModel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6625" y="4565650"/>
            <a:ext cx="2932113" cy="1768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logo_kecil_sedang.png" descr="logo_kecil_seda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66150" y="39687"/>
            <a:ext cx="476250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>
            <a:off x="7535862" y="0"/>
            <a:ext cx="1600201" cy="6553200"/>
          </a:xfrm>
          <a:prstGeom prst="rect">
            <a:avLst/>
          </a:prstGeom>
          <a:solidFill>
            <a:schemeClr val="accent1">
              <a:alpha val="2509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374650" y="6586537"/>
            <a:ext cx="587375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100"/>
            </a:pPr>
            <a:r>
              <a:t>KD I : Struktur Atom dan Sistem Periodik Unsur </a:t>
            </a:r>
            <a:r>
              <a:rPr b="0"/>
              <a:t>- Copyright © 2011 by YSS and IMS</a:t>
            </a:r>
          </a:p>
        </p:txBody>
      </p:sp>
      <p:pic>
        <p:nvPicPr>
          <p:cNvPr id="27" name="crystal.png" descr="crystal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914400"/>
            <a:ext cx="8382000" cy="56435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39700" dir="2700000">
              <a:srgbClr val="333333">
                <a:alpha val="64999"/>
              </a:srgbClr>
            </a:outerShdw>
          </a:effectLst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1" y="0"/>
            <a:ext cx="9144002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9AB5E4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" name="FaceBook-Logo-IS.png" descr="FaceBook-Logo-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" y="6451600"/>
            <a:ext cx="406401" cy="406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6721477" y="23812"/>
            <a:ext cx="184784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  <a:r>
              <a:t>universitas airlangga</a:t>
            </a:r>
          </a:p>
          <a:p>
            <a:pPr algn="r">
              <a:defRPr sz="1400"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excellence with morality</a:t>
            </a:r>
          </a:p>
        </p:txBody>
      </p:sp>
      <p:pic>
        <p:nvPicPr>
          <p:cNvPr id="38" name="logo_kecil_sedang.png" descr="logo_kecil_seda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9962" y="63500"/>
            <a:ext cx="476251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" name="Shape 40"/>
          <p:cNvSpPr/>
          <p:nvPr/>
        </p:nvSpPr>
        <p:spPr>
          <a:xfrm>
            <a:off x="-1" y="6427787"/>
            <a:ext cx="9144002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Shape 41"/>
          <p:cNvSpPr/>
          <p:nvPr/>
        </p:nvSpPr>
        <p:spPr>
          <a:xfrm flipH="1" flipV="1">
            <a:off x="-1" y="609599"/>
            <a:ext cx="9144002" cy="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Shape 42"/>
          <p:cNvSpPr/>
          <p:nvPr/>
        </p:nvSpPr>
        <p:spPr>
          <a:xfrm flipH="1" flipV="1">
            <a:off x="-1" y="650874"/>
            <a:ext cx="9144002" cy="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hape 43"/>
          <p:cNvSpPr/>
          <p:nvPr/>
        </p:nvSpPr>
        <p:spPr>
          <a:xfrm>
            <a:off x="374650" y="6586537"/>
            <a:ext cx="587375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100"/>
            </a:pPr>
            <a:r>
              <a:t>KD I : Struktur Atom dan Sistem Periodik Unsur </a:t>
            </a:r>
            <a:r>
              <a:rPr b="0"/>
              <a:t>- Copyright © 2011 by YSS and IMS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 idx="4294967295"/>
          </p:nvPr>
        </p:nvSpPr>
        <p:spPr>
          <a:xfrm>
            <a:off x="533400" y="1196975"/>
            <a:ext cx="7696200" cy="3756025"/>
          </a:xfrm>
          <a:prstGeom prst="rect">
            <a:avLst/>
          </a:prstGeom>
        </p:spPr>
        <p:txBody>
          <a:bodyPr/>
          <a:lstStyle/>
          <a:p>
            <a:pPr algn="r" defTabSz="749808">
              <a:defRPr sz="4920">
                <a:effectLst>
                  <a:outerShdw sx="100000" sy="100000" kx="0" ky="0" algn="b" rotWithShape="0" blurRad="10414" dist="31242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pPr>
            <a:r>
              <a:t>BAB I :</a:t>
            </a:r>
            <a:br/>
            <a:r>
              <a:t>STRUKTUR ATOM </a:t>
            </a:r>
            <a:br/>
            <a:r>
              <a:t>DAN</a:t>
            </a:r>
            <a:br/>
            <a:r>
              <a:t>SISTEM PERIODIK UNSUR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Shape 186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187" name="Shape 187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188" name="Shape 188"/>
          <p:cNvSpPr/>
          <p:nvPr/>
        </p:nvSpPr>
        <p:spPr>
          <a:xfrm>
            <a:off x="457200" y="1371600"/>
            <a:ext cx="8229600" cy="3304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4"/>
              <a:defRPr b="1" sz="2000"/>
            </a:pPr>
            <a:r>
              <a:t>Teori Atom Bohr (Niels Bohr 1913) </a:t>
            </a:r>
          </a:p>
          <a:p>
            <a:pPr lvl="1" marL="800100" indent="-342900">
              <a:buSzPct val="100000"/>
              <a:buFont typeface="Wingdings"/>
              <a:buChar char="▪"/>
              <a:defRPr sz="2000"/>
            </a:pPr>
            <a:r>
              <a:t>Atom terdiri inti berisi proton  (+) dan netron yang tidak bermuatan,   serta elektron yang bermuatan negatif yang bergerak mengelilingi inti pd lintasan (orbit) tertentu.</a:t>
            </a:r>
          </a:p>
          <a:p>
            <a:pPr lvl="1" marL="800100" indent="-342900">
              <a:buSzPct val="100000"/>
              <a:buFont typeface="Wingdings"/>
              <a:buChar char="▪"/>
              <a:defRPr sz="2000"/>
            </a:pPr>
          </a:p>
          <a:p>
            <a:pPr lvl="1" marL="800100" indent="-342900">
              <a:buSzPct val="100000"/>
              <a:buFont typeface="Wingdings"/>
              <a:buChar char="▪"/>
              <a:defRPr sz="2000"/>
            </a:pPr>
            <a:r>
              <a:t>Lintasan-lintasan elektron disebut tingkat energi ; makin jauh dari inti semakin besar tingkat energinya.</a:t>
            </a:r>
          </a:p>
          <a:p>
            <a:pPr lvl="1" marL="800100" indent="-342900">
              <a:buSzPct val="100000"/>
              <a:buFont typeface="Wingdings"/>
              <a:buChar char="▪"/>
              <a:defRPr sz="2000"/>
            </a:pPr>
          </a:p>
          <a:p>
            <a:pPr lvl="1" marL="800100" indent="-342900">
              <a:buSzPct val="100000"/>
              <a:buFont typeface="Wingdings"/>
              <a:buChar char="▪"/>
              <a:defRPr sz="2000"/>
            </a:pPr>
            <a:r>
              <a:t>Elektron dapat berpindah ke tingkat energi yang lebih besar jika menyerap energi dan kembali ke keadaan semula dengan memancarkan energi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1965325"/>
            <a:ext cx="2462213" cy="2462213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193" name="Shape 193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194" name="Shape 194"/>
          <p:cNvSpPr/>
          <p:nvPr/>
        </p:nvSpPr>
        <p:spPr>
          <a:xfrm>
            <a:off x="457200" y="1371600"/>
            <a:ext cx="8229600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Skema Atom Bohr</a:t>
            </a:r>
          </a:p>
        </p:txBody>
      </p:sp>
      <p:sp>
        <p:nvSpPr>
          <p:cNvPr id="195" name="Shape 195"/>
          <p:cNvSpPr/>
          <p:nvPr/>
        </p:nvSpPr>
        <p:spPr>
          <a:xfrm>
            <a:off x="2868612" y="3838575"/>
            <a:ext cx="306510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</a:t>
            </a:r>
            <a:r>
              <a:rPr baseline="-25000"/>
              <a:t>2</a:t>
            </a:r>
          </a:p>
        </p:txBody>
      </p:sp>
      <p:sp>
        <p:nvSpPr>
          <p:cNvPr id="196" name="Shape 196"/>
          <p:cNvSpPr/>
          <p:nvPr/>
        </p:nvSpPr>
        <p:spPr>
          <a:xfrm>
            <a:off x="4114800" y="1814512"/>
            <a:ext cx="16002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Inti ( p + n ) </a:t>
            </a:r>
          </a:p>
        </p:txBody>
      </p:sp>
      <p:sp>
        <p:nvSpPr>
          <p:cNvPr id="197" name="Shape 197"/>
          <p:cNvSpPr/>
          <p:nvPr/>
        </p:nvSpPr>
        <p:spPr>
          <a:xfrm>
            <a:off x="5029200" y="2316162"/>
            <a:ext cx="1752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Kulit (e)</a:t>
            </a:r>
          </a:p>
        </p:txBody>
      </p:sp>
      <p:sp>
        <p:nvSpPr>
          <p:cNvPr id="198" name="Shape 198"/>
          <p:cNvSpPr/>
          <p:nvPr/>
        </p:nvSpPr>
        <p:spPr>
          <a:xfrm flipV="1">
            <a:off x="2790825" y="1981199"/>
            <a:ext cx="1323975" cy="11318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 flipV="1">
            <a:off x="3297237" y="2466974"/>
            <a:ext cx="1574801" cy="7127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 flipV="1">
            <a:off x="3792537" y="2666999"/>
            <a:ext cx="1079501" cy="4826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hape 201"/>
          <p:cNvSpPr/>
          <p:nvPr/>
        </p:nvSpPr>
        <p:spPr>
          <a:xfrm>
            <a:off x="3240087" y="4022725"/>
            <a:ext cx="306510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</a:t>
            </a:r>
            <a:r>
              <a:rPr baseline="-25000"/>
              <a:t>3</a:t>
            </a:r>
          </a:p>
        </p:txBody>
      </p:sp>
      <p:sp>
        <p:nvSpPr>
          <p:cNvPr id="202" name="Shape 202"/>
          <p:cNvSpPr/>
          <p:nvPr/>
        </p:nvSpPr>
        <p:spPr>
          <a:xfrm>
            <a:off x="2522537" y="3541712"/>
            <a:ext cx="306510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</a:t>
            </a:r>
            <a:r>
              <a:rPr baseline="-25000"/>
              <a:t>1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4810125" y="3187700"/>
            <a:ext cx="3395663" cy="798513"/>
            <a:chOff x="0" y="0"/>
            <a:chExt cx="3395662" cy="798512"/>
          </a:xfrm>
        </p:grpSpPr>
        <p:pic>
          <p:nvPicPr>
            <p:cNvPr id="203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95663" cy="7985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" name="Shape 204"/>
            <p:cNvSpPr/>
            <p:nvPr/>
          </p:nvSpPr>
          <p:spPr>
            <a:xfrm>
              <a:off x="96837" y="128524"/>
              <a:ext cx="3208338" cy="504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2400">
                  <a:solidFill>
                    <a:srgbClr val="FFFFFF"/>
                  </a:solidFill>
                </a:defRPr>
              </a:pPr>
              <a:r>
                <a:t>E</a:t>
              </a:r>
              <a:r>
                <a:rPr baseline="-25000"/>
                <a:t>3  </a:t>
              </a:r>
              <a:r>
                <a:t> &gt; E</a:t>
              </a:r>
              <a:r>
                <a:rPr baseline="-25000"/>
                <a:t>2 </a:t>
              </a:r>
              <a:r>
                <a:t> &gt; E</a:t>
              </a:r>
              <a:r>
                <a:rPr baseline="-25000"/>
                <a:t>1</a:t>
              </a:r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Shape 208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209" name="Shape 209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210" name="Shape 210"/>
          <p:cNvSpPr/>
          <p:nvPr/>
        </p:nvSpPr>
        <p:spPr>
          <a:xfrm>
            <a:off x="457200" y="1371600"/>
            <a:ext cx="8229600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Model Atom Bohr, model tata surya</a:t>
            </a:r>
          </a:p>
        </p:txBody>
      </p:sp>
      <p:pic>
        <p:nvPicPr>
          <p:cNvPr id="211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" y="2362200"/>
            <a:ext cx="5918200" cy="213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38200" y="5486400"/>
            <a:ext cx="7398021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Permasalahan : tidak dapat menjelaskan efek Zeeman dan efek Strack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6"/>
          <p:cNvGrpSpPr/>
          <p:nvPr/>
        </p:nvGrpSpPr>
        <p:grpSpPr>
          <a:xfrm>
            <a:off x="1308100" y="746125"/>
            <a:ext cx="1828800" cy="3649324"/>
            <a:chOff x="0" y="0"/>
            <a:chExt cx="1828800" cy="3649323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1828800" cy="1920875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267800" y="281283"/>
              <a:ext cx="1293200" cy="336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000"/>
                </a:spcBef>
                <a:defRPr sz="1100"/>
              </a:pPr>
              <a:r>
                <a:t> </a:t>
              </a:r>
            </a:p>
            <a:p>
              <a:pPr>
                <a:spcBef>
                  <a:spcPts val="1000"/>
                </a:spcBef>
                <a:defRPr sz="1100"/>
              </a:pPr>
            </a:p>
            <a:p>
              <a:pPr>
                <a:spcBef>
                  <a:spcPts val="1000"/>
                </a:spcBef>
                <a:defRPr sz="1100"/>
              </a:pPr>
            </a:p>
            <a:p>
              <a:pPr>
                <a:spcBef>
                  <a:spcPts val="1000"/>
                </a:spcBef>
                <a:defRPr sz="1100"/>
              </a:pPr>
            </a:p>
            <a:p>
              <a:pPr>
                <a:spcBef>
                  <a:spcPts val="1000"/>
                </a:spcBef>
                <a:defRPr sz="1100"/>
              </a:pPr>
              <a:r>
                <a:t>                                                 </a:t>
              </a:r>
            </a:p>
            <a:p>
              <a:pPr>
                <a:spcBef>
                  <a:spcPts val="1000"/>
                </a:spcBef>
                <a:defRPr sz="1100"/>
              </a:pPr>
              <a:r>
                <a:t>                                       </a:t>
              </a:r>
            </a:p>
            <a:p>
              <a:pPr>
                <a:spcBef>
                  <a:spcPts val="1000"/>
                </a:spcBef>
                <a:defRPr sz="1100"/>
              </a:pPr>
            </a:p>
            <a:p>
              <a:pPr>
                <a:spcBef>
                  <a:spcPts val="1000"/>
                </a:spcBef>
                <a:defRPr sz="1100"/>
              </a:pPr>
              <a:r>
                <a:t>					</a:t>
              </a:r>
            </a:p>
            <a:p>
              <a:pPr>
                <a:spcBef>
                  <a:spcPts val="1000"/>
                </a:spcBef>
                <a:defRPr sz="1100"/>
              </a:pP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1651000" y="990600"/>
            <a:ext cx="1136650" cy="1371600"/>
            <a:chOff x="0" y="0"/>
            <a:chExt cx="1136650" cy="1371600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1136650" cy="137160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000"/>
                </a:spcBef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66445" y="200850"/>
              <a:ext cx="803760" cy="10093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000"/>
                </a:spcBef>
                <a:defRPr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>
                <a:spcBef>
                  <a:spcPts val="1000"/>
                </a:spcBef>
                <a:defRPr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>
                <a:spcBef>
                  <a:spcPts val="1000"/>
                </a:spcBef>
                <a:defRPr sz="1100"/>
              </a:pPr>
              <a:r>
                <a:t>                </a:t>
              </a:r>
              <a:r>
                <a:rPr sz="1200"/>
                <a:t>E</a:t>
              </a:r>
              <a:r>
                <a:rPr baseline="-25000" sz="1200"/>
                <a:t>1</a:t>
              </a: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1828800" y="1143000"/>
            <a:ext cx="787400" cy="966788"/>
            <a:chOff x="0" y="0"/>
            <a:chExt cx="787400" cy="966787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787400" cy="96678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1000"/>
                </a:spcBef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15303" y="141571"/>
              <a:ext cx="556794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1000"/>
                </a:spcBef>
                <a:defRPr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>
                <a:spcBef>
                  <a:spcPts val="1000"/>
                </a:spcBef>
                <a:defRPr sz="11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  <a:p>
              <a:pPr>
                <a:spcBef>
                  <a:spcPts val="1000"/>
                </a:spcBef>
                <a:defRPr sz="1100"/>
              </a:pPr>
              <a:r>
                <a:t>                </a:t>
              </a:r>
            </a:p>
          </p:txBody>
        </p:sp>
      </p:grpSp>
      <p:sp>
        <p:nvSpPr>
          <p:cNvPr id="223" name="Shape 223"/>
          <p:cNvSpPr/>
          <p:nvPr/>
        </p:nvSpPr>
        <p:spPr>
          <a:xfrm>
            <a:off x="2667000" y="1828800"/>
            <a:ext cx="306510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</a:t>
            </a:r>
            <a:r>
              <a:rPr baseline="-25000"/>
              <a:t>2</a:t>
            </a:r>
          </a:p>
        </p:txBody>
      </p:sp>
      <p:sp>
        <p:nvSpPr>
          <p:cNvPr id="224" name="Shape 224"/>
          <p:cNvSpPr/>
          <p:nvPr/>
        </p:nvSpPr>
        <p:spPr>
          <a:xfrm>
            <a:off x="3048000" y="1600200"/>
            <a:ext cx="306510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</a:t>
            </a:r>
            <a:r>
              <a:rPr baseline="-25000"/>
              <a:t>3</a:t>
            </a:r>
          </a:p>
        </p:txBody>
      </p:sp>
      <p:sp>
        <p:nvSpPr>
          <p:cNvPr id="225" name="Shape 225"/>
          <p:cNvSpPr/>
          <p:nvPr/>
        </p:nvSpPr>
        <p:spPr>
          <a:xfrm>
            <a:off x="3733800" y="2133600"/>
            <a:ext cx="1668572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2000"/>
            </a:pPr>
            <a:r>
              <a:t>E</a:t>
            </a:r>
            <a:r>
              <a:rPr baseline="-25000"/>
              <a:t>3  </a:t>
            </a:r>
            <a:r>
              <a:t> &gt; E</a:t>
            </a:r>
            <a:r>
              <a:rPr baseline="-25000"/>
              <a:t>2 </a:t>
            </a:r>
            <a:r>
              <a:t> &gt; E</a:t>
            </a:r>
            <a:r>
              <a:rPr baseline="-25000"/>
              <a:t>1</a:t>
            </a:r>
            <a:r>
              <a:t> </a:t>
            </a:r>
          </a:p>
        </p:txBody>
      </p:sp>
      <p:sp>
        <p:nvSpPr>
          <p:cNvPr id="226" name="Shape 226"/>
          <p:cNvSpPr/>
          <p:nvPr/>
        </p:nvSpPr>
        <p:spPr>
          <a:xfrm>
            <a:off x="2057400" y="1143000"/>
            <a:ext cx="457200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/>
            </a:lvl1pPr>
          </a:lstStyle>
          <a:p>
            <a:pPr/>
            <a:r>
              <a:t>.</a:t>
            </a:r>
          </a:p>
        </p:txBody>
      </p:sp>
      <p:sp>
        <p:nvSpPr>
          <p:cNvPr id="227" name="Shape 227"/>
          <p:cNvSpPr/>
          <p:nvPr/>
        </p:nvSpPr>
        <p:spPr>
          <a:xfrm>
            <a:off x="3048000" y="457200"/>
            <a:ext cx="16002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Inti ( p + n ) </a:t>
            </a:r>
          </a:p>
        </p:txBody>
      </p:sp>
      <p:sp>
        <p:nvSpPr>
          <p:cNvPr id="228" name="Shape 228"/>
          <p:cNvSpPr/>
          <p:nvPr/>
        </p:nvSpPr>
        <p:spPr>
          <a:xfrm>
            <a:off x="4419600" y="762000"/>
            <a:ext cx="17526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Kulit (e)</a:t>
            </a:r>
          </a:p>
        </p:txBody>
      </p:sp>
      <p:sp>
        <p:nvSpPr>
          <p:cNvPr id="229" name="Shape 229"/>
          <p:cNvSpPr/>
          <p:nvPr/>
        </p:nvSpPr>
        <p:spPr>
          <a:xfrm flipV="1">
            <a:off x="2285999" y="838199"/>
            <a:ext cx="838201" cy="762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Shape 230"/>
          <p:cNvSpPr/>
          <p:nvPr/>
        </p:nvSpPr>
        <p:spPr>
          <a:xfrm flipV="1">
            <a:off x="2616200" y="914399"/>
            <a:ext cx="1574801" cy="7127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hape 231"/>
          <p:cNvSpPr/>
          <p:nvPr/>
        </p:nvSpPr>
        <p:spPr>
          <a:xfrm flipV="1">
            <a:off x="2787650" y="1066799"/>
            <a:ext cx="1479551" cy="609602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hape 232"/>
          <p:cNvSpPr/>
          <p:nvPr/>
        </p:nvSpPr>
        <p:spPr>
          <a:xfrm>
            <a:off x="304800" y="304800"/>
            <a:ext cx="2049696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Skema Atom Bohr </a:t>
            </a:r>
          </a:p>
        </p:txBody>
      </p:sp>
      <p:sp>
        <p:nvSpPr>
          <p:cNvPr id="233" name="Shape 233"/>
          <p:cNvSpPr/>
          <p:nvPr/>
        </p:nvSpPr>
        <p:spPr>
          <a:xfrm>
            <a:off x="-1" y="1802129"/>
            <a:ext cx="131702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/>
            </a:lvl1pPr>
          </a:lstStyle>
          <a:p>
            <a:pPr/>
            <a:r>
              <a:t>                 </a:t>
            </a:r>
            <a:endParaRPr sz="1100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Shape 236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237" name="Shape 237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238" name="Shape 238"/>
          <p:cNvSpPr/>
          <p:nvPr/>
        </p:nvSpPr>
        <p:spPr>
          <a:xfrm>
            <a:off x="457200" y="1371600"/>
            <a:ext cx="8229600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/>
            </a:lvl1pPr>
          </a:lstStyle>
          <a:p>
            <a:pPr/>
            <a:r>
              <a:t>Skema Atom Bohr</a:t>
            </a:r>
          </a:p>
        </p:txBody>
      </p:sp>
      <p:sp>
        <p:nvSpPr>
          <p:cNvPr id="239" name="Shape 239"/>
          <p:cNvSpPr/>
          <p:nvPr/>
        </p:nvSpPr>
        <p:spPr>
          <a:xfrm>
            <a:off x="1371600" y="3340417"/>
            <a:ext cx="804253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 sz="2000"/>
            </a:lvl1pPr>
          </a:lstStyle>
          <a:p>
            <a:pPr/>
            <a:r>
              <a:t>Atom </a:t>
            </a:r>
          </a:p>
        </p:txBody>
      </p:sp>
      <p:sp>
        <p:nvSpPr>
          <p:cNvPr id="240" name="Shape 240"/>
          <p:cNvSpPr/>
          <p:nvPr/>
        </p:nvSpPr>
        <p:spPr>
          <a:xfrm>
            <a:off x="2282825" y="3532187"/>
            <a:ext cx="30797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hape 241"/>
          <p:cNvSpPr/>
          <p:nvPr/>
        </p:nvSpPr>
        <p:spPr>
          <a:xfrm flipV="1">
            <a:off x="2590800" y="2590800"/>
            <a:ext cx="0" cy="1981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>
            <a:off x="2590800" y="2590800"/>
            <a:ext cx="6858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>
            <a:off x="2590800" y="4572000"/>
            <a:ext cx="6858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>
            <a:off x="3330644" y="2266950"/>
            <a:ext cx="565012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inti</a:t>
            </a:r>
          </a:p>
          <a:p>
            <a:pPr algn="ctr">
              <a:defRPr sz="2000"/>
            </a:pPr>
            <a:r>
              <a:t>(+)</a:t>
            </a:r>
          </a:p>
        </p:txBody>
      </p:sp>
      <p:sp>
        <p:nvSpPr>
          <p:cNvPr id="245" name="Shape 245"/>
          <p:cNvSpPr/>
          <p:nvPr/>
        </p:nvSpPr>
        <p:spPr>
          <a:xfrm>
            <a:off x="3258624" y="4248150"/>
            <a:ext cx="910665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kulit e</a:t>
            </a:r>
          </a:p>
          <a:p>
            <a:pPr algn="ctr">
              <a:defRPr sz="2000"/>
            </a:pPr>
            <a:r>
              <a:t>(-)</a:t>
            </a:r>
          </a:p>
        </p:txBody>
      </p:sp>
      <p:sp>
        <p:nvSpPr>
          <p:cNvPr id="246" name="Shape 246"/>
          <p:cNvSpPr/>
          <p:nvPr/>
        </p:nvSpPr>
        <p:spPr>
          <a:xfrm flipV="1">
            <a:off x="3870325" y="2133599"/>
            <a:ext cx="1082676" cy="4873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3870324" y="2620962"/>
            <a:ext cx="1082677" cy="42703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Shape 248"/>
          <p:cNvSpPr/>
          <p:nvPr/>
        </p:nvSpPr>
        <p:spPr>
          <a:xfrm>
            <a:off x="5024437" y="1949449"/>
            <a:ext cx="155990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proton (p) (+)</a:t>
            </a:r>
          </a:p>
        </p:txBody>
      </p:sp>
      <p:sp>
        <p:nvSpPr>
          <p:cNvPr id="249" name="Shape 249"/>
          <p:cNvSpPr/>
          <p:nvPr/>
        </p:nvSpPr>
        <p:spPr>
          <a:xfrm>
            <a:off x="5027612" y="2835274"/>
            <a:ext cx="119479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netron (n)</a:t>
            </a:r>
          </a:p>
        </p:txBody>
      </p:sp>
      <p:sp>
        <p:nvSpPr>
          <p:cNvPr id="250" name="Shape 250"/>
          <p:cNvSpPr/>
          <p:nvPr/>
        </p:nvSpPr>
        <p:spPr>
          <a:xfrm>
            <a:off x="1371600" y="5159236"/>
            <a:ext cx="2728898" cy="109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b="1"/>
            </a:pPr>
            <a:r>
              <a:t> </a:t>
            </a:r>
            <a:endParaRPr sz="1100"/>
          </a:p>
          <a:p>
            <a:pPr>
              <a:defRPr b="1"/>
            </a:pPr>
            <a:r>
              <a:t>Netral      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Σ</a:t>
            </a:r>
            <a:r>
              <a:t> p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    =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Σ</a:t>
            </a:r>
            <a:r>
              <a:t> 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Σ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(+)</a:t>
            </a:r>
            <a:r>
              <a:t>   =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Σ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(-) </a:t>
            </a:r>
            <a:endParaRPr sz="1100"/>
          </a:p>
        </p:txBody>
      </p:sp>
      <p:sp>
        <p:nvSpPr>
          <p:cNvPr id="251" name="Shape 251"/>
          <p:cNvSpPr/>
          <p:nvPr/>
        </p:nvSpPr>
        <p:spPr>
          <a:xfrm flipH="1">
            <a:off x="1828482" y="3732212"/>
            <a:ext cx="1" cy="1677989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Shape 254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graphicFrame>
        <p:nvGraphicFramePr>
          <p:cNvPr id="255" name="Table 255"/>
          <p:cNvGraphicFramePr/>
          <p:nvPr/>
        </p:nvGraphicFramePr>
        <p:xfrm>
          <a:off x="914400" y="2019300"/>
          <a:ext cx="7239000" cy="25796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953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Partikel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Lambang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Muatan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(sma) 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proton           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800"/>
                        </a:spcBef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1,007276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69373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netron                   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1,008665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elektron             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defRPr sz="1800"/>
                      </a:pPr>
                      <a:r>
                        <a:rPr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0,000549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56" name="Shape 256"/>
          <p:cNvSpPr/>
          <p:nvPr/>
        </p:nvSpPr>
        <p:spPr>
          <a:xfrm>
            <a:off x="976312" y="4992794"/>
            <a:ext cx="3909924" cy="403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b="1" sz="2000"/>
            </a:pPr>
            <a:r>
              <a:t>Massa p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≈</a:t>
            </a:r>
            <a:r>
              <a:t> n (= 1835 x massa e) </a:t>
            </a:r>
          </a:p>
        </p:txBody>
      </p:sp>
      <p:sp>
        <p:nvSpPr>
          <p:cNvPr id="257" name="Shape 257"/>
          <p:cNvSpPr/>
          <p:nvPr/>
        </p:nvSpPr>
        <p:spPr>
          <a:xfrm>
            <a:off x="2614612" y="1452879"/>
            <a:ext cx="43434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Macam dan Sifat Partikel Subatom</a:t>
            </a:r>
          </a:p>
        </p:txBody>
      </p:sp>
      <p:sp>
        <p:nvSpPr>
          <p:cNvPr id="258" name="Shape 258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Shape 26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262" name="Shape 262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pic>
        <p:nvPicPr>
          <p:cNvPr id="26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50" y="1212850"/>
            <a:ext cx="8242300" cy="5303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Shape 266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267" name="Shape 267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268" name="Shape 268"/>
          <p:cNvSpPr/>
          <p:nvPr/>
        </p:nvSpPr>
        <p:spPr>
          <a:xfrm>
            <a:off x="457200" y="1219200"/>
            <a:ext cx="8229600" cy="4472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5"/>
              <a:defRPr b="1" sz="2000"/>
            </a:pPr>
            <a:r>
              <a:t>Model Atom Mekanika Gelombang</a:t>
            </a:r>
          </a:p>
          <a:p>
            <a:pPr marL="457200" indent="-457200">
              <a:defRPr b="1" sz="2000"/>
            </a:pPr>
          </a:p>
          <a:p>
            <a:pPr lvl="1" marL="914400" indent="-457200">
              <a:buSzPct val="100000"/>
              <a:buAutoNum type="arabicParenR" startAt="2"/>
              <a:defRPr b="1" sz="2000"/>
            </a:pPr>
            <a:r>
              <a:t>Warner Heisenberg (1927) :</a:t>
            </a:r>
          </a:p>
          <a:p>
            <a:pPr lvl="1" marL="457200" indent="0">
              <a:defRPr b="1" sz="2000"/>
            </a:pPr>
          </a:p>
          <a:p>
            <a:pPr lvl="1" marL="457200" indent="0">
              <a:defRPr b="1" sz="2000"/>
            </a:pPr>
            <a:r>
              <a:t>Asas Ketidakpastian :</a:t>
            </a:r>
          </a:p>
          <a:p>
            <a:pPr lvl="1" marL="914400" indent="-457200">
              <a:buSzPct val="100000"/>
              <a:buFont typeface="Arial"/>
              <a:buChar char="•"/>
              <a:defRPr sz="2000"/>
            </a:pPr>
            <a:r>
              <a:t>Posisi dan kecepatan elektron dlm atom tidak dapat ditentukan sekali gus”,  (BERSAMA-SAMA) melainkan hanya sebagai KEBOLEHJADIAN (kemungkinan terbesar)</a:t>
            </a:r>
          </a:p>
          <a:p>
            <a:pPr lvl="1" marL="914400" indent="-457200">
              <a:buSzPct val="100000"/>
              <a:buFont typeface="Arial"/>
              <a:buChar char="•"/>
              <a:defRPr sz="2000"/>
            </a:pPr>
          </a:p>
          <a:p>
            <a:pPr lvl="1" marL="914400" indent="-457200">
              <a:buSzPct val="100000"/>
              <a:buFont typeface="Arial"/>
              <a:buChar char="•"/>
              <a:defRPr sz="2000"/>
            </a:pPr>
            <a:r>
              <a:t>Elektron tidak berada pada suatu orbital tertentu, melainkan di dalam ruang dalam suatu atom. </a:t>
            </a:r>
          </a:p>
          <a:p>
            <a:pPr lvl="1" marL="914400" indent="-457200">
              <a:buSzPct val="100000"/>
              <a:buFont typeface="Arial"/>
              <a:buChar char="•"/>
              <a:defRPr sz="2000"/>
            </a:pPr>
          </a:p>
          <a:p>
            <a:pPr lvl="1" marL="914400" indent="-457200">
              <a:buSzPct val="100000"/>
              <a:buFont typeface="Arial"/>
              <a:buChar char="•"/>
              <a:defRPr sz="2000"/>
            </a:pPr>
            <a:r>
              <a:t>Daerah di sekitar inti yang merupakan kebolehjadian letak elektron disebut ORBITAL.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Shape 27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272" name="Shape 272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pic>
        <p:nvPicPr>
          <p:cNvPr id="27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850" y="1212850"/>
            <a:ext cx="8242300" cy="5303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6" name="Shape 276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277" name="Shape 277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Notasi Atom</a:t>
            </a:r>
          </a:p>
        </p:txBody>
      </p:sp>
      <p:sp>
        <p:nvSpPr>
          <p:cNvPr id="278" name="Shape 278"/>
          <p:cNvSpPr/>
          <p:nvPr/>
        </p:nvSpPr>
        <p:spPr>
          <a:xfrm>
            <a:off x="609600" y="1524000"/>
            <a:ext cx="7772400" cy="3304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Atom setiap unsur dilambangkan dengan huruf pertama /kedua/ ketiga </a:t>
            </a:r>
          </a:p>
          <a:p>
            <a:pPr marL="285750" indent="-285750">
              <a:buSzPct val="100000"/>
              <a:buFont typeface="Arial"/>
              <a:buChar char="•"/>
              <a:defRPr sz="2000"/>
            </a:pPr>
          </a:p>
          <a:p>
            <a:pPr lvl="1" indent="280987">
              <a:defRPr sz="2000"/>
            </a:pPr>
            <a:r>
              <a:t> Misalnya :	Hidrogen	= H</a:t>
            </a:r>
          </a:p>
          <a:p>
            <a:pPr marL="285750" indent="-285750">
              <a:defRPr sz="2000"/>
            </a:pPr>
            <a:r>
              <a:t>	Helium	= He</a:t>
            </a:r>
          </a:p>
          <a:p>
            <a:pPr marL="285750" indent="-285750">
              <a:defRPr sz="2000"/>
            </a:pPr>
            <a:r>
              <a:t>	Nitrogen	= N	</a:t>
            </a:r>
          </a:p>
          <a:p>
            <a:pPr marL="285750" indent="-285750">
              <a:defRPr sz="2000"/>
            </a:pPr>
            <a:r>
              <a:t>	Nikel	= Ni 	</a:t>
            </a:r>
          </a:p>
          <a:p>
            <a:pPr marL="285750" indent="-285750">
              <a:defRPr sz="2000"/>
            </a:pPr>
          </a:p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Setiap atom dari masing-masing unsur mempunyai jumlah p, n dan e yang tidak sama.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Shape 14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142" name="Shape 142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143" name="Shape 143"/>
          <p:cNvSpPr/>
          <p:nvPr/>
        </p:nvSpPr>
        <p:spPr>
          <a:xfrm>
            <a:off x="990600" y="2057400"/>
            <a:ext cx="2745877" cy="169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Model atom :</a:t>
            </a:r>
          </a:p>
          <a:p>
            <a:pPr>
              <a:buSzPct val="100000"/>
              <a:buAutoNum type="arabicPeriod" startAt="1"/>
            </a:pPr>
            <a:r>
              <a:t>Model atom Dalton</a:t>
            </a:r>
          </a:p>
          <a:p>
            <a:pPr>
              <a:buSzPct val="100000"/>
              <a:buAutoNum type="arabicPeriod" startAt="1"/>
            </a:pPr>
            <a:r>
              <a:t>Model atom Thomson</a:t>
            </a:r>
          </a:p>
          <a:p>
            <a:pPr>
              <a:buSzPct val="100000"/>
              <a:buAutoNum type="arabicPeriod" startAt="1"/>
            </a:pPr>
            <a:r>
              <a:t>Model atom Rutherford</a:t>
            </a:r>
          </a:p>
          <a:p>
            <a:pPr>
              <a:buSzPct val="100000"/>
              <a:buAutoNum type="arabicPeriod" startAt="1"/>
            </a:pPr>
            <a:r>
              <a:t>Model atom Bohr</a:t>
            </a:r>
          </a:p>
          <a:p>
            <a:pPr>
              <a:buSzPct val="100000"/>
              <a:buAutoNum type="arabicPeriod" startAt="1"/>
            </a:pPr>
            <a:r>
              <a:t>Model atom modern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Shape 28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282" name="Shape 282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Notasi Atom</a:t>
            </a:r>
          </a:p>
        </p:txBody>
      </p:sp>
      <p:sp>
        <p:nvSpPr>
          <p:cNvPr id="283" name="Shape 283"/>
          <p:cNvSpPr/>
          <p:nvPr/>
        </p:nvSpPr>
        <p:spPr>
          <a:xfrm>
            <a:off x="609600" y="1524000"/>
            <a:ext cx="7772400" cy="967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r>
              <a:t>Atom suatu unsur dituliskan dengan notasi sebagai berikut :</a:t>
            </a:r>
          </a:p>
          <a:p>
            <a:pPr marL="285750" indent="-285750">
              <a:defRPr sz="2000"/>
            </a:pPr>
          </a:p>
        </p:txBody>
      </p:sp>
      <p:pic>
        <p:nvPicPr>
          <p:cNvPr id="28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024062"/>
            <a:ext cx="1536700" cy="13843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Shape 285"/>
          <p:cNvSpPr/>
          <p:nvPr/>
        </p:nvSpPr>
        <p:spPr>
          <a:xfrm>
            <a:off x="2655887" y="2170112"/>
            <a:ext cx="4506913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tabLst>
                <a:tab pos="279400" algn="l"/>
                <a:tab pos="508000" algn="l"/>
              </a:tabLst>
              <a:defRPr sz="2000"/>
            </a:pPr>
            <a:r>
              <a:t>X	= lambang atom</a:t>
            </a:r>
          </a:p>
          <a:p>
            <a:pPr algn="just">
              <a:tabLst>
                <a:tab pos="279400" algn="l"/>
                <a:tab pos="508000" algn="l"/>
              </a:tabLst>
              <a:defRPr sz="2000"/>
            </a:pPr>
            <a:r>
              <a:t>Z	= no. atom  = jml p = jml e</a:t>
            </a:r>
          </a:p>
          <a:p>
            <a:pPr algn="just">
              <a:tabLst>
                <a:tab pos="279400" algn="l"/>
                <a:tab pos="508000" algn="l"/>
              </a:tabLst>
              <a:defRPr sz="2000"/>
            </a:pPr>
            <a:r>
              <a:t>A 	= no. massa = jml ( p + n )</a:t>
            </a:r>
            <a:r>
              <a:t> </a:t>
            </a:r>
          </a:p>
        </p:txBody>
      </p:sp>
      <p:sp>
        <p:nvSpPr>
          <p:cNvPr id="286" name="Shape 286"/>
          <p:cNvSpPr/>
          <p:nvPr/>
        </p:nvSpPr>
        <p:spPr>
          <a:xfrm>
            <a:off x="6323012" y="2592387"/>
            <a:ext cx="150114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Jml n = A - z</a:t>
            </a:r>
          </a:p>
        </p:txBody>
      </p:sp>
      <p:pic>
        <p:nvPicPr>
          <p:cNvPr id="287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425" y="3651250"/>
            <a:ext cx="7023100" cy="1646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Shape 290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291" name="Shape 291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Banyaknya elektron dalam kulit atom</a:t>
            </a:r>
          </a:p>
        </p:txBody>
      </p:sp>
      <p:sp>
        <p:nvSpPr>
          <p:cNvPr id="292" name="Shape 292"/>
          <p:cNvSpPr/>
          <p:nvPr/>
        </p:nvSpPr>
        <p:spPr>
          <a:xfrm>
            <a:off x="762000" y="1600200"/>
            <a:ext cx="7467600" cy="296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 Menurut Bohr :</a:t>
            </a:r>
          </a:p>
          <a:p>
            <a:pPr>
              <a:defRPr b="1"/>
            </a:pPr>
          </a:p>
          <a:p>
            <a:pPr>
              <a:buSzPct val="100000"/>
              <a:buFont typeface="Arial"/>
              <a:buChar char="•"/>
              <a:defRPr sz="2000"/>
            </a:pPr>
            <a:r>
              <a:t>elektron (di luar inti) bergerak padalintasan tertentu (kulit elektron) </a:t>
            </a:r>
          </a:p>
          <a:p>
            <a:pPr>
              <a:buSzPct val="100000"/>
              <a:buFont typeface="Arial"/>
              <a:buChar char="•"/>
              <a:defRPr sz="2000"/>
            </a:pPr>
          </a:p>
          <a:p>
            <a:pPr>
              <a:buSzPct val="100000"/>
              <a:buFont typeface="Arial"/>
              <a:buChar char="•"/>
              <a:defRPr sz="2000"/>
            </a:pPr>
            <a:r>
              <a:t>Kulit-kulit elektron disebut dengan huruf (masing-masing </a:t>
            </a:r>
            <a:r>
              <a:t>mulai no. kulit 1 sd 7) = K, L, M, N, O, P dan Q </a:t>
            </a:r>
          </a:p>
          <a:p>
            <a:pPr>
              <a:buSzPct val="100000"/>
              <a:buFont typeface="Arial"/>
              <a:buChar char="•"/>
              <a:defRPr sz="2000"/>
            </a:pPr>
          </a:p>
          <a:p>
            <a:pPr>
              <a:buSzPct val="100000"/>
              <a:buFont typeface="Arial"/>
              <a:buChar char="•"/>
              <a:defRPr sz="2000"/>
            </a:pPr>
            <a:r>
              <a:t>Setiap kulit elektron dapat berisi elektron maks = 2 n</a:t>
            </a:r>
            <a:r>
              <a:rPr baseline="30000"/>
              <a:t>2</a:t>
            </a:r>
            <a:r>
              <a:t> </a:t>
            </a:r>
          </a:p>
          <a:p>
            <a:pPr>
              <a:defRPr sz="2000"/>
            </a:pPr>
            <a:r>
              <a:t>      </a:t>
            </a:r>
            <a:r>
              <a:t>(n = no. kulit)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Shape 29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296" name="Shape 296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Banyaknya elektron dalam kulit atom</a:t>
            </a:r>
          </a:p>
        </p:txBody>
      </p:sp>
      <p:sp>
        <p:nvSpPr>
          <p:cNvPr id="297" name="Shape 297"/>
          <p:cNvSpPr/>
          <p:nvPr/>
        </p:nvSpPr>
        <p:spPr>
          <a:xfrm>
            <a:off x="533400" y="1249362"/>
            <a:ext cx="7467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 Sehingga diperoleh :</a:t>
            </a:r>
          </a:p>
        </p:txBody>
      </p:sp>
      <p:graphicFrame>
        <p:nvGraphicFramePr>
          <p:cNvPr id="298" name="Table 298"/>
          <p:cNvGraphicFramePr/>
          <p:nvPr/>
        </p:nvGraphicFramePr>
        <p:xfrm>
          <a:off x="685800" y="1800225"/>
          <a:ext cx="7315200" cy="36099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08087"/>
                <a:gridCol w="2354262"/>
                <a:gridCol w="3752850"/>
              </a:tblGrid>
              <a:tr h="40957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Calibri"/>
                        </a:rPr>
                        <a:t>No. Kulit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Calibri"/>
                        </a:rPr>
                        <a:t>Kulit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sym typeface="Calibri"/>
                        </a:rPr>
                        <a:t>Jumlah e maks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K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b="1" sz="2000">
                          <a:sym typeface="Calibri"/>
                        </a:defRPr>
                      </a:pPr>
                      <a:r>
                        <a:t>2.1</a:t>
                      </a:r>
                      <a:r>
                        <a:rPr baseline="30000"/>
                        <a:t>2</a:t>
                      </a:r>
                      <a:r>
                        <a:t>    = 2 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L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b="1" sz="2000">
                          <a:sym typeface="Calibri"/>
                        </a:defRPr>
                      </a:pPr>
                      <a:r>
                        <a:t>2.2</a:t>
                      </a:r>
                      <a:r>
                        <a:rPr baseline="30000"/>
                        <a:t>2</a:t>
                      </a:r>
                      <a:r>
                        <a:t>    = 8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3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M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b="1" sz="2000">
                          <a:sym typeface="Calibri"/>
                        </a:defRPr>
                      </a:pPr>
                      <a:r>
                        <a:t>2.3</a:t>
                      </a:r>
                      <a:r>
                        <a:rPr baseline="30000"/>
                        <a:t>2</a:t>
                      </a:r>
                      <a:r>
                        <a:t>    = 18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4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b="1" sz="2000">
                          <a:sym typeface="Calibri"/>
                        </a:defRPr>
                      </a:pPr>
                      <a:r>
                        <a:t>2.4</a:t>
                      </a:r>
                      <a:r>
                        <a:rPr baseline="30000"/>
                        <a:t>2</a:t>
                      </a:r>
                      <a:r>
                        <a:t>    = 32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O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b="1" sz="2000">
                          <a:sym typeface="Calibri"/>
                        </a:defRPr>
                      </a:pPr>
                      <a:r>
                        <a:t>2.4</a:t>
                      </a:r>
                      <a:r>
                        <a:rPr baseline="30000"/>
                        <a:t>2</a:t>
                      </a:r>
                      <a:r>
                        <a:t>    = 32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6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P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b="1" sz="2000">
                          <a:sym typeface="Calibri"/>
                        </a:defRPr>
                      </a:pPr>
                      <a:r>
                        <a:t>2.3</a:t>
                      </a:r>
                      <a:r>
                        <a:rPr baseline="30000"/>
                        <a:t>2</a:t>
                      </a:r>
                      <a:r>
                        <a:t>    = 18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7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 sz="1800"/>
                      </a:pPr>
                      <a:r>
                        <a:rPr b="1" sz="2000">
                          <a:sym typeface="Calibri"/>
                        </a:rPr>
                        <a:t>Q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defRPr b="1" sz="2000">
                          <a:sym typeface="Calibri"/>
                        </a:defRPr>
                      </a:pPr>
                      <a:r>
                        <a:t>2.2</a:t>
                      </a:r>
                      <a:r>
                        <a:rPr baseline="30000"/>
                        <a:t>2</a:t>
                      </a:r>
                      <a:r>
                        <a:t>    = 8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299" name="Shape 299"/>
          <p:cNvSpPr/>
          <p:nvPr/>
        </p:nvSpPr>
        <p:spPr>
          <a:xfrm>
            <a:off x="619124" y="5332412"/>
            <a:ext cx="4719425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Catatan : jml e maks pd kulit terluar = 8</a:t>
            </a:r>
          </a:p>
        </p:txBody>
      </p:sp>
      <p:sp>
        <p:nvSpPr>
          <p:cNvPr id="300" name="Shape 300"/>
          <p:cNvSpPr/>
          <p:nvPr/>
        </p:nvSpPr>
        <p:spPr>
          <a:xfrm>
            <a:off x="619125" y="5927756"/>
            <a:ext cx="7058025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just"/>
            <a:r>
              <a:t>Contoh  : Susunan elektron dari  </a:t>
            </a:r>
            <a:r>
              <a:rPr baseline="-25000"/>
              <a:t>19 </a:t>
            </a:r>
            <a:r>
              <a:t>K = 2,8,8,1( bukan : 2, 8, 9 )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Shape 303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304" name="Shape 304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Kulit Elektron</a:t>
            </a:r>
          </a:p>
        </p:txBody>
      </p:sp>
      <p:sp>
        <p:nvSpPr>
          <p:cNvPr id="305" name="Shape 305"/>
          <p:cNvSpPr/>
          <p:nvPr/>
        </p:nvSpPr>
        <p:spPr>
          <a:xfrm>
            <a:off x="609600" y="1371600"/>
            <a:ext cx="7696200" cy="27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Masing-masing Kulit (K, L, …. dst.) terdiri dari satu/lebih sub kulit/atau sub tingkat energi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Terdapat 4 macam sub kulit : s, p, d dan f 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Masing-masing sub kulit terdiri dari satu/lebih orbital (digambarkan sebagai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□</a:t>
            </a:r>
            <a:r>
              <a:t>)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Setiap orbital berisi maks </a:t>
            </a:r>
            <a:r>
              <a:t>2 e  yang arah geraknya berlawanan </a:t>
            </a:r>
          </a:p>
        </p:txBody>
      </p:sp>
      <p:grpSp>
        <p:nvGrpSpPr>
          <p:cNvPr id="308" name="Group 308"/>
          <p:cNvGrpSpPr/>
          <p:nvPr/>
        </p:nvGrpSpPr>
        <p:grpSpPr>
          <a:xfrm>
            <a:off x="7523162" y="3810000"/>
            <a:ext cx="533401" cy="423863"/>
            <a:chOff x="0" y="0"/>
            <a:chExt cx="533400" cy="423862"/>
          </a:xfrm>
        </p:grpSpPr>
        <p:sp>
          <p:nvSpPr>
            <p:cNvPr id="306" name="Shape 306"/>
            <p:cNvSpPr/>
            <p:nvPr/>
          </p:nvSpPr>
          <p:spPr>
            <a:xfrm>
              <a:off x="0" y="0"/>
              <a:ext cx="533400" cy="423863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/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0" y="20161"/>
              <a:ext cx="533400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latin typeface="Wingdings 3"/>
                  <a:ea typeface="Wingdings 3"/>
                  <a:cs typeface="Wingdings 3"/>
                  <a:sym typeface="Wingdings 3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Wingdings 3"/>
                  <a:ea typeface="Wingdings 3"/>
                  <a:cs typeface="Wingdings 3"/>
                  <a:sym typeface="Wingdings 3"/>
                </a:rPr>
                <a:t>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Shape 31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312" name="Shape 312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Kulit Elektron</a:t>
            </a:r>
          </a:p>
        </p:txBody>
      </p:sp>
      <p:graphicFrame>
        <p:nvGraphicFramePr>
          <p:cNvPr id="313" name="Table 313"/>
          <p:cNvGraphicFramePr/>
          <p:nvPr/>
        </p:nvGraphicFramePr>
        <p:xfrm>
          <a:off x="685800" y="1447800"/>
          <a:ext cx="7772400" cy="385127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8200"/>
                <a:gridCol w="914400"/>
                <a:gridCol w="1143000"/>
                <a:gridCol w="2667000"/>
                <a:gridCol w="2209800"/>
              </a:tblGrid>
              <a:tr h="609600">
                <a:tc>
                  <a:txBody>
                    <a:bodyPr/>
                    <a:lstStyle/>
                    <a:p>
                      <a:pPr algn="ctr">
                        <a:defRPr b="1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No.</a:t>
                      </a:r>
                    </a:p>
                    <a:p>
                      <a:pPr algn="ctr">
                        <a:defRPr b="1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Kulit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Kulit 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Sub </a:t>
                      </a:r>
                    </a:p>
                    <a:p>
                      <a:pPr algn="ctr">
                        <a:defRPr b="1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Kulit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Orbital 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Jumlah e maks 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</a:p>
                  </a:txBody>
                  <a:tcPr marL="0" marR="0" marT="0" marB="0" anchor="ctr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</a:t>
                      </a:r>
                      <a:r>
                        <a:t>                   	= 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                = 2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</a:t>
                      </a:r>
                    </a:p>
                    <a:p>
                      <a:pPr algn="ctr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</a:t>
                      </a:r>
                      <a:r>
                        <a:t>                   	= 1</a:t>
                      </a:r>
                    </a:p>
                    <a:p>
                      <a:pPr algn="just"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</a:t>
                      </a:r>
                      <a:r>
                        <a:t>               	= 3  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2           </a:t>
                      </a:r>
                    </a:p>
                    <a:p>
                      <a:pPr algn="just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6                 = 8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</a:t>
                      </a:r>
                    </a:p>
                    <a:p>
                      <a:pPr algn="ctr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</a:t>
                      </a:r>
                    </a:p>
                    <a:p>
                      <a:pPr algn="ctr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d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SzPct val="100000"/>
                        <a:buFont typeface="Symbol"/>
                        <a:buChar char="ÿ"/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                   	= 1               </a:t>
                      </a:r>
                    </a:p>
                    <a:p>
                      <a:pPr algn="just"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		</a:t>
                      </a:r>
                      <a:r>
                        <a:t>= 3</a:t>
                      </a:r>
                    </a:p>
                    <a:p>
                      <a:pPr algn="just"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</a:t>
                      </a:r>
                      <a:r>
                        <a:t>            	= 5        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2</a:t>
                      </a:r>
                    </a:p>
                    <a:p>
                      <a:pPr algn="just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6</a:t>
                      </a:r>
                    </a:p>
                    <a:p>
                      <a:pPr algn="just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               = 18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</a:p>
                  </a:txBody>
                  <a:tcPr marL="0" marR="0" marT="0" marB="0" anchor="ctr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s</a:t>
                      </a:r>
                    </a:p>
                    <a:p>
                      <a:pPr algn="ctr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</a:t>
                      </a:r>
                    </a:p>
                    <a:p>
                      <a:pPr algn="ctr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d</a:t>
                      </a:r>
                    </a:p>
                    <a:p>
                      <a:pPr algn="ctr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f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		</a:t>
                      </a:r>
                      <a:r>
                        <a:t>= 1</a:t>
                      </a:r>
                    </a:p>
                    <a:p>
                      <a:pPr algn="l"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		</a:t>
                      </a:r>
                      <a:r>
                        <a:t>= 3</a:t>
                      </a:r>
                    </a:p>
                    <a:p>
                      <a:pPr algn="l"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		</a:t>
                      </a:r>
                      <a:r>
                        <a:t>= 5</a:t>
                      </a:r>
                    </a:p>
                    <a:p>
                      <a:pPr algn="l">
                        <a:tabLst>
                          <a:tab pos="1244600" algn="l"/>
                        </a:tabLst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b="0">
                          <a:latin typeface="Symbol"/>
                          <a:ea typeface="Symbol"/>
                          <a:cs typeface="Symbol"/>
                          <a:sym typeface="Symbol"/>
                        </a:rPr>
                        <a:t>		</a:t>
                      </a:r>
                      <a:r>
                        <a:t>= 7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2</a:t>
                      </a:r>
                    </a:p>
                    <a:p>
                      <a:pPr algn="just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6</a:t>
                      </a:r>
                    </a:p>
                    <a:p>
                      <a:pPr algn="just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10     </a:t>
                      </a:r>
                    </a:p>
                    <a:p>
                      <a:pPr algn="just">
                        <a:defRPr b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14                = 32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6" name="Shape 316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Konfigurasi Elektron</a:t>
            </a:r>
          </a:p>
        </p:txBody>
      </p:sp>
      <p:sp>
        <p:nvSpPr>
          <p:cNvPr id="317" name="Shape 317"/>
          <p:cNvSpPr/>
          <p:nvPr/>
        </p:nvSpPr>
        <p:spPr>
          <a:xfrm>
            <a:off x="685800" y="1066800"/>
            <a:ext cx="6705600" cy="142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Aturan-aturan penempatan elektron dalam sub kulit :</a:t>
            </a:r>
          </a:p>
          <a:p>
            <a:pPr>
              <a:defRPr b="1"/>
            </a:pPr>
          </a:p>
          <a:p>
            <a:pPr>
              <a:buSzPct val="100000"/>
              <a:buAutoNum type="arabicPeriod" startAt="1"/>
              <a:defRPr b="1"/>
            </a:pPr>
            <a:r>
              <a:t>Prinsip Aufbau</a:t>
            </a:r>
          </a:p>
          <a:p>
            <a:pPr>
              <a:buSzPct val="100000"/>
              <a:buAutoNum type="arabicPeriod" startAt="1"/>
              <a:defRPr b="1"/>
            </a:pPr>
            <a:r>
              <a:t>Aturan Hund</a:t>
            </a:r>
          </a:p>
          <a:p>
            <a:pPr>
              <a:buSzPct val="100000"/>
              <a:buAutoNum type="arabicPeriod" startAt="1"/>
              <a:defRPr b="1"/>
            </a:pPr>
            <a:r>
              <a:t>Larangan Pauli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0" name="Shape 320"/>
          <p:cNvSpPr/>
          <p:nvPr/>
        </p:nvSpPr>
        <p:spPr>
          <a:xfrm flipH="1" flipV="1">
            <a:off x="1774824" y="1936749"/>
            <a:ext cx="2438401" cy="173672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Shape 321"/>
          <p:cNvSpPr/>
          <p:nvPr/>
        </p:nvSpPr>
        <p:spPr>
          <a:xfrm flipH="1" flipV="1">
            <a:off x="920750" y="1974850"/>
            <a:ext cx="3346450" cy="23828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Shape 322"/>
          <p:cNvSpPr/>
          <p:nvPr/>
        </p:nvSpPr>
        <p:spPr>
          <a:xfrm flipH="1" flipV="1">
            <a:off x="920750" y="2555875"/>
            <a:ext cx="2705100" cy="19256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Shape 323"/>
          <p:cNvSpPr/>
          <p:nvPr/>
        </p:nvSpPr>
        <p:spPr>
          <a:xfrm flipH="1" flipV="1">
            <a:off x="920749" y="5689599"/>
            <a:ext cx="750889" cy="53657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Shape 324"/>
          <p:cNvSpPr/>
          <p:nvPr/>
        </p:nvSpPr>
        <p:spPr>
          <a:xfrm flipH="1" flipV="1">
            <a:off x="920749" y="5175249"/>
            <a:ext cx="1171577" cy="83502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Shape 325"/>
          <p:cNvSpPr/>
          <p:nvPr/>
        </p:nvSpPr>
        <p:spPr>
          <a:xfrm flipH="1" flipV="1">
            <a:off x="920750" y="4494212"/>
            <a:ext cx="1679575" cy="11953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Shape 326"/>
          <p:cNvSpPr/>
          <p:nvPr/>
        </p:nvSpPr>
        <p:spPr>
          <a:xfrm flipH="1" flipV="1">
            <a:off x="920749" y="3879849"/>
            <a:ext cx="2128839" cy="1516064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Shape 327"/>
          <p:cNvSpPr/>
          <p:nvPr/>
        </p:nvSpPr>
        <p:spPr>
          <a:xfrm flipH="1" flipV="1">
            <a:off x="920749" y="3270249"/>
            <a:ext cx="2438401" cy="173672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Shape 328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Konfigurasi Elektron</a:t>
            </a:r>
          </a:p>
        </p:txBody>
      </p:sp>
      <p:sp>
        <p:nvSpPr>
          <p:cNvPr id="329" name="Shape 329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Prinsip Aufbau</a:t>
            </a:r>
          </a:p>
        </p:txBody>
      </p:sp>
      <p:sp>
        <p:nvSpPr>
          <p:cNvPr id="330" name="Shape 330"/>
          <p:cNvSpPr/>
          <p:nvPr/>
        </p:nvSpPr>
        <p:spPr>
          <a:xfrm>
            <a:off x="990600" y="1066800"/>
            <a:ext cx="7315200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Elektron harus mengisi sub kulit yang energinya paling rendah lebih dulu sampai penuh</a:t>
            </a:r>
          </a:p>
        </p:txBody>
      </p:sp>
      <p:grpSp>
        <p:nvGrpSpPr>
          <p:cNvPr id="333" name="Group 333"/>
          <p:cNvGrpSpPr/>
          <p:nvPr/>
        </p:nvGrpSpPr>
        <p:grpSpPr>
          <a:xfrm>
            <a:off x="1030287" y="5748337"/>
            <a:ext cx="609601" cy="549276"/>
            <a:chOff x="0" y="0"/>
            <a:chExt cx="609600" cy="549275"/>
          </a:xfrm>
        </p:grpSpPr>
        <p:pic>
          <p:nvPicPr>
            <p:cNvPr id="331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hape 332"/>
            <p:cNvSpPr/>
            <p:nvPr/>
          </p:nvSpPr>
          <p:spPr>
            <a:xfrm>
              <a:off x="131762" y="109855"/>
              <a:ext cx="350839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1s</a:t>
              </a:r>
            </a:p>
          </p:txBody>
        </p:sp>
      </p:grpSp>
      <p:grpSp>
        <p:nvGrpSpPr>
          <p:cNvPr id="336" name="Group 336"/>
          <p:cNvGrpSpPr/>
          <p:nvPr/>
        </p:nvGrpSpPr>
        <p:grpSpPr>
          <a:xfrm>
            <a:off x="1030287" y="5138737"/>
            <a:ext cx="609601" cy="549276"/>
            <a:chOff x="0" y="0"/>
            <a:chExt cx="609600" cy="549275"/>
          </a:xfrm>
        </p:grpSpPr>
        <p:pic>
          <p:nvPicPr>
            <p:cNvPr id="334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5" name="Shape 335"/>
            <p:cNvSpPr/>
            <p:nvPr/>
          </p:nvSpPr>
          <p:spPr>
            <a:xfrm>
              <a:off x="131762" y="109855"/>
              <a:ext cx="350839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2s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1030287" y="4529137"/>
            <a:ext cx="609601" cy="549276"/>
            <a:chOff x="0" y="0"/>
            <a:chExt cx="609600" cy="549275"/>
          </a:xfrm>
        </p:grpSpPr>
        <p:pic>
          <p:nvPicPr>
            <p:cNvPr id="337" name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8" name="Shape 338"/>
            <p:cNvSpPr/>
            <p:nvPr/>
          </p:nvSpPr>
          <p:spPr>
            <a:xfrm>
              <a:off x="131762" y="122554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3s</a:t>
              </a:r>
            </a:p>
          </p:txBody>
        </p:sp>
      </p:grpSp>
      <p:grpSp>
        <p:nvGrpSpPr>
          <p:cNvPr id="342" name="Group 342"/>
          <p:cNvGrpSpPr/>
          <p:nvPr/>
        </p:nvGrpSpPr>
        <p:grpSpPr>
          <a:xfrm>
            <a:off x="1030287" y="3846512"/>
            <a:ext cx="609601" cy="549276"/>
            <a:chOff x="0" y="0"/>
            <a:chExt cx="609600" cy="549275"/>
          </a:xfrm>
        </p:grpSpPr>
        <p:pic>
          <p:nvPicPr>
            <p:cNvPr id="340" name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1" name="Shape 341"/>
            <p:cNvSpPr/>
            <p:nvPr/>
          </p:nvSpPr>
          <p:spPr>
            <a:xfrm>
              <a:off x="131762" y="119379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4s</a:t>
              </a: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1030287" y="3236912"/>
            <a:ext cx="609601" cy="549276"/>
            <a:chOff x="0" y="0"/>
            <a:chExt cx="609600" cy="549275"/>
          </a:xfrm>
        </p:grpSpPr>
        <p:pic>
          <p:nvPicPr>
            <p:cNvPr id="343" name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4" name="Shape 344"/>
            <p:cNvSpPr/>
            <p:nvPr/>
          </p:nvSpPr>
          <p:spPr>
            <a:xfrm>
              <a:off x="131762" y="119379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5s</a:t>
              </a:r>
            </a:p>
          </p:txBody>
        </p:sp>
      </p:grpSp>
      <p:grpSp>
        <p:nvGrpSpPr>
          <p:cNvPr id="348" name="Group 348"/>
          <p:cNvGrpSpPr/>
          <p:nvPr/>
        </p:nvGrpSpPr>
        <p:grpSpPr>
          <a:xfrm>
            <a:off x="1030287" y="2547937"/>
            <a:ext cx="609601" cy="549276"/>
            <a:chOff x="0" y="0"/>
            <a:chExt cx="609600" cy="549275"/>
          </a:xfrm>
        </p:grpSpPr>
        <p:pic>
          <p:nvPicPr>
            <p:cNvPr id="346" name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7" name="Shape 347"/>
            <p:cNvSpPr/>
            <p:nvPr/>
          </p:nvSpPr>
          <p:spPr>
            <a:xfrm>
              <a:off x="131762" y="122554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6s</a:t>
              </a:r>
            </a:p>
          </p:txBody>
        </p:sp>
      </p:grpSp>
      <p:grpSp>
        <p:nvGrpSpPr>
          <p:cNvPr id="351" name="Group 351"/>
          <p:cNvGrpSpPr/>
          <p:nvPr/>
        </p:nvGrpSpPr>
        <p:grpSpPr>
          <a:xfrm>
            <a:off x="1030287" y="1944687"/>
            <a:ext cx="609601" cy="549276"/>
            <a:chOff x="0" y="0"/>
            <a:chExt cx="609600" cy="549275"/>
          </a:xfrm>
        </p:grpSpPr>
        <p:pic>
          <p:nvPicPr>
            <p:cNvPr id="349" name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0" name="Shape 350"/>
            <p:cNvSpPr/>
            <p:nvPr/>
          </p:nvSpPr>
          <p:spPr>
            <a:xfrm>
              <a:off x="131762" y="122554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7s</a:t>
              </a:r>
            </a:p>
          </p:txBody>
        </p:sp>
      </p:grpSp>
      <p:grpSp>
        <p:nvGrpSpPr>
          <p:cNvPr id="354" name="Group 354"/>
          <p:cNvGrpSpPr/>
          <p:nvPr/>
        </p:nvGrpSpPr>
        <p:grpSpPr>
          <a:xfrm>
            <a:off x="1809750" y="5138737"/>
            <a:ext cx="609600" cy="549276"/>
            <a:chOff x="0" y="0"/>
            <a:chExt cx="609600" cy="549275"/>
          </a:xfrm>
        </p:grpSpPr>
        <p:pic>
          <p:nvPicPr>
            <p:cNvPr id="352" name="imag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3" name="Shape 353"/>
            <p:cNvSpPr/>
            <p:nvPr/>
          </p:nvSpPr>
          <p:spPr>
            <a:xfrm>
              <a:off x="134937" y="122554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2p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1816100" y="4529137"/>
            <a:ext cx="609600" cy="549276"/>
            <a:chOff x="0" y="0"/>
            <a:chExt cx="609600" cy="549275"/>
          </a:xfrm>
        </p:grpSpPr>
        <p:pic>
          <p:nvPicPr>
            <p:cNvPr id="355" name="image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6" name="Shape 356"/>
            <p:cNvSpPr/>
            <p:nvPr/>
          </p:nvSpPr>
          <p:spPr>
            <a:xfrm>
              <a:off x="134937" y="122554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3p</a:t>
              </a:r>
            </a:p>
          </p:txBody>
        </p:sp>
      </p:grpSp>
      <p:grpSp>
        <p:nvGrpSpPr>
          <p:cNvPr id="360" name="Group 360"/>
          <p:cNvGrpSpPr/>
          <p:nvPr/>
        </p:nvGrpSpPr>
        <p:grpSpPr>
          <a:xfrm>
            <a:off x="2682875" y="4529137"/>
            <a:ext cx="614363" cy="549276"/>
            <a:chOff x="0" y="0"/>
            <a:chExt cx="614362" cy="549275"/>
          </a:xfrm>
        </p:grpSpPr>
        <p:pic>
          <p:nvPicPr>
            <p:cNvPr id="358" name="image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614363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9" name="Shape 359"/>
            <p:cNvSpPr/>
            <p:nvPr/>
          </p:nvSpPr>
          <p:spPr>
            <a:xfrm>
              <a:off x="134937" y="120967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3d</a:t>
              </a:r>
            </a:p>
          </p:txBody>
        </p:sp>
      </p:grpSp>
      <p:grpSp>
        <p:nvGrpSpPr>
          <p:cNvPr id="363" name="Group 363"/>
          <p:cNvGrpSpPr/>
          <p:nvPr/>
        </p:nvGrpSpPr>
        <p:grpSpPr>
          <a:xfrm>
            <a:off x="1816100" y="3883025"/>
            <a:ext cx="609600" cy="549275"/>
            <a:chOff x="0" y="0"/>
            <a:chExt cx="609600" cy="549275"/>
          </a:xfrm>
        </p:grpSpPr>
        <p:pic>
          <p:nvPicPr>
            <p:cNvPr id="361" name="image.png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2" name="Shape 362"/>
            <p:cNvSpPr/>
            <p:nvPr/>
          </p:nvSpPr>
          <p:spPr>
            <a:xfrm>
              <a:off x="134937" y="119379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4p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2682875" y="3906837"/>
            <a:ext cx="614363" cy="549276"/>
            <a:chOff x="0" y="0"/>
            <a:chExt cx="614362" cy="549275"/>
          </a:xfrm>
        </p:grpSpPr>
        <p:pic>
          <p:nvPicPr>
            <p:cNvPr id="364" name="image.png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614363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5" name="Shape 365"/>
            <p:cNvSpPr/>
            <p:nvPr/>
          </p:nvSpPr>
          <p:spPr>
            <a:xfrm>
              <a:off x="134937" y="119379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4d</a:t>
              </a:r>
            </a:p>
          </p:txBody>
        </p:sp>
      </p:grpSp>
      <p:grpSp>
        <p:nvGrpSpPr>
          <p:cNvPr id="369" name="Group 369"/>
          <p:cNvGrpSpPr/>
          <p:nvPr/>
        </p:nvGrpSpPr>
        <p:grpSpPr>
          <a:xfrm>
            <a:off x="3565525" y="3846512"/>
            <a:ext cx="609600" cy="549276"/>
            <a:chOff x="0" y="0"/>
            <a:chExt cx="609600" cy="549275"/>
          </a:xfrm>
        </p:grpSpPr>
        <p:pic>
          <p:nvPicPr>
            <p:cNvPr id="367" name="image.png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8" name="Shape 368"/>
            <p:cNvSpPr/>
            <p:nvPr/>
          </p:nvSpPr>
          <p:spPr>
            <a:xfrm>
              <a:off x="131762" y="119379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4f</a:t>
              </a: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1809750" y="3236912"/>
            <a:ext cx="609600" cy="549276"/>
            <a:chOff x="0" y="0"/>
            <a:chExt cx="609600" cy="549275"/>
          </a:xfrm>
        </p:grpSpPr>
        <p:pic>
          <p:nvPicPr>
            <p:cNvPr id="370" name="image.png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1" name="Shape 371"/>
            <p:cNvSpPr/>
            <p:nvPr/>
          </p:nvSpPr>
          <p:spPr>
            <a:xfrm>
              <a:off x="134937" y="119379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5p</a:t>
              </a: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2682875" y="3236912"/>
            <a:ext cx="614363" cy="549276"/>
            <a:chOff x="0" y="0"/>
            <a:chExt cx="614362" cy="549275"/>
          </a:xfrm>
        </p:grpSpPr>
        <p:pic>
          <p:nvPicPr>
            <p:cNvPr id="373" name="image.png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614363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4" name="Shape 374"/>
            <p:cNvSpPr/>
            <p:nvPr/>
          </p:nvSpPr>
          <p:spPr>
            <a:xfrm>
              <a:off x="134937" y="119379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5d</a:t>
              </a:r>
            </a:p>
          </p:txBody>
        </p:sp>
      </p:grpSp>
      <p:grpSp>
        <p:nvGrpSpPr>
          <p:cNvPr id="378" name="Group 378"/>
          <p:cNvGrpSpPr/>
          <p:nvPr/>
        </p:nvGrpSpPr>
        <p:grpSpPr>
          <a:xfrm>
            <a:off x="3565525" y="3236912"/>
            <a:ext cx="609600" cy="549276"/>
            <a:chOff x="0" y="0"/>
            <a:chExt cx="609600" cy="549275"/>
          </a:xfrm>
        </p:grpSpPr>
        <p:pic>
          <p:nvPicPr>
            <p:cNvPr id="376" name="image.png"/>
            <p:cNvPicPr>
              <a:picLocks noChangeAspect="1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7" name="Shape 377"/>
            <p:cNvSpPr/>
            <p:nvPr/>
          </p:nvSpPr>
          <p:spPr>
            <a:xfrm>
              <a:off x="131762" y="119379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5f</a:t>
              </a:r>
            </a:p>
          </p:txBody>
        </p:sp>
      </p:grpSp>
      <p:grpSp>
        <p:nvGrpSpPr>
          <p:cNvPr id="381" name="Group 381"/>
          <p:cNvGrpSpPr/>
          <p:nvPr/>
        </p:nvGrpSpPr>
        <p:grpSpPr>
          <a:xfrm>
            <a:off x="1809750" y="2547937"/>
            <a:ext cx="609600" cy="549276"/>
            <a:chOff x="0" y="0"/>
            <a:chExt cx="609600" cy="549275"/>
          </a:xfrm>
        </p:grpSpPr>
        <p:pic>
          <p:nvPicPr>
            <p:cNvPr id="379" name="image.png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" name="Shape 380"/>
            <p:cNvSpPr/>
            <p:nvPr/>
          </p:nvSpPr>
          <p:spPr>
            <a:xfrm>
              <a:off x="134937" y="122554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6p</a:t>
              </a: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2682875" y="2547937"/>
            <a:ext cx="614363" cy="549276"/>
            <a:chOff x="0" y="0"/>
            <a:chExt cx="614362" cy="549275"/>
          </a:xfrm>
        </p:grpSpPr>
        <p:pic>
          <p:nvPicPr>
            <p:cNvPr id="382" name="image.png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0" y="0"/>
              <a:ext cx="614363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Shape 383"/>
            <p:cNvSpPr/>
            <p:nvPr/>
          </p:nvSpPr>
          <p:spPr>
            <a:xfrm>
              <a:off x="134937" y="122554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6d</a:t>
              </a:r>
            </a:p>
          </p:txBody>
        </p:sp>
      </p:grpSp>
      <p:grpSp>
        <p:nvGrpSpPr>
          <p:cNvPr id="387" name="Group 387"/>
          <p:cNvGrpSpPr/>
          <p:nvPr/>
        </p:nvGrpSpPr>
        <p:grpSpPr>
          <a:xfrm>
            <a:off x="1809750" y="1944687"/>
            <a:ext cx="609600" cy="549276"/>
            <a:chOff x="0" y="0"/>
            <a:chExt cx="609600" cy="549275"/>
          </a:xfrm>
        </p:grpSpPr>
        <p:pic>
          <p:nvPicPr>
            <p:cNvPr id="385" name="image.png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0" y="0"/>
              <a:ext cx="609600" cy="5492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Shape 386"/>
            <p:cNvSpPr/>
            <p:nvPr/>
          </p:nvSpPr>
          <p:spPr>
            <a:xfrm>
              <a:off x="134937" y="122554"/>
              <a:ext cx="350839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7p</a:t>
              </a:r>
            </a:p>
          </p:txBody>
        </p:sp>
      </p:grpSp>
      <p:pic>
        <p:nvPicPr>
          <p:cNvPr id="388" name="image.png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347662" y="1957387"/>
            <a:ext cx="530226" cy="4284663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hape 389"/>
          <p:cNvSpPr/>
          <p:nvPr/>
        </p:nvSpPr>
        <p:spPr>
          <a:xfrm>
            <a:off x="5257800" y="2625725"/>
            <a:ext cx="35814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/>
            </a:pPr>
            <a:r>
              <a:t>Contoh : </a:t>
            </a:r>
          </a:p>
          <a:p>
            <a:pPr>
              <a:defRPr b="1" sz="2000"/>
            </a:pPr>
            <a:r>
              <a:t>Konfig e </a:t>
            </a:r>
            <a:r>
              <a:rPr baseline="-25000"/>
              <a:t>11 </a:t>
            </a:r>
            <a:r>
              <a:t> Na : 1s</a:t>
            </a:r>
            <a:r>
              <a:rPr baseline="30000"/>
              <a:t>2,</a:t>
            </a:r>
            <a:r>
              <a:t> 2s</a:t>
            </a:r>
            <a:r>
              <a:rPr baseline="30000"/>
              <a:t>2,</a:t>
            </a:r>
            <a:r>
              <a:t> 2p</a:t>
            </a:r>
            <a:r>
              <a:rPr baseline="30000"/>
              <a:t>6 </a:t>
            </a:r>
            <a:r>
              <a:t> 4s</a:t>
            </a:r>
            <a:r>
              <a:rPr baseline="30000"/>
              <a:t>1</a:t>
            </a:r>
          </a:p>
        </p:txBody>
      </p:sp>
      <p:grpSp>
        <p:nvGrpSpPr>
          <p:cNvPr id="392" name="Group 392"/>
          <p:cNvGrpSpPr/>
          <p:nvPr/>
        </p:nvGrpSpPr>
        <p:grpSpPr>
          <a:xfrm>
            <a:off x="2054225" y="5662612"/>
            <a:ext cx="6937375" cy="685801"/>
            <a:chOff x="0" y="0"/>
            <a:chExt cx="6937375" cy="685800"/>
          </a:xfrm>
        </p:grpSpPr>
        <p:sp>
          <p:nvSpPr>
            <p:cNvPr id="390" name="Shape 390"/>
            <p:cNvSpPr/>
            <p:nvPr/>
          </p:nvSpPr>
          <p:spPr>
            <a:xfrm>
              <a:off x="0" y="0"/>
              <a:ext cx="6937375" cy="685800"/>
            </a:xfrm>
            <a:prstGeom prst="rect">
              <a:avLst/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635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0000"/>
                  </a:solidFill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0" y="30479"/>
              <a:ext cx="6937375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pPr/>
              <a:r>
                <a:t>1s, 2s, 2p – 3s, 3p, 4s – 3d, 4p, 5s – 4d, 5p, 6s – 4f, 5d,6p, 7s – 5f, 6d , 7p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5" name="Shape 39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Konfigurasi Elektron</a:t>
            </a:r>
          </a:p>
        </p:txBody>
      </p:sp>
      <p:sp>
        <p:nvSpPr>
          <p:cNvPr id="396" name="Shape 396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Aturan Hund</a:t>
            </a:r>
          </a:p>
        </p:txBody>
      </p:sp>
      <p:sp>
        <p:nvSpPr>
          <p:cNvPr id="397" name="Shape 397"/>
          <p:cNvSpPr/>
          <p:nvPr/>
        </p:nvSpPr>
        <p:spPr>
          <a:xfrm>
            <a:off x="457200" y="1371600"/>
            <a:ext cx="7924800" cy="184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Pada sub kulit yang mempunyai &gt; satu orbital, (p, d, dan f )  elektron-elektron harus mengisi semua  orbital dengan arah yang sama terlebih dulu, sisanya kembali ke orbital kiri dengan arah yang berlawana</a:t>
            </a:r>
          </a:p>
          <a:p>
            <a:pPr>
              <a:defRPr sz="2000"/>
            </a:pPr>
            <a:r>
              <a:t>Contoh : Susunan elektron pada sub kulit p yang berisi 4 e (p</a:t>
            </a:r>
            <a:r>
              <a:rPr baseline="30000"/>
              <a:t>4</a:t>
            </a:r>
            <a:r>
              <a:t>) </a:t>
            </a:r>
          </a:p>
        </p:txBody>
      </p:sp>
      <p:grpSp>
        <p:nvGrpSpPr>
          <p:cNvPr id="401" name="Group 401"/>
          <p:cNvGrpSpPr/>
          <p:nvPr/>
        </p:nvGrpSpPr>
        <p:grpSpPr>
          <a:xfrm>
            <a:off x="1523999" y="2971799"/>
            <a:ext cx="1600202" cy="534989"/>
            <a:chOff x="0" y="0"/>
            <a:chExt cx="1600200" cy="534987"/>
          </a:xfrm>
        </p:grpSpPr>
        <p:sp>
          <p:nvSpPr>
            <p:cNvPr id="398" name="Shape 398"/>
            <p:cNvSpPr/>
            <p:nvPr/>
          </p:nvSpPr>
          <p:spPr>
            <a:xfrm>
              <a:off x="-1" y="1587"/>
              <a:ext cx="533401" cy="53340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533400" y="1587"/>
              <a:ext cx="533400" cy="53340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066800" y="-1"/>
              <a:ext cx="533401" cy="533401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4343399" y="2973387"/>
            <a:ext cx="1600202" cy="534989"/>
            <a:chOff x="0" y="0"/>
            <a:chExt cx="1600200" cy="534987"/>
          </a:xfrm>
        </p:grpSpPr>
        <p:sp>
          <p:nvSpPr>
            <p:cNvPr id="402" name="Shape 402"/>
            <p:cNvSpPr/>
            <p:nvPr/>
          </p:nvSpPr>
          <p:spPr>
            <a:xfrm>
              <a:off x="-1" y="1586"/>
              <a:ext cx="533401" cy="533402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33400" y="1586"/>
              <a:ext cx="533400" cy="533402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066800" y="-1"/>
              <a:ext cx="533401" cy="533402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06" name="Shape 406"/>
          <p:cNvSpPr/>
          <p:nvPr/>
        </p:nvSpPr>
        <p:spPr>
          <a:xfrm flipV="1">
            <a:off x="1720850" y="3041649"/>
            <a:ext cx="0" cy="381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Shape 407"/>
          <p:cNvSpPr/>
          <p:nvPr/>
        </p:nvSpPr>
        <p:spPr>
          <a:xfrm flipV="1">
            <a:off x="2209800" y="3047999"/>
            <a:ext cx="0" cy="381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Shape 408"/>
          <p:cNvSpPr/>
          <p:nvPr/>
        </p:nvSpPr>
        <p:spPr>
          <a:xfrm flipV="1">
            <a:off x="2743200" y="3041649"/>
            <a:ext cx="0" cy="381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Shape 409"/>
          <p:cNvSpPr/>
          <p:nvPr/>
        </p:nvSpPr>
        <p:spPr>
          <a:xfrm flipV="1">
            <a:off x="4546600" y="3047999"/>
            <a:ext cx="0" cy="381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Shape 410"/>
          <p:cNvSpPr/>
          <p:nvPr/>
        </p:nvSpPr>
        <p:spPr>
          <a:xfrm flipV="1">
            <a:off x="5060950" y="3051174"/>
            <a:ext cx="0" cy="381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Shape 411"/>
          <p:cNvSpPr/>
          <p:nvPr/>
        </p:nvSpPr>
        <p:spPr>
          <a:xfrm>
            <a:off x="1873250" y="3041650"/>
            <a:ext cx="0" cy="381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Shape 412"/>
          <p:cNvSpPr/>
          <p:nvPr/>
        </p:nvSpPr>
        <p:spPr>
          <a:xfrm>
            <a:off x="4679950" y="3051175"/>
            <a:ext cx="0" cy="381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Shape 413"/>
          <p:cNvSpPr/>
          <p:nvPr/>
        </p:nvSpPr>
        <p:spPr>
          <a:xfrm>
            <a:off x="5213350" y="3048000"/>
            <a:ext cx="0" cy="381001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Shape 414"/>
          <p:cNvSpPr/>
          <p:nvPr/>
        </p:nvSpPr>
        <p:spPr>
          <a:xfrm>
            <a:off x="3200399" y="3057525"/>
            <a:ext cx="1143002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bukannya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7" name="Shape 417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Konfigurasi Elektron</a:t>
            </a:r>
          </a:p>
        </p:txBody>
      </p:sp>
      <p:sp>
        <p:nvSpPr>
          <p:cNvPr id="418" name="Shape 418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Larangan Pauli</a:t>
            </a:r>
          </a:p>
        </p:txBody>
      </p:sp>
      <p:sp>
        <p:nvSpPr>
          <p:cNvPr id="419" name="Shape 419"/>
          <p:cNvSpPr/>
          <p:nvPr/>
        </p:nvSpPr>
        <p:spPr>
          <a:xfrm>
            <a:off x="533400" y="1295400"/>
            <a:ext cx="7848600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Dalam setiap orbital berisi maks 2 e dengan arah yang berlawanan  </a:t>
            </a:r>
          </a:p>
        </p:txBody>
      </p:sp>
      <p:grpSp>
        <p:nvGrpSpPr>
          <p:cNvPr id="423" name="Group 423"/>
          <p:cNvGrpSpPr/>
          <p:nvPr/>
        </p:nvGrpSpPr>
        <p:grpSpPr>
          <a:xfrm>
            <a:off x="7543800" y="1143000"/>
            <a:ext cx="533400" cy="533400"/>
            <a:chOff x="0" y="0"/>
            <a:chExt cx="533400" cy="533400"/>
          </a:xfrm>
        </p:grpSpPr>
        <p:sp>
          <p:nvSpPr>
            <p:cNvPr id="420" name="Shape 420"/>
            <p:cNvSpPr/>
            <p:nvPr/>
          </p:nvSpPr>
          <p:spPr>
            <a:xfrm>
              <a:off x="0" y="0"/>
              <a:ext cx="533400" cy="533400"/>
            </a:xfrm>
            <a:prstGeom prst="rect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 flipV="1">
              <a:off x="196849" y="68262"/>
              <a:ext cx="1" cy="38100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Shape 422"/>
            <p:cNvSpPr/>
            <p:nvPr/>
          </p:nvSpPr>
          <p:spPr>
            <a:xfrm flipH="1">
              <a:off x="349250" y="68262"/>
              <a:ext cx="1" cy="381002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4" name="Shape 424"/>
          <p:cNvSpPr/>
          <p:nvPr/>
        </p:nvSpPr>
        <p:spPr>
          <a:xfrm>
            <a:off x="685800" y="2133600"/>
            <a:ext cx="7620000" cy="223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Contoh: Konfigurasi elektron </a:t>
            </a:r>
            <a:r>
              <a:rPr baseline="-25000"/>
              <a:t> 11</a:t>
            </a:r>
            <a:r>
              <a:t>Na   : 1s</a:t>
            </a:r>
            <a:r>
              <a:rPr baseline="30000"/>
              <a:t>2</a:t>
            </a:r>
            <a:r>
              <a:t> 2s</a:t>
            </a:r>
            <a:r>
              <a:rPr baseline="30000"/>
              <a:t>2</a:t>
            </a:r>
            <a:r>
              <a:t> 2p</a:t>
            </a:r>
            <a:r>
              <a:rPr baseline="30000"/>
              <a:t>6  </a:t>
            </a:r>
            <a:r>
              <a:t>3s</a:t>
            </a:r>
            <a:r>
              <a:rPr baseline="30000"/>
              <a:t>1</a:t>
            </a:r>
          </a:p>
          <a:p>
            <a:pPr>
              <a:defRPr sz="2000"/>
            </a:pPr>
            <a:r>
              <a:t>Catatan	: </a:t>
            </a:r>
          </a:p>
          <a:p>
            <a:pPr>
              <a:buSzPct val="100000"/>
              <a:buFont typeface="Arial"/>
              <a:buChar char="•"/>
              <a:defRPr sz="2000">
                <a:solidFill>
                  <a:srgbClr val="FF0000"/>
                </a:solidFill>
              </a:defRPr>
            </a:pPr>
            <a:r>
              <a:t>PENULISAN </a:t>
            </a:r>
            <a:r>
              <a:rPr>
                <a:solidFill>
                  <a:srgbClr val="000000"/>
                </a:solidFill>
              </a:rPr>
              <a:t>urutan sub kulit berdasarkan urutan nomor (no. sub kulit yang kecil di depan) </a:t>
            </a:r>
          </a:p>
          <a:p>
            <a:pPr>
              <a:buSzPct val="100000"/>
              <a:buFont typeface="Arial"/>
              <a:buChar char="•"/>
              <a:defRPr sz="2000">
                <a:solidFill>
                  <a:srgbClr val="00B050"/>
                </a:solidFill>
              </a:defRPr>
            </a:pPr>
            <a:r>
              <a:t>PENGISIAN ELEKTRON </a:t>
            </a:r>
            <a:r>
              <a:rPr>
                <a:solidFill>
                  <a:srgbClr val="000000"/>
                </a:solidFill>
              </a:rPr>
              <a:t>pada sub kulit menurut aturan Aufbau 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Contoh : Konfigurasi elektron </a:t>
            </a:r>
            <a:r>
              <a:rPr baseline="-25000"/>
              <a:t>25</a:t>
            </a:r>
            <a:r>
              <a:t>Mn : 1s</a:t>
            </a:r>
            <a:r>
              <a:rPr baseline="30000"/>
              <a:t>2</a:t>
            </a:r>
            <a:r>
              <a:t> 2s</a:t>
            </a:r>
            <a:r>
              <a:rPr baseline="30000"/>
              <a:t>2</a:t>
            </a:r>
            <a:r>
              <a:t> 2p</a:t>
            </a:r>
            <a:r>
              <a:rPr baseline="30000"/>
              <a:t>6</a:t>
            </a:r>
            <a:r>
              <a:t> 3s</a:t>
            </a:r>
            <a:r>
              <a:rPr baseline="30000"/>
              <a:t>2</a:t>
            </a:r>
            <a:r>
              <a:t> 3p</a:t>
            </a:r>
            <a:r>
              <a:rPr baseline="30000"/>
              <a:t>6 </a:t>
            </a:r>
            <a:r>
              <a:rPr u="sng">
                <a:solidFill>
                  <a:srgbClr val="FF0000"/>
                </a:solidFill>
              </a:rPr>
              <a:t>3d</a:t>
            </a:r>
            <a:r>
              <a:rPr baseline="30000" u="sng">
                <a:solidFill>
                  <a:srgbClr val="FF0000"/>
                </a:solidFill>
              </a:rPr>
              <a:t>5</a:t>
            </a:r>
            <a:r>
              <a:rPr u="sng">
                <a:solidFill>
                  <a:srgbClr val="FF0000"/>
                </a:solidFill>
              </a:rPr>
              <a:t> 4s</a:t>
            </a:r>
            <a:r>
              <a:rPr baseline="30000" u="sng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7" name="Shape 427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Konfigurasi Elektron</a:t>
            </a:r>
          </a:p>
        </p:txBody>
      </p:sp>
      <p:sp>
        <p:nvSpPr>
          <p:cNvPr id="428" name="Shape 428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Konfigurasi Elektron Stabil</a:t>
            </a:r>
          </a:p>
        </p:txBody>
      </p:sp>
      <p:sp>
        <p:nvSpPr>
          <p:cNvPr id="429" name="Shape 429"/>
          <p:cNvSpPr/>
          <p:nvPr/>
        </p:nvSpPr>
        <p:spPr>
          <a:xfrm>
            <a:off x="609600" y="1447800"/>
            <a:ext cx="7696200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E akan berupaya mengisi semua orbital sehingga penuh atau ½ penuh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Susunan 3d</a:t>
            </a:r>
            <a:r>
              <a:rPr baseline="30000"/>
              <a:t>4</a:t>
            </a:r>
            <a:r>
              <a:t>  4s</a:t>
            </a:r>
            <a:r>
              <a:rPr baseline="30000"/>
              <a:t>2</a:t>
            </a:r>
            <a:r>
              <a:t>  atau  3d</a:t>
            </a:r>
            <a:r>
              <a:rPr baseline="30000"/>
              <a:t>9</a:t>
            </a:r>
            <a:r>
              <a:t>  4s</a:t>
            </a:r>
            <a:r>
              <a:rPr baseline="30000"/>
              <a:t>2</a:t>
            </a:r>
            <a:r>
              <a:t> adalah tidak stabil, masing-masing berubah menjadi stabil dengan susunan : 3d</a:t>
            </a:r>
            <a:r>
              <a:rPr baseline="30000"/>
              <a:t>5</a:t>
            </a:r>
            <a:r>
              <a:t>  4s</a:t>
            </a:r>
            <a:r>
              <a:rPr baseline="30000"/>
              <a:t>1</a:t>
            </a:r>
            <a:r>
              <a:t>  dan  3d</a:t>
            </a:r>
            <a:r>
              <a:rPr baseline="30000"/>
              <a:t>10</a:t>
            </a:r>
            <a:r>
              <a:t>  4s</a:t>
            </a:r>
            <a:r>
              <a:rPr baseline="30000"/>
              <a:t>1</a:t>
            </a:r>
          </a:p>
          <a:p>
            <a:pPr marL="342900" indent="-342900">
              <a:defRPr sz="2000"/>
            </a:pPr>
          </a:p>
          <a:p>
            <a:pPr marL="342900" indent="-342900">
              <a:defRPr sz="2000"/>
            </a:pPr>
            <a:r>
              <a:t>Contoh : Konfigurasi elektron </a:t>
            </a:r>
            <a:r>
              <a:rPr baseline="-25000"/>
              <a:t>24 </a:t>
            </a:r>
            <a:r>
              <a:t>Cr : 1s</a:t>
            </a:r>
            <a:r>
              <a:rPr baseline="30000"/>
              <a:t>2</a:t>
            </a:r>
            <a:r>
              <a:t>  2s</a:t>
            </a:r>
            <a:r>
              <a:rPr baseline="30000"/>
              <a:t>2</a:t>
            </a:r>
            <a:r>
              <a:t>  2p</a:t>
            </a:r>
            <a:r>
              <a:rPr baseline="30000"/>
              <a:t>6</a:t>
            </a:r>
            <a:r>
              <a:t> 3s</a:t>
            </a:r>
            <a:r>
              <a:rPr baseline="30000"/>
              <a:t>2</a:t>
            </a:r>
            <a:r>
              <a:t>  3p</a:t>
            </a:r>
            <a:r>
              <a:rPr baseline="30000"/>
              <a:t>6</a:t>
            </a:r>
            <a:r>
              <a:t>  </a:t>
            </a:r>
            <a:r>
              <a:rPr u="sng">
                <a:solidFill>
                  <a:srgbClr val="FF0000"/>
                </a:solidFill>
              </a:rPr>
              <a:t>3d</a:t>
            </a:r>
            <a:r>
              <a:rPr baseline="30000" u="sng">
                <a:solidFill>
                  <a:srgbClr val="FF0000"/>
                </a:solidFill>
              </a:rPr>
              <a:t>5  </a:t>
            </a:r>
            <a:r>
              <a:rPr u="sng">
                <a:solidFill>
                  <a:srgbClr val="FF0000"/>
                </a:solidFill>
              </a:rPr>
              <a:t>4s</a:t>
            </a:r>
            <a:r>
              <a:rPr baseline="30000" u="sng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Shape 146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147" name="Shape 147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148" name="Shape 148"/>
          <p:cNvSpPr/>
          <p:nvPr/>
        </p:nvSpPr>
        <p:spPr>
          <a:xfrm>
            <a:off x="457200" y="1371600"/>
            <a:ext cx="8229600" cy="393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1"/>
              <a:defRPr b="1" sz="2000"/>
            </a:pPr>
            <a:r>
              <a:t>Teori Atom Dalton (John Dalton, 1760-1844) 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  <a:r>
              <a:t>Atom merupakan bagian terkecil dari materi 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  <a:r>
              <a:t>Atom-atom unsur sejenis mempunyai sifat yang sama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  <a:r>
              <a:t>Atom-atom dari unsur yang tidak sejenis mempunyai sifat yang berbeda 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  <a:r>
              <a:t>Atom-atom dapat bergabung membentuk molekul</a:t>
            </a:r>
          </a:p>
          <a:p>
            <a:pPr marL="457200" indent="-457200">
              <a:defRPr sz="2000"/>
            </a:pPr>
          </a:p>
          <a:p>
            <a:pPr marL="457200" indent="-457200">
              <a:defRPr sz="2000"/>
            </a:pPr>
            <a:r>
              <a:t> Kelemahan  : </a:t>
            </a:r>
          </a:p>
          <a:p>
            <a:pPr marL="457200" indent="-457200">
              <a:defRPr sz="2000"/>
            </a:pPr>
            <a:r>
              <a:t>Dalton belum menemukan isotop , yaitu atom sejenis yang mempunyai ”</a:t>
            </a:r>
            <a:r>
              <a:rPr b="1"/>
              <a:t>kembarannya</a:t>
            </a:r>
            <a:r>
              <a:t>”, contohnya  atom hidrogen mempunyai 3 kembaran yaitu </a:t>
            </a:r>
            <a:r>
              <a:rPr baseline="-25000"/>
              <a:t>1</a:t>
            </a:r>
            <a:r>
              <a:t>H</a:t>
            </a:r>
            <a:r>
              <a:rPr baseline="30000"/>
              <a:t>1</a:t>
            </a:r>
            <a:r>
              <a:t> , </a:t>
            </a:r>
            <a:r>
              <a:rPr baseline="-25000"/>
              <a:t>1</a:t>
            </a:r>
            <a:r>
              <a:t>H</a:t>
            </a:r>
            <a:r>
              <a:rPr baseline="30000"/>
              <a:t>2</a:t>
            </a:r>
            <a:r>
              <a:t> dan  </a:t>
            </a:r>
            <a:r>
              <a:rPr baseline="-25000"/>
              <a:t>1</a:t>
            </a:r>
            <a:r>
              <a:t>H</a:t>
            </a:r>
            <a:r>
              <a:rPr baseline="30000"/>
              <a:t>3</a:t>
            </a:r>
            <a:r>
              <a:t> yang masing-masing berbeda sifat fisikanya.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Shape 43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33" name="Shape 433"/>
          <p:cNvSpPr/>
          <p:nvPr/>
        </p:nvSpPr>
        <p:spPr>
          <a:xfrm>
            <a:off x="609600" y="990600"/>
            <a:ext cx="7772400" cy="4299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Sampai kini  telah ditemukan 118 buah atom unsur.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Unsur sebanyak itu ditemukan secara bertahap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Sangat mungkin akan ditemukan unsur baru .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Unsur-unsur yang telah   ditemukan dikelompokkan menurut kesamaan/ kemiripan sifat atau parameter tertentu  (berubah secara beraturan). 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Berdasarkan sifat-sifatnya,  dapat ditentukan golongan/kelompok unsur tersebut  atau sebaliknya ;  berdasarkan golongan/kelompok dapat ditentukan sifat-sifat suatu unsur. 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Dari keadaan di atas dapat diprediksi sifat-sifat unsur yang belum ditemukan. </a:t>
            </a:r>
          </a:p>
          <a:p>
            <a:pPr marL="457200" indent="-457200">
              <a:lnSpc>
                <a:spcPct val="80000"/>
              </a:lnSpc>
              <a:spcBef>
                <a:spcPts val="500"/>
              </a:spcBef>
              <a:defRPr b="1" sz="2400"/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6" name="Shape 436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37" name="Shape 437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Pengelompokan Unsur</a:t>
            </a:r>
          </a:p>
        </p:txBody>
      </p:sp>
      <p:sp>
        <p:nvSpPr>
          <p:cNvPr id="438" name="Shape 438"/>
          <p:cNvSpPr/>
          <p:nvPr/>
        </p:nvSpPr>
        <p:spPr>
          <a:xfrm>
            <a:off x="457200" y="1371600"/>
            <a:ext cx="7772400" cy="125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sz="2000"/>
            </a:pPr>
            <a:r>
              <a:t>Sistem Dobreiner (1816). Triade Dobreiner</a:t>
            </a:r>
          </a:p>
          <a:p>
            <a:pPr marL="342900" indent="-342900">
              <a:buSzPct val="100000"/>
              <a:buAutoNum type="arabicPeriod" startAt="1"/>
              <a:defRPr sz="2000"/>
            </a:pPr>
            <a:r>
              <a:t>Sistem New Land (1863), Oktaf Newland</a:t>
            </a:r>
          </a:p>
          <a:p>
            <a:pPr marL="342900" indent="-342900">
              <a:buSzPct val="100000"/>
              <a:buAutoNum type="arabicPeriod" startAt="1"/>
              <a:defRPr sz="2000"/>
            </a:pPr>
            <a:r>
              <a:t>Sistem Periodik Mendeleyev (1969)</a:t>
            </a:r>
          </a:p>
          <a:p>
            <a:pPr marL="342900" indent="-342900">
              <a:buSzPct val="100000"/>
              <a:buAutoNum type="arabicPeriod" startAt="1"/>
              <a:defRPr sz="2000"/>
            </a:pPr>
            <a:r>
              <a:t>Sistem Periodik Panjang (SP. Modern)</a:t>
            </a:r>
            <a:r>
              <a:rPr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1" name="Shape 44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42" name="Shape 442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Dobreiner</a:t>
            </a:r>
          </a:p>
        </p:txBody>
      </p:sp>
      <p:sp>
        <p:nvSpPr>
          <p:cNvPr id="443" name="Shape 443"/>
          <p:cNvSpPr/>
          <p:nvPr/>
        </p:nvSpPr>
        <p:spPr>
          <a:xfrm>
            <a:off x="685800" y="1295400"/>
            <a:ext cx="7543800" cy="125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Setiap kelompok terdapat 3 unsur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Dasar Pengelompokan :</a:t>
            </a:r>
          </a:p>
          <a:p>
            <a:pPr marL="342900" indent="-342900">
              <a:defRPr sz="2000"/>
            </a:pPr>
            <a:r>
              <a:t>Massa unsur yang ditengah merupakan rata-rata </a:t>
            </a:r>
            <a:r>
              <a:t>dari massa kedua unsur lainnya. </a:t>
            </a:r>
          </a:p>
        </p:txBody>
      </p:sp>
      <p:sp>
        <p:nvSpPr>
          <p:cNvPr id="444" name="Shape 444"/>
          <p:cNvSpPr/>
          <p:nvPr/>
        </p:nvSpPr>
        <p:spPr>
          <a:xfrm>
            <a:off x="685800" y="3048000"/>
            <a:ext cx="7772400" cy="213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Misalnya :</a:t>
            </a:r>
          </a:p>
          <a:p>
            <a:pPr>
              <a:buSzPct val="100000"/>
              <a:buAutoNum type="arabicPeriod" startAt="1"/>
              <a:defRPr sz="2000"/>
            </a:pPr>
            <a:r>
              <a:t>kelompok unsur Li, Na dan K </a:t>
            </a:r>
            <a:r>
              <a:t>(massa Li = 7 dan K = 39 sma) </a:t>
            </a:r>
          </a:p>
          <a:p>
            <a:pPr>
              <a:defRPr sz="2000"/>
            </a:pPr>
            <a:r>
              <a:t>       	massa unsur Na = ½ ( 7+39 ) = 23 sma</a:t>
            </a:r>
          </a:p>
          <a:p>
            <a:pPr>
              <a:defRPr sz="2000"/>
            </a:pPr>
          </a:p>
          <a:p>
            <a:pPr>
              <a:buSzPct val="100000"/>
              <a:buAutoNum type="arabicPeriod" startAt="2"/>
              <a:defRPr sz="2000"/>
            </a:pPr>
            <a:r>
              <a:t>kelompok Ca, Sr dan Ba (massa Ca = 40 dan Ba = 137 sma),</a:t>
            </a:r>
          </a:p>
          <a:p>
            <a:pPr>
              <a:defRPr sz="2000"/>
            </a:pPr>
            <a:r>
              <a:t>      	maka massa Sr = ½ (40 + 137) = 88,5 (</a:t>
            </a:r>
            <a:r>
              <a:rPr i="1"/>
              <a:t>massa Sr sebenarnya 88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7" name="Shape 447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48" name="Shape 448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New Land</a:t>
            </a:r>
          </a:p>
        </p:txBody>
      </p:sp>
      <p:sp>
        <p:nvSpPr>
          <p:cNvPr id="449" name="Shape 449"/>
          <p:cNvSpPr/>
          <p:nvPr/>
        </p:nvSpPr>
        <p:spPr>
          <a:xfrm>
            <a:off x="533400" y="1441449"/>
            <a:ext cx="7848600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Pengelompokkan unsur-unsur berdasarkan kenaikan massa atomnya.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Setiap kelompok beranggotakan 7 unsur yang sifatnya berubah secara beraturan. 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Nomor unsur kelipatan 7 mempunyai sifat yang mirip; (sifat unsur ke 1 mirip dengan unsur ke 8 ; sifat unsur ke 2 mirip dengan unsur ke 9 dst).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2" name="Shape 45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53" name="Shape 453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New Land</a:t>
            </a:r>
          </a:p>
        </p:txBody>
      </p:sp>
      <p:sp>
        <p:nvSpPr>
          <p:cNvPr id="454" name="Shape 454"/>
          <p:cNvSpPr/>
          <p:nvPr/>
        </p:nvSpPr>
        <p:spPr>
          <a:xfrm>
            <a:off x="533400" y="1441449"/>
            <a:ext cx="7848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Pengelompokan unsur menurut New Land : </a:t>
            </a:r>
          </a:p>
        </p:txBody>
      </p:sp>
      <p:pic>
        <p:nvPicPr>
          <p:cNvPr id="455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487" y="1901825"/>
            <a:ext cx="7461251" cy="350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8" name="Shape 458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59" name="Shape 459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 Mendeleyev</a:t>
            </a:r>
          </a:p>
        </p:txBody>
      </p:sp>
      <p:sp>
        <p:nvSpPr>
          <p:cNvPr id="460" name="Shape 460"/>
          <p:cNvSpPr/>
          <p:nvPr/>
        </p:nvSpPr>
        <p:spPr>
          <a:xfrm>
            <a:off x="1066800" y="1295400"/>
            <a:ext cx="7162800" cy="675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Sifat-sifat unsur merupakan fungsi berkala dari bobot atomnya</a:t>
            </a:r>
          </a:p>
        </p:txBody>
      </p:sp>
      <p:sp>
        <p:nvSpPr>
          <p:cNvPr id="461" name="Shape 461"/>
          <p:cNvSpPr/>
          <p:nvPr/>
        </p:nvSpPr>
        <p:spPr>
          <a:xfrm>
            <a:off x="457200" y="1997075"/>
            <a:ext cx="7924800" cy="213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Bagian sistem periodik Mendeleyev adalah : 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(1) kolom (deret vertikal):</a:t>
            </a:r>
          </a:p>
          <a:p>
            <a:pPr>
              <a:defRPr sz="2000"/>
            </a:pPr>
            <a:r>
              <a:t>         - berisi unsur-unsur yang sifatnya mirip.</a:t>
            </a:r>
          </a:p>
          <a:p>
            <a:pPr>
              <a:defRPr sz="2000"/>
            </a:pPr>
            <a:r>
              <a:t> (2) Baris (deret horisontal):</a:t>
            </a:r>
          </a:p>
          <a:p>
            <a:pPr>
              <a:defRPr sz="2000"/>
            </a:pPr>
            <a:r>
              <a:t>         - berisi unsur-unsur yang sifatnya berubah secara </a:t>
            </a:r>
          </a:p>
          <a:p>
            <a:pPr>
              <a:defRPr sz="2000"/>
            </a:pPr>
            <a:r>
              <a:t>            berkala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4" name="Shape 464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65" name="Shape 465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 Mendeleyev</a:t>
            </a:r>
          </a:p>
        </p:txBody>
      </p:sp>
      <p:graphicFrame>
        <p:nvGraphicFramePr>
          <p:cNvPr id="466" name="Table 466"/>
          <p:cNvGraphicFramePr/>
          <p:nvPr/>
        </p:nvGraphicFramePr>
        <p:xfrm>
          <a:off x="381000" y="1295400"/>
          <a:ext cx="8305800" cy="48752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52462"/>
                <a:gridCol w="925512"/>
                <a:gridCol w="925512"/>
                <a:gridCol w="923925"/>
                <a:gridCol w="925512"/>
                <a:gridCol w="925512"/>
                <a:gridCol w="925512"/>
                <a:gridCol w="923925"/>
                <a:gridCol w="1177925"/>
              </a:tblGrid>
              <a:tr h="533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DERET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GOL. I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R2O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GOL. II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RO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GOL. III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R2o3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GOL. IV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RO2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RH4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GOL. V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R2o5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RH3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GOL. VI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RO3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RH2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GOL. VII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R2O7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RH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GOL. VIII</a:t>
                      </a:r>
                    </a:p>
                    <a:p>
                      <a:pPr algn="ctr"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RO4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9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H-1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</a:tr>
              <a:tr h="239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Be=9,4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B=11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C=12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O=16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F=19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39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Na=23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Mg=24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Al=27,3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Si=28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P=31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S=32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Cl=35,5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 4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K=39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Ca=40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=44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Ti=48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V=51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Cr=52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Mn=55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Fe=56, Co=59</a:t>
                      </a:r>
                    </a:p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Ni=59,Cu=63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439737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 5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(Cu=63)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Zn=65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72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As=75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Se=78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Br=80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 6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Rb=85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Sr=87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Y=88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Zr=90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Nb=94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Mo=96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= 100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Ru=194, Rb=104</a:t>
                      </a:r>
                    </a:p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Pd=106, Ag=108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39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(Ag=108)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Cd=112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In=113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Sn=118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Sb=122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Te=125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I=127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Cs=133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Ba=137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Di=138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Ce=140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39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Er=178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La=180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Ta=182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N=184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Os=195, In=197</a:t>
                      </a:r>
                    </a:p>
                    <a:p>
                      <a:pPr algn="l"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Pt=198, An=199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39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(An=199)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Hg=200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Tl=204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Pb=207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Bi=208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239712"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Th=240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Bl=240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1800"/>
                      </a:pPr>
                      <a:r>
                        <a:rPr b="1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Shape 469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70" name="Shape 470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 Modern</a:t>
            </a:r>
          </a:p>
        </p:txBody>
      </p:sp>
      <p:sp>
        <p:nvSpPr>
          <p:cNvPr id="471" name="Shape 471"/>
          <p:cNvSpPr/>
          <p:nvPr/>
        </p:nvSpPr>
        <p:spPr>
          <a:xfrm>
            <a:off x="685800" y="1365250"/>
            <a:ext cx="7315200" cy="89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Mendeleyev belum menemukan unsur-unsur gas mulia. </a:t>
            </a:r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Dalam SP Modern telah ditemukan unsur-unsur gas mulia. </a:t>
            </a:r>
          </a:p>
        </p:txBody>
      </p:sp>
      <p:sp>
        <p:nvSpPr>
          <p:cNvPr id="472" name="Shape 472"/>
          <p:cNvSpPr/>
          <p:nvPr/>
        </p:nvSpPr>
        <p:spPr>
          <a:xfrm>
            <a:off x="712787" y="2521267"/>
            <a:ext cx="7745413" cy="242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just">
              <a:tabLst>
                <a:tab pos="444500" algn="l"/>
                <a:tab pos="533400" algn="l"/>
              </a:tabLst>
              <a:defRPr sz="2000">
                <a:solidFill>
                  <a:srgbClr val="0000FF"/>
                </a:solidFill>
              </a:defRPr>
            </a:pPr>
            <a:r>
              <a:t>Dasar penyusunan (bentuk) SP Moderen : </a:t>
            </a:r>
          </a:p>
          <a:p>
            <a:pPr algn="just">
              <a:buSzPct val="100000"/>
              <a:buAutoNum type="arabicPeriod" startAt="1"/>
              <a:tabLst>
                <a:tab pos="444500" algn="l"/>
                <a:tab pos="533400" algn="l"/>
              </a:tabLst>
              <a:defRPr sz="2000"/>
            </a:pPr>
            <a:r>
              <a:t> Unsur-unsur disusun menurut </a:t>
            </a:r>
            <a:r>
              <a:rPr>
                <a:solidFill>
                  <a:srgbClr val="FF0000"/>
                </a:solidFill>
              </a:rPr>
              <a:t>kenaikan nomor</a:t>
            </a:r>
            <a:r>
              <a:t> </a:t>
            </a:r>
            <a:r>
              <a:rPr>
                <a:solidFill>
                  <a:srgbClr val="FF0000"/>
                </a:solidFill>
              </a:rPr>
              <a:t>atomnya,</a:t>
            </a:r>
            <a:r>
              <a:t> </a:t>
            </a:r>
          </a:p>
          <a:p>
            <a:pPr algn="just">
              <a:tabLst>
                <a:tab pos="444500" algn="l"/>
                <a:tab pos="533400" algn="l"/>
              </a:tabLst>
              <a:defRPr sz="2000"/>
            </a:pPr>
            <a:r>
              <a:t>       “Sifat-sifat unsur merupakan fungsi periodik dari no. atomnya”</a:t>
            </a:r>
          </a:p>
          <a:p>
            <a:pPr algn="just">
              <a:tabLst>
                <a:tab pos="444500" algn="l"/>
                <a:tab pos="533400" algn="l"/>
              </a:tabLst>
              <a:defRPr sz="2000"/>
            </a:pPr>
            <a:r>
              <a:t> </a:t>
            </a:r>
          </a:p>
          <a:p>
            <a:pPr algn="just">
              <a:buSzPct val="100000"/>
              <a:buAutoNum type="arabicPeriod" startAt="2"/>
              <a:tabLst>
                <a:tab pos="444500" algn="l"/>
                <a:tab pos="533400" algn="l"/>
              </a:tabLst>
              <a:defRPr sz="2000"/>
            </a:pPr>
            <a:r>
              <a:t> Kemiripan konfigurasi elektronnya. </a:t>
            </a:r>
          </a:p>
          <a:p>
            <a:pPr algn="just">
              <a:tabLst>
                <a:tab pos="444500" algn="l"/>
                <a:tab pos="533400" algn="l"/>
              </a:tabLst>
              <a:defRPr sz="2000"/>
            </a:pPr>
            <a:r>
              <a:t>        Dalam satu deret vertikal, konfig. e nya mirip, sifatnya mirip.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5" name="Shape 47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76" name="Shape 476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 Modern</a:t>
            </a:r>
          </a:p>
        </p:txBody>
      </p:sp>
      <p:pic>
        <p:nvPicPr>
          <p:cNvPr id="477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12" y="1295400"/>
            <a:ext cx="8599488" cy="497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0" name="Shape 480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81" name="Shape 481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 Modern</a:t>
            </a:r>
          </a:p>
        </p:txBody>
      </p:sp>
      <p:sp>
        <p:nvSpPr>
          <p:cNvPr id="482" name="Shape 482"/>
          <p:cNvSpPr/>
          <p:nvPr/>
        </p:nvSpPr>
        <p:spPr>
          <a:xfrm>
            <a:off x="533400" y="1371600"/>
            <a:ext cx="7848600" cy="4261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r>
              <a:t>Bentuk SP Moderen tersusun dari : </a:t>
            </a:r>
          </a:p>
          <a:p>
            <a:pPr>
              <a:spcBef>
                <a:spcPts val="400"/>
              </a:spcBef>
              <a:defRPr sz="2000"/>
            </a:pPr>
            <a:r>
              <a:t>    (1) lajur vertikal, disebut “GOLONGAN” </a:t>
            </a:r>
          </a:p>
          <a:p>
            <a:pPr>
              <a:spcBef>
                <a:spcPts val="400"/>
              </a:spcBef>
              <a:defRPr sz="2000"/>
            </a:pPr>
            <a:r>
              <a:t>    (2) lajur mendatar, disebut “PERIODE” </a:t>
            </a:r>
          </a:p>
          <a:p>
            <a:pPr>
              <a:spcBef>
                <a:spcPts val="400"/>
              </a:spcBef>
              <a:defRPr sz="2000"/>
            </a:pPr>
            <a:r>
              <a:t> </a:t>
            </a:r>
          </a:p>
          <a:p>
            <a:pPr>
              <a:spcBef>
                <a:spcPts val="400"/>
              </a:spcBef>
              <a:defRPr sz="2000"/>
            </a:pPr>
            <a:r>
              <a:t>Golongan</a:t>
            </a:r>
          </a:p>
          <a:p>
            <a:pPr>
              <a:spcBef>
                <a:spcPts val="400"/>
              </a:spcBef>
              <a:defRPr sz="2000"/>
            </a:pPr>
            <a:r>
              <a:t>   (1) Gol. A = Gol Utama  ( IA s.d VIIIA )</a:t>
            </a:r>
          </a:p>
          <a:p>
            <a:pPr>
              <a:spcBef>
                <a:spcPts val="400"/>
              </a:spcBef>
              <a:defRPr sz="2000"/>
            </a:pPr>
            <a:r>
              <a:t>   (2) Gol. </a:t>
            </a:r>
            <a:r>
              <a:t>B = Gol Transisi ( IB s.d VIIIB )</a:t>
            </a:r>
          </a:p>
          <a:p>
            <a:pPr>
              <a:spcBef>
                <a:spcPts val="400"/>
              </a:spcBef>
              <a:defRPr sz="2000"/>
            </a:pPr>
            <a:r>
              <a:t> </a:t>
            </a:r>
          </a:p>
          <a:p>
            <a:pPr>
              <a:spcBef>
                <a:spcPts val="400"/>
              </a:spcBef>
              <a:defRPr sz="2000"/>
            </a:pPr>
            <a:r>
              <a:t>Nomor Gol A =  banyaknnya e pd kulit terluar (= e valensi ) </a:t>
            </a:r>
          </a:p>
          <a:p>
            <a:pPr>
              <a:spcBef>
                <a:spcPts val="400"/>
              </a:spcBef>
              <a:defRPr sz="2000"/>
            </a:pPr>
            <a:r>
              <a:t>Misalnya:</a:t>
            </a:r>
          </a:p>
          <a:p>
            <a:pPr>
              <a:spcBef>
                <a:spcPts val="400"/>
              </a:spcBef>
              <a:defRPr sz="2000"/>
            </a:pPr>
            <a:r>
              <a:t>  Gol. IA (H, Li, dsb) mempunyai 1 e valensi pada kulit terluarnya.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5334000" y="1066800"/>
            <a:ext cx="1447800" cy="4572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>
            <p:ph type="body" idx="4294967295"/>
          </p:nvPr>
        </p:nvSpPr>
        <p:spPr>
          <a:xfrm>
            <a:off x="228599" y="381000"/>
            <a:ext cx="8763002" cy="609600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0" indent="0">
              <a:buSzTx/>
              <a:buNone/>
              <a:defRPr b="1" sz="1800"/>
            </a:pPr>
          </a:p>
          <a:p>
            <a:pPr marL="0" indent="0">
              <a:spcBef>
                <a:spcPts val="400"/>
              </a:spcBef>
              <a:buSzTx/>
              <a:buNone/>
              <a:defRPr b="1" sz="1800"/>
            </a:pPr>
            <a:r>
              <a:t>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400"/>
              </a:spcBef>
              <a:buSzTx/>
              <a:buNone/>
              <a:defRPr b="1" sz="2000"/>
            </a:pPr>
            <a:r>
              <a:t>                                                                                                     000            materi</a:t>
            </a:r>
          </a:p>
          <a:p>
            <a:pPr marL="0" indent="0">
              <a:spcBef>
                <a:spcPts val="400"/>
              </a:spcBef>
              <a:buSzTx/>
              <a:buNone/>
              <a:defRPr b="1" sz="2000"/>
            </a:pPr>
            <a:r>
              <a:t>                                                                                                                    atom                                                                 </a:t>
            </a:r>
          </a:p>
        </p:txBody>
      </p:sp>
      <p:sp>
        <p:nvSpPr>
          <p:cNvPr id="152" name="Shape 152"/>
          <p:cNvSpPr/>
          <p:nvPr/>
        </p:nvSpPr>
        <p:spPr>
          <a:xfrm>
            <a:off x="6477000" y="1295400"/>
            <a:ext cx="381001" cy="38100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762000" y="838199"/>
            <a:ext cx="4191000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200"/>
            </a:lvl1pPr>
          </a:lstStyle>
          <a:p>
            <a:pPr/>
            <a:r>
              <a:t>Model Atom Dalton </a:t>
            </a:r>
          </a:p>
        </p:txBody>
      </p:sp>
      <p:sp>
        <p:nvSpPr>
          <p:cNvPr id="154" name="Shape 154"/>
          <p:cNvSpPr/>
          <p:nvPr/>
        </p:nvSpPr>
        <p:spPr>
          <a:xfrm>
            <a:off x="6781800" y="1219200"/>
            <a:ext cx="304801" cy="76201"/>
          </a:xfrm>
          <a:prstGeom prst="line">
            <a:avLst/>
          </a:prstGeom>
          <a:ln w="25400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5" name="Shape 48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86" name="Shape 486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 Modern - Golongan</a:t>
            </a:r>
          </a:p>
        </p:txBody>
      </p:sp>
      <p:sp>
        <p:nvSpPr>
          <p:cNvPr id="487" name="Shape 487"/>
          <p:cNvSpPr/>
          <p:nvPr/>
        </p:nvSpPr>
        <p:spPr>
          <a:xfrm>
            <a:off x="457200" y="1295400"/>
            <a:ext cx="7924800" cy="3825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Nama-nama Unsur Gol A : </a:t>
            </a:r>
          </a:p>
          <a:p>
            <a:pPr/>
            <a:r>
              <a:t> Kelompok unsur gol. A mempunyai nama berdasarkan sifatnya, yaitu :</a:t>
            </a:r>
          </a:p>
          <a:p>
            <a:pPr/>
            <a:r>
              <a:t> </a:t>
            </a:r>
          </a:p>
          <a:p>
            <a:pPr/>
            <a:r>
              <a:t>       * Gol. IA = Gol. (logam) Alkali (kecuali H) </a:t>
            </a:r>
          </a:p>
          <a:p>
            <a:pPr/>
            <a:r>
              <a:t>             - IA mudah membentuk basa kuat. </a:t>
            </a:r>
          </a:p>
          <a:p>
            <a:pPr/>
          </a:p>
          <a:p>
            <a:pPr/>
            <a:r>
              <a:t>       * Gol. IIA = Gol. (logam) Alkali tanah </a:t>
            </a:r>
          </a:p>
          <a:p>
            <a:pPr/>
            <a:r>
              <a:t>             - diperoleh sebagai senyawa dalam batuan. </a:t>
            </a:r>
          </a:p>
          <a:p>
            <a:pPr/>
          </a:p>
          <a:p>
            <a:pPr/>
            <a:r>
              <a:t>       * Gol. VIIA = Gol. Halogen  </a:t>
            </a:r>
          </a:p>
          <a:p>
            <a:pPr/>
            <a:r>
              <a:t>             -  mudah membentuk senyawa garam dengan logam </a:t>
            </a:r>
          </a:p>
          <a:p>
            <a:pPr/>
          </a:p>
          <a:p>
            <a:pPr/>
            <a:r>
              <a:t>       * Gol. VIIIA = Gol. Gas mulia</a:t>
            </a:r>
          </a:p>
          <a:p>
            <a:pPr/>
            <a:r>
              <a:t>             - sukar bereaksi dengan unsur lain.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Shape 490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91" name="Shape 491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 Modern - Golongan</a:t>
            </a:r>
          </a:p>
        </p:txBody>
      </p:sp>
      <p:sp>
        <p:nvSpPr>
          <p:cNvPr id="492" name="Shape 492"/>
          <p:cNvSpPr/>
          <p:nvPr/>
        </p:nvSpPr>
        <p:spPr>
          <a:xfrm>
            <a:off x="609600" y="1330325"/>
            <a:ext cx="8077200" cy="5063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r>
              <a:t>Jenis Kemiripan Sifat Unsur Gol. A  (dlm  1 gol.) : </a:t>
            </a:r>
          </a:p>
          <a:p>
            <a:pPr>
              <a:spcBef>
                <a:spcPts val="400"/>
              </a:spcBef>
              <a:defRPr sz="2000"/>
            </a:pPr>
            <a:r>
              <a:t>  </a:t>
            </a:r>
            <a:r>
              <a:rPr b="1"/>
              <a:t>(1) Konfigurasi elektronnya </a:t>
            </a:r>
            <a:endParaRPr b="1"/>
          </a:p>
          <a:p>
            <a:pPr>
              <a:spcBef>
                <a:spcPts val="400"/>
              </a:spcBef>
              <a:defRPr sz="2000"/>
            </a:pPr>
            <a:r>
              <a:t>         -  konfig. e nya berakhir pada </a:t>
            </a:r>
            <a:r>
              <a:rPr b="1"/>
              <a:t>sub kulit</a:t>
            </a:r>
            <a:r>
              <a:t> yang sama dan </a:t>
            </a:r>
            <a:r>
              <a:rPr b="1"/>
              <a:t>berisi elektron yang sama </a:t>
            </a:r>
            <a:r>
              <a:rPr b="1"/>
              <a:t>banyak</a:t>
            </a:r>
            <a:r>
              <a:t>.</a:t>
            </a:r>
          </a:p>
          <a:p>
            <a:pPr>
              <a:spcBef>
                <a:spcPts val="400"/>
              </a:spcBef>
              <a:defRPr sz="2000"/>
            </a:pPr>
            <a:r>
              <a:t>         	Mis. </a:t>
            </a:r>
            <a:r>
              <a:rPr baseline="-25000"/>
              <a:t>3</a:t>
            </a:r>
            <a:r>
              <a:t>Li dan </a:t>
            </a:r>
            <a:r>
              <a:rPr baseline="-25000"/>
              <a:t>11</a:t>
            </a:r>
            <a:r>
              <a:t>Na (gol. IA): konfig e-nya berakhir pada 2</a:t>
            </a:r>
            <a:r>
              <a:rPr baseline="30000"/>
              <a:t>S’ </a:t>
            </a:r>
            <a:r>
              <a:t>dan 3</a:t>
            </a:r>
            <a:r>
              <a:rPr baseline="30000"/>
              <a:t>S’</a:t>
            </a:r>
            <a:r>
              <a:t>.</a:t>
            </a:r>
          </a:p>
          <a:p>
            <a:pPr>
              <a:spcBef>
                <a:spcPts val="400"/>
              </a:spcBef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 </a:t>
            </a:r>
            <a:r>
              <a:rPr b="1"/>
              <a:t>(2) Sifat kimianya.</a:t>
            </a:r>
            <a:endParaRPr b="1"/>
          </a:p>
          <a:p>
            <a:pPr>
              <a:spcBef>
                <a:spcPts val="400"/>
              </a:spcBef>
              <a:defRPr sz="2000"/>
            </a:pPr>
            <a:r>
              <a:t>        Unsur-unsur segolongan dapat melepaskan/ menangkap e sama banyak, sifat kimianya mirip. </a:t>
            </a:r>
          </a:p>
          <a:p>
            <a:pPr>
              <a:spcBef>
                <a:spcPts val="400"/>
              </a:spcBef>
              <a:defRPr sz="2000"/>
            </a:pPr>
            <a:r>
              <a:t>  Misalnya :</a:t>
            </a:r>
          </a:p>
          <a:p>
            <a:pPr>
              <a:spcBef>
                <a:spcPts val="400"/>
              </a:spcBef>
              <a:defRPr sz="2000"/>
            </a:pPr>
            <a:r>
              <a:t>      Unsur gol. IIA (Mg, Ca,dsb) : melepas 2 e pd  kulit terluarnya, bervalensi 2</a:t>
            </a:r>
          </a:p>
          <a:p>
            <a:pPr>
              <a:spcBef>
                <a:spcPts val="400"/>
              </a:spcBef>
              <a:defRPr sz="2000"/>
            </a:pPr>
            <a:r>
              <a:t>      Un</a:t>
            </a:r>
            <a:r>
              <a:t>s gol. VIIA (F, Cl, dsb) menangkap 1 e bervalensi 1 (salah satunya)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5" name="Shape 49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496" name="Shape 496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 Modern - Golongan</a:t>
            </a:r>
          </a:p>
        </p:txBody>
      </p:sp>
      <p:sp>
        <p:nvSpPr>
          <p:cNvPr id="497" name="Shape 497"/>
          <p:cNvSpPr/>
          <p:nvPr/>
        </p:nvSpPr>
        <p:spPr>
          <a:xfrm>
            <a:off x="457200" y="1371600"/>
            <a:ext cx="7924800" cy="4261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002060"/>
                </a:solidFill>
              </a:defRPr>
            </a:pPr>
            <a:r>
              <a:t>Unsur-unsur Gol. B</a:t>
            </a:r>
          </a:p>
          <a:p>
            <a:pPr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 sama dengan golongan logam transisi. </a:t>
            </a:r>
          </a:p>
          <a:p>
            <a:pPr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dpt melepas e dari </a:t>
            </a:r>
            <a:r>
              <a:rPr>
                <a:solidFill>
                  <a:srgbClr val="FF0000"/>
                </a:solidFill>
              </a:rPr>
              <a:t>lebih dari satu </a:t>
            </a:r>
            <a:r>
              <a:t>kulit terluarnya </a:t>
            </a:r>
          </a:p>
          <a:p>
            <a:pPr>
              <a:spcBef>
                <a:spcPts val="400"/>
              </a:spcBef>
              <a:defRPr sz="2000"/>
            </a:pPr>
            <a:r>
              <a:t>           memiliki lebih dari 1 macam BO (valensi), </a:t>
            </a:r>
          </a:p>
          <a:p>
            <a:pPr>
              <a:spcBef>
                <a:spcPts val="400"/>
              </a:spcBef>
              <a:defRPr sz="2000"/>
            </a:pPr>
            <a:r>
              <a:t>           Mis. valensi Fe = 2 dan 3  </a:t>
            </a:r>
          </a:p>
          <a:p>
            <a:pPr>
              <a:spcBef>
                <a:spcPts val="400"/>
              </a:spcBef>
              <a:defRPr sz="2000"/>
            </a:pPr>
            <a:r>
              <a:t> </a:t>
            </a:r>
          </a:p>
          <a:p>
            <a:pPr>
              <a:spcBef>
                <a:spcPts val="400"/>
              </a:spcBef>
              <a:defRPr sz="2000"/>
            </a:pPr>
            <a:r>
              <a:t>Kemiripan Unsur-unsur Gol. B :</a:t>
            </a:r>
          </a:p>
          <a:p>
            <a:pPr>
              <a:spcBef>
                <a:spcPts val="400"/>
              </a:spcBef>
              <a:defRPr sz="2000"/>
            </a:pPr>
            <a:r>
              <a:t>   - konfig eelektron Aufbau-nya </a:t>
            </a:r>
            <a:r>
              <a:rPr>
                <a:solidFill>
                  <a:srgbClr val="FF0000"/>
                </a:solidFill>
              </a:rPr>
              <a:t>berakhir pada sub kulit  d.</a:t>
            </a:r>
            <a:endParaRPr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  <a:defRPr sz="2000"/>
            </a:pPr>
            <a:r>
              <a:t> </a:t>
            </a:r>
          </a:p>
          <a:p>
            <a:pPr>
              <a:spcBef>
                <a:spcPts val="400"/>
              </a:spcBef>
              <a:defRPr sz="2000"/>
            </a:pPr>
            <a:r>
              <a:t> </a:t>
            </a:r>
          </a:p>
          <a:p>
            <a:pPr>
              <a:spcBef>
                <a:spcPts val="400"/>
              </a:spcBef>
              <a:defRPr sz="2000"/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Shape 500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01" name="Shape 501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 Modern - Periode</a:t>
            </a:r>
          </a:p>
        </p:txBody>
      </p:sp>
      <p:sp>
        <p:nvSpPr>
          <p:cNvPr id="502" name="Shape 502"/>
          <p:cNvSpPr/>
          <p:nvPr/>
        </p:nvSpPr>
        <p:spPr>
          <a:xfrm>
            <a:off x="457200" y="1219200"/>
            <a:ext cx="8229600" cy="5551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Nomor periode =  banyaknya kulit </a:t>
            </a:r>
          </a:p>
          <a:p>
            <a:pPr marL="342900" indent="-342900">
              <a:spcBef>
                <a:spcPts val="400"/>
              </a:spcBef>
              <a:buSzPct val="100000"/>
              <a:buFont typeface="Arial"/>
              <a:buChar char="•"/>
              <a:defRPr sz="2000"/>
            </a:pPr>
            <a:r>
              <a:t>Nama kulit  : K, L, M, N, dst.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 	Misal : Na terletak pd periode 3, mempunyai 3 kulit :  K, L dan M. 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 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Penamaan Periode :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   - Berdasarkan banyaknya unsur dalam periode tersebut, yaitu : 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      a) </a:t>
            </a:r>
            <a:r>
              <a:rPr b="1"/>
              <a:t>Periode Amat Pendek</a:t>
            </a:r>
            <a:r>
              <a:t> = Per 1 : </a:t>
            </a:r>
            <a:r>
              <a:t>hanya berisi 2 unsur (H dan He)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      b) </a:t>
            </a:r>
            <a:r>
              <a:rPr b="1"/>
              <a:t>Periode Pendek</a:t>
            </a:r>
            <a:r>
              <a:t>  = Per 2 dan 3  (masing-masing berisi 8 unsur ) 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      c) </a:t>
            </a:r>
            <a:r>
              <a:rPr b="1"/>
              <a:t>Periode Panjang</a:t>
            </a:r>
            <a:r>
              <a:t> :  periode 4 dan 5, 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           - Mulai Periode 4 telah berisi unsur transisi, masing-masingnya berisi 18 unsur. 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      d) </a:t>
            </a:r>
            <a:r>
              <a:rPr b="1"/>
              <a:t>Periode Amat Panjang</a:t>
            </a:r>
            <a:r>
              <a:t> = Periode  6 &amp; 7.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            - mengandung unsur “Transisi Dalam”, yaitu gol. lantanida pada periode 6 dan gol aktinida pada periode 7. </a:t>
            </a:r>
          </a:p>
          <a:p>
            <a:pPr marL="342900" indent="-342900">
              <a:spcBef>
                <a:spcPts val="400"/>
              </a:spcBef>
              <a:defRPr sz="2000"/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Shape 50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06" name="Shape 506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07" name="Shape 507"/>
          <p:cNvSpPr/>
          <p:nvPr/>
        </p:nvSpPr>
        <p:spPr>
          <a:xfrm>
            <a:off x="457200" y="1219200"/>
            <a:ext cx="7848600" cy="544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Unsur-unsur dalam SP Moderen mempunyai sifat-sifat yang berubah secara berkala. Sifat-sifat tersebut meliputi hal-hal berikut. </a:t>
            </a:r>
          </a:p>
          <a:p>
            <a:pPr>
              <a:defRPr sz="2000"/>
            </a:pPr>
          </a:p>
          <a:p>
            <a:pPr>
              <a:defRPr b="1" sz="2000">
                <a:solidFill>
                  <a:srgbClr val="FF0000"/>
                </a:solidFill>
              </a:defRPr>
            </a:pPr>
            <a:r>
              <a:t>1. Jari-jari atom ( R )</a:t>
            </a:r>
          </a:p>
          <a:p>
            <a:pPr>
              <a:defRPr sz="2000"/>
            </a:pPr>
            <a:r>
              <a:t>      R : - jarak dari inti kekulit terluarnya. </a:t>
            </a:r>
          </a:p>
          <a:p>
            <a:pPr>
              <a:defRPr sz="2000"/>
            </a:pPr>
            <a:r>
              <a:t>            - Dipengaruhi oleh 2 hal : </a:t>
            </a:r>
          </a:p>
          <a:p>
            <a:pPr>
              <a:defRPr sz="2000"/>
            </a:pPr>
            <a:r>
              <a:t>               (1) jml kulit atom </a:t>
            </a:r>
          </a:p>
          <a:p>
            <a:pPr>
              <a:defRPr sz="2000"/>
            </a:pPr>
            <a:r>
              <a:t>               (2) jml elektron pada kulit terluarnya. 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    * Dalam satu golongan dari </a:t>
            </a:r>
            <a:r>
              <a:rPr b="1"/>
              <a:t>atas ke bawah</a:t>
            </a:r>
            <a:r>
              <a:t> :</a:t>
            </a:r>
          </a:p>
          <a:p>
            <a:pPr>
              <a:defRPr sz="2000"/>
            </a:pPr>
            <a:r>
              <a:t>           - Makin ke bawah:</a:t>
            </a:r>
          </a:p>
          <a:p>
            <a:pPr>
              <a:defRPr sz="2000"/>
            </a:pPr>
            <a:r>
              <a:t>                 - no. periodenya makin besar </a:t>
            </a:r>
          </a:p>
          <a:p>
            <a:pPr>
              <a:defRPr sz="2000"/>
            </a:pPr>
            <a:r>
              <a:t>                         jumlah kulit : makin banyak </a:t>
            </a:r>
          </a:p>
          <a:p>
            <a:pPr>
              <a:defRPr sz="2000"/>
            </a:pPr>
            <a:r>
              <a:t>                             R  makin panjang. </a:t>
            </a:r>
          </a:p>
          <a:p>
            <a:pPr lvl="2">
              <a:defRPr sz="2000"/>
            </a:pPr>
            <a:r>
              <a:t>Contoh : </a:t>
            </a:r>
            <a:r>
              <a:rPr baseline="-25000"/>
              <a:t>11</a:t>
            </a:r>
            <a:r>
              <a:t>Na : pada periode 3  ; mempunyai 3 kulit, </a:t>
            </a:r>
          </a:p>
          <a:p>
            <a:pPr lvl="2">
              <a:defRPr baseline="-25000" sz="2000"/>
            </a:pPr>
            <a:r>
              <a:t>                         19</a:t>
            </a:r>
            <a:r>
              <a:rPr baseline="0"/>
              <a:t>K    : pada periode 4  ; mempunyai 4 kulit, </a:t>
            </a:r>
          </a:p>
          <a:p>
            <a:pPr lvl="2">
              <a:defRPr sz="2000"/>
            </a:pPr>
            <a:r>
              <a:t>                      R. Na &gt; R.K (R.Na = 1,86 Å dan R.K = 2,31 Å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Shape 510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11" name="Shape 511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12" name="Shape 512"/>
          <p:cNvSpPr/>
          <p:nvPr/>
        </p:nvSpPr>
        <p:spPr>
          <a:xfrm>
            <a:off x="457200" y="1304925"/>
            <a:ext cx="8001000" cy="335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* Dalam satu periode dari </a:t>
            </a:r>
            <a:r>
              <a:rPr b="1"/>
              <a:t>kiri ke kanan </a:t>
            </a:r>
            <a:r>
              <a:t>:</a:t>
            </a:r>
          </a:p>
          <a:p>
            <a:pPr>
              <a:defRPr sz="2000"/>
            </a:pPr>
            <a:r>
              <a:t>       - jml kulit : sama banyak,</a:t>
            </a:r>
          </a:p>
          <a:p>
            <a:pPr>
              <a:defRPr sz="2000"/>
            </a:pPr>
            <a:r>
              <a:t>       - no gol     : bertambah </a:t>
            </a:r>
          </a:p>
          <a:p>
            <a:pPr>
              <a:defRPr sz="2000"/>
            </a:pPr>
            <a:r>
              <a:t>             jml p (muatan +) dan jml e (muatan -) bertambah </a:t>
            </a:r>
          </a:p>
          <a:p>
            <a:pPr>
              <a:defRPr sz="2000"/>
            </a:pPr>
            <a:r>
              <a:t>                 gaya tarik keduanya semakin kuat </a:t>
            </a:r>
          </a:p>
          <a:p>
            <a:pPr>
              <a:defRPr sz="2000"/>
            </a:pPr>
            <a:r>
              <a:t>                      R : atom makin pendek. </a:t>
            </a:r>
          </a:p>
          <a:p>
            <a:pPr>
              <a:defRPr sz="2000"/>
            </a:pPr>
          </a:p>
          <a:p>
            <a:pPr lvl="2">
              <a:defRPr sz="2000"/>
            </a:pPr>
            <a:r>
              <a:t>Contoh : </a:t>
            </a:r>
            <a:r>
              <a:rPr baseline="-25000"/>
              <a:t>11</a:t>
            </a:r>
            <a:r>
              <a:t>Na  (11</a:t>
            </a:r>
            <a:r>
              <a:rPr baseline="30000"/>
              <a:t>+</a:t>
            </a:r>
            <a:r>
              <a:t> dan 11</a:t>
            </a:r>
            <a:r>
              <a:rPr baseline="30000"/>
              <a:t>-</a:t>
            </a:r>
            <a:r>
              <a:t>) dan </a:t>
            </a:r>
            <a:r>
              <a:rPr baseline="-25000"/>
              <a:t>12</a:t>
            </a:r>
            <a:r>
              <a:t> Mg (12</a:t>
            </a:r>
            <a:r>
              <a:rPr baseline="30000"/>
              <a:t>+</a:t>
            </a:r>
            <a:r>
              <a:t> dan 12</a:t>
            </a:r>
            <a:r>
              <a:rPr baseline="30000"/>
              <a:t>-</a:t>
            </a:r>
            <a:r>
              <a:t>)</a:t>
            </a:r>
          </a:p>
          <a:p>
            <a:pPr lvl="2">
              <a:defRPr sz="2000"/>
            </a:pPr>
            <a:r>
              <a:t>                        gaya tarik Mg &gt; Na        </a:t>
            </a:r>
          </a:p>
          <a:p>
            <a:pPr lvl="2">
              <a:defRPr sz="2000"/>
            </a:pPr>
            <a:r>
              <a:t>                           R. Na &gt; R Mg  (R. Na = 1,86 </a:t>
            </a:r>
            <a:r>
              <a:t> Å </a:t>
            </a:r>
            <a:r>
              <a:t> dan R. Mg = 1,60 </a:t>
            </a:r>
            <a:r>
              <a:t> Å 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5" name="Shape 51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16" name="Shape 516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17" name="Shape 517"/>
          <p:cNvSpPr/>
          <p:nvPr/>
        </p:nvSpPr>
        <p:spPr>
          <a:xfrm>
            <a:off x="457200" y="1447800"/>
            <a:ext cx="7924800" cy="432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FF0000"/>
                </a:solidFill>
              </a:defRPr>
            </a:pPr>
            <a:r>
              <a:t>2. Energi Ionisasi ( EI )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Atom logam dapat melepas e dr kulit terluarnya apabila menyerap energi. 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Makin kuat e terikat oleh inti, semakin besar EI yang dibutuhkan untuk melepas elektron tersebut. </a:t>
            </a:r>
          </a:p>
          <a:p>
            <a:pPr>
              <a:defRPr sz="2000"/>
            </a:pPr>
            <a:r>
              <a:t> </a:t>
            </a:r>
          </a:p>
          <a:p>
            <a:pPr>
              <a:defRPr sz="2000"/>
            </a:pPr>
            <a:r>
              <a:t> </a:t>
            </a:r>
            <a:r>
              <a:rPr>
                <a:solidFill>
                  <a:srgbClr val="FF0000"/>
                </a:solidFill>
              </a:rPr>
              <a:t>EI : - </a:t>
            </a:r>
            <a:r>
              <a:t>banyaknya energi yg diserap oleh suatu atom dlm bentuk gas untuk melepas e dr kulit terluarnya, menjadi ion (+). </a:t>
            </a:r>
          </a:p>
          <a:p>
            <a:pPr>
              <a:defRPr sz="2000"/>
            </a:pPr>
            <a:r>
              <a:t>        - Apabila dalam kulit terluar terdapat &gt; 1 e , akan dilepas bertahap ; dan EI</a:t>
            </a:r>
            <a:r>
              <a:rPr baseline="-25000"/>
              <a:t>I</a:t>
            </a:r>
            <a:r>
              <a:t> &lt; EI</a:t>
            </a:r>
            <a:r>
              <a:rPr baseline="-25000"/>
              <a:t>II</a:t>
            </a:r>
            <a:r>
              <a:t>, dst. 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Contoh : </a:t>
            </a:r>
          </a:p>
          <a:p>
            <a:pPr>
              <a:defRPr sz="2000"/>
            </a:pPr>
            <a:r>
              <a:t>        Ca</a:t>
            </a:r>
            <a:r>
              <a:rPr baseline="-25000"/>
              <a:t>(g)</a:t>
            </a:r>
            <a:r>
              <a:t> + 590 kj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Ca</a:t>
            </a:r>
            <a:r>
              <a:rPr baseline="30000"/>
              <a:t>+</a:t>
            </a:r>
            <a:r>
              <a:t> </a:t>
            </a:r>
            <a:r>
              <a:rPr baseline="-25000"/>
              <a:t>(g)</a:t>
            </a:r>
            <a:r>
              <a:t> + e            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t> EI</a:t>
            </a:r>
            <a:r>
              <a:rPr baseline="-25000"/>
              <a:t>I</a:t>
            </a:r>
            <a:r>
              <a:t>  =   590 kj</a:t>
            </a:r>
          </a:p>
          <a:p>
            <a:pPr>
              <a:defRPr sz="2000"/>
            </a:pPr>
            <a:r>
              <a:t>        Ca</a:t>
            </a:r>
            <a:r>
              <a:rPr baseline="30000"/>
              <a:t>+</a:t>
            </a:r>
            <a:r>
              <a:rPr baseline="-25000"/>
              <a:t>(g)</a:t>
            </a:r>
            <a:r>
              <a:t> + 1145 kj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Ca</a:t>
            </a:r>
            <a:r>
              <a:rPr baseline="30000"/>
              <a:t>2+</a:t>
            </a:r>
            <a:r>
              <a:rPr baseline="-25000"/>
              <a:t>(g)</a:t>
            </a:r>
            <a:r>
              <a:t> + e      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t> EI</a:t>
            </a:r>
            <a:r>
              <a:rPr baseline="-25000"/>
              <a:t>II</a:t>
            </a:r>
            <a:r>
              <a:t> = 1145 kj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0" name="Shape 520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21" name="Shape 521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22" name="Shape 522"/>
          <p:cNvSpPr/>
          <p:nvPr/>
        </p:nvSpPr>
        <p:spPr>
          <a:xfrm>
            <a:off x="457200" y="1093787"/>
            <a:ext cx="7924800" cy="4967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r>
              <a:t>Dalam satu golongan dari </a:t>
            </a:r>
            <a:r>
              <a:rPr b="1"/>
              <a:t>atas ke bawah</a:t>
            </a:r>
            <a:r>
              <a:t> </a:t>
            </a:r>
          </a:p>
          <a:p>
            <a:pPr>
              <a:spcBef>
                <a:spcPts val="400"/>
              </a:spcBef>
              <a:defRPr sz="2000"/>
            </a:pPr>
            <a:r>
              <a:t>  * Makin ke bawah : </a:t>
            </a:r>
          </a:p>
          <a:p>
            <a:pPr>
              <a:spcBef>
                <a:spcPts val="400"/>
              </a:spcBef>
              <a:defRPr sz="2000"/>
            </a:pPr>
            <a:r>
              <a:t>        - jari-jari atom makin besar </a:t>
            </a:r>
          </a:p>
          <a:p>
            <a:pPr>
              <a:spcBef>
                <a:spcPts val="400"/>
              </a:spcBef>
              <a:defRPr sz="2000"/>
            </a:pPr>
            <a:r>
              <a:t>                  elektron terluar makin lemah terikat oleh inti</a:t>
            </a:r>
          </a:p>
          <a:p>
            <a:pPr>
              <a:spcBef>
                <a:spcPts val="400"/>
              </a:spcBef>
              <a:defRPr sz="2000"/>
            </a:pPr>
            <a:r>
              <a:t>                        elektron </a:t>
            </a:r>
            <a:r>
              <a:rPr u="sng"/>
              <a:t>makin mudah</a:t>
            </a:r>
            <a:r>
              <a:t> dilepas </a:t>
            </a:r>
          </a:p>
          <a:p>
            <a:pPr>
              <a:spcBef>
                <a:spcPts val="400"/>
              </a:spcBef>
              <a:defRPr sz="2000"/>
            </a:pPr>
            <a:r>
              <a:t>                              EI-nya </a:t>
            </a:r>
            <a:r>
              <a:rPr u="sng"/>
              <a:t>makin kecil</a:t>
            </a:r>
            <a:r>
              <a:t>. </a:t>
            </a:r>
          </a:p>
          <a:p>
            <a:pPr>
              <a:spcBef>
                <a:spcPts val="400"/>
              </a:spcBef>
              <a:defRPr sz="2000"/>
            </a:pPr>
            <a:r>
              <a:t> </a:t>
            </a:r>
          </a:p>
          <a:p>
            <a:pPr>
              <a:spcBef>
                <a:spcPts val="400"/>
              </a:spcBef>
              <a:defRPr sz="2000"/>
            </a:pPr>
            <a:r>
              <a:t>Dalam satu periode dari </a:t>
            </a:r>
            <a:r>
              <a:rPr b="1"/>
              <a:t>kiri ke kanan</a:t>
            </a:r>
            <a:r>
              <a:t>.</a:t>
            </a:r>
          </a:p>
          <a:p>
            <a:pPr>
              <a:spcBef>
                <a:spcPts val="400"/>
              </a:spcBef>
              <a:defRPr sz="2000"/>
            </a:pPr>
            <a:r>
              <a:t>   * Makin ke kanan :</a:t>
            </a:r>
          </a:p>
          <a:p>
            <a:pPr>
              <a:spcBef>
                <a:spcPts val="400"/>
              </a:spcBef>
              <a:defRPr sz="2000"/>
            </a:pPr>
            <a:r>
              <a:t>         -  jari-jari atom makin kecil</a:t>
            </a:r>
          </a:p>
          <a:p>
            <a:pPr>
              <a:spcBef>
                <a:spcPts val="400"/>
              </a:spcBef>
              <a:defRPr sz="2000"/>
            </a:pPr>
            <a:r>
              <a:t>                e makin kuat terikat e makin sukar dilepas </a:t>
            </a:r>
          </a:p>
          <a:p>
            <a:pPr>
              <a:spcBef>
                <a:spcPts val="400"/>
              </a:spcBef>
              <a:defRPr sz="2000"/>
            </a:pPr>
            <a:r>
              <a:t>                           dibutuhkan energi makin besar unt melepas e-nya</a:t>
            </a:r>
          </a:p>
          <a:p>
            <a:pPr>
              <a:spcBef>
                <a:spcPts val="400"/>
              </a:spcBef>
              <a:defRPr sz="2000"/>
            </a:pPr>
            <a:r>
              <a:t>                                EI ” MAKIN BESAR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Shape 52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26" name="Shape 526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27" name="Shape 527"/>
          <p:cNvSpPr/>
          <p:nvPr/>
        </p:nvSpPr>
        <p:spPr>
          <a:xfrm>
            <a:off x="457200" y="1125537"/>
            <a:ext cx="8077200" cy="427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FF0000"/>
                </a:solidFill>
              </a:defRPr>
            </a:pPr>
            <a:r>
              <a:t>3. Afinitas Elektron ( AE )</a:t>
            </a:r>
          </a:p>
          <a:p>
            <a:pPr>
              <a:defRPr sz="2000"/>
            </a:pPr>
            <a:r>
              <a:t>       - Besarnya </a:t>
            </a:r>
            <a:r>
              <a:rPr u="sng"/>
              <a:t>energi</a:t>
            </a:r>
            <a:r>
              <a:t> yang dilepaskan oleh suatu atom dlm bentuk gas </a:t>
            </a:r>
          </a:p>
          <a:p>
            <a:pPr>
              <a:defRPr sz="2000"/>
            </a:pPr>
            <a:r>
              <a:t>         untuk menangkap e ;  menjadi ion (-). </a:t>
            </a:r>
          </a:p>
          <a:p>
            <a:pPr>
              <a:defRPr sz="2000"/>
            </a:pPr>
            <a:r>
              <a:t> </a:t>
            </a:r>
          </a:p>
          <a:p>
            <a:pPr>
              <a:defRPr sz="2000"/>
            </a:pPr>
            <a:r>
              <a:t>       - Proses:    X</a:t>
            </a:r>
            <a:r>
              <a:rPr baseline="-25000"/>
              <a:t>(g)</a:t>
            </a:r>
            <a:r>
              <a:t>  +  e 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 X</a:t>
            </a:r>
            <a:r>
              <a:rPr baseline="30000"/>
              <a:t>-</a:t>
            </a:r>
            <a:r>
              <a:t>  +  AE</a:t>
            </a:r>
          </a:p>
          <a:p>
            <a:pPr>
              <a:defRPr sz="2000"/>
            </a:pPr>
            <a:r>
              <a:t>             Contoh :   Cl</a:t>
            </a:r>
            <a:r>
              <a:rPr baseline="-25000"/>
              <a:t>(g)</a:t>
            </a:r>
            <a:r>
              <a:t>  +  e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 Cl</a:t>
            </a:r>
            <a:r>
              <a:rPr baseline="30000"/>
              <a:t>-</a:t>
            </a:r>
            <a:r>
              <a:t>  +  348 kj ;           AE  Cl  =  348 kj. </a:t>
            </a:r>
          </a:p>
          <a:p>
            <a:pPr>
              <a:defRPr sz="2000"/>
            </a:pPr>
            <a:r>
              <a:t> </a:t>
            </a:r>
          </a:p>
          <a:p>
            <a:pPr>
              <a:defRPr sz="2000"/>
            </a:pPr>
            <a:r>
              <a:t>       - AE ditentukan oleh besarnya  jari-jari atom ( R ) </a:t>
            </a:r>
          </a:p>
          <a:p>
            <a:pPr>
              <a:defRPr sz="2000"/>
            </a:pPr>
            <a:r>
              <a:t>             Dlm satu gol makin ke atas</a:t>
            </a:r>
          </a:p>
          <a:p>
            <a:pPr>
              <a:defRPr sz="2000"/>
            </a:pPr>
            <a:r>
              <a:t>             Dlm satu periode makin ke kanan </a:t>
            </a:r>
          </a:p>
          <a:p>
            <a:pPr>
              <a:defRPr sz="2000"/>
            </a:pPr>
            <a:r>
              <a:t>                          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makin mudah menangkap elektron</a:t>
            </a:r>
          </a:p>
          <a:p>
            <a:pPr>
              <a:defRPr sz="2000"/>
            </a:pPr>
            <a:r>
              <a:t> 			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 AE </a:t>
            </a:r>
            <a:r>
              <a:rPr>
                <a:solidFill>
                  <a:srgbClr val="FF0000"/>
                </a:solidFill>
              </a:rPr>
              <a:t>makin besar. </a:t>
            </a:r>
          </a:p>
        </p:txBody>
      </p:sp>
      <p:sp>
        <p:nvSpPr>
          <p:cNvPr id="528" name="Shape 528"/>
          <p:cNvSpPr/>
          <p:nvPr/>
        </p:nvSpPr>
        <p:spPr>
          <a:xfrm>
            <a:off x="5511800" y="4241800"/>
            <a:ext cx="1524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269"/>
                  <a:pt x="10800" y="600"/>
                </a:cubicBezTo>
                <a:lnTo>
                  <a:pt x="10800" y="10200"/>
                </a:lnTo>
                <a:cubicBezTo>
                  <a:pt x="10800" y="10531"/>
                  <a:pt x="15635" y="10800"/>
                  <a:pt x="21600" y="10800"/>
                </a:cubicBezTo>
                <a:cubicBezTo>
                  <a:pt x="15635" y="10800"/>
                  <a:pt x="10800" y="11069"/>
                  <a:pt x="10800" y="11400"/>
                </a:cubicBezTo>
                <a:lnTo>
                  <a:pt x="10800" y="21000"/>
                </a:lnTo>
                <a:cubicBezTo>
                  <a:pt x="10800" y="21331"/>
                  <a:pt x="5965" y="21600"/>
                  <a:pt x="0" y="21600"/>
                </a:cubicBezTo>
              </a:path>
            </a:pathLst>
          </a:custGeom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29" name="Shape 529"/>
          <p:cNvSpPr/>
          <p:nvPr/>
        </p:nvSpPr>
        <p:spPr>
          <a:xfrm>
            <a:off x="5753101" y="4278630"/>
            <a:ext cx="27432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R  : makin kecil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Shape 53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33" name="Shape 533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34" name="Shape 534"/>
          <p:cNvSpPr/>
          <p:nvPr/>
        </p:nvSpPr>
        <p:spPr>
          <a:xfrm>
            <a:off x="457200" y="1447800"/>
            <a:ext cx="8077200" cy="409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0000"/>
                </a:solidFill>
              </a:defRPr>
            </a:pPr>
            <a:r>
              <a:t>4. Elektronegatifitas = Kelektronegatifan  ( EN )</a:t>
            </a:r>
          </a:p>
          <a:p>
            <a:pPr lvl="1" marL="742950" indent="-285750">
              <a:buSzPct val="100000"/>
              <a:buFont typeface="Arial"/>
              <a:buChar char="•"/>
            </a:pPr>
            <a:r>
              <a:t>Kemampuan suatu atom untuk menarik e </a:t>
            </a:r>
            <a:r>
              <a:rPr u="sng"/>
              <a:t>dibandingkan</a:t>
            </a:r>
            <a:r>
              <a:t> dengan atom lain dalam </a:t>
            </a:r>
            <a:r>
              <a:rPr>
                <a:solidFill>
                  <a:srgbClr val="FF0000"/>
                </a:solidFill>
              </a:rPr>
              <a:t>satu  molekul. </a:t>
            </a:r>
            <a:endParaRPr>
              <a:solidFill>
                <a:srgbClr val="FF0000"/>
              </a:solidFill>
            </a:endParaRPr>
          </a:p>
          <a:p>
            <a:pPr lvl="1" marL="742950" indent="-285750">
              <a:buSzPct val="100000"/>
              <a:buFont typeface="Arial"/>
              <a:buChar char="•"/>
            </a:pPr>
            <a:r>
              <a:t>identik dengan AE. </a:t>
            </a:r>
          </a:p>
          <a:p>
            <a:pPr/>
            <a:r>
              <a:t> </a:t>
            </a:r>
          </a:p>
          <a:p>
            <a:pPr/>
            <a:r>
              <a:t>Contoh ;  dalam molekul HCl : </a:t>
            </a:r>
          </a:p>
          <a:p>
            <a:pPr/>
            <a:r>
              <a:t>                      - Cl lebih kuat menarik elektron daripada H.  </a:t>
            </a:r>
          </a:p>
          <a:p>
            <a:pPr/>
            <a:r>
              <a:t>                             EN  Cl &gt; H. </a:t>
            </a:r>
          </a:p>
          <a:p>
            <a:pPr lvl="1" marL="285750" indent="171450"/>
            <a:r>
              <a:t>* Seperti AE : </a:t>
            </a:r>
          </a:p>
          <a:p>
            <a:pPr lvl="1" marL="285750" indent="171450"/>
            <a:r>
              <a:t>       - dalam satu golongan makin ke bawah</a:t>
            </a:r>
          </a:p>
          <a:p>
            <a:pPr lvl="1" marL="285750" indent="171450"/>
            <a:r>
              <a:t>         dalam satu periode dari kiri ke kanan</a:t>
            </a:r>
          </a:p>
          <a:p>
            <a:pPr/>
          </a:p>
          <a:p>
            <a:pPr lvl="1" marL="742950" indent="-285750">
              <a:buSzPct val="100000"/>
              <a:buFont typeface="Arial"/>
              <a:buChar char="•"/>
            </a:pPr>
            <a:r>
              <a:t>Nilai EN unsur dinyatakan dalam “Skala Pauling”</a:t>
            </a:r>
          </a:p>
          <a:p>
            <a:pPr lvl="1" marL="742950" indent="-285750">
              <a:buSzPct val="100000"/>
              <a:buFont typeface="Arial"/>
              <a:buChar char="•"/>
            </a:pPr>
            <a:r>
              <a:t>Unsur yang EN-nya terbesar adalah F (= 3,98 ) (lihat tabel di halaman berikut)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158" name="Shape 158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159" name="Shape 159"/>
          <p:cNvSpPr/>
          <p:nvPr/>
        </p:nvSpPr>
        <p:spPr>
          <a:xfrm>
            <a:off x="457200" y="1371600"/>
            <a:ext cx="8229600" cy="184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2"/>
              <a:defRPr b="1" sz="2000"/>
            </a:pPr>
            <a:r>
              <a:t>Teori Atom Thomson (JJ Thomson, ) 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  <a:r>
              <a:t>Atom merupakan bola pejal yang bermuatan positif dan didalamya tersebar muatan negatif elektron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</a:p>
        </p:txBody>
      </p:sp>
      <p:pic>
        <p:nvPicPr>
          <p:cNvPr id="16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100" y="3078162"/>
            <a:ext cx="2209800" cy="220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7" name="Shape 537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38" name="Shape 538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pic>
        <p:nvPicPr>
          <p:cNvPr id="539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50" y="1466850"/>
            <a:ext cx="8343900" cy="4324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2" name="Shape 54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43" name="Shape 543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44" name="Shape 544"/>
          <p:cNvSpPr/>
          <p:nvPr/>
        </p:nvSpPr>
        <p:spPr>
          <a:xfrm>
            <a:off x="457200" y="1295400"/>
            <a:ext cx="7924800" cy="422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0000"/>
                </a:solidFill>
              </a:defRPr>
            </a:pPr>
            <a:r>
              <a:t>5. Keasaman </a:t>
            </a:r>
          </a:p>
          <a:p>
            <a:pPr>
              <a:defRPr sz="2000"/>
            </a:pPr>
            <a:r>
              <a:t>   * Asam tanpa oksigen ( HX )</a:t>
            </a:r>
          </a:p>
          <a:p>
            <a:pPr>
              <a:defRPr sz="2000"/>
            </a:pPr>
            <a:r>
              <a:t>        # Sifat asam suatu zat :</a:t>
            </a:r>
          </a:p>
          <a:p>
            <a:pPr>
              <a:defRPr sz="2000"/>
            </a:pPr>
            <a:r>
              <a:t>             - Kemampuan suatu asam untuk melepas H</a:t>
            </a:r>
            <a:r>
              <a:rPr baseline="30000"/>
              <a:t>+  </a:t>
            </a:r>
            <a:endParaRPr baseline="30000"/>
          </a:p>
          <a:p>
            <a:pPr>
              <a:defRPr baseline="30000" sz="2000"/>
            </a:pPr>
            <a:r>
              <a:t>           </a:t>
            </a:r>
            <a:r>
              <a:rPr baseline="0"/>
              <a:t>      - Ditentukan oleh dua hal, yaitu :</a:t>
            </a:r>
          </a:p>
          <a:p>
            <a:pPr>
              <a:defRPr sz="2000"/>
            </a:pPr>
            <a:r>
              <a:t>                 (1) jari-jari atom (R)</a:t>
            </a:r>
          </a:p>
          <a:p>
            <a:pPr>
              <a:defRPr sz="2000"/>
            </a:pPr>
            <a:r>
              <a:t>                        - Makin ke bawah : R makin besar</a:t>
            </a:r>
          </a:p>
          <a:p>
            <a:pPr>
              <a:defRPr sz="2000"/>
            </a:pPr>
            <a:r>
              <a:t>                             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H</a:t>
            </a:r>
            <a:r>
              <a:rPr baseline="30000"/>
              <a:t>+</a:t>
            </a:r>
            <a:r>
              <a:t> makin mudah dilepas</a:t>
            </a:r>
          </a:p>
          <a:p>
            <a:pPr>
              <a:defRPr sz="2000"/>
            </a:pPr>
            <a:r>
              <a:t> 		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 Sifat asam </a:t>
            </a:r>
            <a:r>
              <a:rPr>
                <a:solidFill>
                  <a:srgbClr val="FF0000"/>
                </a:solidFill>
              </a:rPr>
              <a:t>makin kuat </a:t>
            </a:r>
            <a:r>
              <a:t>(HCl &lt; HBr &lt; HI)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                (2) Keelektronegatifan (EN)</a:t>
            </a:r>
          </a:p>
          <a:p>
            <a:pPr>
              <a:defRPr sz="2000"/>
            </a:pPr>
            <a:r>
              <a:t>                         -   EN makin besar , makin mudah H</a:t>
            </a:r>
            <a:r>
              <a:rPr baseline="30000"/>
              <a:t>+</a:t>
            </a:r>
            <a:r>
              <a:t> dilepas</a:t>
            </a:r>
          </a:p>
          <a:p>
            <a:pPr>
              <a:defRPr sz="2000"/>
            </a:pPr>
            <a:r>
              <a:t>                                Dalam satu Periode dr kiri ke kanan : </a:t>
            </a:r>
          </a:p>
          <a:p>
            <a:pPr>
              <a:defRPr sz="2000"/>
            </a:pPr>
            <a:r>
              <a:t> 		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sifat asamnya makin kuat (H</a:t>
            </a:r>
            <a:r>
              <a:rPr baseline="-25000"/>
              <a:t>2</a:t>
            </a:r>
            <a:r>
              <a:t>S &lt; HCl).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7" name="Shape 547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48" name="Shape 548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49" name="Shape 549"/>
          <p:cNvSpPr/>
          <p:nvPr/>
        </p:nvSpPr>
        <p:spPr>
          <a:xfrm>
            <a:off x="457200" y="1304925"/>
            <a:ext cx="7848600" cy="3693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0000"/>
                </a:solidFill>
              </a:defRPr>
            </a:pPr>
            <a:r>
              <a:t>6. Kebasaan </a:t>
            </a:r>
          </a:p>
          <a:p>
            <a:pPr>
              <a:defRPr sz="2000"/>
            </a:pPr>
            <a:r>
              <a:t>    - Senyawa basa  : (OH)y     (L=logam, y=1, 2, 3, 4). </a:t>
            </a:r>
          </a:p>
          <a:p>
            <a:pPr>
              <a:defRPr sz="2000"/>
            </a:pPr>
            <a:r>
              <a:t>    * Sifat basa : kemampuan untuk melepas OH</a:t>
            </a:r>
            <a:r>
              <a:rPr baseline="30000"/>
              <a:t>-</a:t>
            </a:r>
            <a:r>
              <a:t> </a:t>
            </a:r>
          </a:p>
          <a:p>
            <a:pPr>
              <a:defRPr sz="2000"/>
            </a:pPr>
            <a:r>
              <a:t>     -  Sifat ini tergantung dari jari-jari atom L ( R</a:t>
            </a:r>
            <a:r>
              <a:rPr baseline="-25000"/>
              <a:t>L </a:t>
            </a:r>
            <a:r>
              <a:t>)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   * Dlm satu periode makin ke kiri , dan </a:t>
            </a:r>
          </a:p>
          <a:p>
            <a:pPr>
              <a:defRPr sz="2000"/>
            </a:pPr>
            <a:r>
              <a:t>       Dlm satu golongan makin ke bawah  </a:t>
            </a:r>
          </a:p>
          <a:p>
            <a:pPr>
              <a:defRPr sz="2000"/>
            </a:pPr>
            <a:r>
              <a:t> 	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OH</a:t>
            </a:r>
            <a:r>
              <a:rPr baseline="30000"/>
              <a:t>-</a:t>
            </a:r>
            <a:r>
              <a:t> makin mudah dilepas</a:t>
            </a:r>
          </a:p>
          <a:p>
            <a:pPr>
              <a:defRPr sz="2000"/>
            </a:pPr>
            <a:r>
              <a:t> 	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Sifat basa : MAKIN KUAT </a:t>
            </a:r>
          </a:p>
          <a:p>
            <a:pPr>
              <a:defRPr sz="2000"/>
            </a:pPr>
            <a:r>
              <a:t>       DAN SEBALIKNYA </a:t>
            </a:r>
          </a:p>
          <a:p>
            <a:pPr>
              <a:defRPr sz="2000"/>
            </a:pPr>
            <a:r>
              <a:t>         (sifat basa :  KOH &gt; NaOH  dan  NaOH &gt; Mg (OH)</a:t>
            </a:r>
            <a:r>
              <a:rPr baseline="-25000"/>
              <a:t>2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2" name="Shape 55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53" name="Shape 553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54" name="Shape 554"/>
          <p:cNvSpPr/>
          <p:nvPr/>
        </p:nvSpPr>
        <p:spPr>
          <a:xfrm>
            <a:off x="457200" y="1066800"/>
            <a:ext cx="8001000" cy="505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FF0000"/>
                </a:solidFill>
              </a:defRPr>
            </a:pPr>
            <a:r>
              <a:t>7. Sifat Logam dan Non Logam </a:t>
            </a:r>
          </a:p>
          <a:p>
            <a:pPr lvl="1" marL="800100" indent="-342900">
              <a:buSzPct val="100000"/>
              <a:buFont typeface="Arial"/>
              <a:buChar char="•"/>
              <a:defRPr sz="2000"/>
            </a:pPr>
            <a:r>
              <a:t> Sifat logam         : kemampuan  suatu zat unt melepas e </a:t>
            </a:r>
          </a:p>
          <a:p>
            <a:pPr lvl="1" marL="800100" indent="-342900">
              <a:buSzPct val="100000"/>
              <a:buFont typeface="Arial"/>
              <a:buChar char="•"/>
              <a:defRPr sz="2000"/>
            </a:pPr>
            <a:r>
              <a:t> Sifat non logam : kemapuan untuk menangkap e </a:t>
            </a:r>
          </a:p>
          <a:p>
            <a:pPr>
              <a:defRPr sz="2000"/>
            </a:pPr>
            <a:r>
              <a:t> *  Sifat ini dipengaruhi oleh  jari-jari atom ( R ) </a:t>
            </a:r>
          </a:p>
          <a:p>
            <a:pPr>
              <a:defRPr sz="2000"/>
            </a:pPr>
          </a:p>
          <a:p>
            <a:pPr>
              <a:defRPr b="1" sz="2000"/>
            </a:pPr>
            <a:r>
              <a:t>Unsur Logam : </a:t>
            </a:r>
          </a:p>
          <a:p>
            <a:pPr>
              <a:defRPr sz="2000"/>
            </a:pPr>
            <a:r>
              <a:t>  - Dalam satu periode : makin ke kiri ,  dan  </a:t>
            </a:r>
          </a:p>
          <a:p>
            <a:pPr>
              <a:defRPr sz="2000"/>
            </a:pPr>
            <a:r>
              <a:t>    Dlm satu gol makin ke  bawah </a:t>
            </a:r>
          </a:p>
          <a:p>
            <a:pPr>
              <a:defRPr sz="2000"/>
            </a:pPr>
            <a:r>
              <a:t> 	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R : makin besar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 makin mudah melepas e</a:t>
            </a:r>
          </a:p>
          <a:p>
            <a:pPr>
              <a:defRPr sz="2000"/>
            </a:pPr>
            <a:r>
              <a:t> 	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Sifat Logam  : MAKIN KUAT </a:t>
            </a:r>
          </a:p>
          <a:p>
            <a:pPr>
              <a:defRPr sz="2000"/>
            </a:pPr>
            <a:r>
              <a:t>                      DAN SEBALIKNYA </a:t>
            </a:r>
          </a:p>
          <a:p>
            <a:pPr>
              <a:defRPr b="1" sz="2000"/>
            </a:pPr>
            <a:r>
              <a:t>Unsur Non logam </a:t>
            </a:r>
            <a:r>
              <a:rPr b="0"/>
              <a:t>: KEBALIKAN DARI UNSUR LOGAM </a:t>
            </a:r>
          </a:p>
          <a:p>
            <a:pPr>
              <a:defRPr sz="2000"/>
            </a:pPr>
            <a:r>
              <a:t>    - Dlm satu periode makin ke kanan   dan  </a:t>
            </a:r>
          </a:p>
          <a:p>
            <a:pPr>
              <a:defRPr sz="2000"/>
            </a:pPr>
            <a:r>
              <a:t>      Dlm satu gol makin ke atas , </a:t>
            </a:r>
          </a:p>
          <a:p>
            <a:pPr>
              <a:defRPr sz="2000"/>
            </a:pPr>
            <a:r>
              <a:t>           Sifat Non Logam  : MAKIN KUAT </a:t>
            </a:r>
          </a:p>
          <a:p>
            <a:pPr>
              <a:defRPr sz="2000"/>
            </a:pPr>
            <a:r>
              <a:t>  </a:t>
            </a:r>
            <a:r>
              <a:rPr>
                <a:solidFill>
                  <a:srgbClr val="FF0000"/>
                </a:solidFill>
              </a:rPr>
              <a:t>Dlm Satu Periode ;  makin ke kanan  : sifat logam berkurang,</a:t>
            </a:r>
            <a:endParaRPr>
              <a:solidFill>
                <a:srgbClr val="FF0000"/>
              </a:solidFill>
            </a:endParaRPr>
          </a:p>
          <a:p>
            <a:pPr>
              <a:defRPr sz="2000">
                <a:solidFill>
                  <a:srgbClr val="FF0000"/>
                </a:solidFill>
              </a:defRPr>
            </a:pPr>
            <a:r>
              <a:t>                                                          sifat non logam  bertambah.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7" name="Shape 557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58" name="Shape 558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59" name="Shape 559"/>
          <p:cNvSpPr/>
          <p:nvPr/>
        </p:nvSpPr>
        <p:spPr>
          <a:xfrm>
            <a:off x="452437" y="1295400"/>
            <a:ext cx="8001001" cy="329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0000"/>
                </a:solidFill>
              </a:defRPr>
            </a:pPr>
            <a:r>
              <a:t>8. Kereaktifan (Reaktivitas) </a:t>
            </a:r>
          </a:p>
          <a:p>
            <a:pPr lvl="1" marL="742950" indent="-285750">
              <a:buSzPct val="100000"/>
              <a:buFont typeface="Arial"/>
              <a:buChar char="•"/>
            </a:pPr>
            <a:r>
              <a:t>Kereaktifan unsur identik dengan kemampuan untuk melepas/ menangkap elektron (lihat sifat no. 7)</a:t>
            </a:r>
          </a:p>
          <a:p>
            <a:pPr/>
          </a:p>
          <a:p>
            <a:pPr/>
            <a:r>
              <a:t>        * Dalam satu golongan ke bawah </a:t>
            </a:r>
          </a:p>
          <a:p>
            <a:pPr/>
            <a:r>
              <a:t>            - unsur-unsur logam makin reaktif </a:t>
            </a:r>
          </a:p>
          <a:p>
            <a:pPr/>
            <a:r>
              <a:t>              unsur-unsur non logam makin kurang reaktif </a:t>
            </a:r>
          </a:p>
          <a:p>
            <a:pPr/>
          </a:p>
          <a:p>
            <a:pPr/>
            <a:r>
              <a:t>        * Dalam satu periode ke kanan</a:t>
            </a:r>
          </a:p>
          <a:p>
            <a:pPr/>
            <a:r>
              <a:t>            - kereaktifan unsur-unsur logam makin ber (-)  </a:t>
            </a:r>
          </a:p>
          <a:p>
            <a:pPr/>
            <a:r>
              <a:t>                                	unsur-unsur non logam makin ber (+)  </a:t>
            </a:r>
          </a:p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2" name="Shape 56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63" name="Shape 563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Hubungan Konfigurasi Elektron dengan Letak Unsur</a:t>
            </a:r>
          </a:p>
        </p:txBody>
      </p:sp>
      <p:sp>
        <p:nvSpPr>
          <p:cNvPr id="564" name="Shape 564"/>
          <p:cNvSpPr/>
          <p:nvPr/>
        </p:nvSpPr>
        <p:spPr>
          <a:xfrm>
            <a:off x="152400" y="1371600"/>
            <a:ext cx="8839200" cy="3012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r>
              <a:t>Jika diketahui nomor atom maka diketahui letaknya dlm SP (Per dan Gol ) melalui konfigurasi elektron – nya maka diket sifat-sifatnya </a:t>
            </a:r>
          </a:p>
          <a:p>
            <a:pPr>
              <a:spcBef>
                <a:spcPts val="400"/>
              </a:spcBef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Contoh :  Atom X mempunyai konfigurasi elektron  berakhir pada 3S</a:t>
            </a:r>
            <a:r>
              <a:rPr baseline="30000"/>
              <a:t>1</a:t>
            </a:r>
            <a:r>
              <a:t> terletak pada golongan IA periode 3 ; mempunyai sifat a.l. basanya kuat, EI nya kecil, dsb </a:t>
            </a:r>
          </a:p>
          <a:p>
            <a:pPr>
              <a:spcBef>
                <a:spcPts val="400"/>
              </a:spcBef>
              <a:defRPr sz="2000"/>
            </a:pPr>
            <a:r>
              <a:t> </a:t>
            </a:r>
          </a:p>
          <a:p>
            <a:pPr>
              <a:spcBef>
                <a:spcPts val="400"/>
              </a:spcBef>
              <a:defRPr sz="2000"/>
            </a:pPr>
            <a:r>
              <a:t>Hubungan tersebut dirumuskan sebagai berikut :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7" name="Shape 567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68" name="Shape 568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graphicFrame>
        <p:nvGraphicFramePr>
          <p:cNvPr id="569" name="Table 569"/>
          <p:cNvGraphicFramePr/>
          <p:nvPr/>
        </p:nvGraphicFramePr>
        <p:xfrm>
          <a:off x="533400" y="1447800"/>
          <a:ext cx="7848600" cy="4140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90800"/>
                <a:gridCol w="3886200"/>
                <a:gridCol w="1371600"/>
              </a:tblGrid>
              <a:tr h="68580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2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Konfigurasi  e</a:t>
                      </a:r>
                    </a:p>
                    <a:p>
                      <a:pPr algn="ctr">
                        <a:spcBef>
                          <a:spcPts val="300"/>
                        </a:spcBef>
                        <a:defRPr sz="20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berakhir pada  </a:t>
                      </a:r>
                    </a:p>
                  </a:txBody>
                  <a:tcPr marL="0" marR="0" marT="0" marB="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Calibri"/>
                        </a:rPr>
                        <a:t>Nomor Golongan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Calibri"/>
                        </a:rPr>
                        <a:t>Periode </a:t>
                      </a:r>
                    </a:p>
                  </a:txBody>
                  <a:tcPr marL="0" marR="0" marT="0" marB="0" anchor="ctr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ns</a:t>
                      </a:r>
                      <a:r>
                        <a:rPr baseline="30000"/>
                        <a:t>1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IA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n</a:t>
                      </a:r>
                    </a:p>
                  </a:txBody>
                  <a:tcPr marL="0" marR="0" marT="0" marB="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0D8E8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ns</a:t>
                      </a:r>
                      <a:r>
                        <a:rPr baseline="30000"/>
                        <a:t>2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IIA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n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np</a:t>
                      </a:r>
                      <a:r>
                        <a:rPr baseline="30000"/>
                        <a:t>x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(x+2) A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n   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0D8E8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(n-1) d</a:t>
                      </a:r>
                      <a:r>
                        <a:rPr baseline="30000"/>
                        <a:t>x</a:t>
                      </a:r>
                      <a:r>
                        <a:t> ns</a:t>
                      </a:r>
                      <a:r>
                        <a:rPr baseline="30000"/>
                        <a:t>y</a:t>
                      </a:r>
                    </a:p>
                    <a:p>
                      <a:pPr algn="l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(x = 1 s.d 10 y = 1, 2) 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            x + y = 3 s.d. 7 </a:t>
                      </a:r>
                      <a:r>
                        <a:rPr>
                          <a:latin typeface="Symbol"/>
                          <a:ea typeface="Symbol"/>
                          <a:cs typeface="Symbol"/>
                          <a:sym typeface="Symbol"/>
                        </a:rPr>
                        <a:t>→</a:t>
                      </a:r>
                      <a:r>
                        <a:t> </a:t>
                      </a:r>
                    </a:p>
                    <a:p>
                      <a:pPr algn="l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                  gol : (x+y) B </a:t>
                      </a:r>
                    </a:p>
                    <a:p>
                      <a:pPr algn="l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               = 8, 9, 10 </a:t>
                      </a:r>
                      <a:r>
                        <a:rPr>
                          <a:latin typeface="Symbol"/>
                          <a:ea typeface="Symbol"/>
                          <a:cs typeface="Symbol"/>
                          <a:sym typeface="Symbol"/>
                        </a:rPr>
                        <a:t>→</a:t>
                      </a:r>
                      <a:r>
                        <a:t> gol : VIII B </a:t>
                      </a:r>
                    </a:p>
                    <a:p>
                      <a:pPr algn="l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               = 11     </a:t>
                      </a:r>
                      <a:r>
                        <a:rPr>
                          <a:latin typeface="Symbol"/>
                          <a:ea typeface="Symbol"/>
                          <a:cs typeface="Symbol"/>
                          <a:sym typeface="Symbol"/>
                        </a:rPr>
                        <a:t>→</a:t>
                      </a:r>
                      <a:r>
                        <a:t>     gol. : I B </a:t>
                      </a:r>
                    </a:p>
                    <a:p>
                      <a:pPr algn="l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               = 12     </a:t>
                      </a:r>
                      <a:r>
                        <a:rPr>
                          <a:latin typeface="Symbol"/>
                          <a:ea typeface="Symbol"/>
                          <a:cs typeface="Symbol"/>
                          <a:sym typeface="Symbol"/>
                        </a:rPr>
                        <a:t>→</a:t>
                      </a:r>
                      <a:r>
                        <a:t>     gol  : II B 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</a:p>
                    <a:p>
                      <a:pPr algn="ctr">
                        <a:spcBef>
                          <a:spcPts val="500"/>
                        </a:spcBef>
                        <a:defRPr sz="2000">
                          <a:sym typeface="Calibri"/>
                        </a:defRPr>
                      </a:pPr>
                      <a:r>
                        <a:t>n   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4f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IIIB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6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5f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IVB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000">
                          <a:sym typeface="Calibri"/>
                        </a:rPr>
                        <a:t>7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2" name="Shape 57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Sistem Periodik</a:t>
            </a:r>
          </a:p>
        </p:txBody>
      </p:sp>
      <p:sp>
        <p:nvSpPr>
          <p:cNvPr id="573" name="Shape 573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Sifat-Sifat Periodik Unsur</a:t>
            </a:r>
          </a:p>
        </p:txBody>
      </p:sp>
      <p:sp>
        <p:nvSpPr>
          <p:cNvPr id="574" name="Shape 574"/>
          <p:cNvSpPr/>
          <p:nvPr/>
        </p:nvSpPr>
        <p:spPr>
          <a:xfrm>
            <a:off x="457200" y="1371600"/>
            <a:ext cx="8001000" cy="3777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r>
              <a:t>Contoh </a:t>
            </a:r>
          </a:p>
          <a:p>
            <a:pPr>
              <a:spcBef>
                <a:spcPts val="400"/>
              </a:spcBef>
              <a:defRPr sz="2000"/>
            </a:pPr>
          </a:p>
          <a:p>
            <a:pPr>
              <a:spcBef>
                <a:spcPts val="400"/>
              </a:spcBef>
              <a:defRPr baseline="-25000" sz="2000"/>
            </a:pPr>
            <a:r>
              <a:t>11</a:t>
            </a:r>
            <a:r>
              <a:rPr baseline="0"/>
              <a:t>X : 1 s</a:t>
            </a:r>
            <a:r>
              <a:rPr baseline="30000"/>
              <a:t>2</a:t>
            </a:r>
            <a:r>
              <a:rPr baseline="0"/>
              <a:t>  2 s</a:t>
            </a:r>
            <a:r>
              <a:rPr baseline="30000"/>
              <a:t>2</a:t>
            </a:r>
            <a:r>
              <a:rPr baseline="0"/>
              <a:t>  2p</a:t>
            </a:r>
            <a:r>
              <a:rPr baseline="30000"/>
              <a:t>6</a:t>
            </a:r>
            <a:r>
              <a:rPr baseline="0"/>
              <a:t>  3s</a:t>
            </a:r>
            <a:r>
              <a:rPr baseline="30000"/>
              <a:t>1</a:t>
            </a:r>
            <a:r>
              <a:rPr baseline="0"/>
              <a:t>  </a:t>
            </a:r>
            <a:r>
              <a:rPr baseline="0"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baseline="0"/>
              <a:t>  golongan IA ; Periode 3 </a:t>
            </a:r>
          </a:p>
          <a:p>
            <a:pPr>
              <a:spcBef>
                <a:spcPts val="400"/>
              </a:spcBef>
              <a:defRPr sz="2000"/>
            </a:pPr>
          </a:p>
          <a:p>
            <a:pPr>
              <a:spcBef>
                <a:spcPts val="400"/>
              </a:spcBef>
              <a:defRPr baseline="-25000" sz="2000"/>
            </a:pPr>
            <a:r>
              <a:t>15</a:t>
            </a:r>
            <a:r>
              <a:rPr baseline="0"/>
              <a:t>Y : 1s</a:t>
            </a:r>
            <a:r>
              <a:rPr baseline="30000"/>
              <a:t>2</a:t>
            </a:r>
            <a:r>
              <a:rPr baseline="0"/>
              <a:t>  2s</a:t>
            </a:r>
            <a:r>
              <a:rPr baseline="30000"/>
              <a:t>2</a:t>
            </a:r>
            <a:r>
              <a:rPr baseline="0"/>
              <a:t>  2p</a:t>
            </a:r>
            <a:r>
              <a:rPr baseline="30000"/>
              <a:t>6</a:t>
            </a:r>
            <a:r>
              <a:rPr baseline="0"/>
              <a:t>  3s</a:t>
            </a:r>
            <a:r>
              <a:rPr baseline="30000"/>
              <a:t>2</a:t>
            </a:r>
            <a:r>
              <a:rPr baseline="0"/>
              <a:t>  3p</a:t>
            </a:r>
            <a:r>
              <a:rPr baseline="30000"/>
              <a:t>3</a:t>
            </a:r>
            <a:r>
              <a:rPr baseline="0"/>
              <a:t>  </a:t>
            </a:r>
            <a:r>
              <a:rPr baseline="0"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baseline="0"/>
              <a:t>  golongan VA ; Periode 3 </a:t>
            </a:r>
          </a:p>
          <a:p>
            <a:pPr>
              <a:spcBef>
                <a:spcPts val="400"/>
              </a:spcBef>
              <a:defRPr sz="2000"/>
            </a:pPr>
          </a:p>
          <a:p>
            <a:pPr>
              <a:spcBef>
                <a:spcPts val="400"/>
              </a:spcBef>
              <a:defRPr sz="2000"/>
            </a:pPr>
            <a:r>
              <a:t>    Perbandingan Sifat : R</a:t>
            </a:r>
            <a:r>
              <a:rPr baseline="-25000"/>
              <a:t>y</a:t>
            </a:r>
            <a:r>
              <a:t> &lt; R</a:t>
            </a:r>
            <a:r>
              <a:rPr baseline="-25000"/>
              <a:t>X</a:t>
            </a:r>
            <a:r>
              <a:t> ;   dsb </a:t>
            </a:r>
            <a:endParaRPr baseline="-25000"/>
          </a:p>
          <a:p>
            <a:pPr>
              <a:spcBef>
                <a:spcPts val="400"/>
              </a:spcBef>
              <a:defRPr baseline="-25000" sz="2000"/>
            </a:pPr>
            <a:r>
              <a:t>          </a:t>
            </a:r>
          </a:p>
          <a:p>
            <a:pPr>
              <a:spcBef>
                <a:spcPts val="400"/>
              </a:spcBef>
              <a:defRPr baseline="-25000" sz="2000"/>
            </a:pPr>
            <a:r>
              <a:t>26 </a:t>
            </a:r>
            <a:r>
              <a:rPr baseline="0"/>
              <a:t>Z : 1s</a:t>
            </a:r>
            <a:r>
              <a:rPr baseline="30000"/>
              <a:t>2</a:t>
            </a:r>
            <a:r>
              <a:rPr baseline="0"/>
              <a:t>  2s</a:t>
            </a:r>
            <a:r>
              <a:rPr baseline="30000"/>
              <a:t>2</a:t>
            </a:r>
            <a:r>
              <a:rPr baseline="0"/>
              <a:t>  2p</a:t>
            </a:r>
            <a:r>
              <a:rPr baseline="30000"/>
              <a:t>6</a:t>
            </a:r>
            <a:r>
              <a:rPr baseline="0"/>
              <a:t>  3s</a:t>
            </a:r>
            <a:r>
              <a:rPr baseline="30000"/>
              <a:t>2</a:t>
            </a:r>
            <a:r>
              <a:rPr baseline="0"/>
              <a:t>  3p</a:t>
            </a:r>
            <a:r>
              <a:rPr baseline="30000"/>
              <a:t>6</a:t>
            </a:r>
            <a:r>
              <a:rPr baseline="0"/>
              <a:t>  3d</a:t>
            </a:r>
            <a:r>
              <a:rPr baseline="30000"/>
              <a:t>6</a:t>
            </a:r>
            <a:r>
              <a:rPr baseline="0"/>
              <a:t>  4s</a:t>
            </a:r>
            <a:r>
              <a:rPr baseline="30000"/>
              <a:t>2</a:t>
            </a:r>
            <a:r>
              <a:rPr baseline="0"/>
              <a:t>  </a:t>
            </a:r>
            <a:r>
              <a:rPr baseline="0">
                <a:latin typeface="Symbol"/>
                <a:ea typeface="Symbol"/>
                <a:cs typeface="Symbol"/>
                <a:sym typeface="Symbol"/>
              </a:rPr>
              <a:t>⇒</a:t>
            </a:r>
            <a:r>
              <a:rPr baseline="0"/>
              <a:t>  golongan VIIIB ; Periode 4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/>
          <p:nvPr>
            <p:ph type="title" idx="4294967295"/>
          </p:nvPr>
        </p:nvSpPr>
        <p:spPr>
          <a:xfrm>
            <a:off x="228599" y="304800"/>
            <a:ext cx="8763002" cy="6248400"/>
          </a:xfrm>
          <a:prstGeom prst="rect">
            <a:avLst/>
          </a:prstGeom>
        </p:spPr>
        <p:txBody>
          <a:bodyPr anchor="t"/>
          <a:lstStyle/>
          <a:p>
            <a:pPr>
              <a:defRPr b="1" sz="3600">
                <a:solidFill>
                  <a:srgbClr val="C00000"/>
                </a:solidFill>
              </a:defRPr>
            </a:pPr>
            <a:r>
              <a:t>SEMOGA ALLAH MEMUDAHKAN KITA MENYERAP ILMU YANG TELAH DIBERIKAN</a:t>
            </a:r>
            <a:br/>
            <a:br/>
            <a:br/>
            <a:r>
              <a:rPr sz="4000">
                <a:solidFill>
                  <a:srgbClr val="00B0F0"/>
                </a:solidFill>
              </a:rPr>
              <a:t>JANGAN LUPA MEENGERJAKAN DAN MENGUMPULKAN SOAL – SOAL LATIHAN BERIKUT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type="title" idx="4294967295"/>
          </p:nvPr>
        </p:nvSpPr>
        <p:spPr>
          <a:xfrm>
            <a:off x="374746" y="369492"/>
            <a:ext cx="8394508" cy="6119015"/>
          </a:xfrm>
          <a:prstGeom prst="rect">
            <a:avLst/>
          </a:prstGeom>
        </p:spPr>
        <p:txBody>
          <a:bodyPr anchor="t"/>
          <a:lstStyle/>
          <a:p>
            <a:pPr algn="l">
              <a:defRPr b="1" sz="2400"/>
            </a:pPr>
            <a:r>
              <a:t>SOAL-SOAL LATIHAN</a:t>
            </a:r>
            <a:br/>
            <a:r>
              <a:t> </a:t>
            </a:r>
            <a:br/>
            <a:r>
              <a:t>1. JELASKAN MENGAPA MASSA SUATU ATOM DITENTUKAN OLEH MASSA PROTON DAN NETRON?</a:t>
            </a:r>
            <a:br/>
            <a:r>
              <a:t>2. TULISKAN KONFIGURASI ELECTRON ATOM </a:t>
            </a:r>
            <a:r>
              <a:rPr baseline="-25000"/>
              <a:t> 28 </a:t>
            </a:r>
            <a:r>
              <a:t>Ni</a:t>
            </a:r>
            <a:br/>
            <a:r>
              <a:t>3. MENGAPA  ATOM </a:t>
            </a:r>
            <a:r>
              <a:rPr baseline="-25000"/>
              <a:t>2</a:t>
            </a:r>
            <a:r>
              <a:t>He TIDAK TERLETAK DI SEBELAH H</a:t>
            </a:r>
            <a:br/>
            <a:r>
              <a:t>4. SEBUTKAN DUA DASAR PENYUSUNAN , SEHINGGA DIPEROLEH BENTUK SISTEM PERIODIK MODEREN YANG SEPERTI KITA KENALSAAT INI</a:t>
            </a:r>
            <a:br/>
            <a:r>
              <a:t>5. BANDINGKANLAH SIFAT-SIFAT : JARI-JARI ATOM, ENERGI IONISASI, AFINITAS, KEELEKTRONEGATIFAN SERTA KEREAKTIFAN  ATOM </a:t>
            </a:r>
            <a:r>
              <a:rPr baseline="-25000"/>
              <a:t>12 </a:t>
            </a:r>
            <a:r>
              <a:t>X DAN  </a:t>
            </a:r>
            <a:r>
              <a:rPr baseline="-25000"/>
              <a:t>13</a:t>
            </a:r>
            <a:r>
              <a:t>Y</a:t>
            </a:r>
            <a:br/>
            <a:r>
              <a:t>6. </a:t>
            </a:r>
            <a:r>
              <a:t>TENTUKAN GOLONGAN DAN PERIODE ATOM UNSUR  </a:t>
            </a:r>
            <a:r>
              <a:rPr baseline="-25000"/>
              <a:t>30 </a:t>
            </a:r>
            <a:r>
              <a:t>Z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Shape 163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164" name="Shape 164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165" name="Shape 165"/>
          <p:cNvSpPr/>
          <p:nvPr/>
        </p:nvSpPr>
        <p:spPr>
          <a:xfrm>
            <a:off x="457200" y="1371600"/>
            <a:ext cx="8229600" cy="155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3"/>
              <a:defRPr b="1" sz="2000"/>
            </a:pPr>
            <a:r>
              <a:t>Teori Atom Ruherford  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  <a:r>
              <a:t>Berdasarkan eksperimen hamburan sinar alfa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</a:p>
        </p:txBody>
      </p:sp>
      <p:pic>
        <p:nvPicPr>
          <p:cNvPr id="166" name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279650"/>
            <a:ext cx="7502525" cy="3892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9" name="Shape 169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170" name="Shape 170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171" name="Shape 171"/>
          <p:cNvSpPr/>
          <p:nvPr/>
        </p:nvSpPr>
        <p:spPr>
          <a:xfrm>
            <a:off x="457200" y="1371600"/>
            <a:ext cx="8229600" cy="476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3"/>
              <a:defRPr b="1" sz="2000"/>
            </a:pPr>
            <a:r>
              <a:t>Teori Atom Ruherford 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  <a:r>
              <a:t>Kesimpulan eksperimen hamburan sinar alfa</a:t>
            </a: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</a:p>
          <a:p>
            <a:pPr lvl="2" marL="1257300" indent="-342900">
              <a:buSzPct val="100000"/>
              <a:buAutoNum type="arabicPeriod" startAt="1"/>
              <a:defRPr sz="2000"/>
            </a:pPr>
            <a:r>
              <a:t>Atom bukan merupakan bola pejal, karena hampir semua partikel alfa diteruskan</a:t>
            </a:r>
          </a:p>
          <a:p>
            <a:pPr lvl="2" marL="1257300" indent="-342900">
              <a:buSzPct val="100000"/>
              <a:buAutoNum type="arabicPeriod" startAt="1"/>
              <a:defRPr sz="2000"/>
            </a:pPr>
          </a:p>
          <a:p>
            <a:pPr lvl="2" marL="1257300" indent="-342900">
              <a:buSzPct val="100000"/>
              <a:buAutoNum type="arabicPeriod" startAt="2"/>
              <a:defRPr sz="2000"/>
            </a:pPr>
            <a:r>
              <a:t>Jika lempeng emas tersebut dianggap sebagai satu lapisanatom-atom emas, maka didalam atom emas terdapat partikel yang sangat kecil yang bermuatan positif.</a:t>
            </a:r>
          </a:p>
          <a:p>
            <a:pPr lvl="2" marL="1257300" indent="-342900">
              <a:buSzPct val="100000"/>
              <a:buAutoNum type="arabicPeriod" startAt="2"/>
              <a:defRPr sz="2000"/>
            </a:pPr>
          </a:p>
          <a:p>
            <a:pPr lvl="2" marL="1257300" indent="-342900">
              <a:buSzPct val="100000"/>
              <a:buAutoNum type="arabicPeriod" startAt="3"/>
              <a:defRPr sz="2000"/>
            </a:pPr>
            <a:r>
              <a:t>Partikel tersebut merupakan partikel yang menyusun suatu inti atom, berdasarkan fakta bahwa 1 dari 20.000 partikel alfa akan dibelokkan. Bila perbandingan 1:20.000 merupakan perbandingan diameter, maka didapatkan ukuran inti atom kira-kira 10.000 lebih kecil daripada ukuran atom keseluruhan.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Shape 174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175" name="Shape 17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176" name="Shape 176"/>
          <p:cNvSpPr/>
          <p:nvPr/>
        </p:nvSpPr>
        <p:spPr>
          <a:xfrm>
            <a:off x="457200" y="1371600"/>
            <a:ext cx="8229600" cy="1551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3"/>
              <a:defRPr b="1" sz="2000"/>
            </a:pPr>
            <a:r>
              <a:t>Teori Atom Ruherford </a:t>
            </a:r>
          </a:p>
          <a:p>
            <a:pPr marL="457200" indent="-457200">
              <a:buSzPct val="100000"/>
              <a:buAutoNum type="arabicPeriod" startAt="3"/>
              <a:defRPr b="1" sz="2000"/>
            </a:pP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  <a:r>
              <a:t>Model atom Rutherford :</a:t>
            </a:r>
          </a:p>
          <a:p>
            <a:pPr lvl="2">
              <a:defRPr sz="2000"/>
            </a:pPr>
            <a:r>
              <a:t>Atom terdiri dari inti atom yang sangat kecil dan bermuatan positif, dikelilingi oleh elektron yang bermuatan negatif</a:t>
            </a:r>
          </a:p>
        </p:txBody>
      </p:sp>
      <p:pic>
        <p:nvPicPr>
          <p:cNvPr id="177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3300" y="3429000"/>
            <a:ext cx="2057400" cy="141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Shape 180"/>
          <p:cNvSpPr/>
          <p:nvPr/>
        </p:nvSpPr>
        <p:spPr>
          <a:xfrm>
            <a:off x="457200" y="614679"/>
            <a:ext cx="822960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Perkembangan Teori Atom</a:t>
            </a:r>
          </a:p>
        </p:txBody>
      </p:sp>
      <p:sp>
        <p:nvSpPr>
          <p:cNvPr id="181" name="Shape 18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Struktur Atom</a:t>
            </a:r>
          </a:p>
        </p:txBody>
      </p:sp>
      <p:sp>
        <p:nvSpPr>
          <p:cNvPr id="182" name="Shape 182"/>
          <p:cNvSpPr/>
          <p:nvPr/>
        </p:nvSpPr>
        <p:spPr>
          <a:xfrm>
            <a:off x="457200" y="1371600"/>
            <a:ext cx="8229600" cy="125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 startAt="3"/>
              <a:defRPr b="1" sz="2000"/>
            </a:pPr>
            <a:r>
              <a:t>Teori Atom Ruherford </a:t>
            </a:r>
          </a:p>
          <a:p>
            <a:pPr marL="457200" indent="-457200">
              <a:buSzPct val="100000"/>
              <a:buAutoNum type="arabicPeriod" startAt="3"/>
              <a:defRPr b="1" sz="2000"/>
            </a:pPr>
          </a:p>
          <a:p>
            <a:pPr lvl="1" marL="742950" indent="-285750">
              <a:buSzPct val="100000"/>
              <a:buFont typeface="Wingdings"/>
              <a:buChar char="▪"/>
              <a:defRPr sz="2000"/>
            </a:pPr>
            <a:r>
              <a:t>Permasalahan yang tidak dapat dijelaskan : “</a:t>
            </a:r>
            <a:r>
              <a:rPr i="1"/>
              <a:t>Kenapa elektron tidak semakin dekat dengan inti ?</a:t>
            </a:r>
            <a:r>
              <a:t>”</a:t>
            </a:r>
          </a:p>
        </p:txBody>
      </p:sp>
      <p:pic>
        <p:nvPicPr>
          <p:cNvPr id="183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0" y="2819400"/>
            <a:ext cx="5029200" cy="3263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