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j-lt"/>
        <a:ea typeface="+mj-ea"/>
        <a:cs typeface="+mj-cs"/>
        <a:sym typeface="Helvetica Neue"/>
      </a:defRPr>
    </a:lvl1pPr>
    <a:lvl2pPr indent="228600" latinLnBrk="0">
      <a:defRPr>
        <a:latin typeface="+mj-lt"/>
        <a:ea typeface="+mj-ea"/>
        <a:cs typeface="+mj-cs"/>
        <a:sym typeface="Helvetica Neue"/>
      </a:defRPr>
    </a:lvl2pPr>
    <a:lvl3pPr indent="457200" latinLnBrk="0">
      <a:defRPr>
        <a:latin typeface="+mj-lt"/>
        <a:ea typeface="+mj-ea"/>
        <a:cs typeface="+mj-cs"/>
        <a:sym typeface="Helvetica Neue"/>
      </a:defRPr>
    </a:lvl3pPr>
    <a:lvl4pPr indent="685800" latinLnBrk="0">
      <a:defRPr>
        <a:latin typeface="+mj-lt"/>
        <a:ea typeface="+mj-ea"/>
        <a:cs typeface="+mj-cs"/>
        <a:sym typeface="Helvetica Neue"/>
      </a:defRPr>
    </a:lvl4pPr>
    <a:lvl5pPr indent="914400" latinLnBrk="0">
      <a:defRPr>
        <a:latin typeface="+mj-lt"/>
        <a:ea typeface="+mj-ea"/>
        <a:cs typeface="+mj-cs"/>
        <a:sym typeface="Helvetica Neue"/>
      </a:defRPr>
    </a:lvl5pPr>
    <a:lvl6pPr indent="1143000" latinLnBrk="0">
      <a:defRPr>
        <a:latin typeface="+mj-lt"/>
        <a:ea typeface="+mj-ea"/>
        <a:cs typeface="+mj-cs"/>
        <a:sym typeface="Helvetica Neue"/>
      </a:defRPr>
    </a:lvl6pPr>
    <a:lvl7pPr indent="1371600" latinLnBrk="0">
      <a:defRPr>
        <a:latin typeface="+mj-lt"/>
        <a:ea typeface="+mj-ea"/>
        <a:cs typeface="+mj-cs"/>
        <a:sym typeface="Helvetica Neue"/>
      </a:defRPr>
    </a:lvl7pPr>
    <a:lvl8pPr indent="1600200" latinLnBrk="0">
      <a:defRPr>
        <a:latin typeface="+mj-lt"/>
        <a:ea typeface="+mj-ea"/>
        <a:cs typeface="+mj-cs"/>
        <a:sym typeface="Helvetica Neue"/>
      </a:defRPr>
    </a:lvl8pPr>
    <a:lvl9pPr indent="1828800" latinLnBrk="0">
      <a:defRPr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3" name="Shape 1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1" name="Shape 1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22" name="Shape 122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un_mac_tiger.png" descr="sun_mac_tig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874713" cy="68580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38100" dir="2700000">
              <a:srgbClr val="000000">
                <a:alpha val="39999"/>
              </a:srgbClr>
            </a:outerShdw>
          </a:effectLst>
        </p:spPr>
      </p:pic>
      <p:pic>
        <p:nvPicPr>
          <p:cNvPr id="21" name="FaceBook-Logo-IS.png" descr="FaceBook-Logo-I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12" y="6451600"/>
            <a:ext cx="406401" cy="4064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/>
        </p:nvSpPr>
        <p:spPr>
          <a:xfrm>
            <a:off x="6721477" y="23812"/>
            <a:ext cx="184784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b="1" sz="1200">
                <a:solidFill>
                  <a:srgbClr val="10253F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pPr>
            <a:r>
              <a:t>universitas airlangga</a:t>
            </a:r>
          </a:p>
          <a:p>
            <a:pPr algn="r">
              <a:defRPr sz="1400">
                <a:solidFill>
                  <a:srgbClr val="10253F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Monotype Corsiva"/>
                <a:ea typeface="Monotype Corsiva"/>
                <a:cs typeface="Monotype Corsiva"/>
                <a:sym typeface="Monotype Corsiva"/>
              </a:defRPr>
            </a:pPr>
            <a:r>
              <a:t>excellence with morality</a:t>
            </a:r>
          </a:p>
        </p:txBody>
      </p:sp>
      <p:pic>
        <p:nvPicPr>
          <p:cNvPr id="23" name="image.png" descr="FeZn13MixModel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6625" y="4565650"/>
            <a:ext cx="2932113" cy="1768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logo_kecil_sedang.png" descr="logo_kecil_sedan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66150" y="39687"/>
            <a:ext cx="476250" cy="47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>
            <a:off x="7535862" y="0"/>
            <a:ext cx="1600201" cy="6553200"/>
          </a:xfrm>
          <a:prstGeom prst="rect">
            <a:avLst/>
          </a:prstGeom>
          <a:solidFill>
            <a:schemeClr val="accent1">
              <a:alpha val="25097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Shape 26"/>
          <p:cNvSpPr/>
          <p:nvPr/>
        </p:nvSpPr>
        <p:spPr>
          <a:xfrm>
            <a:off x="374650" y="6586537"/>
            <a:ext cx="587375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100"/>
            </a:pPr>
            <a:r>
              <a:t>KD I : Larutan</a:t>
            </a:r>
            <a:r>
              <a:rPr b="0"/>
              <a:t>- Copyright © 2011 by YSS and IMS</a:t>
            </a:r>
          </a:p>
        </p:txBody>
      </p:sp>
      <p:pic>
        <p:nvPicPr>
          <p:cNvPr id="27" name="crystal.png" descr="crystal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0" y="914400"/>
            <a:ext cx="8382000" cy="564356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139700" dir="2700000">
              <a:srgbClr val="333333">
                <a:alpha val="64999"/>
              </a:srgbClr>
            </a:outerShdw>
          </a:effectLst>
        </p:spPr>
      </p:pic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-1" y="0"/>
            <a:ext cx="9144002" cy="609600"/>
          </a:xfrm>
          <a:prstGeom prst="rect">
            <a:avLst/>
          </a:prstGeom>
          <a:gradFill>
            <a:gsLst>
              <a:gs pos="0">
                <a:srgbClr val="E1E8F5"/>
              </a:gs>
              <a:gs pos="50000">
                <a:srgbClr val="C2D1ED"/>
              </a:gs>
              <a:gs pos="100000">
                <a:srgbClr val="9AB5E4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6" name="FaceBook-Logo-IS.png" descr="FaceBook-Logo-I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12" y="6451600"/>
            <a:ext cx="406401" cy="4064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6721477" y="23812"/>
            <a:ext cx="1847849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b="1" sz="1200"/>
            </a:pPr>
            <a:r>
              <a:t>universitas airlangga</a:t>
            </a:r>
          </a:p>
          <a:p>
            <a:pPr algn="r">
              <a:defRPr sz="1400">
                <a:latin typeface="Monotype Corsiva"/>
                <a:ea typeface="Monotype Corsiva"/>
                <a:cs typeface="Monotype Corsiva"/>
                <a:sym typeface="Monotype Corsiva"/>
              </a:defRPr>
            </a:pPr>
            <a:r>
              <a:t>excellence with morality</a:t>
            </a:r>
          </a:p>
        </p:txBody>
      </p:sp>
      <p:pic>
        <p:nvPicPr>
          <p:cNvPr id="38" name="logo_kecil_sedang.png" descr="logo_kecil_seda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89962" y="63500"/>
            <a:ext cx="476251" cy="47625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39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0" name="Shape 40"/>
          <p:cNvSpPr/>
          <p:nvPr/>
        </p:nvSpPr>
        <p:spPr>
          <a:xfrm>
            <a:off x="-1" y="6427787"/>
            <a:ext cx="9144002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1" name="Shape 41"/>
          <p:cNvSpPr/>
          <p:nvPr/>
        </p:nvSpPr>
        <p:spPr>
          <a:xfrm flipH="1" flipV="1">
            <a:off x="-1" y="609599"/>
            <a:ext cx="9144002" cy="2"/>
          </a:xfrm>
          <a:prstGeom prst="line">
            <a:avLst/>
          </a:prstGeom>
          <a:ln w="285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2" name="Shape 42"/>
          <p:cNvSpPr/>
          <p:nvPr/>
        </p:nvSpPr>
        <p:spPr>
          <a:xfrm flipH="1" flipV="1">
            <a:off x="-1" y="650874"/>
            <a:ext cx="9144002" cy="2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Shape 43"/>
          <p:cNvSpPr/>
          <p:nvPr/>
        </p:nvSpPr>
        <p:spPr>
          <a:xfrm>
            <a:off x="374650" y="6586537"/>
            <a:ext cx="587375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100"/>
            </a:pPr>
            <a:r>
              <a:t>KD I : Larutan </a:t>
            </a:r>
            <a:r>
              <a:rPr b="0"/>
              <a:t>- Copyright © 2011 by YSS and IMS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76" name="Shape 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7" name="Shape 77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4" name="Shape 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xfrm>
            <a:off x="6553200" y="6356350"/>
            <a:ext cx="343903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 idx="4294967295"/>
          </p:nvPr>
        </p:nvSpPr>
        <p:spPr>
          <a:xfrm>
            <a:off x="533400" y="1196975"/>
            <a:ext cx="7696200" cy="3756025"/>
          </a:xfrm>
          <a:prstGeom prst="rect">
            <a:avLst/>
          </a:prstGeom>
        </p:spPr>
        <p:txBody>
          <a:bodyPr/>
          <a:lstStyle/>
          <a:p>
            <a:pPr algn="r" defTabSz="868680">
              <a:defRPr sz="5700">
                <a:effectLst>
                  <a:outerShdw sx="100000" sy="100000" kx="0" ky="0" algn="b" rotWithShape="0" blurRad="12065" dist="36195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pPr>
            <a:r>
              <a:t>BAB VII :</a:t>
            </a:r>
            <a:br/>
            <a:r>
              <a:t>LARUTAN : </a:t>
            </a:r>
            <a:br/>
            <a:r>
              <a:t>JENIS, KONSENTRASI DAN SIFAT KOLIGATIF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2" name="Shape 172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Prnyataan Konsentrasi</a:t>
            </a:r>
          </a:p>
        </p:txBody>
      </p:sp>
      <p:pic>
        <p:nvPicPr>
          <p:cNvPr id="173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835025"/>
            <a:ext cx="8229600" cy="3024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6" name="Shape 176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Pengertian dan Jenis</a:t>
            </a:r>
          </a:p>
        </p:txBody>
      </p:sp>
      <p:sp>
        <p:nvSpPr>
          <p:cNvPr id="177" name="Shape 177"/>
          <p:cNvSpPr/>
          <p:nvPr/>
        </p:nvSpPr>
        <p:spPr>
          <a:xfrm>
            <a:off x="469900" y="1311275"/>
            <a:ext cx="8216900" cy="5250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marL="800100" indent="-342900">
              <a:buSzPct val="100000"/>
              <a:buFont typeface="Arial"/>
              <a:buChar char="•"/>
              <a:defRPr sz="2000"/>
            </a:pPr>
            <a:r>
              <a:t>Pengenceran : penambahan pelarut.</a:t>
            </a:r>
          </a:p>
          <a:p>
            <a:pPr lvl="1" marL="800100" indent="-342900">
              <a:buSzPct val="100000"/>
              <a:buFont typeface="Arial"/>
              <a:buChar char="•"/>
              <a:defRPr sz="2000"/>
            </a:pPr>
            <a:r>
              <a:t>Pada proses pengenceran :</a:t>
            </a:r>
          </a:p>
          <a:p>
            <a:pPr lvl="2" marL="1257300" indent="-342900">
              <a:buSzPct val="100000"/>
              <a:buFont typeface="Courier New"/>
              <a:buChar char="o"/>
              <a:defRPr sz="2000"/>
            </a:pPr>
            <a:r>
              <a:t>volume larutan </a:t>
            </a:r>
            <a:r>
              <a:rPr u="sng"/>
              <a:t>bertambah</a:t>
            </a:r>
            <a:r>
              <a:t>, </a:t>
            </a:r>
          </a:p>
          <a:p>
            <a:pPr lvl="2" marL="1257300" indent="-342900">
              <a:buSzPct val="100000"/>
              <a:buFont typeface="Courier New"/>
              <a:buChar char="o"/>
              <a:defRPr sz="2000"/>
            </a:pPr>
            <a:r>
              <a:t>massa solut tetap,        </a:t>
            </a:r>
          </a:p>
          <a:p>
            <a:pPr lvl="2" marL="1257300" indent="-342900">
              <a:buSzPct val="100000"/>
              <a:buFont typeface="Courier New"/>
              <a:buChar char="o"/>
              <a:defRPr sz="2000"/>
            </a:pPr>
            <a:r>
              <a:t>mol solut juga tetap (mol = gram/Mr). </a:t>
            </a:r>
          </a:p>
          <a:p>
            <a:pPr lvl="1" marL="800100" indent="-342900">
              <a:buSzPct val="100000"/>
              <a:buFont typeface="Arial"/>
              <a:buChar char="•"/>
              <a:defRPr sz="2000"/>
            </a:pPr>
            <a:r>
              <a:t>Karena M = mol/vol maka pada proses </a:t>
            </a:r>
            <a:r>
              <a:rPr u="sng"/>
              <a:t>pengenceran</a:t>
            </a:r>
            <a:r>
              <a:t> konsentrasi makin </a:t>
            </a:r>
            <a:r>
              <a:rPr u="sng"/>
              <a:t>kecil</a:t>
            </a:r>
            <a:r>
              <a:t>. 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Perubahan konsentrasi karena pengenceran dirumuskan sebagai berikut                </a:t>
            </a:r>
          </a:p>
          <a:p>
            <a:pPr>
              <a:defRPr sz="2000"/>
            </a:pPr>
            <a:r>
              <a:t>                                                     </a:t>
            </a:r>
          </a:p>
          <a:p>
            <a:pPr>
              <a:defRPr sz="2000"/>
            </a:pPr>
            <a:r>
              <a:t> 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  C</a:t>
            </a:r>
            <a:r>
              <a:rPr baseline="-25000"/>
              <a:t>1</a:t>
            </a:r>
            <a:r>
              <a:t> = konsentrasi awal (M, N, m dsb)</a:t>
            </a:r>
          </a:p>
          <a:p>
            <a:pPr>
              <a:defRPr sz="2000"/>
            </a:pPr>
            <a:r>
              <a:t>  C</a:t>
            </a:r>
            <a:r>
              <a:rPr baseline="-25000"/>
              <a:t>2</a:t>
            </a:r>
            <a:r>
              <a:t> = konsentrasi akhir (setelah pengenceran) </a:t>
            </a:r>
          </a:p>
          <a:p>
            <a:pPr>
              <a:defRPr sz="2000"/>
            </a:pPr>
            <a:r>
              <a:t>  V</a:t>
            </a:r>
            <a:r>
              <a:rPr baseline="-25000"/>
              <a:t>1</a:t>
            </a:r>
            <a:r>
              <a:t> = volume awal </a:t>
            </a:r>
          </a:p>
          <a:p>
            <a:pPr>
              <a:defRPr sz="2000"/>
            </a:pPr>
            <a:r>
              <a:t>  V</a:t>
            </a:r>
            <a:r>
              <a:rPr baseline="-25000"/>
              <a:t>2</a:t>
            </a:r>
            <a:r>
              <a:t> = volume akhir (V</a:t>
            </a:r>
            <a:r>
              <a:rPr baseline="-25000"/>
              <a:t>1</a:t>
            </a:r>
            <a:r>
              <a:t> + Vol tambahan/ air)</a:t>
            </a:r>
          </a:p>
        </p:txBody>
      </p:sp>
      <p:sp>
        <p:nvSpPr>
          <p:cNvPr id="178" name="Shape 178"/>
          <p:cNvSpPr/>
          <p:nvPr/>
        </p:nvSpPr>
        <p:spPr>
          <a:xfrm>
            <a:off x="468312" y="6810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Pengaruh Pengenceran terhadap Konsentrasi</a:t>
            </a:r>
          </a:p>
        </p:txBody>
      </p:sp>
      <p:grpSp>
        <p:nvGrpSpPr>
          <p:cNvPr id="181" name="Group 181"/>
          <p:cNvGrpSpPr/>
          <p:nvPr/>
        </p:nvGrpSpPr>
        <p:grpSpPr>
          <a:xfrm>
            <a:off x="2971800" y="4251325"/>
            <a:ext cx="2895600" cy="609600"/>
            <a:chOff x="0" y="0"/>
            <a:chExt cx="2895600" cy="609600"/>
          </a:xfrm>
        </p:grpSpPr>
        <p:sp>
          <p:nvSpPr>
            <p:cNvPr id="179" name="Shape 179"/>
            <p:cNvSpPr/>
            <p:nvPr/>
          </p:nvSpPr>
          <p:spPr>
            <a:xfrm>
              <a:off x="0" y="0"/>
              <a:ext cx="2895600" cy="6096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accent3">
                    <a:hueOff val="321486"/>
                    <a:satOff val="58119"/>
                    <a:lumOff val="40966"/>
                  </a:schemeClr>
                </a:gs>
                <a:gs pos="64999">
                  <a:srgbClr val="E4FDC2"/>
                </a:gs>
                <a:gs pos="100000">
                  <a:srgbClr val="DAFDA7"/>
                </a:gs>
              </a:gsLst>
              <a:lin ang="5400000" scaled="0"/>
            </a:gradFill>
            <a:ln w="9525" cap="flat">
              <a:solidFill>
                <a:srgbClr val="98B954"/>
              </a:solidFill>
              <a:prstDash val="solid"/>
              <a:round/>
            </a:ln>
            <a:effectLst>
              <a:outerShdw sx="100000" sy="100000" kx="0" ky="0" algn="b" rotWithShape="0" blurRad="635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Cambria Math"/>
                  <a:ea typeface="Cambria Math"/>
                  <a:cs typeface="Cambria Math"/>
                  <a:sym typeface="Cambria Math"/>
                </a:defRPr>
              </a:pPr>
            </a:p>
          </p:txBody>
        </p:sp>
        <p:sp>
          <p:nvSpPr>
            <p:cNvPr id="180" name="Shape 180"/>
            <p:cNvSpPr/>
            <p:nvPr/>
          </p:nvSpPr>
          <p:spPr>
            <a:xfrm>
              <a:off x="29746" y="45974"/>
              <a:ext cx="2836108" cy="5176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>
                  <a:latin typeface="Cambria Math"/>
                  <a:ea typeface="Cambria Math"/>
                  <a:cs typeface="Cambria Math"/>
                  <a:sym typeface="Cambria Math"/>
                </a:defRPr>
              </a:pPr>
              <a:r>
                <a:t>C</a:t>
              </a:r>
              <a:r>
                <a:rPr baseline="-25000"/>
                <a:t>1</a:t>
              </a:r>
              <a:r>
                <a:t> . V</a:t>
              </a:r>
              <a:r>
                <a:rPr baseline="-25000"/>
                <a:t>1</a:t>
              </a:r>
              <a:r>
                <a:t> = C</a:t>
              </a:r>
              <a:r>
                <a:rPr baseline="-25000"/>
                <a:t>2</a:t>
              </a:r>
              <a:r>
                <a:t> . V</a:t>
              </a:r>
              <a:r>
                <a:rPr baseline="-25000"/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1304925"/>
            <a:ext cx="8229600" cy="2700338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Shape 185"/>
          <p:cNvSpPr/>
          <p:nvPr/>
        </p:nvSpPr>
        <p:spPr>
          <a:xfrm>
            <a:off x="468312" y="6810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Pengaruh Pengenceran terhadap Konsentrasi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8" name="Shape 188"/>
          <p:cNvSpPr/>
          <p:nvPr/>
        </p:nvSpPr>
        <p:spPr>
          <a:xfrm>
            <a:off x="468312" y="6810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Daftar Larutan Pekat</a:t>
            </a:r>
          </a:p>
        </p:txBody>
      </p:sp>
      <p:pic>
        <p:nvPicPr>
          <p:cNvPr id="18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6175" y="1530350"/>
            <a:ext cx="6626225" cy="4260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Shape 192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0000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</a:t>
            </a:r>
          </a:p>
        </p:txBody>
      </p:sp>
      <p:sp>
        <p:nvSpPr>
          <p:cNvPr id="193" name="Shape 193"/>
          <p:cNvSpPr/>
          <p:nvPr/>
        </p:nvSpPr>
        <p:spPr>
          <a:xfrm>
            <a:off x="609600" y="1028700"/>
            <a:ext cx="7848600" cy="604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Hasil Percoban </a:t>
            </a:r>
          </a:p>
          <a:p>
            <a:pPr>
              <a:defRPr b="1" sz="2400"/>
            </a:pPr>
            <a:r>
              <a:t> </a:t>
            </a:r>
          </a:p>
          <a:p>
            <a:pPr>
              <a:buSzPct val="100000"/>
              <a:buAutoNum type="arabicPeriod" startAt="1"/>
              <a:defRPr b="1" sz="2400"/>
            </a:pPr>
            <a:r>
              <a:t>Titik didih (juga titik beku)    1 mol gula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≠</a:t>
            </a:r>
            <a:r>
              <a:t> 1 mol NaCl  (gula non elektrolit ; NaCl elektrolit) </a:t>
            </a:r>
          </a:p>
          <a:p>
            <a:pPr>
              <a:buSzPct val="100000"/>
              <a:buAutoNum type="arabicPeriod" startAt="1"/>
              <a:defRPr b="1" sz="2400"/>
            </a:pPr>
          </a:p>
          <a:p>
            <a:pPr>
              <a:buSzPct val="100000"/>
              <a:buAutoNum type="arabicPeriod" startAt="2"/>
              <a:defRPr b="1" sz="2400"/>
            </a:pPr>
            <a:r>
              <a:t>Titik didih (juga titik beku)   1 mol NaOH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≠</a:t>
            </a:r>
            <a:r>
              <a:t> 1 mol NH</a:t>
            </a:r>
            <a:r>
              <a:rPr baseline="-25000"/>
              <a:t>4</a:t>
            </a:r>
            <a:r>
              <a:t>OH (NaOH elektrolit kuat ;  NH</a:t>
            </a:r>
            <a:r>
              <a:rPr baseline="-25000"/>
              <a:t>4</a:t>
            </a:r>
            <a:r>
              <a:t>OH elektrolit lemah) </a:t>
            </a:r>
          </a:p>
          <a:p>
            <a:pPr>
              <a:buSzPct val="100000"/>
              <a:buAutoNum type="arabicPeriod" startAt="2"/>
              <a:defRPr b="1" sz="2400"/>
            </a:pPr>
          </a:p>
          <a:p>
            <a:pPr>
              <a:buSzPct val="100000"/>
              <a:buAutoNum type="arabicPeriod" startAt="3"/>
              <a:defRPr b="1" sz="2400"/>
            </a:pPr>
            <a:r>
              <a:t>Titik didih (juga titik beku) 1 mol NaCl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≠</a:t>
            </a:r>
            <a:r>
              <a:t> 1 mol Na</a:t>
            </a:r>
            <a:r>
              <a:rPr baseline="-25000"/>
              <a:t>2</a:t>
            </a:r>
            <a:r>
              <a:t>SO</a:t>
            </a:r>
            <a:r>
              <a:rPr baseline="-25000"/>
              <a:t>4</a:t>
            </a:r>
            <a:r>
              <a:t> (keduanya elektrolit kuat, tapi : </a:t>
            </a:r>
          </a:p>
          <a:p>
            <a:pPr>
              <a:buSzPct val="100000"/>
              <a:buAutoNum type="arabicPeriod" startAt="3"/>
              <a:defRPr b="1" sz="2400"/>
            </a:pPr>
          </a:p>
          <a:p>
            <a:pPr>
              <a:defRPr b="1" sz="2400"/>
            </a:pPr>
            <a:r>
              <a:t>       NaCl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⎯→</a:t>
            </a:r>
            <a:r>
              <a:t>  Na</a:t>
            </a:r>
            <a:r>
              <a:rPr baseline="30000"/>
              <a:t>+</a:t>
            </a:r>
            <a:r>
              <a:t>  + Cl</a:t>
            </a:r>
            <a:r>
              <a:rPr baseline="30000"/>
              <a:t>-</a:t>
            </a:r>
            <a:r>
              <a:t>    terurai menjadi </a:t>
            </a:r>
            <a:r>
              <a:rPr>
                <a:solidFill>
                  <a:srgbClr val="FF0000"/>
                </a:solidFill>
              </a:rPr>
              <a:t>2 buah ion</a:t>
            </a:r>
          </a:p>
          <a:p>
            <a:pPr>
              <a:defRPr b="1" sz="2400"/>
            </a:pPr>
            <a:r>
              <a:t>       </a:t>
            </a:r>
            <a:r>
              <a:t>Na</a:t>
            </a:r>
            <a:r>
              <a:rPr baseline="-25000"/>
              <a:t>2</a:t>
            </a:r>
            <a:r>
              <a:t>SO</a:t>
            </a:r>
            <a:r>
              <a:rPr baseline="-25000"/>
              <a:t>4</a:t>
            </a:r>
            <a:r>
              <a:t>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⎯→</a:t>
            </a:r>
            <a:r>
              <a:t> 2 Na</a:t>
            </a:r>
            <a:r>
              <a:rPr baseline="30000"/>
              <a:t>+</a:t>
            </a:r>
            <a:r>
              <a:t>  + SO</a:t>
            </a:r>
            <a:r>
              <a:rPr baseline="-25000"/>
              <a:t>4</a:t>
            </a:r>
            <a:r>
              <a:rPr baseline="30000"/>
              <a:t>2-</a:t>
            </a:r>
            <a:r>
              <a:t>  terurai menjadi </a:t>
            </a:r>
            <a:r>
              <a:rPr>
                <a:solidFill>
                  <a:srgbClr val="C00000"/>
                </a:solidFill>
              </a:rPr>
              <a:t>3 buah ion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6" name="Shape 196"/>
          <p:cNvSpPr/>
          <p:nvPr>
            <p:ph type="title" idx="4294967295"/>
          </p:nvPr>
        </p:nvSpPr>
        <p:spPr>
          <a:xfrm>
            <a:off x="0" y="0"/>
            <a:ext cx="8229600" cy="457200"/>
          </a:xfrm>
          <a:prstGeom prst="rect">
            <a:avLst/>
          </a:prstGeom>
        </p:spPr>
        <p:txBody>
          <a:bodyPr/>
          <a:lstStyle>
            <a:lvl1pPr algn="l"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</a:t>
            </a:r>
          </a:p>
        </p:txBody>
      </p:sp>
      <p:sp>
        <p:nvSpPr>
          <p:cNvPr id="197" name="Shape 197"/>
          <p:cNvSpPr/>
          <p:nvPr/>
        </p:nvSpPr>
        <p:spPr>
          <a:xfrm flipH="1">
            <a:off x="838199" y="1828800"/>
            <a:ext cx="46039" cy="3398838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Shape 198"/>
          <p:cNvSpPr/>
          <p:nvPr/>
        </p:nvSpPr>
        <p:spPr>
          <a:xfrm>
            <a:off x="914400" y="5257800"/>
            <a:ext cx="41148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Shape 199"/>
          <p:cNvSpPr/>
          <p:nvPr/>
        </p:nvSpPr>
        <p:spPr>
          <a:xfrm>
            <a:off x="2133599" y="3352800"/>
            <a:ext cx="46039" cy="1905001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Shape 200"/>
          <p:cNvSpPr/>
          <p:nvPr/>
        </p:nvSpPr>
        <p:spPr>
          <a:xfrm>
            <a:off x="1600199" y="3352800"/>
            <a:ext cx="46039" cy="1905001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Shape 201"/>
          <p:cNvSpPr/>
          <p:nvPr/>
        </p:nvSpPr>
        <p:spPr>
          <a:xfrm>
            <a:off x="3810000" y="3429000"/>
            <a:ext cx="0" cy="1828801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02" name="Shape 202"/>
          <p:cNvSpPr/>
          <p:nvPr/>
        </p:nvSpPr>
        <p:spPr>
          <a:xfrm>
            <a:off x="4495799" y="3352800"/>
            <a:ext cx="46039" cy="1905001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03" name="Shape 203"/>
          <p:cNvSpPr/>
          <p:nvPr/>
        </p:nvSpPr>
        <p:spPr>
          <a:xfrm>
            <a:off x="762000" y="3276599"/>
            <a:ext cx="3810001" cy="46039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Shape 204"/>
          <p:cNvSpPr/>
          <p:nvPr/>
        </p:nvSpPr>
        <p:spPr>
          <a:xfrm flipV="1">
            <a:off x="914399" y="4114800"/>
            <a:ext cx="1905002" cy="111125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Shape 205"/>
          <p:cNvSpPr/>
          <p:nvPr/>
        </p:nvSpPr>
        <p:spPr>
          <a:xfrm>
            <a:off x="1676400" y="2514599"/>
            <a:ext cx="2835275" cy="1544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91" fill="norm" stroke="1" extrusionOk="0">
                <a:moveTo>
                  <a:pt x="0" y="0"/>
                </a:moveTo>
                <a:cubicBezTo>
                  <a:pt x="109" y="655"/>
                  <a:pt x="218" y="1309"/>
                  <a:pt x="655" y="2618"/>
                </a:cubicBezTo>
                <a:cubicBezTo>
                  <a:pt x="1091" y="3927"/>
                  <a:pt x="1855" y="5891"/>
                  <a:pt x="2618" y="7855"/>
                </a:cubicBezTo>
                <a:cubicBezTo>
                  <a:pt x="3382" y="9818"/>
                  <a:pt x="4364" y="12436"/>
                  <a:pt x="5236" y="14400"/>
                </a:cubicBezTo>
                <a:cubicBezTo>
                  <a:pt x="6109" y="16364"/>
                  <a:pt x="7309" y="18545"/>
                  <a:pt x="7855" y="19636"/>
                </a:cubicBezTo>
                <a:cubicBezTo>
                  <a:pt x="8400" y="20727"/>
                  <a:pt x="8182" y="20727"/>
                  <a:pt x="8509" y="20945"/>
                </a:cubicBezTo>
                <a:cubicBezTo>
                  <a:pt x="8836" y="21164"/>
                  <a:pt x="9055" y="21600"/>
                  <a:pt x="9818" y="20945"/>
                </a:cubicBezTo>
                <a:cubicBezTo>
                  <a:pt x="10582" y="20291"/>
                  <a:pt x="12000" y="18545"/>
                  <a:pt x="13091" y="17018"/>
                </a:cubicBezTo>
                <a:cubicBezTo>
                  <a:pt x="14182" y="15491"/>
                  <a:pt x="15491" y="13309"/>
                  <a:pt x="16364" y="11782"/>
                </a:cubicBezTo>
                <a:cubicBezTo>
                  <a:pt x="17236" y="10255"/>
                  <a:pt x="17455" y="9818"/>
                  <a:pt x="18327" y="7855"/>
                </a:cubicBezTo>
                <a:cubicBezTo>
                  <a:pt x="19200" y="5891"/>
                  <a:pt x="20400" y="2945"/>
                  <a:pt x="21600" y="0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6" name="Shape 206"/>
          <p:cNvSpPr/>
          <p:nvPr/>
        </p:nvSpPr>
        <p:spPr>
          <a:xfrm>
            <a:off x="1295400" y="2667000"/>
            <a:ext cx="3581401" cy="2209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"/>
                </a:moveTo>
                <a:cubicBezTo>
                  <a:pt x="138" y="2790"/>
                  <a:pt x="277" y="3420"/>
                  <a:pt x="554" y="4320"/>
                </a:cubicBezTo>
                <a:cubicBezTo>
                  <a:pt x="831" y="5220"/>
                  <a:pt x="1292" y="6480"/>
                  <a:pt x="1662" y="7560"/>
                </a:cubicBezTo>
                <a:cubicBezTo>
                  <a:pt x="2031" y="8640"/>
                  <a:pt x="2400" y="9720"/>
                  <a:pt x="2769" y="10800"/>
                </a:cubicBezTo>
                <a:cubicBezTo>
                  <a:pt x="3138" y="11880"/>
                  <a:pt x="3415" y="12780"/>
                  <a:pt x="3877" y="14040"/>
                </a:cubicBezTo>
                <a:cubicBezTo>
                  <a:pt x="4338" y="15300"/>
                  <a:pt x="4985" y="17280"/>
                  <a:pt x="5538" y="18360"/>
                </a:cubicBezTo>
                <a:cubicBezTo>
                  <a:pt x="6092" y="19440"/>
                  <a:pt x="6554" y="19980"/>
                  <a:pt x="7200" y="20520"/>
                </a:cubicBezTo>
                <a:cubicBezTo>
                  <a:pt x="7846" y="21060"/>
                  <a:pt x="8677" y="21600"/>
                  <a:pt x="9415" y="21600"/>
                </a:cubicBezTo>
                <a:cubicBezTo>
                  <a:pt x="10154" y="21600"/>
                  <a:pt x="10985" y="21060"/>
                  <a:pt x="11631" y="20520"/>
                </a:cubicBezTo>
                <a:cubicBezTo>
                  <a:pt x="12277" y="19980"/>
                  <a:pt x="12554" y="19440"/>
                  <a:pt x="13292" y="18360"/>
                </a:cubicBezTo>
                <a:cubicBezTo>
                  <a:pt x="14031" y="17280"/>
                  <a:pt x="15046" y="16020"/>
                  <a:pt x="16062" y="14040"/>
                </a:cubicBezTo>
                <a:cubicBezTo>
                  <a:pt x="17077" y="12060"/>
                  <a:pt x="18554" y="8460"/>
                  <a:pt x="19385" y="6480"/>
                </a:cubicBezTo>
                <a:cubicBezTo>
                  <a:pt x="20215" y="4500"/>
                  <a:pt x="20677" y="3240"/>
                  <a:pt x="21046" y="2160"/>
                </a:cubicBezTo>
                <a:cubicBezTo>
                  <a:pt x="21415" y="1080"/>
                  <a:pt x="21508" y="540"/>
                  <a:pt x="21600" y="0"/>
                </a:cubicBezTo>
              </a:path>
            </a:pathLst>
          </a:custGeom>
          <a:ln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Shape 207"/>
          <p:cNvSpPr/>
          <p:nvPr/>
        </p:nvSpPr>
        <p:spPr>
          <a:xfrm>
            <a:off x="1054100" y="547687"/>
            <a:ext cx="730250" cy="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8" name="Shape 208"/>
          <p:cNvSpPr/>
          <p:nvPr/>
        </p:nvSpPr>
        <p:spPr>
          <a:xfrm>
            <a:off x="1511300" y="587375"/>
            <a:ext cx="273050" cy="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Shape 209"/>
          <p:cNvSpPr/>
          <p:nvPr/>
        </p:nvSpPr>
        <p:spPr>
          <a:xfrm>
            <a:off x="0" y="536098"/>
            <a:ext cx="827278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200"/>
            </a:lvl1pPr>
          </a:lstStyle>
          <a:p>
            <a:pPr/>
            <a:r>
              <a:t>               </a:t>
            </a:r>
            <a:endParaRPr sz="900"/>
          </a:p>
        </p:txBody>
      </p:sp>
      <p:sp>
        <p:nvSpPr>
          <p:cNvPr id="210" name="Shape 210"/>
          <p:cNvSpPr/>
          <p:nvPr/>
        </p:nvSpPr>
        <p:spPr>
          <a:xfrm>
            <a:off x="-1" y="272414"/>
            <a:ext cx="1270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000"/>
            </a:lvl1pPr>
          </a:lstStyle>
          <a:p>
            <a:pPr/>
            <a:br/>
          </a:p>
        </p:txBody>
      </p:sp>
      <p:sp>
        <p:nvSpPr>
          <p:cNvPr id="211" name="Shape 211"/>
          <p:cNvSpPr/>
          <p:nvPr/>
        </p:nvSpPr>
        <p:spPr>
          <a:xfrm>
            <a:off x="-1" y="272414"/>
            <a:ext cx="12700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000"/>
            </a:lvl1pPr>
          </a:lstStyle>
          <a:p>
            <a:pPr/>
            <a:br/>
          </a:p>
        </p:txBody>
      </p:sp>
      <p:sp>
        <p:nvSpPr>
          <p:cNvPr id="212" name="Shape 212"/>
          <p:cNvSpPr/>
          <p:nvPr/>
        </p:nvSpPr>
        <p:spPr>
          <a:xfrm>
            <a:off x="609600" y="838200"/>
            <a:ext cx="6858000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Grafik Titik Didih / Titik Beku 1 mol gula </a:t>
            </a:r>
          </a:p>
        </p:txBody>
      </p:sp>
      <p:sp>
        <p:nvSpPr>
          <p:cNvPr id="213" name="Shape 213"/>
          <p:cNvSpPr/>
          <p:nvPr/>
        </p:nvSpPr>
        <p:spPr>
          <a:xfrm>
            <a:off x="-1" y="2057400"/>
            <a:ext cx="1143002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Tek (P) = 1 atm</a:t>
            </a:r>
          </a:p>
        </p:txBody>
      </p:sp>
      <p:sp>
        <p:nvSpPr>
          <p:cNvPr id="214" name="Shape 214"/>
          <p:cNvSpPr/>
          <p:nvPr/>
        </p:nvSpPr>
        <p:spPr>
          <a:xfrm>
            <a:off x="5562600" y="1600200"/>
            <a:ext cx="16002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Pelarut (air)</a:t>
            </a:r>
          </a:p>
        </p:txBody>
      </p:sp>
      <p:sp>
        <p:nvSpPr>
          <p:cNvPr id="215" name="Shape 215"/>
          <p:cNvSpPr/>
          <p:nvPr/>
        </p:nvSpPr>
        <p:spPr>
          <a:xfrm>
            <a:off x="6096000" y="2819400"/>
            <a:ext cx="19812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pPr/>
            <a:r>
              <a:t>Larutan</a:t>
            </a:r>
          </a:p>
        </p:txBody>
      </p:sp>
      <p:sp>
        <p:nvSpPr>
          <p:cNvPr id="216" name="Shape 216"/>
          <p:cNvSpPr/>
          <p:nvPr/>
        </p:nvSpPr>
        <p:spPr>
          <a:xfrm flipV="1">
            <a:off x="4343399" y="1904999"/>
            <a:ext cx="1143002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7" name="Shape 217"/>
          <p:cNvSpPr/>
          <p:nvPr/>
        </p:nvSpPr>
        <p:spPr>
          <a:xfrm flipV="1">
            <a:off x="4343400" y="3047999"/>
            <a:ext cx="1524001" cy="457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8" name="Shape 218"/>
          <p:cNvSpPr/>
          <p:nvPr/>
        </p:nvSpPr>
        <p:spPr>
          <a:xfrm>
            <a:off x="3733800" y="6019800"/>
            <a:ext cx="27432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Titk didih</a:t>
            </a:r>
          </a:p>
        </p:txBody>
      </p:sp>
      <p:sp>
        <p:nvSpPr>
          <p:cNvPr id="219" name="Shape 219"/>
          <p:cNvSpPr/>
          <p:nvPr/>
        </p:nvSpPr>
        <p:spPr>
          <a:xfrm>
            <a:off x="1219200" y="5943600"/>
            <a:ext cx="12192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Titk beku</a:t>
            </a:r>
          </a:p>
        </p:txBody>
      </p:sp>
      <p:sp>
        <p:nvSpPr>
          <p:cNvPr id="220" name="Shape 220"/>
          <p:cNvSpPr/>
          <p:nvPr/>
        </p:nvSpPr>
        <p:spPr>
          <a:xfrm>
            <a:off x="1905000" y="5334000"/>
            <a:ext cx="9144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0</a:t>
            </a:r>
            <a:r>
              <a:rPr baseline="30000"/>
              <a:t>0+C</a:t>
            </a:r>
          </a:p>
        </p:txBody>
      </p:sp>
      <p:sp>
        <p:nvSpPr>
          <p:cNvPr id="221" name="Shape 221"/>
          <p:cNvSpPr/>
          <p:nvPr/>
        </p:nvSpPr>
        <p:spPr>
          <a:xfrm>
            <a:off x="4419600" y="5410200"/>
            <a:ext cx="16002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100,51</a:t>
            </a:r>
            <a:r>
              <a:rPr baseline="30000"/>
              <a:t>oC</a:t>
            </a:r>
          </a:p>
        </p:txBody>
      </p:sp>
      <p:sp>
        <p:nvSpPr>
          <p:cNvPr id="222" name="Shape 222"/>
          <p:cNvSpPr/>
          <p:nvPr/>
        </p:nvSpPr>
        <p:spPr>
          <a:xfrm>
            <a:off x="3276600" y="5410200"/>
            <a:ext cx="1295400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100</a:t>
            </a:r>
            <a:r>
              <a:rPr baseline="30000"/>
              <a:t>o </a:t>
            </a:r>
            <a:r>
              <a:t> C</a:t>
            </a:r>
          </a:p>
        </p:txBody>
      </p:sp>
      <p:sp>
        <p:nvSpPr>
          <p:cNvPr id="223" name="Shape 223"/>
          <p:cNvSpPr/>
          <p:nvPr/>
        </p:nvSpPr>
        <p:spPr>
          <a:xfrm>
            <a:off x="990600" y="5486400"/>
            <a:ext cx="1002988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–</a:t>
            </a:r>
            <a:r>
              <a:rPr>
                <a:solidFill>
                  <a:srgbClr val="FF0000"/>
                </a:solidFill>
              </a:rPr>
              <a:t>1,86</a:t>
            </a:r>
            <a:r>
              <a:rPr baseline="30000">
                <a:solidFill>
                  <a:srgbClr val="FF0000"/>
                </a:solidFill>
              </a:rPr>
              <a:t>o</a:t>
            </a:r>
            <a:r>
              <a:rPr>
                <a:solidFill>
                  <a:srgbClr val="FF0000"/>
                </a:solidFill>
              </a:rPr>
              <a:t>C.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Shape 226"/>
          <p:cNvSpPr/>
          <p:nvPr>
            <p:ph type="title" idx="4294967295"/>
          </p:nvPr>
        </p:nvSpPr>
        <p:spPr>
          <a:xfrm>
            <a:off x="0" y="0"/>
            <a:ext cx="8229600" cy="457200"/>
          </a:xfrm>
          <a:prstGeom prst="rect">
            <a:avLst/>
          </a:prstGeom>
        </p:spPr>
        <p:txBody>
          <a:bodyPr/>
          <a:lstStyle>
            <a:lvl1pPr algn="l"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</a:t>
            </a:r>
          </a:p>
        </p:txBody>
      </p:sp>
      <p:sp>
        <p:nvSpPr>
          <p:cNvPr id="227" name="Shape 227"/>
          <p:cNvSpPr/>
          <p:nvPr>
            <p:ph type="body" idx="4294967295"/>
          </p:nvPr>
        </p:nvSpPr>
        <p:spPr>
          <a:xfrm>
            <a:off x="304800" y="914400"/>
            <a:ext cx="8839200" cy="54102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Sifat Kolegatif  :</a:t>
            </a:r>
          </a:p>
          <a:p>
            <a:pPr marL="0" indent="0">
              <a:spcBef>
                <a:spcPts val="500"/>
              </a:spcBef>
              <a:buSzTx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     sifat larutan yang tergantung dari </a:t>
            </a:r>
            <a:r>
              <a:rPr>
                <a:solidFill>
                  <a:srgbClr val="C00000"/>
                </a:solidFill>
              </a:rPr>
              <a:t>banyaknya partikel </a:t>
            </a:r>
            <a:endParaRPr>
              <a:solidFill>
                <a:srgbClr val="C00000"/>
              </a:solidFill>
            </a:endParaRPr>
          </a:p>
          <a:p>
            <a:pPr marL="0" indent="0">
              <a:spcBef>
                <a:spcPts val="500"/>
              </a:spcBef>
              <a:buSzTx/>
              <a:buNone/>
              <a:defRPr b="1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  </a:t>
            </a:r>
            <a:r>
              <a:rPr>
                <a:solidFill>
                  <a:srgbClr val="000000"/>
                </a:solidFill>
              </a:rPr>
              <a:t>solut dalam larutan </a:t>
            </a:r>
          </a:p>
        </p:txBody>
      </p:sp>
      <p:sp>
        <p:nvSpPr>
          <p:cNvPr id="228" name="Shape 228"/>
          <p:cNvSpPr/>
          <p:nvPr/>
        </p:nvSpPr>
        <p:spPr>
          <a:xfrm>
            <a:off x="381000" y="2667000"/>
            <a:ext cx="84582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80000"/>
              </a:lnSpc>
              <a:defRPr b="1" sz="2400"/>
            </a:pPr>
            <a:r>
              <a:t>Banyaknya partikel solut tergantung pada jenis solut ;</a:t>
            </a:r>
          </a:p>
          <a:p>
            <a:pPr>
              <a:lnSpc>
                <a:spcPct val="80000"/>
              </a:lnSpc>
              <a:defRPr b="1" sz="2400"/>
            </a:pPr>
          </a:p>
          <a:p>
            <a:pPr>
              <a:lnSpc>
                <a:spcPct val="80000"/>
              </a:lnSpc>
              <a:defRPr b="1" sz="2400"/>
            </a:pPr>
            <a:r>
              <a:t>      yaitu nonelektrolit atau elektrolit (kuat/lemah)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1" name="Shape 231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</a:t>
            </a:r>
          </a:p>
        </p:txBody>
      </p:sp>
      <p:sp>
        <p:nvSpPr>
          <p:cNvPr id="232" name="Shape 232"/>
          <p:cNvSpPr/>
          <p:nvPr/>
        </p:nvSpPr>
        <p:spPr>
          <a:xfrm>
            <a:off x="228600" y="761999"/>
            <a:ext cx="8915400" cy="5105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80000"/>
              </a:lnSpc>
              <a:defRPr b="1" sz="2400"/>
            </a:pPr>
          </a:p>
          <a:p>
            <a:pPr>
              <a:lnSpc>
                <a:spcPct val="80000"/>
              </a:lnSpc>
              <a:defRPr b="1" sz="2400"/>
            </a:pPr>
            <a:r>
              <a:t>Dirumuskan sebagai berikut : </a:t>
            </a:r>
          </a:p>
          <a:p>
            <a:pPr>
              <a:lnSpc>
                <a:spcPct val="80000"/>
              </a:lnSpc>
              <a:defRPr b="1" sz="2400"/>
            </a:pPr>
          </a:p>
          <a:p>
            <a:pPr>
              <a:lnSpc>
                <a:spcPct val="80000"/>
              </a:lnSpc>
              <a:defRPr b="1" sz="2400"/>
            </a:pPr>
            <a:r>
              <a:t>  1. Larutan nonelektrolit </a:t>
            </a:r>
          </a:p>
          <a:p>
            <a:pPr>
              <a:lnSpc>
                <a:spcPct val="80000"/>
              </a:lnSpc>
              <a:defRPr b="1" sz="2400"/>
            </a:pPr>
            <a:r>
              <a:t>            Banyaknya partikel = M x 1 </a:t>
            </a:r>
          </a:p>
          <a:p>
            <a:pPr>
              <a:lnSpc>
                <a:spcPct val="80000"/>
              </a:lnSpc>
              <a:defRPr b="1" sz="2400"/>
            </a:pPr>
            <a:r>
              <a:t>   </a:t>
            </a:r>
            <a:r>
              <a:t>            </a:t>
            </a:r>
            <a:r>
              <a:t>(karena tidak terurai menjadi ion-ionnya). </a:t>
            </a:r>
          </a:p>
          <a:p>
            <a:pPr>
              <a:lnSpc>
                <a:spcPct val="80000"/>
              </a:lnSpc>
              <a:defRPr b="1" sz="2400"/>
            </a:pPr>
          </a:p>
          <a:p>
            <a:pPr>
              <a:lnSpc>
                <a:spcPct val="80000"/>
              </a:lnSpc>
              <a:defRPr b="1" sz="2400"/>
            </a:pPr>
            <a:r>
              <a:t>  2. Larutan elektrolit </a:t>
            </a:r>
          </a:p>
          <a:p>
            <a:pPr>
              <a:lnSpc>
                <a:spcPct val="80000"/>
              </a:lnSpc>
              <a:defRPr b="1" sz="2400"/>
            </a:pPr>
            <a:r>
              <a:t>            Banyaknya partikel = M x i    </a:t>
            </a:r>
          </a:p>
          <a:p>
            <a:pPr>
              <a:lnSpc>
                <a:spcPct val="80000"/>
              </a:lnSpc>
              <a:defRPr b="1" sz="2400"/>
            </a:pPr>
            <a:r>
              <a:t>            </a:t>
            </a:r>
            <a:r>
              <a:t>                </a:t>
            </a:r>
            <a:r>
              <a:t>                    = M x</a:t>
            </a:r>
            <a:r>
              <a:t> </a:t>
            </a:r>
            <a:r>
              <a:t>{ 1+(n-1)</a:t>
            </a:r>
            <a:r>
              <a:t> </a:t>
            </a:r>
            <a:r>
              <a:t>}</a:t>
            </a:r>
            <a:r>
              <a:t>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 </a:t>
            </a:r>
          </a:p>
          <a:p>
            <a:pPr>
              <a:lnSpc>
                <a:spcPct val="80000"/>
              </a:lnSpc>
              <a:defRPr b="1" sz="2400"/>
            </a:pPr>
          </a:p>
          <a:p>
            <a:pPr>
              <a:lnSpc>
                <a:spcPct val="80000"/>
              </a:lnSpc>
              <a:defRPr b="1" sz="2400"/>
            </a:pPr>
            <a:r>
              <a:t>M = molar </a:t>
            </a:r>
          </a:p>
          <a:p>
            <a:pPr>
              <a:lnSpc>
                <a:spcPct val="80000"/>
              </a:lnSpc>
              <a:defRPr b="1" sz="2400"/>
            </a:pPr>
            <a:r>
              <a:t>i   = faktor van’t Hoff</a:t>
            </a:r>
          </a:p>
          <a:p>
            <a:pPr>
              <a:lnSpc>
                <a:spcPct val="80000"/>
              </a:lnSpc>
              <a:defRPr b="1" sz="2400"/>
            </a:pPr>
            <a:r>
              <a:t>n   = jumlah koefisien ion-ion </a:t>
            </a:r>
          </a:p>
          <a:p>
            <a:pPr>
              <a:lnSpc>
                <a:spcPct val="80000"/>
              </a:lnSpc>
              <a:defRPr b="1" sz="2400"/>
            </a:pPr>
            <a:r>
              <a:t>                   Mis : H</a:t>
            </a:r>
            <a:r>
              <a:rPr baseline="-25000"/>
              <a:t>2</a:t>
            </a:r>
            <a:r>
              <a:t>SO</a:t>
            </a:r>
            <a:r>
              <a:rPr baseline="-25000"/>
              <a:t>4</a:t>
            </a:r>
            <a:r>
              <a:t>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t> 2 H</a:t>
            </a:r>
            <a:r>
              <a:rPr baseline="30000"/>
              <a:t>+</a:t>
            </a:r>
            <a:r>
              <a:t> + SO</a:t>
            </a:r>
            <a:r>
              <a:rPr baseline="-25000"/>
              <a:t>4</a:t>
            </a:r>
            <a:r>
              <a:rPr baseline="30000"/>
              <a:t>2-</a:t>
            </a:r>
            <a:r>
              <a:t> ;  maka n = 2 + 1 = 3 </a:t>
            </a:r>
          </a:p>
          <a:p>
            <a:pPr>
              <a:lnSpc>
                <a:spcPct val="80000"/>
              </a:lnSpc>
              <a:defRPr b="1" sz="2400"/>
            </a:pPr>
            <a:r>
              <a:rPr b="0"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  = derajat ionisasi </a:t>
            </a:r>
          </a:p>
          <a:p>
            <a:pPr>
              <a:lnSpc>
                <a:spcPct val="80000"/>
              </a:lnSpc>
              <a:defRPr b="1" sz="2400"/>
            </a:pPr>
            <a:r>
              <a:t>                   (Elektronlit kuat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 = 1 ; elektrolit lemah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 &lt; 1 )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Shape 235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</a:t>
            </a:r>
          </a:p>
        </p:txBody>
      </p:sp>
      <p:sp>
        <p:nvSpPr>
          <p:cNvPr id="236" name="Shape 236"/>
          <p:cNvSpPr/>
          <p:nvPr/>
        </p:nvSpPr>
        <p:spPr>
          <a:xfrm>
            <a:off x="609600" y="1752600"/>
            <a:ext cx="7848600" cy="2816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lnSpc>
                <a:spcPct val="80000"/>
              </a:lnSpc>
              <a:buSzPct val="100000"/>
              <a:buAutoNum type="arabicPeriod" startAt="1"/>
              <a:defRPr b="1" sz="3200"/>
            </a:pPr>
            <a:r>
              <a:t>Penurunan tekanan uap</a:t>
            </a:r>
          </a:p>
          <a:p>
            <a:pPr marL="457200" indent="-457200">
              <a:lnSpc>
                <a:spcPct val="80000"/>
              </a:lnSpc>
              <a:defRPr b="1" sz="3200"/>
            </a:pPr>
          </a:p>
          <a:p>
            <a:pPr marL="457200" indent="-457200">
              <a:lnSpc>
                <a:spcPct val="80000"/>
              </a:lnSpc>
              <a:defRPr b="1" sz="3200"/>
            </a:pPr>
            <a:r>
              <a:t>2. Kenaikan titik didih</a:t>
            </a:r>
          </a:p>
          <a:p>
            <a:pPr marL="457200" indent="-457200">
              <a:lnSpc>
                <a:spcPct val="80000"/>
              </a:lnSpc>
              <a:defRPr b="1" sz="3200"/>
            </a:pPr>
          </a:p>
          <a:p>
            <a:pPr marL="457200" indent="-457200">
              <a:lnSpc>
                <a:spcPct val="80000"/>
              </a:lnSpc>
              <a:defRPr b="1" sz="3200"/>
            </a:pPr>
            <a:r>
              <a:t>3. Penurunan titik beku</a:t>
            </a:r>
          </a:p>
          <a:p>
            <a:pPr marL="457200" indent="-457200">
              <a:lnSpc>
                <a:spcPct val="80000"/>
              </a:lnSpc>
              <a:defRPr b="1" sz="3200"/>
            </a:pPr>
          </a:p>
          <a:p>
            <a:pPr marL="457200" indent="-457200">
              <a:lnSpc>
                <a:spcPct val="80000"/>
              </a:lnSpc>
              <a:defRPr b="1" sz="3200"/>
            </a:pPr>
            <a:r>
              <a:t>4. Tekanan osmosis</a:t>
            </a:r>
          </a:p>
        </p:txBody>
      </p:sp>
      <p:sp>
        <p:nvSpPr>
          <p:cNvPr id="237" name="Shape 237"/>
          <p:cNvSpPr/>
          <p:nvPr/>
        </p:nvSpPr>
        <p:spPr>
          <a:xfrm>
            <a:off x="468312" y="681037"/>
            <a:ext cx="654208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C00000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Macam Sifat Koligatif Larutan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Shape 240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</a:t>
            </a:r>
          </a:p>
        </p:txBody>
      </p:sp>
      <p:sp>
        <p:nvSpPr>
          <p:cNvPr id="241" name="Shape 241"/>
          <p:cNvSpPr/>
          <p:nvPr/>
        </p:nvSpPr>
        <p:spPr>
          <a:xfrm>
            <a:off x="468312" y="6810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1. Penurunan Tekanan Uap ( ∆ P )</a:t>
            </a:r>
          </a:p>
        </p:txBody>
      </p:sp>
      <p:sp>
        <p:nvSpPr>
          <p:cNvPr id="242" name="Shape 242"/>
          <p:cNvSpPr/>
          <p:nvPr/>
        </p:nvSpPr>
        <p:spPr>
          <a:xfrm>
            <a:off x="468312" y="1371600"/>
            <a:ext cx="7989888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t>Tekanan uap pelarut murni (P</a:t>
            </a:r>
            <a:r>
              <a:rPr baseline="30000"/>
              <a:t>o</a:t>
            </a:r>
            <a:r>
              <a:t>) vs tekanan uap larutan (P) </a:t>
            </a:r>
          </a:p>
        </p:txBody>
      </p:sp>
      <p:pic>
        <p:nvPicPr>
          <p:cNvPr id="243" name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1905000"/>
            <a:ext cx="4224338" cy="33528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/>
          <p:nvPr/>
        </p:nvSpPr>
        <p:spPr>
          <a:xfrm flipH="1" flipV="1">
            <a:off x="1524000" y="2743199"/>
            <a:ext cx="1752600" cy="3810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Shape 245"/>
          <p:cNvSpPr/>
          <p:nvPr/>
        </p:nvSpPr>
        <p:spPr>
          <a:xfrm>
            <a:off x="1100137" y="2568574"/>
            <a:ext cx="31339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</a:t>
            </a:r>
            <a:r>
              <a:rPr baseline="30000"/>
              <a:t>o</a:t>
            </a:r>
          </a:p>
        </p:txBody>
      </p:sp>
      <p:sp>
        <p:nvSpPr>
          <p:cNvPr id="246" name="Shape 246"/>
          <p:cNvSpPr/>
          <p:nvPr/>
        </p:nvSpPr>
        <p:spPr>
          <a:xfrm flipV="1">
            <a:off x="5562600" y="2752724"/>
            <a:ext cx="1447800" cy="5238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Shape 247"/>
          <p:cNvSpPr/>
          <p:nvPr/>
        </p:nvSpPr>
        <p:spPr>
          <a:xfrm>
            <a:off x="6989762" y="2563812"/>
            <a:ext cx="23161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</a:t>
            </a:r>
          </a:p>
        </p:txBody>
      </p:sp>
      <p:grpSp>
        <p:nvGrpSpPr>
          <p:cNvPr id="250" name="Group 250"/>
          <p:cNvGrpSpPr/>
          <p:nvPr/>
        </p:nvGrpSpPr>
        <p:grpSpPr>
          <a:xfrm>
            <a:off x="762000" y="5389880"/>
            <a:ext cx="8382000" cy="802641"/>
            <a:chOff x="0" y="0"/>
            <a:chExt cx="8382000" cy="802640"/>
          </a:xfrm>
        </p:grpSpPr>
        <p:sp>
          <p:nvSpPr>
            <p:cNvPr id="248" name="Shape 248"/>
            <p:cNvSpPr/>
            <p:nvPr/>
          </p:nvSpPr>
          <p:spPr>
            <a:xfrm>
              <a:off x="0" y="20319"/>
              <a:ext cx="8382000" cy="76200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635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2400"/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37182" y="0"/>
              <a:ext cx="8307636" cy="8026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sz="2400"/>
              </a:pPr>
              <a:r>
                <a:t>Tekanan uap larutan (P) </a:t>
              </a:r>
              <a:r>
                <a:rPr>
                  <a:solidFill>
                    <a:srgbClr val="FF0000"/>
                  </a:solidFill>
                </a:rPr>
                <a:t>selalu &lt;</a:t>
              </a:r>
              <a:r>
                <a:t> dari Tekanan uap pelarut (P</a:t>
              </a:r>
              <a:r>
                <a:rPr baseline="30000"/>
                <a:t>o</a:t>
              </a:r>
              <a:r>
                <a:t>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Num" sz="quarter" idx="2"/>
          </p:nvPr>
        </p:nvSpPr>
        <p:spPr>
          <a:xfrm>
            <a:off x="8757798" y="6579711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" name="Shape 134"/>
          <p:cNvSpPr/>
          <p:nvPr/>
        </p:nvSpPr>
        <p:spPr>
          <a:xfrm>
            <a:off x="239712" y="33337"/>
            <a:ext cx="6542088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Pengertian dan Jenis</a:t>
            </a:r>
          </a:p>
        </p:txBody>
      </p:sp>
      <p:sp>
        <p:nvSpPr>
          <p:cNvPr id="135" name="Shape 135"/>
          <p:cNvSpPr/>
          <p:nvPr/>
        </p:nvSpPr>
        <p:spPr>
          <a:xfrm>
            <a:off x="438447" y="1733550"/>
            <a:ext cx="8267106" cy="414274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2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Larutan</a:t>
            </a:r>
            <a:r>
              <a:rPr u="none"/>
              <a:t> </a:t>
            </a:r>
            <a:r>
              <a:rPr u="none">
                <a:solidFill>
                  <a:srgbClr val="000000"/>
                </a:solidFill>
              </a:rPr>
              <a:t>:  campuran homogen dua / lebih zat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                  - Contoh : sirop (larutan gula dalam air)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Jenis larutan :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   1. Larutan padat dalam cair    : sirop, air garam, dsb.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   2. Larutan cair dalam cair	      : alkohol kompres (70%)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   3. Larutan gas dalam cair       : oksigen terlarut (DO)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   4. Larutan gas dalam gas 	      : udara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   5. Larutan padat dalam padat: perunggu (Zn + Cu).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Komponen larutan  : pelarut (solven) dan zat terlarut (solut). </a:t>
            </a:r>
          </a:p>
          <a:p>
            <a:pPr>
              <a:defRPr b="1" sz="2200">
                <a:latin typeface="Arial"/>
                <a:ea typeface="Arial"/>
                <a:cs typeface="Arial"/>
                <a:sym typeface="Arial"/>
              </a:defRPr>
            </a:pPr>
            <a:r>
              <a:t>    - Misalnya pada sirop :  air     = pelarut (solven) </a:t>
            </a:r>
          </a:p>
          <a:p>
            <a:pPr>
              <a:defRPr b="1" sz="2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                                            gula   =</a:t>
            </a:r>
            <a:r>
              <a:t>  </a:t>
            </a:r>
            <a:r>
              <a:rPr sz="2200">
                <a:latin typeface="Arial"/>
                <a:ea typeface="Arial"/>
                <a:cs typeface="Arial"/>
                <a:sym typeface="Arial"/>
              </a:rPr>
              <a:t>zat terlarut (solut).</a:t>
            </a:r>
          </a:p>
        </p:txBody>
      </p:sp>
      <p:sp>
        <p:nvSpPr>
          <p:cNvPr id="136" name="Shape 136"/>
          <p:cNvSpPr/>
          <p:nvPr/>
        </p:nvSpPr>
        <p:spPr>
          <a:xfrm>
            <a:off x="3673904" y="946727"/>
            <a:ext cx="1796192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LARUTAN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Shape 253"/>
          <p:cNvSpPr/>
          <p:nvPr>
            <p:ph type="title" idx="4294967295"/>
          </p:nvPr>
        </p:nvSpPr>
        <p:spPr>
          <a:xfrm>
            <a:off x="0" y="228600"/>
            <a:ext cx="8229600" cy="457200"/>
          </a:xfrm>
          <a:prstGeom prst="rect">
            <a:avLst/>
          </a:prstGeom>
        </p:spPr>
        <p:txBody>
          <a:bodyPr/>
          <a:lstStyle>
            <a:lvl1pPr algn="l"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Penurunan Tekanan Uap </a:t>
            </a:r>
          </a:p>
        </p:txBody>
      </p:sp>
      <p:sp>
        <p:nvSpPr>
          <p:cNvPr id="254" name="Shape 254"/>
          <p:cNvSpPr/>
          <p:nvPr>
            <p:ph type="body" idx="4294967295"/>
          </p:nvPr>
        </p:nvSpPr>
        <p:spPr>
          <a:xfrm>
            <a:off x="685800" y="1600200"/>
            <a:ext cx="8001000" cy="4525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55" name="Shape 255"/>
          <p:cNvSpPr/>
          <p:nvPr/>
        </p:nvSpPr>
        <p:spPr>
          <a:xfrm>
            <a:off x="-1" y="93980"/>
            <a:ext cx="150055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1200"/>
            </a:lvl1pPr>
          </a:lstStyle>
          <a:p>
            <a:pPr/>
            <a:r>
              <a:t> </a:t>
            </a:r>
          </a:p>
        </p:txBody>
      </p:sp>
      <p:pic>
        <p:nvPicPr>
          <p:cNvPr id="256" name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" y="1219200"/>
            <a:ext cx="8229600" cy="495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Shape 259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</a:t>
            </a:r>
          </a:p>
        </p:txBody>
      </p:sp>
      <p:sp>
        <p:nvSpPr>
          <p:cNvPr id="260" name="Shape 260"/>
          <p:cNvSpPr/>
          <p:nvPr/>
        </p:nvSpPr>
        <p:spPr>
          <a:xfrm>
            <a:off x="468312" y="6810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Penurunan Tekanan Uap ( ∆ P )</a:t>
            </a:r>
          </a:p>
        </p:txBody>
      </p:sp>
      <p:pic>
        <p:nvPicPr>
          <p:cNvPr id="26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1274762"/>
            <a:ext cx="8004175" cy="4930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Shape 264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</a:t>
            </a:r>
          </a:p>
        </p:txBody>
      </p:sp>
      <p:sp>
        <p:nvSpPr>
          <p:cNvPr id="265" name="Shape 265"/>
          <p:cNvSpPr/>
          <p:nvPr/>
        </p:nvSpPr>
        <p:spPr>
          <a:xfrm>
            <a:off x="468312" y="6810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C00000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2. Kenaikan Titik Didih ( ∆ Tb )</a:t>
            </a:r>
          </a:p>
        </p:txBody>
      </p:sp>
      <p:pic>
        <p:nvPicPr>
          <p:cNvPr id="26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1292225"/>
            <a:ext cx="7997825" cy="381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Shape 269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</a:t>
            </a:r>
          </a:p>
        </p:txBody>
      </p:sp>
      <p:sp>
        <p:nvSpPr>
          <p:cNvPr id="270" name="Shape 270"/>
          <p:cNvSpPr/>
          <p:nvPr/>
        </p:nvSpPr>
        <p:spPr>
          <a:xfrm>
            <a:off x="468312" y="6810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Kenaikan Titik Didih</a:t>
            </a:r>
          </a:p>
        </p:txBody>
      </p:sp>
      <p:sp>
        <p:nvSpPr>
          <p:cNvPr id="271" name="Shape 271"/>
          <p:cNvSpPr/>
          <p:nvPr/>
        </p:nvSpPr>
        <p:spPr>
          <a:xfrm>
            <a:off x="468312" y="1295400"/>
            <a:ext cx="7989888" cy="2959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Keterangan :</a:t>
            </a:r>
          </a:p>
          <a:p>
            <a:pPr>
              <a:defRPr b="1" sz="2400"/>
            </a:pPr>
            <a:r>
              <a:rPr b="0">
                <a:latin typeface="Symbol"/>
                <a:ea typeface="Symbol"/>
                <a:cs typeface="Symbol"/>
                <a:sym typeface="Symbol"/>
              </a:rPr>
              <a:t>Δ</a:t>
            </a:r>
            <a:r>
              <a:t>Tb 	= kenaikan titik didih larutan </a:t>
            </a:r>
          </a:p>
          <a:p>
            <a:pPr>
              <a:defRPr b="1" sz="2400"/>
            </a:pPr>
            <a:r>
              <a:t>m     	= molal solut </a:t>
            </a:r>
          </a:p>
          <a:p>
            <a:pPr>
              <a:defRPr b="1" sz="2400"/>
            </a:pPr>
            <a:r>
              <a:t>W     	= massa solut (gram) </a:t>
            </a:r>
          </a:p>
          <a:p>
            <a:pPr>
              <a:defRPr b="1" sz="2400"/>
            </a:pPr>
            <a:r>
              <a:t>Mr   	= Mr solut </a:t>
            </a:r>
          </a:p>
          <a:p>
            <a:pPr>
              <a:defRPr b="1" sz="2400"/>
            </a:pPr>
            <a:r>
              <a:t>P      	= massa pelarut (gram) </a:t>
            </a:r>
          </a:p>
          <a:p>
            <a:pPr>
              <a:defRPr b="1" sz="2400"/>
            </a:pPr>
            <a:r>
              <a:t>Kb   	= kenaikan titik didih molal pelarut </a:t>
            </a:r>
          </a:p>
          <a:p>
            <a:pPr>
              <a:defRPr b="1" sz="2400"/>
            </a:pPr>
            <a:r>
              <a:t>i       	= faktor van Hoff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Shape 274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</a:t>
            </a:r>
          </a:p>
        </p:txBody>
      </p:sp>
      <p:sp>
        <p:nvSpPr>
          <p:cNvPr id="275" name="Shape 275"/>
          <p:cNvSpPr/>
          <p:nvPr/>
        </p:nvSpPr>
        <p:spPr>
          <a:xfrm>
            <a:off x="468312" y="6810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solidFill>
                  <a:srgbClr val="FF0000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3. Penurunan Titik Beku ( ∆Tf )</a:t>
            </a:r>
          </a:p>
        </p:txBody>
      </p:sp>
      <p:pic>
        <p:nvPicPr>
          <p:cNvPr id="276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250" y="1274762"/>
            <a:ext cx="7785100" cy="42116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9" name="Shape 279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</a:t>
            </a:r>
          </a:p>
        </p:txBody>
      </p:sp>
      <p:sp>
        <p:nvSpPr>
          <p:cNvPr id="280" name="Shape 280"/>
          <p:cNvSpPr/>
          <p:nvPr/>
        </p:nvSpPr>
        <p:spPr>
          <a:xfrm>
            <a:off x="304800" y="838200"/>
            <a:ext cx="7989888" cy="802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Hubungan Titik Didih dan Titik Beku Larutan dan Pelarut  </a:t>
            </a:r>
          </a:p>
        </p:txBody>
      </p:sp>
      <p:pic>
        <p:nvPicPr>
          <p:cNvPr id="281" name="imag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2600" y="1828800"/>
            <a:ext cx="4724400" cy="4233863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Shape 282"/>
          <p:cNvSpPr/>
          <p:nvPr/>
        </p:nvSpPr>
        <p:spPr>
          <a:xfrm flipV="1">
            <a:off x="4054475" y="2514599"/>
            <a:ext cx="2667001" cy="152402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3" name="Shape 283"/>
          <p:cNvSpPr/>
          <p:nvPr/>
        </p:nvSpPr>
        <p:spPr>
          <a:xfrm>
            <a:off x="6805612" y="2330449"/>
            <a:ext cx="149996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Pelarut murni</a:t>
            </a:r>
          </a:p>
        </p:txBody>
      </p:sp>
      <p:sp>
        <p:nvSpPr>
          <p:cNvPr id="284" name="Shape 284"/>
          <p:cNvSpPr/>
          <p:nvPr/>
        </p:nvSpPr>
        <p:spPr>
          <a:xfrm flipV="1">
            <a:off x="5638800" y="3276599"/>
            <a:ext cx="1371600" cy="76201"/>
          </a:xfrm>
          <a:prstGeom prst="line">
            <a:avLst/>
          </a:prstGeom>
          <a:ln>
            <a:solidFill>
              <a:srgbClr val="FF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85" name="Shape 285"/>
          <p:cNvSpPr/>
          <p:nvPr/>
        </p:nvSpPr>
        <p:spPr>
          <a:xfrm>
            <a:off x="7010400" y="3092449"/>
            <a:ext cx="88939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Larutan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8" name="Shape 288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</a:t>
            </a:r>
          </a:p>
        </p:txBody>
      </p:sp>
      <p:sp>
        <p:nvSpPr>
          <p:cNvPr id="289" name="Shape 289"/>
          <p:cNvSpPr/>
          <p:nvPr/>
        </p:nvSpPr>
        <p:spPr>
          <a:xfrm>
            <a:off x="468312" y="6810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4. Tekanan Osmosis </a:t>
            </a:r>
          </a:p>
        </p:txBody>
      </p:sp>
      <p:sp>
        <p:nvSpPr>
          <p:cNvPr id="290" name="Shape 290"/>
          <p:cNvSpPr/>
          <p:nvPr/>
        </p:nvSpPr>
        <p:spPr>
          <a:xfrm>
            <a:off x="304800" y="1219200"/>
            <a:ext cx="7985125" cy="2248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Osmosis adalah proses mengalirnya molekul-molekul pelarut dari larutan yang lebih encer ke larutan yang lebih pekat.</a:t>
            </a:r>
          </a:p>
          <a:p>
            <a:pPr>
              <a:defRPr b="1" sz="2400"/>
            </a:pPr>
          </a:p>
          <a:p>
            <a:pPr>
              <a:defRPr b="1" sz="2400"/>
            </a:pPr>
            <a:r>
              <a:t>Tekanan osmosis (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π</a:t>
            </a:r>
            <a:r>
              <a:t>) ialah besarnya tekanan yang dapat mencegah terjadinya proses osmosis. </a:t>
            </a:r>
          </a:p>
        </p:txBody>
      </p:sp>
      <p:pic>
        <p:nvPicPr>
          <p:cNvPr id="291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387" y="3200400"/>
            <a:ext cx="2732088" cy="2906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64075" y="3200400"/>
            <a:ext cx="3032125" cy="2906713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Shape 293"/>
          <p:cNvSpPr/>
          <p:nvPr/>
        </p:nvSpPr>
        <p:spPr>
          <a:xfrm>
            <a:off x="3810000" y="4419600"/>
            <a:ext cx="914400" cy="9144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E4F9FF"/>
              </a:gs>
              <a:gs pos="64999">
                <a:srgbClr val="BBEFFF"/>
              </a:gs>
              <a:gs pos="100000">
                <a:srgbClr val="9EEAFF"/>
              </a:gs>
            </a:gsLst>
            <a:lin ang="5400000"/>
          </a:gradFill>
          <a:ln>
            <a:solidFill>
              <a:srgbClr val="46AAC5"/>
            </a:solidFill>
          </a:ln>
          <a:effectLst>
            <a:outerShdw sx="100000" sy="100000" kx="0" ky="0" algn="b" rotWithShape="0" blurRad="63500" dist="20000" dir="5400000">
              <a:srgbClr val="000000">
                <a:alpha val="37998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  <p:sp>
        <p:nvSpPr>
          <p:cNvPr id="294" name="Shape 294"/>
          <p:cNvSpPr/>
          <p:nvPr/>
        </p:nvSpPr>
        <p:spPr>
          <a:xfrm>
            <a:off x="6443662" y="3665537"/>
            <a:ext cx="1905001" cy="1"/>
          </a:xfrm>
          <a:prstGeom prst="line">
            <a:avLst/>
          </a:prstGeom>
          <a:ln>
            <a:solidFill>
              <a:srgbClr val="4A7EBB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Shape 295"/>
          <p:cNvSpPr/>
          <p:nvPr/>
        </p:nvSpPr>
        <p:spPr>
          <a:xfrm>
            <a:off x="7018337" y="4887912"/>
            <a:ext cx="1295401" cy="1"/>
          </a:xfrm>
          <a:prstGeom prst="line">
            <a:avLst/>
          </a:prstGeom>
          <a:ln>
            <a:solidFill>
              <a:srgbClr val="4A7EBB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Shape 296"/>
          <p:cNvSpPr/>
          <p:nvPr/>
        </p:nvSpPr>
        <p:spPr>
          <a:xfrm>
            <a:off x="7306817" y="3886200"/>
            <a:ext cx="1001016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Osmotic</a:t>
            </a:r>
          </a:p>
          <a:p>
            <a:pPr algn="ctr"/>
            <a:r>
              <a:t>pressure</a:t>
            </a:r>
          </a:p>
        </p:txBody>
      </p:sp>
      <p:sp>
        <p:nvSpPr>
          <p:cNvPr id="297" name="Shape 297"/>
          <p:cNvSpPr/>
          <p:nvPr/>
        </p:nvSpPr>
        <p:spPr>
          <a:xfrm flipV="1">
            <a:off x="7807325" y="3665537"/>
            <a:ext cx="0" cy="220663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Shape 298"/>
          <p:cNvSpPr/>
          <p:nvPr/>
        </p:nvSpPr>
        <p:spPr>
          <a:xfrm>
            <a:off x="7807325" y="4532312"/>
            <a:ext cx="0" cy="344489"/>
          </a:xfrm>
          <a:prstGeom prst="line">
            <a:avLst/>
          </a:prstGeom>
          <a:ln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Shape 299"/>
          <p:cNvSpPr/>
          <p:nvPr/>
        </p:nvSpPr>
        <p:spPr>
          <a:xfrm>
            <a:off x="3124199" y="533400"/>
            <a:ext cx="73027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>
              <a:defRPr b="1">
                <a:latin typeface="Calibri"/>
                <a:ea typeface="Calibri"/>
                <a:cs typeface="Calibri"/>
                <a:sym typeface="Calibri"/>
              </a:defRPr>
            </a:pPr>
            <a:r>
              <a:rPr b="0">
                <a:latin typeface="Symbol"/>
                <a:ea typeface="Symbol"/>
                <a:cs typeface="Symbol"/>
                <a:sym typeface="Symbol"/>
              </a:rPr>
              <a:t>π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1"/>
      <p:bldP build="whole" bldLvl="1" animBg="1" rev="0" advAuto="0" spid="292" grpId="2"/>
      <p:bldP build="whole" bldLvl="1" animBg="1" rev="0" advAuto="0" spid="296" grpId="7"/>
      <p:bldP build="whole" bldLvl="1" animBg="1" rev="0" advAuto="0" spid="298" grpId="6"/>
      <p:bldP build="whole" bldLvl="1" animBg="1" rev="0" advAuto="0" spid="295" grpId="4"/>
      <p:bldP build="whole" bldLvl="1" animBg="1" rev="0" advAuto="0" spid="294" grpId="3"/>
      <p:bldP build="whole" bldLvl="1" animBg="1" rev="0" advAuto="0" spid="297" grpId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2" name="Shape 302"/>
          <p:cNvSpPr/>
          <p:nvPr/>
        </p:nvSpPr>
        <p:spPr>
          <a:xfrm>
            <a:off x="3657600" y="2819400"/>
            <a:ext cx="1981200" cy="6096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990600" y="2895600"/>
            <a:ext cx="1905000" cy="4572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4" name="Shape 304"/>
          <p:cNvSpPr/>
          <p:nvPr/>
        </p:nvSpPr>
        <p:spPr>
          <a:xfrm>
            <a:off x="3962400" y="1752600"/>
            <a:ext cx="1828800" cy="6096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1524000" y="1905000"/>
            <a:ext cx="1752600" cy="30480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85D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6" name="Shape 306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</a:t>
            </a:r>
          </a:p>
        </p:txBody>
      </p:sp>
      <p:sp>
        <p:nvSpPr>
          <p:cNvPr id="307" name="Shape 307"/>
          <p:cNvSpPr/>
          <p:nvPr/>
        </p:nvSpPr>
        <p:spPr>
          <a:xfrm>
            <a:off x="468312" y="6810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pPr>
            <a:r>
              <a:t>4. Tekanan Osmosis ( </a:t>
            </a:r>
            <a:r>
              <a:t>π</a:t>
            </a:r>
            <a:r>
              <a:t> )</a:t>
            </a:r>
          </a:p>
        </p:txBody>
      </p:sp>
      <p:sp>
        <p:nvSpPr>
          <p:cNvPr id="308" name="Shape 308"/>
          <p:cNvSpPr/>
          <p:nvPr/>
        </p:nvSpPr>
        <p:spPr>
          <a:xfrm>
            <a:off x="473075" y="1219200"/>
            <a:ext cx="7985125" cy="5385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80000"/>
              </a:lnSpc>
              <a:defRPr b="1" sz="2000"/>
            </a:pPr>
            <a:r>
              <a:t>Rumus : </a:t>
            </a:r>
          </a:p>
          <a:p>
            <a:pPr>
              <a:lnSpc>
                <a:spcPct val="80000"/>
              </a:lnSpc>
              <a:defRPr b="1" sz="2000"/>
            </a:pPr>
            <a:r>
              <a:t>Untuk larutan nonelektrolit </a:t>
            </a:r>
          </a:p>
          <a:p>
            <a:pPr>
              <a:lnSpc>
                <a:spcPct val="80000"/>
              </a:lnSpc>
              <a:defRPr b="1" sz="2000"/>
            </a:pPr>
          </a:p>
          <a:p>
            <a:pPr>
              <a:lnSpc>
                <a:spcPct val="80000"/>
              </a:lnSpc>
              <a:defRPr b="1" sz="2000"/>
            </a:pPr>
            <a:r>
              <a:t>                  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π</a:t>
            </a:r>
            <a:r>
              <a:t> = M . R . T        atau   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π</a:t>
            </a:r>
            <a:r>
              <a:t> = m . R . T </a:t>
            </a:r>
          </a:p>
          <a:p>
            <a:pPr>
              <a:lnSpc>
                <a:spcPct val="80000"/>
              </a:lnSpc>
              <a:defRPr b="1" sz="2000"/>
            </a:pPr>
            <a:r>
              <a:t>                                             </a:t>
            </a:r>
          </a:p>
          <a:p>
            <a:pPr>
              <a:lnSpc>
                <a:spcPct val="80000"/>
              </a:lnSpc>
              <a:defRPr b="1" sz="2000"/>
            </a:pPr>
            <a:r>
              <a:t>Untuk larutan elektrolit</a:t>
            </a:r>
          </a:p>
          <a:p>
            <a:pPr>
              <a:lnSpc>
                <a:spcPct val="80000"/>
              </a:lnSpc>
              <a:defRPr b="1" sz="2000"/>
            </a:pPr>
            <a:r>
              <a:t>  </a:t>
            </a:r>
          </a:p>
          <a:p>
            <a:pPr>
              <a:lnSpc>
                <a:spcPct val="80000"/>
              </a:lnSpc>
              <a:defRPr b="1" sz="2000"/>
            </a:pPr>
            <a:r>
              <a:t>          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π</a:t>
            </a:r>
            <a:r>
              <a:t> = m . R . T  . i     atau    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π</a:t>
            </a:r>
            <a:r>
              <a:t> = M . R . T . i   </a:t>
            </a:r>
          </a:p>
          <a:p>
            <a:pPr>
              <a:lnSpc>
                <a:spcPct val="80000"/>
              </a:lnSpc>
              <a:defRPr b="1" sz="2000"/>
            </a:pPr>
          </a:p>
          <a:p>
            <a:pPr>
              <a:lnSpc>
                <a:spcPct val="80000"/>
              </a:lnSpc>
              <a:defRPr b="1" sz="2000"/>
            </a:pPr>
            <a:r>
              <a:t> </a:t>
            </a:r>
            <a:endParaRPr u="sng"/>
          </a:p>
          <a:p>
            <a:pPr>
              <a:lnSpc>
                <a:spcPct val="80000"/>
              </a:lnSpc>
              <a:defRPr b="1" sz="2000" u="sng"/>
            </a:pPr>
            <a:r>
              <a:t>Keterangan </a:t>
            </a:r>
          </a:p>
          <a:p>
            <a:pPr>
              <a:lnSpc>
                <a:spcPct val="80000"/>
              </a:lnSpc>
              <a:defRPr b="1" sz="2000"/>
            </a:pPr>
            <a:r>
              <a:t>   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π</a:t>
            </a:r>
            <a:r>
              <a:t> 	= tekanan osmosis larutan (atm) </a:t>
            </a:r>
          </a:p>
          <a:p>
            <a:pPr>
              <a:lnSpc>
                <a:spcPct val="80000"/>
              </a:lnSpc>
              <a:defRPr b="1" sz="2000"/>
            </a:pPr>
            <a:r>
              <a:t>     M	= molar </a:t>
            </a:r>
          </a:p>
          <a:p>
            <a:pPr>
              <a:lnSpc>
                <a:spcPct val="80000"/>
              </a:lnSpc>
              <a:defRPr b="1" sz="2000"/>
            </a:pPr>
            <a:r>
              <a:t>     m	= molal </a:t>
            </a:r>
          </a:p>
          <a:p>
            <a:pPr>
              <a:lnSpc>
                <a:spcPct val="80000"/>
              </a:lnSpc>
              <a:defRPr b="1" sz="2000"/>
            </a:pPr>
            <a:r>
              <a:t>     R 	= 0,082  l atm/mol K </a:t>
            </a:r>
          </a:p>
          <a:p>
            <a:pPr>
              <a:lnSpc>
                <a:spcPct val="80000"/>
              </a:lnSpc>
              <a:defRPr b="1" sz="2000"/>
            </a:pPr>
            <a:r>
              <a:t>     T 	= Suhu Kelvin  (273 + </a:t>
            </a:r>
            <a:r>
              <a:rPr baseline="30000"/>
              <a:t>o</a:t>
            </a:r>
            <a:r>
              <a:t>C) </a:t>
            </a:r>
          </a:p>
          <a:p>
            <a:pPr>
              <a:lnSpc>
                <a:spcPct val="80000"/>
              </a:lnSpc>
              <a:defRPr b="1" sz="2000"/>
            </a:pPr>
            <a:r>
              <a:t>      i  	= faktor Van’t Hoff </a:t>
            </a:r>
          </a:p>
          <a:p>
            <a:pPr>
              <a:lnSpc>
                <a:spcPct val="80000"/>
              </a:lnSpc>
              <a:defRPr b="1" sz="2000"/>
            </a:pPr>
          </a:p>
          <a:p>
            <a:pPr>
              <a:lnSpc>
                <a:spcPct val="80000"/>
              </a:lnSpc>
              <a:defRPr b="1" sz="2000"/>
            </a:pPr>
            <a:r>
              <a:t>Catatan :</a:t>
            </a:r>
          </a:p>
          <a:p>
            <a:pPr>
              <a:lnSpc>
                <a:spcPct val="80000"/>
              </a:lnSpc>
              <a:defRPr b="1" sz="2000"/>
            </a:pPr>
            <a:r>
              <a:t>Dua larutan disebut ISOTONIS apabila </a:t>
            </a:r>
            <a:r>
              <a:t>T</a:t>
            </a:r>
            <a:r>
              <a:t>ekanan Osmosis keduanya SAMA </a:t>
            </a:r>
          </a:p>
          <a:p>
            <a:pPr>
              <a:lnSpc>
                <a:spcPct val="80000"/>
              </a:lnSpc>
              <a:defRPr b="1" sz="2000"/>
            </a:pPr>
            <a:r>
              <a:t>(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π</a:t>
            </a:r>
            <a:r>
              <a:rPr baseline="-25000"/>
              <a:t>1</a:t>
            </a:r>
            <a:r>
              <a:t> =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π</a:t>
            </a:r>
            <a:r>
              <a:rPr baseline="-25000"/>
              <a:t>2</a:t>
            </a:r>
            <a:r>
              <a:t>)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1" name="Shape 311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</a:t>
            </a:r>
          </a:p>
        </p:txBody>
      </p:sp>
      <p:sp>
        <p:nvSpPr>
          <p:cNvPr id="312" name="Shape 312"/>
          <p:cNvSpPr/>
          <p:nvPr/>
        </p:nvSpPr>
        <p:spPr>
          <a:xfrm>
            <a:off x="473075" y="990600"/>
            <a:ext cx="7985125" cy="7956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80000"/>
              </a:lnSpc>
              <a:defRPr b="1" sz="2000"/>
            </a:pPr>
            <a:r>
              <a:t>CATATAN UMUM UNTUK SIFAT KOLIGATIF </a:t>
            </a:r>
          </a:p>
          <a:p>
            <a:pPr>
              <a:lnSpc>
                <a:spcPct val="80000"/>
              </a:lnSpc>
              <a:defRPr b="1" sz="2000"/>
            </a:pPr>
          </a:p>
          <a:p>
            <a:pPr>
              <a:lnSpc>
                <a:spcPct val="80000"/>
              </a:lnSpc>
              <a:buSzPct val="100000"/>
              <a:buAutoNum type="arabicPeriod" startAt="1"/>
              <a:defRPr b="1" sz="2800">
                <a:solidFill>
                  <a:srgbClr val="1F497D"/>
                </a:solidFill>
              </a:defRPr>
            </a:pPr>
            <a:r>
              <a:t>Makin </a:t>
            </a:r>
            <a:r>
              <a:rPr u="sng"/>
              <a:t>besar</a:t>
            </a:r>
            <a:r>
              <a:t> jumlah partikel solut, makin </a:t>
            </a:r>
            <a:r>
              <a:rPr u="sng"/>
              <a:t>besar</a:t>
            </a:r>
            <a:r>
              <a:t> pula sifat koligatif larutan. </a:t>
            </a:r>
          </a:p>
          <a:p>
            <a:pPr>
              <a:lnSpc>
                <a:spcPct val="80000"/>
              </a:lnSpc>
              <a:defRPr b="1" sz="2800">
                <a:solidFill>
                  <a:srgbClr val="1F497D"/>
                </a:solidFill>
              </a:defRPr>
            </a:pPr>
          </a:p>
          <a:p>
            <a:pPr>
              <a:lnSpc>
                <a:spcPct val="80000"/>
              </a:lnSpc>
              <a:defRPr b="1" sz="2800">
                <a:solidFill>
                  <a:srgbClr val="1F497D"/>
                </a:solidFill>
              </a:defRPr>
            </a:pPr>
            <a:r>
              <a:t>	Berarti :	</a:t>
            </a:r>
          </a:p>
          <a:p>
            <a:pPr>
              <a:lnSpc>
                <a:spcPct val="80000"/>
              </a:lnSpc>
              <a:defRPr b="1" sz="2800">
                <a:solidFill>
                  <a:srgbClr val="1F497D"/>
                </a:solidFill>
              </a:defRPr>
            </a:pPr>
          </a:p>
          <a:p>
            <a:pPr lvl="1" marL="914400" indent="-457200">
              <a:lnSpc>
                <a:spcPct val="150000"/>
              </a:lnSpc>
              <a:buSzPct val="100000"/>
              <a:buAutoNum type="alphaLcPeriod" startAt="1"/>
              <a:defRPr b="1" sz="2800">
                <a:solidFill>
                  <a:srgbClr val="1F497D"/>
                </a:solidFill>
              </a:defRPr>
            </a:pPr>
            <a:r>
              <a:rPr b="0">
                <a:latin typeface="Symbol"/>
                <a:ea typeface="Symbol"/>
                <a:cs typeface="Symbol"/>
                <a:sym typeface="Symbol"/>
              </a:rPr>
              <a:t>Δ</a:t>
            </a:r>
            <a:r>
              <a:t>Tb makin besar ; titik didihnya makin tinggi </a:t>
            </a:r>
          </a:p>
          <a:p>
            <a:pPr lvl="1" marL="914400" indent="-457200">
              <a:lnSpc>
                <a:spcPct val="150000"/>
              </a:lnSpc>
              <a:buSzPct val="100000"/>
              <a:buAutoNum type="alphaLcPeriod" startAt="1"/>
              <a:defRPr b="1" sz="2800">
                <a:solidFill>
                  <a:srgbClr val="1F497D"/>
                </a:solidFill>
              </a:defRPr>
            </a:pPr>
            <a:r>
              <a:rPr b="0">
                <a:latin typeface="Symbol"/>
                <a:ea typeface="Symbol"/>
                <a:cs typeface="Symbol"/>
                <a:sym typeface="Symbol"/>
              </a:rPr>
              <a:t>Δ</a:t>
            </a:r>
            <a:r>
              <a:t>Tf makin besar ; titik bekunya makin rendah </a:t>
            </a:r>
          </a:p>
          <a:p>
            <a:pPr lvl="1" marL="914400" indent="-457200">
              <a:lnSpc>
                <a:spcPct val="150000"/>
              </a:lnSpc>
              <a:buSzPct val="100000"/>
              <a:buAutoNum type="alphaLcPeriod" startAt="1"/>
              <a:defRPr b="1" sz="2800">
                <a:solidFill>
                  <a:srgbClr val="1F497D"/>
                </a:solidFill>
              </a:defRPr>
            </a:pPr>
            <a:r>
              <a:rPr b="0">
                <a:latin typeface="Symbol"/>
                <a:ea typeface="Symbol"/>
                <a:cs typeface="Symbol"/>
                <a:sym typeface="Symbol"/>
              </a:rPr>
              <a:t>Δ</a:t>
            </a:r>
            <a:r>
              <a:t>P makin besar ; tekanan uapnya makin kecil </a:t>
            </a:r>
          </a:p>
          <a:p>
            <a:pPr lvl="1" marL="914400" indent="-457200">
              <a:lnSpc>
                <a:spcPct val="150000"/>
              </a:lnSpc>
              <a:buSzPct val="100000"/>
              <a:buAutoNum type="alphaLcPeriod" startAt="1"/>
              <a:defRPr b="1" sz="2800">
                <a:solidFill>
                  <a:srgbClr val="1F497D"/>
                </a:solidFill>
              </a:defRPr>
            </a:pPr>
            <a:r>
              <a:rPr b="0">
                <a:latin typeface="Symbol"/>
                <a:ea typeface="Symbol"/>
                <a:cs typeface="Symbol"/>
                <a:sym typeface="Symbol"/>
              </a:rPr>
              <a:t>π</a:t>
            </a:r>
            <a:r>
              <a:t> makin besar ; tekanan osmosisnya makin besar </a:t>
            </a:r>
          </a:p>
          <a:p>
            <a:pPr>
              <a:lnSpc>
                <a:spcPct val="80000"/>
              </a:lnSpc>
              <a:defRPr b="1" sz="28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5" name="Shape 315"/>
          <p:cNvSpPr/>
          <p:nvPr>
            <p:ph type="title" idx="4294967295"/>
          </p:nvPr>
        </p:nvSpPr>
        <p:spPr>
          <a:xfrm>
            <a:off x="0" y="0"/>
            <a:ext cx="8229600" cy="457200"/>
          </a:xfrm>
          <a:prstGeom prst="rect">
            <a:avLst/>
          </a:prstGeom>
        </p:spPr>
        <p:txBody>
          <a:bodyPr/>
          <a:lstStyle>
            <a:lvl1pPr algn="l">
              <a:defRPr sz="2300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 </a:t>
            </a:r>
          </a:p>
        </p:txBody>
      </p:sp>
      <p:sp>
        <p:nvSpPr>
          <p:cNvPr id="316" name="Shape 316"/>
          <p:cNvSpPr/>
          <p:nvPr>
            <p:ph type="body" idx="4294967295"/>
          </p:nvPr>
        </p:nvSpPr>
        <p:spPr>
          <a:xfrm>
            <a:off x="685800" y="838200"/>
            <a:ext cx="8001000" cy="52117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Contoh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Larutan I : 1 M  CO (NH</a:t>
            </a:r>
            <a:r>
              <a:rPr baseline="-25000"/>
              <a:t>2</a:t>
            </a:r>
            <a:r>
              <a:t>)</a:t>
            </a:r>
            <a:r>
              <a:rPr baseline="-25000"/>
              <a:t>2</a:t>
            </a:r>
            <a:r>
              <a:t> dan lart II : 0,5 M  C</a:t>
            </a:r>
            <a:r>
              <a:rPr baseline="-25000"/>
              <a:t>6</a:t>
            </a:r>
            <a:r>
              <a:t>H</a:t>
            </a:r>
            <a:r>
              <a:rPr baseline="-25000"/>
              <a:t>12</a:t>
            </a:r>
            <a:r>
              <a:t>O</a:t>
            </a:r>
            <a:r>
              <a:rPr baseline="-25000"/>
              <a:t>6</a:t>
            </a:r>
            <a:endParaRPr baseline="-25000"/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Keduanya nonelektrolit, tapi banyaknya partikel : </a:t>
            </a:r>
          </a:p>
          <a:p>
            <a:pPr marL="0" indent="0">
              <a:lnSpc>
                <a:spcPct val="80000"/>
              </a:lnSpc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       larutan I = 1 x 1 = 1 dan larutan II = 0,5 x 1 = 0,5 </a:t>
            </a:r>
          </a:p>
          <a:p>
            <a:pPr marL="0" indent="0">
              <a:lnSpc>
                <a:spcPct val="80000"/>
              </a:lnSpc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Sehingga	</a:t>
            </a:r>
          </a:p>
          <a:p>
            <a:pPr marL="0" indent="0">
              <a:lnSpc>
                <a:spcPct val="80000"/>
              </a:lnSpc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742950" indent="-285750">
              <a:lnSpc>
                <a:spcPct val="150000"/>
              </a:lnSpc>
              <a:spcBef>
                <a:spcPts val="0"/>
              </a:spcBef>
              <a:buFontTx/>
              <a:buAutoNum type="alphaLcPeriod" startAt="1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Symbol"/>
                <a:ea typeface="Symbol"/>
                <a:cs typeface="Symbol"/>
                <a:sym typeface="Symbol"/>
              </a:rPr>
              <a:t> 	Δ</a:t>
            </a:r>
            <a:r>
              <a:t>T</a:t>
            </a:r>
            <a:r>
              <a:rPr baseline="-25000"/>
              <a:t>b</a:t>
            </a:r>
            <a:r>
              <a:t>I  	&gt;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Δ</a:t>
            </a:r>
            <a:r>
              <a:t>T</a:t>
            </a:r>
            <a:r>
              <a:rPr baseline="-25000"/>
              <a:t>b</a:t>
            </a:r>
            <a:r>
              <a:t> II 	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t>  titik didih       	I &gt; II </a:t>
            </a:r>
          </a:p>
          <a:p>
            <a:pPr lvl="1" marL="742950" indent="-285750">
              <a:lnSpc>
                <a:spcPct val="150000"/>
              </a:lnSpc>
              <a:spcBef>
                <a:spcPts val="0"/>
              </a:spcBef>
              <a:buFontTx/>
              <a:buAutoNum type="alphaLcPeriod" startAt="1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Symbol"/>
                <a:ea typeface="Symbol"/>
                <a:cs typeface="Symbol"/>
                <a:sym typeface="Symbol"/>
              </a:rPr>
              <a:t> 	Δ</a:t>
            </a:r>
            <a:r>
              <a:t>T</a:t>
            </a:r>
            <a:r>
              <a:rPr baseline="-25000"/>
              <a:t>f</a:t>
            </a:r>
            <a:r>
              <a:t> I 	&gt;  T</a:t>
            </a:r>
            <a:r>
              <a:rPr baseline="-25000"/>
              <a:t>f</a:t>
            </a:r>
            <a:r>
              <a:t>  II    	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t>  titik beku       	I &lt; II </a:t>
            </a:r>
          </a:p>
          <a:p>
            <a:pPr lvl="1" marL="742950" indent="-285750">
              <a:lnSpc>
                <a:spcPct val="150000"/>
              </a:lnSpc>
              <a:spcBef>
                <a:spcPts val="0"/>
              </a:spcBef>
              <a:buFontTx/>
              <a:buAutoNum type="alphaLcPeriod" startAt="1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Symbol"/>
                <a:ea typeface="Symbol"/>
                <a:cs typeface="Symbol"/>
                <a:sym typeface="Symbol"/>
              </a:rPr>
              <a:t> 	Δ</a:t>
            </a:r>
            <a:r>
              <a:t>PI  	&gt;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Δ</a:t>
            </a:r>
            <a:r>
              <a:t>P II   	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t>  tek. Uap          	I &lt; II </a:t>
            </a:r>
          </a:p>
          <a:p>
            <a:pPr lvl="1" marL="742950" indent="-285750">
              <a:lnSpc>
                <a:spcPct val="150000"/>
              </a:lnSpc>
              <a:spcBef>
                <a:spcPts val="0"/>
              </a:spcBef>
              <a:buFontTx/>
              <a:buAutoNum type="alphaLcPeriod" startAt="1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rPr b="0">
                <a:latin typeface="Symbol"/>
                <a:ea typeface="Symbol"/>
                <a:cs typeface="Symbol"/>
                <a:sym typeface="Symbol"/>
              </a:rPr>
              <a:t> 	π</a:t>
            </a:r>
            <a:r>
              <a:t> I    	&gt;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π</a:t>
            </a:r>
            <a:r>
              <a:t> II      	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→</a:t>
            </a:r>
            <a:r>
              <a:t>  tek. </a:t>
            </a:r>
            <a:r>
              <a:t>Osmosis  	I &gt; II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Num" sz="quarter" idx="2"/>
          </p:nvPr>
        </p:nvSpPr>
        <p:spPr>
          <a:xfrm>
            <a:off x="8757798" y="6579711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Shape 139"/>
          <p:cNvSpPr/>
          <p:nvPr/>
        </p:nvSpPr>
        <p:spPr>
          <a:xfrm>
            <a:off x="239712" y="33337"/>
            <a:ext cx="6542088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Pengertian dan Jenis</a:t>
            </a:r>
          </a:p>
        </p:txBody>
      </p:sp>
      <p:sp>
        <p:nvSpPr>
          <p:cNvPr id="140" name="Shape 140"/>
          <p:cNvSpPr/>
          <p:nvPr/>
        </p:nvSpPr>
        <p:spPr>
          <a:xfrm>
            <a:off x="228600" y="2971800"/>
            <a:ext cx="8686800" cy="346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Macam larutan berdasarkan daya hantar listriknya. </a:t>
            </a:r>
          </a:p>
          <a:p>
            <a:pPr>
              <a:defRPr sz="2000"/>
            </a:pPr>
            <a:r>
              <a:t>1. </a:t>
            </a:r>
            <a:r>
              <a:rPr b="1"/>
              <a:t>Larutan Nonelektrolit </a:t>
            </a:r>
            <a:endParaRPr b="1"/>
          </a:p>
          <a:p>
            <a:pPr>
              <a:defRPr b="1" sz="2000"/>
            </a:pPr>
            <a:r>
              <a:t>      - Solutnya tidak terurai menjadi ion-ionnya </a:t>
            </a:r>
          </a:p>
          <a:p>
            <a:pPr>
              <a:defRPr b="1" sz="2000"/>
            </a:pPr>
            <a:r>
              <a:t>      -  Tidak menghantarkan listrik. </a:t>
            </a:r>
          </a:p>
          <a:p>
            <a:pPr>
              <a:defRPr b="1" sz="2000"/>
            </a:pPr>
            <a:r>
              <a:t>      -  Misalnya:   - sirop (gula, C</a:t>
            </a:r>
            <a:r>
              <a:rPr baseline="-25000"/>
              <a:t>12</a:t>
            </a:r>
            <a:r>
              <a:t>H</a:t>
            </a:r>
            <a:r>
              <a:rPr baseline="-25000"/>
              <a:t>22</a:t>
            </a:r>
            <a:r>
              <a:t>O</a:t>
            </a:r>
            <a:r>
              <a:rPr baseline="-25000"/>
              <a:t>11</a:t>
            </a:r>
            <a:r>
              <a:t> ) </a:t>
            </a:r>
          </a:p>
          <a:p>
            <a:pPr>
              <a:defRPr b="1" sz="2000"/>
            </a:pPr>
            <a:r>
              <a:t>                             - larutan urea CO (NH</a:t>
            </a:r>
            <a:r>
              <a:rPr baseline="-25000"/>
              <a:t>2</a:t>
            </a:r>
            <a:r>
              <a:t>)</a:t>
            </a:r>
            <a:r>
              <a:rPr baseline="-25000"/>
              <a:t>2</a:t>
            </a:r>
            <a:r>
              <a:t> </a:t>
            </a:r>
          </a:p>
          <a:p>
            <a:pPr>
              <a:defRPr b="1" sz="2000"/>
            </a:pPr>
            <a:r>
              <a:t> </a:t>
            </a:r>
          </a:p>
          <a:p>
            <a:pPr>
              <a:defRPr b="1" sz="2000"/>
            </a:pPr>
            <a:r>
              <a:t>2. Larutan Elektrolit.</a:t>
            </a:r>
          </a:p>
          <a:p>
            <a:pPr>
              <a:defRPr b="1" sz="2000"/>
            </a:pPr>
            <a:r>
              <a:t>       - Menghantar arus listrik, </a:t>
            </a:r>
          </a:p>
          <a:p>
            <a:pPr>
              <a:defRPr b="1" sz="2000"/>
            </a:pPr>
            <a:r>
              <a:t>       - Solutnya terurai menjadi ion-ionnya. </a:t>
            </a:r>
          </a:p>
          <a:p>
            <a:pPr>
              <a:defRPr b="1" sz="2000"/>
            </a:pPr>
            <a:r>
              <a:t>            Misalnya: air garam (NaCl  </a:t>
            </a:r>
            <a:r>
              <a:rPr b="0">
                <a:latin typeface="Arial"/>
                <a:ea typeface="Arial"/>
                <a:cs typeface="Arial"/>
                <a:sym typeface="Arial"/>
              </a:rPr>
              <a:t>→</a:t>
            </a:r>
            <a:r>
              <a:t>  Na</a:t>
            </a:r>
            <a:r>
              <a:rPr baseline="30000"/>
              <a:t>+</a:t>
            </a:r>
            <a:r>
              <a:t> + Cl</a:t>
            </a:r>
            <a:r>
              <a:rPr baseline="30000"/>
              <a:t>-</a:t>
            </a:r>
            <a:r>
              <a:t>)    </a:t>
            </a:r>
            <a:r>
              <a:t>  </a:t>
            </a:r>
          </a:p>
        </p:txBody>
      </p:sp>
      <p:sp>
        <p:nvSpPr>
          <p:cNvPr id="141" name="Shape 141"/>
          <p:cNvSpPr/>
          <p:nvPr/>
        </p:nvSpPr>
        <p:spPr>
          <a:xfrm>
            <a:off x="114299" y="643254"/>
            <a:ext cx="8915401" cy="221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Catatan : </a:t>
            </a:r>
          </a:p>
          <a:p>
            <a:pPr>
              <a:buSzPct val="100000"/>
              <a:buAutoNum type="arabicPeriod" startAt="1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Pada larutan padat dalam cair :</a:t>
            </a: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        - zat padat  : solut     dan zat cairnya :  solven. </a:t>
            </a: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2. Pada larutan cair-cair :</a:t>
            </a: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       - Solut  : zat cair yang lebih sedikit  </a:t>
            </a: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       - Solven : zat cair yang lebih banyak .</a:t>
            </a:r>
          </a:p>
          <a:p>
            <a:pPr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Jadi alkohol kompres (70%) seharusnya : pelarutnya adalah alkohol (70 bagian) dan solutnya adalah air (30 bagian 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9" name="Shape 319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</a:t>
            </a:r>
          </a:p>
        </p:txBody>
      </p:sp>
      <p:pic>
        <p:nvPicPr>
          <p:cNvPr id="320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900" y="987425"/>
            <a:ext cx="7997825" cy="4406900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Shape 321"/>
          <p:cNvSpPr/>
          <p:nvPr/>
        </p:nvSpPr>
        <p:spPr>
          <a:xfrm>
            <a:off x="0" y="685800"/>
            <a:ext cx="58674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b="1"/>
            </a:lvl1pPr>
          </a:lstStyle>
          <a:p>
            <a:pPr/>
            <a:r>
              <a:t>CATATAN UMUM UNTUK SIFAT KOLEGATIF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4" name="Shape 324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Sifat Koligatif Larutan</a:t>
            </a:r>
          </a:p>
        </p:txBody>
      </p:sp>
      <p:sp>
        <p:nvSpPr>
          <p:cNvPr id="325" name="Shape 325"/>
          <p:cNvSpPr/>
          <p:nvPr/>
        </p:nvSpPr>
        <p:spPr>
          <a:xfrm>
            <a:off x="381000" y="1371600"/>
            <a:ext cx="7985125" cy="171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1F497D"/>
                </a:solidFill>
              </a:defRPr>
            </a:pPr>
            <a:r>
              <a:t>3. </a:t>
            </a:r>
            <a:r>
              <a:rPr b="1" sz="2800"/>
              <a:t>Titik didih air (1 atm) = 100</a:t>
            </a:r>
            <a:r>
              <a:rPr b="1" baseline="30000" sz="2800"/>
              <a:t>o </a:t>
            </a:r>
            <a:r>
              <a:rPr b="1" sz="2800"/>
              <a:t>C</a:t>
            </a:r>
            <a:endParaRPr b="1" sz="2800"/>
          </a:p>
          <a:p>
            <a:pPr>
              <a:defRPr b="1" sz="2800">
                <a:solidFill>
                  <a:srgbClr val="1F497D"/>
                </a:solidFill>
              </a:defRPr>
            </a:pPr>
            <a:r>
              <a:t>    Titik beku air (1 atm) = 0</a:t>
            </a:r>
            <a:r>
              <a:rPr baseline="30000"/>
              <a:t>o </a:t>
            </a:r>
            <a:r>
              <a:t>C</a:t>
            </a:r>
          </a:p>
          <a:p>
            <a:pPr>
              <a:defRPr b="1" sz="2800"/>
            </a:pPr>
          </a:p>
          <a:p>
            <a:pPr>
              <a:defRPr b="1" sz="2800"/>
            </a:pPr>
            <a:r>
              <a:t> Catatan : M = mol / liter</a:t>
            </a:r>
          </a:p>
        </p:txBody>
      </p:sp>
      <p:sp>
        <p:nvSpPr>
          <p:cNvPr id="326" name="Shape 326"/>
          <p:cNvSpPr/>
          <p:nvPr/>
        </p:nvSpPr>
        <p:spPr>
          <a:xfrm>
            <a:off x="0" y="762000"/>
            <a:ext cx="6705600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80000"/>
              </a:lnSpc>
              <a:defRPr b="1"/>
            </a:lvl1pPr>
          </a:lstStyle>
          <a:p>
            <a:pPr/>
            <a:r>
              <a:t>CATATAN UMUM UNTUK SIFAT KOLEGATIF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609600"/>
            <a:ext cx="8534400" cy="5867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1" name="Shape 331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A. Soal-soal Latihan Jenis Larutan dan Konsentrasi</a:t>
            </a:r>
          </a:p>
        </p:txBody>
      </p:sp>
      <p:sp>
        <p:nvSpPr>
          <p:cNvPr id="332" name="Shape 332"/>
          <p:cNvSpPr/>
          <p:nvPr/>
        </p:nvSpPr>
        <p:spPr>
          <a:xfrm>
            <a:off x="381000" y="990600"/>
            <a:ext cx="8153400" cy="4692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spcBef>
                <a:spcPts val="400"/>
              </a:spcBef>
              <a:buSzPct val="100000"/>
              <a:buAutoNum type="arabicPeriod" startAt="1"/>
              <a:defRPr sz="2000"/>
            </a:pPr>
            <a:r>
              <a:t>Apa yang dimaksud dengan </a:t>
            </a:r>
            <a:r>
              <a:rPr i="1" u="sng"/>
              <a:t>serba sama</a:t>
            </a:r>
            <a:r>
              <a:rPr i="1"/>
              <a:t> </a:t>
            </a:r>
            <a:r>
              <a:t>pada sirop ? </a:t>
            </a:r>
          </a:p>
          <a:p>
            <a:pPr marL="457200" indent="-457200">
              <a:spcBef>
                <a:spcPts val="400"/>
              </a:spcBef>
              <a:buSzPct val="100000"/>
              <a:buAutoNum type="arabicPeriod" startAt="1"/>
              <a:defRPr sz="2000"/>
            </a:pPr>
          </a:p>
          <a:p>
            <a:pPr marL="457200" indent="-457200">
              <a:spcBef>
                <a:spcPts val="400"/>
              </a:spcBef>
              <a:defRPr sz="2000"/>
            </a:pPr>
            <a:r>
              <a:t>2. Sebutkan solut dan solven dalam </a:t>
            </a:r>
          </a:p>
          <a:p>
            <a:pPr marL="457200" indent="-457200">
              <a:spcBef>
                <a:spcPts val="400"/>
              </a:spcBef>
              <a:defRPr sz="2000"/>
            </a:pPr>
            <a:r>
              <a:t>    a) STMJ   b) Sogem (soda gembira) </a:t>
            </a:r>
          </a:p>
          <a:p>
            <a:pPr marL="457200" indent="-457200">
              <a:spcBef>
                <a:spcPts val="400"/>
              </a:spcBef>
              <a:defRPr sz="2000"/>
            </a:pPr>
          </a:p>
          <a:p>
            <a:pPr marL="457200" indent="-457200">
              <a:spcBef>
                <a:spcPts val="400"/>
              </a:spcBef>
              <a:defRPr sz="2000"/>
            </a:pPr>
            <a:r>
              <a:t>3. Manakah dari zat-zat berikut merupakan elektrolit ?</a:t>
            </a:r>
          </a:p>
          <a:p>
            <a:pPr marL="457200" indent="-457200">
              <a:spcBef>
                <a:spcPts val="400"/>
              </a:spcBef>
              <a:defRPr sz="2000"/>
            </a:pPr>
            <a:r>
              <a:t>    a) air soda (berisi NaHCO</a:t>
            </a:r>
            <a:r>
              <a:rPr baseline="-25000"/>
              <a:t>3</a:t>
            </a:r>
            <a:r>
              <a:t>) 	b) air laut    c) Sirop 	</a:t>
            </a:r>
          </a:p>
          <a:p>
            <a:pPr marL="457200" indent="-457200">
              <a:spcBef>
                <a:spcPts val="400"/>
              </a:spcBef>
              <a:defRPr sz="2000"/>
            </a:pPr>
            <a:r>
              <a:t>    d) air pengisi aki (berisi H</a:t>
            </a:r>
            <a:r>
              <a:rPr baseline="-25000"/>
              <a:t>2</a:t>
            </a:r>
            <a:r>
              <a:t>SO</a:t>
            </a:r>
            <a:r>
              <a:rPr baseline="-25000"/>
              <a:t>4</a:t>
            </a:r>
            <a:r>
              <a:t>)     e) larutan pupuk urea CO (NH</a:t>
            </a:r>
            <a:r>
              <a:rPr baseline="-25000"/>
              <a:t>2</a:t>
            </a:r>
            <a:r>
              <a:t>)</a:t>
            </a:r>
            <a:r>
              <a:rPr baseline="-25000"/>
              <a:t>2</a:t>
            </a:r>
            <a:endParaRPr baseline="-25000"/>
          </a:p>
          <a:p>
            <a:pPr marL="457200" indent="-457200">
              <a:spcBef>
                <a:spcPts val="400"/>
              </a:spcBef>
              <a:defRPr sz="2000"/>
            </a:pPr>
          </a:p>
          <a:p>
            <a:pPr marL="457200" indent="-457200">
              <a:spcBef>
                <a:spcPts val="400"/>
              </a:spcBef>
              <a:defRPr sz="2000"/>
            </a:pPr>
            <a:r>
              <a:t> 4. Tentukan urutan kekuatan elektrolit (dari yang terendah sampai  </a:t>
            </a:r>
          </a:p>
          <a:p>
            <a:pPr marL="457200" indent="-457200">
              <a:spcBef>
                <a:spcPts val="400"/>
              </a:spcBef>
              <a:defRPr sz="2000"/>
            </a:pPr>
            <a:r>
              <a:t>      tertinggi) dari zat-zat berikut </a:t>
            </a:r>
          </a:p>
          <a:p>
            <a:pPr marL="457200" indent="-457200">
              <a:spcBef>
                <a:spcPts val="400"/>
              </a:spcBef>
              <a:defRPr sz="2000"/>
            </a:pPr>
            <a:r>
              <a:t>     (1) air pengisi aki 	(2) sirop   (3) air suling      (4) air cuka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5" name="Shape 335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A. Soal-soal Latihan Jenis Larutan dan Konsentrasi</a:t>
            </a:r>
          </a:p>
        </p:txBody>
      </p:sp>
      <p:sp>
        <p:nvSpPr>
          <p:cNvPr id="336" name="Shape 336"/>
          <p:cNvSpPr/>
          <p:nvPr/>
        </p:nvSpPr>
        <p:spPr>
          <a:xfrm>
            <a:off x="381000" y="990600"/>
            <a:ext cx="8153400" cy="3998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spcBef>
                <a:spcPts val="400"/>
              </a:spcBef>
              <a:buSzPct val="100000"/>
              <a:buAutoNum type="arabicPeriod" startAt="5"/>
              <a:tabLst>
                <a:tab pos="342900" algn="l"/>
              </a:tabLst>
              <a:defRPr sz="2000"/>
            </a:pPr>
            <a:r>
              <a:t>Larutan jenuh air kapur mengandung 0,148 Ca(OH)</a:t>
            </a:r>
            <a:r>
              <a:rPr baseline="-25000"/>
              <a:t>2</a:t>
            </a:r>
            <a:r>
              <a:t> (Mr = 74) per liter. Jika massa jenis larutan tersebut adalah 1,050 kg/liter. Hitunglah konsentrasi larutan tersebut dalam :  </a:t>
            </a:r>
          </a:p>
          <a:p>
            <a:pPr marL="457200" indent="-457200">
              <a:spcBef>
                <a:spcPts val="400"/>
              </a:spcBef>
              <a:tabLst>
                <a:tab pos="342900" algn="l"/>
              </a:tabLst>
              <a:defRPr sz="2000"/>
            </a:pPr>
            <a:r>
              <a:t>	a. M 	b. N   	c. m    d. X   	e. % berat </a:t>
            </a:r>
          </a:p>
          <a:p>
            <a:pPr marL="457200" indent="-457200">
              <a:spcBef>
                <a:spcPts val="400"/>
              </a:spcBef>
              <a:tabLst>
                <a:tab pos="342900" algn="l"/>
              </a:tabLst>
              <a:defRPr sz="2000"/>
            </a:pPr>
            <a:r>
              <a:t> 	</a:t>
            </a:r>
          </a:p>
          <a:p>
            <a:pPr marL="457200" indent="-457200">
              <a:spcBef>
                <a:spcPts val="400"/>
              </a:spcBef>
              <a:buSzPct val="100000"/>
              <a:buFont typeface="Arial"/>
              <a:buChar char="•"/>
              <a:tabLst>
                <a:tab pos="342900" algn="l"/>
              </a:tabLst>
              <a:defRPr sz="2000"/>
            </a:pPr>
            <a:r>
              <a:t>Sirop ABC mengandung kadar gula (Mr = 342) 20% b/v berapa gram gula terdapat dalam 1 botol (250 ml)  hitung fraksi mol gula dalam sirop tersebut. </a:t>
            </a:r>
          </a:p>
          <a:p>
            <a:pPr marL="457200" indent="-457200">
              <a:spcBef>
                <a:spcPts val="400"/>
              </a:spcBef>
              <a:tabLst>
                <a:tab pos="342900" algn="l"/>
              </a:tabLst>
              <a:defRPr sz="2000"/>
            </a:pPr>
          </a:p>
          <a:p>
            <a:pPr marL="457200" indent="-457200">
              <a:spcBef>
                <a:spcPts val="400"/>
              </a:spcBef>
              <a:tabLst>
                <a:tab pos="342900" algn="l"/>
              </a:tabLst>
              <a:defRPr sz="2000"/>
            </a:pPr>
            <a:r>
              <a:t>7. 	Jika 100 ml larutan soal no. 5 diencerkan dengan 400 ml air, hitunglah  :  M, N dan m larutan yang baru.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Shape 339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B. Soal-soal Latihan Sifat Koligatif Larutan</a:t>
            </a:r>
          </a:p>
        </p:txBody>
      </p:sp>
      <p:sp>
        <p:nvSpPr>
          <p:cNvPr id="340" name="Shape 340"/>
          <p:cNvSpPr/>
          <p:nvPr/>
        </p:nvSpPr>
        <p:spPr>
          <a:xfrm>
            <a:off x="381000" y="990600"/>
            <a:ext cx="8153400" cy="557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spcBef>
                <a:spcPts val="400"/>
              </a:spcBef>
              <a:buSzPct val="100000"/>
              <a:buAutoNum type="arabicPeriod" startAt="1"/>
              <a:defRPr sz="2000"/>
            </a:pPr>
            <a:r>
              <a:t>Apa </a:t>
            </a:r>
            <a:r>
              <a:rPr u="sng"/>
              <a:t>kata kunci</a:t>
            </a:r>
            <a:r>
              <a:t> yang merupakan penentu dari besarnya sifat kolegatif larutan ? </a:t>
            </a:r>
          </a:p>
          <a:p>
            <a:pPr marL="457200" indent="-457200">
              <a:spcBef>
                <a:spcPts val="400"/>
              </a:spcBef>
              <a:buSzPct val="100000"/>
              <a:buAutoNum type="arabicPeriod" startAt="1"/>
              <a:defRPr sz="2000"/>
            </a:pPr>
          </a:p>
          <a:p>
            <a:pPr marL="457200" indent="-457200">
              <a:spcBef>
                <a:spcPts val="400"/>
              </a:spcBef>
              <a:buSzPct val="100000"/>
              <a:buAutoNum type="arabicPeriod" startAt="2"/>
              <a:defRPr sz="2000"/>
            </a:pPr>
            <a:r>
              <a:t>Jelaskan mengapa es krim yang sudah mencair tidak dapat membeku lagi walaupun telah dimasukkan ke bagian frezer dalam lemari pendingin ? (suhu terendah bagian frezer = 0</a:t>
            </a:r>
            <a:r>
              <a:rPr baseline="30000"/>
              <a:t>o</a:t>
            </a:r>
            <a:r>
              <a:t>C) </a:t>
            </a:r>
          </a:p>
          <a:p>
            <a:pPr marL="457200" indent="-457200">
              <a:spcBef>
                <a:spcPts val="400"/>
              </a:spcBef>
              <a:buSzPct val="100000"/>
              <a:buAutoNum type="arabicPeriod" startAt="2"/>
              <a:defRPr sz="2000"/>
            </a:pPr>
          </a:p>
          <a:p>
            <a:pPr marL="457200" indent="-457200">
              <a:spcBef>
                <a:spcPts val="400"/>
              </a:spcBef>
              <a:buSzPct val="100000"/>
              <a:buAutoNum type="arabicPeriod" startAt="3"/>
              <a:defRPr sz="2000"/>
            </a:pPr>
            <a:r>
              <a:t>Larutan zat A dan larutan zat B mengandung molarita solut yang sama, tetapi jumlah partikelnya beda. Sebutkan </a:t>
            </a:r>
            <a:r>
              <a:rPr u="sng"/>
              <a:t>tiga</a:t>
            </a:r>
            <a:r>
              <a:t> hal yang menyebabkan perbedaan tersebut. </a:t>
            </a:r>
          </a:p>
          <a:p>
            <a:pPr marL="457200" indent="-457200">
              <a:spcBef>
                <a:spcPts val="400"/>
              </a:spcBef>
              <a:buSzPct val="100000"/>
              <a:buAutoNum type="arabicPeriod" startAt="3"/>
              <a:defRPr sz="2000"/>
            </a:pPr>
          </a:p>
          <a:p>
            <a:pPr marL="457200" indent="-457200">
              <a:spcBef>
                <a:spcPts val="400"/>
              </a:spcBef>
              <a:buSzPct val="100000"/>
              <a:buAutoNum type="arabicPeriod" startAt="4"/>
              <a:defRPr sz="2000"/>
            </a:pPr>
            <a:r>
              <a:t>Sebutkan tiga faktor yg menent banyaknya partikel larutan elektrolit</a:t>
            </a:r>
          </a:p>
          <a:p>
            <a:pPr marL="457200" indent="-457200">
              <a:spcBef>
                <a:spcPts val="400"/>
              </a:spcBef>
              <a:buSzPct val="100000"/>
              <a:buAutoNum type="arabicPeriod" startAt="4"/>
              <a:defRPr sz="2000"/>
            </a:pPr>
          </a:p>
          <a:p>
            <a:pPr marL="457200" indent="-457200">
              <a:spcBef>
                <a:spcPts val="400"/>
              </a:spcBef>
              <a:buSzPct val="100000"/>
              <a:buAutoNum type="arabicPeriod" startAt="5"/>
              <a:defRPr sz="2000"/>
            </a:pPr>
            <a:r>
              <a:t>Mengapa sifat kolegatif larutan untuk titik beku dan tekanan uap disebut </a:t>
            </a:r>
            <a:r>
              <a:rPr u="sng"/>
              <a:t>penurunan</a:t>
            </a:r>
            <a:r>
              <a:t> sedangkan untuk titik disebut </a:t>
            </a:r>
            <a:r>
              <a:rPr u="sng"/>
              <a:t>kenaikan </a:t>
            </a:r>
            <a:r>
              <a:t>?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3" name="Shape 343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B. Soal-soal Latihan Sifat Koligatif Larutan</a:t>
            </a:r>
          </a:p>
        </p:txBody>
      </p:sp>
      <p:sp>
        <p:nvSpPr>
          <p:cNvPr id="344" name="Shape 344"/>
          <p:cNvSpPr/>
          <p:nvPr/>
        </p:nvSpPr>
        <p:spPr>
          <a:xfrm>
            <a:off x="381000" y="990600"/>
            <a:ext cx="8153400" cy="5020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spcBef>
                <a:spcPts val="400"/>
              </a:spcBef>
              <a:buSzPct val="100000"/>
              <a:buAutoNum type="arabicPeriod" startAt="6"/>
              <a:defRPr sz="2000"/>
            </a:pPr>
            <a:r>
              <a:t>Berapa gram gula (Mr = 342) harus dilarutkan dalam 250 ml air agar campuran tersebut mendidih pada 101,5 </a:t>
            </a:r>
            <a:r>
              <a:rPr baseline="30000"/>
              <a:t>o</a:t>
            </a:r>
            <a:r>
              <a:t>C ? (Kb air = 0,85) </a:t>
            </a:r>
          </a:p>
          <a:p>
            <a:pPr marL="457200" indent="-457200">
              <a:spcBef>
                <a:spcPts val="400"/>
              </a:spcBef>
              <a:buSzPct val="100000"/>
              <a:buAutoNum type="arabicPeriod" startAt="6"/>
              <a:defRPr sz="2000"/>
            </a:pPr>
          </a:p>
          <a:p>
            <a:pPr marL="457200" indent="-457200">
              <a:spcBef>
                <a:spcPts val="400"/>
              </a:spcBef>
              <a:buSzPct val="100000"/>
              <a:buAutoNum type="arabicPeriod" startAt="7"/>
              <a:defRPr sz="2000"/>
            </a:pPr>
            <a:r>
              <a:t>Berapa titik beku larutan campuran 15 g pupuk urea CO(NH</a:t>
            </a:r>
            <a:r>
              <a:rPr baseline="-25000"/>
              <a:t>2</a:t>
            </a:r>
            <a:r>
              <a:t>)</a:t>
            </a:r>
            <a:r>
              <a:rPr baseline="-25000"/>
              <a:t>2</a:t>
            </a:r>
            <a:r>
              <a:t> (Mr = 60) dan 41 g fosfat (Na</a:t>
            </a:r>
            <a:r>
              <a:rPr baseline="-25000"/>
              <a:t>3</a:t>
            </a:r>
            <a:r>
              <a:t>PO</a:t>
            </a:r>
            <a:r>
              <a:rPr baseline="-25000"/>
              <a:t>4</a:t>
            </a:r>
            <a:r>
              <a:t>)  (Mr = 164) dalam 2 liter air ? (Kf air = 1,60) </a:t>
            </a:r>
          </a:p>
          <a:p>
            <a:pPr marL="457200" indent="-457200">
              <a:spcBef>
                <a:spcPts val="400"/>
              </a:spcBef>
              <a:buSzPct val="100000"/>
              <a:buAutoNum type="arabicPeriod" startAt="8"/>
              <a:defRPr sz="2000"/>
            </a:pPr>
          </a:p>
          <a:p>
            <a:pPr marL="457200" indent="-457200">
              <a:spcBef>
                <a:spcPts val="400"/>
              </a:spcBef>
              <a:buSzPct val="100000"/>
              <a:buAutoNum type="arabicPeriod" startAt="8"/>
              <a:defRPr sz="2000"/>
            </a:pPr>
            <a:r>
              <a:t>Didalam parfum terdapat 20 g zat organik (Mr = 160) yang terlarut  dalam 100 g etanol (tekanan uap etanol = 70 cm Hg). Jika Ar C = 12, O = 16 dan H = 1 hitunglah tekanan uap parfum tersebut. </a:t>
            </a:r>
          </a:p>
          <a:p>
            <a:pPr marL="457200" indent="-457200">
              <a:spcBef>
                <a:spcPts val="400"/>
              </a:spcBef>
              <a:buSzPct val="100000"/>
              <a:buAutoNum type="arabicPeriod" startAt="8"/>
              <a:defRPr sz="2000"/>
            </a:pPr>
          </a:p>
          <a:p>
            <a:pPr marL="457200" indent="-457200">
              <a:spcBef>
                <a:spcPts val="400"/>
              </a:spcBef>
              <a:buSzPct val="100000"/>
              <a:buAutoNum type="arabicPeriod" startAt="9"/>
              <a:defRPr sz="2000"/>
            </a:pPr>
            <a:r>
              <a:t>Berapa gram asam asetat CH</a:t>
            </a:r>
            <a:r>
              <a:rPr baseline="-25000"/>
              <a:t>3</a:t>
            </a:r>
            <a:r>
              <a:t>COOH (Mr = 60 dan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 = 0,40) dalam 200 ml larutan agar larutan ini isotonis dengan larutan pada soal 7.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sldNum" sz="quarter" idx="2"/>
          </p:nvPr>
        </p:nvSpPr>
        <p:spPr>
          <a:xfrm>
            <a:off x="8724498" y="6579711"/>
            <a:ext cx="2373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7" name="Shape 347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B. Soal-soal Latihan Sifat Koligatif Larutan</a:t>
            </a:r>
          </a:p>
        </p:txBody>
      </p:sp>
      <p:sp>
        <p:nvSpPr>
          <p:cNvPr id="348" name="Shape 348"/>
          <p:cNvSpPr/>
          <p:nvPr/>
        </p:nvSpPr>
        <p:spPr>
          <a:xfrm>
            <a:off x="381000" y="990600"/>
            <a:ext cx="8153400" cy="5278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spcBef>
                <a:spcPts val="400"/>
              </a:spcBef>
              <a:buSzPct val="100000"/>
              <a:buAutoNum type="arabicPeriod" startAt="10"/>
              <a:defRPr sz="2000"/>
            </a:pPr>
            <a:r>
              <a:t>Dari larutan-larutan berikut</a:t>
            </a:r>
          </a:p>
          <a:p>
            <a:pPr marL="457200" indent="-457200">
              <a:spcBef>
                <a:spcPts val="400"/>
              </a:spcBef>
              <a:defRPr sz="2000"/>
            </a:pPr>
            <a:r>
              <a:t>        (1) 100 ml  0,4 M  CO(NH</a:t>
            </a:r>
            <a:r>
              <a:rPr baseline="-25000"/>
              <a:t>2</a:t>
            </a:r>
            <a:r>
              <a:t>)</a:t>
            </a:r>
            <a:r>
              <a:rPr baseline="-25000"/>
              <a:t>2</a:t>
            </a:r>
            <a:r>
              <a:t>  </a:t>
            </a:r>
          </a:p>
          <a:p>
            <a:pPr marL="457200" indent="-457200">
              <a:spcBef>
                <a:spcPts val="400"/>
              </a:spcBef>
              <a:defRPr sz="2000"/>
            </a:pPr>
            <a:r>
              <a:t>        (2) 100 ml  0,5 M  C</a:t>
            </a:r>
            <a:r>
              <a:rPr baseline="-25000"/>
              <a:t>12</a:t>
            </a:r>
            <a:r>
              <a:t>H</a:t>
            </a:r>
            <a:r>
              <a:rPr baseline="-25000"/>
              <a:t>22</a:t>
            </a:r>
            <a:r>
              <a:t>O</a:t>
            </a:r>
            <a:r>
              <a:rPr baseline="-25000"/>
              <a:t>11</a:t>
            </a:r>
            <a:r>
              <a:t> </a:t>
            </a:r>
          </a:p>
          <a:p>
            <a:pPr marL="457200" indent="-457200">
              <a:spcBef>
                <a:spcPts val="400"/>
              </a:spcBef>
              <a:defRPr sz="2000"/>
            </a:pPr>
            <a:r>
              <a:t>        (3) 100 ml  0,3 M  CH</a:t>
            </a:r>
            <a:r>
              <a:rPr baseline="-25000"/>
              <a:t>3</a:t>
            </a:r>
            <a:r>
              <a:t>COOH (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α</a:t>
            </a:r>
            <a:r>
              <a:t> = 0,60) </a:t>
            </a:r>
          </a:p>
          <a:p>
            <a:pPr marL="457200" indent="-457200">
              <a:spcBef>
                <a:spcPts val="400"/>
              </a:spcBef>
              <a:defRPr sz="2000"/>
            </a:pPr>
            <a:r>
              <a:t>        (4) 100 ml  0,2 M  NaCl </a:t>
            </a:r>
          </a:p>
          <a:p>
            <a:pPr marL="457200" indent="-457200">
              <a:spcBef>
                <a:spcPts val="400"/>
              </a:spcBef>
              <a:defRPr sz="2000"/>
            </a:pPr>
            <a:r>
              <a:t>Tentukanlah </a:t>
            </a:r>
          </a:p>
          <a:p>
            <a:pPr lvl="1" marL="914400" indent="-457200">
              <a:spcBef>
                <a:spcPts val="400"/>
              </a:spcBef>
              <a:buSzPct val="100000"/>
              <a:buAutoNum type="alphaLcPeriod" startAt="1"/>
              <a:defRPr sz="2000"/>
            </a:pPr>
            <a:r>
              <a:t>pasangan larutan yang (satonis) </a:t>
            </a:r>
          </a:p>
          <a:p>
            <a:pPr lvl="1" marL="914400" indent="-457200">
              <a:spcBef>
                <a:spcPts val="400"/>
              </a:spcBef>
              <a:buSzPct val="100000"/>
              <a:buAutoNum type="alphaLcPeriod" startAt="1"/>
              <a:defRPr sz="2000"/>
            </a:pPr>
            <a:r>
              <a:t>larutan mana yang titik didihnya paling tinggi </a:t>
            </a:r>
          </a:p>
          <a:p>
            <a:pPr lvl="1" marL="914400" indent="-457200">
              <a:spcBef>
                <a:spcPts val="400"/>
              </a:spcBef>
              <a:buSzPct val="100000"/>
              <a:buAutoNum type="alphaLcPeriod" startAt="1"/>
              <a:defRPr sz="2000"/>
            </a:pPr>
            <a:r>
              <a:t>larutan mana yang titik bekunya paling rendah</a:t>
            </a:r>
          </a:p>
          <a:p>
            <a:pPr lvl="1" marL="457200" indent="0">
              <a:spcBef>
                <a:spcPts val="400"/>
              </a:spcBef>
              <a:defRPr sz="2000"/>
            </a:pPr>
          </a:p>
          <a:p>
            <a:pPr lvl="1" marL="914400" indent="-457200">
              <a:spcBef>
                <a:spcPts val="400"/>
              </a:spcBef>
              <a:buSzPct val="100000"/>
              <a:buAutoNum type="alphaLcPeriod" startAt="1"/>
              <a:defRPr sz="2000"/>
            </a:pPr>
          </a:p>
          <a:p>
            <a:pPr lvl="1" marL="457200" indent="0" algn="ctr">
              <a:spcBef>
                <a:spcPts val="800"/>
              </a:spcBef>
              <a:defRPr b="1" sz="3600">
                <a:solidFill>
                  <a:srgbClr val="00B050"/>
                </a:solidFill>
              </a:defRPr>
            </a:pPr>
            <a:r>
              <a:t>SELAMT BELAJAR, SEMOGA SUKSES 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Num" sz="quarter" idx="2"/>
          </p:nvPr>
        </p:nvSpPr>
        <p:spPr>
          <a:xfrm>
            <a:off x="8757798" y="6579711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Shape 144"/>
          <p:cNvSpPr/>
          <p:nvPr/>
        </p:nvSpPr>
        <p:spPr>
          <a:xfrm>
            <a:off x="239712" y="33337"/>
            <a:ext cx="6542088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Pengertian dan Jenis</a:t>
            </a:r>
          </a:p>
        </p:txBody>
      </p:sp>
      <p:sp>
        <p:nvSpPr>
          <p:cNvPr id="145" name="Shape 145"/>
          <p:cNvSpPr/>
          <p:nvPr/>
        </p:nvSpPr>
        <p:spPr>
          <a:xfrm>
            <a:off x="463550" y="573157"/>
            <a:ext cx="8216901" cy="57824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Berdasarkan kekuatan daya hantarnya, larutan elektrolit ada 2 macam. 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    1. Larutan elektrolit kuat 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           - Solut terionkan sempurna ( </a:t>
            </a:r>
            <a:r>
              <a:rPr b="0"/>
              <a:t>α</a:t>
            </a:r>
            <a:r>
              <a:t> = 1) </a:t>
            </a:r>
          </a:p>
          <a:p>
            <a:pPr lvl="2" marL="12573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t>sam-asam kuat : HCl, HBr, HI, HNO</a:t>
            </a:r>
            <a:r>
              <a:rPr baseline="-25000"/>
              <a:t>3</a:t>
            </a:r>
            <a:r>
              <a:t> dan H</a:t>
            </a:r>
            <a:r>
              <a:rPr baseline="-25000"/>
              <a:t>2</a:t>
            </a:r>
            <a:r>
              <a:t>SO</a:t>
            </a:r>
            <a:r>
              <a:rPr baseline="-25000"/>
              <a:t>4</a:t>
            </a:r>
            <a:r>
              <a:t> </a:t>
            </a:r>
          </a:p>
          <a:p>
            <a:pPr lvl="2" marL="12573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B</a:t>
            </a:r>
            <a:r>
              <a:t>asa-basa kuat  : KOH, NaOH, Ca(OH)</a:t>
            </a:r>
            <a:r>
              <a:rPr baseline="-25000"/>
              <a:t>2</a:t>
            </a:r>
            <a:r>
              <a:t>, Sr(OH)</a:t>
            </a:r>
            <a:r>
              <a:rPr baseline="-25000"/>
              <a:t>2</a:t>
            </a:r>
            <a:r>
              <a:t> dan Ba(OH)</a:t>
            </a:r>
            <a:r>
              <a:rPr baseline="-25000"/>
              <a:t>2</a:t>
            </a:r>
            <a:r>
              <a:t> </a:t>
            </a:r>
          </a:p>
          <a:p>
            <a:pPr lvl="2" marL="12573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S</a:t>
            </a:r>
            <a:r>
              <a:t>enyawa-senyawa garam mis. NaCl, K</a:t>
            </a:r>
            <a:r>
              <a:rPr baseline="-25000"/>
              <a:t>2</a:t>
            </a:r>
            <a:r>
              <a:t>CO</a:t>
            </a:r>
            <a:r>
              <a:rPr baseline="-25000"/>
              <a:t>3</a:t>
            </a:r>
            <a:r>
              <a:t>, dsb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   2. Larutan elektrolit lemah 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            - Solut terurai sebagian (0&lt; </a:t>
            </a:r>
            <a:r>
              <a:rPr b="0"/>
              <a:t>α</a:t>
            </a:r>
            <a:r>
              <a:t> &lt; 1) </a:t>
            </a:r>
          </a:p>
          <a:p>
            <a:pPr lvl="2" marL="1257300" indent="-3429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Larutan asam lemah misalnya  HCN, HCOOH</a:t>
            </a:r>
          </a:p>
          <a:p>
            <a:pPr lvl="2" marL="1257300" indent="-342900">
              <a:buSzPct val="100000"/>
              <a:buFont typeface="Arial"/>
              <a:buChar char="•"/>
              <a:defRPr b="1" sz="2400"/>
            </a:pPr>
            <a:r>
              <a:rPr>
                <a:latin typeface="Arial"/>
                <a:ea typeface="Arial"/>
                <a:cs typeface="Arial"/>
                <a:sym typeface="Arial"/>
              </a:rPr>
              <a:t>Larutan  basa lemah (NH</a:t>
            </a:r>
            <a:r>
              <a:rPr baseline="-250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>
                <a:latin typeface="Arial"/>
                <a:ea typeface="Arial"/>
                <a:cs typeface="Arial"/>
                <a:sym typeface="Arial"/>
              </a:rPr>
              <a:t>OH)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Num" sz="quarter" idx="2"/>
          </p:nvPr>
        </p:nvSpPr>
        <p:spPr>
          <a:xfrm>
            <a:off x="8757798" y="6579711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Shape 148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pPr>
            <a:r>
              <a:rPr b="1">
                <a:latin typeface="Arial"/>
                <a:ea typeface="Arial"/>
                <a:cs typeface="Arial"/>
                <a:sym typeface="Arial"/>
              </a:rPr>
              <a:t>Pernyataan Konsentrasi</a:t>
            </a:r>
            <a:r>
              <a:t> </a:t>
            </a:r>
          </a:p>
        </p:txBody>
      </p:sp>
      <p:pic>
        <p:nvPicPr>
          <p:cNvPr id="14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1089025"/>
            <a:ext cx="8229600" cy="496728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Num" sz="quarter" idx="2"/>
          </p:nvPr>
        </p:nvSpPr>
        <p:spPr>
          <a:xfrm>
            <a:off x="8757798" y="6579711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2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771525"/>
            <a:ext cx="8229600" cy="56197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239712" y="33337"/>
            <a:ext cx="654208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pPr>
            <a:r>
              <a:rPr b="1">
                <a:latin typeface="Arial"/>
                <a:ea typeface="Arial"/>
                <a:cs typeface="Arial"/>
                <a:sym typeface="Arial"/>
              </a:rPr>
              <a:t>Pernyataan Konsentrasi</a:t>
            </a:r>
            <a:r>
              <a:t> </a:t>
            </a:r>
          </a:p>
        </p:txBody>
      </p:sp>
      <p:grpSp>
        <p:nvGrpSpPr>
          <p:cNvPr id="156" name="Group 156"/>
          <p:cNvGrpSpPr/>
          <p:nvPr/>
        </p:nvGrpSpPr>
        <p:grpSpPr>
          <a:xfrm>
            <a:off x="3568540" y="5440596"/>
            <a:ext cx="3536463" cy="963380"/>
            <a:chOff x="0" y="0"/>
            <a:chExt cx="3536462" cy="963378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3536463" cy="963379"/>
            </a:xfrm>
            <a:prstGeom prst="roundRect">
              <a:avLst>
                <a:gd name="adj" fmla="val 22887"/>
              </a:avLst>
            </a:prstGeom>
            <a:gradFill flip="none"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63500" dist="20000" dir="5400000">
                <a:srgbClr val="000000">
                  <a:alpha val="37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1000"/>
                </a:spcBef>
                <a:defRPr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64554" y="26569"/>
              <a:ext cx="3407354" cy="91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1000"/>
                </a:spcBef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N = M x jumlah H</a:t>
              </a:r>
              <a:r>
                <a:rPr baseline="31999"/>
                <a:t>+</a:t>
              </a:r>
              <a:r>
                <a:t> (asam)</a:t>
              </a:r>
            </a:p>
            <a:p>
              <a:pPr>
                <a:spcBef>
                  <a:spcPts val="1000"/>
                </a:spcBef>
                <a:defRPr b="1" sz="2000">
                  <a:latin typeface="Arial"/>
                  <a:ea typeface="Arial"/>
                  <a:cs typeface="Arial"/>
                  <a:sym typeface="Arial"/>
                </a:defRPr>
              </a:pPr>
              <a:r>
                <a:t>    </a:t>
              </a:r>
              <a:r>
                <a:t>= M x jumlah OH</a:t>
              </a:r>
              <a:r>
                <a:rPr baseline="31999"/>
                <a:t>-</a:t>
              </a:r>
              <a:r>
                <a:t> (basa)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Num" sz="quarter" idx="2"/>
          </p:nvPr>
        </p:nvSpPr>
        <p:spPr>
          <a:xfrm>
            <a:off x="8757798" y="6579711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9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682625"/>
            <a:ext cx="8229600" cy="2505075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0" y="0"/>
            <a:ext cx="654208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Pernyataan Konsentrasi</a:t>
            </a:r>
          </a:p>
        </p:txBody>
      </p:sp>
      <p:pic>
        <p:nvPicPr>
          <p:cNvPr id="161" name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550" y="3133725"/>
            <a:ext cx="8229600" cy="32242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Num" sz="quarter" idx="2"/>
          </p:nvPr>
        </p:nvSpPr>
        <p:spPr>
          <a:xfrm>
            <a:off x="8757798" y="6579711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4" name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550" y="1304925"/>
            <a:ext cx="8229600" cy="4383088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0" y="0"/>
            <a:ext cx="654208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Pernyataan Konsentrasi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Num" sz="quarter" idx="2"/>
          </p:nvPr>
        </p:nvSpPr>
        <p:spPr>
          <a:xfrm>
            <a:off x="8757798" y="6579711"/>
            <a:ext cx="170742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8" name="Shape 168"/>
          <p:cNvSpPr/>
          <p:nvPr/>
        </p:nvSpPr>
        <p:spPr>
          <a:xfrm>
            <a:off x="469900" y="1311275"/>
            <a:ext cx="8216900" cy="5185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/>
            </a:pPr>
            <a:r>
              <a:t>Contoh </a:t>
            </a:r>
          </a:p>
          <a:p>
            <a:pPr>
              <a:defRPr b="1" sz="2400"/>
            </a:pPr>
            <a:r>
              <a:t>Dalam suatu wadah berisi larutan asam sulfat, (pekat) dengan informasi pada etiketnya sebagai berikut :</a:t>
            </a:r>
          </a:p>
          <a:p>
            <a:pPr>
              <a:defRPr b="1" sz="2400"/>
            </a:pPr>
            <a:r>
              <a:t>  - Rumus kimia zat : H</a:t>
            </a:r>
            <a:r>
              <a:rPr baseline="-25000"/>
              <a:t>2</a:t>
            </a:r>
            <a:r>
              <a:t>SO</a:t>
            </a:r>
            <a:r>
              <a:rPr baseline="-25000"/>
              <a:t>4</a:t>
            </a:r>
            <a:r>
              <a:t> (Mr = 98) </a:t>
            </a:r>
          </a:p>
          <a:p>
            <a:pPr>
              <a:defRPr b="1" sz="2400"/>
            </a:pPr>
            <a:r>
              <a:t>  - Kadar = 96% dan massa jenis 1,84 kg/l </a:t>
            </a:r>
          </a:p>
          <a:p>
            <a:pPr>
              <a:defRPr b="1" sz="2400"/>
            </a:pPr>
            <a:r>
              <a:t>Hitunglah : M, N, m dan x solut </a:t>
            </a:r>
          </a:p>
          <a:p>
            <a:pPr>
              <a:defRPr b="1" sz="2400"/>
            </a:pPr>
            <a:r>
              <a:t> </a:t>
            </a:r>
          </a:p>
          <a:p>
            <a:pPr>
              <a:defRPr b="1" sz="2400"/>
            </a:pPr>
            <a:r>
              <a:t>jawab :</a:t>
            </a:r>
          </a:p>
          <a:p>
            <a:pPr>
              <a:defRPr b="1" sz="2400"/>
            </a:pPr>
            <a:r>
              <a:t>a. Berat 1 l larutan = 1 x 1,84 = 1,84 kg = 1840 g </a:t>
            </a:r>
          </a:p>
          <a:p>
            <a:pPr>
              <a:defRPr b="1" sz="2400"/>
            </a:pPr>
            <a:r>
              <a:t>b. Kadar H</a:t>
            </a:r>
            <a:r>
              <a:rPr baseline="-25000"/>
              <a:t>2</a:t>
            </a:r>
            <a:r>
              <a:t>SO</a:t>
            </a:r>
            <a:r>
              <a:rPr baseline="-25000"/>
              <a:t>4</a:t>
            </a:r>
            <a:r>
              <a:t> = 96% = 96/100 x 1840 g = 1766,4 g </a:t>
            </a:r>
          </a:p>
          <a:p>
            <a:pPr>
              <a:defRPr b="1" sz="2400"/>
            </a:pPr>
            <a:r>
              <a:t>                                    = 1766,4/98 mol/l (M) = 18,02 M </a:t>
            </a:r>
          </a:p>
          <a:p>
            <a:pPr>
              <a:defRPr b="1" sz="2400"/>
            </a:pPr>
            <a:r>
              <a:t>     N   = M x jumlah H </a:t>
            </a:r>
          </a:p>
          <a:p>
            <a:pPr>
              <a:defRPr b="1" sz="2400"/>
            </a:pPr>
            <a:r>
              <a:t>           = 18,02 x 2 = 36,04 </a:t>
            </a:r>
          </a:p>
        </p:txBody>
      </p:sp>
      <p:sp>
        <p:nvSpPr>
          <p:cNvPr id="169" name="Shape 169"/>
          <p:cNvSpPr/>
          <p:nvPr/>
        </p:nvSpPr>
        <p:spPr>
          <a:xfrm>
            <a:off x="0" y="228600"/>
            <a:ext cx="654208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pPr/>
            <a:r>
              <a:t>Pernyataan Konsentrasi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