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notesMasterIdLst>
    <p:notesMasterId r:id="rId12"/>
  </p:notesMasterIdLst>
  <p:sldIdLst>
    <p:sldId id="256" r:id="rId2"/>
    <p:sldId id="258" r:id="rId3"/>
    <p:sldId id="259" r:id="rId4"/>
    <p:sldId id="267" r:id="rId5"/>
    <p:sldId id="260" r:id="rId6"/>
    <p:sldId id="268" r:id="rId7"/>
    <p:sldId id="266" r:id="rId8"/>
    <p:sldId id="261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1pPr>
    <a:lvl2pPr marL="0" marR="0" indent="3429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2pPr>
    <a:lvl3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3pPr>
    <a:lvl4pPr marL="0" marR="0" indent="10287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4pPr>
    <a:lvl5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5pPr>
    <a:lvl6pPr marL="0" marR="0" indent="17145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6pPr>
    <a:lvl7pPr marL="0" marR="0" indent="2057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7pPr>
    <a:lvl8pPr marL="0" marR="0" indent="24003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8pPr>
    <a:lvl9pPr marL="0" marR="0" indent="2743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22"/>
    <p:restoredTop sz="94671"/>
  </p:normalViewPr>
  <p:slideViewPr>
    <p:cSldViewPr snapToGrid="0" snapToObjects="1">
      <p:cViewPr>
        <p:scale>
          <a:sx n="53" d="100"/>
          <a:sy n="53" d="100"/>
        </p:scale>
        <p:origin x="-1536" y="4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88445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3494" y="468173"/>
            <a:ext cx="12134478" cy="881325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95337" y="617475"/>
            <a:ext cx="11814128" cy="4421632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27379" y="2588737"/>
            <a:ext cx="11054080" cy="2600960"/>
          </a:xfrm>
        </p:spPr>
        <p:txBody>
          <a:bodyPr lIns="65023" rIns="65023" bIns="65023"/>
          <a:lstStyle>
            <a:lvl1pPr algn="r">
              <a:defRPr sz="64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1027379" y="5240934"/>
            <a:ext cx="11054080" cy="1300480"/>
          </a:xfrm>
        </p:spPr>
        <p:txBody>
          <a:bodyPr lIns="260092" tIns="0"/>
          <a:lstStyle>
            <a:lvl1pPr marL="52018" indent="0" algn="r">
              <a:spcBef>
                <a:spcPts val="0"/>
              </a:spcBef>
              <a:buNone/>
              <a:defRPr sz="2800">
                <a:solidFill>
                  <a:schemeClr val="bg2">
                    <a:shade val="25000"/>
                  </a:schemeClr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7D3102-AD23-4BFF-87AE-61567A0BE8E3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264" y="7087616"/>
            <a:ext cx="11639296" cy="149555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264" y="754279"/>
            <a:ext cx="11639296" cy="5956198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FABC42-E576-4B96-A2BC-C9DCC9DAE463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758620"/>
            <a:ext cx="2817707" cy="747775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8613" y="758617"/>
            <a:ext cx="8453120" cy="747776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B9B64A-A574-4632-8FB6-30501D3E1ACB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>
            <a:spLocks noGrp="1"/>
          </p:cNvSpPr>
          <p:nvPr>
            <p:ph type="pic" idx="21"/>
          </p:nvPr>
        </p:nvSpPr>
        <p:spPr>
          <a:xfrm>
            <a:off x="-25400" y="-1130300"/>
            <a:ext cx="13045441" cy="141733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Rectangle"/>
          <p:cNvSpPr>
            <a:spLocks noGrp="1"/>
          </p:cNvSpPr>
          <p:nvPr>
            <p:ph type="body" sz="half" idx="22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>
            <a:spLocks noGrp="1"/>
          </p:cNvSpPr>
          <p:nvPr>
            <p:ph type="pic" idx="21"/>
          </p:nvPr>
        </p:nvSpPr>
        <p:spPr>
          <a:xfrm>
            <a:off x="-203200" y="-12700"/>
            <a:ext cx="900080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03" name="-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 i="1">
                <a:solidFill>
                  <a:srgbClr val="6B6D6D"/>
                </a:solidFill>
              </a:defRPr>
            </a:lvl1pPr>
          </a:lstStyle>
          <a:p>
            <a:r>
              <a:t>-Johnny Appleseed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264" y="7087616"/>
            <a:ext cx="11639296" cy="149555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264" y="754279"/>
            <a:ext cx="11639296" cy="5956198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5F5725-E820-4B2A-A81C-15E6A453397F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33494" y="468173"/>
            <a:ext cx="12134478" cy="881325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95337" y="617475"/>
            <a:ext cx="11814128" cy="6174335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089" y="7009587"/>
            <a:ext cx="11639296" cy="962355"/>
          </a:xfrm>
        </p:spPr>
        <p:txBody>
          <a:bodyPr lIns="130046" bIns="0" anchor="b"/>
          <a:lstStyle>
            <a:lvl1pPr algn="l">
              <a:buNone/>
              <a:defRPr sz="51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089" y="7999266"/>
            <a:ext cx="11639296" cy="598221"/>
          </a:xfrm>
        </p:spPr>
        <p:txBody>
          <a:bodyPr lIns="169060" tIns="0" anchor="t"/>
          <a:lstStyle>
            <a:lvl1pPr marL="0" marR="52018" indent="0" algn="l">
              <a:spcBef>
                <a:spcPts val="0"/>
              </a:spcBef>
              <a:spcAft>
                <a:spcPts val="0"/>
              </a:spcAft>
              <a:buNone/>
              <a:defRPr sz="26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8DB90A-5AB2-4BF4-8147-F4CADCC03FE3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3" y="754278"/>
            <a:ext cx="5592064" cy="624230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3179" y="754278"/>
            <a:ext cx="5592064" cy="624230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7ECF7D-CB0D-4FDB-902B-9E5CD56B2F3F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264" y="7087616"/>
            <a:ext cx="11639296" cy="1495552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607" y="824090"/>
            <a:ext cx="5592064" cy="1126630"/>
          </a:xfrm>
        </p:spPr>
        <p:txBody>
          <a:bodyPr lIns="208074" anchor="ctr"/>
          <a:lstStyle>
            <a:lvl1pPr marL="0" indent="0" algn="l">
              <a:buNone/>
              <a:defRPr sz="3400" b="1">
                <a:solidFill>
                  <a:schemeClr val="tx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16418" y="824090"/>
            <a:ext cx="5592064" cy="1126630"/>
          </a:xfrm>
        </p:spPr>
        <p:txBody>
          <a:bodyPr lIns="195069" anchor="ctr"/>
          <a:lstStyle>
            <a:lvl1pPr marL="0" indent="0" algn="l">
              <a:buNone/>
              <a:defRPr sz="3400" b="1">
                <a:solidFill>
                  <a:schemeClr val="tx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63607" y="2059093"/>
            <a:ext cx="5592064" cy="4963499"/>
          </a:xfrm>
        </p:spPr>
        <p:txBody>
          <a:bodyPr anchor="t"/>
          <a:lstStyle>
            <a:lvl1pPr algn="l">
              <a:defRPr sz="3400"/>
            </a:lvl1pPr>
            <a:lvl2pPr algn="l">
              <a:defRPr sz="2800"/>
            </a:lvl2pPr>
            <a:lvl3pPr algn="l">
              <a:defRPr sz="2600"/>
            </a:lvl3pPr>
            <a:lvl4pPr algn="l">
              <a:defRPr sz="2300"/>
            </a:lvl4pPr>
            <a:lvl5pPr algn="l"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6418" y="2059093"/>
            <a:ext cx="5592064" cy="4963499"/>
          </a:xfrm>
        </p:spPr>
        <p:txBody>
          <a:bodyPr anchor="t"/>
          <a:lstStyle>
            <a:lvl1pPr algn="l">
              <a:defRPr sz="3400"/>
            </a:lvl1pPr>
            <a:lvl2pPr algn="l">
              <a:defRPr sz="2800"/>
            </a:lvl2pPr>
            <a:lvl3pPr algn="l">
              <a:defRPr sz="2600"/>
            </a:lvl3pPr>
            <a:lvl4pPr algn="l">
              <a:defRPr sz="2300"/>
            </a:lvl4pPr>
            <a:lvl5pPr algn="l"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155614-9033-4786-9235-17DD4EEE6651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FD299-E27D-455F-9667-E019E6CEA2DD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3494" y="468173"/>
            <a:ext cx="12134478" cy="881325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CAA9CB-1752-48C5-8105-E376DCE212C0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382" y="758613"/>
            <a:ext cx="4226560" cy="1300480"/>
          </a:xfrm>
        </p:spPr>
        <p:txBody>
          <a:bodyPr anchor="b"/>
          <a:lstStyle>
            <a:lvl1pPr algn="l">
              <a:buNone/>
              <a:defRPr sz="31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877471" y="2059096"/>
            <a:ext cx="4226560" cy="5982026"/>
          </a:xfrm>
        </p:spPr>
        <p:txBody>
          <a:bodyPr lIns="130046"/>
          <a:lstStyle>
            <a:lvl1pPr marL="26009" marR="26009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700">
                <a:solidFill>
                  <a:schemeClr val="tx1"/>
                </a:solidFill>
              </a:defRPr>
            </a:lvl2pPr>
            <a:lvl3pPr>
              <a:buNone/>
              <a:defRPr sz="1400">
                <a:solidFill>
                  <a:schemeClr val="tx1"/>
                </a:solidFill>
              </a:defRPr>
            </a:lvl3pPr>
            <a:lvl4pPr>
              <a:buNone/>
              <a:defRPr sz="1300">
                <a:solidFill>
                  <a:schemeClr val="tx1"/>
                </a:solidFill>
              </a:defRPr>
            </a:lvl4pPr>
            <a:lvl5pPr>
              <a:buNone/>
              <a:defRPr sz="13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82841" y="1322871"/>
            <a:ext cx="6579426" cy="6719150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  <a:lvl2pPr>
              <a:defRPr sz="3700">
                <a:solidFill>
                  <a:schemeClr val="tx1"/>
                </a:solidFill>
              </a:defRPr>
            </a:lvl2pPr>
            <a:lvl3pPr>
              <a:defRPr sz="3400">
                <a:solidFill>
                  <a:schemeClr val="tx1"/>
                </a:solidFill>
              </a:defRPr>
            </a:lvl3pPr>
            <a:lvl4pPr>
              <a:defRPr sz="2800">
                <a:solidFill>
                  <a:schemeClr val="tx1"/>
                </a:solidFill>
              </a:defRPr>
            </a:lvl4pPr>
            <a:lvl5pPr>
              <a:defRPr sz="28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1F1C62-8F5A-4581-84EA-8C88B3391AE6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3494" y="468173"/>
            <a:ext cx="12134478" cy="881325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9103361" y="617475"/>
            <a:ext cx="3306105" cy="617728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7128257"/>
            <a:ext cx="11704320" cy="1495552"/>
          </a:xfrm>
        </p:spPr>
        <p:txBody>
          <a:bodyPr anchor="t"/>
          <a:lstStyle>
            <a:lvl1pPr algn="l">
              <a:buNone/>
              <a:defRPr sz="51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91413" y="758614"/>
            <a:ext cx="3186176" cy="5989660"/>
          </a:xfrm>
        </p:spPr>
        <p:txBody>
          <a:bodyPr lIns="130046"/>
          <a:lstStyle>
            <a:lvl1pPr marL="65023" indent="0" algn="l">
              <a:spcBef>
                <a:spcPts val="0"/>
              </a:spcBef>
              <a:buNone/>
              <a:defRPr sz="2000">
                <a:solidFill>
                  <a:srgbClr val="FFFFFF"/>
                </a:solidFill>
              </a:defRPr>
            </a:lvl1pPr>
            <a:lvl2pPr>
              <a:defRPr sz="17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300">
                <a:solidFill>
                  <a:srgbClr val="FFFFFF"/>
                </a:solidFill>
              </a:defRPr>
            </a:lvl4pPr>
            <a:lvl5pPr>
              <a:defRPr sz="13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98DDE-8CD0-4E97-98D0-8F413940748F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9438" y="619759"/>
            <a:ext cx="8427110" cy="617728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4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3494" y="468173"/>
            <a:ext cx="12134478" cy="881325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95337" y="617475"/>
            <a:ext cx="11814128" cy="780288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715264" y="7090617"/>
            <a:ext cx="11639296" cy="1495552"/>
          </a:xfrm>
          <a:prstGeom prst="rect">
            <a:avLst/>
          </a:prstGeom>
        </p:spPr>
        <p:txBody>
          <a:bodyPr vert="horz" lIns="130046" tIns="65023" rIns="130046" bIns="65023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15264" y="754279"/>
            <a:ext cx="11639296" cy="5956198"/>
          </a:xfrm>
          <a:prstGeom prst="rect">
            <a:avLst/>
          </a:prstGeom>
        </p:spPr>
        <p:txBody>
          <a:bodyPr vert="horz" lIns="260092" tIns="130046" rIns="130046" bIns="65023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370778" y="8692445"/>
            <a:ext cx="3251200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r" eaLnBrk="1" latinLnBrk="0" hangingPunct="1">
              <a:defRPr kumimoji="0" sz="1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4BB6B48-E8B6-492E-B5F2-B7A73A7469AD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621978" y="8692445"/>
            <a:ext cx="3251200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l" eaLnBrk="1" latinLnBrk="0" hangingPunct="1">
              <a:defRPr kumimoji="0" sz="1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873178" y="8692445"/>
            <a:ext cx="650240" cy="519289"/>
          </a:xfrm>
          <a:prstGeom prst="rect">
            <a:avLst/>
          </a:prstGeom>
        </p:spPr>
        <p:txBody>
          <a:bodyPr vert="horz" lIns="130046" tIns="65023" rIns="130046" bIns="65023" anchor="b"/>
          <a:lstStyle>
            <a:lvl1pPr algn="r" eaLnBrk="1" latinLnBrk="0" hangingPunct="1">
              <a:defRPr kumimoji="0" sz="14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rtl="0" eaLnBrk="1" latinLnBrk="0" hangingPunct="1">
        <a:spcBef>
          <a:spcPct val="0"/>
        </a:spcBef>
        <a:buNone/>
        <a:defRPr kumimoji="0" sz="51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77133" indent="-377133" algn="l" rtl="0" eaLnBrk="1" latinLnBrk="0" hangingPunct="1">
        <a:spcBef>
          <a:spcPts val="356"/>
        </a:spcBef>
        <a:buClr>
          <a:schemeClr val="accent1"/>
        </a:buClr>
        <a:buSzPct val="80000"/>
        <a:buFont typeface="Wingdings 2"/>
        <a:buChar char=""/>
        <a:defRPr kumimoji="0" sz="4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80276" indent="-286101" algn="l" rtl="0" eaLnBrk="1" latinLnBrk="0" hangingPunct="1">
        <a:spcBef>
          <a:spcPts val="356"/>
        </a:spcBef>
        <a:buClr>
          <a:schemeClr val="accent1"/>
        </a:buClr>
        <a:buSzPct val="100000"/>
        <a:buFont typeface="Verdana"/>
        <a:buChar char="◦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118395" indent="-260092" algn="l" rtl="0" eaLnBrk="1" latinLnBrk="0" hangingPunct="1">
        <a:spcBef>
          <a:spcPts val="356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1456515" indent="-260092" algn="l" rtl="0" eaLnBrk="1" latinLnBrk="0" hangingPunct="1">
        <a:spcBef>
          <a:spcPts val="327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rtl="0" eaLnBrk="1" latinLnBrk="0" hangingPunct="1">
        <a:spcBef>
          <a:spcPts val="356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119749" indent="-260092" algn="l" rtl="0" eaLnBrk="1" latinLnBrk="0" hangingPunct="1">
        <a:spcBef>
          <a:spcPts val="356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418855" indent="-260092" algn="l" rtl="0" eaLnBrk="1" latinLnBrk="0" hangingPunct="1">
        <a:spcBef>
          <a:spcPts val="363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730965" indent="-260092" algn="l" rtl="0" eaLnBrk="1" latinLnBrk="0" hangingPunct="1">
        <a:spcBef>
          <a:spcPts val="366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21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056080" indent="-260092" algn="l" rtl="0" eaLnBrk="1" latinLnBrk="0" hangingPunct="1">
        <a:spcBef>
          <a:spcPts val="363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ine"/>
          <p:cNvSpPr/>
          <p:nvPr/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1" name="Tantangan modernisasi untuk umat kristen di dunia"/>
          <p:cNvSpPr txBox="1">
            <a:spLocks noGrp="1"/>
          </p:cNvSpPr>
          <p:nvPr>
            <p:ph type="title"/>
          </p:nvPr>
        </p:nvSpPr>
        <p:spPr>
          <a:xfrm>
            <a:off x="1462741" y="2801470"/>
            <a:ext cx="9259047" cy="22098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97256">
              <a:defRPr sz="8228"/>
            </a:lvl1pPr>
          </a:lstStyle>
          <a:p>
            <a:r>
              <a:rPr lang="en-US" dirty="0" smtClean="0"/>
              <a:t>10. </a:t>
            </a:r>
            <a:r>
              <a:rPr lang="en-US" dirty="0" err="1" smtClean="0"/>
              <a:t>M</a:t>
            </a:r>
            <a:r>
              <a:rPr dirty="0" err="1" smtClean="0"/>
              <a:t>odernisasi</a:t>
            </a:r>
            <a:r>
              <a:rPr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dirty="0" smtClean="0"/>
              <a:t> </a:t>
            </a:r>
            <a:r>
              <a:rPr lang="en-US" dirty="0" err="1" smtClean="0"/>
              <a:t>U</a:t>
            </a:r>
            <a:r>
              <a:rPr dirty="0" err="1" smtClean="0"/>
              <a:t>mat</a:t>
            </a:r>
            <a:r>
              <a:rPr dirty="0" smtClean="0"/>
              <a:t> </a:t>
            </a:r>
            <a:r>
              <a:rPr lang="en-US" dirty="0" smtClean="0"/>
              <a:t>K</a:t>
            </a:r>
            <a:r>
              <a:rPr dirty="0" smtClean="0"/>
              <a:t>risten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-The Lecturer"/>
          <p:cNvSpPr txBox="1">
            <a:spLocks noGrp="1"/>
          </p:cNvSpPr>
          <p:nvPr>
            <p:ph type="body" sz="quarter" idx="21"/>
          </p:nvPr>
        </p:nvSpPr>
        <p:spPr>
          <a:xfrm>
            <a:off x="5378823" y="7141906"/>
            <a:ext cx="6104218" cy="630494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"/>
          <p:cNvSpPr/>
          <p:nvPr/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" name="Alur pembahasan:"/>
          <p:cNvSpPr txBox="1">
            <a:spLocks noGrp="1"/>
          </p:cNvSpPr>
          <p:nvPr>
            <p:ph type="title"/>
          </p:nvPr>
        </p:nvSpPr>
        <p:spPr>
          <a:xfrm>
            <a:off x="3096559" y="1534459"/>
            <a:ext cx="53975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Alur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pembahasan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139" name="Bagaimana konsep ‘Kristus vs. Dunia’ mengenai karakter ‘moderen’ di dalam iptek, ekonomi, politik, sosial-budaya, dan pendidikan?…"/>
          <p:cNvSpPr txBox="1">
            <a:spLocks noGrp="1"/>
          </p:cNvSpPr>
          <p:nvPr>
            <p:ph type="body" sz="half" idx="1"/>
          </p:nvPr>
        </p:nvSpPr>
        <p:spPr>
          <a:xfrm>
            <a:off x="2832848" y="2466788"/>
            <a:ext cx="7691718" cy="572695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53568" indent="-353568" defTabSz="508254">
              <a:spcBef>
                <a:spcPts val="1500"/>
              </a:spcBef>
              <a:defRPr sz="2436"/>
            </a:pPr>
            <a:r>
              <a:rPr b="1" dirty="0" err="1"/>
              <a:t>Bagaimana</a:t>
            </a:r>
            <a:r>
              <a:rPr b="1" dirty="0"/>
              <a:t> </a:t>
            </a:r>
            <a:r>
              <a:rPr b="1" dirty="0" err="1"/>
              <a:t>konsep</a:t>
            </a:r>
            <a:r>
              <a:rPr b="1" dirty="0"/>
              <a:t> ‘</a:t>
            </a:r>
            <a:r>
              <a:rPr b="1" i="1" dirty="0" err="1"/>
              <a:t>Kristus</a:t>
            </a:r>
            <a:r>
              <a:rPr b="1" i="1" dirty="0"/>
              <a:t> vs. </a:t>
            </a:r>
            <a:r>
              <a:rPr b="1" i="1" dirty="0" err="1"/>
              <a:t>Dunia</a:t>
            </a:r>
            <a:r>
              <a:rPr b="1" dirty="0"/>
              <a:t>’ </a:t>
            </a:r>
            <a:r>
              <a:rPr b="1" dirty="0" err="1"/>
              <a:t>mengenai</a:t>
            </a:r>
            <a:r>
              <a:rPr b="1" dirty="0"/>
              <a:t> </a:t>
            </a:r>
            <a:r>
              <a:rPr b="1" dirty="0" err="1"/>
              <a:t>karakter</a:t>
            </a:r>
            <a:r>
              <a:rPr b="1" dirty="0"/>
              <a:t> ‘</a:t>
            </a:r>
            <a:r>
              <a:rPr b="1" dirty="0" err="1"/>
              <a:t>moderen</a:t>
            </a:r>
            <a:r>
              <a:rPr b="1" dirty="0"/>
              <a:t>’ di </a:t>
            </a:r>
            <a:r>
              <a:rPr b="1" dirty="0" err="1"/>
              <a:t>dalam</a:t>
            </a:r>
            <a:r>
              <a:rPr b="1" dirty="0"/>
              <a:t> </a:t>
            </a:r>
            <a:r>
              <a:rPr b="1" dirty="0" err="1"/>
              <a:t>iptek</a:t>
            </a:r>
            <a:r>
              <a:rPr b="1" dirty="0"/>
              <a:t>, </a:t>
            </a:r>
            <a:r>
              <a:rPr b="1" dirty="0" err="1"/>
              <a:t>ekonomi</a:t>
            </a:r>
            <a:r>
              <a:rPr b="1" dirty="0"/>
              <a:t>, </a:t>
            </a:r>
            <a:r>
              <a:rPr b="1" dirty="0" err="1"/>
              <a:t>politik</a:t>
            </a:r>
            <a:r>
              <a:rPr b="1" dirty="0"/>
              <a:t>, </a:t>
            </a:r>
            <a:r>
              <a:rPr b="1" dirty="0" err="1"/>
              <a:t>sosial-budaya</a:t>
            </a:r>
            <a:r>
              <a:rPr b="1" dirty="0"/>
              <a:t>, </a:t>
            </a:r>
            <a:r>
              <a:rPr b="1" dirty="0" err="1"/>
              <a:t>dan</a:t>
            </a:r>
            <a:r>
              <a:rPr b="1" dirty="0"/>
              <a:t> </a:t>
            </a:r>
            <a:r>
              <a:rPr b="1" dirty="0" err="1"/>
              <a:t>pendidikan</a:t>
            </a:r>
            <a:r>
              <a:rPr b="1" dirty="0"/>
              <a:t>?</a:t>
            </a:r>
          </a:p>
          <a:p>
            <a:pPr marL="353568" indent="-353568" defTabSz="508254">
              <a:spcBef>
                <a:spcPts val="1500"/>
              </a:spcBef>
              <a:defRPr sz="2436"/>
            </a:pPr>
            <a:r>
              <a:rPr b="1" dirty="0" err="1"/>
              <a:t>Apakah</a:t>
            </a:r>
            <a:r>
              <a:rPr b="1" dirty="0"/>
              <a:t> </a:t>
            </a:r>
            <a:r>
              <a:rPr b="1" dirty="0" err="1"/>
              <a:t>konsep</a:t>
            </a:r>
            <a:r>
              <a:rPr b="1" dirty="0"/>
              <a:t> </a:t>
            </a:r>
            <a:r>
              <a:rPr b="1" dirty="0" err="1"/>
              <a:t>karakter</a:t>
            </a:r>
            <a:r>
              <a:rPr b="1" dirty="0"/>
              <a:t> </a:t>
            </a:r>
            <a:r>
              <a:rPr b="1" dirty="0" err="1"/>
              <a:t>Kristus</a:t>
            </a:r>
            <a:r>
              <a:rPr b="1" dirty="0"/>
              <a:t> </a:t>
            </a:r>
            <a:r>
              <a:rPr b="1" dirty="0" err="1"/>
              <a:t>itu</a:t>
            </a:r>
            <a:r>
              <a:rPr b="1" dirty="0"/>
              <a:t> </a:t>
            </a:r>
            <a:r>
              <a:rPr b="1" dirty="0" err="1"/>
              <a:t>masih</a:t>
            </a:r>
            <a:r>
              <a:rPr b="1" dirty="0"/>
              <a:t> </a:t>
            </a:r>
            <a:r>
              <a:rPr b="1" i="1" dirty="0"/>
              <a:t>compatible</a:t>
            </a:r>
            <a:r>
              <a:rPr b="1" dirty="0"/>
              <a:t> </a:t>
            </a:r>
            <a:r>
              <a:rPr b="1" dirty="0" err="1"/>
              <a:t>dalam</a:t>
            </a:r>
            <a:r>
              <a:rPr b="1" dirty="0"/>
              <a:t> era modern? </a:t>
            </a:r>
            <a:r>
              <a:rPr b="1" dirty="0" err="1"/>
              <a:t>Bagaimana</a:t>
            </a:r>
            <a:r>
              <a:rPr b="1" dirty="0"/>
              <a:t> </a:t>
            </a:r>
            <a:r>
              <a:rPr b="1" dirty="0" err="1"/>
              <a:t>karakter-karakter</a:t>
            </a:r>
            <a:r>
              <a:rPr b="1" dirty="0"/>
              <a:t> </a:t>
            </a:r>
            <a:r>
              <a:rPr b="1" dirty="0" err="1"/>
              <a:t>itu</a:t>
            </a:r>
            <a:r>
              <a:rPr b="1" dirty="0"/>
              <a:t> </a:t>
            </a:r>
            <a:r>
              <a:rPr b="1" dirty="0" err="1"/>
              <a:t>menyesuaikan</a:t>
            </a:r>
            <a:r>
              <a:rPr b="1" dirty="0"/>
              <a:t> </a:t>
            </a:r>
            <a:r>
              <a:rPr b="1" dirty="0" err="1"/>
              <a:t>dirinya</a:t>
            </a:r>
            <a:r>
              <a:rPr b="1" dirty="0"/>
              <a:t> </a:t>
            </a:r>
            <a:r>
              <a:rPr b="1" dirty="0" err="1"/>
              <a:t>dalam</a:t>
            </a:r>
            <a:r>
              <a:rPr b="1" dirty="0"/>
              <a:t> </a:t>
            </a:r>
            <a:r>
              <a:rPr b="1" dirty="0" err="1"/>
              <a:t>konteks</a:t>
            </a:r>
            <a:r>
              <a:rPr b="1" dirty="0"/>
              <a:t> </a:t>
            </a:r>
            <a:r>
              <a:rPr b="1" dirty="0" err="1"/>
              <a:t>dunia</a:t>
            </a:r>
            <a:r>
              <a:rPr b="1" dirty="0"/>
              <a:t> </a:t>
            </a:r>
            <a:r>
              <a:rPr b="1" dirty="0" err="1"/>
              <a:t>saat</a:t>
            </a:r>
            <a:r>
              <a:rPr b="1" dirty="0"/>
              <a:t> </a:t>
            </a:r>
            <a:r>
              <a:rPr b="1" dirty="0" err="1"/>
              <a:t>ini</a:t>
            </a:r>
            <a:r>
              <a:rPr b="1" dirty="0"/>
              <a:t>?</a:t>
            </a:r>
          </a:p>
          <a:p>
            <a:pPr marL="353568" indent="-353568" defTabSz="508254">
              <a:spcBef>
                <a:spcPts val="1500"/>
              </a:spcBef>
              <a:defRPr sz="2436"/>
            </a:pPr>
            <a:r>
              <a:rPr b="1" dirty="0" err="1"/>
              <a:t>Apa</a:t>
            </a:r>
            <a:r>
              <a:rPr b="1" dirty="0"/>
              <a:t> </a:t>
            </a:r>
            <a:r>
              <a:rPr b="1" dirty="0" err="1"/>
              <a:t>saja</a:t>
            </a:r>
            <a:r>
              <a:rPr b="1" dirty="0"/>
              <a:t> </a:t>
            </a:r>
            <a:r>
              <a:rPr b="1" dirty="0" err="1"/>
              <a:t>tantangan</a:t>
            </a:r>
            <a:r>
              <a:rPr b="1" dirty="0"/>
              <a:t> yang </a:t>
            </a:r>
            <a:r>
              <a:rPr b="1" dirty="0" err="1"/>
              <a:t>muncul</a:t>
            </a:r>
            <a:r>
              <a:rPr b="1" dirty="0"/>
              <a:t> </a:t>
            </a:r>
            <a:r>
              <a:rPr b="1" dirty="0" err="1"/>
              <a:t>dari</a:t>
            </a:r>
            <a:r>
              <a:rPr b="1" dirty="0"/>
              <a:t> </a:t>
            </a:r>
            <a:r>
              <a:rPr b="1" dirty="0" err="1"/>
              <a:t>bidang</a:t>
            </a:r>
            <a:r>
              <a:rPr b="1" dirty="0"/>
              <a:t> </a:t>
            </a:r>
            <a:r>
              <a:rPr b="1" dirty="0" err="1"/>
              <a:t>iptek</a:t>
            </a:r>
            <a:r>
              <a:rPr b="1" dirty="0"/>
              <a:t>, </a:t>
            </a:r>
            <a:r>
              <a:rPr b="1" dirty="0" err="1"/>
              <a:t>ekonomi</a:t>
            </a:r>
            <a:r>
              <a:rPr b="1" dirty="0"/>
              <a:t>, </a:t>
            </a:r>
            <a:r>
              <a:rPr b="1" dirty="0" err="1"/>
              <a:t>politik</a:t>
            </a:r>
            <a:r>
              <a:rPr b="1" dirty="0"/>
              <a:t>, </a:t>
            </a:r>
            <a:r>
              <a:rPr b="1" dirty="0" err="1"/>
              <a:t>sosial-budaya</a:t>
            </a:r>
            <a:r>
              <a:rPr b="1" dirty="0"/>
              <a:t>, </a:t>
            </a:r>
            <a:r>
              <a:rPr b="1" dirty="0" err="1"/>
              <a:t>dan</a:t>
            </a:r>
            <a:r>
              <a:rPr b="1" dirty="0"/>
              <a:t> </a:t>
            </a:r>
            <a:r>
              <a:rPr b="1" dirty="0" err="1"/>
              <a:t>pendidikan</a:t>
            </a:r>
            <a:r>
              <a:rPr b="1" dirty="0"/>
              <a:t> </a:t>
            </a:r>
            <a:r>
              <a:rPr b="1" dirty="0" err="1"/>
              <a:t>dalam</a:t>
            </a:r>
            <a:r>
              <a:rPr b="1" dirty="0"/>
              <a:t> </a:t>
            </a:r>
            <a:r>
              <a:rPr b="1" dirty="0" err="1"/>
              <a:t>konteks</a:t>
            </a:r>
            <a:r>
              <a:rPr b="1" dirty="0"/>
              <a:t> </a:t>
            </a:r>
            <a:r>
              <a:rPr lang="en-US" b="1" dirty="0" err="1" smtClean="0"/>
              <a:t>masa</a:t>
            </a:r>
            <a:r>
              <a:rPr lang="en-US" b="1" dirty="0" smtClean="0"/>
              <a:t> </a:t>
            </a:r>
            <a:r>
              <a:rPr lang="en-US" b="1" dirty="0" err="1" smtClean="0"/>
              <a:t>kini</a:t>
            </a:r>
            <a:r>
              <a:rPr b="1" dirty="0" smtClean="0"/>
              <a:t>? </a:t>
            </a:r>
            <a:r>
              <a:rPr b="1" dirty="0" err="1"/>
              <a:t>Bagaimana</a:t>
            </a:r>
            <a:r>
              <a:rPr b="1" dirty="0"/>
              <a:t> </a:t>
            </a:r>
            <a:r>
              <a:rPr b="1" dirty="0" err="1"/>
              <a:t>kita</a:t>
            </a:r>
            <a:r>
              <a:rPr b="1" dirty="0"/>
              <a:t> </a:t>
            </a:r>
            <a:r>
              <a:rPr b="1" dirty="0" err="1"/>
              <a:t>harus</a:t>
            </a:r>
            <a:r>
              <a:rPr b="1" dirty="0"/>
              <a:t> </a:t>
            </a:r>
            <a:r>
              <a:rPr b="1" dirty="0" err="1"/>
              <a:t>memposisikan</a:t>
            </a:r>
            <a:r>
              <a:rPr b="1" dirty="0"/>
              <a:t> </a:t>
            </a:r>
            <a:r>
              <a:rPr b="1" dirty="0" err="1"/>
              <a:t>diri</a:t>
            </a:r>
            <a:r>
              <a:rPr b="1" dirty="0"/>
              <a:t> </a:t>
            </a:r>
            <a:r>
              <a:rPr b="1" dirty="0" err="1"/>
              <a:t>secara</a:t>
            </a:r>
            <a:r>
              <a:rPr b="1" dirty="0"/>
              <a:t> </a:t>
            </a:r>
            <a:r>
              <a:rPr b="1" dirty="0" err="1"/>
              <a:t>kontekstual</a:t>
            </a:r>
            <a:r>
              <a:rPr b="1"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"/>
          <p:cNvSpPr/>
          <p:nvPr/>
        </p:nvSpPr>
        <p:spPr>
          <a:xfrm>
            <a:off x="571500" y="2088028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Konsep karakter moderen versi ‘kristus &amp; dunia’:"/>
          <p:cNvSpPr txBox="1">
            <a:spLocks noGrp="1"/>
          </p:cNvSpPr>
          <p:nvPr>
            <p:ph type="title"/>
          </p:nvPr>
        </p:nvSpPr>
        <p:spPr>
          <a:xfrm>
            <a:off x="1201271" y="1385044"/>
            <a:ext cx="9932894" cy="569259"/>
          </a:xfrm>
          <a:prstGeom prst="rect">
            <a:avLst/>
          </a:prstGeom>
        </p:spPr>
        <p:txBody>
          <a:bodyPr>
            <a:noAutofit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sz="3600" dirty="0" err="1"/>
              <a:t>Konsep</a:t>
            </a:r>
            <a:r>
              <a:rPr sz="3600" dirty="0"/>
              <a:t> </a:t>
            </a:r>
            <a:r>
              <a:rPr sz="3600" dirty="0" err="1"/>
              <a:t>karakter</a:t>
            </a:r>
            <a:r>
              <a:rPr sz="3600" dirty="0"/>
              <a:t> </a:t>
            </a:r>
            <a:r>
              <a:rPr sz="3600" dirty="0" err="1"/>
              <a:t>moderen</a:t>
            </a:r>
            <a:r>
              <a:rPr sz="3600" dirty="0"/>
              <a:t> </a:t>
            </a:r>
            <a:r>
              <a:rPr sz="3600" dirty="0" err="1" smtClean="0"/>
              <a:t>versi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sz="3600" dirty="0" smtClean="0"/>
              <a:t> ‘</a:t>
            </a:r>
            <a:r>
              <a:rPr lang="en-US" sz="3600" dirty="0" err="1" smtClean="0"/>
              <a:t>K</a:t>
            </a:r>
            <a:r>
              <a:rPr sz="3600" dirty="0" err="1" smtClean="0"/>
              <a:t>ristus</a:t>
            </a:r>
            <a:r>
              <a:rPr sz="3600" dirty="0" smtClean="0"/>
              <a:t> </a:t>
            </a:r>
            <a:r>
              <a:rPr sz="3600" dirty="0"/>
              <a:t>&amp; </a:t>
            </a:r>
            <a:r>
              <a:rPr sz="3600" dirty="0" err="1"/>
              <a:t>dunia</a:t>
            </a:r>
            <a:r>
              <a:rPr sz="3600" dirty="0"/>
              <a:t>’:</a:t>
            </a:r>
          </a:p>
        </p:txBody>
      </p:sp>
      <p:graphicFrame>
        <p:nvGraphicFramePr>
          <p:cNvPr id="143" name="Table"/>
          <p:cNvGraphicFramePr/>
          <p:nvPr>
            <p:extLst>
              <p:ext uri="{D42A27DB-BD31-4B8C-83A1-F6EECF244321}">
                <p14:modId xmlns:p14="http://schemas.microsoft.com/office/powerpoint/2010/main" val="505634713"/>
              </p:ext>
            </p:extLst>
          </p:nvPr>
        </p:nvGraphicFramePr>
        <p:xfrm>
          <a:off x="179295" y="2073087"/>
          <a:ext cx="11564470" cy="5430382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1298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191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154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3902">
                <a:tc>
                  <a:txBody>
                    <a:bodyPr/>
                    <a:lstStyle/>
                    <a:p>
                      <a:pPr algn="ctr" defTabSz="457200">
                        <a:defRPr sz="28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KRISTUS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DUNIA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639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rgbClr val="5C5C5C"/>
                          </a:solidFill>
                        </a:rPr>
                        <a:t>IPTEK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79003" indent="-279003" algn="l">
                        <a:buSzPct val="45000"/>
                        <a:buBlip>
                          <a:blip r:embed="rId2"/>
                        </a:buBlip>
                        <a:defRPr sz="1900">
                          <a:sym typeface="Iowan Old Style Roman"/>
                        </a:defRPr>
                      </a:pPr>
                      <a:r>
                        <a:rPr lang="en-US" sz="2400" b="1" dirty="0" err="1" smtClean="0"/>
                        <a:t>Memiliki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k</a:t>
                      </a:r>
                      <a:r>
                        <a:rPr sz="2400" b="1" dirty="0" err="1" smtClean="0"/>
                        <a:t>arakter</a:t>
                      </a:r>
                      <a:r>
                        <a:rPr sz="2400" b="1" dirty="0" smtClean="0"/>
                        <a:t> </a:t>
                      </a:r>
                      <a:r>
                        <a:rPr sz="2400" b="1" dirty="0" err="1"/>
                        <a:t>dan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perspektif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lintas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batas</a:t>
                      </a:r>
                      <a:r>
                        <a:rPr sz="2400" b="1" dirty="0"/>
                        <a:t> (</a:t>
                      </a:r>
                      <a:r>
                        <a:rPr sz="2400" b="1" dirty="0" err="1"/>
                        <a:t>ruang</a:t>
                      </a:r>
                      <a:r>
                        <a:rPr sz="2400" b="1" dirty="0"/>
                        <a:t>, </a:t>
                      </a:r>
                      <a:r>
                        <a:rPr sz="2400" b="1" dirty="0" err="1"/>
                        <a:t>medan</a:t>
                      </a:r>
                      <a:r>
                        <a:rPr sz="2400" b="1" dirty="0"/>
                        <a:t>, </a:t>
                      </a:r>
                      <a:r>
                        <a:rPr sz="2400" b="1" dirty="0" err="1"/>
                        <a:t>waktu</a:t>
                      </a:r>
                      <a:r>
                        <a:rPr sz="2400" b="1" dirty="0"/>
                        <a:t>, </a:t>
                      </a:r>
                      <a:r>
                        <a:rPr sz="2400" b="1" dirty="0" err="1"/>
                        <a:t>bahasa</a:t>
                      </a:r>
                      <a:r>
                        <a:rPr sz="2400" b="1" dirty="0"/>
                        <a:t>), </a:t>
                      </a:r>
                      <a:r>
                        <a:rPr sz="2400" b="1" dirty="0" err="1"/>
                        <a:t>lintas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generasi</a:t>
                      </a:r>
                      <a:r>
                        <a:rPr sz="2400" b="1" dirty="0"/>
                        <a:t>, </a:t>
                      </a:r>
                      <a:r>
                        <a:rPr sz="2400" b="1" dirty="0" err="1"/>
                        <a:t>maupun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lintas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kepentingan</a:t>
                      </a:r>
                      <a:r>
                        <a:rPr sz="2400" b="1" dirty="0"/>
                        <a:t>.</a:t>
                      </a:r>
                    </a:p>
                    <a:p>
                      <a:pPr marL="279003" indent="-279003" algn="l">
                        <a:buSzPct val="45000"/>
                        <a:buBlip>
                          <a:blip r:embed="rId2"/>
                        </a:buBlip>
                        <a:defRPr sz="1900">
                          <a:sym typeface="Iowan Old Style Roman"/>
                        </a:defRPr>
                      </a:pPr>
                      <a:r>
                        <a:rPr sz="2400" b="1" dirty="0"/>
                        <a:t>Sang </a:t>
                      </a:r>
                      <a:r>
                        <a:rPr sz="2400" b="1" dirty="0" err="1"/>
                        <a:t>Kristus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 smtClean="0"/>
                        <a:t>Maha</a:t>
                      </a:r>
                      <a:r>
                        <a:rPr sz="2400" b="1" dirty="0" smtClean="0"/>
                        <a:t> </a:t>
                      </a:r>
                      <a:r>
                        <a:rPr sz="2400" b="1" dirty="0" err="1"/>
                        <a:t>Hadir</a:t>
                      </a:r>
                      <a:r>
                        <a:rPr sz="2400" b="1" dirty="0"/>
                        <a:t>. </a:t>
                      </a:r>
                      <a:r>
                        <a:rPr sz="2400" b="1" dirty="0" err="1"/>
                        <a:t>Karenanya</a:t>
                      </a:r>
                      <a:r>
                        <a:rPr sz="2400" b="1" dirty="0"/>
                        <a:t>, </a:t>
                      </a:r>
                      <a:r>
                        <a:rPr sz="2400" b="1" dirty="0" err="1" smtClean="0"/>
                        <a:t>hadir</a:t>
                      </a:r>
                      <a:r>
                        <a:rPr lang="en-US" sz="2400" b="1" dirty="0" smtClean="0"/>
                        <a:t> </a:t>
                      </a:r>
                      <a:r>
                        <a:rPr sz="2400" b="1" dirty="0" err="1" smtClean="0"/>
                        <a:t>juga</a:t>
                      </a:r>
                      <a:r>
                        <a:rPr sz="2400" b="1" dirty="0" smtClean="0"/>
                        <a:t> </a:t>
                      </a:r>
                      <a:r>
                        <a:rPr sz="2400" b="1" dirty="0"/>
                        <a:t>di </a:t>
                      </a:r>
                      <a:r>
                        <a:rPr sz="2400" b="1" dirty="0" err="1"/>
                        <a:t>manapun</a:t>
                      </a:r>
                      <a:r>
                        <a:rPr sz="2400" b="1" dirty="0"/>
                        <a:t>, </a:t>
                      </a:r>
                      <a:r>
                        <a:rPr sz="2400" b="1" dirty="0" err="1"/>
                        <a:t>kapanpun</a:t>
                      </a:r>
                      <a:r>
                        <a:rPr sz="2400" b="1" dirty="0"/>
                        <a:t>, </a:t>
                      </a:r>
                      <a:r>
                        <a:rPr sz="2400" b="1" dirty="0" err="1"/>
                        <a:t>dan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bagi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siapapun</a:t>
                      </a:r>
                      <a:r>
                        <a:rPr sz="2400" b="1" dirty="0"/>
                        <a:t> yang </a:t>
                      </a:r>
                      <a:r>
                        <a:rPr sz="2400" b="1" dirty="0" err="1"/>
                        <a:t>membutuhkan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untuk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mendatangkan</a:t>
                      </a:r>
                      <a:r>
                        <a:rPr sz="2400" b="1" dirty="0"/>
                        <a:t> shalom (</a:t>
                      </a:r>
                      <a:r>
                        <a:rPr sz="2400" b="1" dirty="0" err="1"/>
                        <a:t>keadilan</a:t>
                      </a:r>
                      <a:r>
                        <a:rPr sz="2400" b="1" dirty="0"/>
                        <a:t>, </a:t>
                      </a:r>
                      <a:r>
                        <a:rPr sz="2400" b="1" dirty="0" err="1"/>
                        <a:t>perdamaian</a:t>
                      </a:r>
                      <a:r>
                        <a:rPr sz="2400" b="1" dirty="0"/>
                        <a:t>, </a:t>
                      </a:r>
                      <a:r>
                        <a:rPr sz="2400" b="1" dirty="0" err="1"/>
                        <a:t>dan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keutuhan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ciptaan</a:t>
                      </a:r>
                      <a:r>
                        <a:rPr sz="2400" b="1" dirty="0"/>
                        <a:t>).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marL="279003" indent="-279003" algn="l">
                        <a:buSzPct val="45000"/>
                        <a:buBlip>
                          <a:blip r:embed="rId2"/>
                        </a:buBlip>
                        <a:defRPr sz="1900">
                          <a:sym typeface="Iowan Old Style Roman"/>
                        </a:defRPr>
                      </a:pPr>
                      <a:r>
                        <a:rPr sz="2400" b="1" dirty="0" err="1"/>
                        <a:t>Teknologi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lebih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mengutamakan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prioritas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kebutuhan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saat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ini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dan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pihak-pihak</a:t>
                      </a:r>
                      <a:r>
                        <a:rPr sz="2400" b="1" dirty="0"/>
                        <a:t> yang </a:t>
                      </a:r>
                      <a:r>
                        <a:rPr sz="2400" b="1" dirty="0" err="1"/>
                        <a:t>berkepentingan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atasnya</a:t>
                      </a:r>
                      <a:r>
                        <a:rPr sz="2400" b="1" dirty="0"/>
                        <a:t>.</a:t>
                      </a:r>
                    </a:p>
                    <a:p>
                      <a:pPr marL="279003" indent="-279003" algn="l">
                        <a:buSzPct val="45000"/>
                        <a:buBlip>
                          <a:blip r:embed="rId2"/>
                        </a:buBlip>
                        <a:defRPr sz="1900">
                          <a:sym typeface="Iowan Old Style Roman"/>
                        </a:defRPr>
                      </a:pPr>
                      <a:r>
                        <a:rPr sz="2400" b="1" dirty="0" err="1"/>
                        <a:t>Tanpa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harus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memperhatikan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kesinambungan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serta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keharmonisan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dengan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manusia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dan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alam</a:t>
                      </a:r>
                      <a:r>
                        <a:rPr sz="2400" b="1" dirty="0"/>
                        <a:t>, </a:t>
                      </a:r>
                      <a:r>
                        <a:rPr sz="2400" b="1" dirty="0" err="1"/>
                        <a:t>kehidupan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bisa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berjalan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baik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dengan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teknologi</a:t>
                      </a:r>
                      <a:r>
                        <a:rPr sz="2400" b="1" dirty="0"/>
                        <a:t> yang </a:t>
                      </a:r>
                      <a:r>
                        <a:rPr lang="en-US" sz="2400" b="1" dirty="0" err="1" smtClean="0"/>
                        <a:t>b</a:t>
                      </a:r>
                      <a:r>
                        <a:rPr sz="2400" b="1" dirty="0" err="1" smtClean="0"/>
                        <a:t>ertujuan</a:t>
                      </a:r>
                      <a:r>
                        <a:rPr sz="2400" b="1" dirty="0" smtClean="0"/>
                        <a:t> </a:t>
                      </a:r>
                      <a:r>
                        <a:rPr sz="2400" b="1" dirty="0" err="1"/>
                        <a:t>untuk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memudahkan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segala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sesuatu</a:t>
                      </a:r>
                      <a:r>
                        <a:rPr sz="2400" b="1" dirty="0"/>
                        <a:t>.</a:t>
                      </a:r>
                    </a:p>
                  </a:txBody>
                  <a:tcPr marL="50800" marR="50800" marT="50800" marB="50800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"/>
          <p:cNvSpPr/>
          <p:nvPr/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Konsep karakter moderen versi ‘kristus &amp; dunia’:"/>
          <p:cNvSpPr txBox="1">
            <a:spLocks noGrp="1"/>
          </p:cNvSpPr>
          <p:nvPr>
            <p:ph type="title"/>
          </p:nvPr>
        </p:nvSpPr>
        <p:spPr>
          <a:xfrm>
            <a:off x="948018" y="858369"/>
            <a:ext cx="10186147" cy="569259"/>
          </a:xfrm>
          <a:prstGeom prst="rect">
            <a:avLst/>
          </a:prstGeom>
        </p:spPr>
        <p:txBody>
          <a:bodyPr>
            <a:noAutofit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sz="3600" dirty="0" err="1"/>
              <a:t>Konsep</a:t>
            </a:r>
            <a:r>
              <a:rPr sz="3600" dirty="0"/>
              <a:t> </a:t>
            </a:r>
            <a:r>
              <a:rPr sz="3600" dirty="0" err="1"/>
              <a:t>karakter</a:t>
            </a:r>
            <a:r>
              <a:rPr sz="3600" dirty="0"/>
              <a:t> </a:t>
            </a:r>
            <a:r>
              <a:rPr sz="3600" dirty="0" err="1"/>
              <a:t>moderen</a:t>
            </a:r>
            <a:r>
              <a:rPr sz="3600" dirty="0"/>
              <a:t> </a:t>
            </a:r>
            <a:r>
              <a:rPr sz="3600" dirty="0" err="1" smtClean="0"/>
              <a:t>versi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sz="3600" dirty="0" smtClean="0"/>
              <a:t> ‘</a:t>
            </a:r>
            <a:r>
              <a:rPr lang="en-US" sz="3600" dirty="0" err="1" smtClean="0"/>
              <a:t>K</a:t>
            </a:r>
            <a:r>
              <a:rPr sz="3600" dirty="0" err="1" smtClean="0"/>
              <a:t>ristus</a:t>
            </a:r>
            <a:r>
              <a:rPr sz="3600" dirty="0" smtClean="0"/>
              <a:t> </a:t>
            </a:r>
            <a:r>
              <a:rPr sz="3600" dirty="0"/>
              <a:t>&amp; </a:t>
            </a:r>
            <a:r>
              <a:rPr sz="3600" dirty="0" err="1"/>
              <a:t>dunia</a:t>
            </a:r>
            <a:r>
              <a:rPr sz="3600" dirty="0"/>
              <a:t>’:</a:t>
            </a:r>
          </a:p>
        </p:txBody>
      </p:sp>
      <p:graphicFrame>
        <p:nvGraphicFramePr>
          <p:cNvPr id="143" name="Table"/>
          <p:cNvGraphicFramePr/>
          <p:nvPr>
            <p:extLst>
              <p:ext uri="{D42A27DB-BD31-4B8C-83A1-F6EECF244321}">
                <p14:modId xmlns:p14="http://schemas.microsoft.com/office/powerpoint/2010/main" val="2876713787"/>
              </p:ext>
            </p:extLst>
          </p:nvPr>
        </p:nvGraphicFramePr>
        <p:xfrm>
          <a:off x="179295" y="2073087"/>
          <a:ext cx="11564470" cy="4942702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1298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191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154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3902">
                <a:tc>
                  <a:txBody>
                    <a:bodyPr/>
                    <a:lstStyle/>
                    <a:p>
                      <a:pPr algn="ctr" defTabSz="457200">
                        <a:defRPr sz="28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KRISTUS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DUNIA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125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rgbClr val="5C5C5C"/>
                          </a:solidFill>
                        </a:rPr>
                        <a:t>EKONOMI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279003" indent="-279003" algn="l">
                        <a:buSzPct val="45000"/>
                        <a:buBlip>
                          <a:blip r:embed="rId2"/>
                        </a:buBlip>
                        <a:defRPr sz="1900">
                          <a:sym typeface="Iowan Old Style Roman"/>
                        </a:defRPr>
                      </a:pPr>
                      <a:r>
                        <a:rPr sz="2800" b="1" dirty="0" err="1" smtClean="0"/>
                        <a:t>M</a:t>
                      </a:r>
                      <a:r>
                        <a:rPr lang="en-US" sz="2800" b="1" dirty="0" err="1" smtClean="0"/>
                        <a:t>em</a:t>
                      </a:r>
                      <a:r>
                        <a:rPr sz="2800" b="1" dirty="0" err="1" smtClean="0"/>
                        <a:t>andirikan</a:t>
                      </a:r>
                      <a:r>
                        <a:rPr sz="2800" b="1" dirty="0" smtClean="0"/>
                        <a:t> </a:t>
                      </a:r>
                      <a:r>
                        <a:rPr sz="2800" b="1" dirty="0"/>
                        <a:t>orang-orang yang </a:t>
                      </a:r>
                      <a:r>
                        <a:rPr sz="2800" b="1" dirty="0" err="1"/>
                        <a:t>infalid</a:t>
                      </a:r>
                      <a:r>
                        <a:rPr sz="2800" b="1" dirty="0"/>
                        <a:t>, </a:t>
                      </a:r>
                      <a:r>
                        <a:rPr sz="2800" b="1" dirty="0" err="1"/>
                        <a:t>tak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berdaya</a:t>
                      </a:r>
                      <a:r>
                        <a:rPr sz="2800" b="1" dirty="0"/>
                        <a:t>, </a:t>
                      </a:r>
                      <a:r>
                        <a:rPr sz="2800" b="1" dirty="0" err="1"/>
                        <a:t>dan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tidak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diperhitungkan</a:t>
                      </a:r>
                      <a:r>
                        <a:rPr sz="2800" b="1" dirty="0"/>
                        <a:t> orang lain.</a:t>
                      </a:r>
                    </a:p>
                    <a:p>
                      <a:pPr marL="279003" indent="-279003" algn="l">
                        <a:buSzPct val="45000"/>
                        <a:buBlip>
                          <a:blip r:embed="rId2"/>
                        </a:buBlip>
                        <a:defRPr sz="1900">
                          <a:sym typeface="Iowan Old Style Roman"/>
                        </a:defRPr>
                      </a:pPr>
                      <a:r>
                        <a:rPr lang="en-US" sz="2800" b="1" dirty="0" err="1" smtClean="0"/>
                        <a:t>Mem</a:t>
                      </a:r>
                      <a:r>
                        <a:rPr sz="2800" b="1" dirty="0" err="1" smtClean="0"/>
                        <a:t>ulihkan</a:t>
                      </a:r>
                      <a:r>
                        <a:rPr sz="2800" b="1" dirty="0" smtClean="0"/>
                        <a:t> </a:t>
                      </a:r>
                      <a:r>
                        <a:rPr sz="2800" b="1" dirty="0" err="1"/>
                        <a:t>potensi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 smtClean="0"/>
                        <a:t>supaya</a:t>
                      </a:r>
                      <a:r>
                        <a:rPr sz="2800" b="1" dirty="0" smtClean="0"/>
                        <a:t> </a:t>
                      </a:r>
                      <a:r>
                        <a:rPr sz="2800" b="1" dirty="0" err="1"/>
                        <a:t>memiliki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daya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tawar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dalam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perputaran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kegiatan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perekonomian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rakyat</a:t>
                      </a:r>
                      <a:r>
                        <a:rPr sz="2800" b="1" dirty="0"/>
                        <a:t>.</a:t>
                      </a:r>
                    </a:p>
                  </a:txBody>
                  <a:tcPr marL="50800" marR="50800" marT="50800" marB="5080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279003" indent="-279003" algn="l">
                        <a:buSzPct val="45000"/>
                        <a:buBlip>
                          <a:blip r:embed="rId2"/>
                        </a:buBlip>
                        <a:defRPr sz="1900">
                          <a:sym typeface="Iowan Old Style Roman"/>
                        </a:defRPr>
                      </a:pPr>
                      <a:r>
                        <a:rPr sz="2800" b="1" dirty="0" err="1"/>
                        <a:t>Prinsip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ekonomi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lebih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diprioritaskan</a:t>
                      </a:r>
                      <a:r>
                        <a:rPr sz="2800" b="1" dirty="0"/>
                        <a:t>.</a:t>
                      </a:r>
                    </a:p>
                    <a:p>
                      <a:pPr marL="279003" indent="-279003" algn="l">
                        <a:buSzPct val="45000"/>
                        <a:buBlip>
                          <a:blip r:embed="rId2"/>
                        </a:buBlip>
                        <a:defRPr sz="1900">
                          <a:sym typeface="Iowan Old Style Roman"/>
                        </a:defRPr>
                      </a:pPr>
                      <a:r>
                        <a:rPr sz="2800" b="1" dirty="0" err="1"/>
                        <a:t>Efisiensi</a:t>
                      </a:r>
                      <a:r>
                        <a:rPr sz="2800" b="1" dirty="0"/>
                        <a:t>, </a:t>
                      </a:r>
                      <a:r>
                        <a:rPr sz="2800" b="1" dirty="0" err="1"/>
                        <a:t>efektifitas</a:t>
                      </a:r>
                      <a:r>
                        <a:rPr sz="2800" b="1" dirty="0"/>
                        <a:t>, </a:t>
                      </a:r>
                      <a:r>
                        <a:rPr sz="2800" b="1" dirty="0" err="1"/>
                        <a:t>produktifitas</a:t>
                      </a:r>
                      <a:r>
                        <a:rPr sz="2800" b="1" dirty="0"/>
                        <a:t>, </a:t>
                      </a:r>
                      <a:r>
                        <a:rPr sz="2800" b="1" dirty="0" err="1"/>
                        <a:t>adalah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hal-hal</a:t>
                      </a:r>
                      <a:r>
                        <a:rPr sz="2800" b="1" dirty="0"/>
                        <a:t> yang </a:t>
                      </a:r>
                      <a:r>
                        <a:rPr sz="2800" b="1" dirty="0" err="1"/>
                        <a:t>terpenting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dalam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roda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perekonomian</a:t>
                      </a:r>
                      <a:r>
                        <a:rPr sz="2800" b="1" dirty="0"/>
                        <a:t>.</a:t>
                      </a:r>
                    </a:p>
                  </a:txBody>
                  <a:tcPr marL="50800" marR="50800" marT="50800" marB="50800" horzOverflow="overflow"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09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/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6" name="Konsep karakter versi ‘kristus &amp; dunia’:"/>
          <p:cNvSpPr txBox="1">
            <a:spLocks noGrp="1"/>
          </p:cNvSpPr>
          <p:nvPr>
            <p:ph type="title"/>
          </p:nvPr>
        </p:nvSpPr>
        <p:spPr>
          <a:xfrm>
            <a:off x="2167218" y="877047"/>
            <a:ext cx="9558618" cy="1395505"/>
          </a:xfrm>
          <a:prstGeom prst="rect">
            <a:avLst/>
          </a:prstGeom>
        </p:spPr>
        <p:txBody>
          <a:bodyPr>
            <a:normAutofit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dirty="0" err="1"/>
              <a:t>Konsep</a:t>
            </a:r>
            <a:r>
              <a:rPr dirty="0"/>
              <a:t> </a:t>
            </a:r>
            <a:r>
              <a:rPr dirty="0" err="1"/>
              <a:t>karakter</a:t>
            </a:r>
            <a:r>
              <a:rPr dirty="0"/>
              <a:t> </a:t>
            </a:r>
            <a:r>
              <a:rPr dirty="0" err="1"/>
              <a:t>versi</a:t>
            </a:r>
            <a:r>
              <a:rPr dirty="0"/>
              <a:t> </a:t>
            </a:r>
            <a:r>
              <a:rPr dirty="0" smtClean="0"/>
              <a:t>‘</a:t>
            </a:r>
            <a:r>
              <a:rPr lang="en-US" dirty="0" err="1" smtClean="0"/>
              <a:t>K</a:t>
            </a:r>
            <a:r>
              <a:rPr dirty="0" err="1" smtClean="0"/>
              <a:t>ristus</a:t>
            </a:r>
            <a:r>
              <a:rPr dirty="0" smtClean="0"/>
              <a:t> </a:t>
            </a:r>
            <a:r>
              <a:rPr dirty="0"/>
              <a:t>&amp; </a:t>
            </a:r>
            <a:r>
              <a:rPr dirty="0" err="1" smtClean="0"/>
              <a:t>d</a:t>
            </a:r>
            <a:r>
              <a:rPr lang="en-US" dirty="0" err="1" smtClean="0"/>
              <a:t>u</a:t>
            </a:r>
            <a:r>
              <a:rPr dirty="0" err="1" smtClean="0"/>
              <a:t>nia</a:t>
            </a:r>
            <a:r>
              <a:rPr dirty="0"/>
              <a:t>’:</a:t>
            </a:r>
          </a:p>
        </p:txBody>
      </p:sp>
      <p:graphicFrame>
        <p:nvGraphicFramePr>
          <p:cNvPr id="147" name="Table"/>
          <p:cNvGraphicFramePr/>
          <p:nvPr>
            <p:extLst>
              <p:ext uri="{D42A27DB-BD31-4B8C-83A1-F6EECF244321}">
                <p14:modId xmlns:p14="http://schemas.microsoft.com/office/powerpoint/2010/main" val="1188388973"/>
              </p:ext>
            </p:extLst>
          </p:nvPr>
        </p:nvGraphicFramePr>
        <p:xfrm>
          <a:off x="638362" y="4158069"/>
          <a:ext cx="11728076" cy="3068320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5043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021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216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457200">
                        <a:defRPr sz="28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KRISTUS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DUNIA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698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5C5C5C"/>
                          </a:solidFill>
                        </a:rPr>
                        <a:t>POLITIK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79003" indent="-279003" algn="l">
                        <a:buSzPct val="45000"/>
                        <a:buBlip>
                          <a:blip r:embed="rId2"/>
                        </a:buBlip>
                        <a:defRPr sz="1900">
                          <a:sym typeface="Iowan Old Style Roman"/>
                        </a:defRPr>
                      </a:pPr>
                      <a:r>
                        <a:rPr lang="en-US" sz="3200" b="1" dirty="0" err="1" smtClean="0"/>
                        <a:t>Meng</a:t>
                      </a:r>
                      <a:r>
                        <a:rPr sz="3200" b="1" dirty="0" err="1" smtClean="0"/>
                        <a:t>embangkan</a:t>
                      </a:r>
                      <a:r>
                        <a:rPr sz="3200" b="1" dirty="0" smtClean="0"/>
                        <a:t> </a:t>
                      </a:r>
                      <a:r>
                        <a:rPr sz="3200" b="1" dirty="0" err="1"/>
                        <a:t>komunitas</a:t>
                      </a:r>
                      <a:r>
                        <a:rPr sz="3200" b="1" dirty="0"/>
                        <a:t> pro </a:t>
                      </a:r>
                      <a:r>
                        <a:rPr sz="3200" b="1" dirty="0" err="1"/>
                        <a:t>damai</a:t>
                      </a:r>
                      <a:r>
                        <a:rPr sz="3200" b="1" dirty="0"/>
                        <a:t> </a:t>
                      </a:r>
                      <a:r>
                        <a:rPr sz="3200" b="1" dirty="0" err="1"/>
                        <a:t>secara</a:t>
                      </a:r>
                      <a:r>
                        <a:rPr sz="3200" b="1" dirty="0"/>
                        <a:t> </a:t>
                      </a:r>
                      <a:r>
                        <a:rPr sz="3200" b="1" dirty="0" err="1"/>
                        <a:t>mutlak</a:t>
                      </a:r>
                      <a:r>
                        <a:rPr sz="3200" b="1" dirty="0"/>
                        <a:t> </a:t>
                      </a:r>
                      <a:r>
                        <a:rPr sz="3200" b="1" dirty="0" err="1"/>
                        <a:t>dalam</a:t>
                      </a:r>
                      <a:r>
                        <a:rPr sz="3200" b="1" dirty="0"/>
                        <a:t> </a:t>
                      </a:r>
                      <a:r>
                        <a:rPr sz="3200" b="1" dirty="0" err="1"/>
                        <a:t>segala</a:t>
                      </a:r>
                      <a:r>
                        <a:rPr sz="3200" b="1" dirty="0"/>
                        <a:t> level.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411162" indent="-411162" algn="l">
                        <a:buSzPct val="45000"/>
                        <a:buBlip>
                          <a:blip r:embed="rId2"/>
                        </a:buBlip>
                        <a:defRPr sz="1900">
                          <a:sym typeface="Iowan Old Style Roman"/>
                        </a:defRPr>
                      </a:pPr>
                      <a:r>
                        <a:rPr sz="3200" b="1" dirty="0" err="1"/>
                        <a:t>Komunikasi</a:t>
                      </a:r>
                      <a:r>
                        <a:rPr sz="3200" b="1" dirty="0"/>
                        <a:t> ‘win-win solution’.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/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6" name="Konsep karakter versi ‘kristus &amp; dunia’:"/>
          <p:cNvSpPr txBox="1">
            <a:spLocks noGrp="1"/>
          </p:cNvSpPr>
          <p:nvPr>
            <p:ph type="title"/>
          </p:nvPr>
        </p:nvSpPr>
        <p:spPr>
          <a:xfrm>
            <a:off x="2328583" y="681317"/>
            <a:ext cx="9558618" cy="1395505"/>
          </a:xfrm>
          <a:prstGeom prst="rect">
            <a:avLst/>
          </a:prstGeom>
        </p:spPr>
        <p:txBody>
          <a:bodyPr>
            <a:normAutofit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dirty="0" err="1"/>
              <a:t>Konsep</a:t>
            </a:r>
            <a:r>
              <a:rPr dirty="0"/>
              <a:t> </a:t>
            </a:r>
            <a:r>
              <a:rPr dirty="0" err="1"/>
              <a:t>karakter</a:t>
            </a:r>
            <a:r>
              <a:rPr dirty="0"/>
              <a:t> </a:t>
            </a:r>
            <a:r>
              <a:rPr dirty="0" err="1"/>
              <a:t>versi</a:t>
            </a:r>
            <a:r>
              <a:rPr dirty="0"/>
              <a:t> </a:t>
            </a:r>
            <a:r>
              <a:rPr dirty="0" smtClean="0"/>
              <a:t>‘</a:t>
            </a:r>
            <a:r>
              <a:rPr lang="en-US" dirty="0" err="1" smtClean="0"/>
              <a:t>K</a:t>
            </a:r>
            <a:r>
              <a:rPr dirty="0" err="1" smtClean="0"/>
              <a:t>ristus</a:t>
            </a:r>
            <a:r>
              <a:rPr dirty="0" smtClean="0"/>
              <a:t> </a:t>
            </a:r>
            <a:r>
              <a:rPr dirty="0"/>
              <a:t>&amp; </a:t>
            </a:r>
            <a:r>
              <a:rPr dirty="0" err="1" smtClean="0"/>
              <a:t>d</a:t>
            </a:r>
            <a:r>
              <a:rPr lang="en-US" dirty="0" err="1" smtClean="0"/>
              <a:t>u</a:t>
            </a:r>
            <a:r>
              <a:rPr dirty="0" err="1" smtClean="0"/>
              <a:t>nia</a:t>
            </a:r>
            <a:r>
              <a:rPr dirty="0"/>
              <a:t>’:</a:t>
            </a:r>
          </a:p>
        </p:txBody>
      </p:sp>
      <p:graphicFrame>
        <p:nvGraphicFramePr>
          <p:cNvPr id="147" name="Table"/>
          <p:cNvGraphicFramePr/>
          <p:nvPr>
            <p:extLst>
              <p:ext uri="{D42A27DB-BD31-4B8C-83A1-F6EECF244321}">
                <p14:modId xmlns:p14="http://schemas.microsoft.com/office/powerpoint/2010/main" val="4264561553"/>
              </p:ext>
            </p:extLst>
          </p:nvPr>
        </p:nvGraphicFramePr>
        <p:xfrm>
          <a:off x="571500" y="2329269"/>
          <a:ext cx="11728076" cy="591805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5043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021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216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5811">
                <a:tc>
                  <a:txBody>
                    <a:bodyPr/>
                    <a:lstStyle/>
                    <a:p>
                      <a:pPr algn="ctr" defTabSz="457200">
                        <a:defRPr sz="28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KRISTUS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DUNIA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967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 dirty="0">
                          <a:solidFill>
                            <a:srgbClr val="5C5C5C"/>
                          </a:solidFill>
                        </a:rPr>
                        <a:t>SOSIAL-BUDAYA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79003" indent="-279003" algn="l">
                        <a:buSzPct val="45000"/>
                        <a:buBlip>
                          <a:blip r:embed="rId2"/>
                        </a:buBlip>
                        <a:defRPr sz="1900">
                          <a:sym typeface="Iowan Old Style Roman"/>
                        </a:defRPr>
                      </a:pPr>
                      <a:r>
                        <a:rPr lang="en-US" sz="2400" b="1" dirty="0" err="1" smtClean="0"/>
                        <a:t>Menc</a:t>
                      </a:r>
                      <a:r>
                        <a:rPr sz="2400" b="1" dirty="0" err="1" smtClean="0"/>
                        <a:t>iptakan</a:t>
                      </a:r>
                      <a:r>
                        <a:rPr sz="2400" b="1" dirty="0" smtClean="0"/>
                        <a:t> </a:t>
                      </a:r>
                      <a:r>
                        <a:rPr sz="2400" b="1" dirty="0" err="1"/>
                        <a:t>keharmonisan</a:t>
                      </a:r>
                      <a:r>
                        <a:rPr sz="2400" b="1" dirty="0"/>
                        <a:t>, </a:t>
                      </a:r>
                      <a:r>
                        <a:rPr sz="2400" b="1" dirty="0" err="1"/>
                        <a:t>keseimbangan</a:t>
                      </a:r>
                      <a:r>
                        <a:rPr sz="2400" b="1" dirty="0"/>
                        <a:t>, </a:t>
                      </a:r>
                      <a:r>
                        <a:rPr sz="2400" b="1" dirty="0" err="1"/>
                        <a:t>pemulihan</a:t>
                      </a:r>
                      <a:r>
                        <a:rPr sz="2400" b="1" dirty="0"/>
                        <a:t>, </a:t>
                      </a:r>
                      <a:r>
                        <a:rPr sz="2400" b="1" dirty="0" err="1"/>
                        <a:t>dan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penciptaan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kemungkinan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hidup</a:t>
                      </a:r>
                      <a:r>
                        <a:rPr sz="2400" b="1" dirty="0"/>
                        <a:t> yang </a:t>
                      </a:r>
                      <a:r>
                        <a:rPr sz="2400" b="1" dirty="0" err="1"/>
                        <a:t>lebih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sejahtera</a:t>
                      </a:r>
                      <a:r>
                        <a:rPr sz="2400" b="1" dirty="0"/>
                        <a:t>, </a:t>
                      </a:r>
                      <a:r>
                        <a:rPr sz="2400" b="1" dirty="0" err="1"/>
                        <a:t>adil</a:t>
                      </a:r>
                      <a:r>
                        <a:rPr sz="2400" b="1" dirty="0"/>
                        <a:t>, </a:t>
                      </a:r>
                      <a:r>
                        <a:rPr sz="2400" b="1" dirty="0" err="1"/>
                        <a:t>dan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damai</a:t>
                      </a:r>
                      <a:r>
                        <a:rPr sz="2400" b="1" dirty="0"/>
                        <a:t>.</a:t>
                      </a:r>
                    </a:p>
                    <a:p>
                      <a:pPr marL="279003" indent="-279003" algn="l">
                        <a:buSzPct val="45000"/>
                        <a:buBlip>
                          <a:blip r:embed="rId2"/>
                        </a:buBlip>
                        <a:defRPr sz="1900">
                          <a:sym typeface="Iowan Old Style Roman"/>
                        </a:defRPr>
                      </a:pPr>
                      <a:r>
                        <a:rPr lang="en-US" sz="2400" b="1" dirty="0" err="1" smtClean="0"/>
                        <a:t>Menj</a:t>
                      </a:r>
                      <a:r>
                        <a:rPr sz="2400" b="1" dirty="0" err="1" smtClean="0"/>
                        <a:t>unjung</a:t>
                      </a:r>
                      <a:r>
                        <a:rPr sz="2400" b="1" dirty="0" smtClean="0"/>
                        <a:t> </a:t>
                      </a:r>
                      <a:r>
                        <a:rPr sz="2400" b="1" dirty="0" err="1"/>
                        <a:t>tinggi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harkat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dan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martabat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setiap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bagian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dari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ciptaan</a:t>
                      </a:r>
                      <a:r>
                        <a:rPr sz="2400" b="1" dirty="0"/>
                        <a:t> Allah, agar </a:t>
                      </a:r>
                      <a:r>
                        <a:rPr sz="2400" b="1" dirty="0" err="1"/>
                        <a:t>dunia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dan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seluruh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benda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serta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makhluk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ciptaan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berada</a:t>
                      </a:r>
                      <a:r>
                        <a:rPr sz="2400" b="1" dirty="0"/>
                        <a:t> di </a:t>
                      </a:r>
                      <a:r>
                        <a:rPr sz="2400" b="1" dirty="0" err="1"/>
                        <a:t>dalam</a:t>
                      </a:r>
                      <a:r>
                        <a:rPr sz="2400" b="1" dirty="0"/>
                        <a:t> </a:t>
                      </a:r>
                      <a:r>
                        <a:rPr lang="en-US" sz="2400" b="1" dirty="0" err="1" smtClean="0"/>
                        <a:t>kehidupan</a:t>
                      </a:r>
                      <a:r>
                        <a:rPr sz="2400" b="1" dirty="0" smtClean="0"/>
                        <a:t> </a:t>
                      </a:r>
                      <a:r>
                        <a:rPr sz="2400" b="1" dirty="0"/>
                        <a:t>yang </a:t>
                      </a:r>
                      <a:r>
                        <a:rPr sz="2400" b="1" dirty="0" err="1"/>
                        <a:t>baru</a:t>
                      </a:r>
                      <a:r>
                        <a:rPr sz="2400" b="1" dirty="0"/>
                        <a:t>.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411162" indent="-411162" algn="l">
                        <a:buSzPct val="45000"/>
                        <a:buBlip>
                          <a:blip r:embed="rId2"/>
                        </a:buBlip>
                        <a:defRPr sz="1900">
                          <a:sym typeface="Iowan Old Style Roman"/>
                        </a:defRPr>
                      </a:pPr>
                      <a:r>
                        <a:rPr sz="2400" b="1" dirty="0" err="1"/>
                        <a:t>Dunia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 smtClean="0"/>
                        <a:t>berjalan</a:t>
                      </a:r>
                      <a:r>
                        <a:rPr sz="2400" b="1" dirty="0" smtClean="0"/>
                        <a:t> </a:t>
                      </a:r>
                      <a:r>
                        <a:rPr sz="2400" b="1" dirty="0" err="1"/>
                        <a:t>baik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dengan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adanya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kelas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atau</a:t>
                      </a:r>
                      <a:r>
                        <a:rPr sz="2400" b="1" dirty="0"/>
                        <a:t> strata </a:t>
                      </a:r>
                      <a:r>
                        <a:rPr sz="2400" b="1" dirty="0" err="1"/>
                        <a:t>sosial</a:t>
                      </a:r>
                      <a:endParaRPr sz="2400" b="1" dirty="0"/>
                    </a:p>
                    <a:p>
                      <a:pPr marL="411162" indent="-411162" algn="l">
                        <a:buSzPct val="45000"/>
                        <a:buBlip>
                          <a:blip r:embed="rId2"/>
                        </a:buBlip>
                        <a:defRPr sz="1900">
                          <a:sym typeface="Iowan Old Style Roman"/>
                        </a:defRPr>
                      </a:pPr>
                      <a:r>
                        <a:rPr sz="2400" b="1" dirty="0" err="1"/>
                        <a:t>Kesuksesan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harus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diperjuangkan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dengan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segala</a:t>
                      </a:r>
                      <a:r>
                        <a:rPr sz="2400" b="1" dirty="0"/>
                        <a:t> </a:t>
                      </a:r>
                      <a:r>
                        <a:rPr sz="2400" b="1" dirty="0" err="1"/>
                        <a:t>cara</a:t>
                      </a:r>
                      <a:r>
                        <a:rPr sz="2400" b="1" dirty="0"/>
                        <a:t> yang </a:t>
                      </a:r>
                      <a:r>
                        <a:rPr sz="2400" b="1" dirty="0" err="1"/>
                        <a:t>memungkinkan</a:t>
                      </a:r>
                      <a:r>
                        <a:rPr sz="2400" b="1" dirty="0"/>
                        <a:t>.</a:t>
                      </a:r>
                    </a:p>
                  </a:txBody>
                  <a:tcPr marL="50800" marR="50800" marT="50800" marB="50800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10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/>
        </p:nvSpPr>
        <p:spPr>
          <a:xfrm>
            <a:off x="121024" y="3313953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 i="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6" name="Konsep karakter versi ‘kristus &amp; dunia’:"/>
          <p:cNvSpPr txBox="1">
            <a:spLocks noGrp="1"/>
          </p:cNvSpPr>
          <p:nvPr>
            <p:ph type="title"/>
          </p:nvPr>
        </p:nvSpPr>
        <p:spPr>
          <a:xfrm>
            <a:off x="2149289" y="1379069"/>
            <a:ext cx="9558618" cy="1395505"/>
          </a:xfrm>
          <a:prstGeom prst="rect">
            <a:avLst/>
          </a:prstGeom>
        </p:spPr>
        <p:txBody>
          <a:bodyPr>
            <a:normAutofit/>
          </a:bodyPr>
          <a:lstStyle>
            <a:lvl1pPr defTabSz="543305">
              <a:spcBef>
                <a:spcPts val="2100"/>
              </a:spcBef>
              <a:defRPr sz="4836"/>
            </a:lvl1pPr>
          </a:lstStyle>
          <a:p>
            <a:r>
              <a:rPr dirty="0" err="1"/>
              <a:t>Konsep</a:t>
            </a:r>
            <a:r>
              <a:rPr dirty="0"/>
              <a:t> </a:t>
            </a:r>
            <a:r>
              <a:rPr dirty="0" err="1"/>
              <a:t>karakter</a:t>
            </a:r>
            <a:r>
              <a:rPr dirty="0"/>
              <a:t> </a:t>
            </a:r>
            <a:r>
              <a:rPr dirty="0" err="1"/>
              <a:t>versi</a:t>
            </a:r>
            <a:r>
              <a:rPr dirty="0"/>
              <a:t> </a:t>
            </a:r>
            <a:r>
              <a:rPr dirty="0" smtClean="0"/>
              <a:t>‘</a:t>
            </a:r>
            <a:r>
              <a:rPr lang="en-US" dirty="0" err="1" smtClean="0"/>
              <a:t>K</a:t>
            </a:r>
            <a:r>
              <a:rPr dirty="0" err="1" smtClean="0"/>
              <a:t>ristus</a:t>
            </a:r>
            <a:r>
              <a:rPr dirty="0" smtClean="0"/>
              <a:t> </a:t>
            </a:r>
            <a:r>
              <a:rPr dirty="0"/>
              <a:t>&amp; </a:t>
            </a:r>
            <a:r>
              <a:rPr dirty="0" err="1" smtClean="0"/>
              <a:t>d</a:t>
            </a:r>
            <a:r>
              <a:rPr lang="en-US" dirty="0" err="1" smtClean="0"/>
              <a:t>u</a:t>
            </a:r>
            <a:r>
              <a:rPr dirty="0" err="1" smtClean="0"/>
              <a:t>nia</a:t>
            </a:r>
            <a:r>
              <a:rPr dirty="0"/>
              <a:t>’:</a:t>
            </a:r>
          </a:p>
        </p:txBody>
      </p:sp>
      <p:graphicFrame>
        <p:nvGraphicFramePr>
          <p:cNvPr id="147" name="Table"/>
          <p:cNvGraphicFramePr/>
          <p:nvPr>
            <p:extLst>
              <p:ext uri="{D42A27DB-BD31-4B8C-83A1-F6EECF244321}">
                <p14:modId xmlns:p14="http://schemas.microsoft.com/office/powerpoint/2010/main" val="226403946"/>
              </p:ext>
            </p:extLst>
          </p:nvPr>
        </p:nvGraphicFramePr>
        <p:xfrm>
          <a:off x="986118" y="2800851"/>
          <a:ext cx="10596283" cy="4980302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381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912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234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11502">
                <a:tc>
                  <a:txBody>
                    <a:bodyPr/>
                    <a:lstStyle/>
                    <a:p>
                      <a:pPr algn="ctr" defTabSz="457200">
                        <a:defRPr sz="2800"/>
                      </a:pPr>
                      <a:endParaRPr dirty="0"/>
                    </a:p>
                  </a:txBody>
                  <a:tcPr marL="50800" marR="50800" marT="50800" marB="508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KRISTUS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DUNIA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7061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rgbClr val="5C5C5C"/>
                          </a:solidFill>
                        </a:rPr>
                        <a:t>PENDIDIKAN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279003" indent="-279003" algn="l">
                        <a:buSzPct val="45000"/>
                        <a:buBlip>
                          <a:blip r:embed="rId2"/>
                        </a:buBlip>
                        <a:defRPr sz="1900">
                          <a:sym typeface="Iowan Old Style Roman"/>
                        </a:defRPr>
                      </a:pPr>
                      <a:r>
                        <a:rPr sz="2800" b="1" dirty="0" err="1" smtClean="0"/>
                        <a:t>Kristus</a:t>
                      </a:r>
                      <a:r>
                        <a:rPr sz="2800" b="1" dirty="0"/>
                        <a:t>, </a:t>
                      </a:r>
                      <a:r>
                        <a:rPr sz="2800" b="1" dirty="0" err="1" smtClean="0"/>
                        <a:t>hadir</a:t>
                      </a:r>
                      <a:r>
                        <a:rPr sz="2800" b="1" dirty="0" smtClean="0"/>
                        <a:t> </a:t>
                      </a:r>
                      <a:r>
                        <a:rPr sz="2800" b="1" dirty="0" err="1" smtClean="0"/>
                        <a:t>sebagai</a:t>
                      </a:r>
                      <a:r>
                        <a:rPr sz="2800" b="1" dirty="0" smtClean="0"/>
                        <a:t> </a:t>
                      </a:r>
                      <a:r>
                        <a:rPr sz="2800" b="1" dirty="0" err="1"/>
                        <a:t>figur</a:t>
                      </a:r>
                      <a:r>
                        <a:rPr sz="2800" b="1" dirty="0"/>
                        <a:t> model, </a:t>
                      </a:r>
                      <a:r>
                        <a:rPr sz="2800" b="1" dirty="0" err="1"/>
                        <a:t>figur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teladan</a:t>
                      </a:r>
                      <a:r>
                        <a:rPr sz="2800" b="1" dirty="0"/>
                        <a:t>, </a:t>
                      </a:r>
                      <a:r>
                        <a:rPr sz="2800" b="1" dirty="0" err="1"/>
                        <a:t>figur</a:t>
                      </a:r>
                      <a:r>
                        <a:rPr sz="2800" b="1" dirty="0"/>
                        <a:t> motivator, </a:t>
                      </a:r>
                      <a:r>
                        <a:rPr sz="2800" b="1" dirty="0" err="1"/>
                        <a:t>maupun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figur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pembimbing</a:t>
                      </a:r>
                      <a:r>
                        <a:rPr sz="2800" b="1" dirty="0"/>
                        <a:t>, yang </a:t>
                      </a:r>
                      <a:r>
                        <a:rPr sz="2800" b="1" dirty="0" err="1"/>
                        <a:t>berkarakter</a:t>
                      </a:r>
                      <a:r>
                        <a:rPr sz="2800" b="1" dirty="0"/>
                        <a:t> </a:t>
                      </a:r>
                      <a:r>
                        <a:rPr sz="2800" b="1" i="1" dirty="0" err="1"/>
                        <a:t>Ing</a:t>
                      </a:r>
                      <a:r>
                        <a:rPr sz="2800" b="1" i="1" dirty="0"/>
                        <a:t> </a:t>
                      </a:r>
                      <a:r>
                        <a:rPr sz="2800" b="1" i="1" dirty="0" err="1"/>
                        <a:t>Ngarsa</a:t>
                      </a:r>
                      <a:r>
                        <a:rPr sz="2800" b="1" i="1" dirty="0"/>
                        <a:t> Sung </a:t>
                      </a:r>
                      <a:r>
                        <a:rPr sz="2800" b="1" i="1" dirty="0" err="1"/>
                        <a:t>Tuladha</a:t>
                      </a:r>
                      <a:r>
                        <a:rPr sz="2800" b="1" i="1" dirty="0"/>
                        <a:t>, </a:t>
                      </a:r>
                      <a:r>
                        <a:rPr sz="2800" b="1" i="1" dirty="0" err="1"/>
                        <a:t>Ing</a:t>
                      </a:r>
                      <a:r>
                        <a:rPr sz="2800" b="1" i="1" dirty="0"/>
                        <a:t> </a:t>
                      </a:r>
                      <a:r>
                        <a:rPr sz="2800" b="1" i="1" dirty="0" err="1"/>
                        <a:t>Madya</a:t>
                      </a:r>
                      <a:r>
                        <a:rPr sz="2800" b="1" i="1" dirty="0"/>
                        <a:t> </a:t>
                      </a:r>
                      <a:r>
                        <a:rPr sz="2800" b="1" i="1" dirty="0" err="1"/>
                        <a:t>Mangun</a:t>
                      </a:r>
                      <a:r>
                        <a:rPr sz="2800" b="1" i="1" dirty="0"/>
                        <a:t> </a:t>
                      </a:r>
                      <a:r>
                        <a:rPr sz="2800" b="1" i="1" dirty="0" err="1"/>
                        <a:t>Karsa</a:t>
                      </a:r>
                      <a:r>
                        <a:rPr sz="2800" b="1" i="1" dirty="0"/>
                        <a:t>, Tut </a:t>
                      </a:r>
                      <a:r>
                        <a:rPr sz="2800" b="1" i="1" dirty="0" err="1"/>
                        <a:t>Wuri</a:t>
                      </a:r>
                      <a:r>
                        <a:rPr sz="2800" b="1" i="1" dirty="0"/>
                        <a:t> </a:t>
                      </a:r>
                      <a:r>
                        <a:rPr sz="2800" b="1" i="1" dirty="0" err="1"/>
                        <a:t>Handayani</a:t>
                      </a:r>
                      <a:r>
                        <a:rPr sz="2800" b="1" dirty="0"/>
                        <a:t>.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279003" indent="-279003" algn="l">
                        <a:buSzPct val="45000"/>
                        <a:buBlip>
                          <a:blip r:embed="rId2"/>
                        </a:buBlip>
                        <a:defRPr sz="1900">
                          <a:sym typeface="Iowan Old Style Roman"/>
                        </a:defRPr>
                      </a:pPr>
                      <a:r>
                        <a:rPr sz="2800" b="1" dirty="0" err="1"/>
                        <a:t>Kesempatan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pendidikan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terbaik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hanya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untuk</a:t>
                      </a:r>
                      <a:r>
                        <a:rPr sz="2800" b="1" dirty="0"/>
                        <a:t> </a:t>
                      </a:r>
                      <a:r>
                        <a:rPr sz="2800" b="1" dirty="0" smtClean="0"/>
                        <a:t>orang</a:t>
                      </a:r>
                      <a:r>
                        <a:rPr lang="en-US" sz="2800" b="1" baseline="0" dirty="0" smtClean="0"/>
                        <a:t> </a:t>
                      </a:r>
                      <a:r>
                        <a:rPr sz="2800" b="1" dirty="0" err="1" smtClean="0"/>
                        <a:t>dengan</a:t>
                      </a:r>
                      <a:r>
                        <a:rPr sz="2800" b="1" dirty="0" smtClean="0"/>
                        <a:t> </a:t>
                      </a:r>
                      <a:r>
                        <a:rPr sz="2800" b="1" dirty="0" err="1"/>
                        <a:t>kekuatan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finansial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dan</a:t>
                      </a:r>
                      <a:r>
                        <a:rPr sz="2800" b="1" dirty="0"/>
                        <a:t> </a:t>
                      </a:r>
                      <a:r>
                        <a:rPr sz="2800" b="1" dirty="0" err="1"/>
                        <a:t>koneksi</a:t>
                      </a:r>
                      <a:r>
                        <a:rPr sz="2800" b="1" dirty="0"/>
                        <a:t> yang </a:t>
                      </a:r>
                      <a:r>
                        <a:rPr sz="2800" b="1" dirty="0" err="1"/>
                        <a:t>punya</a:t>
                      </a:r>
                      <a:r>
                        <a:rPr sz="2800" b="1" dirty="0"/>
                        <a:t> ‘</a:t>
                      </a:r>
                      <a:r>
                        <a:rPr sz="2800" b="1" i="1" dirty="0"/>
                        <a:t>backup</a:t>
                      </a:r>
                      <a:r>
                        <a:rPr sz="2800" b="1" dirty="0"/>
                        <a:t>’ </a:t>
                      </a:r>
                      <a:r>
                        <a:rPr sz="2800" b="1" dirty="0" err="1"/>
                        <a:t>kuat</a:t>
                      </a:r>
                      <a:r>
                        <a:rPr sz="2800" b="1" dirty="0"/>
                        <a:t>.</a:t>
                      </a:r>
                    </a:p>
                  </a:txBody>
                  <a:tcPr marL="50800" marR="50800" marT="50800" marB="50800" horzOverflow="overflow"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99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iskusi:…"/>
          <p:cNvSpPr txBox="1">
            <a:spLocks noGrp="1"/>
          </p:cNvSpPr>
          <p:nvPr>
            <p:ph type="body" idx="1"/>
          </p:nvPr>
        </p:nvSpPr>
        <p:spPr>
          <a:xfrm>
            <a:off x="1341598" y="2101365"/>
            <a:ext cx="10025649" cy="5527135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0" indent="0">
              <a:buSzTx/>
              <a:buFontTx/>
              <a:buNone/>
              <a:defRPr sz="4500"/>
            </a:pPr>
            <a:r>
              <a:rPr sz="4400" dirty="0" err="1" smtClean="0"/>
              <a:t>Diskusi</a:t>
            </a:r>
            <a:r>
              <a:rPr lang="en-US" sz="4400" dirty="0" smtClean="0"/>
              <a:t>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Presentasi</a:t>
            </a:r>
            <a:r>
              <a:rPr lang="en-US" sz="4400" dirty="0" smtClean="0"/>
              <a:t> </a:t>
            </a:r>
            <a:r>
              <a:rPr lang="en-US" sz="4400" dirty="0" err="1" smtClean="0"/>
              <a:t>Kelompok</a:t>
            </a:r>
            <a:r>
              <a:rPr dirty="0" smtClean="0"/>
              <a:t>:</a:t>
            </a:r>
            <a:endParaRPr lang="en-US" dirty="0" smtClean="0"/>
          </a:p>
          <a:p>
            <a:pPr marL="0" indent="0">
              <a:buSzTx/>
              <a:buFontTx/>
              <a:buNone/>
              <a:defRPr sz="4500"/>
            </a:pPr>
            <a:endParaRPr dirty="0"/>
          </a:p>
          <a:p>
            <a:pPr marL="406400" indent="-406400">
              <a:defRPr sz="4500"/>
            </a:pPr>
            <a:r>
              <a:rPr sz="2800" dirty="0" err="1" smtClean="0"/>
              <a:t>Menurut</a:t>
            </a:r>
            <a:r>
              <a:rPr sz="2800" dirty="0" smtClean="0"/>
              <a:t> </a:t>
            </a:r>
            <a:r>
              <a:rPr sz="2800" dirty="0" err="1"/>
              <a:t>Anda</a:t>
            </a:r>
            <a:r>
              <a:rPr sz="2800" dirty="0"/>
              <a:t>, </a:t>
            </a:r>
            <a:r>
              <a:rPr lang="en-US" sz="2800" dirty="0" err="1" smtClean="0"/>
              <a:t>mengapa</a:t>
            </a:r>
            <a:r>
              <a:rPr sz="2800" dirty="0" smtClean="0"/>
              <a:t> </a:t>
            </a:r>
            <a:r>
              <a:rPr sz="2800" dirty="0" err="1"/>
              <a:t>konsep</a:t>
            </a:r>
            <a:r>
              <a:rPr sz="2800" dirty="0"/>
              <a:t> </a:t>
            </a:r>
            <a:r>
              <a:rPr sz="2800" dirty="0" err="1"/>
              <a:t>karakter</a:t>
            </a:r>
            <a:r>
              <a:rPr sz="2800" dirty="0"/>
              <a:t> </a:t>
            </a:r>
            <a:r>
              <a:rPr sz="2800" dirty="0" err="1"/>
              <a:t>Kristus</a:t>
            </a:r>
            <a:r>
              <a:rPr sz="2800" dirty="0"/>
              <a:t> </a:t>
            </a:r>
            <a:r>
              <a:rPr sz="2800" dirty="0" err="1"/>
              <a:t>itu</a:t>
            </a:r>
            <a:r>
              <a:rPr sz="2800" dirty="0"/>
              <a:t> </a:t>
            </a:r>
            <a:r>
              <a:rPr sz="2800" dirty="0" err="1"/>
              <a:t>masih</a:t>
            </a:r>
            <a:r>
              <a:rPr sz="2800" dirty="0"/>
              <a:t> </a:t>
            </a:r>
            <a:r>
              <a:rPr sz="2800" i="1" dirty="0"/>
              <a:t>compatible</a:t>
            </a:r>
            <a:r>
              <a:rPr sz="2800" dirty="0"/>
              <a:t> </a:t>
            </a:r>
            <a:r>
              <a:rPr sz="2800" dirty="0" err="1"/>
              <a:t>dalam</a:t>
            </a:r>
            <a:r>
              <a:rPr sz="2800" dirty="0"/>
              <a:t> era modern</a:t>
            </a:r>
            <a:r>
              <a:rPr sz="2800" dirty="0" smtClean="0"/>
              <a:t>?</a:t>
            </a:r>
            <a:endParaRPr lang="en-US" sz="2800" dirty="0" smtClean="0"/>
          </a:p>
          <a:p>
            <a:pPr marL="0" indent="0">
              <a:buNone/>
              <a:defRPr sz="4500"/>
            </a:pPr>
            <a:endParaRPr sz="2800" dirty="0"/>
          </a:p>
          <a:p>
            <a:pPr marL="406400" indent="-406400">
              <a:defRPr sz="4500"/>
            </a:pPr>
            <a:r>
              <a:rPr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konkret</a:t>
            </a:r>
            <a:r>
              <a:rPr lang="en-US" sz="2800" dirty="0" smtClean="0"/>
              <a:t> </a:t>
            </a:r>
            <a:r>
              <a:rPr sz="2800" dirty="0" smtClean="0"/>
              <a:t> </a:t>
            </a:r>
            <a:r>
              <a:rPr sz="2800" dirty="0" err="1"/>
              <a:t>karakter</a:t>
            </a:r>
            <a:r>
              <a:rPr sz="2800" dirty="0"/>
              <a:t> </a:t>
            </a:r>
            <a:r>
              <a:rPr sz="2800" dirty="0" err="1"/>
              <a:t>Kristus</a:t>
            </a:r>
            <a:r>
              <a:rPr sz="2800" dirty="0"/>
              <a:t> </a:t>
            </a:r>
            <a:r>
              <a:rPr sz="2800" dirty="0" err="1"/>
              <a:t>ditampakkan</a:t>
            </a:r>
            <a:r>
              <a:rPr sz="2800" dirty="0"/>
              <a:t> </a:t>
            </a:r>
            <a:r>
              <a:rPr sz="2800" dirty="0" err="1"/>
              <a:t>dalam</a:t>
            </a:r>
            <a:r>
              <a:rPr sz="2800" dirty="0"/>
              <a:t> </a:t>
            </a:r>
            <a:r>
              <a:rPr sz="2800" dirty="0" err="1"/>
              <a:t>konteks</a:t>
            </a:r>
            <a:r>
              <a:rPr sz="2800" dirty="0"/>
              <a:t> </a:t>
            </a:r>
            <a:r>
              <a:rPr sz="2800" dirty="0" err="1"/>
              <a:t>dunia</a:t>
            </a:r>
            <a:r>
              <a:rPr sz="2800" dirty="0"/>
              <a:t> </a:t>
            </a:r>
            <a:r>
              <a:rPr sz="2800" dirty="0" err="1"/>
              <a:t>saat</a:t>
            </a:r>
            <a:r>
              <a:rPr sz="2800" dirty="0"/>
              <a:t> </a:t>
            </a:r>
            <a:r>
              <a:rPr sz="2800" dirty="0" err="1"/>
              <a:t>ini</a:t>
            </a:r>
            <a:r>
              <a:rPr sz="2800" dirty="0"/>
              <a:t> (</a:t>
            </a:r>
            <a:r>
              <a:rPr sz="2800" dirty="0" err="1"/>
              <a:t>iptek</a:t>
            </a:r>
            <a:r>
              <a:rPr sz="2800" dirty="0"/>
              <a:t>, </a:t>
            </a:r>
            <a:r>
              <a:rPr sz="2800" dirty="0" err="1"/>
              <a:t>ekonomi</a:t>
            </a:r>
            <a:r>
              <a:rPr sz="2800" dirty="0"/>
              <a:t>, </a:t>
            </a:r>
            <a:r>
              <a:rPr sz="2800" dirty="0" err="1"/>
              <a:t>politik</a:t>
            </a:r>
            <a:r>
              <a:rPr sz="2800" dirty="0"/>
              <a:t>, </a:t>
            </a:r>
            <a:r>
              <a:rPr sz="2800" dirty="0" err="1"/>
              <a:t>sosial-budaya</a:t>
            </a:r>
            <a:r>
              <a:rPr sz="2800" dirty="0"/>
              <a:t>, </a:t>
            </a:r>
            <a:r>
              <a:rPr sz="2800" dirty="0" err="1"/>
              <a:t>dan</a:t>
            </a:r>
            <a:r>
              <a:rPr sz="2800" dirty="0"/>
              <a:t> </a:t>
            </a:r>
            <a:r>
              <a:rPr sz="2800" dirty="0" err="1"/>
              <a:t>pendidikan</a:t>
            </a:r>
            <a:r>
              <a:rPr sz="2800" dirty="0" smtClean="0"/>
              <a:t>)?</a:t>
            </a:r>
            <a:endParaRPr lang="en-US" sz="2800" dirty="0" smtClean="0"/>
          </a:p>
          <a:p>
            <a:pPr marL="406400" indent="-406400">
              <a:defRPr sz="4500"/>
            </a:pPr>
            <a:endParaRPr lang="en-US" sz="2800" dirty="0" smtClean="0"/>
          </a:p>
          <a:p>
            <a:pPr marL="406400" indent="-406400">
              <a:defRPr sz="4500"/>
            </a:pPr>
            <a:r>
              <a:rPr lang="nn-NO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Berikan gambaran bagaimana  pemuda/i </a:t>
            </a:r>
            <a:r>
              <a:rPr lang="nn-NO" sz="28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Kristen </a:t>
            </a:r>
            <a:r>
              <a:rPr lang="nn-NO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sukses ber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prestasi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kancah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internasional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06400" indent="-406400">
              <a:defRPr sz="4500"/>
            </a:pP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pPr marL="406400" indent="-406400">
              <a:defRPr sz="4500"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Bagi orang-orang yang lemah aku menjadi seperti orang yang lemah. Bagi semua orang aku telah menjadi segala-galanya, supaya aku sedapat mungkin memenangkan beberapa orang dari antara mereka."/>
          <p:cNvSpPr txBox="1">
            <a:spLocks noGrp="1"/>
          </p:cNvSpPr>
          <p:nvPr>
            <p:ph type="body" sz="quarter" idx="21"/>
          </p:nvPr>
        </p:nvSpPr>
        <p:spPr>
          <a:xfrm>
            <a:off x="1498876" y="1654988"/>
            <a:ext cx="10490201" cy="51308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Bagi</a:t>
            </a:r>
            <a:r>
              <a:rPr dirty="0"/>
              <a:t> orang-orang yang </a:t>
            </a:r>
            <a:r>
              <a:rPr dirty="0" err="1"/>
              <a:t>lemah</a:t>
            </a:r>
            <a:r>
              <a:rPr dirty="0"/>
              <a:t> </a:t>
            </a:r>
            <a:r>
              <a:rPr dirty="0" err="1"/>
              <a:t>aku</a:t>
            </a:r>
            <a:r>
              <a:rPr dirty="0"/>
              <a:t> </a:t>
            </a:r>
            <a:r>
              <a:rPr dirty="0" err="1"/>
              <a:t>menjadi</a:t>
            </a:r>
            <a:r>
              <a:rPr dirty="0"/>
              <a:t> </a:t>
            </a:r>
            <a:r>
              <a:rPr dirty="0" err="1"/>
              <a:t>seperti</a:t>
            </a:r>
            <a:r>
              <a:rPr dirty="0"/>
              <a:t> orang yang </a:t>
            </a:r>
            <a:r>
              <a:rPr dirty="0" err="1"/>
              <a:t>lemah</a:t>
            </a:r>
            <a:r>
              <a:rPr dirty="0"/>
              <a:t>. </a:t>
            </a:r>
            <a:r>
              <a:rPr dirty="0" err="1"/>
              <a:t>Bagi</a:t>
            </a:r>
            <a:r>
              <a:rPr dirty="0"/>
              <a:t> </a:t>
            </a:r>
            <a:r>
              <a:rPr dirty="0" err="1"/>
              <a:t>semua</a:t>
            </a:r>
            <a:r>
              <a:rPr dirty="0"/>
              <a:t> orang </a:t>
            </a:r>
            <a:r>
              <a:rPr dirty="0" err="1"/>
              <a:t>aku</a:t>
            </a:r>
            <a:r>
              <a:rPr dirty="0"/>
              <a:t> </a:t>
            </a:r>
            <a:r>
              <a:rPr dirty="0" err="1"/>
              <a:t>telah</a:t>
            </a:r>
            <a:r>
              <a:rPr dirty="0"/>
              <a:t> </a:t>
            </a:r>
            <a:r>
              <a:rPr dirty="0" err="1"/>
              <a:t>menjadi</a:t>
            </a:r>
            <a:r>
              <a:rPr dirty="0"/>
              <a:t> </a:t>
            </a:r>
            <a:r>
              <a:rPr dirty="0" err="1"/>
              <a:t>segala-galanya</a:t>
            </a:r>
            <a:r>
              <a:rPr dirty="0"/>
              <a:t>, </a:t>
            </a:r>
            <a:r>
              <a:rPr dirty="0" err="1"/>
              <a:t>supaya</a:t>
            </a:r>
            <a:r>
              <a:rPr dirty="0"/>
              <a:t> </a:t>
            </a:r>
            <a:r>
              <a:rPr dirty="0" err="1"/>
              <a:t>aku</a:t>
            </a:r>
            <a:r>
              <a:rPr dirty="0"/>
              <a:t> </a:t>
            </a:r>
            <a:r>
              <a:rPr dirty="0" err="1"/>
              <a:t>sedapat</a:t>
            </a:r>
            <a:r>
              <a:rPr dirty="0"/>
              <a:t> </a:t>
            </a:r>
            <a:r>
              <a:rPr dirty="0" err="1"/>
              <a:t>mungkin</a:t>
            </a:r>
            <a:r>
              <a:rPr dirty="0"/>
              <a:t> </a:t>
            </a:r>
            <a:r>
              <a:rPr dirty="0" err="1"/>
              <a:t>memenangkan</a:t>
            </a:r>
            <a:r>
              <a:rPr dirty="0"/>
              <a:t> </a:t>
            </a:r>
            <a:r>
              <a:rPr dirty="0" err="1"/>
              <a:t>beberapa</a:t>
            </a:r>
            <a:r>
              <a:rPr dirty="0"/>
              <a:t> orang </a:t>
            </a:r>
            <a:r>
              <a:rPr dirty="0" err="1"/>
              <a:t>dari</a:t>
            </a:r>
            <a:r>
              <a:rPr dirty="0"/>
              <a:t> </a:t>
            </a:r>
            <a:r>
              <a:rPr dirty="0" err="1"/>
              <a:t>antara</a:t>
            </a:r>
            <a:r>
              <a:rPr dirty="0"/>
              <a:t> </a:t>
            </a:r>
            <a:r>
              <a:rPr dirty="0" err="1"/>
              <a:t>mereka</a:t>
            </a:r>
            <a:r>
              <a:rPr dirty="0"/>
              <a:t>.</a:t>
            </a:r>
          </a:p>
        </p:txBody>
      </p:sp>
      <p:sp>
        <p:nvSpPr>
          <p:cNvPr id="166" name="-I Korintus 9:22"/>
          <p:cNvSpPr txBox="1"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-I Korintus 9:22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1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782</TotalTime>
  <Words>508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10. Modernisasi Bagi  Umat Kristen</vt:lpstr>
      <vt:lpstr>Alur pembahasan:</vt:lpstr>
      <vt:lpstr>Konsep karakter moderen versi  ‘Kristus &amp; dunia’:</vt:lpstr>
      <vt:lpstr>Konsep karakter moderen versi  ‘Kristus &amp; dunia’:</vt:lpstr>
      <vt:lpstr>Konsep karakter versi ‘Kristus &amp; dunia’:</vt:lpstr>
      <vt:lpstr>Konsep karakter versi ‘Kristus &amp; dunia’:</vt:lpstr>
      <vt:lpstr>Konsep karakter versi ‘Kristus &amp; dunia’: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Tantangan modernisasi untuk umat kristen di dunia</dc:title>
  <dc:creator>HP</dc:creator>
  <cp:lastModifiedBy>HP</cp:lastModifiedBy>
  <cp:revision>23</cp:revision>
  <dcterms:modified xsi:type="dcterms:W3CDTF">2023-11-14T03:00:39Z</dcterms:modified>
</cp:coreProperties>
</file>