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1" r:id="rId3"/>
    <p:sldId id="258" r:id="rId4"/>
    <p:sldId id="264" r:id="rId5"/>
    <p:sldId id="262" r:id="rId6"/>
    <p:sldId id="265" r:id="rId7"/>
    <p:sldId id="266" r:id="rId8"/>
    <p:sldId id="259" r:id="rId9"/>
    <p:sldId id="26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896-54BD-43EB-9F02-A08443A7628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896-54BD-43EB-9F02-A08443A7628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896-54BD-43EB-9F02-A08443A7628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896-54BD-43EB-9F02-A08443A7628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896-54BD-43EB-9F02-A08443A7628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896-54BD-43EB-9F02-A08443A7628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896-54BD-43EB-9F02-A08443A7628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896-54BD-43EB-9F02-A08443A7628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896-54BD-43EB-9F02-A08443A7628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896-54BD-43EB-9F02-A08443A7628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B896-54BD-43EB-9F02-A08443A76280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9E36573-C6BF-47EF-82BF-3185ED0267B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DB4B896-54BD-43EB-9F02-A08443A76280}" type="datetimeFigureOut">
              <a:rPr lang="en-US" smtClean="0"/>
              <a:t>12/5/2023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3284984"/>
            <a:ext cx="4536504" cy="1069975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12. </a:t>
            </a:r>
            <a:r>
              <a:rPr lang="en-US" sz="5400" b="1" dirty="0" err="1" smtClean="0"/>
              <a:t>Korupsi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07017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960" y="4077072"/>
            <a:ext cx="2376264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</a:rPr>
              <a:t>Terima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</a:rPr>
              <a:t>kasih</a:t>
            </a:r>
            <a:endParaRPr lang="en-US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1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836712"/>
            <a:ext cx="6120680" cy="489364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Tujuan</a:t>
            </a:r>
            <a:r>
              <a:rPr lang="en-US" sz="2400" b="1" dirty="0" smtClean="0"/>
              <a:t>:</a:t>
            </a:r>
          </a:p>
          <a:p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 err="1" smtClean="0"/>
              <a:t>Mahasiswa</a:t>
            </a:r>
            <a:r>
              <a:rPr lang="en-US" sz="2400" b="1" dirty="0" smtClean="0"/>
              <a:t> </a:t>
            </a:r>
            <a:r>
              <a:rPr lang="en-US" sz="2400" b="1" dirty="0" err="1"/>
              <a:t>mampu</a:t>
            </a:r>
            <a:r>
              <a:rPr lang="en-US" sz="2400" b="1" dirty="0"/>
              <a:t> </a:t>
            </a:r>
            <a:r>
              <a:rPr lang="en-US" sz="2400" b="1" dirty="0" err="1"/>
              <a:t>memahami</a:t>
            </a:r>
            <a:r>
              <a:rPr lang="en-US" sz="2400" b="1" dirty="0"/>
              <a:t> </a:t>
            </a:r>
            <a:r>
              <a:rPr lang="en-US" sz="2400" b="1" dirty="0" err="1"/>
              <a:t>konsep</a:t>
            </a:r>
            <a:r>
              <a:rPr lang="en-US" sz="2400" b="1" dirty="0"/>
              <a:t> </a:t>
            </a:r>
            <a:r>
              <a:rPr lang="en-US" sz="2400" b="1" dirty="0" err="1"/>
              <a:t>korupsi</a:t>
            </a:r>
            <a:r>
              <a:rPr lang="en-US" sz="2400" b="1" dirty="0"/>
              <a:t>,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menyadari</a:t>
            </a:r>
            <a:r>
              <a:rPr lang="en-US" sz="2400" b="1" dirty="0"/>
              <a:t> </a:t>
            </a:r>
            <a:r>
              <a:rPr lang="en-US" sz="2400" b="1" dirty="0" err="1"/>
              <a:t>bahwa</a:t>
            </a:r>
            <a:r>
              <a:rPr lang="en-US" sz="2400" b="1" dirty="0"/>
              <a:t> </a:t>
            </a:r>
            <a:r>
              <a:rPr lang="en-US" sz="2400" b="1" dirty="0" err="1"/>
              <a:t>korupsi</a:t>
            </a:r>
            <a:r>
              <a:rPr lang="en-US" sz="2400" b="1" dirty="0"/>
              <a:t> </a:t>
            </a:r>
            <a:r>
              <a:rPr lang="en-US" sz="2400" b="1" dirty="0" err="1"/>
              <a:t>merupakan</a:t>
            </a:r>
            <a:r>
              <a:rPr lang="en-US" sz="2400" b="1" dirty="0"/>
              <a:t> </a:t>
            </a:r>
            <a:r>
              <a:rPr lang="en-US" sz="2400" b="1" dirty="0" err="1"/>
              <a:t>salah</a:t>
            </a:r>
            <a:r>
              <a:rPr lang="en-US" sz="2400" b="1" dirty="0"/>
              <a:t> </a:t>
            </a:r>
            <a:r>
              <a:rPr lang="en-US" sz="2400" b="1" dirty="0" err="1"/>
              <a:t>satu</a:t>
            </a:r>
            <a:r>
              <a:rPr lang="en-US" sz="2400" b="1" dirty="0"/>
              <a:t> </a:t>
            </a:r>
            <a:r>
              <a:rPr lang="en-US" sz="2400" b="1" dirty="0" err="1"/>
              <a:t>bentuk</a:t>
            </a:r>
            <a:r>
              <a:rPr lang="en-US" sz="2400" b="1" dirty="0"/>
              <a:t> </a:t>
            </a:r>
            <a:r>
              <a:rPr lang="en-US" sz="2400" b="1" dirty="0" err="1"/>
              <a:t>pengrusakan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pelanggaran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membangun</a:t>
            </a:r>
            <a:r>
              <a:rPr lang="en-US" sz="2400" b="1" dirty="0"/>
              <a:t> </a:t>
            </a:r>
            <a:r>
              <a:rPr lang="en-US" sz="2400" b="1" dirty="0" err="1"/>
              <a:t>tatanan</a:t>
            </a:r>
            <a:r>
              <a:rPr lang="en-US" sz="2400" b="1" dirty="0"/>
              <a:t> </a:t>
            </a:r>
            <a:r>
              <a:rPr lang="en-US" sz="2400" b="1" dirty="0" err="1" smtClean="0"/>
              <a:t>kehidupan</a:t>
            </a:r>
            <a:endParaRPr lang="en-US" sz="2400" b="1" dirty="0" smtClean="0"/>
          </a:p>
          <a:p>
            <a:pPr marL="457200" indent="-457200">
              <a:buAutoNum type="arabicPeriod"/>
            </a:pPr>
            <a:endParaRPr lang="en-US" sz="2400" b="1" dirty="0" smtClean="0"/>
          </a:p>
          <a:p>
            <a:pPr marL="457200" indent="-457200">
              <a:buAutoNum type="arabicPeriod"/>
            </a:pPr>
            <a:r>
              <a:rPr lang="en-US" sz="2400" b="1" dirty="0" err="1" smtClean="0"/>
              <a:t>Mahasiswa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turut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serta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mengatasi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menerapkan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hidup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jujur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berkeadilan</a:t>
            </a:r>
            <a:r>
              <a:rPr lang="en-US" sz="2400" b="1" dirty="0" smtClean="0"/>
              <a:t>.</a:t>
            </a:r>
          </a:p>
          <a:p>
            <a:pPr marL="457200" indent="-457200">
              <a:buAutoNum type="arabicPeriod"/>
            </a:pPr>
            <a:endParaRPr lang="en-US" sz="2400" b="1" dirty="0" smtClean="0"/>
          </a:p>
          <a:p>
            <a:pPr marL="457200" indent="-457200">
              <a:buAutoNum type="arabicPeriod"/>
            </a:pPr>
            <a:r>
              <a:rPr lang="en-US" sz="2400" b="1" dirty="0" err="1" smtClean="0"/>
              <a:t>Mahasiswa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mengupayakan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kesejahteraan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bersama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061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364" y="188640"/>
            <a:ext cx="5976664" cy="576064"/>
          </a:xfrm>
        </p:spPr>
        <p:txBody>
          <a:bodyPr/>
          <a:lstStyle/>
          <a:p>
            <a:pPr algn="ctr"/>
            <a:r>
              <a:rPr lang="en-US" sz="3200" b="1" dirty="0" err="1" smtClean="0"/>
              <a:t>Defi</a:t>
            </a:r>
            <a:r>
              <a:rPr lang="en-US" sz="3200" b="1" dirty="0" err="1" smtClean="0"/>
              <a:t>nisi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Korupsi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1556792"/>
            <a:ext cx="5536704" cy="2520280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Kata </a:t>
            </a:r>
            <a:r>
              <a:rPr lang="en-US" b="1" dirty="0" err="1">
                <a:solidFill>
                  <a:schemeClr val="tx1"/>
                </a:solidFill>
              </a:rPr>
              <a:t>korupsi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berasal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bahasa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latin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corruptio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atau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corruptus</a:t>
            </a:r>
            <a:r>
              <a:rPr lang="en-US" b="1" dirty="0">
                <a:solidFill>
                  <a:schemeClr val="tx1"/>
                </a:solidFill>
              </a:rPr>
              <a:t>. </a:t>
            </a:r>
            <a:r>
              <a:rPr lang="en-US" b="1" i="1" dirty="0" err="1">
                <a:solidFill>
                  <a:schemeClr val="tx1"/>
                </a:solidFill>
              </a:rPr>
              <a:t>Corruptio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memiliki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arti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beragam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yakni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tindakan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merusak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atau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menghancurkan</a:t>
            </a:r>
            <a:r>
              <a:rPr lang="en-US" b="1" dirty="0">
                <a:solidFill>
                  <a:schemeClr val="tx1"/>
                </a:solidFill>
              </a:rPr>
              <a:t>. </a:t>
            </a:r>
            <a:r>
              <a:rPr lang="en-US" b="1" i="1" dirty="0" err="1">
                <a:solidFill>
                  <a:schemeClr val="tx1"/>
                </a:solidFill>
              </a:rPr>
              <a:t>Corruptio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juga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diartikan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kebusukan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keburukan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kebejatan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ketidakjujuran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dapat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disuap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tidak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bermoral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penyimpangan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dari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kesucian</a:t>
            </a:r>
            <a:r>
              <a:rPr lang="en-US" b="1" dirty="0">
                <a:solidFill>
                  <a:schemeClr val="tx1"/>
                </a:solidFill>
              </a:rPr>
              <a:t>, kata-kata </a:t>
            </a:r>
            <a:r>
              <a:rPr lang="en-US" b="1" dirty="0" err="1">
                <a:solidFill>
                  <a:schemeClr val="tx1"/>
                </a:solidFill>
              </a:rPr>
              <a:t>atau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ucapan</a:t>
            </a:r>
            <a:r>
              <a:rPr lang="en-US" b="1" dirty="0">
                <a:solidFill>
                  <a:schemeClr val="tx1"/>
                </a:solidFill>
              </a:rPr>
              <a:t> yang </a:t>
            </a:r>
            <a:r>
              <a:rPr lang="en-US" b="1" dirty="0" err="1">
                <a:solidFill>
                  <a:schemeClr val="tx1"/>
                </a:solidFill>
              </a:rPr>
              <a:t>menghina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atau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memfitnah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4437112"/>
            <a:ext cx="7056784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/>
              <a:t>Menurut</a:t>
            </a:r>
            <a:r>
              <a:rPr lang="en-US" sz="2000" b="1" dirty="0"/>
              <a:t> </a:t>
            </a:r>
            <a:r>
              <a:rPr lang="en-US" sz="2000" b="1" dirty="0" err="1"/>
              <a:t>Kamus</a:t>
            </a:r>
            <a:r>
              <a:rPr lang="en-US" sz="2000" b="1" dirty="0"/>
              <a:t> </a:t>
            </a:r>
            <a:r>
              <a:rPr lang="en-US" sz="2000" b="1" dirty="0" err="1"/>
              <a:t>Besar</a:t>
            </a:r>
            <a:r>
              <a:rPr lang="en-US" sz="2000" b="1" dirty="0"/>
              <a:t> </a:t>
            </a:r>
            <a:r>
              <a:rPr lang="en-US" sz="2000" b="1" dirty="0" err="1"/>
              <a:t>Bahasa</a:t>
            </a:r>
            <a:r>
              <a:rPr lang="en-US" sz="2000" b="1" dirty="0"/>
              <a:t> Indonesia (KBBI), </a:t>
            </a:r>
            <a:r>
              <a:rPr lang="en-US" sz="2000" b="1" dirty="0" err="1"/>
              <a:t>korupsi</a:t>
            </a:r>
            <a:r>
              <a:rPr lang="en-US" sz="2000" b="1" dirty="0"/>
              <a:t> </a:t>
            </a:r>
            <a:r>
              <a:rPr lang="en-US" sz="2000" b="1" dirty="0" err="1"/>
              <a:t>adalah</a:t>
            </a:r>
            <a:r>
              <a:rPr lang="en-US" sz="2000" b="1" dirty="0"/>
              <a:t> </a:t>
            </a:r>
            <a:r>
              <a:rPr lang="en-US" sz="2000" b="1" dirty="0" err="1"/>
              <a:t>penyelewengan</a:t>
            </a:r>
            <a:r>
              <a:rPr lang="en-US" sz="2000" b="1" dirty="0"/>
              <a:t> </a:t>
            </a:r>
            <a:r>
              <a:rPr lang="en-US" sz="2000" b="1" dirty="0" err="1"/>
              <a:t>atau</a:t>
            </a:r>
            <a:r>
              <a:rPr lang="en-US" sz="2000" b="1" dirty="0"/>
              <a:t> </a:t>
            </a:r>
            <a:r>
              <a:rPr lang="en-US" sz="2000" b="1" dirty="0" err="1"/>
              <a:t>penyalahgunaan</a:t>
            </a:r>
            <a:r>
              <a:rPr lang="en-US" sz="2000" b="1" dirty="0"/>
              <a:t> </a:t>
            </a:r>
            <a:r>
              <a:rPr lang="en-US" sz="2000" b="1" dirty="0" err="1"/>
              <a:t>uang</a:t>
            </a:r>
            <a:r>
              <a:rPr lang="en-US" sz="2000" b="1" dirty="0"/>
              <a:t> </a:t>
            </a:r>
            <a:r>
              <a:rPr lang="en-US" sz="2000" b="1" dirty="0" err="1"/>
              <a:t>negara</a:t>
            </a:r>
            <a:r>
              <a:rPr lang="en-US" sz="2000" b="1" dirty="0"/>
              <a:t> (</a:t>
            </a:r>
            <a:r>
              <a:rPr lang="en-US" sz="2000" b="1" dirty="0" err="1"/>
              <a:t>perusahaan</a:t>
            </a:r>
            <a:r>
              <a:rPr lang="en-US" sz="2000" b="1" dirty="0"/>
              <a:t>, </a:t>
            </a:r>
            <a:r>
              <a:rPr lang="en-US" sz="2000" b="1" dirty="0" err="1"/>
              <a:t>organisasi</a:t>
            </a:r>
            <a:r>
              <a:rPr lang="en-US" sz="2000" b="1" dirty="0"/>
              <a:t>, </a:t>
            </a:r>
            <a:r>
              <a:rPr lang="en-US" sz="2000" b="1" dirty="0" err="1"/>
              <a:t>yayasan</a:t>
            </a:r>
            <a:r>
              <a:rPr lang="en-US" sz="2000" b="1" dirty="0"/>
              <a:t>,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sebagainya</a:t>
            </a:r>
            <a:r>
              <a:rPr lang="en-US" sz="2000" b="1" dirty="0"/>
              <a:t>)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keuntungan</a:t>
            </a:r>
            <a:r>
              <a:rPr lang="en-US" sz="2000" b="1" dirty="0"/>
              <a:t> </a:t>
            </a:r>
            <a:r>
              <a:rPr lang="en-US" sz="2000" b="1" dirty="0" err="1"/>
              <a:t>pribadi</a:t>
            </a:r>
            <a:r>
              <a:rPr lang="en-US" sz="2000" b="1" dirty="0"/>
              <a:t> </a:t>
            </a:r>
            <a:r>
              <a:rPr lang="en-US" sz="2000" b="1" dirty="0" err="1"/>
              <a:t>atau</a:t>
            </a:r>
            <a:r>
              <a:rPr lang="en-US" sz="2000" b="1" dirty="0"/>
              <a:t> orang lain</a:t>
            </a:r>
            <a:r>
              <a:rPr lang="en-US" sz="2000" b="1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6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364" y="188640"/>
            <a:ext cx="5976664" cy="576064"/>
          </a:xfrm>
        </p:spPr>
        <p:txBody>
          <a:bodyPr/>
          <a:lstStyle/>
          <a:p>
            <a:pPr algn="ctr"/>
            <a:r>
              <a:rPr lang="en-US" sz="3200" b="1" dirty="0" err="1" smtClean="0"/>
              <a:t>Defi</a:t>
            </a:r>
            <a:r>
              <a:rPr lang="en-US" sz="3200" b="1" dirty="0" err="1" smtClean="0"/>
              <a:t>nisi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Korupsi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818456" y="980728"/>
            <a:ext cx="5769768" cy="230832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/>
              <a:t>Definisi</a:t>
            </a:r>
            <a:r>
              <a:rPr lang="en-US" sz="2400" b="1" dirty="0"/>
              <a:t> </a:t>
            </a:r>
            <a:r>
              <a:rPr lang="en-US" sz="2400" b="1" dirty="0" err="1"/>
              <a:t>lainnya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korupsi</a:t>
            </a:r>
            <a:r>
              <a:rPr lang="en-US" sz="2400" b="1" dirty="0"/>
              <a:t> </a:t>
            </a:r>
            <a:r>
              <a:rPr lang="en-US" sz="2400" b="1" dirty="0" err="1"/>
              <a:t>disampaikan</a:t>
            </a:r>
            <a:r>
              <a:rPr lang="en-US" sz="2400" b="1" dirty="0"/>
              <a:t> World Bank </a:t>
            </a:r>
            <a:r>
              <a:rPr lang="en-US" sz="2400" b="1" dirty="0" err="1"/>
              <a:t>pada</a:t>
            </a:r>
            <a:r>
              <a:rPr lang="en-US" sz="2400" b="1" dirty="0"/>
              <a:t> </a:t>
            </a:r>
            <a:r>
              <a:rPr lang="en-US" sz="2400" b="1" dirty="0" err="1"/>
              <a:t>tahun</a:t>
            </a:r>
            <a:r>
              <a:rPr lang="en-US" sz="2400" b="1" dirty="0"/>
              <a:t> 2000, </a:t>
            </a:r>
            <a:r>
              <a:rPr lang="en-US" sz="2400" b="1" dirty="0" err="1"/>
              <a:t>yaitu</a:t>
            </a:r>
            <a:r>
              <a:rPr lang="en-US" sz="2400" b="1" dirty="0"/>
              <a:t> “</a:t>
            </a:r>
            <a:r>
              <a:rPr lang="en-US" sz="2400" b="1" dirty="0" err="1"/>
              <a:t>korupsi</a:t>
            </a:r>
            <a:r>
              <a:rPr lang="en-US" sz="2400" b="1" dirty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  <a:r>
              <a:rPr lang="en-US" sz="2400" b="1" dirty="0" err="1"/>
              <a:t>penyalahgunaan</a:t>
            </a:r>
            <a:r>
              <a:rPr lang="en-US" sz="2400" b="1" dirty="0"/>
              <a:t> </a:t>
            </a:r>
            <a:r>
              <a:rPr lang="en-US" sz="2400" b="1" dirty="0" err="1"/>
              <a:t>kekuasaan</a:t>
            </a:r>
            <a:r>
              <a:rPr lang="en-US" sz="2400" b="1" dirty="0"/>
              <a:t> </a:t>
            </a:r>
            <a:r>
              <a:rPr lang="en-US" sz="2400" b="1" dirty="0" err="1"/>
              <a:t>publik</a:t>
            </a:r>
            <a:r>
              <a:rPr lang="en-US" sz="2400" b="1" dirty="0"/>
              <a:t> </a:t>
            </a:r>
            <a:r>
              <a:rPr lang="en-US" sz="2400" b="1" dirty="0" err="1"/>
              <a:t>untuk</a:t>
            </a:r>
            <a:r>
              <a:rPr lang="en-US" sz="2400" b="1" dirty="0"/>
              <a:t> </a:t>
            </a:r>
            <a:r>
              <a:rPr lang="en-US" sz="2400" b="1" dirty="0" err="1"/>
              <a:t>keuntungan</a:t>
            </a:r>
            <a:r>
              <a:rPr lang="en-US" sz="2400" b="1" dirty="0"/>
              <a:t> </a:t>
            </a:r>
            <a:r>
              <a:rPr lang="en-US" sz="2400" b="1" dirty="0" err="1"/>
              <a:t>pribadi</a:t>
            </a:r>
            <a:r>
              <a:rPr lang="en-US" sz="2400" b="1" dirty="0"/>
              <a:t>". </a:t>
            </a:r>
            <a:r>
              <a:rPr lang="en-US" sz="2400" b="1" dirty="0" err="1"/>
              <a:t>Definisi</a:t>
            </a:r>
            <a:r>
              <a:rPr lang="en-US" sz="2400" b="1" dirty="0"/>
              <a:t> World Bank </a:t>
            </a:r>
            <a:r>
              <a:rPr lang="en-US" sz="2400" b="1" dirty="0" err="1"/>
              <a:t>ini</a:t>
            </a:r>
            <a:r>
              <a:rPr lang="en-US" sz="2400" b="1" dirty="0"/>
              <a:t> </a:t>
            </a:r>
            <a:r>
              <a:rPr lang="en-US" sz="2400" b="1" dirty="0" err="1"/>
              <a:t>menjadi</a:t>
            </a:r>
            <a:r>
              <a:rPr lang="en-US" sz="2400" b="1" dirty="0"/>
              <a:t> </a:t>
            </a:r>
            <a:r>
              <a:rPr lang="en-US" sz="2400" b="1" dirty="0" err="1"/>
              <a:t>standar</a:t>
            </a:r>
            <a:r>
              <a:rPr lang="en-US" sz="2400" b="1" dirty="0"/>
              <a:t> </a:t>
            </a:r>
            <a:r>
              <a:rPr lang="en-US" sz="2400" b="1" dirty="0" err="1"/>
              <a:t>internasional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merumuskan</a:t>
            </a:r>
            <a:r>
              <a:rPr lang="en-US" sz="2400" b="1" dirty="0"/>
              <a:t> </a:t>
            </a:r>
            <a:r>
              <a:rPr lang="en-US" sz="2400" b="1" dirty="0" err="1"/>
              <a:t>korupsi</a:t>
            </a:r>
            <a:r>
              <a:rPr lang="en-US" sz="2400" b="1" dirty="0"/>
              <a:t>.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813698" y="3429000"/>
            <a:ext cx="6710630" cy="25237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dirty="0" err="1"/>
              <a:t>Dalam</a:t>
            </a:r>
            <a:r>
              <a:rPr lang="en-US" sz="2800" b="1" dirty="0"/>
              <a:t> Black Law Dictionary, </a:t>
            </a:r>
            <a:r>
              <a:rPr lang="en-US" sz="2800" b="1" dirty="0" err="1"/>
              <a:t>korupsi</a:t>
            </a:r>
            <a:r>
              <a:rPr lang="en-US" sz="2800" b="1" dirty="0"/>
              <a:t> </a:t>
            </a:r>
            <a:r>
              <a:rPr lang="en-US" sz="2800" b="1" dirty="0" err="1"/>
              <a:t>dimaknai</a:t>
            </a:r>
            <a:r>
              <a:rPr lang="en-US" sz="2800" b="1" dirty="0"/>
              <a:t> </a:t>
            </a:r>
            <a:r>
              <a:rPr lang="en-US" sz="2800" b="1" dirty="0" err="1"/>
              <a:t>sebagai</a:t>
            </a:r>
            <a:r>
              <a:rPr lang="en-US" sz="2800" b="1" dirty="0"/>
              <a:t> </a:t>
            </a:r>
            <a:r>
              <a:rPr lang="en-US" sz="2800" b="1" dirty="0" err="1"/>
              <a:t>perbuatan</a:t>
            </a:r>
            <a:r>
              <a:rPr lang="en-US" sz="2800" b="1" dirty="0"/>
              <a:t> yang </a:t>
            </a:r>
            <a:r>
              <a:rPr lang="en-US" sz="2800" b="1" dirty="0" err="1"/>
              <a:t>dilakukan</a:t>
            </a:r>
            <a:r>
              <a:rPr lang="en-US" sz="2800" b="1" dirty="0"/>
              <a:t> </a:t>
            </a:r>
            <a:r>
              <a:rPr lang="en-US" sz="2800" b="1" dirty="0" err="1"/>
              <a:t>dengan</a:t>
            </a:r>
            <a:r>
              <a:rPr lang="en-US" sz="2800" b="1" dirty="0"/>
              <a:t> </a:t>
            </a:r>
            <a:r>
              <a:rPr lang="en-US" sz="2800" b="1" dirty="0" err="1"/>
              <a:t>maksud</a:t>
            </a:r>
            <a:r>
              <a:rPr lang="en-US" sz="2800" b="1" dirty="0"/>
              <a:t> </a:t>
            </a:r>
            <a:r>
              <a:rPr lang="en-US" sz="2800" b="1" dirty="0" err="1"/>
              <a:t>memberikan</a:t>
            </a:r>
            <a:r>
              <a:rPr lang="en-US" sz="2800" b="1" dirty="0"/>
              <a:t> </a:t>
            </a:r>
            <a:r>
              <a:rPr lang="en-US" sz="2800" b="1" dirty="0" err="1"/>
              <a:t>keuntungan</a:t>
            </a:r>
            <a:r>
              <a:rPr lang="en-US" sz="2800" b="1" dirty="0"/>
              <a:t> yang </a:t>
            </a:r>
            <a:r>
              <a:rPr lang="en-US" sz="2800" b="1" dirty="0" err="1"/>
              <a:t>tidak</a:t>
            </a:r>
            <a:r>
              <a:rPr lang="en-US" sz="2800" b="1" dirty="0"/>
              <a:t> </a:t>
            </a:r>
            <a:r>
              <a:rPr lang="en-US" sz="2800" b="1" dirty="0" err="1"/>
              <a:t>sesuai</a:t>
            </a:r>
            <a:r>
              <a:rPr lang="en-US" sz="2800" b="1" dirty="0"/>
              <a:t> </a:t>
            </a:r>
            <a:r>
              <a:rPr lang="en-US" sz="2800" b="1" dirty="0" err="1"/>
              <a:t>dengan</a:t>
            </a:r>
            <a:r>
              <a:rPr lang="en-US" sz="2800" b="1" dirty="0"/>
              <a:t> </a:t>
            </a:r>
            <a:r>
              <a:rPr lang="en-US" sz="2800" b="1" dirty="0" err="1"/>
              <a:t>kewajiban</a:t>
            </a:r>
            <a:r>
              <a:rPr lang="en-US" sz="2800" b="1" dirty="0"/>
              <a:t> </a:t>
            </a:r>
            <a:r>
              <a:rPr lang="en-US" sz="2800" b="1" dirty="0" err="1"/>
              <a:t>resmi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haknya</a:t>
            </a:r>
            <a:r>
              <a:rPr lang="en-US" sz="2800" b="1" dirty="0"/>
              <a:t> </a:t>
            </a:r>
            <a:r>
              <a:rPr lang="en-US" sz="2800" b="1" dirty="0" err="1"/>
              <a:t>dari</a:t>
            </a:r>
            <a:r>
              <a:rPr lang="en-US" sz="2800" b="1" dirty="0"/>
              <a:t> </a:t>
            </a:r>
            <a:r>
              <a:rPr lang="en-US" sz="2800" b="1" dirty="0" err="1"/>
              <a:t>pihak-pihak</a:t>
            </a:r>
            <a:r>
              <a:rPr lang="en-US" sz="2800" b="1" dirty="0"/>
              <a:t> lain</a:t>
            </a:r>
            <a:r>
              <a:rPr lang="en-US" sz="2800" b="1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8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3528392" cy="648072"/>
          </a:xfrm>
        </p:spPr>
        <p:txBody>
          <a:bodyPr/>
          <a:lstStyle/>
          <a:p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Korupsi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6912768" cy="4536504"/>
          </a:xfrm>
          <a:solidFill>
            <a:schemeClr val="bg2">
              <a:lumMod val="9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Berdasarkan</a:t>
            </a:r>
            <a:r>
              <a:rPr lang="en-US" sz="2400" b="1" dirty="0">
                <a:solidFill>
                  <a:schemeClr val="tx1"/>
                </a:solidFill>
              </a:rPr>
              <a:t> UU </a:t>
            </a:r>
            <a:r>
              <a:rPr lang="en-US" sz="2400" b="1" dirty="0" err="1">
                <a:solidFill>
                  <a:schemeClr val="tx1"/>
                </a:solidFill>
              </a:rPr>
              <a:t>Nomor</a:t>
            </a:r>
            <a:r>
              <a:rPr lang="en-US" sz="2400" b="1" dirty="0">
                <a:solidFill>
                  <a:schemeClr val="tx1"/>
                </a:solidFill>
              </a:rPr>
              <a:t> 31 </a:t>
            </a:r>
            <a:r>
              <a:rPr lang="en-US" sz="2400" b="1" dirty="0" err="1">
                <a:solidFill>
                  <a:schemeClr val="tx1"/>
                </a:solidFill>
              </a:rPr>
              <a:t>Tahun</a:t>
            </a:r>
            <a:r>
              <a:rPr lang="en-US" sz="2400" b="1" dirty="0">
                <a:solidFill>
                  <a:schemeClr val="tx1"/>
                </a:solidFill>
              </a:rPr>
              <a:t> 1999 </a:t>
            </a:r>
            <a:r>
              <a:rPr lang="en-US" sz="2400" b="1" dirty="0" err="1">
                <a:solidFill>
                  <a:schemeClr val="tx1"/>
                </a:solidFill>
              </a:rPr>
              <a:t>juncto</a:t>
            </a:r>
            <a:r>
              <a:rPr lang="en-US" sz="2400" b="1" dirty="0">
                <a:solidFill>
                  <a:schemeClr val="tx1"/>
                </a:solidFill>
              </a:rPr>
              <a:t> UU </a:t>
            </a:r>
            <a:r>
              <a:rPr lang="en-US" sz="2400" b="1" dirty="0" err="1">
                <a:solidFill>
                  <a:schemeClr val="tx1"/>
                </a:solidFill>
              </a:rPr>
              <a:t>Nomor</a:t>
            </a:r>
            <a:r>
              <a:rPr lang="en-US" sz="2400" b="1" dirty="0">
                <a:solidFill>
                  <a:schemeClr val="tx1"/>
                </a:solidFill>
              </a:rPr>
              <a:t> 20 </a:t>
            </a:r>
            <a:r>
              <a:rPr lang="en-US" sz="2400" b="1" dirty="0" err="1">
                <a:solidFill>
                  <a:schemeClr val="tx1"/>
                </a:solidFill>
              </a:rPr>
              <a:t>Tahun</a:t>
            </a:r>
            <a:r>
              <a:rPr lang="en-US" sz="2400" b="1" dirty="0">
                <a:solidFill>
                  <a:schemeClr val="tx1"/>
                </a:solidFill>
              </a:rPr>
              <a:t> 2001, </a:t>
            </a:r>
            <a:r>
              <a:rPr lang="en-US" sz="2400" b="1" dirty="0" err="1">
                <a:solidFill>
                  <a:schemeClr val="tx1"/>
                </a:solidFill>
              </a:rPr>
              <a:t>setidaknya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ada</a:t>
            </a:r>
            <a:r>
              <a:rPr lang="en-US" sz="2400" b="1" dirty="0">
                <a:solidFill>
                  <a:schemeClr val="tx1"/>
                </a:solidFill>
              </a:rPr>
              <a:t> 30 </a:t>
            </a:r>
            <a:r>
              <a:rPr lang="en-US" sz="2400" b="1" dirty="0" err="1">
                <a:solidFill>
                  <a:schemeClr val="tx1"/>
                </a:solidFill>
              </a:rPr>
              <a:t>bentuk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atau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jenis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korupsi</a:t>
            </a:r>
            <a:r>
              <a:rPr lang="en-US" sz="2400" b="1" dirty="0">
                <a:solidFill>
                  <a:schemeClr val="tx1"/>
                </a:solidFill>
              </a:rPr>
              <a:t>, </a:t>
            </a:r>
            <a:r>
              <a:rPr lang="en-US" sz="2400" b="1" dirty="0" err="1">
                <a:solidFill>
                  <a:schemeClr val="tx1"/>
                </a:solidFill>
              </a:rPr>
              <a:t>meliputi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PT Sans"/>
              </a:rPr>
              <a:t>Menyuap</a:t>
            </a:r>
            <a:r>
              <a:rPr lang="en-US" b="1" dirty="0">
                <a:solidFill>
                  <a:schemeClr val="tx1"/>
                </a:solidFill>
                <a:latin typeface="PT Sans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PT Sans"/>
              </a:rPr>
              <a:t>pegawai</a:t>
            </a:r>
            <a:r>
              <a:rPr lang="en-US" b="1" dirty="0">
                <a:solidFill>
                  <a:schemeClr val="tx1"/>
                </a:solidFill>
                <a:latin typeface="PT Sans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PT Sans"/>
              </a:rPr>
              <a:t>negeri</a:t>
            </a:r>
            <a:r>
              <a:rPr lang="en-US" b="1" dirty="0">
                <a:solidFill>
                  <a:schemeClr val="tx1"/>
                </a:solidFill>
                <a:latin typeface="PT Sans"/>
              </a:rPr>
              <a:t> </a:t>
            </a:r>
            <a:endParaRPr lang="en-US" b="1" dirty="0" smtClean="0">
              <a:solidFill>
                <a:schemeClr val="tx1"/>
              </a:solidFill>
              <a:latin typeface="PT Sans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  <a:latin typeface="PT Sans"/>
              </a:rPr>
              <a:t>Memberi</a:t>
            </a:r>
            <a:r>
              <a:rPr lang="en-US" b="1" dirty="0" smtClean="0">
                <a:solidFill>
                  <a:schemeClr val="tx1"/>
                </a:solidFill>
                <a:latin typeface="PT Sans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PT Sans"/>
              </a:rPr>
              <a:t>hadiah</a:t>
            </a:r>
            <a:r>
              <a:rPr lang="en-US" b="1" dirty="0">
                <a:solidFill>
                  <a:schemeClr val="tx1"/>
                </a:solidFill>
                <a:latin typeface="PT Sans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PT Sans"/>
              </a:rPr>
              <a:t>kepada</a:t>
            </a:r>
            <a:r>
              <a:rPr lang="en-US" b="1" dirty="0">
                <a:solidFill>
                  <a:schemeClr val="tx1"/>
                </a:solidFill>
                <a:latin typeface="PT Sans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PT Sans"/>
              </a:rPr>
              <a:t>pegawai</a:t>
            </a:r>
            <a:r>
              <a:rPr lang="en-US" b="1" dirty="0">
                <a:solidFill>
                  <a:schemeClr val="tx1"/>
                </a:solidFill>
                <a:latin typeface="PT Sans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PT Sans"/>
              </a:rPr>
              <a:t>negeri</a:t>
            </a:r>
            <a:r>
              <a:rPr lang="en-US" b="1" dirty="0">
                <a:solidFill>
                  <a:schemeClr val="tx1"/>
                </a:solidFill>
                <a:latin typeface="PT Sans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PT Sans"/>
              </a:rPr>
              <a:t>karena</a:t>
            </a:r>
            <a:r>
              <a:rPr lang="en-US" b="1" dirty="0">
                <a:solidFill>
                  <a:schemeClr val="tx1"/>
                </a:solidFill>
                <a:latin typeface="PT Sans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PT Sans"/>
              </a:rPr>
              <a:t>jabatannya</a:t>
            </a:r>
            <a:r>
              <a:rPr lang="en-US" b="1" dirty="0">
                <a:solidFill>
                  <a:schemeClr val="tx1"/>
                </a:solidFill>
                <a:latin typeface="PT Sans"/>
              </a:rPr>
              <a:t> </a:t>
            </a:r>
            <a:endParaRPr lang="en-US" b="1" dirty="0" smtClean="0">
              <a:solidFill>
                <a:schemeClr val="tx1"/>
              </a:solidFill>
              <a:latin typeface="PT Sans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  <a:latin typeface="PT Sans"/>
              </a:rPr>
              <a:t>Pegawai</a:t>
            </a:r>
            <a:r>
              <a:rPr lang="en-US" b="1" dirty="0" smtClean="0">
                <a:solidFill>
                  <a:schemeClr val="tx1"/>
                </a:solidFill>
                <a:latin typeface="PT Sans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PT Sans"/>
              </a:rPr>
              <a:t>negeri</a:t>
            </a:r>
            <a:r>
              <a:rPr lang="en-US" b="1" dirty="0">
                <a:solidFill>
                  <a:schemeClr val="tx1"/>
                </a:solidFill>
                <a:latin typeface="PT Sans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PT Sans"/>
              </a:rPr>
              <a:t>menerima</a:t>
            </a:r>
            <a:r>
              <a:rPr lang="en-US" b="1" dirty="0">
                <a:solidFill>
                  <a:schemeClr val="tx1"/>
                </a:solidFill>
                <a:latin typeface="PT Sans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PT Sans"/>
              </a:rPr>
              <a:t>suap</a:t>
            </a:r>
            <a:r>
              <a:rPr lang="en-US" b="1" dirty="0">
                <a:solidFill>
                  <a:schemeClr val="tx1"/>
                </a:solidFill>
                <a:latin typeface="PT Sans"/>
              </a:rPr>
              <a:t> </a:t>
            </a:r>
            <a:endParaRPr lang="en-US" b="1" dirty="0" smtClean="0">
              <a:solidFill>
                <a:schemeClr val="tx1"/>
              </a:solidFill>
              <a:latin typeface="PT Sans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  <a:latin typeface="PT Sans"/>
              </a:rPr>
              <a:t>Pegawai</a:t>
            </a:r>
            <a:r>
              <a:rPr lang="en-US" b="1" dirty="0" smtClean="0">
                <a:solidFill>
                  <a:schemeClr val="tx1"/>
                </a:solidFill>
                <a:latin typeface="PT Sans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PT Sans"/>
              </a:rPr>
              <a:t>negeri</a:t>
            </a:r>
            <a:r>
              <a:rPr lang="en-US" b="1" dirty="0">
                <a:solidFill>
                  <a:schemeClr val="tx1"/>
                </a:solidFill>
                <a:latin typeface="PT Sans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PT Sans"/>
              </a:rPr>
              <a:t>menerima</a:t>
            </a:r>
            <a:r>
              <a:rPr lang="en-US" b="1" dirty="0">
                <a:solidFill>
                  <a:schemeClr val="tx1"/>
                </a:solidFill>
                <a:latin typeface="PT Sans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PT Sans"/>
              </a:rPr>
              <a:t>hadiah</a:t>
            </a:r>
            <a:r>
              <a:rPr lang="en-US" b="1" dirty="0">
                <a:solidFill>
                  <a:schemeClr val="tx1"/>
                </a:solidFill>
                <a:latin typeface="PT Sans"/>
              </a:rPr>
              <a:t> yang </a:t>
            </a:r>
            <a:r>
              <a:rPr lang="en-US" b="1" dirty="0" err="1">
                <a:solidFill>
                  <a:schemeClr val="tx1"/>
                </a:solidFill>
                <a:latin typeface="PT Sans"/>
              </a:rPr>
              <a:t>berhubungan</a:t>
            </a:r>
            <a:r>
              <a:rPr lang="en-US" b="1" dirty="0">
                <a:solidFill>
                  <a:schemeClr val="tx1"/>
                </a:solidFill>
                <a:latin typeface="PT Sans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PT Sans"/>
              </a:rPr>
              <a:t>dengan</a:t>
            </a:r>
            <a:r>
              <a:rPr lang="en-US" b="1" dirty="0">
                <a:solidFill>
                  <a:schemeClr val="tx1"/>
                </a:solidFill>
                <a:latin typeface="PT Sans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PT Sans"/>
              </a:rPr>
              <a:t>jabatannya</a:t>
            </a:r>
            <a:r>
              <a:rPr lang="en-US" b="1" dirty="0">
                <a:solidFill>
                  <a:schemeClr val="tx1"/>
                </a:solidFill>
                <a:latin typeface="PT Sans"/>
              </a:rPr>
              <a:t> </a:t>
            </a:r>
            <a:endParaRPr lang="en-US" b="1" dirty="0" smtClean="0">
              <a:solidFill>
                <a:schemeClr val="tx1"/>
              </a:solidFill>
              <a:latin typeface="PT Sans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  <a:latin typeface="PT Sans"/>
              </a:rPr>
              <a:t>Menyuap</a:t>
            </a:r>
            <a:r>
              <a:rPr lang="en-US" b="1" dirty="0" smtClean="0">
                <a:solidFill>
                  <a:schemeClr val="tx1"/>
                </a:solidFill>
                <a:latin typeface="PT Sans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PT Sans"/>
              </a:rPr>
              <a:t>hakim </a:t>
            </a:r>
            <a:endParaRPr lang="en-US" b="1" dirty="0" smtClean="0">
              <a:solidFill>
                <a:schemeClr val="tx1"/>
              </a:solidFill>
              <a:latin typeface="PT Sans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  <a:latin typeface="PT Sans"/>
              </a:rPr>
              <a:t>Menyuap</a:t>
            </a:r>
            <a:r>
              <a:rPr lang="en-US" b="1" dirty="0" smtClean="0">
                <a:solidFill>
                  <a:schemeClr val="tx1"/>
                </a:solidFill>
                <a:latin typeface="PT Sans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PT Sans"/>
              </a:rPr>
              <a:t>advokat</a:t>
            </a:r>
            <a:r>
              <a:rPr lang="en-US" b="1" dirty="0">
                <a:solidFill>
                  <a:schemeClr val="tx1"/>
                </a:solidFill>
                <a:latin typeface="PT Sans"/>
              </a:rPr>
              <a:t> Hakim </a:t>
            </a:r>
            <a:endParaRPr lang="en-US" b="1" dirty="0" smtClean="0">
              <a:solidFill>
                <a:schemeClr val="tx1"/>
              </a:solidFill>
              <a:latin typeface="PT Sans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  <a:latin typeface="PT Sans"/>
              </a:rPr>
              <a:t>advokat</a:t>
            </a:r>
            <a:r>
              <a:rPr lang="en-US" b="1" dirty="0" smtClean="0">
                <a:solidFill>
                  <a:schemeClr val="tx1"/>
                </a:solidFill>
                <a:latin typeface="PT Sans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PT Sans"/>
              </a:rPr>
              <a:t>menerima</a:t>
            </a:r>
            <a:r>
              <a:rPr lang="en-US" b="1" dirty="0">
                <a:solidFill>
                  <a:schemeClr val="tx1"/>
                </a:solidFill>
                <a:latin typeface="PT Sans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PT Sans"/>
              </a:rPr>
              <a:t>suap</a:t>
            </a:r>
            <a:endParaRPr lang="en-US" b="1" dirty="0" smtClean="0">
              <a:solidFill>
                <a:schemeClr val="tx1"/>
              </a:solidFill>
              <a:latin typeface="PT Sans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err="1" smtClean="0">
                <a:solidFill>
                  <a:schemeClr val="tx1"/>
                </a:solidFill>
                <a:latin typeface="PT Sans"/>
              </a:rPr>
              <a:t>dst</a:t>
            </a: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/>
            </a:r>
            <a:br>
              <a:rPr lang="en-US" b="1" dirty="0">
                <a:solidFill>
                  <a:schemeClr val="tx1"/>
                </a:solidFill>
              </a:rPr>
            </a:br>
            <a:endParaRPr lang="en-US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50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404664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Kelompok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Rentan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Korupsi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264447" y="1496285"/>
            <a:ext cx="4099641" cy="415498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err="1"/>
              <a:t>Menurut</a:t>
            </a:r>
            <a:r>
              <a:rPr lang="en-US" sz="2400" b="1" dirty="0"/>
              <a:t> Jack </a:t>
            </a:r>
            <a:r>
              <a:rPr lang="en-US" sz="2400" b="1" dirty="0" err="1"/>
              <a:t>Bologne</a:t>
            </a:r>
            <a:endParaRPr lang="en-US" sz="2400" b="1" dirty="0"/>
          </a:p>
          <a:p>
            <a:r>
              <a:rPr lang="en-US" sz="2400" dirty="0" err="1"/>
              <a:t>Teori</a:t>
            </a:r>
            <a:r>
              <a:rPr lang="en-US" sz="2400" dirty="0"/>
              <a:t> GONE: Greed + </a:t>
            </a:r>
            <a:endParaRPr lang="en-US" sz="2400" dirty="0" smtClean="0"/>
          </a:p>
          <a:p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Opportunity </a:t>
            </a:r>
            <a:r>
              <a:rPr lang="en-US" sz="2400" dirty="0"/>
              <a:t>+ Need + Expose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err="1"/>
              <a:t>Faktor-faktor</a:t>
            </a:r>
            <a:r>
              <a:rPr lang="en-US" sz="2400" dirty="0"/>
              <a:t> </a:t>
            </a:r>
            <a:r>
              <a:rPr lang="en-US" sz="2400" dirty="0" err="1"/>
              <a:t>penyebab</a:t>
            </a:r>
            <a:r>
              <a:rPr lang="en-US" sz="2400" dirty="0"/>
              <a:t> </a:t>
            </a:r>
            <a:r>
              <a:rPr lang="en-US" sz="2400" dirty="0" err="1"/>
              <a:t>korupsi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keserakahan</a:t>
            </a:r>
            <a:r>
              <a:rPr lang="en-US" sz="2400" dirty="0"/>
              <a:t> (greed), </a:t>
            </a:r>
            <a:r>
              <a:rPr lang="en-US" sz="2400" dirty="0" err="1"/>
              <a:t>kesempatan</a:t>
            </a:r>
            <a:r>
              <a:rPr lang="en-US" sz="2400" dirty="0"/>
              <a:t> (Opportunity), </a:t>
            </a:r>
            <a:r>
              <a:rPr lang="en-US" sz="2400" dirty="0" err="1"/>
              <a:t>kebutuhan</a:t>
            </a:r>
            <a:r>
              <a:rPr lang="en-US" sz="2400" dirty="0"/>
              <a:t> (Needs),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pengungkapan</a:t>
            </a:r>
            <a:r>
              <a:rPr lang="en-US" sz="2400" dirty="0"/>
              <a:t> (Expose).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810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Korupsi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7620000" cy="48006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Perspektif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, </a:t>
            </a:r>
          </a:p>
          <a:p>
            <a:pPr marL="114300" indent="0">
              <a:buNone/>
            </a:pPr>
            <a:r>
              <a:rPr lang="en-US" dirty="0" err="1" smtClean="0"/>
              <a:t>Dampaknya</a:t>
            </a:r>
            <a:r>
              <a:rPr lang="en-US" dirty="0" smtClean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/>
              <a:t>pertumbuhan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investasi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  <a:r>
              <a:rPr lang="en-US" dirty="0" err="1" smtClean="0"/>
              <a:t>lesu</a:t>
            </a:r>
            <a:r>
              <a:rPr lang="en-US" dirty="0" smtClean="0"/>
              <a:t>. </a:t>
            </a:r>
            <a:r>
              <a:rPr lang="en-US" dirty="0" err="1" smtClean="0"/>
              <a:t>penurunan</a:t>
            </a:r>
            <a:r>
              <a:rPr lang="en-US" dirty="0" smtClean="0"/>
              <a:t> </a:t>
            </a:r>
            <a:r>
              <a:rPr lang="en-US" dirty="0" err="1"/>
              <a:t>produktivitas</a:t>
            </a:r>
            <a:r>
              <a:rPr lang="en-US" dirty="0"/>
              <a:t>, </a:t>
            </a:r>
            <a:r>
              <a:rPr lang="en-US" dirty="0" err="1"/>
              <a:t>rendahnya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, </a:t>
            </a:r>
            <a:r>
              <a:rPr lang="en-US" dirty="0" err="1"/>
              <a:t>menurunnya</a:t>
            </a:r>
            <a:r>
              <a:rPr lang="en-US" dirty="0"/>
              <a:t>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sektor</a:t>
            </a:r>
            <a:r>
              <a:rPr lang="en-US" dirty="0"/>
              <a:t> </a:t>
            </a:r>
            <a:r>
              <a:rPr lang="en-US" dirty="0" err="1"/>
              <a:t>pajak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meningkatnya</a:t>
            </a:r>
            <a:r>
              <a:rPr lang="en-US" dirty="0"/>
              <a:t> </a:t>
            </a:r>
            <a:r>
              <a:rPr lang="en-US" dirty="0" err="1"/>
              <a:t>hutang</a:t>
            </a:r>
            <a:r>
              <a:rPr lang="en-US" dirty="0"/>
              <a:t> </a:t>
            </a:r>
            <a:r>
              <a:rPr lang="en-US" dirty="0" err="1"/>
              <a:t>pemerintah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</a:p>
          <a:p>
            <a:pPr marL="114300" indent="0">
              <a:buNone/>
            </a:pPr>
            <a:r>
              <a:rPr lang="en-US" dirty="0" err="1" smtClean="0"/>
              <a:t>Korupsi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 </a:t>
            </a:r>
            <a:r>
              <a:rPr lang="en-US" dirty="0" err="1" smtClean="0"/>
              <a:t>penyebab</a:t>
            </a:r>
            <a:r>
              <a:rPr lang="en-US" dirty="0" smtClean="0"/>
              <a:t> </a:t>
            </a:r>
            <a:r>
              <a:rPr lang="en-US" dirty="0" err="1"/>
              <a:t>kemiskinan</a:t>
            </a:r>
            <a:r>
              <a:rPr lang="en-US" dirty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kesenjangan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, </a:t>
            </a:r>
            <a:r>
              <a:rPr lang="en-US" dirty="0" err="1" smtClean="0"/>
              <a:t>solidaritas</a:t>
            </a:r>
            <a:r>
              <a:rPr lang="en-US" dirty="0" smtClean="0"/>
              <a:t> </a:t>
            </a:r>
            <a:r>
              <a:rPr lang="en-US" dirty="0" err="1" smtClean="0"/>
              <a:t>menipis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Dampak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</a:p>
          <a:p>
            <a:pPr marL="114300" indent="0">
              <a:buNone/>
            </a:pP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Kesehatan</a:t>
            </a:r>
            <a:r>
              <a:rPr lang="en-US" dirty="0" smtClean="0"/>
              <a:t> </a:t>
            </a:r>
            <a:r>
              <a:rPr lang="en-US" dirty="0" err="1" smtClean="0"/>
              <a:t>berorientsi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upah</a:t>
            </a:r>
            <a:r>
              <a:rPr lang="en-US" dirty="0" smtClean="0"/>
              <a:t>, </a:t>
            </a:r>
            <a:r>
              <a:rPr lang="en-US" dirty="0" err="1" smtClean="0"/>
              <a:t>fasilitas</a:t>
            </a:r>
            <a:r>
              <a:rPr lang="en-US" dirty="0" smtClean="0"/>
              <a:t>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memdai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Dst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3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332655"/>
            <a:ext cx="6768752" cy="360041"/>
          </a:xfrm>
        </p:spPr>
        <p:txBody>
          <a:bodyPr/>
          <a:lstStyle/>
          <a:p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Tugas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Kelom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pok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dengan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2">
                    <a:lumMod val="50000"/>
                  </a:schemeClr>
                </a:solidFill>
              </a:rPr>
              <a:t>Metode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</a:rPr>
              <a:t>MSK</a:t>
            </a:r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764704"/>
            <a:ext cx="6984776" cy="5544616"/>
          </a:xfrm>
          <a:solidFill>
            <a:schemeClr val="bg2">
              <a:lumMod val="9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1. </a:t>
            </a:r>
            <a:r>
              <a:rPr lang="en-US" sz="1800" b="1" dirty="0" err="1" smtClean="0">
                <a:solidFill>
                  <a:schemeClr val="tx1"/>
                </a:solidFill>
              </a:rPr>
              <a:t>Deskripsi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</a:rPr>
              <a:t>Kasus-Obyektif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1800" b="1" dirty="0" err="1" smtClean="0">
                <a:solidFill>
                  <a:srgbClr val="FF0000"/>
                </a:solidFill>
              </a:rPr>
              <a:t>Angkatlah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kasus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terkait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korupsi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2. </a:t>
            </a:r>
            <a:r>
              <a:rPr lang="en-US" sz="1800" b="1" dirty="0" err="1" smtClean="0">
                <a:solidFill>
                  <a:schemeClr val="tx1"/>
                </a:solidFill>
              </a:rPr>
              <a:t>Analisis</a:t>
            </a:r>
            <a:r>
              <a:rPr lang="en-US" sz="1800" b="1" dirty="0" smtClean="0">
                <a:solidFill>
                  <a:schemeClr val="tx1"/>
                </a:solidFill>
              </a:rPr>
              <a:t> (agar </a:t>
            </a:r>
            <a:r>
              <a:rPr lang="en-US" sz="1800" b="1" dirty="0" err="1" smtClean="0">
                <a:solidFill>
                  <a:schemeClr val="tx1"/>
                </a:solidFill>
              </a:rPr>
              <a:t>akurat</a:t>
            </a:r>
            <a:r>
              <a:rPr lang="en-US" sz="1800" b="1" dirty="0" smtClean="0">
                <a:solidFill>
                  <a:schemeClr val="tx1"/>
                </a:solidFill>
              </a:rPr>
              <a:t>)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</a:rPr>
              <a:t>Mendalami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setiap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dimensi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kasus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2800" b="1" dirty="0" smtClean="0">
                <a:solidFill>
                  <a:schemeClr val="tx1"/>
                </a:solidFill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</a:rPr>
              <a:t>dari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dimensi</a:t>
            </a:r>
            <a:r>
              <a:rPr lang="en-US" sz="1800" b="1" dirty="0" smtClean="0">
                <a:solidFill>
                  <a:schemeClr val="tx1"/>
                </a:solidFill>
              </a:rPr>
              <a:t>: </a:t>
            </a:r>
            <a:r>
              <a:rPr lang="en-US" sz="1800" b="1" dirty="0" err="1" smtClean="0">
                <a:solidFill>
                  <a:schemeClr val="tx1"/>
                </a:solidFill>
              </a:rPr>
              <a:t>Psikologis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Edukasi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Sosial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Budaya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Ekonomi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Bisnis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</a:rPr>
              <a:t>. </a:t>
            </a:r>
            <a:r>
              <a:rPr lang="en-US" sz="1800" b="1" dirty="0" err="1" smtClean="0">
                <a:solidFill>
                  <a:schemeClr val="tx1"/>
                </a:solidFill>
              </a:rPr>
              <a:t>Berikanlah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refrensi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dari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para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Ahli</a:t>
            </a:r>
            <a:r>
              <a:rPr lang="en-US" sz="1800" b="1" dirty="0" smtClean="0">
                <a:solidFill>
                  <a:schemeClr val="tx1"/>
                </a:solidFill>
              </a:rPr>
              <a:t> , agar </a:t>
            </a:r>
            <a:r>
              <a:rPr lang="en-US" sz="1800" b="1" dirty="0" err="1" smtClean="0">
                <a:solidFill>
                  <a:schemeClr val="tx1"/>
                </a:solidFill>
              </a:rPr>
              <a:t>akurat</a:t>
            </a:r>
            <a:r>
              <a:rPr lang="en-US" sz="1800" b="1" dirty="0" smtClean="0">
                <a:solidFill>
                  <a:schemeClr val="tx1"/>
                </a:solidFill>
              </a:rPr>
              <a:t>. </a:t>
            </a:r>
            <a:r>
              <a:rPr lang="en-US" sz="1800" b="1" dirty="0" err="1" smtClean="0">
                <a:solidFill>
                  <a:schemeClr val="tx1"/>
                </a:solidFill>
              </a:rPr>
              <a:t>dsb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US" sz="1800" b="1" dirty="0" err="1" smtClean="0">
                <a:solidFill>
                  <a:schemeClr val="tx1"/>
                </a:solidFill>
              </a:rPr>
              <a:t>referensi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algn="l"/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</a:rPr>
              <a:t>Interpretasi</a:t>
            </a:r>
            <a:endParaRPr lang="en-US" sz="1800" b="1" dirty="0">
              <a:solidFill>
                <a:schemeClr val="tx2">
                  <a:lumMod val="50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Parameter. Nilai2 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</a:rPr>
              <a:t>Kristani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</a:rPr>
              <a:t>Etika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Kristen 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</a:rPr>
              <a:t>Dimensi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 Allah, 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</a:rPr>
              <a:t>manusia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</a:rPr>
              <a:t>daroi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</a:rPr>
              <a:t>perspektif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</a:rPr>
              <a:t>Kristiani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</a:rPr>
              <a:t>gereja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</a:rPr>
              <a:t>Hukum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 Tuhan,ke1, ke2, 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</a:rPr>
              <a:t>ke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 6, 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</a:rPr>
              <a:t>ke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  8, 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</a:rPr>
              <a:t>ke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 9, 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</a:rPr>
              <a:t>ke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 10, 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</a:rPr>
              <a:t>Teori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</a:rPr>
              <a:t>kemiskinan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endParaRPr lang="en-US" sz="18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l"/>
            <a:r>
              <a:rPr lang="en-US" sz="1800" b="1" dirty="0" smtClean="0">
                <a:solidFill>
                  <a:schemeClr val="tx1"/>
                </a:solidFill>
              </a:rPr>
              <a:t>4</a:t>
            </a:r>
            <a:r>
              <a:rPr lang="en-US" sz="1800" b="1" dirty="0" smtClean="0">
                <a:solidFill>
                  <a:schemeClr val="tx1"/>
                </a:solidFill>
              </a:rPr>
              <a:t>. </a:t>
            </a:r>
            <a:r>
              <a:rPr lang="en-US" sz="1800" b="1" dirty="0" err="1" smtClean="0">
                <a:solidFill>
                  <a:schemeClr val="tx1"/>
                </a:solidFill>
              </a:rPr>
              <a:t>Aksi</a:t>
            </a:r>
            <a:endParaRPr lang="en-US" sz="1800" b="1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1800" b="1" dirty="0" err="1" smtClean="0">
                <a:solidFill>
                  <a:schemeClr val="tx1"/>
                </a:solidFill>
              </a:rPr>
              <a:t>Aksi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dikerjakan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bukan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dengan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pemaparan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tetapi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dalam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bentik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kreatifitas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kelompok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masing-masing</a:t>
            </a:r>
            <a:r>
              <a:rPr lang="en-US" sz="1800" b="1" dirty="0" smtClean="0">
                <a:solidFill>
                  <a:schemeClr val="tx1"/>
                </a:solidFill>
              </a:rPr>
              <a:t>) </a:t>
            </a:r>
            <a:r>
              <a:rPr lang="en-US" sz="1800" b="1" dirty="0" err="1" smtClean="0">
                <a:solidFill>
                  <a:schemeClr val="tx1"/>
                </a:solidFill>
              </a:rPr>
              <a:t>Plih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salah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satu</a:t>
            </a:r>
            <a:r>
              <a:rPr lang="en-US" sz="1800" b="1" dirty="0" smtClean="0">
                <a:solidFill>
                  <a:schemeClr val="tx1"/>
                </a:solidFill>
              </a:rPr>
              <a:t>: </a:t>
            </a:r>
            <a:r>
              <a:rPr lang="en-US" sz="1800" b="1" dirty="0" err="1" smtClean="0">
                <a:solidFill>
                  <a:schemeClr val="tx1"/>
                </a:solidFill>
              </a:rPr>
              <a:t>Membuat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vlog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Kemiskina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Tari</a:t>
            </a:r>
            <a:r>
              <a:rPr lang="en-US" sz="1800" b="1" dirty="0" smtClean="0">
                <a:solidFill>
                  <a:schemeClr val="tx1"/>
                </a:solidFill>
              </a:rPr>
              <a:t>/</a:t>
            </a:r>
            <a:r>
              <a:rPr lang="en-US" sz="1800" b="1" dirty="0" err="1" smtClean="0">
                <a:solidFill>
                  <a:schemeClr val="tx1"/>
                </a:solidFill>
              </a:rPr>
              <a:t>Sendra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tari</a:t>
            </a:r>
            <a:r>
              <a:rPr lang="en-US" sz="1800" b="1" dirty="0" smtClean="0">
                <a:solidFill>
                  <a:schemeClr val="tx1"/>
                </a:solidFill>
              </a:rPr>
              <a:t>, Drama, </a:t>
            </a:r>
            <a:r>
              <a:rPr lang="en-US" sz="1800" b="1" dirty="0" err="1" smtClean="0">
                <a:solidFill>
                  <a:schemeClr val="tx1"/>
                </a:solidFill>
              </a:rPr>
              <a:t>reportase</a:t>
            </a:r>
            <a:r>
              <a:rPr lang="en-US" sz="1800" b="1" dirty="0" smtClean="0">
                <a:solidFill>
                  <a:schemeClr val="tx1"/>
                </a:solidFill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</a:rPr>
              <a:t>dst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7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836712"/>
            <a:ext cx="6696744" cy="540060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sz="2400" dirty="0" smtClean="0"/>
              <a:t>1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</a:rPr>
              <a:t>.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Jelaskanlah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Pengertian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Kemiskinan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secara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ekonimi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? </a:t>
            </a:r>
            <a:b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2.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Carilah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angkatlah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kasus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Kemiskinan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secara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ekonomi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3.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Terapkanlah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metode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Metode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Studi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Kasus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/MSK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dalam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rencana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penyelesaian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masalah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dari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kasus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yang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kelompok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anda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pilih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(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lihat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pertanyaan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no.2)</a:t>
            </a:r>
            <a:b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4.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Jika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diskusi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diskusi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belum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selesai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hasil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diskusi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kelp di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kumpukan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Minggu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depan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32656"/>
            <a:ext cx="5688632" cy="504056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2600" b="1" dirty="0" err="1" smtClean="0">
                <a:solidFill>
                  <a:schemeClr val="tx1"/>
                </a:solidFill>
              </a:rPr>
              <a:t>Diskusi</a:t>
            </a:r>
            <a:r>
              <a:rPr lang="en-US" sz="2600" b="1" dirty="0" smtClean="0">
                <a:solidFill>
                  <a:schemeClr val="tx1"/>
                </a:solidFill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</a:rPr>
              <a:t>Kelompok</a:t>
            </a:r>
            <a:r>
              <a:rPr lang="en-US" sz="2600" b="1" dirty="0" smtClean="0">
                <a:solidFill>
                  <a:schemeClr val="tx1"/>
                </a:solidFill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</a:rPr>
              <a:t>dan</a:t>
            </a:r>
            <a:r>
              <a:rPr lang="en-US" sz="2600" b="1" dirty="0" smtClean="0">
                <a:solidFill>
                  <a:schemeClr val="tx1"/>
                </a:solidFill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</a:rPr>
              <a:t>Presentasi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413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669</TotalTime>
  <Words>479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Adjacency</vt:lpstr>
      <vt:lpstr>12. Korupsi</vt:lpstr>
      <vt:lpstr>PowerPoint Presentation</vt:lpstr>
      <vt:lpstr>Definisi Korupsi</vt:lpstr>
      <vt:lpstr>Definisi Korupsi</vt:lpstr>
      <vt:lpstr>Bentuk Korupsi</vt:lpstr>
      <vt:lpstr>PowerPoint Presentation</vt:lpstr>
      <vt:lpstr>Dampak Korupsi</vt:lpstr>
      <vt:lpstr>Tugas Kelompok dengan Metode MSK</vt:lpstr>
      <vt:lpstr>1. Jelaskanlah Pengertian Kemiskinan secara ekonimi?    2. Carilah/angkatlah  kasus Kemiskinan secara ekonomi  3. Terapkanlah metode: Metode Studi Kasus/MSK dalam rencana penyelesaian masalah dari kasus yang kelompok anda pilih (lihat pertanyaan no.2) 4. Jika diskusi diskusi belum selesai hasil diskusi kelp di kumpukan Minggu depan.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Kemiskinan</dc:title>
  <dc:creator>HP</dc:creator>
  <cp:lastModifiedBy>HP</cp:lastModifiedBy>
  <cp:revision>33</cp:revision>
  <dcterms:created xsi:type="dcterms:W3CDTF">2020-10-16T01:34:19Z</dcterms:created>
  <dcterms:modified xsi:type="dcterms:W3CDTF">2023-12-05T16:50:35Z</dcterms:modified>
</cp:coreProperties>
</file>