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0" r:id="rId3"/>
    <p:sldId id="273" r:id="rId4"/>
    <p:sldId id="264" r:id="rId5"/>
    <p:sldId id="274" r:id="rId6"/>
    <p:sldId id="275" r:id="rId7"/>
    <p:sldId id="276" r:id="rId8"/>
    <p:sldId id="277" r:id="rId9"/>
    <p:sldId id="278" r:id="rId10"/>
    <p:sldId id="280" r:id="rId11"/>
    <p:sldId id="279" r:id="rId12"/>
    <p:sldId id="281" r:id="rId13"/>
    <p:sldId id="282" r:id="rId14"/>
    <p:sldId id="283" r:id="rId15"/>
    <p:sldId id="284" r:id="rId16"/>
    <p:sldId id="285" r:id="rId17"/>
    <p:sldId id="286" r:id="rId18"/>
    <p:sldId id="287" r:id="rId19"/>
    <p:sldId id="288" r:id="rId20"/>
    <p:sldId id="289" r:id="rId21"/>
    <p:sldId id="272"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ecalotype Bold" panose="020B0604020202020204" charset="0"/>
      <p:regular r:id="rId27"/>
    </p:embeddedFont>
    <p:embeddedFont>
      <p:font typeface="Eczar Semi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5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8906" b="28906"/>
          <a:stretch>
            <a:fillRect/>
          </a:stretch>
        </p:blipFill>
        <p:spPr>
          <a:xfrm>
            <a:off x="0" y="0"/>
            <a:ext cx="18288000" cy="10287000"/>
          </a:xfrm>
          <a:prstGeom prst="rect">
            <a:avLst/>
          </a:prstGeom>
        </p:spPr>
      </p:pic>
      <p:sp>
        <p:nvSpPr>
          <p:cNvPr id="3" name="AutoShape 3"/>
          <p:cNvSpPr/>
          <p:nvPr/>
        </p:nvSpPr>
        <p:spPr>
          <a:xfrm rot="-2504656">
            <a:off x="5773080" y="-153655"/>
            <a:ext cx="15921804" cy="12788626"/>
          </a:xfrm>
          <a:prstGeom prst="rect">
            <a:avLst/>
          </a:prstGeom>
          <a:solidFill>
            <a:srgbClr val="FFFFFF"/>
          </a:solidFill>
        </p:spPr>
      </p:sp>
      <p:grpSp>
        <p:nvGrpSpPr>
          <p:cNvPr id="4" name="Group 4"/>
          <p:cNvGrpSpPr/>
          <p:nvPr/>
        </p:nvGrpSpPr>
        <p:grpSpPr>
          <a:xfrm rot="5400000">
            <a:off x="219073" y="-219073"/>
            <a:ext cx="4716515" cy="5154662"/>
            <a:chOff x="0" y="0"/>
            <a:chExt cx="6869494" cy="7507644"/>
          </a:xfrm>
        </p:grpSpPr>
        <p:sp>
          <p:nvSpPr>
            <p:cNvPr id="5" name="Freeform 5"/>
            <p:cNvSpPr/>
            <p:nvPr/>
          </p:nvSpPr>
          <p:spPr>
            <a:xfrm>
              <a:off x="0" y="0"/>
              <a:ext cx="6869494" cy="7507645"/>
            </a:xfrm>
            <a:custGeom>
              <a:avLst/>
              <a:gdLst/>
              <a:ahLst/>
              <a:cxnLst/>
              <a:rect l="l" t="t" r="r" b="b"/>
              <a:pathLst>
                <a:path w="6869494" h="7507645">
                  <a:moveTo>
                    <a:pt x="6869494" y="7507645"/>
                  </a:moveTo>
                  <a:lnTo>
                    <a:pt x="0" y="7507645"/>
                  </a:lnTo>
                  <a:lnTo>
                    <a:pt x="0" y="0"/>
                  </a:lnTo>
                  <a:lnTo>
                    <a:pt x="6869494" y="7507645"/>
                  </a:lnTo>
                  <a:close/>
                </a:path>
              </a:pathLst>
            </a:custGeom>
            <a:solidFill>
              <a:srgbClr val="EA4B33"/>
            </a:solidFill>
          </p:spPr>
        </p:sp>
      </p:grpSp>
      <p:pic>
        <p:nvPicPr>
          <p:cNvPr id="6" name="Picture 6"/>
          <p:cNvPicPr>
            <a:picLocks noChangeAspect="1"/>
          </p:cNvPicPr>
          <p:nvPr/>
        </p:nvPicPr>
        <p:blipFill>
          <a:blip r:embed="rId3">
            <a:alphaModFix amt="5000"/>
          </a:blip>
          <a:srcRect t="1334" b="1334"/>
          <a:stretch>
            <a:fillRect/>
          </a:stretch>
        </p:blipFill>
        <p:spPr>
          <a:xfrm>
            <a:off x="3662270" y="-2433276"/>
            <a:ext cx="19833173" cy="19303822"/>
          </a:xfrm>
          <a:prstGeom prst="rect">
            <a:avLst/>
          </a:prstGeom>
        </p:spPr>
      </p:pic>
      <p:grpSp>
        <p:nvGrpSpPr>
          <p:cNvPr id="7" name="Group 7"/>
          <p:cNvGrpSpPr/>
          <p:nvPr/>
        </p:nvGrpSpPr>
        <p:grpSpPr>
          <a:xfrm>
            <a:off x="0" y="0"/>
            <a:ext cx="7898932" cy="10287000"/>
            <a:chOff x="0" y="0"/>
            <a:chExt cx="8851059" cy="11526982"/>
          </a:xfrm>
        </p:grpSpPr>
        <p:sp>
          <p:nvSpPr>
            <p:cNvPr id="8" name="Freeform 8"/>
            <p:cNvSpPr/>
            <p:nvPr/>
          </p:nvSpPr>
          <p:spPr>
            <a:xfrm>
              <a:off x="0" y="0"/>
              <a:ext cx="8851059" cy="11526982"/>
            </a:xfrm>
            <a:custGeom>
              <a:avLst/>
              <a:gdLst/>
              <a:ahLst/>
              <a:cxnLst/>
              <a:rect l="l" t="t" r="r" b="b"/>
              <a:pathLst>
                <a:path w="8851059" h="11526982">
                  <a:moveTo>
                    <a:pt x="8851059" y="11526982"/>
                  </a:moveTo>
                  <a:lnTo>
                    <a:pt x="0" y="11526982"/>
                  </a:lnTo>
                  <a:lnTo>
                    <a:pt x="0" y="0"/>
                  </a:lnTo>
                  <a:lnTo>
                    <a:pt x="8851059" y="11526982"/>
                  </a:lnTo>
                  <a:close/>
                </a:path>
              </a:pathLst>
            </a:custGeom>
            <a:solidFill>
              <a:srgbClr val="052896"/>
            </a:solidFill>
          </p:spPr>
        </p:sp>
      </p:grpSp>
      <p:grpSp>
        <p:nvGrpSpPr>
          <p:cNvPr id="9" name="Group 9"/>
          <p:cNvGrpSpPr/>
          <p:nvPr/>
        </p:nvGrpSpPr>
        <p:grpSpPr>
          <a:xfrm>
            <a:off x="13106400" y="9495301"/>
            <a:ext cx="4800600" cy="1058399"/>
            <a:chOff x="0" y="0"/>
            <a:chExt cx="6019269" cy="1411199"/>
          </a:xfrm>
        </p:grpSpPr>
        <p:pic>
          <p:nvPicPr>
            <p:cNvPr id="10" name="Picture 10"/>
            <p:cNvPicPr>
              <a:picLocks noChangeAspect="1"/>
            </p:cNvPicPr>
            <p:nvPr/>
          </p:nvPicPr>
          <p:blipFill>
            <a:blip r:embed="rId4"/>
            <a:srcRect t="5343" b="11009"/>
            <a:stretch>
              <a:fillRect/>
            </a:stretch>
          </p:blipFill>
          <p:spPr>
            <a:xfrm>
              <a:off x="0" y="0"/>
              <a:ext cx="4716517" cy="1129319"/>
            </a:xfrm>
            <a:prstGeom prst="rect">
              <a:avLst/>
            </a:prstGeom>
          </p:spPr>
        </p:pic>
        <p:sp>
          <p:nvSpPr>
            <p:cNvPr id="11" name="AutoShape 11"/>
            <p:cNvSpPr/>
            <p:nvPr/>
          </p:nvSpPr>
          <p:spPr>
            <a:xfrm rot="-5400000">
              <a:off x="4450126" y="584626"/>
              <a:ext cx="647214" cy="0"/>
            </a:xfrm>
            <a:prstGeom prst="line">
              <a:avLst/>
            </a:prstGeom>
            <a:ln w="18457" cap="rnd">
              <a:solidFill>
                <a:srgbClr val="000000"/>
              </a:solidFill>
              <a:prstDash val="solid"/>
              <a:headEnd type="none" w="sm" len="sm"/>
              <a:tailEnd type="none" w="sm" len="sm"/>
            </a:ln>
          </p:spPr>
        </p:sp>
        <p:sp>
          <p:nvSpPr>
            <p:cNvPr id="12" name="TextBox 12"/>
            <p:cNvSpPr txBox="1"/>
            <p:nvPr/>
          </p:nvSpPr>
          <p:spPr>
            <a:xfrm>
              <a:off x="4938714" y="316881"/>
              <a:ext cx="1080555" cy="1094318"/>
            </a:xfrm>
            <a:prstGeom prst="rect">
              <a:avLst/>
            </a:prstGeom>
          </p:spPr>
          <p:txBody>
            <a:bodyPr lIns="0" tIns="0" rIns="0" bIns="0" rtlCol="0" anchor="t">
              <a:spAutoFit/>
            </a:bodyPr>
            <a:lstStyle/>
            <a:p>
              <a:pPr algn="ctr">
                <a:lnSpc>
                  <a:spcPts val="3182"/>
                </a:lnSpc>
              </a:pPr>
              <a:r>
                <a:rPr lang="en-US" sz="2273" dirty="0">
                  <a:solidFill>
                    <a:srgbClr val="000000"/>
                  </a:solidFill>
                  <a:latin typeface="Eczar SemiBold"/>
                </a:rPr>
                <a:t>UPK</a:t>
              </a:r>
              <a:r>
                <a:rPr lang="id-ID" sz="2273" dirty="0">
                  <a:solidFill>
                    <a:srgbClr val="000000"/>
                  </a:solidFill>
                  <a:latin typeface="Eczar SemiBold"/>
                </a:rPr>
                <a:t>K</a:t>
              </a:r>
              <a:endParaRPr lang="en-US" sz="2273" dirty="0">
                <a:solidFill>
                  <a:srgbClr val="000000"/>
                </a:solidFill>
                <a:latin typeface="Eczar SemiBold"/>
              </a:endParaRPr>
            </a:p>
          </p:txBody>
        </p:sp>
      </p:grpSp>
      <p:sp>
        <p:nvSpPr>
          <p:cNvPr id="13" name="Title 12">
            <a:extLst>
              <a:ext uri="{FF2B5EF4-FFF2-40B4-BE49-F238E27FC236}">
                <a16:creationId xmlns:a16="http://schemas.microsoft.com/office/drawing/2014/main" id="{EE94A7EE-EF4E-48B8-8A91-44E88DE25AD7}"/>
              </a:ext>
            </a:extLst>
          </p:cNvPr>
          <p:cNvSpPr>
            <a:spLocks noGrp="1"/>
          </p:cNvSpPr>
          <p:nvPr>
            <p:ph type="ctrTitle"/>
          </p:nvPr>
        </p:nvSpPr>
        <p:spPr>
          <a:xfrm>
            <a:off x="8691445" y="3704132"/>
            <a:ext cx="8928737" cy="1470025"/>
          </a:xfrm>
        </p:spPr>
        <p:txBody>
          <a:bodyPr>
            <a:noAutofit/>
          </a:bodyPr>
          <a:lstStyle/>
          <a:p>
            <a:r>
              <a:rPr lang="nn-NO" sz="6000" dirty="0">
                <a:latin typeface="Times New Roman" panose="02020603050405020304" pitchFamily="18" charset="0"/>
                <a:cs typeface="Times New Roman" panose="02020603050405020304" pitchFamily="18" charset="0"/>
              </a:rPr>
              <a:t>SEJARAH,  FUNGSI, DAN KEDUDUKAN BAHASA INDONESIA</a:t>
            </a:r>
            <a:endParaRPr lang="en-US" sz="6000" dirty="0">
              <a:latin typeface="Times New Roman" panose="02020603050405020304" pitchFamily="18" charset="0"/>
              <a:cs typeface="Times New Roman" panose="02020603050405020304" pitchFamily="18" charset="0"/>
            </a:endParaRPr>
          </a:p>
        </p:txBody>
      </p:sp>
      <p:sp>
        <p:nvSpPr>
          <p:cNvPr id="14" name="Subtitle 13">
            <a:extLst>
              <a:ext uri="{FF2B5EF4-FFF2-40B4-BE49-F238E27FC236}">
                <a16:creationId xmlns:a16="http://schemas.microsoft.com/office/drawing/2014/main" id="{24419333-C81F-4E87-B63A-4C85B88A902E}"/>
              </a:ext>
            </a:extLst>
          </p:cNvPr>
          <p:cNvSpPr>
            <a:spLocks noGrp="1"/>
          </p:cNvSpPr>
          <p:nvPr>
            <p:ph type="subTitle" idx="1"/>
          </p:nvPr>
        </p:nvSpPr>
        <p:spPr>
          <a:xfrm>
            <a:off x="10533582" y="6363445"/>
            <a:ext cx="6400800" cy="1752600"/>
          </a:xfrm>
        </p:spPr>
        <p:txBody>
          <a:bodyPr>
            <a:normAutofit/>
          </a:bodyPr>
          <a:lstStyle/>
          <a:p>
            <a:r>
              <a:rPr lang="pt-BR" sz="3600" b="1" dirty="0">
                <a:latin typeface="Times New Roman" panose="02020603050405020304" pitchFamily="18" charset="0"/>
                <a:cs typeface="Times New Roman" panose="02020603050405020304" pitchFamily="18" charset="0"/>
              </a:rPr>
              <a:t>Tim </a:t>
            </a:r>
            <a:r>
              <a:rPr lang="pt-BR" sz="3600" b="1">
                <a:latin typeface="Times New Roman" panose="02020603050405020304" pitchFamily="18" charset="0"/>
                <a:cs typeface="Times New Roman" panose="02020603050405020304" pitchFamily="18" charset="0"/>
              </a:rPr>
              <a:t>Dosen PBD </a:t>
            </a:r>
            <a:r>
              <a:rPr lang="pt-BR" sz="3600" b="1" dirty="0">
                <a:latin typeface="Times New Roman" panose="02020603050405020304" pitchFamily="18" charset="0"/>
                <a:cs typeface="Times New Roman" panose="02020603050405020304" pitchFamily="18" charset="0"/>
              </a:rPr>
              <a:t>Bahasa Indonesia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1"/>
            <a:ext cx="10744200" cy="880590"/>
          </a:xfrm>
        </p:spPr>
        <p:txBody>
          <a:bodyPr>
            <a:normAutofit/>
          </a:bodyPr>
          <a:lstStyle/>
          <a:p>
            <a:r>
              <a:rPr lang="en-US" sz="3600" b="1" dirty="0" err="1">
                <a:latin typeface="Times New Roman" panose="02020603050405020304" pitchFamily="18" charset="0"/>
                <a:cs typeface="Times New Roman" panose="02020603050405020304" pitchFamily="18" charset="0"/>
              </a:rPr>
              <a:t>Fungsi</a:t>
            </a:r>
            <a:r>
              <a:rPr lang="en-US" sz="3600" b="1" dirty="0">
                <a:latin typeface="Times New Roman" panose="02020603050405020304" pitchFamily="18" charset="0"/>
                <a:cs typeface="Times New Roman" panose="02020603050405020304" pitchFamily="18" charset="0"/>
              </a:rPr>
              <a:t> Bahasa </a:t>
            </a:r>
            <a:r>
              <a:rPr lang="en-US" sz="3600" b="1" dirty="0" err="1">
                <a:latin typeface="Times New Roman" panose="02020603050405020304" pitchFamily="18" charset="0"/>
                <a:cs typeface="Times New Roman" panose="02020603050405020304" pitchFamily="18" charset="0"/>
              </a:rPr>
              <a:t>Secara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Umum</a:t>
            </a:r>
            <a:endParaRPr lang="en-US"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547808" y="1496623"/>
            <a:ext cx="9905999" cy="8566066"/>
          </a:xfrm>
        </p:spPr>
        <p:txBody>
          <a:bodyPr>
            <a:normAutofit fontScale="62500" lnSpcReduction="20000"/>
          </a:bodyPr>
          <a:lstStyle/>
          <a:p>
            <a:pPr marL="0" indent="0" algn="just">
              <a:buNone/>
            </a:pPr>
            <a:r>
              <a:rPr lang="sv-SE" sz="5900" dirty="0">
                <a:latin typeface="Times New Roman" panose="02020603050405020304" pitchFamily="18" charset="0"/>
                <a:cs typeface="Times New Roman" panose="02020603050405020304" pitchFamily="18" charset="0"/>
              </a:rPr>
              <a:t>Kalau kita cermati, sebenarnya ada satu lagi fungsi  bahasa yang selama ini kurang disadari oleh sebagian anggota masyarakat, yaitu sebagai alat untuk berpikir. Ilmu tentang cara berpikir adalah logika. Dalam proses berpikir, bahasa selalu hadir bersama logika untuk merumuskan konsep, proposisi, dan simpulan. Segala kegiatan yang menyangkut perhitungan atau kalkulasi, pembahasan atau analisis, bahkan berangan-angan atau berkhayal, hanya dimungkinkan berlangsung melalui proses berpikir disertai alatnya yang tidak lain adalah bahasa.</a:t>
            </a:r>
          </a:p>
          <a:p>
            <a:pPr marL="0" indent="0" algn="just">
              <a:buNone/>
            </a:pPr>
            <a:r>
              <a:rPr lang="sv-SE" sz="5900" dirty="0">
                <a:latin typeface="Times New Roman" panose="02020603050405020304" pitchFamily="18" charset="0"/>
                <a:cs typeface="Times New Roman" panose="02020603050405020304" pitchFamily="18" charset="0"/>
              </a:rPr>
              <a:t>Sejalan dengan itu dapat diformulasikan bahwa makin tinggi kemampuan berbahasa seseorang, makin tinggi pula kemampuan berpikirnya; makin teratur bahasa seseorang, makin teratur cara berpikirnya.</a:t>
            </a:r>
          </a:p>
          <a:p>
            <a:pPr marL="0" indent="0" algn="just">
              <a:buNone/>
            </a:pPr>
            <a:endParaRPr lang="sv-SE"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29044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457200" y="1790700"/>
            <a:ext cx="10363200" cy="2667000"/>
          </a:xfrm>
        </p:spPr>
        <p:txBody>
          <a:bodyPr>
            <a:normAutofit/>
          </a:bodyPr>
          <a:lstStyle/>
          <a:p>
            <a:pPr marL="0" indent="0" algn="just">
              <a:buNone/>
            </a:pPr>
            <a:r>
              <a:rPr lang="en-US" dirty="0"/>
              <a:t>1. </a:t>
            </a:r>
            <a:r>
              <a:rPr lang="en-US" dirty="0" err="1"/>
              <a:t>Sebagai</a:t>
            </a:r>
            <a:r>
              <a:rPr lang="en-US" dirty="0"/>
              <a:t> </a:t>
            </a:r>
            <a:r>
              <a:rPr lang="en-US" dirty="0" err="1"/>
              <a:t>alat</a:t>
            </a:r>
            <a:r>
              <a:rPr lang="en-US" dirty="0"/>
              <a:t>/media </a:t>
            </a:r>
            <a:r>
              <a:rPr lang="en-US" dirty="0" err="1"/>
              <a:t>komunikasi</a:t>
            </a:r>
            <a:r>
              <a:rPr lang="en-US" dirty="0"/>
              <a:t>;</a:t>
            </a:r>
          </a:p>
          <a:p>
            <a:pPr marL="0" indent="0" algn="just">
              <a:buNone/>
            </a:pPr>
            <a:r>
              <a:rPr lang="en-US" dirty="0"/>
              <a:t>2. </a:t>
            </a:r>
            <a:r>
              <a:rPr lang="en-US" dirty="0" err="1"/>
              <a:t>Sebagai</a:t>
            </a:r>
            <a:r>
              <a:rPr lang="en-US" dirty="0"/>
              <a:t> </a:t>
            </a:r>
            <a:r>
              <a:rPr lang="en-US" dirty="0" err="1"/>
              <a:t>alat</a:t>
            </a:r>
            <a:r>
              <a:rPr lang="en-US" dirty="0"/>
              <a:t> </a:t>
            </a:r>
            <a:r>
              <a:rPr lang="en-US" dirty="0" err="1"/>
              <a:t>untuk</a:t>
            </a:r>
            <a:r>
              <a:rPr lang="en-US" dirty="0"/>
              <a:t> </a:t>
            </a:r>
            <a:r>
              <a:rPr lang="en-US" dirty="0" err="1"/>
              <a:t>ekspresi</a:t>
            </a:r>
            <a:r>
              <a:rPr lang="en-US" dirty="0"/>
              <a:t> </a:t>
            </a:r>
            <a:r>
              <a:rPr lang="en-US" dirty="0" err="1"/>
              <a:t>diri</a:t>
            </a:r>
            <a:r>
              <a:rPr lang="en-US" dirty="0"/>
              <a:t>;</a:t>
            </a:r>
          </a:p>
          <a:p>
            <a:pPr marL="0" indent="0" algn="just">
              <a:buNone/>
            </a:pPr>
            <a:r>
              <a:rPr lang="en-US" dirty="0"/>
              <a:t>3. </a:t>
            </a:r>
            <a:r>
              <a:rPr lang="en-US" dirty="0" err="1"/>
              <a:t>Sebagai</a:t>
            </a:r>
            <a:r>
              <a:rPr lang="en-US" dirty="0"/>
              <a:t> </a:t>
            </a:r>
            <a:r>
              <a:rPr lang="en-US" dirty="0" err="1"/>
              <a:t>alat</a:t>
            </a:r>
            <a:r>
              <a:rPr lang="en-US" dirty="0"/>
              <a:t> </a:t>
            </a:r>
            <a:r>
              <a:rPr lang="en-US" dirty="0" err="1"/>
              <a:t>integrasi</a:t>
            </a:r>
            <a:r>
              <a:rPr lang="en-US" dirty="0"/>
              <a:t> dan </a:t>
            </a:r>
            <a:r>
              <a:rPr lang="en-US" dirty="0" err="1"/>
              <a:t>adaptasi</a:t>
            </a:r>
            <a:r>
              <a:rPr lang="en-US" dirty="0"/>
              <a:t> </a:t>
            </a:r>
            <a:r>
              <a:rPr lang="en-US" dirty="0" err="1"/>
              <a:t>sosial</a:t>
            </a:r>
            <a:r>
              <a:rPr lang="en-US" dirty="0"/>
              <a:t>;</a:t>
            </a:r>
          </a:p>
          <a:p>
            <a:pPr marL="0" indent="0" algn="just">
              <a:buNone/>
            </a:pPr>
            <a:r>
              <a:rPr lang="en-US" dirty="0"/>
              <a:t>4. </a:t>
            </a:r>
            <a:r>
              <a:rPr lang="en-US" dirty="0" err="1"/>
              <a:t>Sebagai</a:t>
            </a:r>
            <a:r>
              <a:rPr lang="en-US" dirty="0"/>
              <a:t> </a:t>
            </a:r>
            <a:r>
              <a:rPr lang="en-US" dirty="0" err="1"/>
              <a:t>alat</a:t>
            </a:r>
            <a:r>
              <a:rPr lang="en-US" dirty="0"/>
              <a:t> </a:t>
            </a:r>
            <a:r>
              <a:rPr lang="en-US" dirty="0" err="1"/>
              <a:t>kontrol</a:t>
            </a:r>
            <a:r>
              <a:rPr lang="en-US" dirty="0"/>
              <a:t> </a:t>
            </a:r>
            <a:r>
              <a:rPr lang="en-US" dirty="0" err="1"/>
              <a:t>sosial</a:t>
            </a:r>
            <a:r>
              <a:rPr lang="en-US" dirty="0"/>
              <a:t>.</a:t>
            </a:r>
          </a:p>
          <a:p>
            <a:pPr marL="0" indent="0" algn="just">
              <a:buNone/>
            </a:pPr>
            <a:endParaRPr lang="en-US" dirty="0"/>
          </a:p>
          <a:p>
            <a:pPr marL="0" indent="0" algn="just">
              <a:buNone/>
            </a:pPr>
            <a:endParaRPr lang="en-US" dirty="0"/>
          </a:p>
          <a:p>
            <a:endParaRPr lang="en-US" dirty="0"/>
          </a:p>
        </p:txBody>
      </p:sp>
      <p:sp>
        <p:nvSpPr>
          <p:cNvPr id="7" name="Rectangle 6">
            <a:extLst>
              <a:ext uri="{FF2B5EF4-FFF2-40B4-BE49-F238E27FC236}">
                <a16:creationId xmlns:a16="http://schemas.microsoft.com/office/drawing/2014/main" id="{1DB57ECC-F1EE-4FE2-A46E-F7161361DF37}"/>
              </a:ext>
            </a:extLst>
          </p:cNvPr>
          <p:cNvSpPr/>
          <p:nvPr/>
        </p:nvSpPr>
        <p:spPr>
          <a:xfrm>
            <a:off x="457200" y="190500"/>
            <a:ext cx="10363200" cy="1446550"/>
          </a:xfrm>
          <a:prstGeom prst="rect">
            <a:avLst/>
          </a:prstGeom>
        </p:spPr>
        <p:txBody>
          <a:bodyPr wrap="square">
            <a:spAutoFit/>
          </a:bodyPr>
          <a:lstStyle/>
          <a:p>
            <a:r>
              <a:rPr lang="en-ID" sz="4400" dirty="0" err="1">
                <a:latin typeface="Times New Roman" panose="02020603050405020304" pitchFamily="18" charset="0"/>
                <a:cs typeface="Times New Roman" panose="02020603050405020304" pitchFamily="18" charset="0"/>
              </a:rPr>
              <a:t>Keraf</a:t>
            </a:r>
            <a:r>
              <a:rPr lang="en-ID" sz="4400" dirty="0">
                <a:latin typeface="Times New Roman" panose="02020603050405020304" pitchFamily="18" charset="0"/>
                <a:cs typeface="Times New Roman" panose="02020603050405020304" pitchFamily="18" charset="0"/>
              </a:rPr>
              <a:t> (1997:3-6) </a:t>
            </a:r>
            <a:r>
              <a:rPr lang="en-ID" sz="4400" dirty="0" err="1">
                <a:latin typeface="Times New Roman" panose="02020603050405020304" pitchFamily="18" charset="0"/>
                <a:cs typeface="Times New Roman" panose="02020603050405020304" pitchFamily="18" charset="0"/>
              </a:rPr>
              <a:t>merumuskan</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fungsi</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bahasa</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bagi</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setiap</a:t>
            </a:r>
            <a:r>
              <a:rPr lang="en-ID" sz="4400" dirty="0">
                <a:latin typeface="Times New Roman" panose="02020603050405020304" pitchFamily="18" charset="0"/>
                <a:cs typeface="Times New Roman" panose="02020603050405020304" pitchFamily="18" charset="0"/>
              </a:rPr>
              <a:t> orang </a:t>
            </a:r>
            <a:r>
              <a:rPr lang="en-ID" sz="4400" dirty="0" err="1">
                <a:latin typeface="Times New Roman" panose="02020603050405020304" pitchFamily="18" charset="0"/>
                <a:cs typeface="Times New Roman" panose="02020603050405020304" pitchFamily="18" charset="0"/>
              </a:rPr>
              <a:t>ada</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empat</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yaitu</a:t>
            </a:r>
            <a:r>
              <a:rPr lang="en-ID" sz="4400"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B7474813-158E-470D-B0BF-B18DAB2135A3}"/>
              </a:ext>
            </a:extLst>
          </p:cNvPr>
          <p:cNvSpPr/>
          <p:nvPr/>
        </p:nvSpPr>
        <p:spPr>
          <a:xfrm>
            <a:off x="487680" y="4533900"/>
            <a:ext cx="9522159" cy="769441"/>
          </a:xfrm>
          <a:prstGeom prst="rect">
            <a:avLst/>
          </a:prstGeom>
        </p:spPr>
        <p:txBody>
          <a:bodyPr wrap="none">
            <a:spAutoFit/>
          </a:bodyPr>
          <a:lstStyle/>
          <a:p>
            <a:r>
              <a:rPr lang="en-ID" sz="4400" dirty="0" err="1">
                <a:latin typeface="Times New Roman" panose="02020603050405020304" pitchFamily="18" charset="0"/>
                <a:cs typeface="Times New Roman" panose="02020603050405020304" pitchFamily="18" charset="0"/>
              </a:rPr>
              <a:t>Kedudukan</a:t>
            </a:r>
            <a:r>
              <a:rPr lang="en-ID" sz="4400" dirty="0">
                <a:latin typeface="Times New Roman" panose="02020603050405020304" pitchFamily="18" charset="0"/>
                <a:cs typeface="Times New Roman" panose="02020603050405020304" pitchFamily="18" charset="0"/>
              </a:rPr>
              <a:t> dan </a:t>
            </a:r>
            <a:r>
              <a:rPr lang="en-ID" sz="4400" dirty="0" err="1">
                <a:latin typeface="Times New Roman" panose="02020603050405020304" pitchFamily="18" charset="0"/>
                <a:cs typeface="Times New Roman" panose="02020603050405020304" pitchFamily="18" charset="0"/>
              </a:rPr>
              <a:t>Fungsi</a:t>
            </a:r>
            <a:r>
              <a:rPr lang="en-ID" sz="4400" dirty="0">
                <a:latin typeface="Times New Roman" panose="02020603050405020304" pitchFamily="18" charset="0"/>
                <a:cs typeface="Times New Roman" panose="02020603050405020304" pitchFamily="18" charset="0"/>
              </a:rPr>
              <a:t> Bahasa Indonesia</a:t>
            </a:r>
          </a:p>
        </p:txBody>
      </p:sp>
      <p:sp>
        <p:nvSpPr>
          <p:cNvPr id="10" name="Rectangle 9">
            <a:extLst>
              <a:ext uri="{FF2B5EF4-FFF2-40B4-BE49-F238E27FC236}">
                <a16:creationId xmlns:a16="http://schemas.microsoft.com/office/drawing/2014/main" id="{93FB4703-1C38-43EA-95AD-9CD9F0765885}"/>
              </a:ext>
            </a:extLst>
          </p:cNvPr>
          <p:cNvSpPr/>
          <p:nvPr/>
        </p:nvSpPr>
        <p:spPr>
          <a:xfrm>
            <a:off x="457200" y="5524500"/>
            <a:ext cx="10363200" cy="4524315"/>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adalah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wahana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komunikasi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bagi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manusia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baik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komunikasi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lisan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maupun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komunikasi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tulis</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ini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adalah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dasar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belum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dikaitkan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status dan </a:t>
            </a:r>
            <a:r>
              <a:rPr lang="en-ID" sz="3200" dirty="0" err="1">
                <a:latin typeface="Times New Roman" panose="02020603050405020304" pitchFamily="18" charset="0"/>
                <a:cs typeface="Times New Roman" panose="02020603050405020304" pitchFamily="18" charset="0"/>
              </a:rPr>
              <a:t>nilai-nilai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sosial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kenyataan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sehari-hari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tidak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dapat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dilepaskan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dari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kegiatan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hidup</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masyarakat</a:t>
            </a:r>
            <a:r>
              <a:rPr lang="en-ID" sz="3200" dirty="0">
                <a:latin typeface="Times New Roman" panose="02020603050405020304" pitchFamily="18" charset="0"/>
                <a:cs typeface="Times New Roman" panose="02020603050405020304" pitchFamily="18" charset="0"/>
              </a:rPr>
              <a:t>, yang di </a:t>
            </a:r>
            <a:r>
              <a:rPr lang="en-ID" sz="3200" dirty="0" err="1">
                <a:latin typeface="Times New Roman" panose="02020603050405020304" pitchFamily="18" charset="0"/>
                <a:cs typeface="Times New Roman" panose="02020603050405020304" pitchFamily="18" charset="0"/>
              </a:rPr>
              <a:t>dalamnya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sebenarnya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terdapat</a:t>
            </a:r>
            <a:r>
              <a:rPr lang="en-ID" sz="3200" dirty="0">
                <a:latin typeface="Times New Roman" panose="02020603050405020304" pitchFamily="18" charset="0"/>
                <a:cs typeface="Times New Roman" panose="02020603050405020304" pitchFamily="18" charset="0"/>
              </a:rPr>
              <a:t> status </a:t>
            </a:r>
            <a:r>
              <a:rPr lang="en-ID" sz="3200" dirty="0" err="1">
                <a:latin typeface="Times New Roman" panose="02020603050405020304" pitchFamily="18" charset="0"/>
                <a:cs typeface="Times New Roman" panose="02020603050405020304" pitchFamily="18" charset="0"/>
              </a:rPr>
              <a:t>nilai-nilai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sosial</a:t>
            </a:r>
            <a:r>
              <a:rPr lang="en-ID" sz="3200" dirty="0">
                <a:latin typeface="Times New Roman" panose="02020603050405020304" pitchFamily="18" charset="0"/>
                <a:cs typeface="Times New Roman" panose="02020603050405020304" pitchFamily="18" charset="0"/>
              </a:rPr>
              <a:t>. Bahasa </a:t>
            </a:r>
            <a:r>
              <a:rPr lang="en-ID" sz="3200" dirty="0" err="1">
                <a:latin typeface="Times New Roman" panose="02020603050405020304" pitchFamily="18" charset="0"/>
                <a:cs typeface="Times New Roman" panose="02020603050405020304" pitchFamily="18" charset="0"/>
              </a:rPr>
              <a:t>selalu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mengikuti</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mewarnai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kehidupan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manusia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sehari-hari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baik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manusia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sebagi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anggota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suku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maupun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bangsa</a:t>
            </a:r>
            <a:r>
              <a:rPr lang="en-ID"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423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457200" y="1181099"/>
            <a:ext cx="11506200" cy="3170873"/>
          </a:xfrm>
        </p:spPr>
        <p:txBody>
          <a:bodyPr>
            <a:normAutofit fontScale="92500" lnSpcReduction="20000"/>
          </a:bodyPr>
          <a:lstStyle/>
          <a:p>
            <a:pPr marL="0" indent="0" algn="just">
              <a:lnSpc>
                <a:spcPct val="120000"/>
              </a:lnSpc>
              <a:buNone/>
            </a:pPr>
            <a:r>
              <a:rPr lang="en-US" sz="3500" dirty="0">
                <a:latin typeface="Times New Roman" panose="02020603050405020304" pitchFamily="18" charset="0"/>
                <a:cs typeface="Times New Roman" panose="02020603050405020304" pitchFamily="18" charset="0"/>
              </a:rPr>
              <a:t>Yang </a:t>
            </a:r>
            <a:r>
              <a:rPr lang="en-US" sz="3500" dirty="0" err="1">
                <a:latin typeface="Times New Roman" panose="02020603050405020304" pitchFamily="18" charset="0"/>
                <a:cs typeface="Times New Roman" panose="02020603050405020304" pitchFamily="18" charset="0"/>
              </a:rPr>
              <a:t>dimaksud</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dengan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fungsi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di </a:t>
            </a:r>
            <a:r>
              <a:rPr lang="en-US" sz="3500" dirty="0" err="1">
                <a:latin typeface="Times New Roman" panose="02020603050405020304" pitchFamily="18" charset="0"/>
                <a:cs typeface="Times New Roman" panose="02020603050405020304" pitchFamily="18" charset="0"/>
              </a:rPr>
              <a:t>dalam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hubungan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ini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adalah</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nilai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pemakaian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dirumuskan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sebagai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tugas</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pemakaian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itu</a:t>
            </a:r>
            <a:r>
              <a:rPr lang="en-US" sz="3500" dirty="0">
                <a:latin typeface="Times New Roman" panose="02020603050405020304" pitchFamily="18" charset="0"/>
                <a:cs typeface="Times New Roman" panose="02020603050405020304" pitchFamily="18" charset="0"/>
              </a:rPr>
              <a:t> di </a:t>
            </a:r>
            <a:r>
              <a:rPr lang="en-US" sz="3500" dirty="0" err="1">
                <a:latin typeface="Times New Roman" panose="02020603050405020304" pitchFamily="18" charset="0"/>
                <a:cs typeface="Times New Roman" panose="02020603050405020304" pitchFamily="18" charset="0"/>
              </a:rPr>
              <a:t>dalam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kedudukan</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diberikan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kepadanya</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dimaksud</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dengan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kedudukan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adalah</a:t>
            </a:r>
            <a:r>
              <a:rPr lang="en-US" sz="3500" dirty="0">
                <a:latin typeface="Times New Roman" panose="02020603050405020304" pitchFamily="18" charset="0"/>
                <a:cs typeface="Times New Roman" panose="02020603050405020304" pitchFamily="18" charset="0"/>
              </a:rPr>
              <a:t> status </a:t>
            </a:r>
            <a:r>
              <a:rPr lang="en-US" sz="3500" dirty="0" err="1">
                <a:latin typeface="Times New Roman" panose="02020603050405020304" pitchFamily="18" charset="0"/>
                <a:cs typeface="Times New Roman" panose="02020603050405020304" pitchFamily="18" charset="0"/>
              </a:rPr>
              <a:t>relatif</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sebagai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sistem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lambang</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nilai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budaya</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dirumuskan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atas</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dasar</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nilai</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sosial</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dihubungkan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dengan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bahasa</a:t>
            </a:r>
            <a:r>
              <a:rPr lang="en-US" sz="3500" dirty="0">
                <a:latin typeface="Times New Roman" panose="02020603050405020304" pitchFamily="18" charset="0"/>
                <a:cs typeface="Times New Roman" panose="02020603050405020304" pitchFamily="18" charset="0"/>
              </a:rPr>
              <a:t>  yang </a:t>
            </a:r>
            <a:r>
              <a:rPr lang="en-US" sz="3500" dirty="0" err="1">
                <a:latin typeface="Times New Roman" panose="02020603050405020304" pitchFamily="18" charset="0"/>
                <a:cs typeface="Times New Roman" panose="02020603050405020304" pitchFamily="18" charset="0"/>
              </a:rPr>
              <a:t>bersangkutan</a:t>
            </a:r>
            <a:r>
              <a:rPr lang="en-US" sz="3500"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D7FEDB5-FB6D-4B4D-9E7D-ED590766ABFD}"/>
              </a:ext>
            </a:extLst>
          </p:cNvPr>
          <p:cNvSpPr/>
          <p:nvPr/>
        </p:nvSpPr>
        <p:spPr>
          <a:xfrm>
            <a:off x="457200" y="190500"/>
            <a:ext cx="16554532" cy="769441"/>
          </a:xfrm>
          <a:prstGeom prst="rect">
            <a:avLst/>
          </a:prstGeom>
        </p:spPr>
        <p:txBody>
          <a:bodyPr wrap="none">
            <a:spAutoFit/>
          </a:bodyPr>
          <a:lstStyle/>
          <a:p>
            <a:r>
              <a:rPr lang="en-ID" sz="4400" dirty="0" err="1">
                <a:latin typeface="Times New Roman" panose="02020603050405020304" pitchFamily="18" charset="0"/>
                <a:cs typeface="Times New Roman" panose="02020603050405020304" pitchFamily="18" charset="0"/>
              </a:rPr>
              <a:t>Fungsi</a:t>
            </a:r>
            <a:r>
              <a:rPr lang="en-ID" sz="4400" dirty="0">
                <a:latin typeface="Times New Roman" panose="02020603050405020304" pitchFamily="18" charset="0"/>
                <a:cs typeface="Times New Roman" panose="02020603050405020304" pitchFamily="18" charset="0"/>
              </a:rPr>
              <a:t> Bahasa Indonesia </a:t>
            </a:r>
            <a:r>
              <a:rPr lang="en-ID" sz="4400" dirty="0" err="1">
                <a:latin typeface="Times New Roman" panose="02020603050405020304" pitchFamily="18" charset="0"/>
                <a:cs typeface="Times New Roman" panose="02020603050405020304" pitchFamily="18" charset="0"/>
              </a:rPr>
              <a:t>dalam</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Kedudukannya</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sebagai</a:t>
            </a:r>
            <a:r>
              <a:rPr lang="en-ID" sz="4400" dirty="0">
                <a:latin typeface="Times New Roman" panose="02020603050405020304" pitchFamily="18" charset="0"/>
                <a:cs typeface="Times New Roman" panose="02020603050405020304" pitchFamily="18" charset="0"/>
              </a:rPr>
              <a:t> Bahasa </a:t>
            </a:r>
            <a:r>
              <a:rPr lang="en-ID" sz="4400" dirty="0" err="1">
                <a:latin typeface="Times New Roman" panose="02020603050405020304" pitchFamily="18" charset="0"/>
                <a:cs typeface="Times New Roman" panose="02020603050405020304" pitchFamily="18" charset="0"/>
              </a:rPr>
              <a:t>Nasional</a:t>
            </a:r>
            <a:endParaRPr lang="en-ID" sz="4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643F36C-8FC6-4A77-8118-D27E3C34A17B}"/>
              </a:ext>
            </a:extLst>
          </p:cNvPr>
          <p:cNvSpPr/>
          <p:nvPr/>
        </p:nvSpPr>
        <p:spPr>
          <a:xfrm>
            <a:off x="457200" y="4423470"/>
            <a:ext cx="10439400" cy="3539430"/>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Perumusan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kedudukan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diperlukan</a:t>
            </a:r>
            <a:r>
              <a:rPr lang="en-ID" sz="3200" dirty="0">
                <a:latin typeface="Times New Roman" panose="02020603050405020304" pitchFamily="18" charset="0"/>
                <a:cs typeface="Times New Roman" panose="02020603050405020304" pitchFamily="18" charset="0"/>
              </a:rPr>
              <a:t> oleh </a:t>
            </a:r>
            <a:r>
              <a:rPr lang="en-ID" sz="3200" dirty="0" err="1">
                <a:latin typeface="Times New Roman" panose="02020603050405020304" pitchFamily="18" charset="0"/>
                <a:cs typeface="Times New Roman" panose="02020603050405020304" pitchFamily="18" charset="0"/>
              </a:rPr>
              <a:t>karena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perumusan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memungkinkan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kita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mengadakan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pembedaan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antara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kedudukan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pada </a:t>
            </a:r>
            <a:r>
              <a:rPr lang="en-ID" sz="3200" dirty="0" err="1">
                <a:latin typeface="Times New Roman" panose="02020603050405020304" pitchFamily="18" charset="0"/>
                <a:cs typeface="Times New Roman" panose="02020603050405020304" pitchFamily="18" charset="0"/>
              </a:rPr>
              <a:t>satu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pihak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serta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kedudukan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bahasa-bahasa</a:t>
            </a:r>
            <a:r>
              <a:rPr lang="en-ID" sz="3200" dirty="0">
                <a:latin typeface="Times New Roman" panose="02020603050405020304" pitchFamily="18" charset="0"/>
                <a:cs typeface="Times New Roman" panose="02020603050405020304" pitchFamily="18" charset="0"/>
              </a:rPr>
              <a:t> lain, </a:t>
            </a:r>
            <a:r>
              <a:rPr lang="en-ID" sz="3200" dirty="0" err="1">
                <a:latin typeface="Times New Roman" panose="02020603050405020304" pitchFamily="18" charset="0"/>
                <a:cs typeface="Times New Roman" panose="02020603050405020304" pitchFamily="18" charset="0"/>
              </a:rPr>
              <a:t>baik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daerah</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hidup</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unsur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kebudayaan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kita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maupun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asing</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dipakai</a:t>
            </a:r>
            <a:r>
              <a:rPr lang="en-ID" sz="3200" dirty="0">
                <a:latin typeface="Times New Roman" panose="02020603050405020304" pitchFamily="18" charset="0"/>
                <a:cs typeface="Times New Roman" panose="02020603050405020304" pitchFamily="18" charset="0"/>
              </a:rPr>
              <a:t> di Indonesia.</a:t>
            </a:r>
          </a:p>
        </p:txBody>
      </p:sp>
      <p:sp>
        <p:nvSpPr>
          <p:cNvPr id="13" name="Rectangle 12">
            <a:extLst>
              <a:ext uri="{FF2B5EF4-FFF2-40B4-BE49-F238E27FC236}">
                <a16:creationId xmlns:a16="http://schemas.microsoft.com/office/drawing/2014/main" id="{1DF8B1C7-C79A-4234-9C88-46AD2B07A2CE}"/>
              </a:ext>
            </a:extLst>
          </p:cNvPr>
          <p:cNvSpPr/>
          <p:nvPr/>
        </p:nvSpPr>
        <p:spPr>
          <a:xfrm>
            <a:off x="457200" y="8034397"/>
            <a:ext cx="10439400" cy="2062103"/>
          </a:xfrm>
          <a:prstGeom prst="rect">
            <a:avLst/>
          </a:prstGeom>
        </p:spPr>
        <p:txBody>
          <a:bodyPr wrap="square">
            <a:spAutoFit/>
          </a:bodyPr>
          <a:lstStyle/>
          <a:p>
            <a:pPr algn="just"/>
            <a:r>
              <a:rPr lang="en-ID" sz="3200" dirty="0">
                <a:latin typeface="Times New Roman" panose="02020603050405020304" pitchFamily="18" charset="0"/>
                <a:cs typeface="Times New Roman" panose="02020603050405020304" pitchFamily="18" charset="0"/>
              </a:rPr>
              <a:t>Kita </a:t>
            </a:r>
            <a:r>
              <a:rPr lang="en-ID" sz="3200" dirty="0" err="1">
                <a:latin typeface="Times New Roman" panose="02020603050405020304" pitchFamily="18" charset="0"/>
                <a:cs typeface="Times New Roman" panose="02020603050405020304" pitchFamily="18" charset="0"/>
              </a:rPr>
              <a:t>mengatur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masuknya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unsur-unsur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baru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dari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bahasa-bahasa</a:t>
            </a:r>
            <a:r>
              <a:rPr lang="en-ID" sz="3200" dirty="0">
                <a:latin typeface="Times New Roman" panose="02020603050405020304" pitchFamily="18" charset="0"/>
                <a:cs typeface="Times New Roman" panose="02020603050405020304" pitchFamily="18" charset="0"/>
              </a:rPr>
              <a:t> lain </a:t>
            </a:r>
            <a:r>
              <a:rPr lang="en-ID" sz="3200" dirty="0" err="1">
                <a:latin typeface="Times New Roman" panose="02020603050405020304" pitchFamily="18" charset="0"/>
                <a:cs typeface="Times New Roman" panose="02020603050405020304" pitchFamily="18" charset="0"/>
              </a:rPr>
              <a:t>itu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sedemikian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rupa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sehingga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hanya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unsur-unsur</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benar-benar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dibutuhkan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untuk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memperkaya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nasional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kita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sajalah</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kita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terima</a:t>
            </a:r>
            <a:endParaRPr lang="en-ID"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79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457200" y="1181100"/>
            <a:ext cx="11506200" cy="2667000"/>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Selain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masuknya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unsur-unsur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lain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dihindarkan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sama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sekali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saja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pemasukannya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keperluan</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usaha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untuk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mengembangkan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membakukan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D7FEDB5-FB6D-4B4D-9E7D-ED590766ABFD}"/>
              </a:ext>
            </a:extLst>
          </p:cNvPr>
          <p:cNvSpPr/>
          <p:nvPr/>
        </p:nvSpPr>
        <p:spPr>
          <a:xfrm>
            <a:off x="457200" y="190500"/>
            <a:ext cx="16554532" cy="769441"/>
          </a:xfrm>
          <a:prstGeom prst="rect">
            <a:avLst/>
          </a:prstGeom>
        </p:spPr>
        <p:txBody>
          <a:bodyPr wrap="none">
            <a:spAutoFit/>
          </a:bodyPr>
          <a:lstStyle/>
          <a:p>
            <a:r>
              <a:rPr lang="en-ID" sz="4400" dirty="0" err="1">
                <a:latin typeface="Times New Roman" panose="02020603050405020304" pitchFamily="18" charset="0"/>
                <a:cs typeface="Times New Roman" panose="02020603050405020304" pitchFamily="18" charset="0"/>
              </a:rPr>
              <a:t>Fungsi</a:t>
            </a:r>
            <a:r>
              <a:rPr lang="en-ID" sz="4400" dirty="0">
                <a:latin typeface="Times New Roman" panose="02020603050405020304" pitchFamily="18" charset="0"/>
                <a:cs typeface="Times New Roman" panose="02020603050405020304" pitchFamily="18" charset="0"/>
              </a:rPr>
              <a:t> Bahasa Indonesia </a:t>
            </a:r>
            <a:r>
              <a:rPr lang="en-ID" sz="4400" dirty="0" err="1">
                <a:latin typeface="Times New Roman" panose="02020603050405020304" pitchFamily="18" charset="0"/>
                <a:cs typeface="Times New Roman" panose="02020603050405020304" pitchFamily="18" charset="0"/>
              </a:rPr>
              <a:t>dalam</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Kedudukannya</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sebagai</a:t>
            </a:r>
            <a:r>
              <a:rPr lang="en-ID" sz="4400" dirty="0">
                <a:latin typeface="Times New Roman" panose="02020603050405020304" pitchFamily="18" charset="0"/>
                <a:cs typeface="Times New Roman" panose="02020603050405020304" pitchFamily="18" charset="0"/>
              </a:rPr>
              <a:t> Bahasa </a:t>
            </a:r>
            <a:r>
              <a:rPr lang="en-ID" sz="4400" dirty="0" err="1">
                <a:latin typeface="Times New Roman" panose="02020603050405020304" pitchFamily="18" charset="0"/>
                <a:cs typeface="Times New Roman" panose="02020603050405020304" pitchFamily="18" charset="0"/>
              </a:rPr>
              <a:t>Nasional</a:t>
            </a:r>
            <a:endParaRPr lang="en-ID" sz="4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DACCAB6-B488-4FC7-A779-F662058C2232}"/>
              </a:ext>
            </a:extLst>
          </p:cNvPr>
          <p:cNvSpPr/>
          <p:nvPr/>
        </p:nvSpPr>
        <p:spPr>
          <a:xfrm>
            <a:off x="457200" y="3823954"/>
            <a:ext cx="10363200" cy="3539430"/>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kata lain,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sebagai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modern </a:t>
            </a:r>
            <a:r>
              <a:rPr lang="en-ID" sz="3200" dirty="0" err="1">
                <a:latin typeface="Times New Roman" panose="02020603050405020304" pitchFamily="18" charset="0"/>
                <a:cs typeface="Times New Roman" panose="02020603050405020304" pitchFamily="18" charset="0"/>
              </a:rPr>
              <a:t>hendaklah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bersifat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terbuka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pengertian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memberikan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tempat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bagi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unsur-unsur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baru</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diperlukannya</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apabila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perlu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dipungut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dari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bahasa-bahasa</a:t>
            </a:r>
            <a:r>
              <a:rPr lang="en-ID" sz="3200" dirty="0">
                <a:latin typeface="Times New Roman" panose="02020603050405020304" pitchFamily="18" charset="0"/>
                <a:cs typeface="Times New Roman" panose="02020603050405020304" pitchFamily="18" charset="0"/>
              </a:rPr>
              <a:t> lain </a:t>
            </a:r>
            <a:r>
              <a:rPr lang="en-ID" sz="3200" dirty="0" err="1">
                <a:latin typeface="Times New Roman" panose="02020603050405020304" pitchFamily="18" charset="0"/>
                <a:cs typeface="Times New Roman" panose="02020603050405020304" pitchFamily="18" charset="0"/>
              </a:rPr>
              <a:t>melalui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penyerasian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sistem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itu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sendiri</a:t>
            </a:r>
            <a:r>
              <a:rPr lang="en-ID" sz="3200" dirty="0">
                <a:latin typeface="Times New Roman" panose="02020603050405020304" pitchFamily="18" charset="0"/>
                <a:cs typeface="Times New Roman" panose="02020603050405020304" pitchFamily="18" charset="0"/>
              </a:rPr>
              <a:t> yang pada </a:t>
            </a:r>
            <a:r>
              <a:rPr lang="en-ID" sz="3200" dirty="0" err="1">
                <a:latin typeface="Times New Roman" panose="02020603050405020304" pitchFamily="18" charset="0"/>
                <a:cs typeface="Times New Roman" panose="02020603050405020304" pitchFamily="18" charset="0"/>
              </a:rPr>
              <a:t>waktu</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sama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tetap</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mempertahankan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identitasnya</a:t>
            </a:r>
            <a:r>
              <a:rPr lang="en-ID"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0381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304800" y="5295900"/>
            <a:ext cx="10681497" cy="4495800"/>
          </a:xfrm>
        </p:spPr>
        <p:txBody>
          <a:bodyPr>
            <a:noAutofit/>
          </a:bodyPr>
          <a:lstStyle/>
          <a:p>
            <a:pPr marL="0" indent="0" algn="just">
              <a:buNone/>
            </a:pP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lambang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kebanggaan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nasional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memancarkan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nilai-nilai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sosial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budaya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luhur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keluhuran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nilai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dicerminkan</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menjunjungnya</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mempertahankannya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realisasi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kebanggaan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terhadap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memakainya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tanpa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a:t>
            </a:r>
            <a:r>
              <a:rPr lang="en-US" dirty="0">
                <a:latin typeface="Times New Roman" panose="02020603050405020304" pitchFamily="18" charset="0"/>
                <a:cs typeface="Times New Roman" panose="02020603050405020304" pitchFamily="18" charset="0"/>
              </a:rPr>
              <a:t> rasa </a:t>
            </a:r>
            <a:r>
              <a:rPr lang="en-US" dirty="0" err="1">
                <a:latin typeface="Times New Roman" panose="02020603050405020304" pitchFamily="18" charset="0"/>
                <a:cs typeface="Times New Roman" panose="02020603050405020304" pitchFamily="18" charset="0"/>
              </a:rPr>
              <a:t>rendah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malu</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acuh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acuh</a:t>
            </a:r>
            <a:r>
              <a:rPr lang="en-US" dirty="0">
                <a:latin typeface="Times New Roman" panose="02020603050405020304" pitchFamily="18" charset="0"/>
                <a:cs typeface="Times New Roman" panose="02020603050405020304" pitchFamily="18" charset="0"/>
              </a:rPr>
              <a:t>. Kita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memakainya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memelihara</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mengembangkannya</a:t>
            </a:r>
            <a:r>
              <a:rPr lang="en-US" dirty="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FD7FEDB5-FB6D-4B4D-9E7D-ED590766ABFD}"/>
              </a:ext>
            </a:extLst>
          </p:cNvPr>
          <p:cNvSpPr/>
          <p:nvPr/>
        </p:nvSpPr>
        <p:spPr>
          <a:xfrm>
            <a:off x="304801" y="38100"/>
            <a:ext cx="14563874" cy="2554545"/>
          </a:xfrm>
          <a:prstGeom prst="rect">
            <a:avLst/>
          </a:prstGeom>
        </p:spPr>
        <p:txBody>
          <a:bodyPr wrap="square">
            <a:spAutoFit/>
          </a:bodyPr>
          <a:lstStyle/>
          <a:p>
            <a:r>
              <a:rPr lang="en-ID" sz="4000" dirty="0">
                <a:latin typeface="Times New Roman" panose="02020603050405020304" pitchFamily="18" charset="0"/>
                <a:cs typeface="Times New Roman" panose="02020603050405020304" pitchFamily="18" charset="0"/>
              </a:rPr>
              <a:t>Hasil </a:t>
            </a:r>
            <a:r>
              <a:rPr lang="en-ID" sz="4000" dirty="0" err="1">
                <a:latin typeface="Times New Roman" panose="02020603050405020304" pitchFamily="18" charset="0"/>
                <a:cs typeface="Times New Roman" panose="02020603050405020304" pitchFamily="18" charset="0"/>
              </a:rPr>
              <a:t>Perumusan</a:t>
            </a:r>
            <a:r>
              <a:rPr lang="en-ID" sz="4000" dirty="0">
                <a:latin typeface="Times New Roman" panose="02020603050405020304" pitchFamily="18" charset="0"/>
                <a:cs typeface="Times New Roman" panose="02020603050405020304" pitchFamily="18" charset="0"/>
              </a:rPr>
              <a:t> Seminar </a:t>
            </a:r>
            <a:r>
              <a:rPr lang="en-ID" sz="4000" dirty="0" err="1">
                <a:latin typeface="Times New Roman" panose="02020603050405020304" pitchFamily="18" charset="0"/>
                <a:cs typeface="Times New Roman" panose="02020603050405020304" pitchFamily="18" charset="0"/>
              </a:rPr>
              <a:t>Politik</a:t>
            </a:r>
            <a:r>
              <a:rPr lang="en-ID" sz="4000" dirty="0">
                <a:latin typeface="Times New Roman" panose="02020603050405020304" pitchFamily="18" charset="0"/>
                <a:cs typeface="Times New Roman" panose="02020603050405020304" pitchFamily="18" charset="0"/>
              </a:rPr>
              <a:t> Bahasa </a:t>
            </a:r>
            <a:r>
              <a:rPr lang="en-ID" sz="4000" dirty="0" err="1">
                <a:latin typeface="Times New Roman" panose="02020603050405020304" pitchFamily="18" charset="0"/>
                <a:cs typeface="Times New Roman" panose="02020603050405020304" pitchFamily="18" charset="0"/>
              </a:rPr>
              <a:t>Nasional</a:t>
            </a:r>
            <a:r>
              <a:rPr lang="en-ID" sz="4000" dirty="0">
                <a:latin typeface="Times New Roman" panose="02020603050405020304" pitchFamily="18" charset="0"/>
                <a:cs typeface="Times New Roman" panose="02020603050405020304" pitchFamily="18" charset="0"/>
              </a:rPr>
              <a:t> di Jakarta  25 </a:t>
            </a:r>
            <a:r>
              <a:rPr lang="en-ID" sz="4000" dirty="0" err="1">
                <a:latin typeface="Times New Roman" panose="02020603050405020304" pitchFamily="18" charset="0"/>
                <a:cs typeface="Times New Roman" panose="02020603050405020304" pitchFamily="18" charset="0"/>
              </a:rPr>
              <a:t>s.d.</a:t>
            </a:r>
            <a:r>
              <a:rPr lang="en-ID" sz="4000" dirty="0">
                <a:latin typeface="Times New Roman" panose="02020603050405020304" pitchFamily="18" charset="0"/>
                <a:cs typeface="Times New Roman" panose="02020603050405020304" pitchFamily="18" charset="0"/>
              </a:rPr>
              <a:t> 28 </a:t>
            </a:r>
            <a:r>
              <a:rPr lang="en-ID" sz="4000" dirty="0" err="1">
                <a:latin typeface="Times New Roman" panose="02020603050405020304" pitchFamily="18" charset="0"/>
                <a:cs typeface="Times New Roman" panose="02020603050405020304" pitchFamily="18" charset="0"/>
              </a:rPr>
              <a:t>Februari</a:t>
            </a:r>
            <a:r>
              <a:rPr lang="en-ID" sz="4000" dirty="0">
                <a:latin typeface="Times New Roman" panose="02020603050405020304" pitchFamily="18" charset="0"/>
                <a:cs typeface="Times New Roman" panose="02020603050405020304" pitchFamily="18" charset="0"/>
              </a:rPr>
              <a:t> 1975 </a:t>
            </a:r>
            <a:r>
              <a:rPr lang="en-ID" sz="4000" dirty="0" err="1">
                <a:latin typeface="Times New Roman" panose="02020603050405020304" pitchFamily="18" charset="0"/>
                <a:cs typeface="Times New Roman" panose="02020603050405020304" pitchFamily="18" charset="0"/>
              </a:rPr>
              <a:t>antara</a:t>
            </a:r>
            <a:r>
              <a:rPr lang="en-ID" sz="4000" dirty="0">
                <a:latin typeface="Times New Roman" panose="02020603050405020304" pitchFamily="18" charset="0"/>
                <a:cs typeface="Times New Roman" panose="02020603050405020304" pitchFamily="18" charset="0"/>
              </a:rPr>
              <a:t> lain </a:t>
            </a:r>
            <a:r>
              <a:rPr lang="en-ID" sz="4000" dirty="0" err="1">
                <a:latin typeface="Times New Roman" panose="02020603050405020304" pitchFamily="18" charset="0"/>
                <a:cs typeface="Times New Roman" panose="02020603050405020304" pitchFamily="18" charset="0"/>
              </a:rPr>
              <a:t>menegaskan</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bahwa</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dalam</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kedudukannya</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sebagai</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bahasa</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nasional</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bahasa</a:t>
            </a:r>
            <a:r>
              <a:rPr lang="en-ID" sz="4000" dirty="0">
                <a:latin typeface="Times New Roman" panose="02020603050405020304" pitchFamily="18" charset="0"/>
                <a:cs typeface="Times New Roman" panose="02020603050405020304" pitchFamily="18" charset="0"/>
              </a:rPr>
              <a:t> Indonesia </a:t>
            </a:r>
            <a:r>
              <a:rPr lang="en-ID" sz="4000" dirty="0" err="1">
                <a:latin typeface="Times New Roman" panose="02020603050405020304" pitchFamily="18" charset="0"/>
                <a:cs typeface="Times New Roman" panose="02020603050405020304" pitchFamily="18" charset="0"/>
              </a:rPr>
              <a:t>berfungsi</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sebagai</a:t>
            </a:r>
            <a:r>
              <a:rPr lang="en-ID" sz="4000" dirty="0">
                <a:latin typeface="Times New Roman" panose="02020603050405020304" pitchFamily="18" charset="0"/>
                <a:cs typeface="Times New Roman" panose="02020603050405020304" pitchFamily="18" charset="0"/>
              </a:rPr>
              <a:t> </a:t>
            </a:r>
            <a:r>
              <a:rPr lang="en-ID" sz="4000" dirty="0" err="1">
                <a:latin typeface="Times New Roman" panose="02020603050405020304" pitchFamily="18" charset="0"/>
                <a:cs typeface="Times New Roman" panose="02020603050405020304" pitchFamily="18" charset="0"/>
              </a:rPr>
              <a:t>berikut</a:t>
            </a:r>
            <a:r>
              <a:rPr lang="en-ID" sz="4000" dirty="0">
                <a:latin typeface="Times New Roman" panose="02020603050405020304" pitchFamily="18" charset="0"/>
                <a:cs typeface="Times New Roman" panose="02020603050405020304" pitchFamily="18" charset="0"/>
              </a:rPr>
              <a:t>:</a:t>
            </a:r>
            <a:br>
              <a:rPr lang="en-ID" sz="4000" dirty="0">
                <a:latin typeface="Times New Roman" panose="02020603050405020304" pitchFamily="18" charset="0"/>
                <a:cs typeface="Times New Roman" panose="02020603050405020304" pitchFamily="18" charset="0"/>
              </a:rPr>
            </a:br>
            <a:endParaRPr lang="en-ID" sz="4000"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235E89C5-5F2D-4A4F-93C6-807C26F74B20}"/>
              </a:ext>
            </a:extLst>
          </p:cNvPr>
          <p:cNvSpPr/>
          <p:nvPr/>
        </p:nvSpPr>
        <p:spPr>
          <a:xfrm>
            <a:off x="457200" y="2247900"/>
            <a:ext cx="10363200" cy="2554545"/>
          </a:xfrm>
          <a:prstGeom prst="rect">
            <a:avLst/>
          </a:prstGeom>
        </p:spPr>
        <p:txBody>
          <a:bodyPr wrap="square">
            <a:spAutoFit/>
          </a:bodyPr>
          <a:lstStyle/>
          <a:p>
            <a:r>
              <a:rPr lang="en-ID" sz="3200" dirty="0">
                <a:latin typeface="Times New Roman" panose="02020603050405020304" pitchFamily="18" charset="0"/>
                <a:cs typeface="Times New Roman" panose="02020603050405020304" pitchFamily="18" charset="0"/>
              </a:rPr>
              <a:t>1.  </a:t>
            </a:r>
            <a:r>
              <a:rPr lang="en-ID" sz="3200" dirty="0" err="1">
                <a:latin typeface="Times New Roman" panose="02020603050405020304" pitchFamily="18" charset="0"/>
                <a:cs typeface="Times New Roman" panose="02020603050405020304" pitchFamily="18" charset="0"/>
              </a:rPr>
              <a:t>Lambang</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kebanggaan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nasional</a:t>
            </a:r>
            <a:r>
              <a:rPr lang="en-ID" sz="3200" dirty="0">
                <a:latin typeface="Times New Roman" panose="02020603050405020304" pitchFamily="18" charset="0"/>
                <a:cs typeface="Times New Roman" panose="02020603050405020304" pitchFamily="18" charset="0"/>
              </a:rPr>
              <a:t>,</a:t>
            </a:r>
          </a:p>
          <a:p>
            <a:r>
              <a:rPr lang="en-ID" sz="3200" dirty="0">
                <a:latin typeface="Times New Roman" panose="02020603050405020304" pitchFamily="18" charset="0"/>
                <a:cs typeface="Times New Roman" panose="02020603050405020304" pitchFamily="18" charset="0"/>
              </a:rPr>
              <a:t>2.  </a:t>
            </a:r>
            <a:r>
              <a:rPr lang="en-ID" sz="3200" dirty="0" err="1">
                <a:latin typeface="Times New Roman" panose="02020603050405020304" pitchFamily="18" charset="0"/>
                <a:cs typeface="Times New Roman" panose="02020603050405020304" pitchFamily="18" charset="0"/>
              </a:rPr>
              <a:t>Lambang</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identitas</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nasional</a:t>
            </a:r>
            <a:r>
              <a:rPr lang="en-ID" sz="3200" dirty="0">
                <a:latin typeface="Times New Roman" panose="02020603050405020304" pitchFamily="18" charset="0"/>
                <a:cs typeface="Times New Roman" panose="02020603050405020304" pitchFamily="18" charset="0"/>
              </a:rPr>
              <a:t>,</a:t>
            </a:r>
          </a:p>
          <a:p>
            <a:r>
              <a:rPr lang="en-ID" sz="3200" dirty="0">
                <a:latin typeface="Times New Roman" panose="02020603050405020304" pitchFamily="18" charset="0"/>
                <a:cs typeface="Times New Roman" panose="02020603050405020304" pitchFamily="18" charset="0"/>
              </a:rPr>
              <a:t>3.  </a:t>
            </a:r>
            <a:r>
              <a:rPr lang="en-ID" sz="3200" dirty="0" err="1">
                <a:latin typeface="Times New Roman" panose="02020603050405020304" pitchFamily="18" charset="0"/>
                <a:cs typeface="Times New Roman" panose="02020603050405020304" pitchFamily="18" charset="0"/>
              </a:rPr>
              <a:t>Alat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pemersatu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berbagai-bagai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masyarakat</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berbeda-beda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latar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belakang</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sosial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budaya</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bahasanya</a:t>
            </a:r>
            <a:r>
              <a:rPr lang="en-ID" sz="3200" dirty="0">
                <a:latin typeface="Times New Roman" panose="02020603050405020304" pitchFamily="18" charset="0"/>
                <a:cs typeface="Times New Roman" panose="02020603050405020304" pitchFamily="18" charset="0"/>
              </a:rPr>
              <a:t>, dan</a:t>
            </a:r>
          </a:p>
          <a:p>
            <a:r>
              <a:rPr lang="en-ID" sz="3200" dirty="0">
                <a:latin typeface="Times New Roman" panose="02020603050405020304" pitchFamily="18" charset="0"/>
                <a:cs typeface="Times New Roman" panose="02020603050405020304" pitchFamily="18" charset="0"/>
              </a:rPr>
              <a:t>4.  </a:t>
            </a:r>
            <a:r>
              <a:rPr lang="en-ID" sz="3200" dirty="0" err="1">
                <a:latin typeface="Times New Roman" panose="02020603050405020304" pitchFamily="18" charset="0"/>
                <a:cs typeface="Times New Roman" panose="02020603050405020304" pitchFamily="18" charset="0"/>
              </a:rPr>
              <a:t>Alat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perhubungan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antarbudaya</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antardaerah</a:t>
            </a:r>
            <a:r>
              <a:rPr lang="en-ID"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298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304800" y="266700"/>
            <a:ext cx="10681497" cy="3662053"/>
          </a:xfrm>
        </p:spPr>
        <p:txBody>
          <a:bodyPr>
            <a:noAutofit/>
          </a:bodyPr>
          <a:lstStyle/>
          <a:p>
            <a:pPr marL="0" indent="0" algn="just">
              <a:buNone/>
            </a:pP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lambang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identitas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nasional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lambang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Indonesia. Oleh </a:t>
            </a:r>
            <a:r>
              <a:rPr lang="en-US" dirty="0" err="1">
                <a:latin typeface="Times New Roman" panose="02020603050405020304" pitchFamily="18" charset="0"/>
                <a:cs typeface="Times New Roman" panose="02020603050405020304" pitchFamily="18" charset="0"/>
              </a:rPr>
              <a:t>sebab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diketahui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siapa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yaitu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sifat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perangai</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watak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Indonesia. Karena </a:t>
            </a:r>
            <a:r>
              <a:rPr lang="en-US" dirty="0" err="1">
                <a:latin typeface="Times New Roman" panose="02020603050405020304" pitchFamily="18" charset="0"/>
                <a:cs typeface="Times New Roman" panose="02020603050405020304" pitchFamily="18" charset="0"/>
              </a:rPr>
              <a:t>fungsinya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demikian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menjaganya</a:t>
            </a:r>
            <a:r>
              <a:rPr lang="en-US" dirty="0">
                <a:latin typeface="Times New Roman" panose="02020603050405020304" pitchFamily="18" charset="0"/>
                <a:cs typeface="Times New Roman" panose="02020603050405020304" pitchFamily="18" charset="0"/>
              </a:rPr>
              <a:t> agar </a:t>
            </a:r>
            <a:r>
              <a:rPr lang="en-US" dirty="0" err="1">
                <a:latin typeface="Times New Roman" panose="02020603050405020304" pitchFamily="18" charset="0"/>
                <a:cs typeface="Times New Roman" panose="02020603050405020304" pitchFamily="18" charset="0"/>
              </a:rPr>
              <a:t>ciri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kepribadian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tetap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tecermin</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dalamnya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tampak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a:t>
            </a: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00CB599-FE72-49D5-A775-98DAEA50B6B5}"/>
              </a:ext>
            </a:extLst>
          </p:cNvPr>
          <p:cNvSpPr/>
          <p:nvPr/>
        </p:nvSpPr>
        <p:spPr>
          <a:xfrm>
            <a:off x="320040" y="4076700"/>
            <a:ext cx="10666257" cy="6001643"/>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Fungsi</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ketiga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memungkinkan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masyarakat</a:t>
            </a:r>
            <a:r>
              <a:rPr lang="en-ID" sz="3200" dirty="0">
                <a:latin typeface="Times New Roman" panose="02020603050405020304" pitchFamily="18" charset="0"/>
                <a:cs typeface="Times New Roman" panose="02020603050405020304" pitchFamily="18" charset="0"/>
              </a:rPr>
              <a:t> Indonesia yang </a:t>
            </a:r>
            <a:r>
              <a:rPr lang="en-ID" sz="3200" dirty="0" err="1">
                <a:latin typeface="Times New Roman" panose="02020603050405020304" pitchFamily="18" charset="0"/>
                <a:cs typeface="Times New Roman" panose="02020603050405020304" pitchFamily="18" charset="0"/>
              </a:rPr>
              <a:t>beragam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latar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belakang</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sosial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budaya</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berbeda-beda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dapat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menyatu</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bersatu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kebangsaan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cita-cita</a:t>
            </a:r>
            <a:r>
              <a:rPr lang="en-ID" sz="3200" dirty="0">
                <a:latin typeface="Times New Roman" panose="02020603050405020304" pitchFamily="18" charset="0"/>
                <a:cs typeface="Times New Roman" panose="02020603050405020304" pitchFamily="18" charset="0"/>
              </a:rPr>
              <a:t>, dan rasa </a:t>
            </a:r>
            <a:r>
              <a:rPr lang="en-ID" sz="3200" dirty="0" err="1">
                <a:latin typeface="Times New Roman" panose="02020603050405020304" pitchFamily="18" charset="0"/>
                <a:cs typeface="Times New Roman" panose="02020603050405020304" pitchFamily="18" charset="0"/>
              </a:rPr>
              <a:t>nasib</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sama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bangsa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merasa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aman</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serasi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kehidupannya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sebab</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mereka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tidak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merasa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bersaing</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tidak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merasa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lagi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dijajah</a:t>
            </a:r>
            <a:r>
              <a:rPr lang="en-ID" sz="3200" dirty="0">
                <a:latin typeface="Times New Roman" panose="02020603050405020304" pitchFamily="18" charset="0"/>
                <a:cs typeface="Times New Roman" panose="02020603050405020304" pitchFamily="18" charset="0"/>
              </a:rPr>
              <a:t> oleh </a:t>
            </a:r>
            <a:r>
              <a:rPr lang="en-ID" sz="3200" dirty="0" err="1">
                <a:latin typeface="Times New Roman" panose="02020603050405020304" pitchFamily="18" charset="0"/>
                <a:cs typeface="Times New Roman" panose="02020603050405020304" pitchFamily="18" charset="0"/>
              </a:rPr>
              <a:t>masyarakat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suku</a:t>
            </a:r>
            <a:r>
              <a:rPr lang="en-ID" sz="3200" dirty="0">
                <a:latin typeface="Times New Roman" panose="02020603050405020304" pitchFamily="18" charset="0"/>
                <a:cs typeface="Times New Roman" panose="02020603050405020304" pitchFamily="18" charset="0"/>
              </a:rPr>
              <a:t> lain. Hal </a:t>
            </a:r>
            <a:r>
              <a:rPr lang="en-ID" sz="3200" dirty="0" err="1">
                <a:latin typeface="Times New Roman" panose="02020603050405020304" pitchFamily="18" charset="0"/>
                <a:cs typeface="Times New Roman" panose="02020603050405020304" pitchFamily="18" charset="0"/>
              </a:rPr>
              <a:t>ini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terbukti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menggunakan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identitas</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suku</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nilai-nilai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sosial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budaya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daerah</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tecermin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daerah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masing-masing</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tidak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hilang</a:t>
            </a:r>
            <a:r>
              <a:rPr lang="en-ID" sz="3200" dirty="0">
                <a:latin typeface="Times New Roman" panose="02020603050405020304" pitchFamily="18" charset="0"/>
                <a:cs typeface="Times New Roman" panose="02020603050405020304" pitchFamily="18" charset="0"/>
              </a:rPr>
              <a:t>. Hal </a:t>
            </a:r>
            <a:r>
              <a:rPr lang="en-ID" sz="3200" dirty="0" err="1">
                <a:latin typeface="Times New Roman" panose="02020603050405020304" pitchFamily="18" charset="0"/>
                <a:cs typeface="Times New Roman" panose="02020603050405020304" pitchFamily="18" charset="0"/>
              </a:rPr>
              <a:t>ini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dapat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lebih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memperkuat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karakter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bangsa</a:t>
            </a:r>
            <a:r>
              <a:rPr lang="en-ID" sz="3200" dirty="0">
                <a:latin typeface="Times New Roman" panose="02020603050405020304" pitchFamily="18" charset="0"/>
                <a:cs typeface="Times New Roman" panose="02020603050405020304" pitchFamily="18" charset="0"/>
              </a:rPr>
              <a:t> Indonesia. </a:t>
            </a:r>
          </a:p>
        </p:txBody>
      </p:sp>
    </p:spTree>
    <p:extLst>
      <p:ext uri="{BB962C8B-B14F-4D97-AF65-F5344CB8AC3E}">
        <p14:creationId xmlns:p14="http://schemas.microsoft.com/office/powerpoint/2010/main" val="43965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10" name="Content Placeholder 9">
            <a:extLst>
              <a:ext uri="{FF2B5EF4-FFF2-40B4-BE49-F238E27FC236}">
                <a16:creationId xmlns:a16="http://schemas.microsoft.com/office/drawing/2014/main" id="{95B6610E-217B-4FC8-9B81-B3C60D130121}"/>
              </a:ext>
            </a:extLst>
          </p:cNvPr>
          <p:cNvSpPr>
            <a:spLocks noGrp="1"/>
          </p:cNvSpPr>
          <p:nvPr>
            <p:ph idx="1"/>
          </p:nvPr>
        </p:nvSpPr>
        <p:spPr>
          <a:xfrm>
            <a:off x="304800" y="841117"/>
            <a:ext cx="10684667" cy="7197983"/>
          </a:xfrm>
        </p:spPr>
        <p:txBody>
          <a:bodyPr>
            <a:noAutofit/>
          </a:bodyPr>
          <a:lstStyle/>
          <a:p>
            <a:pPr marL="0" indent="0" algn="just">
              <a:buNone/>
            </a:pPr>
            <a:r>
              <a:rPr lang="en-ID" dirty="0" err="1">
                <a:latin typeface="Times New Roman" panose="02020603050405020304" pitchFamily="18" charset="0"/>
                <a:cs typeface="Times New Roman" panose="02020603050405020304" pitchFamily="18" charset="0"/>
              </a:rPr>
              <a:t>Fungsi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keempat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sering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dirasakan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manfaatnya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kehidupan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sehari-hari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Apabila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kita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ingin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berkomunikasi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seseorang</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berasal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suku</a:t>
            </a:r>
            <a:r>
              <a:rPr lang="en-ID" dirty="0">
                <a:latin typeface="Times New Roman" panose="02020603050405020304" pitchFamily="18" charset="0"/>
                <a:cs typeface="Times New Roman" panose="02020603050405020304" pitchFamily="18" charset="0"/>
              </a:rPr>
              <a:t> lain yang </a:t>
            </a:r>
            <a:r>
              <a:rPr lang="en-ID" dirty="0" err="1">
                <a:latin typeface="Times New Roman" panose="02020603050405020304" pitchFamily="18" charset="0"/>
                <a:cs typeface="Times New Roman" panose="02020603050405020304" pitchFamily="18" charset="0"/>
              </a:rPr>
              <a:t>berlatar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belakang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berbeda</a:t>
            </a:r>
            <a:r>
              <a:rPr lang="en-ID" dirty="0">
                <a:latin typeface="Times New Roman" panose="02020603050405020304" pitchFamily="18" charset="0"/>
                <a:cs typeface="Times New Roman" panose="02020603050405020304" pitchFamily="18" charset="0"/>
              </a:rPr>
              <a:t>, proses </a:t>
            </a:r>
            <a:r>
              <a:rPr lang="en-ID" dirty="0" err="1">
                <a:latin typeface="Times New Roman" panose="02020603050405020304" pitchFamily="18" charset="0"/>
                <a:cs typeface="Times New Roman" panose="02020603050405020304" pitchFamily="18" charset="0"/>
              </a:rPr>
              <a:t>komunikasi</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sebenarnya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tidak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mungkin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terjadi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karena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antara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komunikator</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komunikan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kode</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sendiri-sendiri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Jika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terpaksa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melakukan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komunikasi</a:t>
            </a:r>
            <a:r>
              <a:rPr lang="en-ID" dirty="0">
                <a:latin typeface="Times New Roman" panose="02020603050405020304" pitchFamily="18" charset="0"/>
                <a:cs typeface="Times New Roman" panose="02020603050405020304" pitchFamily="18" charset="0"/>
              </a:rPr>
              <a:t>, salah </a:t>
            </a:r>
            <a:r>
              <a:rPr lang="en-ID" dirty="0" err="1">
                <a:latin typeface="Times New Roman" panose="02020603050405020304" pitchFamily="18" charset="0"/>
                <a:cs typeface="Times New Roman" panose="02020603050405020304" pitchFamily="18" charset="0"/>
              </a:rPr>
              <a:t>satu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cara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isyarat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simbol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yaitu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misalnya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gerakan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tubuh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mungkin</a:t>
            </a:r>
            <a:r>
              <a:rPr lang="en-ID" dirty="0">
                <a:latin typeface="Times New Roman" panose="02020603050405020304" pitchFamily="18" charset="0"/>
                <a:cs typeface="Times New Roman" panose="02020603050405020304" pitchFamily="18" charset="0"/>
              </a:rPr>
              <a:t> juga </a:t>
            </a:r>
            <a:r>
              <a:rPr lang="en-ID" dirty="0" err="1">
                <a:latin typeface="Times New Roman" panose="02020603050405020304" pitchFamily="18" charset="0"/>
                <a:cs typeface="Times New Roman" panose="02020603050405020304" pitchFamily="18" charset="0"/>
              </a:rPr>
              <a:t>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terjadi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kesalahpahaman</a:t>
            </a:r>
            <a:r>
              <a:rPr lang="en-ID" dirty="0">
                <a:latin typeface="Times New Roman" panose="02020603050405020304" pitchFamily="18" charset="0"/>
                <a:cs typeface="Times New Roman" panose="02020603050405020304" pitchFamily="18" charset="0"/>
              </a:rPr>
              <a:t>. Oleh </a:t>
            </a:r>
            <a:r>
              <a:rPr lang="en-ID" dirty="0" err="1">
                <a:latin typeface="Times New Roman" panose="02020603050405020304" pitchFamily="18" charset="0"/>
                <a:cs typeface="Times New Roman" panose="02020603050405020304" pitchFamily="18" charset="0"/>
              </a:rPr>
              <a:t>sebab</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itu</a:t>
            </a:r>
            <a:r>
              <a:rPr lang="en-ID" dirty="0">
                <a:latin typeface="Times New Roman" panose="02020603050405020304" pitchFamily="18" charset="0"/>
                <a:cs typeface="Times New Roman" panose="02020603050405020304" pitchFamily="18" charset="0"/>
              </a:rPr>
              <a:t>, salah </a:t>
            </a:r>
            <a:r>
              <a:rPr lang="en-ID" dirty="0" err="1">
                <a:latin typeface="Times New Roman" panose="02020603050405020304" pitchFamily="18" charset="0"/>
                <a:cs typeface="Times New Roman" panose="02020603050405020304" pitchFamily="18" charset="0"/>
              </a:rPr>
              <a:t>satu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cara</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mencegah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terjadinya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kesalahpahaman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yaitu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kita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saling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berhubungan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segala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aspek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kehidupan</a:t>
            </a:r>
            <a:r>
              <a:rPr lang="en-ID" dirty="0">
                <a:latin typeface="Times New Roman" panose="02020603050405020304" pitchFamily="18" charset="0"/>
                <a:cs typeface="Times New Roman" panose="02020603050405020304" pitchFamily="18" charset="0"/>
              </a:rPr>
              <a:t>. </a:t>
            </a:r>
          </a:p>
          <a:p>
            <a:pPr marL="0" indent="0" algn="just">
              <a:buNone/>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183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10" name="Content Placeholder 9">
            <a:extLst>
              <a:ext uri="{FF2B5EF4-FFF2-40B4-BE49-F238E27FC236}">
                <a16:creationId xmlns:a16="http://schemas.microsoft.com/office/drawing/2014/main" id="{95B6610E-217B-4FC8-9B81-B3C60D130121}"/>
              </a:ext>
            </a:extLst>
          </p:cNvPr>
          <p:cNvSpPr>
            <a:spLocks noGrp="1"/>
          </p:cNvSpPr>
          <p:nvPr>
            <p:ph idx="1"/>
          </p:nvPr>
        </p:nvSpPr>
        <p:spPr>
          <a:xfrm>
            <a:off x="289560" y="1866901"/>
            <a:ext cx="10684667" cy="3733799"/>
          </a:xfrm>
        </p:spPr>
        <p:txBody>
          <a:bodyPr>
            <a:noAutofit/>
          </a:bodyPr>
          <a:lstStyle/>
          <a:p>
            <a:pPr marL="0" indent="0" algn="just">
              <a:buNone/>
            </a:pPr>
            <a:r>
              <a:rPr lang="en-ID" dirty="0">
                <a:latin typeface="Times New Roman" panose="02020603050405020304" pitchFamily="18" charset="0"/>
                <a:cs typeface="Times New Roman" panose="02020603050405020304" pitchFamily="18" charset="0"/>
              </a:rPr>
              <a:t>1.  Bahasa </a:t>
            </a:r>
            <a:r>
              <a:rPr lang="en-ID" dirty="0" err="1">
                <a:latin typeface="Times New Roman" panose="02020603050405020304" pitchFamily="18" charset="0"/>
                <a:cs typeface="Times New Roman" panose="02020603050405020304" pitchFamily="18" charset="0"/>
              </a:rPr>
              <a:t>resmi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kenegaraan</a:t>
            </a:r>
            <a:r>
              <a:rPr lang="en-ID" dirty="0">
                <a:latin typeface="Times New Roman" panose="02020603050405020304" pitchFamily="18" charset="0"/>
                <a:cs typeface="Times New Roman" panose="02020603050405020304" pitchFamily="18" charset="0"/>
              </a:rPr>
              <a:t>,</a:t>
            </a:r>
          </a:p>
          <a:p>
            <a:pPr marL="0" indent="0" algn="just">
              <a:buNone/>
            </a:pPr>
            <a:r>
              <a:rPr lang="en-ID" dirty="0">
                <a:latin typeface="Times New Roman" panose="02020603050405020304" pitchFamily="18" charset="0"/>
                <a:cs typeface="Times New Roman" panose="02020603050405020304" pitchFamily="18" charset="0"/>
              </a:rPr>
              <a:t>2.  Bahasa </a:t>
            </a:r>
            <a:r>
              <a:rPr lang="en-ID" dirty="0" err="1">
                <a:latin typeface="Times New Roman" panose="02020603050405020304" pitchFamily="18" charset="0"/>
                <a:cs typeface="Times New Roman" panose="02020603050405020304" pitchFamily="18" charset="0"/>
              </a:rPr>
              <a:t>pengantar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resmi</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lembaga-lembaga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pendidikan</a:t>
            </a:r>
            <a:r>
              <a:rPr lang="en-ID" dirty="0">
                <a:latin typeface="Times New Roman" panose="02020603050405020304" pitchFamily="18" charset="0"/>
                <a:cs typeface="Times New Roman" panose="02020603050405020304" pitchFamily="18" charset="0"/>
              </a:rPr>
              <a:t>,</a:t>
            </a:r>
          </a:p>
          <a:p>
            <a:pPr marL="0" indent="0" algn="just">
              <a:buNone/>
            </a:pPr>
            <a:r>
              <a:rPr lang="en-ID" dirty="0">
                <a:latin typeface="Times New Roman" panose="02020603050405020304" pitchFamily="18" charset="0"/>
                <a:cs typeface="Times New Roman" panose="02020603050405020304" pitchFamily="18" charset="0"/>
              </a:rPr>
              <a:t>3. Bahasa </a:t>
            </a:r>
            <a:r>
              <a:rPr lang="en-ID" dirty="0" err="1">
                <a:latin typeface="Times New Roman" panose="02020603050405020304" pitchFamily="18" charset="0"/>
                <a:cs typeface="Times New Roman" panose="02020603050405020304" pitchFamily="18" charset="0"/>
              </a:rPr>
              <a:t>resmi</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perhubungan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tingkat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nasional</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kepentingan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perencanaan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pelaksanaan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pembangunan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serta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pemerintahan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resmi</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dalam</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pengembangan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kebudayaan</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pemanfaatan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ilmu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pengetahuan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serta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teknologi</a:t>
            </a:r>
            <a:r>
              <a:rPr lang="en-ID" dirty="0">
                <a:latin typeface="Times New Roman" panose="02020603050405020304" pitchFamily="18" charset="0"/>
                <a:cs typeface="Times New Roman" panose="02020603050405020304" pitchFamily="18" charset="0"/>
              </a:rPr>
              <a:t> modern. </a:t>
            </a:r>
          </a:p>
          <a:p>
            <a:pPr marL="0" indent="0" algn="just">
              <a:buNone/>
            </a:pPr>
            <a:endParaRPr lang="en-ID"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DAF507A-60BA-4A77-8D20-9D3C58E0DDFF}"/>
              </a:ext>
            </a:extLst>
          </p:cNvPr>
          <p:cNvSpPr/>
          <p:nvPr/>
        </p:nvSpPr>
        <p:spPr>
          <a:xfrm>
            <a:off x="304800" y="266700"/>
            <a:ext cx="16306800" cy="1446550"/>
          </a:xfrm>
          <a:prstGeom prst="rect">
            <a:avLst/>
          </a:prstGeom>
        </p:spPr>
        <p:txBody>
          <a:bodyPr wrap="square">
            <a:spAutoFit/>
          </a:bodyPr>
          <a:lstStyle/>
          <a:p>
            <a:r>
              <a:rPr lang="en-ID" sz="4400" dirty="0" err="1">
                <a:latin typeface="Times New Roman" panose="02020603050405020304" pitchFamily="18" charset="0"/>
                <a:cs typeface="Times New Roman" panose="02020603050405020304" pitchFamily="18" charset="0"/>
              </a:rPr>
              <a:t>Fungsi</a:t>
            </a:r>
            <a:r>
              <a:rPr lang="en-ID" sz="4400" dirty="0">
                <a:latin typeface="Times New Roman" panose="02020603050405020304" pitchFamily="18" charset="0"/>
                <a:cs typeface="Times New Roman" panose="02020603050405020304" pitchFamily="18" charset="0"/>
              </a:rPr>
              <a:t> Bahasa Indonesia </a:t>
            </a:r>
            <a:r>
              <a:rPr lang="en-ID" sz="4400" dirty="0" err="1">
                <a:latin typeface="Times New Roman" panose="02020603050405020304" pitchFamily="18" charset="0"/>
                <a:cs typeface="Times New Roman" panose="02020603050405020304" pitchFamily="18" charset="0"/>
              </a:rPr>
              <a:t>dalam</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Kedudukannya</a:t>
            </a:r>
            <a:r>
              <a:rPr lang="en-ID" sz="4400" dirty="0">
                <a:latin typeface="Times New Roman" panose="02020603050405020304" pitchFamily="18" charset="0"/>
                <a:cs typeface="Times New Roman" panose="02020603050405020304" pitchFamily="18" charset="0"/>
              </a:rPr>
              <a:t> </a:t>
            </a:r>
            <a:r>
              <a:rPr lang="en-ID" sz="4400" dirty="0" err="1">
                <a:latin typeface="Times New Roman" panose="02020603050405020304" pitchFamily="18" charset="0"/>
                <a:cs typeface="Times New Roman" panose="02020603050405020304" pitchFamily="18" charset="0"/>
              </a:rPr>
              <a:t>sebagai</a:t>
            </a:r>
            <a:r>
              <a:rPr lang="en-ID" sz="4400" dirty="0">
                <a:latin typeface="Times New Roman" panose="02020603050405020304" pitchFamily="18" charset="0"/>
                <a:cs typeface="Times New Roman" panose="02020603050405020304" pitchFamily="18" charset="0"/>
              </a:rPr>
              <a:t> Bahasa Negara/</a:t>
            </a:r>
            <a:r>
              <a:rPr lang="en-ID" sz="4400" dirty="0" err="1">
                <a:latin typeface="Times New Roman" panose="02020603050405020304" pitchFamily="18" charset="0"/>
                <a:cs typeface="Times New Roman" panose="02020603050405020304" pitchFamily="18" charset="0"/>
              </a:rPr>
              <a:t>Resmi</a:t>
            </a:r>
            <a:endParaRPr lang="en-ID" sz="4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12D08F71-71B5-42C8-B083-A463C29061D9}"/>
              </a:ext>
            </a:extLst>
          </p:cNvPr>
          <p:cNvSpPr/>
          <p:nvPr/>
        </p:nvSpPr>
        <p:spPr>
          <a:xfrm>
            <a:off x="304800" y="6286500"/>
            <a:ext cx="10517027" cy="3046988"/>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Pemakaian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pertama</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membuktikan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sebagai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resmi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kenegaraan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ialah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digunakannya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naskah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proklamasi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kemerdekaan</a:t>
            </a:r>
            <a:r>
              <a:rPr lang="en-ID" sz="3200" dirty="0">
                <a:latin typeface="Times New Roman" panose="02020603050405020304" pitchFamily="18" charset="0"/>
                <a:cs typeface="Times New Roman" panose="02020603050405020304" pitchFamily="18" charset="0"/>
              </a:rPr>
              <a:t> RI 1945. </a:t>
            </a:r>
            <a:r>
              <a:rPr lang="en-ID" sz="3200" dirty="0" err="1">
                <a:latin typeface="Times New Roman" panose="02020603050405020304" pitchFamily="18" charset="0"/>
                <a:cs typeface="Times New Roman" panose="02020603050405020304" pitchFamily="18" charset="0"/>
              </a:rPr>
              <a:t>Mulai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saat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dipakailah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segala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upacara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peristiwa</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kegiatan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kenegaraan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baik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bentuk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lisan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maupun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tulisan</a:t>
            </a:r>
            <a:r>
              <a:rPr lang="en-ID"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6002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10" name="Content Placeholder 9">
            <a:extLst>
              <a:ext uri="{FF2B5EF4-FFF2-40B4-BE49-F238E27FC236}">
                <a16:creationId xmlns:a16="http://schemas.microsoft.com/office/drawing/2014/main" id="{95B6610E-217B-4FC8-9B81-B3C60D130121}"/>
              </a:ext>
            </a:extLst>
          </p:cNvPr>
          <p:cNvSpPr>
            <a:spLocks noGrp="1"/>
          </p:cNvSpPr>
          <p:nvPr>
            <p:ph idx="1"/>
          </p:nvPr>
        </p:nvSpPr>
        <p:spPr>
          <a:xfrm>
            <a:off x="228600" y="4838700"/>
            <a:ext cx="10684667" cy="3616583"/>
          </a:xfrm>
        </p:spPr>
        <p:txBody>
          <a:bodyPr>
            <a:noAutofit/>
          </a:bodyPr>
          <a:lstStyle/>
          <a:p>
            <a:pPr marL="0" indent="0" algn="just">
              <a:buNone/>
            </a:pP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resmi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dipakai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pengantar</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lembaga-lembaga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pendidikan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mulai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taman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kanak-kanak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sampai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perguruan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tinggi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Hanya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saja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untuk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kepraktisan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beberapa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lembaga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pendidikan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rendah</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anak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didiknya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hanya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menguasai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ibu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daerah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menggunakan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pengantar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daerah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anak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didik</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bersangkutan</a:t>
            </a:r>
            <a:r>
              <a:rPr lang="en-ID" dirty="0">
                <a:latin typeface="Times New Roman" panose="02020603050405020304" pitchFamily="18" charset="0"/>
                <a:cs typeface="Times New Roman" panose="02020603050405020304" pitchFamily="18" charset="0"/>
              </a:rPr>
              <a:t>. Hal </a:t>
            </a:r>
            <a:r>
              <a:rPr lang="en-ID" dirty="0" err="1">
                <a:latin typeface="Times New Roman" panose="02020603050405020304" pitchFamily="18" charset="0"/>
                <a:cs typeface="Times New Roman" panose="02020603050405020304" pitchFamily="18" charset="0"/>
              </a:rPr>
              <a:t>itu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dilakukan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sampai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kelas</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tiga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sekolah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dasar</a:t>
            </a:r>
            <a:r>
              <a:rPr lang="en-ID" dirty="0">
                <a:latin typeface="Times New Roman" panose="02020603050405020304" pitchFamily="18" charset="0"/>
                <a:cs typeface="Times New Roman" panose="02020603050405020304" pitchFamily="18" charset="0"/>
              </a:rPr>
              <a:t>.</a:t>
            </a:r>
          </a:p>
          <a:p>
            <a:pPr marL="0" indent="0" algn="just">
              <a:buNone/>
            </a:pPr>
            <a:endParaRPr lang="en-ID" sz="3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7D3A33F-98F3-4471-AD05-865ED2B3E482}"/>
              </a:ext>
            </a:extLst>
          </p:cNvPr>
          <p:cNvSpPr/>
          <p:nvPr/>
        </p:nvSpPr>
        <p:spPr>
          <a:xfrm>
            <a:off x="276594" y="966173"/>
            <a:ext cx="10722847" cy="2554545"/>
          </a:xfrm>
          <a:prstGeom prst="rect">
            <a:avLst/>
          </a:prstGeom>
        </p:spPr>
        <p:txBody>
          <a:bodyPr wrap="square">
            <a:spAutoFit/>
          </a:bodyPr>
          <a:lstStyle/>
          <a:p>
            <a:pPr algn="just"/>
            <a:r>
              <a:rPr lang="en-ID" sz="3200" dirty="0">
                <a:latin typeface="Times New Roman" panose="02020603050405020304" pitchFamily="18" charset="0"/>
                <a:cs typeface="Times New Roman" panose="02020603050405020304" pitchFamily="18" charset="0"/>
              </a:rPr>
              <a:t>Keputusan, </a:t>
            </a:r>
            <a:r>
              <a:rPr lang="en-ID" sz="3200" dirty="0" err="1">
                <a:latin typeface="Times New Roman" panose="02020603050405020304" pitchFamily="18" charset="0"/>
                <a:cs typeface="Times New Roman" panose="02020603050405020304" pitchFamily="18" charset="0"/>
              </a:rPr>
              <a:t>dokumen</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surat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resmi</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dikeluarkan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pemerintah</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lembaganya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dituliskan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Pidato-pidato</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atas</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nama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pemerintahan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atau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rangka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menunaikan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tugas</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pemerintahan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diucapkan</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dituliskan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p>
        </p:txBody>
      </p:sp>
    </p:spTree>
    <p:extLst>
      <p:ext uri="{BB962C8B-B14F-4D97-AF65-F5344CB8AC3E}">
        <p14:creationId xmlns:p14="http://schemas.microsoft.com/office/powerpoint/2010/main" val="232315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10" name="Content Placeholder 9">
            <a:extLst>
              <a:ext uri="{FF2B5EF4-FFF2-40B4-BE49-F238E27FC236}">
                <a16:creationId xmlns:a16="http://schemas.microsoft.com/office/drawing/2014/main" id="{95B6610E-217B-4FC8-9B81-B3C60D130121}"/>
              </a:ext>
            </a:extLst>
          </p:cNvPr>
          <p:cNvSpPr>
            <a:spLocks noGrp="1"/>
          </p:cNvSpPr>
          <p:nvPr>
            <p:ph idx="1"/>
          </p:nvPr>
        </p:nvSpPr>
        <p:spPr>
          <a:xfrm>
            <a:off x="228600" y="495301"/>
            <a:ext cx="10684667" cy="4648199"/>
          </a:xfrm>
        </p:spPr>
        <p:txBody>
          <a:bodyPr>
            <a:noAutofit/>
          </a:bodyPr>
          <a:lstStyle/>
          <a:p>
            <a:pPr marL="0" indent="0" algn="just">
              <a:buNone/>
            </a:pPr>
            <a:r>
              <a:rPr lang="en-ID" dirty="0" err="1">
                <a:latin typeface="Times New Roman" panose="02020603050405020304" pitchFamily="18" charset="0"/>
                <a:cs typeface="Times New Roman" panose="02020603050405020304" pitchFamily="18" charset="0"/>
              </a:rPr>
              <a:t>Konsekuensi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pemakaian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pengantar</a:t>
            </a:r>
            <a:r>
              <a:rPr lang="en-ID" dirty="0">
                <a:latin typeface="Times New Roman" panose="02020603050405020304" pitchFamily="18" charset="0"/>
                <a:cs typeface="Times New Roman" panose="02020603050405020304" pitchFamily="18" charset="0"/>
              </a:rPr>
              <a:t> di </a:t>
            </a:r>
            <a:r>
              <a:rPr lang="en-ID" dirty="0" err="1">
                <a:latin typeface="Times New Roman" panose="02020603050405020304" pitchFamily="18" charset="0"/>
                <a:cs typeface="Times New Roman" panose="02020603050405020304" pitchFamily="18" charset="0"/>
              </a:rPr>
              <a:t>lembaga</a:t>
            </a:r>
            <a:r>
              <a:rPr lang="en-ID" dirty="0">
                <a:latin typeface="Times New Roman" panose="02020603050405020304" pitchFamily="18" charset="0"/>
                <a:cs typeface="Times New Roman" panose="02020603050405020304" pitchFamily="18" charset="0"/>
              </a:rPr>
              <a:t> Pendidikan </a:t>
            </a:r>
            <a:r>
              <a:rPr lang="en-ID" dirty="0" err="1">
                <a:latin typeface="Times New Roman" panose="02020603050405020304" pitchFamily="18" charset="0"/>
                <a:cs typeface="Times New Roman" panose="02020603050405020304" pitchFamily="18" charset="0"/>
              </a:rPr>
              <a:t>adalah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materi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pelajaran</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berbentuk</a:t>
            </a:r>
            <a:r>
              <a:rPr lang="en-ID" dirty="0">
                <a:latin typeface="Times New Roman" panose="02020603050405020304" pitchFamily="18" charset="0"/>
                <a:cs typeface="Times New Roman" panose="02020603050405020304" pitchFamily="18" charset="0"/>
              </a:rPr>
              <a:t> media </a:t>
            </a:r>
            <a:r>
              <a:rPr lang="en-ID" dirty="0" err="1">
                <a:latin typeface="Times New Roman" panose="02020603050405020304" pitchFamily="18" charset="0"/>
                <a:cs typeface="Times New Roman" panose="02020603050405020304" pitchFamily="18" charset="0"/>
              </a:rPr>
              <a:t>cetak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hendaknya</a:t>
            </a:r>
            <a:r>
              <a:rPr lang="en-ID" dirty="0">
                <a:latin typeface="Times New Roman" panose="02020603050405020304" pitchFamily="18" charset="0"/>
                <a:cs typeface="Times New Roman" panose="02020603050405020304" pitchFamily="18" charset="0"/>
              </a:rPr>
              <a:t> juga </a:t>
            </a:r>
            <a:r>
              <a:rPr lang="en-ID" dirty="0" err="1">
                <a:latin typeface="Times New Roman" panose="02020603050405020304" pitchFamily="18" charset="0"/>
                <a:cs typeface="Times New Roman" panose="02020603050405020304" pitchFamily="18" charset="0"/>
              </a:rPr>
              <a:t>berbahasa</a:t>
            </a:r>
            <a:r>
              <a:rPr lang="en-ID" dirty="0">
                <a:latin typeface="Times New Roman" panose="02020603050405020304" pitchFamily="18" charset="0"/>
                <a:cs typeface="Times New Roman" panose="02020603050405020304" pitchFamily="18" charset="0"/>
              </a:rPr>
              <a:t> Indonesia. Hal </a:t>
            </a: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dapat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dilakukan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jalan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menerjemahkan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dari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buku-buku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berbahasa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asing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atau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menyusunnya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sendiri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Apabila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ini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dilakukan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sangatlah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membantu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peningkatan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perkembangan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ilmu</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Mungkin</a:t>
            </a:r>
            <a:r>
              <a:rPr lang="en-ID" dirty="0">
                <a:latin typeface="Times New Roman" panose="02020603050405020304" pitchFamily="18" charset="0"/>
                <a:cs typeface="Times New Roman" panose="02020603050405020304" pitchFamily="18" charset="0"/>
              </a:rPr>
              <a:t> pada </a:t>
            </a:r>
            <a:r>
              <a:rPr lang="en-ID" dirty="0" err="1">
                <a:latin typeface="Times New Roman" panose="02020603050405020304" pitchFamily="18" charset="0"/>
                <a:cs typeface="Times New Roman" panose="02020603050405020304" pitchFamily="18" charset="0"/>
              </a:rPr>
              <a:t>saat</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mendatang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Indonesia </a:t>
            </a:r>
            <a:r>
              <a:rPr lang="en-ID" dirty="0" err="1">
                <a:latin typeface="Times New Roman" panose="02020603050405020304" pitchFamily="18" charset="0"/>
                <a:cs typeface="Times New Roman" panose="02020603050405020304" pitchFamily="18" charset="0"/>
              </a:rPr>
              <a:t>berkembang</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sebagai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ilmu</a:t>
            </a:r>
            <a:r>
              <a:rPr lang="en-ID" dirty="0">
                <a:latin typeface="Times New Roman" panose="02020603050405020304" pitchFamily="18" charset="0"/>
                <a:cs typeface="Times New Roman" panose="02020603050405020304" pitchFamily="18" charset="0"/>
              </a:rPr>
              <a:t> yang </a:t>
            </a:r>
            <a:r>
              <a:rPr lang="en-ID" dirty="0" err="1">
                <a:latin typeface="Times New Roman" panose="02020603050405020304" pitchFamily="18" charset="0"/>
                <a:cs typeface="Times New Roman" panose="02020603050405020304" pitchFamily="18" charset="0"/>
              </a:rPr>
              <a:t>sejajar</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Inggris</a:t>
            </a:r>
            <a:r>
              <a:rPr lang="en-ID" dirty="0">
                <a:latin typeface="Times New Roman" panose="02020603050405020304" pitchFamily="18" charset="0"/>
                <a:cs typeface="Times New Roman" panose="02020603050405020304" pitchFamily="18" charset="0"/>
              </a:rPr>
              <a:t>.</a:t>
            </a:r>
          </a:p>
          <a:p>
            <a:pPr marL="0" indent="0" algn="just">
              <a:buNone/>
            </a:pPr>
            <a:endParaRPr lang="en-ID" sz="3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E172DE6-E11C-40AD-AD53-C5D6A19B1F01}"/>
              </a:ext>
            </a:extLst>
          </p:cNvPr>
          <p:cNvSpPr/>
          <p:nvPr/>
        </p:nvSpPr>
        <p:spPr>
          <a:xfrm>
            <a:off x="210417" y="5600700"/>
            <a:ext cx="10625450" cy="4031873"/>
          </a:xfrm>
          <a:prstGeom prst="rect">
            <a:avLst/>
          </a:prstGeom>
        </p:spPr>
        <p:txBody>
          <a:bodyPr wrap="square">
            <a:spAutoFit/>
          </a:bodyPr>
          <a:lstStyle/>
          <a:p>
            <a:pPr algn="just"/>
            <a:r>
              <a:rPr lang="en-ID" sz="3200" dirty="0" err="1">
                <a:latin typeface="Times New Roman" panose="02020603050405020304" pitchFamily="18" charset="0"/>
                <a:cs typeface="Times New Roman" panose="02020603050405020304" pitchFamily="18" charset="0"/>
              </a:rPr>
              <a:t>Sebagai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fungsinya</a:t>
            </a:r>
            <a:r>
              <a:rPr lang="en-ID" sz="3200" dirty="0">
                <a:latin typeface="Times New Roman" panose="02020603050405020304" pitchFamily="18" charset="0"/>
                <a:cs typeface="Times New Roman" panose="02020603050405020304" pitchFamily="18" charset="0"/>
              </a:rPr>
              <a:t> di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perhubungan</a:t>
            </a:r>
            <a:r>
              <a:rPr lang="en-ID" sz="3200" dirty="0">
                <a:latin typeface="Times New Roman" panose="02020603050405020304" pitchFamily="18" charset="0"/>
                <a:cs typeface="Times New Roman" panose="02020603050405020304" pitchFamily="18" charset="0"/>
              </a:rPr>
              <a:t> pada </a:t>
            </a:r>
            <a:r>
              <a:rPr lang="en-ID" sz="3200" dirty="0" err="1">
                <a:latin typeface="Times New Roman" panose="02020603050405020304" pitchFamily="18" charset="0"/>
                <a:cs typeface="Times New Roman" panose="02020603050405020304" pitchFamily="18" charset="0"/>
              </a:rPr>
              <a:t>tingkat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nasional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untuk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kepentingan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perencanaan</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pelaksanaan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pembangunan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serta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pemerintah</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Indonesia </a:t>
            </a:r>
            <a:r>
              <a:rPr lang="en-ID" sz="3200" dirty="0" err="1">
                <a:latin typeface="Times New Roman" panose="02020603050405020304" pitchFamily="18" charset="0"/>
                <a:cs typeface="Times New Roman" panose="02020603050405020304" pitchFamily="18" charset="0"/>
              </a:rPr>
              <a:t>dipakai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dalam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hubungan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antarbadan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pemerintah</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penyebarluasan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informasi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kepada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masyarakat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Sehubungan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itu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hendaknya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diadakan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penyeragaman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sistem</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administrasi</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mutu</a:t>
            </a:r>
            <a:r>
              <a:rPr lang="en-ID" sz="3200" dirty="0">
                <a:latin typeface="Times New Roman" panose="02020603050405020304" pitchFamily="18" charset="0"/>
                <a:cs typeface="Times New Roman" panose="02020603050405020304" pitchFamily="18" charset="0"/>
              </a:rPr>
              <a:t> media </a:t>
            </a:r>
            <a:r>
              <a:rPr lang="en-ID" sz="3200" dirty="0" err="1">
                <a:latin typeface="Times New Roman" panose="02020603050405020304" pitchFamily="18" charset="0"/>
                <a:cs typeface="Times New Roman" panose="02020603050405020304" pitchFamily="18" charset="0"/>
              </a:rPr>
              <a:t>komunikasi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massa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Tujuan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penyeragaman</a:t>
            </a:r>
            <a:r>
              <a:rPr lang="en-ID" sz="3200" dirty="0">
                <a:latin typeface="Times New Roman" panose="02020603050405020304" pitchFamily="18" charset="0"/>
                <a:cs typeface="Times New Roman" panose="02020603050405020304" pitchFamily="18" charset="0"/>
              </a:rPr>
              <a:t> dan </a:t>
            </a:r>
            <a:r>
              <a:rPr lang="en-ID" sz="3200" dirty="0" err="1">
                <a:latin typeface="Times New Roman" panose="02020603050405020304" pitchFamily="18" charset="0"/>
                <a:cs typeface="Times New Roman" panose="02020603050405020304" pitchFamily="18" charset="0"/>
              </a:rPr>
              <a:t>peningkatan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mutu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tersebut</a:t>
            </a:r>
            <a:r>
              <a:rPr lang="en-ID" sz="3200" dirty="0">
                <a:latin typeface="Times New Roman" panose="02020603050405020304" pitchFamily="18" charset="0"/>
                <a:cs typeface="Times New Roman" panose="02020603050405020304" pitchFamily="18" charset="0"/>
              </a:rPr>
              <a:t> agar </a:t>
            </a:r>
            <a:r>
              <a:rPr lang="en-ID" sz="3200" dirty="0" err="1">
                <a:latin typeface="Times New Roman" panose="02020603050405020304" pitchFamily="18" charset="0"/>
                <a:cs typeface="Times New Roman" panose="02020603050405020304" pitchFamily="18" charset="0"/>
              </a:rPr>
              <a:t>isi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atau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pesan</a:t>
            </a:r>
            <a:r>
              <a:rPr lang="en-ID" sz="3200" dirty="0">
                <a:latin typeface="Times New Roman" panose="02020603050405020304" pitchFamily="18" charset="0"/>
                <a:cs typeface="Times New Roman" panose="02020603050405020304" pitchFamily="18" charset="0"/>
              </a:rPr>
              <a:t> yang </a:t>
            </a:r>
            <a:r>
              <a:rPr lang="en-ID" sz="3200" dirty="0" err="1">
                <a:latin typeface="Times New Roman" panose="02020603050405020304" pitchFamily="18" charset="0"/>
                <a:cs typeface="Times New Roman" panose="02020603050405020304" pitchFamily="18" charset="0"/>
              </a:rPr>
              <a:t>disampaikan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dapat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dengan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cepat</a:t>
            </a:r>
            <a:r>
              <a:rPr lang="en-ID"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19236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0"/>
            <a:ext cx="10744200" cy="1947389"/>
          </a:xfrm>
        </p:spPr>
        <p:txBody>
          <a:bodyPr>
            <a:normAutofit/>
          </a:bodyPr>
          <a:lstStyle/>
          <a:p>
            <a:r>
              <a:rPr lang="en-US" sz="3600" b="1" dirty="0" err="1">
                <a:latin typeface="Times New Roman" panose="02020603050405020304" pitchFamily="18" charset="0"/>
                <a:cs typeface="Times New Roman" panose="02020603050405020304" pitchFamily="18" charset="0"/>
              </a:rPr>
              <a:t>Pentingnya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Peranan</a:t>
            </a:r>
            <a:r>
              <a:rPr lang="en-US" sz="3600" b="1" dirty="0">
                <a:latin typeface="Times New Roman" panose="02020603050405020304" pitchFamily="18" charset="0"/>
                <a:cs typeface="Times New Roman" panose="02020603050405020304" pitchFamily="18" charset="0"/>
              </a:rPr>
              <a:t>  Bahasa Indonesia </a:t>
            </a:r>
            <a:r>
              <a:rPr lang="en-US" sz="3600" b="1" dirty="0" err="1">
                <a:latin typeface="Times New Roman" panose="02020603050405020304" pitchFamily="18" charset="0"/>
                <a:cs typeface="Times New Roman" panose="02020603050405020304" pitchFamily="18" charset="0"/>
              </a:rPr>
              <a:t>Bersumber</a:t>
            </a:r>
            <a:r>
              <a:rPr lang="en-US" sz="3600" b="1" dirty="0">
                <a:latin typeface="Times New Roman" panose="02020603050405020304" pitchFamily="18" charset="0"/>
                <a:cs typeface="Times New Roman" panose="02020603050405020304" pitchFamily="18" charset="0"/>
              </a:rPr>
              <a:t> pada </a:t>
            </a:r>
            <a:r>
              <a:rPr lang="en-US" sz="3600" b="1" dirty="0" err="1">
                <a:latin typeface="Times New Roman" panose="02020603050405020304" pitchFamily="18" charset="0"/>
                <a:cs typeface="Times New Roman" panose="02020603050405020304" pitchFamily="18" charset="0"/>
              </a:rPr>
              <a:t>Sumpah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Pemuda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Tahun</a:t>
            </a:r>
            <a:r>
              <a:rPr lang="en-US" sz="3600" b="1" dirty="0">
                <a:latin typeface="Times New Roman" panose="02020603050405020304" pitchFamily="18" charset="0"/>
                <a:cs typeface="Times New Roman" panose="02020603050405020304" pitchFamily="18" charset="0"/>
              </a:rPr>
              <a:t> 1928 dan </a:t>
            </a:r>
            <a:br>
              <a:rPr lang="en-US" sz="3600" b="1"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Undang-Undang</a:t>
            </a:r>
            <a:r>
              <a:rPr lang="en-US" sz="3600" b="1" dirty="0">
                <a:latin typeface="Times New Roman" panose="02020603050405020304" pitchFamily="18" charset="0"/>
                <a:cs typeface="Times New Roman" panose="02020603050405020304" pitchFamily="18" charset="0"/>
              </a:rPr>
              <a:t> Dasar 1945</a:t>
            </a: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475620" y="2781301"/>
            <a:ext cx="9905999" cy="5791200"/>
          </a:xfrm>
        </p:spPr>
        <p:txBody>
          <a:bodyPr>
            <a:normAutofit/>
          </a:bodyPr>
          <a:lstStyle/>
          <a:p>
            <a:pPr algn="just"/>
            <a:r>
              <a:rPr lang="en-US" dirty="0" err="1">
                <a:latin typeface="Times New Roman" panose="02020603050405020304" pitchFamily="18" charset="0"/>
                <a:cs typeface="Times New Roman" panose="02020603050405020304" pitchFamily="18" charset="0"/>
              </a:rPr>
              <a:t>Fungsi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pemersatu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jelas</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menonjol</a:t>
            </a:r>
            <a:endParaRPr lang="en-US"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Tanpa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kesatuan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persatuan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mungkin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persatuan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belum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kita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saksikan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Bahasa Indonesia yang </a:t>
            </a:r>
            <a:r>
              <a:rPr lang="en-US" dirty="0" err="1">
                <a:latin typeface="Times New Roman" panose="02020603050405020304" pitchFamily="18" charset="0"/>
                <a:cs typeface="Times New Roman" panose="02020603050405020304" pitchFamily="18" charset="0"/>
              </a:rPr>
              <a:t>sekarang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menjadi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nasional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berasal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dialek</a:t>
            </a:r>
            <a:r>
              <a:rPr lang="en-US" dirty="0">
                <a:latin typeface="Times New Roman" panose="02020603050405020304" pitchFamily="18" charset="0"/>
                <a:cs typeface="Times New Roman" panose="02020603050405020304" pitchFamily="18" charset="0"/>
              </a:rPr>
              <a:t> Riau</a:t>
            </a:r>
          </a:p>
          <a:p>
            <a:pPr algn="just"/>
            <a:r>
              <a:rPr lang="en-US" dirty="0">
                <a:latin typeface="Times New Roman" panose="02020603050405020304" pitchFamily="18" charset="0"/>
                <a:cs typeface="Times New Roman" panose="02020603050405020304" pitchFamily="18" charset="0"/>
              </a:rPr>
              <a:t>Bahasa </a:t>
            </a:r>
            <a:r>
              <a:rPr lang="en-US" dirty="0" err="1">
                <a:latin typeface="Times New Roman" panose="02020603050405020304" pitchFamily="18" charset="0"/>
                <a:cs typeface="Times New Roman" panose="02020603050405020304" pitchFamily="18" charset="0"/>
              </a:rPr>
              <a:t>Melayu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digunakan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lingua franca </a:t>
            </a:r>
            <a:r>
              <a:rPr lang="en-US" dirty="0">
                <a:latin typeface="Times New Roman" panose="02020603050405020304" pitchFamily="18" charset="0"/>
                <a:cs typeface="Times New Roman" panose="02020603050405020304" pitchFamily="18" charset="0"/>
              </a:rPr>
              <a:t>di </a:t>
            </a:r>
            <a:r>
              <a:rPr lang="en-US" dirty="0" err="1">
                <a:latin typeface="Times New Roman" panose="02020603050405020304" pitchFamily="18" charset="0"/>
                <a:cs typeface="Times New Roman" panose="02020603050405020304" pitchFamily="18" charset="0"/>
              </a:rPr>
              <a:t>seluruh</a:t>
            </a:r>
            <a:r>
              <a:rPr lang="en-US" dirty="0">
                <a:latin typeface="Times New Roman" panose="02020603050405020304" pitchFamily="18" charset="0"/>
                <a:cs typeface="Times New Roman" panose="02020603050405020304" pitchFamily="18" charset="0"/>
              </a:rPr>
              <a:t> Nusantara</a:t>
            </a:r>
          </a:p>
        </p:txBody>
      </p:sp>
      <p:pic>
        <p:nvPicPr>
          <p:cNvPr id="9" name="Picture 8">
            <a:extLst>
              <a:ext uri="{FF2B5EF4-FFF2-40B4-BE49-F238E27FC236}">
                <a16:creationId xmlns:a16="http://schemas.microsoft.com/office/drawing/2014/main" id="{3E4F6181-894A-4118-A33C-8F6471C79722}"/>
              </a:ext>
            </a:extLst>
          </p:cNvPr>
          <p:cNvPicPr>
            <a:picLocks noChangeAspect="1"/>
          </p:cNvPicPr>
          <p:nvPr/>
        </p:nvPicPr>
        <p:blipFill>
          <a:blip r:embed="rId3"/>
          <a:stretch>
            <a:fillRect/>
          </a:stretch>
        </p:blipFill>
        <p:spPr>
          <a:xfrm>
            <a:off x="8240304" y="7658100"/>
            <a:ext cx="8376630" cy="118272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10" name="Content Placeholder 9">
            <a:extLst>
              <a:ext uri="{FF2B5EF4-FFF2-40B4-BE49-F238E27FC236}">
                <a16:creationId xmlns:a16="http://schemas.microsoft.com/office/drawing/2014/main" id="{95B6610E-217B-4FC8-9B81-B3C60D130121}"/>
              </a:ext>
            </a:extLst>
          </p:cNvPr>
          <p:cNvSpPr>
            <a:spLocks noGrp="1"/>
          </p:cNvSpPr>
          <p:nvPr>
            <p:ph idx="1"/>
          </p:nvPr>
        </p:nvSpPr>
        <p:spPr>
          <a:xfrm>
            <a:off x="228600" y="495301"/>
            <a:ext cx="10684667" cy="5181600"/>
          </a:xfrm>
        </p:spPr>
        <p:txBody>
          <a:bodyPr>
            <a:noAutofit/>
          </a:bodyPr>
          <a:lstStyle/>
          <a:p>
            <a:pPr marL="0" indent="0" algn="just">
              <a:buNone/>
            </a:pPr>
            <a:r>
              <a:rPr lang="en-ID" dirty="0">
                <a:latin typeface="Times New Roman" panose="02020603050405020304" pitchFamily="18" charset="0"/>
                <a:cs typeface="Times New Roman" panose="02020603050405020304" pitchFamily="18" charset="0"/>
              </a:rPr>
              <a:t>LATIHAN:</a:t>
            </a:r>
          </a:p>
          <a:p>
            <a:pPr marL="0" indent="0" algn="just">
              <a:buNone/>
            </a:pPr>
            <a:r>
              <a:rPr lang="en-ID" dirty="0">
                <a:latin typeface="Times New Roman" panose="02020603050405020304" pitchFamily="18" charset="0"/>
                <a:cs typeface="Times New Roman" panose="02020603050405020304" pitchFamily="18" charset="0"/>
              </a:rPr>
              <a:t>1. </a:t>
            </a:r>
            <a:r>
              <a:rPr lang="en-ID" dirty="0" err="1">
                <a:latin typeface="Times New Roman" panose="02020603050405020304" pitchFamily="18" charset="0"/>
                <a:cs typeface="Times New Roman" panose="02020603050405020304" pitchFamily="18" charset="0"/>
              </a:rPr>
              <a:t>Jelaskanlah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tentang</a:t>
            </a:r>
            <a:r>
              <a:rPr lang="en-ID" dirty="0">
                <a:latin typeface="Times New Roman" panose="02020603050405020304" pitchFamily="18" charset="0"/>
                <a:cs typeface="Times New Roman" panose="02020603050405020304" pitchFamily="18" charset="0"/>
              </a:rPr>
              <a:t>  Sejarah Bahasa Indonesia </a:t>
            </a:r>
            <a:r>
              <a:rPr lang="en-ID" dirty="0" err="1">
                <a:latin typeface="Times New Roman" panose="02020603050405020304" pitchFamily="18" charset="0"/>
                <a:cs typeface="Times New Roman" panose="02020603050405020304" pitchFamily="18" charset="0"/>
              </a:rPr>
              <a:t>sejak</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awal</a:t>
            </a:r>
            <a:r>
              <a:rPr lang="en-ID" dirty="0">
                <a:latin typeface="Times New Roman" panose="02020603050405020304" pitchFamily="18" charset="0"/>
                <a:cs typeface="Times New Roman" panose="02020603050405020304" pitchFamily="18" charset="0"/>
              </a:rPr>
              <a:t>  </a:t>
            </a:r>
          </a:p>
          <a:p>
            <a:pPr marL="0" indent="0" algn="just">
              <a:buNone/>
            </a:pP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kelahirannya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sampai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dengan</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ditetapkannya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menjadi</a:t>
            </a:r>
            <a:r>
              <a:rPr lang="en-ID" dirty="0">
                <a:latin typeface="Times New Roman" panose="02020603050405020304" pitchFamily="18" charset="0"/>
                <a:cs typeface="Times New Roman" panose="02020603050405020304" pitchFamily="18" charset="0"/>
              </a:rPr>
              <a:t> </a:t>
            </a:r>
          </a:p>
          <a:p>
            <a:pPr marL="0" indent="0" algn="just">
              <a:buNone/>
            </a:pP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nasional</a:t>
            </a:r>
            <a:r>
              <a:rPr lang="en-ID" dirty="0">
                <a:latin typeface="Times New Roman" panose="02020603050405020304" pitchFamily="18" charset="0"/>
                <a:cs typeface="Times New Roman" panose="02020603050405020304" pitchFamily="18" charset="0"/>
              </a:rPr>
              <a:t> !</a:t>
            </a:r>
          </a:p>
          <a:p>
            <a:pPr marL="0" indent="0" algn="just">
              <a:buNone/>
            </a:pPr>
            <a:r>
              <a:rPr lang="en-ID" dirty="0">
                <a:latin typeface="Times New Roman" panose="02020603050405020304" pitchFamily="18" charset="0"/>
                <a:cs typeface="Times New Roman" panose="02020603050405020304" pitchFamily="18" charset="0"/>
              </a:rPr>
              <a:t>2.  </a:t>
            </a:r>
            <a:r>
              <a:rPr lang="en-ID" dirty="0" err="1">
                <a:latin typeface="Times New Roman" panose="02020603050405020304" pitchFamily="18" charset="0"/>
                <a:cs typeface="Times New Roman" panose="02020603050405020304" pitchFamily="18" charset="0"/>
              </a:rPr>
              <a:t>Sebutkanlah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fungsi</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bahasa</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secara</a:t>
            </a:r>
            <a:r>
              <a:rPr lang="en-ID" dirty="0">
                <a:latin typeface="Times New Roman" panose="02020603050405020304" pitchFamily="18" charset="0"/>
                <a:cs typeface="Times New Roman" panose="02020603050405020304" pitchFamily="18" charset="0"/>
              </a:rPr>
              <a:t> universal (</a:t>
            </a:r>
            <a:r>
              <a:rPr lang="en-ID" dirty="0" err="1">
                <a:latin typeface="Times New Roman" panose="02020603050405020304" pitchFamily="18" charset="0"/>
                <a:cs typeface="Times New Roman" panose="02020603050405020304" pitchFamily="18" charset="0"/>
              </a:rPr>
              <a:t>umum</a:t>
            </a:r>
            <a:r>
              <a:rPr lang="en-ID" dirty="0">
                <a:latin typeface="Times New Roman" panose="02020603050405020304" pitchFamily="18" charset="0"/>
                <a:cs typeface="Times New Roman" panose="02020603050405020304" pitchFamily="18" charset="0"/>
              </a:rPr>
              <a:t>) !</a:t>
            </a:r>
          </a:p>
          <a:p>
            <a:pPr marL="0" indent="0" algn="just">
              <a:buNone/>
            </a:pPr>
            <a:r>
              <a:rPr lang="en-ID" dirty="0">
                <a:latin typeface="Times New Roman" panose="02020603050405020304" pitchFamily="18" charset="0"/>
                <a:cs typeface="Times New Roman" panose="02020603050405020304" pitchFamily="18" charset="0"/>
              </a:rPr>
              <a:t>3. </a:t>
            </a:r>
            <a:r>
              <a:rPr lang="en-ID" dirty="0" err="1">
                <a:latin typeface="Times New Roman" panose="02020603050405020304" pitchFamily="18" charset="0"/>
                <a:cs typeface="Times New Roman" panose="02020603050405020304" pitchFamily="18" charset="0"/>
              </a:rPr>
              <a:t>Jelaskanlah</a:t>
            </a:r>
            <a:r>
              <a:rPr lang="en-ID" dirty="0">
                <a:latin typeface="Times New Roman" panose="02020603050405020304" pitchFamily="18" charset="0"/>
                <a:cs typeface="Times New Roman" panose="02020603050405020304" pitchFamily="18" charset="0"/>
              </a:rPr>
              <a:t> </a:t>
            </a:r>
            <a:r>
              <a:rPr lang="en-ID" dirty="0" err="1">
                <a:latin typeface="Times New Roman" panose="02020603050405020304" pitchFamily="18" charset="0"/>
                <a:cs typeface="Times New Roman" panose="02020603050405020304" pitchFamily="18" charset="0"/>
              </a:rPr>
              <a:t>Fungsi</a:t>
            </a:r>
            <a:r>
              <a:rPr lang="en-ID" dirty="0">
                <a:latin typeface="Times New Roman" panose="02020603050405020304" pitchFamily="18" charset="0"/>
                <a:cs typeface="Times New Roman" panose="02020603050405020304" pitchFamily="18" charset="0"/>
              </a:rPr>
              <a:t> dan </a:t>
            </a:r>
            <a:r>
              <a:rPr lang="en-ID" dirty="0" err="1">
                <a:latin typeface="Times New Roman" panose="02020603050405020304" pitchFamily="18" charset="0"/>
                <a:cs typeface="Times New Roman" panose="02020603050405020304" pitchFamily="18" charset="0"/>
              </a:rPr>
              <a:t>Kedudukan</a:t>
            </a:r>
            <a:r>
              <a:rPr lang="en-ID" dirty="0">
                <a:latin typeface="Times New Roman" panose="02020603050405020304" pitchFamily="18" charset="0"/>
                <a:cs typeface="Times New Roman" panose="02020603050405020304" pitchFamily="18" charset="0"/>
              </a:rPr>
              <a:t>  Bahasa Indonesia !</a:t>
            </a:r>
          </a:p>
          <a:p>
            <a:pPr marL="0" indent="0" algn="just">
              <a:buNone/>
            </a:pP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773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235" b="5235"/>
          <a:stretch>
            <a:fillRect/>
          </a:stretch>
        </p:blipFill>
        <p:spPr>
          <a:xfrm>
            <a:off x="9144000" y="-628414"/>
            <a:ext cx="9144000" cy="10915414"/>
          </a:xfrm>
          <a:prstGeom prst="rect">
            <a:avLst/>
          </a:prstGeom>
        </p:spPr>
      </p:pic>
      <p:sp>
        <p:nvSpPr>
          <p:cNvPr id="3" name="AutoShape 3"/>
          <p:cNvSpPr/>
          <p:nvPr/>
        </p:nvSpPr>
        <p:spPr>
          <a:xfrm rot="-1160568">
            <a:off x="-711276" y="1512352"/>
            <a:ext cx="12070388" cy="11108385"/>
          </a:xfrm>
          <a:prstGeom prst="rect">
            <a:avLst/>
          </a:prstGeom>
          <a:solidFill>
            <a:srgbClr val="FFFFFF"/>
          </a:solidFill>
        </p:spPr>
      </p:sp>
      <p:grpSp>
        <p:nvGrpSpPr>
          <p:cNvPr id="4" name="Group 4"/>
          <p:cNvGrpSpPr/>
          <p:nvPr/>
        </p:nvGrpSpPr>
        <p:grpSpPr>
          <a:xfrm rot="-10800000">
            <a:off x="14812435" y="0"/>
            <a:ext cx="3781770" cy="10287000"/>
            <a:chOff x="0" y="0"/>
            <a:chExt cx="5508059" cy="14982775"/>
          </a:xfrm>
        </p:grpSpPr>
        <p:sp>
          <p:nvSpPr>
            <p:cNvPr id="5" name="Freeform 5"/>
            <p:cNvSpPr/>
            <p:nvPr/>
          </p:nvSpPr>
          <p:spPr>
            <a:xfrm>
              <a:off x="0" y="0"/>
              <a:ext cx="5508059" cy="14982775"/>
            </a:xfrm>
            <a:custGeom>
              <a:avLst/>
              <a:gdLst/>
              <a:ahLst/>
              <a:cxnLst/>
              <a:rect l="l" t="t" r="r" b="b"/>
              <a:pathLst>
                <a:path w="5508059" h="14982775">
                  <a:moveTo>
                    <a:pt x="5508059" y="14982775"/>
                  </a:moveTo>
                  <a:lnTo>
                    <a:pt x="0" y="14982775"/>
                  </a:lnTo>
                  <a:lnTo>
                    <a:pt x="0" y="0"/>
                  </a:lnTo>
                  <a:lnTo>
                    <a:pt x="5508059" y="14982775"/>
                  </a:lnTo>
                  <a:close/>
                </a:path>
              </a:pathLst>
            </a:custGeom>
            <a:solidFill>
              <a:srgbClr val="EA4B33"/>
            </a:solidFill>
          </p:spPr>
        </p:sp>
      </p:grpSp>
      <p:grpSp>
        <p:nvGrpSpPr>
          <p:cNvPr id="6" name="Group 6"/>
          <p:cNvGrpSpPr/>
          <p:nvPr/>
        </p:nvGrpSpPr>
        <p:grpSpPr>
          <a:xfrm rot="-5400000">
            <a:off x="11463681" y="3462681"/>
            <a:ext cx="5333427" cy="8315211"/>
            <a:chOff x="0" y="0"/>
            <a:chExt cx="4381320" cy="6830804"/>
          </a:xfrm>
        </p:grpSpPr>
        <p:sp>
          <p:nvSpPr>
            <p:cNvPr id="7" name="Freeform 7"/>
            <p:cNvSpPr/>
            <p:nvPr/>
          </p:nvSpPr>
          <p:spPr>
            <a:xfrm>
              <a:off x="0" y="0"/>
              <a:ext cx="4381320" cy="6830804"/>
            </a:xfrm>
            <a:custGeom>
              <a:avLst/>
              <a:gdLst/>
              <a:ahLst/>
              <a:cxnLst/>
              <a:rect l="l" t="t" r="r" b="b"/>
              <a:pathLst>
                <a:path w="4381320" h="6830804">
                  <a:moveTo>
                    <a:pt x="4381320" y="6830804"/>
                  </a:moveTo>
                  <a:lnTo>
                    <a:pt x="0" y="6830804"/>
                  </a:lnTo>
                  <a:lnTo>
                    <a:pt x="0" y="0"/>
                  </a:lnTo>
                  <a:lnTo>
                    <a:pt x="4381320" y="6830804"/>
                  </a:lnTo>
                  <a:close/>
                </a:path>
              </a:pathLst>
            </a:custGeom>
            <a:solidFill>
              <a:srgbClr val="052896"/>
            </a:solidFill>
          </p:spPr>
        </p:sp>
      </p:grpSp>
      <p:grpSp>
        <p:nvGrpSpPr>
          <p:cNvPr id="8" name="Group 8"/>
          <p:cNvGrpSpPr/>
          <p:nvPr/>
        </p:nvGrpSpPr>
        <p:grpSpPr>
          <a:xfrm>
            <a:off x="1185995" y="2751322"/>
            <a:ext cx="7680254" cy="2708063"/>
            <a:chOff x="0" y="0"/>
            <a:chExt cx="10240338" cy="3610750"/>
          </a:xfrm>
        </p:grpSpPr>
        <p:sp>
          <p:nvSpPr>
            <p:cNvPr id="9" name="TextBox 9"/>
            <p:cNvSpPr txBox="1"/>
            <p:nvPr/>
          </p:nvSpPr>
          <p:spPr>
            <a:xfrm>
              <a:off x="0" y="-2117"/>
              <a:ext cx="10240338" cy="2252133"/>
            </a:xfrm>
            <a:prstGeom prst="rect">
              <a:avLst/>
            </a:prstGeom>
          </p:spPr>
          <p:txBody>
            <a:bodyPr lIns="0" tIns="0" rIns="0" bIns="0" rtlCol="0" anchor="t">
              <a:spAutoFit/>
            </a:bodyPr>
            <a:lstStyle/>
            <a:p>
              <a:pPr marL="0" lvl="0" indent="0">
                <a:lnSpc>
                  <a:spcPts val="13319"/>
                </a:lnSpc>
                <a:spcBef>
                  <a:spcPct val="0"/>
                </a:spcBef>
              </a:pPr>
              <a:r>
                <a:rPr lang="en-US" sz="11100" u="none">
                  <a:solidFill>
                    <a:srgbClr val="191919"/>
                  </a:solidFill>
                  <a:latin typeface="Decalotype Bold"/>
                </a:rPr>
                <a:t>Terima kasih!</a:t>
              </a:r>
            </a:p>
          </p:txBody>
        </p:sp>
        <p:sp>
          <p:nvSpPr>
            <p:cNvPr id="10" name="TextBox 10"/>
            <p:cNvSpPr txBox="1"/>
            <p:nvPr/>
          </p:nvSpPr>
          <p:spPr>
            <a:xfrm>
              <a:off x="0" y="2932570"/>
              <a:ext cx="7538809" cy="682413"/>
            </a:xfrm>
            <a:prstGeom prst="rect">
              <a:avLst/>
            </a:prstGeom>
          </p:spPr>
          <p:txBody>
            <a:bodyPr lIns="0" tIns="0" rIns="0" bIns="0" rtlCol="0" anchor="t">
              <a:spAutoFit/>
            </a:bodyPr>
            <a:lstStyle/>
            <a:p>
              <a:pPr marL="0" lvl="0" indent="0">
                <a:lnSpc>
                  <a:spcPts val="4160"/>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0"/>
            <a:ext cx="10744200" cy="1947389"/>
          </a:xfrm>
        </p:spPr>
        <p:txBody>
          <a:bodyPr>
            <a:normAutofit/>
          </a:bodyPr>
          <a:lstStyle/>
          <a:p>
            <a:r>
              <a:rPr lang="en-US" sz="3600" b="1" dirty="0" err="1">
                <a:latin typeface="Times New Roman" panose="02020603050405020304" pitchFamily="18" charset="0"/>
                <a:cs typeface="Times New Roman" panose="02020603050405020304" pitchFamily="18" charset="0"/>
              </a:rPr>
              <a:t>Pentingnya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Peranan</a:t>
            </a:r>
            <a:r>
              <a:rPr lang="en-US" sz="3600" b="1" dirty="0">
                <a:latin typeface="Times New Roman" panose="02020603050405020304" pitchFamily="18" charset="0"/>
                <a:cs typeface="Times New Roman" panose="02020603050405020304" pitchFamily="18" charset="0"/>
              </a:rPr>
              <a:t>  Bahasa Indonesia </a:t>
            </a:r>
            <a:r>
              <a:rPr lang="en-US" sz="3600" b="1" dirty="0" err="1">
                <a:latin typeface="Times New Roman" panose="02020603050405020304" pitchFamily="18" charset="0"/>
                <a:cs typeface="Times New Roman" panose="02020603050405020304" pitchFamily="18" charset="0"/>
              </a:rPr>
              <a:t>Bersumber</a:t>
            </a:r>
            <a:r>
              <a:rPr lang="en-US" sz="3600" b="1" dirty="0">
                <a:latin typeface="Times New Roman" panose="02020603050405020304" pitchFamily="18" charset="0"/>
                <a:cs typeface="Times New Roman" panose="02020603050405020304" pitchFamily="18" charset="0"/>
              </a:rPr>
              <a:t> pada </a:t>
            </a:r>
            <a:r>
              <a:rPr lang="en-US" sz="3600" b="1" dirty="0" err="1">
                <a:latin typeface="Times New Roman" panose="02020603050405020304" pitchFamily="18" charset="0"/>
                <a:cs typeface="Times New Roman" panose="02020603050405020304" pitchFamily="18" charset="0"/>
              </a:rPr>
              <a:t>Sumpah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Pemuda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Tahun</a:t>
            </a:r>
            <a:r>
              <a:rPr lang="en-US" sz="3600" b="1" dirty="0">
                <a:latin typeface="Times New Roman" panose="02020603050405020304" pitchFamily="18" charset="0"/>
                <a:cs typeface="Times New Roman" panose="02020603050405020304" pitchFamily="18" charset="0"/>
              </a:rPr>
              <a:t> 1928 dan </a:t>
            </a:r>
            <a:br>
              <a:rPr lang="en-US" sz="3600" b="1" dirty="0">
                <a:latin typeface="Times New Roman" panose="02020603050405020304" pitchFamily="18" charset="0"/>
                <a:cs typeface="Times New Roman" panose="02020603050405020304" pitchFamily="18" charset="0"/>
              </a:rPr>
            </a:br>
            <a:r>
              <a:rPr lang="en-US" sz="3600" b="1" dirty="0" err="1">
                <a:latin typeface="Times New Roman" panose="02020603050405020304" pitchFamily="18" charset="0"/>
                <a:cs typeface="Times New Roman" panose="02020603050405020304" pitchFamily="18" charset="0"/>
              </a:rPr>
              <a:t>Undang-Undang</a:t>
            </a:r>
            <a:r>
              <a:rPr lang="en-US" sz="3600" b="1" dirty="0">
                <a:latin typeface="Times New Roman" panose="02020603050405020304" pitchFamily="18" charset="0"/>
                <a:cs typeface="Times New Roman" panose="02020603050405020304" pitchFamily="18" charset="0"/>
              </a:rPr>
              <a:t> Dasar 1945</a:t>
            </a: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475620" y="2781301"/>
            <a:ext cx="9905999" cy="4038599"/>
          </a:xfrm>
        </p:spPr>
        <p:txBody>
          <a:bodyPr>
            <a:normAutofit/>
          </a:bodyPr>
          <a:lstStyle/>
          <a:p>
            <a:pPr marL="0" indent="0" algn="just">
              <a:buNone/>
            </a:pPr>
            <a:r>
              <a:rPr lang="sv-SE" dirty="0">
                <a:latin typeface="Times New Roman" panose="02020603050405020304" pitchFamily="18" charset="0"/>
                <a:cs typeface="Times New Roman" panose="02020603050405020304" pitchFamily="18" charset="0"/>
              </a:rPr>
              <a:t>Sumpah Pemuda, Jakarta 28 Oktober 1928</a:t>
            </a:r>
          </a:p>
          <a:p>
            <a:pPr marL="0" indent="0" algn="just">
              <a:buNone/>
            </a:pPr>
            <a:r>
              <a:rPr lang="sv-SE" dirty="0">
                <a:latin typeface="Times New Roman" panose="02020603050405020304" pitchFamily="18" charset="0"/>
                <a:cs typeface="Times New Roman" panose="02020603050405020304" pitchFamily="18" charset="0"/>
              </a:rPr>
              <a:t>(1) Kami putra-putri Indonesia mengaku bertumpah    darah yang satu, tanah Indonesia.</a:t>
            </a:r>
          </a:p>
          <a:p>
            <a:pPr marL="0" indent="0" algn="just">
              <a:buNone/>
            </a:pPr>
            <a:r>
              <a:rPr lang="sv-SE" dirty="0">
                <a:latin typeface="Times New Roman" panose="02020603050405020304" pitchFamily="18" charset="0"/>
                <a:cs typeface="Times New Roman" panose="02020603050405020304" pitchFamily="18" charset="0"/>
              </a:rPr>
              <a:t>(2) Kami putra-putri Indonesia mengaku berbangsa satu,  bangsa Indonesia.</a:t>
            </a:r>
          </a:p>
          <a:p>
            <a:pPr marL="0" indent="0" algn="just">
              <a:buNone/>
            </a:pPr>
            <a:r>
              <a:rPr lang="sv-SE" dirty="0">
                <a:latin typeface="Times New Roman" panose="02020603050405020304" pitchFamily="18" charset="0"/>
                <a:cs typeface="Times New Roman" panose="02020603050405020304" pitchFamily="18" charset="0"/>
              </a:rPr>
              <a:t>(3) Kami putra-putri Indonesia menjunjung tinggi bahasa persatuan, bahasa Indonesia </a:t>
            </a:r>
          </a:p>
          <a:p>
            <a:pPr marL="0" indent="0" algn="just">
              <a:buNone/>
            </a:pPr>
            <a:endParaRPr lang="en-US" dirty="0"/>
          </a:p>
        </p:txBody>
      </p:sp>
      <p:pic>
        <p:nvPicPr>
          <p:cNvPr id="10" name="Picture 9">
            <a:extLst>
              <a:ext uri="{FF2B5EF4-FFF2-40B4-BE49-F238E27FC236}">
                <a16:creationId xmlns:a16="http://schemas.microsoft.com/office/drawing/2014/main" id="{D90D6601-01E4-4295-AB56-1F82B4FB1F9A}"/>
              </a:ext>
            </a:extLst>
          </p:cNvPr>
          <p:cNvPicPr>
            <a:picLocks noChangeAspect="1"/>
          </p:cNvPicPr>
          <p:nvPr/>
        </p:nvPicPr>
        <p:blipFill>
          <a:blip r:embed="rId3"/>
          <a:stretch>
            <a:fillRect/>
          </a:stretch>
        </p:blipFill>
        <p:spPr>
          <a:xfrm>
            <a:off x="8901362" y="6771077"/>
            <a:ext cx="7419475" cy="1316850"/>
          </a:xfrm>
          <a:prstGeom prst="rect">
            <a:avLst/>
          </a:prstGeom>
        </p:spPr>
      </p:pic>
      <p:sp>
        <p:nvSpPr>
          <p:cNvPr id="11" name="Rectangle 10">
            <a:extLst>
              <a:ext uri="{FF2B5EF4-FFF2-40B4-BE49-F238E27FC236}">
                <a16:creationId xmlns:a16="http://schemas.microsoft.com/office/drawing/2014/main" id="{C3E6F0B8-0FCD-4E3C-BC60-28B7B23F4856}"/>
              </a:ext>
            </a:extLst>
          </p:cNvPr>
          <p:cNvSpPr/>
          <p:nvPr/>
        </p:nvSpPr>
        <p:spPr>
          <a:xfrm>
            <a:off x="7619999" y="8344679"/>
            <a:ext cx="9905999" cy="1631216"/>
          </a:xfrm>
          <a:prstGeom prst="rect">
            <a:avLst/>
          </a:prstGeom>
        </p:spPr>
        <p:txBody>
          <a:bodyPr wrap="square">
            <a:spAutoFit/>
          </a:bodyPr>
          <a:lstStyle/>
          <a:p>
            <a:r>
              <a:rPr lang="en-ID" sz="3200" dirty="0" err="1">
                <a:latin typeface="Times New Roman" panose="02020603050405020304" pitchFamily="18" charset="0"/>
                <a:cs typeface="Times New Roman" panose="02020603050405020304" pitchFamily="18" charset="0"/>
              </a:rPr>
              <a:t>Peristiwa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diangkatnya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Melayu</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menjadi</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bahasa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nasional</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tersebut</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merupakan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peristiwa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politik</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bukan</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sekadar</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peristiwa</a:t>
            </a:r>
            <a:r>
              <a:rPr lang="en-ID" sz="3200" dirty="0">
                <a:latin typeface="Times New Roman" panose="02020603050405020304" pitchFamily="18" charset="0"/>
                <a:cs typeface="Times New Roman" panose="02020603050405020304" pitchFamily="18" charset="0"/>
              </a:rPr>
              <a:t> </a:t>
            </a:r>
            <a:r>
              <a:rPr lang="en-ID" sz="3200" dirty="0" err="1">
                <a:latin typeface="Times New Roman" panose="02020603050405020304" pitchFamily="18" charset="0"/>
                <a:cs typeface="Times New Roman" panose="02020603050405020304" pitchFamily="18" charset="0"/>
              </a:rPr>
              <a:t>kebahasaan</a:t>
            </a:r>
            <a:endParaRPr lang="en-ID"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157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7" name="Title 6">
            <a:extLst>
              <a:ext uri="{FF2B5EF4-FFF2-40B4-BE49-F238E27FC236}">
                <a16:creationId xmlns:a16="http://schemas.microsoft.com/office/drawing/2014/main" id="{3AD9E2C8-5503-4A49-A2D8-2A299C14FF99}"/>
              </a:ext>
            </a:extLst>
          </p:cNvPr>
          <p:cNvSpPr>
            <a:spLocks noGrp="1"/>
          </p:cNvSpPr>
          <p:nvPr>
            <p:ph type="title"/>
          </p:nvPr>
        </p:nvSpPr>
        <p:spPr>
          <a:xfrm>
            <a:off x="457199" y="274638"/>
            <a:ext cx="10868567" cy="1143000"/>
          </a:xfrm>
        </p:spPr>
        <p:txBody>
          <a:bodyPr>
            <a:normAutofit fontScale="90000"/>
          </a:bodyPr>
          <a:lstStyle/>
          <a:p>
            <a:r>
              <a:rPr lang="en-US" b="1" dirty="0" err="1">
                <a:latin typeface="Times New Roman" panose="02020603050405020304" pitchFamily="18" charset="0"/>
                <a:cs typeface="Times New Roman" panose="02020603050405020304" pitchFamily="18" charset="0"/>
              </a:rPr>
              <a:t>Faktor-Faktor</a:t>
            </a:r>
            <a:r>
              <a:rPr lang="en-US" b="1" dirty="0">
                <a:latin typeface="Times New Roman" panose="02020603050405020304" pitchFamily="18" charset="0"/>
                <a:cs typeface="Times New Roman" panose="02020603050405020304" pitchFamily="18" charset="0"/>
              </a:rPr>
              <a:t> yang </a:t>
            </a:r>
            <a:r>
              <a:rPr lang="en-US" b="1" dirty="0" err="1">
                <a:latin typeface="Times New Roman" panose="02020603050405020304" pitchFamily="18" charset="0"/>
                <a:cs typeface="Times New Roman" panose="02020603050405020304" pitchFamily="18" charset="0"/>
              </a:rPr>
              <a:t>Menyebabkan</a:t>
            </a:r>
            <a:r>
              <a:rPr lang="en-US" b="1" dirty="0">
                <a:latin typeface="Times New Roman" panose="02020603050405020304" pitchFamily="18" charset="0"/>
                <a:cs typeface="Times New Roman" panose="02020603050405020304" pitchFamily="18" charset="0"/>
              </a:rPr>
              <a:t> Bahasa </a:t>
            </a:r>
            <a:r>
              <a:rPr lang="en-US" b="1" dirty="0" err="1">
                <a:latin typeface="Times New Roman" panose="02020603050405020304" pitchFamily="18" charset="0"/>
                <a:cs typeface="Times New Roman" panose="02020603050405020304" pitchFamily="18" charset="0"/>
              </a:rPr>
              <a:t>Melayu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Dipilih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Menjadi</a:t>
            </a:r>
            <a:r>
              <a:rPr lang="en-US" b="1" dirty="0">
                <a:latin typeface="Times New Roman" panose="02020603050405020304" pitchFamily="18" charset="0"/>
                <a:cs typeface="Times New Roman" panose="02020603050405020304" pitchFamily="18" charset="0"/>
              </a:rPr>
              <a:t> Dasar Bahasa Nasional</a:t>
            </a:r>
          </a:p>
        </p:txBody>
      </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457200" y="2438400"/>
            <a:ext cx="10363200" cy="6819900"/>
          </a:xfrm>
        </p:spPr>
        <p:txBody>
          <a:bodyPr>
            <a:normAutofit/>
          </a:bodyPr>
          <a:lstStyle/>
          <a:p>
            <a:pPr marL="0" indent="0" algn="just">
              <a:buNone/>
            </a:pPr>
            <a:r>
              <a:rPr lang="en-US" dirty="0"/>
              <a:t>1.  </a:t>
            </a:r>
            <a:r>
              <a:rPr lang="en-US" dirty="0">
                <a:latin typeface="Times New Roman" panose="02020603050405020304" pitchFamily="18" charset="0"/>
                <a:cs typeface="Times New Roman" panose="02020603050405020304" pitchFamily="18" charset="0"/>
              </a:rPr>
              <a:t>Bahasa </a:t>
            </a:r>
            <a:r>
              <a:rPr lang="en-US" dirty="0" err="1">
                <a:latin typeface="Times New Roman" panose="02020603050405020304" pitchFamily="18" charset="0"/>
                <a:cs typeface="Times New Roman" panose="02020603050405020304" pitchFamily="18" charset="0"/>
              </a:rPr>
              <a:t>Melayu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terkenal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sederhana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bentuknya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maupun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susunannya</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Mudah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menyesuaikan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pendatang</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Tidak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mengenal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tingkatan-tingkatan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Milik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suku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pelaut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pedagang</a:t>
            </a:r>
            <a:r>
              <a:rPr lang="en-US" dirty="0">
                <a:latin typeface="Times New Roman" panose="02020603050405020304" pitchFamily="18" charset="0"/>
                <a:cs typeface="Times New Roman" panose="02020603050405020304" pitchFamily="18" charset="0"/>
              </a:rPr>
              <a:t>, dan orang  yang </a:t>
            </a:r>
            <a:r>
              <a:rPr lang="en-US" dirty="0" err="1">
                <a:latin typeface="Times New Roman" panose="02020603050405020304" pitchFamily="18" charset="0"/>
                <a:cs typeface="Times New Roman" panose="02020603050405020304" pitchFamily="18" charset="0"/>
              </a:rPr>
              <a:t>suka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berpindah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pelabuhan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pelabuhan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lainnya</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5.  </a:t>
            </a:r>
            <a:r>
              <a:rPr lang="en-US" dirty="0" err="1">
                <a:latin typeface="Times New Roman" panose="02020603050405020304" pitchFamily="18" charset="0"/>
                <a:cs typeface="Times New Roman" panose="02020603050405020304" pitchFamily="18" charset="0"/>
              </a:rPr>
              <a:t>Milik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suku</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tempat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tinggalnya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sangat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strategis</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daerah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lalu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lintas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pelayaran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perdagangan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antara</a:t>
            </a:r>
            <a:r>
              <a:rPr lang="en-US" dirty="0">
                <a:latin typeface="Times New Roman" panose="02020603050405020304" pitchFamily="18" charset="0"/>
                <a:cs typeface="Times New Roman" panose="02020603050405020304" pitchFamily="18" charset="0"/>
              </a:rPr>
              <a:t> Timur dan Barat</a:t>
            </a:r>
          </a:p>
          <a:p>
            <a:pPr marL="0" indent="0" algn="just">
              <a:buNone/>
            </a:pPr>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Beberapa</a:t>
            </a:r>
            <a:r>
              <a:rPr lang="en-US" dirty="0">
                <a:latin typeface="Times New Roman" panose="02020603050405020304" pitchFamily="18" charset="0"/>
                <a:cs typeface="Times New Roman" panose="02020603050405020304" pitchFamily="18" charset="0"/>
              </a:rPr>
              <a:t> kali </a:t>
            </a:r>
            <a:r>
              <a:rPr lang="en-US" dirty="0" err="1">
                <a:latin typeface="Times New Roman" panose="02020603050405020304" pitchFamily="18" charset="0"/>
                <a:cs typeface="Times New Roman" panose="02020603050405020304" pitchFamily="18" charset="0"/>
              </a:rPr>
              <a:t>daerah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Melayu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mempunyai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kerajaan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besar</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menguasai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lautan</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perdagangan</a:t>
            </a:r>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8233"/>
          <a:stretch>
            <a:fillRect/>
          </a:stretch>
        </p:blipFill>
        <p:spPr>
          <a:xfrm>
            <a:off x="11325769" y="-8577"/>
            <a:ext cx="7106210" cy="10295577"/>
          </a:xfrm>
          <a:prstGeom prst="rect">
            <a:avLst/>
          </a:prstGeom>
        </p:spPr>
      </p:pic>
      <p:grpSp>
        <p:nvGrpSpPr>
          <p:cNvPr id="3" name="Group 3"/>
          <p:cNvGrpSpPr/>
          <p:nvPr/>
        </p:nvGrpSpPr>
        <p:grpSpPr>
          <a:xfrm>
            <a:off x="11325769" y="4486894"/>
            <a:ext cx="3542905" cy="5800106"/>
            <a:chOff x="0" y="0"/>
            <a:chExt cx="5853757" cy="9583214"/>
          </a:xfrm>
        </p:grpSpPr>
        <p:sp>
          <p:nvSpPr>
            <p:cNvPr id="4" name="Freeform 4"/>
            <p:cNvSpPr/>
            <p:nvPr/>
          </p:nvSpPr>
          <p:spPr>
            <a:xfrm>
              <a:off x="0" y="0"/>
              <a:ext cx="5853757" cy="9583214"/>
            </a:xfrm>
            <a:custGeom>
              <a:avLst/>
              <a:gdLst/>
              <a:ahLst/>
              <a:cxnLst/>
              <a:rect l="l" t="t" r="r" b="b"/>
              <a:pathLst>
                <a:path w="5853757" h="9583214">
                  <a:moveTo>
                    <a:pt x="5853757" y="9583214"/>
                  </a:moveTo>
                  <a:lnTo>
                    <a:pt x="0" y="9583214"/>
                  </a:lnTo>
                  <a:lnTo>
                    <a:pt x="0" y="0"/>
                  </a:lnTo>
                  <a:lnTo>
                    <a:pt x="5853757" y="9583214"/>
                  </a:lnTo>
                  <a:close/>
                </a:path>
              </a:pathLst>
            </a:custGeom>
            <a:solidFill>
              <a:srgbClr val="EA4B33"/>
            </a:solidFill>
          </p:spPr>
        </p:sp>
      </p:grpSp>
      <p:grpSp>
        <p:nvGrpSpPr>
          <p:cNvPr id="5" name="Group 5"/>
          <p:cNvGrpSpPr/>
          <p:nvPr/>
        </p:nvGrpSpPr>
        <p:grpSpPr>
          <a:xfrm rot="5400000">
            <a:off x="12526652" y="-1418435"/>
            <a:ext cx="4486894" cy="7323763"/>
            <a:chOff x="0" y="0"/>
            <a:chExt cx="7309690" cy="11931291"/>
          </a:xfrm>
        </p:grpSpPr>
        <p:sp>
          <p:nvSpPr>
            <p:cNvPr id="6" name="Freeform 6"/>
            <p:cNvSpPr/>
            <p:nvPr/>
          </p:nvSpPr>
          <p:spPr>
            <a:xfrm>
              <a:off x="0" y="0"/>
              <a:ext cx="7309690" cy="11931291"/>
            </a:xfrm>
            <a:custGeom>
              <a:avLst/>
              <a:gdLst/>
              <a:ahLst/>
              <a:cxnLst/>
              <a:rect l="l" t="t" r="r" b="b"/>
              <a:pathLst>
                <a:path w="7309690" h="11931291">
                  <a:moveTo>
                    <a:pt x="7309690" y="11931291"/>
                  </a:moveTo>
                  <a:lnTo>
                    <a:pt x="0" y="11931291"/>
                  </a:lnTo>
                  <a:lnTo>
                    <a:pt x="0" y="0"/>
                  </a:lnTo>
                  <a:lnTo>
                    <a:pt x="7309690" y="11931291"/>
                  </a:lnTo>
                  <a:close/>
                </a:path>
              </a:pathLst>
            </a:custGeom>
            <a:solidFill>
              <a:srgbClr val="FFFFFF"/>
            </a:solidFill>
          </p:spPr>
        </p:sp>
      </p:grpSp>
      <p:sp>
        <p:nvSpPr>
          <p:cNvPr id="8" name="Content Placeholder 7">
            <a:extLst>
              <a:ext uri="{FF2B5EF4-FFF2-40B4-BE49-F238E27FC236}">
                <a16:creationId xmlns:a16="http://schemas.microsoft.com/office/drawing/2014/main" id="{761AFCCB-4787-49B8-A3B2-2B5AB5AD3B42}"/>
              </a:ext>
            </a:extLst>
          </p:cNvPr>
          <p:cNvSpPr>
            <a:spLocks noGrp="1"/>
          </p:cNvSpPr>
          <p:nvPr>
            <p:ph idx="1"/>
          </p:nvPr>
        </p:nvSpPr>
        <p:spPr>
          <a:xfrm>
            <a:off x="457200" y="647700"/>
            <a:ext cx="10363200" cy="8610600"/>
          </a:xfrm>
        </p:spPr>
        <p:txBody>
          <a:bodyPr>
            <a:normAutofit/>
          </a:bodyPr>
          <a:lstStyle/>
          <a:p>
            <a:pPr marL="0" indent="0" algn="just">
              <a:buNone/>
            </a:pPr>
            <a:r>
              <a:rPr lang="en-US" dirty="0" err="1">
                <a:latin typeface="Times New Roman" panose="02020603050405020304" pitchFamily="18" charset="0"/>
                <a:cs typeface="Times New Roman" panose="02020603050405020304" pitchFamily="18" charset="0"/>
              </a:rPr>
              <a:t>Sejak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peristiwa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Sumpah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Pemuda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berkembang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tersebut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didukung</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berbagai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faktor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antara</a:t>
            </a:r>
            <a:r>
              <a:rPr lang="en-US" dirty="0">
                <a:latin typeface="Times New Roman" panose="02020603050405020304" pitchFamily="18" charset="0"/>
                <a:cs typeface="Times New Roman" panose="02020603050405020304" pitchFamily="18" charset="0"/>
              </a:rPr>
              <a:t> lain </a:t>
            </a:r>
            <a:r>
              <a:rPr lang="en-US" dirty="0" err="1">
                <a:latin typeface="Times New Roman" panose="02020603050405020304" pitchFamily="18" charset="0"/>
                <a:cs typeface="Times New Roman" panose="02020603050405020304" pitchFamily="18" charset="0"/>
              </a:rPr>
              <a:t>didukung</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Pujangga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Baru</a:t>
            </a:r>
            <a:r>
              <a:rPr lang="en-US" dirty="0">
                <a:latin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cs typeface="Times New Roman" panose="02020603050405020304" pitchFamily="18" charset="0"/>
              </a:rPr>
              <a:t>tahun</a:t>
            </a:r>
            <a:r>
              <a:rPr lang="en-US" dirty="0">
                <a:latin typeface="Times New Roman" panose="02020603050405020304" pitchFamily="18" charset="0"/>
                <a:cs typeface="Times New Roman" panose="02020603050405020304" pitchFamily="18" charset="0"/>
              </a:rPr>
              <a:t> 1933, </a:t>
            </a:r>
            <a:r>
              <a:rPr lang="en-US" dirty="0" err="1">
                <a:latin typeface="Times New Roman" panose="02020603050405020304" pitchFamily="18" charset="0"/>
                <a:cs typeface="Times New Roman" panose="02020603050405020304" pitchFamily="18" charset="0"/>
              </a:rPr>
              <a:t>sastrawan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budayawan</a:t>
            </a:r>
            <a:r>
              <a:rPr lang="en-US" dirty="0">
                <a:latin typeface="Times New Roman" panose="02020603050405020304" pitchFamily="18" charset="0"/>
                <a:cs typeface="Times New Roman" panose="02020603050405020304" pitchFamily="18" charset="0"/>
              </a:rPr>
              <a:t>, dan Angkatan 45 </a:t>
            </a:r>
            <a:r>
              <a:rPr lang="en-US" dirty="0" err="1">
                <a:latin typeface="Times New Roman" panose="02020603050405020304" pitchFamily="18" charset="0"/>
                <a:cs typeface="Times New Roman" panose="02020603050405020304" pitchFamily="18" charset="0"/>
              </a:rPr>
              <a:t>dilarang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menggunakan</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Belanda</a:t>
            </a:r>
            <a:r>
              <a:rPr lang="en-US" dirty="0">
                <a:latin typeface="Times New Roman" panose="02020603050405020304" pitchFamily="18" charset="0"/>
                <a:cs typeface="Times New Roman" panose="02020603050405020304" pitchFamily="18" charset="0"/>
              </a:rPr>
              <a:t> oleh </a:t>
            </a:r>
            <a:r>
              <a:rPr lang="en-US" dirty="0" err="1">
                <a:latin typeface="Times New Roman" panose="02020603050405020304" pitchFamily="18" charset="0"/>
                <a:cs typeface="Times New Roman" panose="02020603050405020304" pitchFamily="18" charset="0"/>
              </a:rPr>
              <a:t>Pemerintah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Jepang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tahun</a:t>
            </a:r>
            <a:r>
              <a:rPr lang="en-US" dirty="0">
                <a:latin typeface="Times New Roman" panose="02020603050405020304" pitchFamily="18" charset="0"/>
                <a:cs typeface="Times New Roman" panose="02020603050405020304" pitchFamily="18" charset="0"/>
              </a:rPr>
              <a:t> 1942. </a:t>
            </a:r>
            <a:r>
              <a:rPr lang="en-US" dirty="0" err="1">
                <a:latin typeface="Times New Roman" panose="02020603050405020304" pitchFamily="18" charset="0"/>
                <a:cs typeface="Times New Roman" panose="02020603050405020304" pitchFamily="18" charset="0"/>
              </a:rPr>
              <a:t>Sampai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sekarang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terus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berkembang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pesat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sesuai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bangsa</a:t>
            </a:r>
            <a:r>
              <a:rPr lang="en-US" dirty="0">
                <a:latin typeface="Times New Roman" panose="02020603050405020304" pitchFamily="18" charset="0"/>
                <a:cs typeface="Times New Roman" panose="02020603050405020304" pitchFamily="18" charset="0"/>
              </a:rPr>
              <a:t> Indonesia.</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Bahasa Indonesia </a:t>
            </a:r>
            <a:r>
              <a:rPr lang="en-US" dirty="0" err="1">
                <a:latin typeface="Times New Roman" panose="02020603050405020304" pitchFamily="18" charset="0"/>
                <a:cs typeface="Times New Roman" panose="02020603050405020304" pitchFamily="18" charset="0"/>
              </a:rPr>
              <a:t>dalam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perkembangannya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mendapatkan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pengaruh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berbagai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baik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daerah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maupun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dari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asing</a:t>
            </a:r>
            <a:r>
              <a:rPr lang="en-US" dirty="0">
                <a:latin typeface="Times New Roman" panose="02020603050405020304" pitchFamily="18" charset="0"/>
                <a:cs typeface="Times New Roman" panose="02020603050405020304" pitchFamily="18" charset="0"/>
              </a:rPr>
              <a:t>. Bahasa </a:t>
            </a:r>
            <a:r>
              <a:rPr lang="en-US" dirty="0" err="1">
                <a:latin typeface="Times New Roman" panose="02020603050405020304" pitchFamily="18" charset="0"/>
                <a:cs typeface="Times New Roman" panose="02020603050405020304" pitchFamily="18" charset="0"/>
              </a:rPr>
              <a:t>daerah</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cukup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memengaruhi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perkembangan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Jawa</a:t>
            </a:r>
            <a:r>
              <a:rPr lang="en-US" dirty="0">
                <a:latin typeface="Times New Roman" panose="02020603050405020304" pitchFamily="18" charset="0"/>
                <a:cs typeface="Times New Roman" panose="02020603050405020304" pitchFamily="18" charset="0"/>
              </a:rPr>
              <a:t> dan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Sunda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Sedangkan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asing</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cukup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memengaruhi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Indonesia </a:t>
            </a:r>
            <a:r>
              <a:rPr lang="en-US" dirty="0" err="1">
                <a:latin typeface="Times New Roman" panose="02020603050405020304" pitchFamily="18" charset="0"/>
                <a:cs typeface="Times New Roman" panose="02020603050405020304" pitchFamily="18" charset="0"/>
              </a:rPr>
              <a:t>adalah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bahasa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Inggris</a:t>
            </a:r>
            <a:r>
              <a:rPr lang="en-US" dirty="0">
                <a:latin typeface="Times New Roman" panose="02020603050405020304" pitchFamily="18" charset="0"/>
                <a:cs typeface="Times New Roman" panose="02020603050405020304" pitchFamily="18" charset="0"/>
              </a:rPr>
              <a:t>, Arab, dan </a:t>
            </a:r>
            <a:r>
              <a:rPr lang="en-US" dirty="0" err="1">
                <a:latin typeface="Times New Roman" panose="02020603050405020304" pitchFamily="18" charset="0"/>
                <a:cs typeface="Times New Roman" panose="02020603050405020304" pitchFamily="18" charset="0"/>
              </a:rPr>
              <a:t>Sansekerta</a:t>
            </a:r>
            <a:r>
              <a:rPr lang="en-US" dirty="0">
                <a:latin typeface="Times New Roman" panose="02020603050405020304" pitchFamily="18" charset="0"/>
                <a:cs typeface="Times New Roman" panose="02020603050405020304" pitchFamily="18" charset="0"/>
              </a:rPr>
              <a:t>.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p>
          <a:p>
            <a:endParaRPr lang="en-US" dirty="0"/>
          </a:p>
        </p:txBody>
      </p:sp>
    </p:spTree>
    <p:extLst>
      <p:ext uri="{BB962C8B-B14F-4D97-AF65-F5344CB8AC3E}">
        <p14:creationId xmlns:p14="http://schemas.microsoft.com/office/powerpoint/2010/main" val="385479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1"/>
            <a:ext cx="10744200" cy="880590"/>
          </a:xfrm>
        </p:spPr>
        <p:txBody>
          <a:bodyPr>
            <a:normAutofit/>
          </a:bodyPr>
          <a:lstStyle/>
          <a:p>
            <a:r>
              <a:rPr lang="en-US" sz="3600" b="1" dirty="0" err="1">
                <a:latin typeface="Times New Roman" panose="02020603050405020304" pitchFamily="18" charset="0"/>
                <a:cs typeface="Times New Roman" panose="02020603050405020304" pitchFamily="18" charset="0"/>
              </a:rPr>
              <a:t>Fungsi</a:t>
            </a:r>
            <a:r>
              <a:rPr lang="en-US" sz="3600" b="1" dirty="0">
                <a:latin typeface="Times New Roman" panose="02020603050405020304" pitchFamily="18" charset="0"/>
                <a:cs typeface="Times New Roman" panose="02020603050405020304" pitchFamily="18" charset="0"/>
              </a:rPr>
              <a:t> Bahasa </a:t>
            </a:r>
            <a:r>
              <a:rPr lang="en-US" sz="3600" b="1" dirty="0" err="1">
                <a:latin typeface="Times New Roman" panose="02020603050405020304" pitchFamily="18" charset="0"/>
                <a:cs typeface="Times New Roman" panose="02020603050405020304" pitchFamily="18" charset="0"/>
              </a:rPr>
              <a:t>Secara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Umum</a:t>
            </a:r>
            <a:endParaRPr lang="en-US"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547808" y="1496623"/>
            <a:ext cx="9905999" cy="8566066"/>
          </a:xfrm>
        </p:spPr>
        <p:txBody>
          <a:bodyPr>
            <a:normAutofit fontScale="55000" lnSpcReduction="20000"/>
          </a:bodyPr>
          <a:lstStyle/>
          <a:p>
            <a:pPr marL="0" indent="0" algn="just">
              <a:buNone/>
            </a:pPr>
            <a:r>
              <a:rPr lang="sv-SE" sz="5900" dirty="0">
                <a:latin typeface="Times New Roman" panose="02020603050405020304" pitchFamily="18" charset="0"/>
                <a:cs typeface="Times New Roman" panose="02020603050405020304" pitchFamily="18" charset="0"/>
              </a:rPr>
              <a:t>Bahasa adalah suatu sistem lambang bunyi, bersifat arbitrer, digunakan oleh suatu masyarakat tutur untuk bekerja sama, berkomunikasi, dan mengidentifikasi diri. Sebagai sebuah sistem, bahasa terbentuk oleh suatu aturan, kaidah, atau pola-pola tertentu, baik dalam bidang tata bunyi, tata bentuk kata, maupun tata kalimat. Bila aturan, kaidah, atau pola ini dilanggar, komunikasi dapat terganggu.</a:t>
            </a:r>
          </a:p>
          <a:p>
            <a:pPr marL="0" indent="0" algn="just">
              <a:buNone/>
            </a:pPr>
            <a:r>
              <a:rPr lang="sv-SE" sz="5900" dirty="0">
                <a:latin typeface="Times New Roman" panose="02020603050405020304" pitchFamily="18" charset="0"/>
                <a:cs typeface="Times New Roman" panose="02020603050405020304" pitchFamily="18" charset="0"/>
              </a:rPr>
              <a:t>Lambang yang digunakan dalam sistem bahasa berupa bunyi yang dihasilkan oleh alat ucap manusia. Karena lambang yang digunakan berupa bunyi, yang dianggap primer di dalam bahasa adalah bahasa yang diucapkan atau yang sering disebut bahasa lisan. Karena itu pula, bahasa tulisan, yang walaupun dalam dunia modern sangat penting, hanyalah bersifat sekunder. Bahasa tulisan sesungguhnya tidak lain adalah rekaman visual, dalam bentuk huruf-huruf dan tanda-tanda baca dari bahasa lisan. Dalam dunia modern, penguasaan terhadap bahasa lisan dan bahasa tulisan sama pentingnya. Jadi, kedua macam bentuk bahasa itu harus pula dipelajari dengan sungguh sungguh.</a:t>
            </a:r>
          </a:p>
          <a:p>
            <a:pPr marL="0" indent="0" algn="just">
              <a:buNone/>
            </a:pPr>
            <a:endParaRPr lang="sv-SE"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53788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1"/>
            <a:ext cx="10744200" cy="880590"/>
          </a:xfrm>
        </p:spPr>
        <p:txBody>
          <a:bodyPr>
            <a:normAutofit/>
          </a:bodyPr>
          <a:lstStyle/>
          <a:p>
            <a:r>
              <a:rPr lang="en-US" sz="3600" b="1" dirty="0" err="1">
                <a:latin typeface="Times New Roman" panose="02020603050405020304" pitchFamily="18" charset="0"/>
                <a:cs typeface="Times New Roman" panose="02020603050405020304" pitchFamily="18" charset="0"/>
              </a:rPr>
              <a:t>Fungsi</a:t>
            </a:r>
            <a:r>
              <a:rPr lang="en-US" sz="3600" b="1" dirty="0">
                <a:latin typeface="Times New Roman" panose="02020603050405020304" pitchFamily="18" charset="0"/>
                <a:cs typeface="Times New Roman" panose="02020603050405020304" pitchFamily="18" charset="0"/>
              </a:rPr>
              <a:t> Bahasa </a:t>
            </a:r>
            <a:r>
              <a:rPr lang="en-US" sz="3600" b="1" dirty="0" err="1">
                <a:latin typeface="Times New Roman" panose="02020603050405020304" pitchFamily="18" charset="0"/>
                <a:cs typeface="Times New Roman" panose="02020603050405020304" pitchFamily="18" charset="0"/>
              </a:rPr>
              <a:t>Secara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Umum</a:t>
            </a:r>
            <a:endParaRPr lang="en-US"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547808" y="1496623"/>
            <a:ext cx="9905999" cy="8566066"/>
          </a:xfrm>
        </p:spPr>
        <p:txBody>
          <a:bodyPr>
            <a:normAutofit fontScale="47500" lnSpcReduction="20000"/>
          </a:bodyPr>
          <a:lstStyle/>
          <a:p>
            <a:pPr marL="0" indent="0" algn="just">
              <a:buNone/>
            </a:pPr>
            <a:r>
              <a:rPr lang="sv-SE" sz="5900" dirty="0">
                <a:latin typeface="Times New Roman" panose="02020603050405020304" pitchFamily="18" charset="0"/>
                <a:cs typeface="Times New Roman" panose="02020603050405020304" pitchFamily="18" charset="0"/>
              </a:rPr>
              <a:t>Lambang-lambang bahasa yang berupa bunyi itu bersifat arbitrer. Maksudnya, tidak ada ketentuan, atau hubungan antara suatu lambang bunyi dengan benda atau konsep yang dilambangkannya.  Umpamanya antara kata atau lambang, yang berupa bunyi, [kera] dengan bendanya, yaitu suku paling sempurna dari kelas binatang menyusui, bentuk tubuhnya mirip manusia, memiliki otak yang relatif lebih besar dan lebih cerdas daripada hewan lain, termasuk hewan pemakan segala (KBBI,1989:59). Kalau memang ada hubungan antara lambang bunyi [kera] dengan binatangnya itu, tentu orang Jawa juga akan  menyebutnya kera, bukannya kethek. Begitu juga orang di London, Inggris, tidak akan menyebutnya yang dieja dengan </a:t>
            </a:r>
            <a:r>
              <a:rPr lang="sv-SE" sz="5900" i="1" dirty="0">
                <a:latin typeface="Times New Roman" panose="02020603050405020304" pitchFamily="18" charset="0"/>
                <a:cs typeface="Times New Roman" panose="02020603050405020304" pitchFamily="18" charset="0"/>
              </a:rPr>
              <a:t>monkey</a:t>
            </a:r>
            <a:r>
              <a:rPr lang="sv-SE" sz="5900" dirty="0">
                <a:latin typeface="Times New Roman" panose="02020603050405020304" pitchFamily="18" charset="0"/>
                <a:cs typeface="Times New Roman" panose="02020603050405020304" pitchFamily="18" charset="0"/>
              </a:rPr>
              <a:t>.</a:t>
            </a:r>
          </a:p>
          <a:p>
            <a:pPr marL="0" indent="0" algn="just">
              <a:buNone/>
            </a:pPr>
            <a:r>
              <a:rPr lang="sv-SE" sz="5900" dirty="0">
                <a:latin typeface="Times New Roman" panose="02020603050405020304" pitchFamily="18" charset="0"/>
                <a:cs typeface="Times New Roman" panose="02020603050405020304" pitchFamily="18" charset="0"/>
              </a:rPr>
              <a:t>Betapa pentingnya bahasa bagi manusia kiranya tidak perlu diragukan lagi. Hal itu tidak saja dapat dibuktikan dengan menunjuk pemakaian bahasa  dalam kehidupan sehari-hari, tetapi juga dapat dibuktikan dengan banyaknya perhatian para ilmuwan dan praktisi terhadap bahasa. ciri kata atau kalimat dan gaya bahasa yang dapat menyentuh hati nurani orang-orang sekitarnya sehingga dapat memengaruhi mereka. Para ahli ilmu jiwa (psikolog dan  psikiater) mempelajari bahasa agar dapat menemukan kata-kata atau kalimat yang dapat berperan dalam penyembuhan pasiennya. Dengan anggapan bahwa speech therapy mempunyai daya sugestif terhadap hilangnya penyakit, dokter-dokter pun perlu mempelajari bahasa. </a:t>
            </a:r>
          </a:p>
          <a:p>
            <a:pPr marL="0" indent="0" algn="just">
              <a:buNone/>
            </a:pPr>
            <a:endParaRPr lang="sv-SE" sz="5900" dirty="0">
              <a:latin typeface="Times New Roman" panose="02020603050405020304" pitchFamily="18" charset="0"/>
              <a:cs typeface="Times New Roman" panose="02020603050405020304" pitchFamily="18" charset="0"/>
            </a:endParaRPr>
          </a:p>
          <a:p>
            <a:pPr marL="0" indent="0" algn="just">
              <a:buNone/>
            </a:pPr>
            <a:endParaRPr lang="sv-SE"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29574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1"/>
            <a:ext cx="10744200" cy="880590"/>
          </a:xfrm>
        </p:spPr>
        <p:txBody>
          <a:bodyPr>
            <a:normAutofit/>
          </a:bodyPr>
          <a:lstStyle/>
          <a:p>
            <a:r>
              <a:rPr lang="en-US" sz="3600" b="1" dirty="0" err="1">
                <a:latin typeface="Times New Roman" panose="02020603050405020304" pitchFamily="18" charset="0"/>
                <a:cs typeface="Times New Roman" panose="02020603050405020304" pitchFamily="18" charset="0"/>
              </a:rPr>
              <a:t>Fungsi</a:t>
            </a:r>
            <a:r>
              <a:rPr lang="en-US" sz="3600" b="1" dirty="0">
                <a:latin typeface="Times New Roman" panose="02020603050405020304" pitchFamily="18" charset="0"/>
                <a:cs typeface="Times New Roman" panose="02020603050405020304" pitchFamily="18" charset="0"/>
              </a:rPr>
              <a:t> Bahasa </a:t>
            </a:r>
            <a:r>
              <a:rPr lang="en-US" sz="3600" b="1" dirty="0" err="1">
                <a:latin typeface="Times New Roman" panose="02020603050405020304" pitchFamily="18" charset="0"/>
                <a:cs typeface="Times New Roman" panose="02020603050405020304" pitchFamily="18" charset="0"/>
              </a:rPr>
              <a:t>Secara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Umum</a:t>
            </a:r>
            <a:endParaRPr lang="en-US"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547808" y="1496623"/>
            <a:ext cx="9905999" cy="8566066"/>
          </a:xfrm>
        </p:spPr>
        <p:txBody>
          <a:bodyPr>
            <a:normAutofit fontScale="55000" lnSpcReduction="20000"/>
          </a:bodyPr>
          <a:lstStyle/>
          <a:p>
            <a:pPr marL="0" indent="0" algn="just">
              <a:buNone/>
            </a:pPr>
            <a:r>
              <a:rPr lang="sv-SE" sz="5900" dirty="0">
                <a:latin typeface="Times New Roman" panose="02020603050405020304" pitchFamily="18" charset="0"/>
                <a:cs typeface="Times New Roman" panose="02020603050405020304" pitchFamily="18" charset="0"/>
              </a:rPr>
              <a:t>Bahasa sangat diperlukan oleh manusia untuk menjalankan aktivitas hidupnya. Selaku makhluk sosial yang memerlukan orang lain sebagai mitra berkomunikasi, manusia  memang memakai alat komunikasi lain selain bahasa verbal. Namun, alat komunikasi nonverbal yang wujudnya berupa aneka simbol, isyarat, kode, dan bunyi - misalnya tanda lalu lintas, morse, lambaian tangan, sirene, kentongan, atau terompet, barulah bermakna setelah “diterjemahkan” ke dalam bahasa manusia. Hal itu menunjukkan bahwa bahasa merupakan alat komunikasi terpenting bagi manusia.</a:t>
            </a:r>
          </a:p>
          <a:p>
            <a:pPr marL="0" indent="0" algn="just">
              <a:buNone/>
            </a:pPr>
            <a:r>
              <a:rPr lang="sv-SE" sz="5900" dirty="0">
                <a:latin typeface="Times New Roman" panose="02020603050405020304" pitchFamily="18" charset="0"/>
                <a:cs typeface="Times New Roman" panose="02020603050405020304" pitchFamily="18" charset="0"/>
              </a:rPr>
              <a:t>Sebagai makhluk sosial, manusia selalu berhubungan dengan orang lain dalam menjalankan hidup dan kehidupannya. Keterkaitan manusia itu dengan orang lain menyebabkan mereka saling membutuhkan alat untuk berinteraksi. Karena sebagian interaksi itu dilaksanakan secara verbal, peran bahasa  menjadi sangat penting dalam kehidupan manusia sebagai alat komunikasi. Dalam hal ini, bahasa mempunyai fungsi sosial, yaitu sebagai alat penghubung antarmanusia dalam masyarakat.</a:t>
            </a:r>
          </a:p>
          <a:p>
            <a:pPr marL="0" indent="0" algn="just">
              <a:buNone/>
            </a:pPr>
            <a:endParaRPr lang="sv-SE" sz="5900" dirty="0">
              <a:latin typeface="Times New Roman" panose="02020603050405020304" pitchFamily="18" charset="0"/>
              <a:cs typeface="Times New Roman" panose="02020603050405020304" pitchFamily="18" charset="0"/>
            </a:endParaRPr>
          </a:p>
          <a:p>
            <a:pPr marL="0" indent="0" algn="just">
              <a:buNone/>
            </a:pPr>
            <a:endParaRPr lang="sv-SE"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548985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4917" r="4917"/>
          <a:stretch>
            <a:fillRect/>
          </a:stretch>
        </p:blipFill>
        <p:spPr>
          <a:xfrm>
            <a:off x="0" y="-8577"/>
            <a:ext cx="6962231" cy="10295577"/>
          </a:xfrm>
          <a:prstGeom prst="rect">
            <a:avLst/>
          </a:prstGeom>
        </p:spPr>
      </p:pic>
      <p:grpSp>
        <p:nvGrpSpPr>
          <p:cNvPr id="3" name="Group 3"/>
          <p:cNvGrpSpPr/>
          <p:nvPr/>
        </p:nvGrpSpPr>
        <p:grpSpPr>
          <a:xfrm rot="-5400000">
            <a:off x="1861961" y="5186730"/>
            <a:ext cx="3238309" cy="6962231"/>
            <a:chOff x="0" y="0"/>
            <a:chExt cx="5350489" cy="11503332"/>
          </a:xfrm>
        </p:grpSpPr>
        <p:sp>
          <p:nvSpPr>
            <p:cNvPr id="4" name="Freeform 4"/>
            <p:cNvSpPr/>
            <p:nvPr/>
          </p:nvSpPr>
          <p:spPr>
            <a:xfrm>
              <a:off x="0" y="0"/>
              <a:ext cx="5350489" cy="11503332"/>
            </a:xfrm>
            <a:custGeom>
              <a:avLst/>
              <a:gdLst/>
              <a:ahLst/>
              <a:cxnLst/>
              <a:rect l="l" t="t" r="r" b="b"/>
              <a:pathLst>
                <a:path w="5350489" h="11503332">
                  <a:moveTo>
                    <a:pt x="5350489" y="11503332"/>
                  </a:moveTo>
                  <a:lnTo>
                    <a:pt x="0" y="11503332"/>
                  </a:lnTo>
                  <a:lnTo>
                    <a:pt x="0" y="0"/>
                  </a:lnTo>
                  <a:lnTo>
                    <a:pt x="5350489" y="11503332"/>
                  </a:lnTo>
                  <a:close/>
                </a:path>
              </a:pathLst>
            </a:custGeom>
            <a:solidFill>
              <a:srgbClr val="EA4B33"/>
            </a:solidFill>
          </p:spPr>
        </p:sp>
      </p:grpSp>
      <p:grpSp>
        <p:nvGrpSpPr>
          <p:cNvPr id="5" name="Group 5"/>
          <p:cNvGrpSpPr/>
          <p:nvPr/>
        </p:nvGrpSpPr>
        <p:grpSpPr>
          <a:xfrm rot="-10800000">
            <a:off x="0" y="-8577"/>
            <a:ext cx="6962231" cy="4300062"/>
            <a:chOff x="0" y="0"/>
            <a:chExt cx="11342312" cy="7005318"/>
          </a:xfrm>
        </p:grpSpPr>
        <p:sp>
          <p:nvSpPr>
            <p:cNvPr id="6" name="Freeform 6"/>
            <p:cNvSpPr/>
            <p:nvPr/>
          </p:nvSpPr>
          <p:spPr>
            <a:xfrm>
              <a:off x="0" y="0"/>
              <a:ext cx="11342312" cy="7005319"/>
            </a:xfrm>
            <a:custGeom>
              <a:avLst/>
              <a:gdLst/>
              <a:ahLst/>
              <a:cxnLst/>
              <a:rect l="l" t="t" r="r" b="b"/>
              <a:pathLst>
                <a:path w="11342312" h="7005319">
                  <a:moveTo>
                    <a:pt x="11342312" y="7005319"/>
                  </a:moveTo>
                  <a:lnTo>
                    <a:pt x="0" y="7005319"/>
                  </a:lnTo>
                  <a:lnTo>
                    <a:pt x="0" y="0"/>
                  </a:lnTo>
                  <a:lnTo>
                    <a:pt x="11342312" y="7005319"/>
                  </a:lnTo>
                  <a:close/>
                </a:path>
              </a:pathLst>
            </a:custGeom>
            <a:solidFill>
              <a:srgbClr val="052896"/>
            </a:solidFill>
          </p:spPr>
        </p:sp>
      </p:grpSp>
      <p:sp>
        <p:nvSpPr>
          <p:cNvPr id="7" name="Title 6">
            <a:extLst>
              <a:ext uri="{FF2B5EF4-FFF2-40B4-BE49-F238E27FC236}">
                <a16:creationId xmlns:a16="http://schemas.microsoft.com/office/drawing/2014/main" id="{4C1E9388-4A75-4F1B-83F2-473714BDB444}"/>
              </a:ext>
            </a:extLst>
          </p:cNvPr>
          <p:cNvSpPr>
            <a:spLocks noGrp="1"/>
          </p:cNvSpPr>
          <p:nvPr>
            <p:ph type="title"/>
          </p:nvPr>
        </p:nvSpPr>
        <p:spPr>
          <a:xfrm>
            <a:off x="7239000" y="224311"/>
            <a:ext cx="10744200" cy="880590"/>
          </a:xfrm>
        </p:spPr>
        <p:txBody>
          <a:bodyPr>
            <a:normAutofit/>
          </a:bodyPr>
          <a:lstStyle/>
          <a:p>
            <a:r>
              <a:rPr lang="en-US" sz="3600" b="1" dirty="0" err="1">
                <a:latin typeface="Times New Roman" panose="02020603050405020304" pitchFamily="18" charset="0"/>
                <a:cs typeface="Times New Roman" panose="02020603050405020304" pitchFamily="18" charset="0"/>
              </a:rPr>
              <a:t>Fungsi</a:t>
            </a:r>
            <a:r>
              <a:rPr lang="en-US" sz="3600" b="1" dirty="0">
                <a:latin typeface="Times New Roman" panose="02020603050405020304" pitchFamily="18" charset="0"/>
                <a:cs typeface="Times New Roman" panose="02020603050405020304" pitchFamily="18" charset="0"/>
              </a:rPr>
              <a:t> Bahasa </a:t>
            </a:r>
            <a:r>
              <a:rPr lang="en-US" sz="3600" b="1" dirty="0" err="1">
                <a:latin typeface="Times New Roman" panose="02020603050405020304" pitchFamily="18" charset="0"/>
                <a:cs typeface="Times New Roman" panose="02020603050405020304" pitchFamily="18" charset="0"/>
              </a:rPr>
              <a:t>Secara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Umum</a:t>
            </a:r>
            <a:endParaRPr lang="en-US" sz="3600" b="1"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FB90F6E9-B20B-4F09-9190-E6DB01F56890}"/>
              </a:ext>
            </a:extLst>
          </p:cNvPr>
          <p:cNvSpPr>
            <a:spLocks noGrp="1"/>
          </p:cNvSpPr>
          <p:nvPr>
            <p:ph idx="1"/>
          </p:nvPr>
        </p:nvSpPr>
        <p:spPr>
          <a:xfrm>
            <a:off x="7547808" y="1496623"/>
            <a:ext cx="9905999" cy="8566066"/>
          </a:xfrm>
        </p:spPr>
        <p:txBody>
          <a:bodyPr>
            <a:normAutofit fontScale="55000" lnSpcReduction="20000"/>
          </a:bodyPr>
          <a:lstStyle/>
          <a:p>
            <a:pPr marL="0" indent="0" algn="just">
              <a:buNone/>
            </a:pPr>
            <a:r>
              <a:rPr lang="sv-SE" sz="5900" dirty="0">
                <a:latin typeface="Times New Roman" panose="02020603050405020304" pitchFamily="18" charset="0"/>
                <a:cs typeface="Times New Roman" panose="02020603050405020304" pitchFamily="18" charset="0"/>
              </a:rPr>
              <a:t>Dilihat dari sudut lain, bahasa merupakan bagian dari kebudayaan manusia. Dengan bahasa, manusia memiliki ciri pembeda terhadap makhluk-makhluk lain, dan dengan bahasa manusia menunjukkan kemanusiaannya. Dengan demikian, bahasa ternyata bersifat unik. Di satu pihak, bahasa merupakan bagian dari kebudayaan, di lain pihak bahasa merupakan alat untuk mewariskan kebudayaan itu kepada generasi mendatang. Dengan demikian, bahasa  memiliki fungsi kultural, yaitu sebagai sarana untuk menyampaikan kebudayaan dari suatu generasi kepada generasi yang lain.</a:t>
            </a:r>
          </a:p>
          <a:p>
            <a:pPr marL="0" indent="0" algn="just">
              <a:buNone/>
            </a:pPr>
            <a:r>
              <a:rPr lang="sv-SE" sz="5900" dirty="0">
                <a:latin typeface="Times New Roman" panose="02020603050405020304" pitchFamily="18" charset="0"/>
                <a:cs typeface="Times New Roman" panose="02020603050405020304" pitchFamily="18" charset="0"/>
              </a:rPr>
              <a:t>Fungsi bahasa yang terutama adalah sebagai alat untuk bekerja sama atau berkomunikasi di dalam kehidupan manusia bermasyarakat. Untuk berkomunikasi sebenarnya dapat juga digunakan cara lain, misalnya isyarat, lambang-lambang gambar atau kode-kode tertentu lainnya. Tetapi dengan bahasa, komunikasi dapat berlangsung lebih baik dan lebih sempurna</a:t>
            </a:r>
          </a:p>
          <a:p>
            <a:pPr marL="0" indent="0" algn="just">
              <a:buNone/>
            </a:pPr>
            <a:endParaRPr lang="sv-SE" sz="5900" dirty="0">
              <a:latin typeface="Times New Roman" panose="02020603050405020304" pitchFamily="18" charset="0"/>
              <a:cs typeface="Times New Roman" panose="02020603050405020304" pitchFamily="18" charset="0"/>
            </a:endParaRPr>
          </a:p>
          <a:p>
            <a:pPr marL="0" indent="0" algn="just">
              <a:buNone/>
            </a:pPr>
            <a:endParaRPr lang="sv-SE"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539364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2315</Words>
  <Application>Microsoft Office PowerPoint</Application>
  <PresentationFormat>Custom</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Eczar SemiBold</vt:lpstr>
      <vt:lpstr>Decalotype Bold</vt:lpstr>
      <vt:lpstr>Times New Roman</vt:lpstr>
      <vt:lpstr>Calibri</vt:lpstr>
      <vt:lpstr>Office Theme</vt:lpstr>
      <vt:lpstr>SEJARAH,  FUNGSI, DAN KEDUDUKAN BAHASA INDONESIA</vt:lpstr>
      <vt:lpstr>Pentingnya Peranan  Bahasa Indonesia Bersumber pada Sumpah Pemuda Tahun 1928 dan  Undang-Undang Dasar 1945</vt:lpstr>
      <vt:lpstr>Pentingnya Peranan  Bahasa Indonesia Bersumber pada Sumpah Pemuda Tahun 1928 dan  Undang-Undang Dasar 1945</vt:lpstr>
      <vt:lpstr>Faktor-Faktor yang Menyebabkan Bahasa Melayu Dipilih Menjadi Dasar Bahasa Nasional</vt:lpstr>
      <vt:lpstr>PowerPoint Presentation</vt:lpstr>
      <vt:lpstr>Fungsi Bahasa Secara Umum</vt:lpstr>
      <vt:lpstr>Fungsi Bahasa Secara Umum</vt:lpstr>
      <vt:lpstr>Fungsi Bahasa Secara Umum</vt:lpstr>
      <vt:lpstr>Fungsi Bahasa Secara Umum</vt:lpstr>
      <vt:lpstr>Fungsi Bahasa Secara Umum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Terapkan animasi dan transisi halaman ke dalam Presentasi Canva Anda untuk menonjolkan ide dan membuatnya lebih mudah diingat.</dc:title>
  <dc:creator>Sahda Tadea</dc:creator>
  <cp:lastModifiedBy>user</cp:lastModifiedBy>
  <cp:revision>30</cp:revision>
  <dcterms:created xsi:type="dcterms:W3CDTF">2006-08-16T00:00:00Z</dcterms:created>
  <dcterms:modified xsi:type="dcterms:W3CDTF">2022-08-26T23:54:08Z</dcterms:modified>
  <dc:identifier>DAE1T-rCeeQ</dc:identifier>
</cp:coreProperties>
</file>